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5">
  <p:sldMasterIdLst>
    <p:sldMasterId id="2147483648" r:id="rId1"/>
    <p:sldMasterId id="2147483651" r:id="rId2"/>
  </p:sldMasterIdLst>
  <p:notesMasterIdLst>
    <p:notesMasterId r:id="rId23"/>
  </p:notesMasterIdLst>
  <p:sldIdLst>
    <p:sldId id="256" r:id="rId3"/>
    <p:sldId id="266" r:id="rId4"/>
    <p:sldId id="336" r:id="rId5"/>
    <p:sldId id="337" r:id="rId6"/>
    <p:sldId id="257" r:id="rId7"/>
    <p:sldId id="268" r:id="rId8"/>
    <p:sldId id="334" r:id="rId9"/>
    <p:sldId id="332" r:id="rId10"/>
    <p:sldId id="335" r:id="rId11"/>
    <p:sldId id="339" r:id="rId12"/>
    <p:sldId id="265" r:id="rId13"/>
    <p:sldId id="341" r:id="rId14"/>
    <p:sldId id="342" r:id="rId15"/>
    <p:sldId id="331" r:id="rId16"/>
    <p:sldId id="338" r:id="rId17"/>
    <p:sldId id="326" r:id="rId18"/>
    <p:sldId id="328" r:id="rId19"/>
    <p:sldId id="329" r:id="rId20"/>
    <p:sldId id="330" r:id="rId21"/>
    <p:sldId id="27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0FCD745-659F-4412-B4D8-4A3EE07ECE79}">
          <p14:sldIdLst>
            <p14:sldId id="256"/>
            <p14:sldId id="266"/>
            <p14:sldId id="336"/>
            <p14:sldId id="337"/>
            <p14:sldId id="257"/>
            <p14:sldId id="268"/>
            <p14:sldId id="334"/>
            <p14:sldId id="332"/>
            <p14:sldId id="335"/>
            <p14:sldId id="339"/>
            <p14:sldId id="265"/>
            <p14:sldId id="341"/>
            <p14:sldId id="342"/>
            <p14:sldId id="331"/>
            <p14:sldId id="338"/>
            <p14:sldId id="326"/>
            <p14:sldId id="328"/>
            <p14:sldId id="329"/>
            <p14:sldId id="330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4472C4"/>
    <a:srgbClr val="EAEFF7"/>
    <a:srgbClr val="ABABAB"/>
    <a:srgbClr val="FF9933"/>
    <a:srgbClr val="FFFFFF"/>
    <a:srgbClr val="699BFF"/>
    <a:srgbClr val="000000"/>
    <a:srgbClr val="AAE8FC"/>
    <a:srgbClr val="2202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qd33285\Documents\ePIC%20Scoping%20Calculations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272485506645263E-2"/>
          <c:y val="3.6164764284434707E-2"/>
          <c:w val="0.90318960928233927"/>
          <c:h val="0.88756615537231842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'Pressure Drop'!$H$17:$H$24</c:f>
              <c:numCache>
                <c:formatCode>General</c:formatCode>
                <c:ptCount val="8"/>
                <c:pt idx="0">
                  <c:v>0</c:v>
                </c:pt>
                <c:pt idx="1">
                  <c:v>27.5</c:v>
                </c:pt>
                <c:pt idx="2">
                  <c:v>39</c:v>
                </c:pt>
                <c:pt idx="3">
                  <c:v>129.85</c:v>
                </c:pt>
                <c:pt idx="4">
                  <c:v>141.35</c:v>
                </c:pt>
                <c:pt idx="5">
                  <c:v>242.4</c:v>
                </c:pt>
                <c:pt idx="6">
                  <c:v>253.9</c:v>
                </c:pt>
                <c:pt idx="7">
                  <c:v>267.45</c:v>
                </c:pt>
              </c:numCache>
            </c:numRef>
          </c:xVal>
          <c:yVal>
            <c:numRef>
              <c:f>'Pressure Drop'!$G$17:$G$24</c:f>
              <c:numCache>
                <c:formatCode>General</c:formatCode>
                <c:ptCount val="8"/>
                <c:pt idx="0">
                  <c:v>0.14552774799999998</c:v>
                </c:pt>
                <c:pt idx="1">
                  <c:v>2.1639548000000002E-2</c:v>
                </c:pt>
                <c:pt idx="2">
                  <c:v>1.7639547999999994E-2</c:v>
                </c:pt>
                <c:pt idx="3">
                  <c:v>1.4875674000000009E-2</c:v>
                </c:pt>
                <c:pt idx="4">
                  <c:v>1.0875674000000004E-2</c:v>
                </c:pt>
                <c:pt idx="5">
                  <c:v>8.1118000000000162E-3</c:v>
                </c:pt>
                <c:pt idx="6">
                  <c:v>4.1118000000000127E-3</c:v>
                </c:pt>
                <c:pt idx="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BD7-4589-AB5C-E70103D0B7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0989232"/>
        <c:axId val="610989712"/>
      </c:scatterChart>
      <c:valAx>
        <c:axId val="610989232"/>
        <c:scaling>
          <c:orientation val="minMax"/>
          <c:max val="267.4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0989712"/>
        <c:crosses val="autoZero"/>
        <c:crossBetween val="midCat"/>
      </c:valAx>
      <c:valAx>
        <c:axId val="610989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Pressure (Bar)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09892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48294-1B3F-46C7-8501-273AD7D79B4F}" type="datetimeFigureOut">
              <a:rPr lang="en-GB" smtClean="0"/>
              <a:t>11/07/2025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F2F4C-E58C-4CCD-AFD6-611CFE2E22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071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dirty="0">
                <a:latin typeface="Aptos" panose="020B0004020202020204" pitchFamily="34" charset="0"/>
              </a:rPr>
              <a:t>We form a skeleton structure with a central carbon fibre I-beam and K9 foam cross braces</a:t>
            </a:r>
          </a:p>
          <a:p>
            <a:r>
              <a:rPr lang="en-GB" sz="2000" dirty="0">
                <a:latin typeface="Aptos" panose="020B0004020202020204" pitchFamily="34" charset="0"/>
              </a:rPr>
              <a:t>K9 foam blocks are located to align with the Ancillary ASIC and LEC of the modules for enhanced heat transfer.</a:t>
            </a:r>
          </a:p>
          <a:p>
            <a:endParaRPr lang="en-GB" sz="2000" dirty="0">
              <a:latin typeface="Aptos" panose="020B0004020202020204" pitchFamily="34" charset="0"/>
            </a:endParaRPr>
          </a:p>
          <a:p>
            <a:r>
              <a:rPr lang="en-GB" sz="2000" dirty="0">
                <a:latin typeface="Aptos" panose="020B0004020202020204" pitchFamily="34" charset="0"/>
              </a:rPr>
              <a:t>Serial power chain</a:t>
            </a:r>
          </a:p>
          <a:p>
            <a:pPr lvl="1"/>
            <a:r>
              <a:rPr lang="en-GB" sz="1800" dirty="0">
                <a:latin typeface="Aptos" panose="020B0004020202020204" pitchFamily="34" charset="0"/>
              </a:rPr>
              <a:t>Flexible Printed Circuit (FPC) is structurally integral to the stave, is part of the gas containment boundary and supplied power and data transfer. </a:t>
            </a:r>
            <a:endParaRPr lang="en-GB" sz="18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627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B9F1C-4FF8-4050-B3A6-3636E890E95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673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7556" y="1508257"/>
            <a:ext cx="9144000" cy="2387600"/>
          </a:xfrm>
        </p:spPr>
        <p:txBody>
          <a:bodyPr anchor="b"/>
          <a:lstStyle>
            <a:lvl1pPr algn="ctr">
              <a:defRPr sz="6000" b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7556" y="398793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20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FBF77B-003A-4E1A-898E-FBE7F15C7ACD}"/>
              </a:ext>
            </a:extLst>
          </p:cNvPr>
          <p:cNvGrpSpPr/>
          <p:nvPr userDrawn="1"/>
        </p:nvGrpSpPr>
        <p:grpSpPr>
          <a:xfrm>
            <a:off x="-109438" y="5643694"/>
            <a:ext cx="2515109" cy="1440000"/>
            <a:chOff x="-109438" y="5643694"/>
            <a:chExt cx="2515109" cy="144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30356C3-1559-4CEC-9ADF-910395CF2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9438" y="5643694"/>
              <a:ext cx="1839581" cy="1440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0A1CDC-2BBF-4AD9-B5B5-2E07FBF48821}"/>
                </a:ext>
              </a:extLst>
            </p:cNvPr>
            <p:cNvSpPr txBox="1"/>
            <p:nvPr/>
          </p:nvSpPr>
          <p:spPr>
            <a:xfrm>
              <a:off x="1441946" y="6014987"/>
              <a:ext cx="96372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UK</a:t>
              </a:r>
              <a:endParaRPr lang="en-GB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7F12490-59CD-452F-B02D-F2D799164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3408" y="6356350"/>
            <a:ext cx="662731" cy="296695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</a:lstStyle>
          <a:p>
            <a:fld id="{1CA36EEA-5A28-4A70-BCAC-0B68DA8D36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567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42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58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37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66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667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561439" cy="743504"/>
          </a:xfrm>
        </p:spPr>
        <p:txBody>
          <a:bodyPr/>
          <a:lstStyle>
            <a:lvl1pPr algn="ctr">
              <a:defRPr b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0445"/>
            <a:ext cx="10515600" cy="4736518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  <a:lvl2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2pPr>
            <a:lvl3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3pPr>
            <a:lvl4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4pPr>
            <a:lvl5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13408" y="6356350"/>
            <a:ext cx="662731" cy="296695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</a:lstStyle>
          <a:p>
            <a:fld id="{1CA36EEA-5A28-4A70-BCAC-0B68DA8D366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21453" y="1237683"/>
            <a:ext cx="10754686" cy="0"/>
          </a:xfrm>
          <a:prstGeom prst="line">
            <a:avLst/>
          </a:prstGeom>
          <a:ln w="38100">
            <a:solidFill>
              <a:srgbClr val="2803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721453" y="1313897"/>
            <a:ext cx="10754686" cy="0"/>
          </a:xfrm>
          <a:prstGeom prst="line">
            <a:avLst/>
          </a:prstGeom>
          <a:ln w="38100">
            <a:solidFill>
              <a:srgbClr val="AAE8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E649DFF-E639-4E02-86CC-A533CCEFA814}"/>
              </a:ext>
            </a:extLst>
          </p:cNvPr>
          <p:cNvGrpSpPr/>
          <p:nvPr userDrawn="1"/>
        </p:nvGrpSpPr>
        <p:grpSpPr>
          <a:xfrm>
            <a:off x="9555853" y="16878"/>
            <a:ext cx="2515109" cy="1440000"/>
            <a:chOff x="-109438" y="5643694"/>
            <a:chExt cx="2515109" cy="144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36AF2B-5CDB-4DCA-B86E-19B109862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9438" y="5643694"/>
              <a:ext cx="1839581" cy="144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6F51D6-9453-4ECC-9762-441C75CAD0A1}"/>
                </a:ext>
              </a:extLst>
            </p:cNvPr>
            <p:cNvSpPr txBox="1"/>
            <p:nvPr/>
          </p:nvSpPr>
          <p:spPr>
            <a:xfrm>
              <a:off x="1441946" y="6014987"/>
              <a:ext cx="96372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UK</a:t>
              </a:r>
              <a:endParaRPr lang="en-GB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728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29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45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48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69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57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90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2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FFFFFF"/>
            </a:gs>
            <a:gs pos="0">
              <a:schemeClr val="accent1">
                <a:lumMod val="20000"/>
                <a:lumOff val="80000"/>
              </a:schemeClr>
            </a:gs>
            <a:gs pos="81000">
              <a:srgbClr val="FFFFFF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36EEA-5A28-4A70-BCAC-0B68DA8D3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58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8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github.com/eic/epic/tree/SVTOB_U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7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31AE1-2945-44BC-A9BF-E5942ABED8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OB stave update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8AB3B-0E14-439C-BFDC-E8B70A282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7556" y="4373216"/>
            <a:ext cx="9144000" cy="1270477"/>
          </a:xfrm>
        </p:spPr>
        <p:txBody>
          <a:bodyPr>
            <a:normAutofit/>
          </a:bodyPr>
          <a:lstStyle/>
          <a:p>
            <a:r>
              <a:rPr lang="en-GB" dirty="0"/>
              <a:t>Work from all the UK groups, material from Marcello Borri, James Glover, Sam Henry, Adam Huddart, Jian Liu from recent UK F2F meeting and otherwise </a:t>
            </a:r>
          </a:p>
        </p:txBody>
      </p:sp>
    </p:spTree>
    <p:extLst>
      <p:ext uri="{BB962C8B-B14F-4D97-AF65-F5344CB8AC3E}">
        <p14:creationId xmlns:p14="http://schemas.microsoft.com/office/powerpoint/2010/main" val="2587559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30F48-46E9-19CD-C533-C8B6A10E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First thoughts on stave mounting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4853E-572D-EBF0-EA5E-139EE7D39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445"/>
            <a:ext cx="4285990" cy="436868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Start to think about stave mounting</a:t>
            </a:r>
          </a:p>
          <a:p>
            <a:pPr lvl="1"/>
            <a:r>
              <a:rPr lang="en-GB" dirty="0"/>
              <a:t>Sequence: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dirty="0"/>
              <a:t>Outer support cone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dirty="0"/>
              <a:t>L4 staves mounted </a:t>
            </a:r>
          </a:p>
          <a:p>
            <a:pPr lvl="3"/>
            <a:r>
              <a:rPr lang="en-GB" dirty="0"/>
              <a:t>RDOs dressed on outside of cone</a:t>
            </a:r>
          </a:p>
          <a:p>
            <a:pPr lvl="3"/>
            <a:r>
              <a:rPr lang="en-GB" dirty="0"/>
              <a:t>Air connections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dirty="0"/>
              <a:t>Test L4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dirty="0"/>
              <a:t>Inner support cone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dirty="0"/>
              <a:t>L3 staves mounted </a:t>
            </a:r>
          </a:p>
          <a:p>
            <a:pPr lvl="3"/>
            <a:r>
              <a:rPr lang="en-GB" dirty="0"/>
              <a:t>RDOs dressed on outside of cone</a:t>
            </a:r>
          </a:p>
          <a:p>
            <a:pPr lvl="3"/>
            <a:r>
              <a:rPr lang="en-GB" dirty="0"/>
              <a:t>Air connections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dirty="0"/>
              <a:t>Test L3</a:t>
            </a:r>
          </a:p>
          <a:p>
            <a:pPr marL="1371600" lvl="2" indent="-457200">
              <a:buFont typeface="+mj-lt"/>
              <a:buAutoNum type="arabicPeriod"/>
            </a:pPr>
            <a:endParaRPr lang="en-GB" dirty="0"/>
          </a:p>
          <a:p>
            <a:pPr lvl="2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D0700-2446-0193-B25B-6DD7CCC6B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57FCA4C-4883-AEA2-21DE-B017D44DAAC8}"/>
              </a:ext>
            </a:extLst>
          </p:cNvPr>
          <p:cNvSpPr/>
          <p:nvPr/>
        </p:nvSpPr>
        <p:spPr>
          <a:xfrm flipH="1">
            <a:off x="9893829" y="1606193"/>
            <a:ext cx="1923030" cy="4022663"/>
          </a:xfrm>
          <a:custGeom>
            <a:avLst/>
            <a:gdLst>
              <a:gd name="connsiteX0" fmla="*/ 0 w 1810328"/>
              <a:gd name="connsiteY0" fmla="*/ 0 h 3786909"/>
              <a:gd name="connsiteX1" fmla="*/ 1043709 w 1810328"/>
              <a:gd name="connsiteY1" fmla="*/ 1219200 h 3786909"/>
              <a:gd name="connsiteX2" fmla="*/ 1246909 w 1810328"/>
              <a:gd name="connsiteY2" fmla="*/ 1209963 h 3786909"/>
              <a:gd name="connsiteX3" fmla="*/ 1274619 w 1810328"/>
              <a:gd name="connsiteY3" fmla="*/ 1366982 h 3786909"/>
              <a:gd name="connsiteX4" fmla="*/ 1274619 w 1810328"/>
              <a:gd name="connsiteY4" fmla="*/ 1717963 h 3786909"/>
              <a:gd name="connsiteX5" fmla="*/ 1653309 w 1810328"/>
              <a:gd name="connsiteY5" fmla="*/ 2096654 h 3786909"/>
              <a:gd name="connsiteX6" fmla="*/ 1662546 w 1810328"/>
              <a:gd name="connsiteY6" fmla="*/ 2272145 h 3786909"/>
              <a:gd name="connsiteX7" fmla="*/ 1801091 w 1810328"/>
              <a:gd name="connsiteY7" fmla="*/ 2272145 h 3786909"/>
              <a:gd name="connsiteX8" fmla="*/ 1810328 w 1810328"/>
              <a:gd name="connsiteY8" fmla="*/ 3777672 h 3786909"/>
              <a:gd name="connsiteX9" fmla="*/ 83128 w 1810328"/>
              <a:gd name="connsiteY9" fmla="*/ 3786909 h 3786909"/>
              <a:gd name="connsiteX10" fmla="*/ 0 w 1810328"/>
              <a:gd name="connsiteY10" fmla="*/ 0 h 378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10328" h="3786909">
                <a:moveTo>
                  <a:pt x="0" y="0"/>
                </a:moveTo>
                <a:lnTo>
                  <a:pt x="1043709" y="1219200"/>
                </a:lnTo>
                <a:lnTo>
                  <a:pt x="1246909" y="1209963"/>
                </a:lnTo>
                <a:lnTo>
                  <a:pt x="1274619" y="1366982"/>
                </a:lnTo>
                <a:lnTo>
                  <a:pt x="1274619" y="1717963"/>
                </a:lnTo>
                <a:lnTo>
                  <a:pt x="1653309" y="2096654"/>
                </a:lnTo>
                <a:lnTo>
                  <a:pt x="1662546" y="2272145"/>
                </a:lnTo>
                <a:lnTo>
                  <a:pt x="1801091" y="2272145"/>
                </a:lnTo>
                <a:lnTo>
                  <a:pt x="1810328" y="3777672"/>
                </a:lnTo>
                <a:lnTo>
                  <a:pt x="83128" y="378690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Support Cone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B97A3D4-53C6-56AA-9225-7450AFCD793D}"/>
              </a:ext>
            </a:extLst>
          </p:cNvPr>
          <p:cNvSpPr/>
          <p:nvPr/>
        </p:nvSpPr>
        <p:spPr>
          <a:xfrm>
            <a:off x="5234012" y="1572203"/>
            <a:ext cx="1923030" cy="4022663"/>
          </a:xfrm>
          <a:custGeom>
            <a:avLst/>
            <a:gdLst>
              <a:gd name="connsiteX0" fmla="*/ 0 w 1810328"/>
              <a:gd name="connsiteY0" fmla="*/ 0 h 3786909"/>
              <a:gd name="connsiteX1" fmla="*/ 1043709 w 1810328"/>
              <a:gd name="connsiteY1" fmla="*/ 1219200 h 3786909"/>
              <a:gd name="connsiteX2" fmla="*/ 1246909 w 1810328"/>
              <a:gd name="connsiteY2" fmla="*/ 1209963 h 3786909"/>
              <a:gd name="connsiteX3" fmla="*/ 1274619 w 1810328"/>
              <a:gd name="connsiteY3" fmla="*/ 1366982 h 3786909"/>
              <a:gd name="connsiteX4" fmla="*/ 1274619 w 1810328"/>
              <a:gd name="connsiteY4" fmla="*/ 1717963 h 3786909"/>
              <a:gd name="connsiteX5" fmla="*/ 1653309 w 1810328"/>
              <a:gd name="connsiteY5" fmla="*/ 2096654 h 3786909"/>
              <a:gd name="connsiteX6" fmla="*/ 1662546 w 1810328"/>
              <a:gd name="connsiteY6" fmla="*/ 2272145 h 3786909"/>
              <a:gd name="connsiteX7" fmla="*/ 1801091 w 1810328"/>
              <a:gd name="connsiteY7" fmla="*/ 2272145 h 3786909"/>
              <a:gd name="connsiteX8" fmla="*/ 1810328 w 1810328"/>
              <a:gd name="connsiteY8" fmla="*/ 3777672 h 3786909"/>
              <a:gd name="connsiteX9" fmla="*/ 83128 w 1810328"/>
              <a:gd name="connsiteY9" fmla="*/ 3786909 h 3786909"/>
              <a:gd name="connsiteX10" fmla="*/ 0 w 1810328"/>
              <a:gd name="connsiteY10" fmla="*/ 0 h 378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10328" h="3786909">
                <a:moveTo>
                  <a:pt x="0" y="0"/>
                </a:moveTo>
                <a:lnTo>
                  <a:pt x="1043709" y="1219200"/>
                </a:lnTo>
                <a:lnTo>
                  <a:pt x="1246909" y="1209963"/>
                </a:lnTo>
                <a:lnTo>
                  <a:pt x="1274619" y="1366982"/>
                </a:lnTo>
                <a:lnTo>
                  <a:pt x="1274619" y="1717963"/>
                </a:lnTo>
                <a:lnTo>
                  <a:pt x="1653309" y="2096654"/>
                </a:lnTo>
                <a:lnTo>
                  <a:pt x="1662546" y="2272145"/>
                </a:lnTo>
                <a:lnTo>
                  <a:pt x="1801091" y="2272145"/>
                </a:lnTo>
                <a:lnTo>
                  <a:pt x="1810328" y="3777672"/>
                </a:lnTo>
                <a:lnTo>
                  <a:pt x="83128" y="378690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Support Cone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753DF12-3F79-05ED-483C-84DDEE87DFAF}"/>
              </a:ext>
            </a:extLst>
          </p:cNvPr>
          <p:cNvGrpSpPr/>
          <p:nvPr/>
        </p:nvGrpSpPr>
        <p:grpSpPr>
          <a:xfrm>
            <a:off x="5275868" y="1569803"/>
            <a:ext cx="6485845" cy="1446655"/>
            <a:chOff x="5275868" y="1569803"/>
            <a:chExt cx="6485845" cy="1446655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D1025CF-368D-B6F5-3DB6-07C431DF7B6A}"/>
                </a:ext>
              </a:extLst>
            </p:cNvPr>
            <p:cNvSpPr/>
            <p:nvPr/>
          </p:nvSpPr>
          <p:spPr>
            <a:xfrm>
              <a:off x="5275868" y="1569803"/>
              <a:ext cx="1415656" cy="1446655"/>
            </a:xfrm>
            <a:custGeom>
              <a:avLst/>
              <a:gdLst>
                <a:gd name="connsiteX0" fmla="*/ 0 w 1332689"/>
                <a:gd name="connsiteY0" fmla="*/ 0 h 1361872"/>
                <a:gd name="connsiteX1" fmla="*/ 1001949 w 1332689"/>
                <a:gd name="connsiteY1" fmla="*/ 1215957 h 1361872"/>
                <a:gd name="connsiteX2" fmla="*/ 1196502 w 1332689"/>
                <a:gd name="connsiteY2" fmla="*/ 1215957 h 1361872"/>
                <a:gd name="connsiteX3" fmla="*/ 1206229 w 1332689"/>
                <a:gd name="connsiteY3" fmla="*/ 1361872 h 1361872"/>
                <a:gd name="connsiteX4" fmla="*/ 1332689 w 1332689"/>
                <a:gd name="connsiteY4" fmla="*/ 1361872 h 136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689" h="1361872">
                  <a:moveTo>
                    <a:pt x="0" y="0"/>
                  </a:moveTo>
                  <a:lnTo>
                    <a:pt x="1001949" y="1215957"/>
                  </a:lnTo>
                  <a:lnTo>
                    <a:pt x="1196502" y="1215957"/>
                  </a:lnTo>
                  <a:lnTo>
                    <a:pt x="1206229" y="1361872"/>
                  </a:lnTo>
                  <a:lnTo>
                    <a:pt x="1332689" y="1361872"/>
                  </a:lnTo>
                </a:path>
              </a:pathLst>
            </a:custGeom>
            <a:noFill/>
            <a:ln w="69850" cmpd="dbl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9D2B837-E8D2-D250-EADD-E0A8CA26A9AE}"/>
                </a:ext>
              </a:extLst>
            </p:cNvPr>
            <p:cNvSpPr/>
            <p:nvPr/>
          </p:nvSpPr>
          <p:spPr>
            <a:xfrm flipH="1">
              <a:off x="10346057" y="1569803"/>
              <a:ext cx="1415656" cy="1446655"/>
            </a:xfrm>
            <a:custGeom>
              <a:avLst/>
              <a:gdLst>
                <a:gd name="connsiteX0" fmla="*/ 0 w 1332689"/>
                <a:gd name="connsiteY0" fmla="*/ 0 h 1361872"/>
                <a:gd name="connsiteX1" fmla="*/ 1001949 w 1332689"/>
                <a:gd name="connsiteY1" fmla="*/ 1215957 h 1361872"/>
                <a:gd name="connsiteX2" fmla="*/ 1196502 w 1332689"/>
                <a:gd name="connsiteY2" fmla="*/ 1215957 h 1361872"/>
                <a:gd name="connsiteX3" fmla="*/ 1206229 w 1332689"/>
                <a:gd name="connsiteY3" fmla="*/ 1361872 h 1361872"/>
                <a:gd name="connsiteX4" fmla="*/ 1332689 w 1332689"/>
                <a:gd name="connsiteY4" fmla="*/ 1361872 h 136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689" h="1361872">
                  <a:moveTo>
                    <a:pt x="0" y="0"/>
                  </a:moveTo>
                  <a:lnTo>
                    <a:pt x="1001949" y="1215957"/>
                  </a:lnTo>
                  <a:lnTo>
                    <a:pt x="1196502" y="1215957"/>
                  </a:lnTo>
                  <a:lnTo>
                    <a:pt x="1206229" y="1361872"/>
                  </a:lnTo>
                  <a:lnTo>
                    <a:pt x="1332689" y="1361872"/>
                  </a:lnTo>
                </a:path>
              </a:pathLst>
            </a:custGeom>
            <a:noFill/>
            <a:ln w="69850" cmpd="dbl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5B26AC4-660D-388B-02E5-10557164E399}"/>
              </a:ext>
            </a:extLst>
          </p:cNvPr>
          <p:cNvSpPr/>
          <p:nvPr/>
        </p:nvSpPr>
        <p:spPr>
          <a:xfrm>
            <a:off x="6557191" y="3047459"/>
            <a:ext cx="3957638" cy="4856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9540666-0B79-7C5A-2DBE-7FA62005520F}"/>
              </a:ext>
            </a:extLst>
          </p:cNvPr>
          <p:cNvSpPr/>
          <p:nvPr/>
        </p:nvSpPr>
        <p:spPr>
          <a:xfrm>
            <a:off x="6069436" y="2635865"/>
            <a:ext cx="1093112" cy="1349850"/>
          </a:xfrm>
          <a:custGeom>
            <a:avLst/>
            <a:gdLst>
              <a:gd name="connsiteX0" fmla="*/ 0 w 1070043"/>
              <a:gd name="connsiteY0" fmla="*/ 0 h 1264596"/>
              <a:gd name="connsiteX1" fmla="*/ 282102 w 1070043"/>
              <a:gd name="connsiteY1" fmla="*/ 350196 h 1264596"/>
              <a:gd name="connsiteX2" fmla="*/ 301558 w 1070043"/>
              <a:gd name="connsiteY2" fmla="*/ 535021 h 1264596"/>
              <a:gd name="connsiteX3" fmla="*/ 865762 w 1070043"/>
              <a:gd name="connsiteY3" fmla="*/ 1138136 h 1264596"/>
              <a:gd name="connsiteX4" fmla="*/ 924128 w 1070043"/>
              <a:gd name="connsiteY4" fmla="*/ 1264596 h 1264596"/>
              <a:gd name="connsiteX5" fmla="*/ 1070043 w 1070043"/>
              <a:gd name="connsiteY5" fmla="*/ 1264596 h 1264596"/>
              <a:gd name="connsiteX0" fmla="*/ 0 w 1070043"/>
              <a:gd name="connsiteY0" fmla="*/ 0 h 1268268"/>
              <a:gd name="connsiteX1" fmla="*/ 282102 w 1070043"/>
              <a:gd name="connsiteY1" fmla="*/ 350196 h 1268268"/>
              <a:gd name="connsiteX2" fmla="*/ 301558 w 1070043"/>
              <a:gd name="connsiteY2" fmla="*/ 535021 h 1268268"/>
              <a:gd name="connsiteX3" fmla="*/ 865762 w 1070043"/>
              <a:gd name="connsiteY3" fmla="*/ 1138136 h 1268268"/>
              <a:gd name="connsiteX4" fmla="*/ 872716 w 1070043"/>
              <a:gd name="connsiteY4" fmla="*/ 1268268 h 1268268"/>
              <a:gd name="connsiteX5" fmla="*/ 1070043 w 1070043"/>
              <a:gd name="connsiteY5" fmla="*/ 1264596 h 1268268"/>
              <a:gd name="connsiteX0" fmla="*/ 0 w 1025976"/>
              <a:gd name="connsiteY0" fmla="*/ 0 h 1275613"/>
              <a:gd name="connsiteX1" fmla="*/ 282102 w 1025976"/>
              <a:gd name="connsiteY1" fmla="*/ 350196 h 1275613"/>
              <a:gd name="connsiteX2" fmla="*/ 301558 w 1025976"/>
              <a:gd name="connsiteY2" fmla="*/ 535021 h 1275613"/>
              <a:gd name="connsiteX3" fmla="*/ 865762 w 1025976"/>
              <a:gd name="connsiteY3" fmla="*/ 1138136 h 1275613"/>
              <a:gd name="connsiteX4" fmla="*/ 872716 w 1025976"/>
              <a:gd name="connsiteY4" fmla="*/ 1268268 h 1275613"/>
              <a:gd name="connsiteX5" fmla="*/ 1025976 w 1025976"/>
              <a:gd name="connsiteY5" fmla="*/ 1275613 h 1275613"/>
              <a:gd name="connsiteX0" fmla="*/ 0 w 1033321"/>
              <a:gd name="connsiteY0" fmla="*/ 0 h 1268268"/>
              <a:gd name="connsiteX1" fmla="*/ 282102 w 1033321"/>
              <a:gd name="connsiteY1" fmla="*/ 350196 h 1268268"/>
              <a:gd name="connsiteX2" fmla="*/ 301558 w 1033321"/>
              <a:gd name="connsiteY2" fmla="*/ 535021 h 1268268"/>
              <a:gd name="connsiteX3" fmla="*/ 865762 w 1033321"/>
              <a:gd name="connsiteY3" fmla="*/ 1138136 h 1268268"/>
              <a:gd name="connsiteX4" fmla="*/ 872716 w 1033321"/>
              <a:gd name="connsiteY4" fmla="*/ 1268268 h 1268268"/>
              <a:gd name="connsiteX5" fmla="*/ 1033321 w 1033321"/>
              <a:gd name="connsiteY5" fmla="*/ 1257252 h 1268268"/>
              <a:gd name="connsiteX0" fmla="*/ 0 w 1033321"/>
              <a:gd name="connsiteY0" fmla="*/ 0 h 1279286"/>
              <a:gd name="connsiteX1" fmla="*/ 282102 w 1033321"/>
              <a:gd name="connsiteY1" fmla="*/ 350196 h 1279286"/>
              <a:gd name="connsiteX2" fmla="*/ 301558 w 1033321"/>
              <a:gd name="connsiteY2" fmla="*/ 535021 h 1279286"/>
              <a:gd name="connsiteX3" fmla="*/ 865762 w 1033321"/>
              <a:gd name="connsiteY3" fmla="*/ 1138136 h 1279286"/>
              <a:gd name="connsiteX4" fmla="*/ 872716 w 1033321"/>
              <a:gd name="connsiteY4" fmla="*/ 1268268 h 1279286"/>
              <a:gd name="connsiteX5" fmla="*/ 1033321 w 1033321"/>
              <a:gd name="connsiteY5" fmla="*/ 1279286 h 1279286"/>
              <a:gd name="connsiteX0" fmla="*/ 0 w 1029048"/>
              <a:gd name="connsiteY0" fmla="*/ 0 h 1270740"/>
              <a:gd name="connsiteX1" fmla="*/ 282102 w 1029048"/>
              <a:gd name="connsiteY1" fmla="*/ 350196 h 1270740"/>
              <a:gd name="connsiteX2" fmla="*/ 301558 w 1029048"/>
              <a:gd name="connsiteY2" fmla="*/ 535021 h 1270740"/>
              <a:gd name="connsiteX3" fmla="*/ 865762 w 1029048"/>
              <a:gd name="connsiteY3" fmla="*/ 1138136 h 1270740"/>
              <a:gd name="connsiteX4" fmla="*/ 872716 w 1029048"/>
              <a:gd name="connsiteY4" fmla="*/ 1268268 h 1270740"/>
              <a:gd name="connsiteX5" fmla="*/ 1029048 w 1029048"/>
              <a:gd name="connsiteY5" fmla="*/ 1270740 h 1270740"/>
              <a:gd name="connsiteX0" fmla="*/ 0 w 1029048"/>
              <a:gd name="connsiteY0" fmla="*/ 0 h 1270740"/>
              <a:gd name="connsiteX1" fmla="*/ 307739 w 1029048"/>
              <a:gd name="connsiteY1" fmla="*/ 380106 h 1270740"/>
              <a:gd name="connsiteX2" fmla="*/ 301558 w 1029048"/>
              <a:gd name="connsiteY2" fmla="*/ 535021 h 1270740"/>
              <a:gd name="connsiteX3" fmla="*/ 865762 w 1029048"/>
              <a:gd name="connsiteY3" fmla="*/ 1138136 h 1270740"/>
              <a:gd name="connsiteX4" fmla="*/ 872716 w 1029048"/>
              <a:gd name="connsiteY4" fmla="*/ 1268268 h 1270740"/>
              <a:gd name="connsiteX5" fmla="*/ 1029048 w 1029048"/>
              <a:gd name="connsiteY5" fmla="*/ 1270740 h 1270740"/>
              <a:gd name="connsiteX0" fmla="*/ 0 w 1029048"/>
              <a:gd name="connsiteY0" fmla="*/ 0 h 1270740"/>
              <a:gd name="connsiteX1" fmla="*/ 303466 w 1029048"/>
              <a:gd name="connsiteY1" fmla="*/ 363014 h 1270740"/>
              <a:gd name="connsiteX2" fmla="*/ 301558 w 1029048"/>
              <a:gd name="connsiteY2" fmla="*/ 535021 h 1270740"/>
              <a:gd name="connsiteX3" fmla="*/ 865762 w 1029048"/>
              <a:gd name="connsiteY3" fmla="*/ 1138136 h 1270740"/>
              <a:gd name="connsiteX4" fmla="*/ 872716 w 1029048"/>
              <a:gd name="connsiteY4" fmla="*/ 1268268 h 1270740"/>
              <a:gd name="connsiteX5" fmla="*/ 1029048 w 1029048"/>
              <a:gd name="connsiteY5" fmla="*/ 1270740 h 127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9048" h="1270740">
                <a:moveTo>
                  <a:pt x="0" y="0"/>
                </a:moveTo>
                <a:lnTo>
                  <a:pt x="303466" y="363014"/>
                </a:lnTo>
                <a:lnTo>
                  <a:pt x="301558" y="535021"/>
                </a:lnTo>
                <a:lnTo>
                  <a:pt x="865762" y="1138136"/>
                </a:lnTo>
                <a:lnTo>
                  <a:pt x="872716" y="1268268"/>
                </a:lnTo>
                <a:cubicBezTo>
                  <a:pt x="921354" y="1268268"/>
                  <a:pt x="980410" y="1270740"/>
                  <a:pt x="1029048" y="1270740"/>
                </a:cubicBezTo>
              </a:path>
            </a:pathLst>
          </a:custGeom>
          <a:noFill/>
          <a:ln w="34925" cmpd="dbl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16A0F04-056F-85D6-B09E-AEF250510E59}"/>
              </a:ext>
            </a:extLst>
          </p:cNvPr>
          <p:cNvSpPr/>
          <p:nvPr/>
        </p:nvSpPr>
        <p:spPr>
          <a:xfrm flipH="1">
            <a:off x="9909472" y="2635865"/>
            <a:ext cx="1093112" cy="1349850"/>
          </a:xfrm>
          <a:custGeom>
            <a:avLst/>
            <a:gdLst>
              <a:gd name="connsiteX0" fmla="*/ 0 w 1070043"/>
              <a:gd name="connsiteY0" fmla="*/ 0 h 1264596"/>
              <a:gd name="connsiteX1" fmla="*/ 282102 w 1070043"/>
              <a:gd name="connsiteY1" fmla="*/ 350196 h 1264596"/>
              <a:gd name="connsiteX2" fmla="*/ 301558 w 1070043"/>
              <a:gd name="connsiteY2" fmla="*/ 535021 h 1264596"/>
              <a:gd name="connsiteX3" fmla="*/ 865762 w 1070043"/>
              <a:gd name="connsiteY3" fmla="*/ 1138136 h 1264596"/>
              <a:gd name="connsiteX4" fmla="*/ 924128 w 1070043"/>
              <a:gd name="connsiteY4" fmla="*/ 1264596 h 1264596"/>
              <a:gd name="connsiteX5" fmla="*/ 1070043 w 1070043"/>
              <a:gd name="connsiteY5" fmla="*/ 1264596 h 1264596"/>
              <a:gd name="connsiteX0" fmla="*/ 0 w 1070043"/>
              <a:gd name="connsiteY0" fmla="*/ 0 h 1268268"/>
              <a:gd name="connsiteX1" fmla="*/ 282102 w 1070043"/>
              <a:gd name="connsiteY1" fmla="*/ 350196 h 1268268"/>
              <a:gd name="connsiteX2" fmla="*/ 301558 w 1070043"/>
              <a:gd name="connsiteY2" fmla="*/ 535021 h 1268268"/>
              <a:gd name="connsiteX3" fmla="*/ 865762 w 1070043"/>
              <a:gd name="connsiteY3" fmla="*/ 1138136 h 1268268"/>
              <a:gd name="connsiteX4" fmla="*/ 872716 w 1070043"/>
              <a:gd name="connsiteY4" fmla="*/ 1268268 h 1268268"/>
              <a:gd name="connsiteX5" fmla="*/ 1070043 w 1070043"/>
              <a:gd name="connsiteY5" fmla="*/ 1264596 h 1268268"/>
              <a:gd name="connsiteX0" fmla="*/ 0 w 1025976"/>
              <a:gd name="connsiteY0" fmla="*/ 0 h 1275613"/>
              <a:gd name="connsiteX1" fmla="*/ 282102 w 1025976"/>
              <a:gd name="connsiteY1" fmla="*/ 350196 h 1275613"/>
              <a:gd name="connsiteX2" fmla="*/ 301558 w 1025976"/>
              <a:gd name="connsiteY2" fmla="*/ 535021 h 1275613"/>
              <a:gd name="connsiteX3" fmla="*/ 865762 w 1025976"/>
              <a:gd name="connsiteY3" fmla="*/ 1138136 h 1275613"/>
              <a:gd name="connsiteX4" fmla="*/ 872716 w 1025976"/>
              <a:gd name="connsiteY4" fmla="*/ 1268268 h 1275613"/>
              <a:gd name="connsiteX5" fmla="*/ 1025976 w 1025976"/>
              <a:gd name="connsiteY5" fmla="*/ 1275613 h 1275613"/>
              <a:gd name="connsiteX0" fmla="*/ 0 w 1033321"/>
              <a:gd name="connsiteY0" fmla="*/ 0 h 1268268"/>
              <a:gd name="connsiteX1" fmla="*/ 282102 w 1033321"/>
              <a:gd name="connsiteY1" fmla="*/ 350196 h 1268268"/>
              <a:gd name="connsiteX2" fmla="*/ 301558 w 1033321"/>
              <a:gd name="connsiteY2" fmla="*/ 535021 h 1268268"/>
              <a:gd name="connsiteX3" fmla="*/ 865762 w 1033321"/>
              <a:gd name="connsiteY3" fmla="*/ 1138136 h 1268268"/>
              <a:gd name="connsiteX4" fmla="*/ 872716 w 1033321"/>
              <a:gd name="connsiteY4" fmla="*/ 1268268 h 1268268"/>
              <a:gd name="connsiteX5" fmla="*/ 1033321 w 1033321"/>
              <a:gd name="connsiteY5" fmla="*/ 1257252 h 1268268"/>
              <a:gd name="connsiteX0" fmla="*/ 0 w 1033321"/>
              <a:gd name="connsiteY0" fmla="*/ 0 h 1279286"/>
              <a:gd name="connsiteX1" fmla="*/ 282102 w 1033321"/>
              <a:gd name="connsiteY1" fmla="*/ 350196 h 1279286"/>
              <a:gd name="connsiteX2" fmla="*/ 301558 w 1033321"/>
              <a:gd name="connsiteY2" fmla="*/ 535021 h 1279286"/>
              <a:gd name="connsiteX3" fmla="*/ 865762 w 1033321"/>
              <a:gd name="connsiteY3" fmla="*/ 1138136 h 1279286"/>
              <a:gd name="connsiteX4" fmla="*/ 872716 w 1033321"/>
              <a:gd name="connsiteY4" fmla="*/ 1268268 h 1279286"/>
              <a:gd name="connsiteX5" fmla="*/ 1033321 w 1033321"/>
              <a:gd name="connsiteY5" fmla="*/ 1279286 h 1279286"/>
              <a:gd name="connsiteX0" fmla="*/ 0 w 1029048"/>
              <a:gd name="connsiteY0" fmla="*/ 0 h 1270740"/>
              <a:gd name="connsiteX1" fmla="*/ 282102 w 1029048"/>
              <a:gd name="connsiteY1" fmla="*/ 350196 h 1270740"/>
              <a:gd name="connsiteX2" fmla="*/ 301558 w 1029048"/>
              <a:gd name="connsiteY2" fmla="*/ 535021 h 1270740"/>
              <a:gd name="connsiteX3" fmla="*/ 865762 w 1029048"/>
              <a:gd name="connsiteY3" fmla="*/ 1138136 h 1270740"/>
              <a:gd name="connsiteX4" fmla="*/ 872716 w 1029048"/>
              <a:gd name="connsiteY4" fmla="*/ 1268268 h 1270740"/>
              <a:gd name="connsiteX5" fmla="*/ 1029048 w 1029048"/>
              <a:gd name="connsiteY5" fmla="*/ 1270740 h 1270740"/>
              <a:gd name="connsiteX0" fmla="*/ 0 w 1029048"/>
              <a:gd name="connsiteY0" fmla="*/ 0 h 1270740"/>
              <a:gd name="connsiteX1" fmla="*/ 307739 w 1029048"/>
              <a:gd name="connsiteY1" fmla="*/ 380106 h 1270740"/>
              <a:gd name="connsiteX2" fmla="*/ 301558 w 1029048"/>
              <a:gd name="connsiteY2" fmla="*/ 535021 h 1270740"/>
              <a:gd name="connsiteX3" fmla="*/ 865762 w 1029048"/>
              <a:gd name="connsiteY3" fmla="*/ 1138136 h 1270740"/>
              <a:gd name="connsiteX4" fmla="*/ 872716 w 1029048"/>
              <a:gd name="connsiteY4" fmla="*/ 1268268 h 1270740"/>
              <a:gd name="connsiteX5" fmla="*/ 1029048 w 1029048"/>
              <a:gd name="connsiteY5" fmla="*/ 1270740 h 1270740"/>
              <a:gd name="connsiteX0" fmla="*/ 0 w 1029048"/>
              <a:gd name="connsiteY0" fmla="*/ 0 h 1270740"/>
              <a:gd name="connsiteX1" fmla="*/ 303466 w 1029048"/>
              <a:gd name="connsiteY1" fmla="*/ 363014 h 1270740"/>
              <a:gd name="connsiteX2" fmla="*/ 301558 w 1029048"/>
              <a:gd name="connsiteY2" fmla="*/ 535021 h 1270740"/>
              <a:gd name="connsiteX3" fmla="*/ 865762 w 1029048"/>
              <a:gd name="connsiteY3" fmla="*/ 1138136 h 1270740"/>
              <a:gd name="connsiteX4" fmla="*/ 872716 w 1029048"/>
              <a:gd name="connsiteY4" fmla="*/ 1268268 h 1270740"/>
              <a:gd name="connsiteX5" fmla="*/ 1029048 w 1029048"/>
              <a:gd name="connsiteY5" fmla="*/ 1270740 h 127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9048" h="1270740">
                <a:moveTo>
                  <a:pt x="0" y="0"/>
                </a:moveTo>
                <a:lnTo>
                  <a:pt x="303466" y="363014"/>
                </a:lnTo>
                <a:lnTo>
                  <a:pt x="301558" y="535021"/>
                </a:lnTo>
                <a:lnTo>
                  <a:pt x="865762" y="1138136"/>
                </a:lnTo>
                <a:lnTo>
                  <a:pt x="872716" y="1268268"/>
                </a:lnTo>
                <a:cubicBezTo>
                  <a:pt x="921354" y="1268268"/>
                  <a:pt x="980410" y="1270740"/>
                  <a:pt x="1029048" y="1270740"/>
                </a:cubicBezTo>
              </a:path>
            </a:pathLst>
          </a:custGeom>
          <a:noFill/>
          <a:ln w="34925" cmpd="dbl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94E358-FFB1-A372-9E82-756B7E48921C}"/>
              </a:ext>
            </a:extLst>
          </p:cNvPr>
          <p:cNvSpPr/>
          <p:nvPr/>
        </p:nvSpPr>
        <p:spPr>
          <a:xfrm>
            <a:off x="7015513" y="4024959"/>
            <a:ext cx="3059295" cy="48565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99FEE4-186F-F54C-B7DA-B25F5A94CD5E}"/>
              </a:ext>
            </a:extLst>
          </p:cNvPr>
          <p:cNvSpPr/>
          <p:nvPr/>
        </p:nvSpPr>
        <p:spPr>
          <a:xfrm>
            <a:off x="6244584" y="3183244"/>
            <a:ext cx="49057" cy="240919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F502D0-D605-FC46-C884-5049725BCBA2}"/>
              </a:ext>
            </a:extLst>
          </p:cNvPr>
          <p:cNvSpPr/>
          <p:nvPr/>
        </p:nvSpPr>
        <p:spPr>
          <a:xfrm>
            <a:off x="6798781" y="3946244"/>
            <a:ext cx="49057" cy="1682612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3E64954-6E1A-C8F3-DF91-7D7CC69DEE75}"/>
              </a:ext>
            </a:extLst>
          </p:cNvPr>
          <p:cNvGrpSpPr/>
          <p:nvPr/>
        </p:nvGrpSpPr>
        <p:grpSpPr>
          <a:xfrm flipH="1">
            <a:off x="10213214" y="3146827"/>
            <a:ext cx="603253" cy="2445612"/>
            <a:chOff x="6599382" y="4735497"/>
            <a:chExt cx="567899" cy="230228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9A77B45-4FDB-B02D-7AF1-46EA83000D39}"/>
                </a:ext>
              </a:extLst>
            </p:cNvPr>
            <p:cNvSpPr/>
            <p:nvPr/>
          </p:nvSpPr>
          <p:spPr>
            <a:xfrm>
              <a:off x="6599382" y="4735497"/>
              <a:ext cx="46182" cy="2268000"/>
            </a:xfrm>
            <a:prstGeom prst="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4FC1A6A-C88F-FAF6-E169-3A279AC7A1D1}"/>
                </a:ext>
              </a:extLst>
            </p:cNvPr>
            <p:cNvSpPr/>
            <p:nvPr/>
          </p:nvSpPr>
          <p:spPr>
            <a:xfrm>
              <a:off x="7121099" y="5453780"/>
              <a:ext cx="46182" cy="1584000"/>
            </a:xfrm>
            <a:prstGeom prst="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C29AB8-45A8-C388-5454-ACEA12412160}"/>
              </a:ext>
            </a:extLst>
          </p:cNvPr>
          <p:cNvGrpSpPr/>
          <p:nvPr/>
        </p:nvGrpSpPr>
        <p:grpSpPr>
          <a:xfrm>
            <a:off x="5630092" y="2129362"/>
            <a:ext cx="1061311" cy="1786535"/>
            <a:chOff x="5868509" y="3590977"/>
            <a:chExt cx="999112" cy="168183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54CD2BC-445E-75DC-AFE5-7E556A9685E4}"/>
                </a:ext>
              </a:extLst>
            </p:cNvPr>
            <p:cNvSpPr/>
            <p:nvPr/>
          </p:nvSpPr>
          <p:spPr>
            <a:xfrm rot="2906202">
              <a:off x="6537682" y="4942870"/>
              <a:ext cx="475535" cy="18434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100" dirty="0"/>
                <a:t>RDO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A66BC84-BE8E-0BA3-6C78-C088FF47EA67}"/>
                </a:ext>
              </a:extLst>
            </p:cNvPr>
            <p:cNvSpPr/>
            <p:nvPr/>
          </p:nvSpPr>
          <p:spPr>
            <a:xfrm rot="2906202">
              <a:off x="5722912" y="3736574"/>
              <a:ext cx="475535" cy="18434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100" dirty="0"/>
                <a:t>RDO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4462C39-D516-EA88-31F7-55EF870B3EE3}"/>
              </a:ext>
            </a:extLst>
          </p:cNvPr>
          <p:cNvGrpSpPr/>
          <p:nvPr/>
        </p:nvGrpSpPr>
        <p:grpSpPr>
          <a:xfrm flipH="1">
            <a:off x="10377864" y="2123193"/>
            <a:ext cx="1061311" cy="1786535"/>
            <a:chOff x="5868509" y="3590977"/>
            <a:chExt cx="999112" cy="168183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DE7DBCA-D03C-92A6-FDC9-2B709DF0A4A1}"/>
                </a:ext>
              </a:extLst>
            </p:cNvPr>
            <p:cNvSpPr/>
            <p:nvPr/>
          </p:nvSpPr>
          <p:spPr>
            <a:xfrm rot="2906202">
              <a:off x="6537682" y="4942870"/>
              <a:ext cx="475535" cy="18434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100" dirty="0"/>
                <a:t>RDO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7CBBE96-7055-8874-0FF1-85D58F029403}"/>
                </a:ext>
              </a:extLst>
            </p:cNvPr>
            <p:cNvSpPr/>
            <p:nvPr/>
          </p:nvSpPr>
          <p:spPr>
            <a:xfrm rot="2906202">
              <a:off x="5722912" y="3736574"/>
              <a:ext cx="475535" cy="18434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100" dirty="0"/>
                <a:t>RDO</a:t>
              </a:r>
            </a:p>
          </p:txBody>
        </p:sp>
      </p:grpSp>
      <p:sp>
        <p:nvSpPr>
          <p:cNvPr id="18" name="Arrow: Up 17">
            <a:extLst>
              <a:ext uri="{FF2B5EF4-FFF2-40B4-BE49-F238E27FC236}">
                <a16:creationId xmlns:a16="http://schemas.microsoft.com/office/drawing/2014/main" id="{FE26E1F5-CEC1-E695-3DE6-B8E4BABF7C93}"/>
              </a:ext>
            </a:extLst>
          </p:cNvPr>
          <p:cNvSpPr/>
          <p:nvPr/>
        </p:nvSpPr>
        <p:spPr>
          <a:xfrm>
            <a:off x="7843116" y="3129988"/>
            <a:ext cx="1157760" cy="392548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BA95E6A2-42AD-BCB5-DD62-D29C19651BAA}"/>
              </a:ext>
            </a:extLst>
          </p:cNvPr>
          <p:cNvSpPr/>
          <p:nvPr/>
        </p:nvSpPr>
        <p:spPr>
          <a:xfrm>
            <a:off x="7843116" y="4108970"/>
            <a:ext cx="1157760" cy="392548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EF578C-C025-D815-03FF-9C7EDB8933FF}"/>
              </a:ext>
            </a:extLst>
          </p:cNvPr>
          <p:cNvCxnSpPr/>
          <p:nvPr/>
        </p:nvCxnSpPr>
        <p:spPr>
          <a:xfrm>
            <a:off x="5344849" y="5365949"/>
            <a:ext cx="6416864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963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Stave Mounting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3465" y="1802697"/>
            <a:ext cx="7539182" cy="4448716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Currently fastener access from outer side, these could only be accessed through cutouts in support cone</a:t>
            </a:r>
          </a:p>
          <a:p>
            <a:pPr lvl="1"/>
            <a:r>
              <a:rPr lang="en-GB" sz="1800" dirty="0"/>
              <a:t>No space beyond the end module for screw holes</a:t>
            </a:r>
          </a:p>
          <a:p>
            <a:pPr lvl="1"/>
            <a:r>
              <a:rPr lang="en-GB" sz="1800" dirty="0"/>
              <a:t>Looking at options for underside/cone end mounting</a:t>
            </a:r>
          </a:p>
          <a:p>
            <a:pPr marL="457200" lvl="1" indent="0">
              <a:buNone/>
            </a:pPr>
            <a:endParaRPr lang="en-GB" sz="18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As modelled:</a:t>
            </a:r>
          </a:p>
          <a:p>
            <a:pPr lvl="1"/>
            <a:r>
              <a:rPr lang="en-GB" sz="1800" dirty="0"/>
              <a:t>Coolant flows from one end of the stave (co-current flow),</a:t>
            </a:r>
          </a:p>
          <a:p>
            <a:pPr lvl="2"/>
            <a:r>
              <a:rPr lang="en-GB" sz="1600" dirty="0"/>
              <a:t>Sacrificing floating end could allow for counterflow with an equivalent manifold block on both sides</a:t>
            </a:r>
          </a:p>
          <a:p>
            <a:pPr lvl="1"/>
            <a:r>
              <a:rPr lang="en-GB" sz="1800" dirty="0"/>
              <a:t>Common mounting face for structural connection and coolant inlet</a:t>
            </a:r>
          </a:p>
          <a:p>
            <a:pPr lvl="1"/>
            <a:r>
              <a:rPr lang="en-GB" sz="1800" dirty="0"/>
              <a:t>Coolant channel integrated into mounting manifold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70"/>
          <a:stretch/>
        </p:blipFill>
        <p:spPr>
          <a:xfrm>
            <a:off x="7547431" y="0"/>
            <a:ext cx="4644569" cy="4368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421"/>
          <a:stretch/>
        </p:blipFill>
        <p:spPr>
          <a:xfrm>
            <a:off x="8667361" y="4580836"/>
            <a:ext cx="3524639" cy="22771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24D413-A220-A1C8-FBDB-89F20A6BA559}"/>
              </a:ext>
            </a:extLst>
          </p:cNvPr>
          <p:cNvSpPr/>
          <p:nvPr/>
        </p:nvSpPr>
        <p:spPr>
          <a:xfrm>
            <a:off x="9864436" y="3519055"/>
            <a:ext cx="2179782" cy="674254"/>
          </a:xfrm>
          <a:prstGeom prst="rect">
            <a:avLst/>
          </a:prstGeom>
          <a:solidFill>
            <a:srgbClr val="FFC00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Fixed/Pinned for thermal expansions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068A1D6-0E36-0045-27F2-9E58AB6A06FB}"/>
              </a:ext>
            </a:extLst>
          </p:cNvPr>
          <p:cNvCxnSpPr>
            <a:stCxn id="6" idx="0"/>
          </p:cNvCxnSpPr>
          <p:nvPr/>
        </p:nvCxnSpPr>
        <p:spPr>
          <a:xfrm flipH="1" flipV="1">
            <a:off x="9587345" y="2124364"/>
            <a:ext cx="1366982" cy="1394691"/>
          </a:xfrm>
          <a:prstGeom prst="straightConnector1">
            <a:avLst/>
          </a:prstGeom>
          <a:ln w="38100">
            <a:solidFill>
              <a:schemeClr val="accent5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33207A1-15B5-F22E-81D3-345B557F4745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10954327" y="4193309"/>
            <a:ext cx="152400" cy="1136073"/>
          </a:xfrm>
          <a:prstGeom prst="straightConnector1">
            <a:avLst/>
          </a:prstGeom>
          <a:ln w="38100">
            <a:solidFill>
              <a:schemeClr val="accent5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LAMEX P-14 LAMELLO CLAMEX P-14 (80 Pairs) - Brighton Tools">
            <a:extLst>
              <a:ext uri="{FF2B5EF4-FFF2-40B4-BE49-F238E27FC236}">
                <a16:creationId xmlns:a16="http://schemas.microsoft.com/office/drawing/2014/main" id="{0226CA22-22A5-E330-21FD-5F7FC9EE8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5" b="16720"/>
          <a:stretch/>
        </p:blipFill>
        <p:spPr bwMode="auto">
          <a:xfrm>
            <a:off x="4174464" y="3010685"/>
            <a:ext cx="2028415" cy="130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0pcs Cam Fittings with Dowel and Pre-Inserted Nut - VADANIA Hardware UK">
            <a:extLst>
              <a:ext uri="{FF2B5EF4-FFF2-40B4-BE49-F238E27FC236}">
                <a16:creationId xmlns:a16="http://schemas.microsoft.com/office/drawing/2014/main" id="{5344ADA5-76D4-71AB-CB87-EEF9845E6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5" b="15435"/>
          <a:stretch/>
        </p:blipFill>
        <p:spPr bwMode="auto">
          <a:xfrm>
            <a:off x="6278563" y="3066103"/>
            <a:ext cx="1710170" cy="115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: Shape 4">
            <a:extLst>
              <a:ext uri="{FF2B5EF4-FFF2-40B4-BE49-F238E27FC236}">
                <a16:creationId xmlns:a16="http://schemas.microsoft.com/office/drawing/2014/main" id="{39D2B837-E8D2-D250-EADD-E0A8CA26A9AE}"/>
              </a:ext>
            </a:extLst>
          </p:cNvPr>
          <p:cNvSpPr/>
          <p:nvPr/>
        </p:nvSpPr>
        <p:spPr>
          <a:xfrm flipH="1">
            <a:off x="2720018" y="3115494"/>
            <a:ext cx="1115674" cy="944778"/>
          </a:xfrm>
          <a:custGeom>
            <a:avLst/>
            <a:gdLst>
              <a:gd name="connsiteX0" fmla="*/ 0 w 1332689"/>
              <a:gd name="connsiteY0" fmla="*/ 0 h 1361872"/>
              <a:gd name="connsiteX1" fmla="*/ 1001949 w 1332689"/>
              <a:gd name="connsiteY1" fmla="*/ 1215957 h 1361872"/>
              <a:gd name="connsiteX2" fmla="*/ 1196502 w 1332689"/>
              <a:gd name="connsiteY2" fmla="*/ 1215957 h 1361872"/>
              <a:gd name="connsiteX3" fmla="*/ 1206229 w 1332689"/>
              <a:gd name="connsiteY3" fmla="*/ 1361872 h 1361872"/>
              <a:gd name="connsiteX4" fmla="*/ 1332689 w 1332689"/>
              <a:gd name="connsiteY4" fmla="*/ 1361872 h 1361872"/>
              <a:gd name="connsiteX0" fmla="*/ 0 w 557479"/>
              <a:gd name="connsiteY0" fmla="*/ 0 h 396341"/>
              <a:gd name="connsiteX1" fmla="*/ 226739 w 557479"/>
              <a:gd name="connsiteY1" fmla="*/ 250426 h 396341"/>
              <a:gd name="connsiteX2" fmla="*/ 421292 w 557479"/>
              <a:gd name="connsiteY2" fmla="*/ 250426 h 396341"/>
              <a:gd name="connsiteX3" fmla="*/ 431019 w 557479"/>
              <a:gd name="connsiteY3" fmla="*/ 396341 h 396341"/>
              <a:gd name="connsiteX4" fmla="*/ 557479 w 557479"/>
              <a:gd name="connsiteY4" fmla="*/ 396341 h 396341"/>
              <a:gd name="connsiteX0" fmla="*/ 0 w 557479"/>
              <a:gd name="connsiteY0" fmla="*/ 0 h 396341"/>
              <a:gd name="connsiteX1" fmla="*/ 226739 w 557479"/>
              <a:gd name="connsiteY1" fmla="*/ 250426 h 396341"/>
              <a:gd name="connsiteX2" fmla="*/ 421292 w 557479"/>
              <a:gd name="connsiteY2" fmla="*/ 250426 h 396341"/>
              <a:gd name="connsiteX3" fmla="*/ 411441 w 557479"/>
              <a:gd name="connsiteY3" fmla="*/ 396341 h 396341"/>
              <a:gd name="connsiteX4" fmla="*/ 557479 w 557479"/>
              <a:gd name="connsiteY4" fmla="*/ 396341 h 396341"/>
              <a:gd name="connsiteX0" fmla="*/ 0 w 557479"/>
              <a:gd name="connsiteY0" fmla="*/ 0 h 396341"/>
              <a:gd name="connsiteX1" fmla="*/ 226739 w 557479"/>
              <a:gd name="connsiteY1" fmla="*/ 250426 h 396341"/>
              <a:gd name="connsiteX2" fmla="*/ 421292 w 557479"/>
              <a:gd name="connsiteY2" fmla="*/ 250426 h 396341"/>
              <a:gd name="connsiteX3" fmla="*/ 419272 w 557479"/>
              <a:gd name="connsiteY3" fmla="*/ 396341 h 396341"/>
              <a:gd name="connsiteX4" fmla="*/ 557479 w 557479"/>
              <a:gd name="connsiteY4" fmla="*/ 396341 h 396341"/>
              <a:gd name="connsiteX0" fmla="*/ 0 w 438701"/>
              <a:gd name="connsiteY0" fmla="*/ 0 h 258175"/>
              <a:gd name="connsiteX1" fmla="*/ 107961 w 438701"/>
              <a:gd name="connsiteY1" fmla="*/ 112260 h 258175"/>
              <a:gd name="connsiteX2" fmla="*/ 302514 w 438701"/>
              <a:gd name="connsiteY2" fmla="*/ 112260 h 258175"/>
              <a:gd name="connsiteX3" fmla="*/ 300494 w 438701"/>
              <a:gd name="connsiteY3" fmla="*/ 258175 h 258175"/>
              <a:gd name="connsiteX4" fmla="*/ 438701 w 438701"/>
              <a:gd name="connsiteY4" fmla="*/ 258175 h 258175"/>
              <a:gd name="connsiteX0" fmla="*/ 0 w 438701"/>
              <a:gd name="connsiteY0" fmla="*/ 0 h 403075"/>
              <a:gd name="connsiteX1" fmla="*/ 107961 w 438701"/>
              <a:gd name="connsiteY1" fmla="*/ 112260 h 403075"/>
              <a:gd name="connsiteX2" fmla="*/ 302514 w 438701"/>
              <a:gd name="connsiteY2" fmla="*/ 112260 h 403075"/>
              <a:gd name="connsiteX3" fmla="*/ 305149 w 438701"/>
              <a:gd name="connsiteY3" fmla="*/ 403075 h 403075"/>
              <a:gd name="connsiteX4" fmla="*/ 438701 w 438701"/>
              <a:gd name="connsiteY4" fmla="*/ 258175 h 403075"/>
              <a:gd name="connsiteX0" fmla="*/ 0 w 496878"/>
              <a:gd name="connsiteY0" fmla="*/ 0 h 403075"/>
              <a:gd name="connsiteX1" fmla="*/ 107961 w 496878"/>
              <a:gd name="connsiteY1" fmla="*/ 112260 h 403075"/>
              <a:gd name="connsiteX2" fmla="*/ 302514 w 496878"/>
              <a:gd name="connsiteY2" fmla="*/ 112260 h 403075"/>
              <a:gd name="connsiteX3" fmla="*/ 305149 w 496878"/>
              <a:gd name="connsiteY3" fmla="*/ 403075 h 403075"/>
              <a:gd name="connsiteX4" fmla="*/ 496878 w 496878"/>
              <a:gd name="connsiteY4" fmla="*/ 403075 h 40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878" h="403075">
                <a:moveTo>
                  <a:pt x="0" y="0"/>
                </a:moveTo>
                <a:lnTo>
                  <a:pt x="107961" y="112260"/>
                </a:lnTo>
                <a:lnTo>
                  <a:pt x="302514" y="112260"/>
                </a:lnTo>
                <a:cubicBezTo>
                  <a:pt x="301841" y="160898"/>
                  <a:pt x="305822" y="354437"/>
                  <a:pt x="305149" y="403075"/>
                </a:cubicBezTo>
                <a:lnTo>
                  <a:pt x="496878" y="403075"/>
                </a:lnTo>
              </a:path>
            </a:pathLst>
          </a:custGeom>
          <a:noFill/>
          <a:ln w="69850" cmpd="dbl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225420" y="3389016"/>
            <a:ext cx="1838036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856976" y="3336828"/>
            <a:ext cx="1204657" cy="4571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229725" y="3700285"/>
            <a:ext cx="1204657" cy="4571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1072911" y="3522943"/>
            <a:ext cx="305017" cy="701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39D2B837-E8D2-D250-EADD-E0A8CA26A9AE}"/>
              </a:ext>
            </a:extLst>
          </p:cNvPr>
          <p:cNvSpPr/>
          <p:nvPr/>
        </p:nvSpPr>
        <p:spPr>
          <a:xfrm>
            <a:off x="476449" y="3064660"/>
            <a:ext cx="688780" cy="681344"/>
          </a:xfrm>
          <a:custGeom>
            <a:avLst/>
            <a:gdLst>
              <a:gd name="connsiteX0" fmla="*/ 0 w 1332689"/>
              <a:gd name="connsiteY0" fmla="*/ 0 h 1361872"/>
              <a:gd name="connsiteX1" fmla="*/ 1001949 w 1332689"/>
              <a:gd name="connsiteY1" fmla="*/ 1215957 h 1361872"/>
              <a:gd name="connsiteX2" fmla="*/ 1196502 w 1332689"/>
              <a:gd name="connsiteY2" fmla="*/ 1215957 h 1361872"/>
              <a:gd name="connsiteX3" fmla="*/ 1206229 w 1332689"/>
              <a:gd name="connsiteY3" fmla="*/ 1361872 h 1361872"/>
              <a:gd name="connsiteX4" fmla="*/ 1332689 w 1332689"/>
              <a:gd name="connsiteY4" fmla="*/ 1361872 h 1361872"/>
              <a:gd name="connsiteX0" fmla="*/ 0 w 557479"/>
              <a:gd name="connsiteY0" fmla="*/ 0 h 396341"/>
              <a:gd name="connsiteX1" fmla="*/ 226739 w 557479"/>
              <a:gd name="connsiteY1" fmla="*/ 250426 h 396341"/>
              <a:gd name="connsiteX2" fmla="*/ 421292 w 557479"/>
              <a:gd name="connsiteY2" fmla="*/ 250426 h 396341"/>
              <a:gd name="connsiteX3" fmla="*/ 431019 w 557479"/>
              <a:gd name="connsiteY3" fmla="*/ 396341 h 396341"/>
              <a:gd name="connsiteX4" fmla="*/ 557479 w 557479"/>
              <a:gd name="connsiteY4" fmla="*/ 396341 h 396341"/>
              <a:gd name="connsiteX0" fmla="*/ 0 w 557479"/>
              <a:gd name="connsiteY0" fmla="*/ 0 h 396341"/>
              <a:gd name="connsiteX1" fmla="*/ 226739 w 557479"/>
              <a:gd name="connsiteY1" fmla="*/ 250426 h 396341"/>
              <a:gd name="connsiteX2" fmla="*/ 421292 w 557479"/>
              <a:gd name="connsiteY2" fmla="*/ 250426 h 396341"/>
              <a:gd name="connsiteX3" fmla="*/ 411441 w 557479"/>
              <a:gd name="connsiteY3" fmla="*/ 396341 h 396341"/>
              <a:gd name="connsiteX4" fmla="*/ 557479 w 557479"/>
              <a:gd name="connsiteY4" fmla="*/ 396341 h 396341"/>
              <a:gd name="connsiteX0" fmla="*/ 0 w 557479"/>
              <a:gd name="connsiteY0" fmla="*/ 0 h 396341"/>
              <a:gd name="connsiteX1" fmla="*/ 226739 w 557479"/>
              <a:gd name="connsiteY1" fmla="*/ 250426 h 396341"/>
              <a:gd name="connsiteX2" fmla="*/ 421292 w 557479"/>
              <a:gd name="connsiteY2" fmla="*/ 250426 h 396341"/>
              <a:gd name="connsiteX3" fmla="*/ 419272 w 557479"/>
              <a:gd name="connsiteY3" fmla="*/ 396341 h 396341"/>
              <a:gd name="connsiteX4" fmla="*/ 557479 w 557479"/>
              <a:gd name="connsiteY4" fmla="*/ 396341 h 396341"/>
              <a:gd name="connsiteX0" fmla="*/ 0 w 421292"/>
              <a:gd name="connsiteY0" fmla="*/ 0 h 396341"/>
              <a:gd name="connsiteX1" fmla="*/ 226739 w 421292"/>
              <a:gd name="connsiteY1" fmla="*/ 250426 h 396341"/>
              <a:gd name="connsiteX2" fmla="*/ 421292 w 421292"/>
              <a:gd name="connsiteY2" fmla="*/ 250426 h 396341"/>
              <a:gd name="connsiteX3" fmla="*/ 419272 w 421292"/>
              <a:gd name="connsiteY3" fmla="*/ 396341 h 396341"/>
              <a:gd name="connsiteX0" fmla="*/ 0 w 306756"/>
              <a:gd name="connsiteY0" fmla="*/ 0 h 290685"/>
              <a:gd name="connsiteX1" fmla="*/ 112203 w 306756"/>
              <a:gd name="connsiteY1" fmla="*/ 144770 h 290685"/>
              <a:gd name="connsiteX2" fmla="*/ 306756 w 306756"/>
              <a:gd name="connsiteY2" fmla="*/ 144770 h 290685"/>
              <a:gd name="connsiteX3" fmla="*/ 304736 w 306756"/>
              <a:gd name="connsiteY3" fmla="*/ 290685 h 29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756" h="290685">
                <a:moveTo>
                  <a:pt x="0" y="0"/>
                </a:moveTo>
                <a:lnTo>
                  <a:pt x="112203" y="144770"/>
                </a:lnTo>
                <a:lnTo>
                  <a:pt x="306756" y="144770"/>
                </a:lnTo>
                <a:cubicBezTo>
                  <a:pt x="306083" y="193408"/>
                  <a:pt x="305409" y="242047"/>
                  <a:pt x="304736" y="290685"/>
                </a:cubicBezTo>
              </a:path>
            </a:pathLst>
          </a:custGeom>
          <a:noFill/>
          <a:ln w="69850" cmpd="dbl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720019" y="3700285"/>
            <a:ext cx="401764" cy="33604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: Shape 4">
            <a:extLst>
              <a:ext uri="{FF2B5EF4-FFF2-40B4-BE49-F238E27FC236}">
                <a16:creationId xmlns:a16="http://schemas.microsoft.com/office/drawing/2014/main" id="{39D2B837-E8D2-D250-EADD-E0A8CA26A9AE}"/>
              </a:ext>
            </a:extLst>
          </p:cNvPr>
          <p:cNvSpPr/>
          <p:nvPr/>
        </p:nvSpPr>
        <p:spPr>
          <a:xfrm flipH="1">
            <a:off x="2967608" y="3176760"/>
            <a:ext cx="929849" cy="704166"/>
          </a:xfrm>
          <a:custGeom>
            <a:avLst/>
            <a:gdLst>
              <a:gd name="connsiteX0" fmla="*/ 0 w 1332689"/>
              <a:gd name="connsiteY0" fmla="*/ 0 h 1361872"/>
              <a:gd name="connsiteX1" fmla="*/ 1001949 w 1332689"/>
              <a:gd name="connsiteY1" fmla="*/ 1215957 h 1361872"/>
              <a:gd name="connsiteX2" fmla="*/ 1196502 w 1332689"/>
              <a:gd name="connsiteY2" fmla="*/ 1215957 h 1361872"/>
              <a:gd name="connsiteX3" fmla="*/ 1206229 w 1332689"/>
              <a:gd name="connsiteY3" fmla="*/ 1361872 h 1361872"/>
              <a:gd name="connsiteX4" fmla="*/ 1332689 w 1332689"/>
              <a:gd name="connsiteY4" fmla="*/ 1361872 h 1361872"/>
              <a:gd name="connsiteX0" fmla="*/ 0 w 557479"/>
              <a:gd name="connsiteY0" fmla="*/ 0 h 396341"/>
              <a:gd name="connsiteX1" fmla="*/ 226739 w 557479"/>
              <a:gd name="connsiteY1" fmla="*/ 250426 h 396341"/>
              <a:gd name="connsiteX2" fmla="*/ 421292 w 557479"/>
              <a:gd name="connsiteY2" fmla="*/ 250426 h 396341"/>
              <a:gd name="connsiteX3" fmla="*/ 431019 w 557479"/>
              <a:gd name="connsiteY3" fmla="*/ 396341 h 396341"/>
              <a:gd name="connsiteX4" fmla="*/ 557479 w 557479"/>
              <a:gd name="connsiteY4" fmla="*/ 396341 h 396341"/>
              <a:gd name="connsiteX0" fmla="*/ 0 w 557479"/>
              <a:gd name="connsiteY0" fmla="*/ 0 h 396341"/>
              <a:gd name="connsiteX1" fmla="*/ 226739 w 557479"/>
              <a:gd name="connsiteY1" fmla="*/ 250426 h 396341"/>
              <a:gd name="connsiteX2" fmla="*/ 421292 w 557479"/>
              <a:gd name="connsiteY2" fmla="*/ 250426 h 396341"/>
              <a:gd name="connsiteX3" fmla="*/ 411441 w 557479"/>
              <a:gd name="connsiteY3" fmla="*/ 396341 h 396341"/>
              <a:gd name="connsiteX4" fmla="*/ 557479 w 557479"/>
              <a:gd name="connsiteY4" fmla="*/ 396341 h 396341"/>
              <a:gd name="connsiteX0" fmla="*/ 0 w 557479"/>
              <a:gd name="connsiteY0" fmla="*/ 0 h 396341"/>
              <a:gd name="connsiteX1" fmla="*/ 226739 w 557479"/>
              <a:gd name="connsiteY1" fmla="*/ 250426 h 396341"/>
              <a:gd name="connsiteX2" fmla="*/ 421292 w 557479"/>
              <a:gd name="connsiteY2" fmla="*/ 250426 h 396341"/>
              <a:gd name="connsiteX3" fmla="*/ 419272 w 557479"/>
              <a:gd name="connsiteY3" fmla="*/ 396341 h 396341"/>
              <a:gd name="connsiteX4" fmla="*/ 557479 w 557479"/>
              <a:gd name="connsiteY4" fmla="*/ 396341 h 396341"/>
              <a:gd name="connsiteX0" fmla="*/ 0 w 438701"/>
              <a:gd name="connsiteY0" fmla="*/ 0 h 258175"/>
              <a:gd name="connsiteX1" fmla="*/ 107961 w 438701"/>
              <a:gd name="connsiteY1" fmla="*/ 112260 h 258175"/>
              <a:gd name="connsiteX2" fmla="*/ 302514 w 438701"/>
              <a:gd name="connsiteY2" fmla="*/ 112260 h 258175"/>
              <a:gd name="connsiteX3" fmla="*/ 300494 w 438701"/>
              <a:gd name="connsiteY3" fmla="*/ 258175 h 258175"/>
              <a:gd name="connsiteX4" fmla="*/ 438701 w 438701"/>
              <a:gd name="connsiteY4" fmla="*/ 258175 h 258175"/>
              <a:gd name="connsiteX0" fmla="*/ 0 w 438701"/>
              <a:gd name="connsiteY0" fmla="*/ 0 h 403075"/>
              <a:gd name="connsiteX1" fmla="*/ 107961 w 438701"/>
              <a:gd name="connsiteY1" fmla="*/ 112260 h 403075"/>
              <a:gd name="connsiteX2" fmla="*/ 302514 w 438701"/>
              <a:gd name="connsiteY2" fmla="*/ 112260 h 403075"/>
              <a:gd name="connsiteX3" fmla="*/ 305149 w 438701"/>
              <a:gd name="connsiteY3" fmla="*/ 403075 h 403075"/>
              <a:gd name="connsiteX4" fmla="*/ 438701 w 438701"/>
              <a:gd name="connsiteY4" fmla="*/ 258175 h 403075"/>
              <a:gd name="connsiteX0" fmla="*/ 0 w 496878"/>
              <a:gd name="connsiteY0" fmla="*/ 0 h 403075"/>
              <a:gd name="connsiteX1" fmla="*/ 107961 w 496878"/>
              <a:gd name="connsiteY1" fmla="*/ 112260 h 403075"/>
              <a:gd name="connsiteX2" fmla="*/ 302514 w 496878"/>
              <a:gd name="connsiteY2" fmla="*/ 112260 h 403075"/>
              <a:gd name="connsiteX3" fmla="*/ 305149 w 496878"/>
              <a:gd name="connsiteY3" fmla="*/ 403075 h 403075"/>
              <a:gd name="connsiteX4" fmla="*/ 496878 w 496878"/>
              <a:gd name="connsiteY4" fmla="*/ 403075 h 403075"/>
              <a:gd name="connsiteX0" fmla="*/ 0 w 305225"/>
              <a:gd name="connsiteY0" fmla="*/ 0 h 403075"/>
              <a:gd name="connsiteX1" fmla="*/ 107961 w 305225"/>
              <a:gd name="connsiteY1" fmla="*/ 112260 h 403075"/>
              <a:gd name="connsiteX2" fmla="*/ 302514 w 305225"/>
              <a:gd name="connsiteY2" fmla="*/ 112260 h 403075"/>
              <a:gd name="connsiteX3" fmla="*/ 305149 w 305225"/>
              <a:gd name="connsiteY3" fmla="*/ 403075 h 403075"/>
              <a:gd name="connsiteX0" fmla="*/ 0 w 309430"/>
              <a:gd name="connsiteY0" fmla="*/ 0 h 338056"/>
              <a:gd name="connsiteX1" fmla="*/ 107961 w 309430"/>
              <a:gd name="connsiteY1" fmla="*/ 112260 h 338056"/>
              <a:gd name="connsiteX2" fmla="*/ 302514 w 309430"/>
              <a:gd name="connsiteY2" fmla="*/ 112260 h 338056"/>
              <a:gd name="connsiteX3" fmla="*/ 309391 w 309430"/>
              <a:gd name="connsiteY3" fmla="*/ 338056 h 338056"/>
              <a:gd name="connsiteX0" fmla="*/ 0 w 309430"/>
              <a:gd name="connsiteY0" fmla="*/ 0 h 338056"/>
              <a:gd name="connsiteX1" fmla="*/ 107961 w 309430"/>
              <a:gd name="connsiteY1" fmla="*/ 112260 h 338056"/>
              <a:gd name="connsiteX2" fmla="*/ 302514 w 309430"/>
              <a:gd name="connsiteY2" fmla="*/ 112260 h 338056"/>
              <a:gd name="connsiteX3" fmla="*/ 309391 w 309430"/>
              <a:gd name="connsiteY3" fmla="*/ 338056 h 338056"/>
              <a:gd name="connsiteX0" fmla="*/ 0 w 302514"/>
              <a:gd name="connsiteY0" fmla="*/ 0 h 333992"/>
              <a:gd name="connsiteX1" fmla="*/ 107961 w 302514"/>
              <a:gd name="connsiteY1" fmla="*/ 112260 h 333992"/>
              <a:gd name="connsiteX2" fmla="*/ 302514 w 302514"/>
              <a:gd name="connsiteY2" fmla="*/ 112260 h 333992"/>
              <a:gd name="connsiteX3" fmla="*/ 300907 w 302514"/>
              <a:gd name="connsiteY3" fmla="*/ 333992 h 333992"/>
              <a:gd name="connsiteX0" fmla="*/ 0 w 302514"/>
              <a:gd name="connsiteY0" fmla="*/ 0 h 333992"/>
              <a:gd name="connsiteX1" fmla="*/ 127948 w 302514"/>
              <a:gd name="connsiteY1" fmla="*/ 112260 h 333992"/>
              <a:gd name="connsiteX2" fmla="*/ 302514 w 302514"/>
              <a:gd name="connsiteY2" fmla="*/ 112260 h 333992"/>
              <a:gd name="connsiteX3" fmla="*/ 300907 w 302514"/>
              <a:gd name="connsiteY3" fmla="*/ 333992 h 333992"/>
              <a:gd name="connsiteX0" fmla="*/ 0 w 292520"/>
              <a:gd name="connsiteY0" fmla="*/ 0 h 350746"/>
              <a:gd name="connsiteX1" fmla="*/ 117954 w 292520"/>
              <a:gd name="connsiteY1" fmla="*/ 129014 h 350746"/>
              <a:gd name="connsiteX2" fmla="*/ 292520 w 292520"/>
              <a:gd name="connsiteY2" fmla="*/ 129014 h 350746"/>
              <a:gd name="connsiteX3" fmla="*/ 290913 w 292520"/>
              <a:gd name="connsiteY3" fmla="*/ 350746 h 350746"/>
              <a:gd name="connsiteX0" fmla="*/ 0 w 292699"/>
              <a:gd name="connsiteY0" fmla="*/ 0 h 366273"/>
              <a:gd name="connsiteX1" fmla="*/ 117954 w 292699"/>
              <a:gd name="connsiteY1" fmla="*/ 129014 h 366273"/>
              <a:gd name="connsiteX2" fmla="*/ 292520 w 292699"/>
              <a:gd name="connsiteY2" fmla="*/ 129014 h 366273"/>
              <a:gd name="connsiteX3" fmla="*/ 290913 w 292699"/>
              <a:gd name="connsiteY3" fmla="*/ 350746 h 366273"/>
              <a:gd name="connsiteX4" fmla="*/ 292699 w 292699"/>
              <a:gd name="connsiteY4" fmla="*/ 347521 h 366273"/>
              <a:gd name="connsiteX0" fmla="*/ 0 w 292520"/>
              <a:gd name="connsiteY0" fmla="*/ 0 h 361860"/>
              <a:gd name="connsiteX1" fmla="*/ 117954 w 292520"/>
              <a:gd name="connsiteY1" fmla="*/ 129014 h 361860"/>
              <a:gd name="connsiteX2" fmla="*/ 292520 w 292520"/>
              <a:gd name="connsiteY2" fmla="*/ 129014 h 361860"/>
              <a:gd name="connsiteX3" fmla="*/ 290913 w 292520"/>
              <a:gd name="connsiteY3" fmla="*/ 350746 h 361860"/>
              <a:gd name="connsiteX4" fmla="*/ 231692 w 292520"/>
              <a:gd name="connsiteY4" fmla="*/ 321812 h 361860"/>
              <a:gd name="connsiteX0" fmla="*/ 0 w 435049"/>
              <a:gd name="connsiteY0" fmla="*/ 0 h 359218"/>
              <a:gd name="connsiteX1" fmla="*/ 117954 w 435049"/>
              <a:gd name="connsiteY1" fmla="*/ 129014 h 359218"/>
              <a:gd name="connsiteX2" fmla="*/ 292520 w 435049"/>
              <a:gd name="connsiteY2" fmla="*/ 129014 h 359218"/>
              <a:gd name="connsiteX3" fmla="*/ 290913 w 435049"/>
              <a:gd name="connsiteY3" fmla="*/ 350746 h 359218"/>
              <a:gd name="connsiteX4" fmla="*/ 435049 w 435049"/>
              <a:gd name="connsiteY4" fmla="*/ 293766 h 359218"/>
              <a:gd name="connsiteX0" fmla="*/ 0 w 435049"/>
              <a:gd name="connsiteY0" fmla="*/ 0 h 321835"/>
              <a:gd name="connsiteX1" fmla="*/ 117954 w 435049"/>
              <a:gd name="connsiteY1" fmla="*/ 129014 h 321835"/>
              <a:gd name="connsiteX2" fmla="*/ 292520 w 435049"/>
              <a:gd name="connsiteY2" fmla="*/ 129014 h 321835"/>
              <a:gd name="connsiteX3" fmla="*/ 290913 w 435049"/>
              <a:gd name="connsiteY3" fmla="*/ 308677 h 321835"/>
              <a:gd name="connsiteX4" fmla="*/ 435049 w 435049"/>
              <a:gd name="connsiteY4" fmla="*/ 293766 h 321835"/>
              <a:gd name="connsiteX0" fmla="*/ 0 w 435049"/>
              <a:gd name="connsiteY0" fmla="*/ 0 h 302724"/>
              <a:gd name="connsiteX1" fmla="*/ 117954 w 435049"/>
              <a:gd name="connsiteY1" fmla="*/ 129014 h 302724"/>
              <a:gd name="connsiteX2" fmla="*/ 292520 w 435049"/>
              <a:gd name="connsiteY2" fmla="*/ 129014 h 302724"/>
              <a:gd name="connsiteX3" fmla="*/ 293818 w 435049"/>
              <a:gd name="connsiteY3" fmla="*/ 282968 h 302724"/>
              <a:gd name="connsiteX4" fmla="*/ 435049 w 435049"/>
              <a:gd name="connsiteY4" fmla="*/ 293766 h 302724"/>
              <a:gd name="connsiteX0" fmla="*/ 0 w 481531"/>
              <a:gd name="connsiteY0" fmla="*/ 0 h 293375"/>
              <a:gd name="connsiteX1" fmla="*/ 164436 w 481531"/>
              <a:gd name="connsiteY1" fmla="*/ 119665 h 293375"/>
              <a:gd name="connsiteX2" fmla="*/ 339002 w 481531"/>
              <a:gd name="connsiteY2" fmla="*/ 119665 h 293375"/>
              <a:gd name="connsiteX3" fmla="*/ 340300 w 481531"/>
              <a:gd name="connsiteY3" fmla="*/ 273619 h 293375"/>
              <a:gd name="connsiteX4" fmla="*/ 481531 w 481531"/>
              <a:gd name="connsiteY4" fmla="*/ 284417 h 293375"/>
              <a:gd name="connsiteX0" fmla="*/ 0 w 481531"/>
              <a:gd name="connsiteY0" fmla="*/ 0 h 293375"/>
              <a:gd name="connsiteX1" fmla="*/ 141195 w 481531"/>
              <a:gd name="connsiteY1" fmla="*/ 122002 h 293375"/>
              <a:gd name="connsiteX2" fmla="*/ 339002 w 481531"/>
              <a:gd name="connsiteY2" fmla="*/ 119665 h 293375"/>
              <a:gd name="connsiteX3" fmla="*/ 340300 w 481531"/>
              <a:gd name="connsiteY3" fmla="*/ 273619 h 293375"/>
              <a:gd name="connsiteX4" fmla="*/ 481531 w 481531"/>
              <a:gd name="connsiteY4" fmla="*/ 284417 h 29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531" h="293375">
                <a:moveTo>
                  <a:pt x="0" y="0"/>
                </a:moveTo>
                <a:lnTo>
                  <a:pt x="141195" y="122002"/>
                </a:lnTo>
                <a:lnTo>
                  <a:pt x="339002" y="119665"/>
                </a:lnTo>
                <a:cubicBezTo>
                  <a:pt x="338329" y="168303"/>
                  <a:pt x="340973" y="224981"/>
                  <a:pt x="340300" y="273619"/>
                </a:cubicBezTo>
                <a:cubicBezTo>
                  <a:pt x="340330" y="310037"/>
                  <a:pt x="481159" y="285089"/>
                  <a:pt x="481531" y="284417"/>
                </a:cubicBezTo>
              </a:path>
            </a:pathLst>
          </a:cu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2829912" y="3447531"/>
            <a:ext cx="212809" cy="781291"/>
            <a:chOff x="2850647" y="3106119"/>
            <a:chExt cx="212809" cy="781291"/>
          </a:xfrm>
        </p:grpSpPr>
        <p:sp>
          <p:nvSpPr>
            <p:cNvPr id="10" name="Rectangle 9"/>
            <p:cNvSpPr/>
            <p:nvPr/>
          </p:nvSpPr>
          <p:spPr>
            <a:xfrm>
              <a:off x="2850647" y="3763976"/>
              <a:ext cx="212809" cy="12343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910838" y="3106119"/>
              <a:ext cx="93453" cy="65785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25672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945C9-302F-7B93-6C2A-7AAED2FC3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4F765-08D8-BA82-0CB4-9BFD65BAD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1F1F1F"/>
                </a:solidFill>
              </a:rPr>
              <a:t>Air supply first thoughts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AD82A3-2A8E-86B4-A032-010E2E41752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4048"/>
          <a:stretch/>
        </p:blipFill>
        <p:spPr>
          <a:xfrm>
            <a:off x="5992761" y="1365625"/>
            <a:ext cx="5992760" cy="524510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7E124C-4B2D-4AB4-6141-2E6DF2F2F77A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7833" y="3848757"/>
            <a:ext cx="4296334" cy="29855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F342F6-30AD-89C5-20D4-BBE369C48B04}"/>
              </a:ext>
            </a:extLst>
          </p:cNvPr>
          <p:cNvSpPr txBox="1"/>
          <p:nvPr/>
        </p:nvSpPr>
        <p:spPr>
          <a:xfrm>
            <a:off x="636493" y="1441054"/>
            <a:ext cx="5905527" cy="35209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Google Sans"/>
              </a:rPr>
              <a:t>Staves manifold with a grouping of 6 staves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Google Sans"/>
              </a:rPr>
              <a:t>6 manifolds per half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Google Sans"/>
              </a:rPr>
              <a:t>QTY 12 - 10 mm ID </a:t>
            </a:r>
            <a:endParaRPr lang="en-GB" sz="2000" dirty="0">
              <a:solidFill>
                <a:srgbClr val="002060"/>
              </a:solidFill>
              <a:latin typeface="Google Sans"/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Google Sans"/>
              </a:rPr>
              <a:t>Ambient</a:t>
            </a: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Google Sans"/>
              </a:rPr>
              <a:t>Pressure drop – 0.7 Bar/m</a:t>
            </a:r>
          </a:p>
          <a:p>
            <a:pPr marL="1200150" lvl="2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Google Sans"/>
              </a:rPr>
              <a:t>Supply may be 2-3 bar</a:t>
            </a: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Google Sans"/>
              </a:rPr>
              <a:t>Flow velocity 300 m/s </a:t>
            </a:r>
          </a:p>
          <a:p>
            <a:pPr marL="1200150" lvl="2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Google Sans"/>
              </a:rPr>
              <a:t>Near sonic </a:t>
            </a:r>
            <a:r>
              <a:rPr lang="en-GB" dirty="0">
                <a:solidFill>
                  <a:srgbClr val="002060"/>
                </a:solidFill>
                <a:latin typeface="Google Sans"/>
                <a:sym typeface="Wingdings" panose="05000000000000000000" pitchFamily="2" charset="2"/>
              </a:rPr>
              <a:t> much larger feed pipes required</a:t>
            </a:r>
            <a:endParaRPr lang="en-GB" sz="3200" dirty="0">
              <a:solidFill>
                <a:srgbClr val="002060"/>
              </a:solidFill>
              <a:latin typeface="Google Sans"/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Google Sans"/>
              </a:rPr>
              <a:t>Pressurised</a:t>
            </a: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Google Sans"/>
              </a:rPr>
              <a:t>Supply Pressure - 8 Bar</a:t>
            </a: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Google Sans"/>
              </a:rPr>
              <a:t>Velocity 38 m/s </a:t>
            </a: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Google Sans"/>
              </a:rPr>
              <a:t>Pressure drop – 0.08 Bar/m</a:t>
            </a:r>
          </a:p>
          <a:p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F11747-70E7-F0F8-AC38-03C5A387C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747" y="4667539"/>
            <a:ext cx="2867237" cy="2313095"/>
          </a:xfrm>
          <a:prstGeom prst="ellipse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65148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E6FF9-3C22-2AC0-8559-11CD26558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9AAF0-7D2E-3C62-6641-97C0292D9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782" y="1417917"/>
            <a:ext cx="5365376" cy="534583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GB" dirty="0"/>
              <a:t>Status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Full OB geometry created from CAD files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SVTOB_UK branch: </a:t>
            </a:r>
            <a:r>
              <a:rPr lang="en-GB" dirty="0">
                <a:hlinkClick r:id="rId2"/>
              </a:rPr>
              <a:t>https://github.com/eic/epic/tree/SVTOB_UK</a:t>
            </a:r>
            <a:r>
              <a:rPr lang="en-GB" dirty="0"/>
              <a:t> available to all, with scripts to convert CAD to GDML, README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All significant bugs, issues identified so far now understood and fixed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In use by Oxford and Birmingham team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Hit maps and material scans for latest CAD files plotted</a:t>
            </a:r>
          </a:p>
          <a:p>
            <a:pPr>
              <a:lnSpc>
                <a:spcPct val="100000"/>
              </a:lnSpc>
            </a:pPr>
            <a:r>
              <a:rPr lang="en-GB" dirty="0"/>
              <a:t>Next steps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Update standard epic geometry to better reflect material thickness and active area, perhaps with curved staves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Optimise full version to improve speed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Benchmarking scripts to monitor performance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0E41B-D5C7-8799-702B-E1D924EE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160127-739A-328D-2AAA-8F85EDD496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9" r="7807"/>
          <a:stretch>
            <a:fillRect/>
          </a:stretch>
        </p:blipFill>
        <p:spPr>
          <a:xfrm>
            <a:off x="9088034" y="4229907"/>
            <a:ext cx="3103966" cy="22766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12118-5876-6100-F8FF-96B1522CA8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7236" y="4223528"/>
            <a:ext cx="3463147" cy="2282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88C27F-003B-4570-D007-627F01354A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5"/>
          <a:stretch>
            <a:fillRect/>
          </a:stretch>
        </p:blipFill>
        <p:spPr>
          <a:xfrm>
            <a:off x="8872710" y="1603144"/>
            <a:ext cx="3304717" cy="22829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52F997-F3A7-7249-0DC4-49526C2C1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236" y="1603144"/>
            <a:ext cx="3339830" cy="22829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E55D39-28E8-6935-4A4C-912D05033899}"/>
              </a:ext>
            </a:extLst>
          </p:cNvPr>
          <p:cNvSpPr txBox="1"/>
          <p:nvPr/>
        </p:nvSpPr>
        <p:spPr>
          <a:xfrm>
            <a:off x="5742645" y="1325865"/>
            <a:ext cx="5070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Hit maps (10</a:t>
            </a:r>
            <a:r>
              <a:rPr lang="en-GB" baseline="30000" dirty="0"/>
              <a:t>6 </a:t>
            </a:r>
            <a:r>
              <a:rPr lang="en-GB" dirty="0"/>
              <a:t>muons) for single stave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80E0A4-65AE-4C0C-0506-47806467324E}"/>
              </a:ext>
            </a:extLst>
          </p:cNvPr>
          <p:cNvSpPr txBox="1"/>
          <p:nvPr/>
        </p:nvSpPr>
        <p:spPr>
          <a:xfrm>
            <a:off x="6239746" y="1834765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L3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41D5B7-18A2-27D1-A794-F2B204B9D97B}"/>
              </a:ext>
            </a:extLst>
          </p:cNvPr>
          <p:cNvSpPr txBox="1"/>
          <p:nvPr/>
        </p:nvSpPr>
        <p:spPr>
          <a:xfrm>
            <a:off x="9504654" y="1787810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L4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E5C0B8-0638-D714-7556-605D69EE65B5}"/>
              </a:ext>
            </a:extLst>
          </p:cNvPr>
          <p:cNvSpPr txBox="1"/>
          <p:nvPr/>
        </p:nvSpPr>
        <p:spPr>
          <a:xfrm>
            <a:off x="5742645" y="3906169"/>
            <a:ext cx="2576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Material scan L4 only</a:t>
            </a:r>
          </a:p>
        </p:txBody>
      </p:sp>
    </p:spTree>
    <p:extLst>
      <p:ext uri="{BB962C8B-B14F-4D97-AF65-F5344CB8AC3E}">
        <p14:creationId xmlns:p14="http://schemas.microsoft.com/office/powerpoint/2010/main" val="2007649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C22DD2A-2E47-86C3-9797-14F0D38CCD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Further material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D007944-D30B-9B4E-D67C-8A1984DDEC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927A2-110B-1230-7CB8-337B8F15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016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B8F39-FB9A-3E96-16E9-854BBA3B3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22768-F564-8346-747F-5CDFD9CB8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771F4-F239-6E0C-D516-3639B4B2C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8F9CFD-E776-0BA6-4773-B4A5341A3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550" y="0"/>
            <a:ext cx="12283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82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4E5B3-4348-5E62-86A4-FEDFBBCEB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¼ Length Stave Prototypes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F7E5-3CB6-E6E2-95D1-A339AEA62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2594"/>
            <a:ext cx="10515600" cy="4351338"/>
          </a:xfrm>
        </p:spPr>
        <p:txBody>
          <a:bodyPr>
            <a:normAutofit/>
          </a:bodyPr>
          <a:lstStyle/>
          <a:p>
            <a:r>
              <a:rPr lang="en-GB" sz="2000" dirty="0"/>
              <a:t>Preformed components</a:t>
            </a:r>
          </a:p>
          <a:p>
            <a:pPr lvl="1"/>
            <a:r>
              <a:rPr lang="en-GB" sz="1800" dirty="0"/>
              <a:t>Carbon Fibre I-beam pre-cured in a 2-part mould</a:t>
            </a:r>
          </a:p>
          <a:p>
            <a:pPr lvl="1"/>
            <a:r>
              <a:rPr lang="en-GB" sz="1800" dirty="0"/>
              <a:t>Flexible Printed Circuits (FPC) preformed (with heat and pressure) into C channel</a:t>
            </a:r>
          </a:p>
          <a:p>
            <a:endParaRPr lang="en-GB" sz="2000" dirty="0"/>
          </a:p>
        </p:txBody>
      </p:sp>
      <p:pic>
        <p:nvPicPr>
          <p:cNvPr id="6" name="Picture 5" descr="Close-up of a thin metal rod&#10;&#10;Description automatically generated">
            <a:extLst>
              <a:ext uri="{FF2B5EF4-FFF2-40B4-BE49-F238E27FC236}">
                <a16:creationId xmlns:a16="http://schemas.microsoft.com/office/drawing/2014/main" id="{E3693772-079C-64D1-C35C-F99B57E500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9"/>
          <a:stretch/>
        </p:blipFill>
        <p:spPr>
          <a:xfrm>
            <a:off x="2963471" y="3117112"/>
            <a:ext cx="2320633" cy="3535063"/>
          </a:xfrm>
          <a:prstGeom prst="roundRect">
            <a:avLst/>
          </a:prstGeom>
        </p:spPr>
      </p:pic>
      <p:pic>
        <p:nvPicPr>
          <p:cNvPr id="8" name="Picture 7" descr="A black piece of plastic on a yellow surface&#10;&#10;Description automatically generated">
            <a:extLst>
              <a:ext uri="{FF2B5EF4-FFF2-40B4-BE49-F238E27FC236}">
                <a16:creationId xmlns:a16="http://schemas.microsoft.com/office/drawing/2014/main" id="{4EE73D65-2430-23CE-6747-991C5AFDB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652" y="2981086"/>
            <a:ext cx="3012344" cy="3195877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0F8A2D-93A1-092C-B1F1-51C79E2CA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9839" y="4598051"/>
            <a:ext cx="3012344" cy="2177643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B72E8E-9401-AA33-BB30-5582C0552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2873" y="3077796"/>
            <a:ext cx="1781371" cy="2259948"/>
          </a:xfrm>
          <a:prstGeom prst="roundRect">
            <a:avLst/>
          </a:prstGeom>
        </p:spPr>
      </p:pic>
      <p:pic>
        <p:nvPicPr>
          <p:cNvPr id="12" name="Content Placeholder 5" descr="A close up of a white rectangular object&#10;&#10;Description automatically generated">
            <a:extLst>
              <a:ext uri="{FF2B5EF4-FFF2-40B4-BE49-F238E27FC236}">
                <a16:creationId xmlns:a16="http://schemas.microsoft.com/office/drawing/2014/main" id="{CBEC959E-B41C-C50F-D448-19979FBB1D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5"/>
          <a:stretch/>
        </p:blipFill>
        <p:spPr>
          <a:xfrm>
            <a:off x="137160" y="3100212"/>
            <a:ext cx="2663861" cy="390653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9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EFB86-F200-CF7B-8868-BBF72EE35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Stave Inner Structure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B85C9F-96D3-448D-56CC-EB9A66ABA2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0484" b="18918"/>
          <a:stretch/>
        </p:blipFill>
        <p:spPr>
          <a:xfrm>
            <a:off x="-1" y="2708585"/>
            <a:ext cx="12202989" cy="2520175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1DE4C7-EEC0-8E7E-061F-BF4388146C8A}"/>
              </a:ext>
            </a:extLst>
          </p:cNvPr>
          <p:cNvCxnSpPr>
            <a:cxnSpLocks/>
          </p:cNvCxnSpPr>
          <p:nvPr/>
        </p:nvCxnSpPr>
        <p:spPr>
          <a:xfrm>
            <a:off x="297793" y="3743982"/>
            <a:ext cx="11507631" cy="1075559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6E2935-C346-F2D8-1854-7DC49AD11125}"/>
              </a:ext>
            </a:extLst>
          </p:cNvPr>
          <p:cNvCxnSpPr>
            <a:cxnSpLocks/>
          </p:cNvCxnSpPr>
          <p:nvPr/>
        </p:nvCxnSpPr>
        <p:spPr>
          <a:xfrm>
            <a:off x="297793" y="3838575"/>
            <a:ext cx="11507631" cy="1077951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llout: Line 13">
            <a:extLst>
              <a:ext uri="{FF2B5EF4-FFF2-40B4-BE49-F238E27FC236}">
                <a16:creationId xmlns:a16="http://schemas.microsoft.com/office/drawing/2014/main" id="{16EFD362-C02E-DB2A-C6E4-20980673B4A8}"/>
              </a:ext>
            </a:extLst>
          </p:cNvPr>
          <p:cNvSpPr/>
          <p:nvPr/>
        </p:nvSpPr>
        <p:spPr>
          <a:xfrm>
            <a:off x="8624454" y="5694600"/>
            <a:ext cx="2639291" cy="320675"/>
          </a:xfrm>
          <a:prstGeom prst="borderCallout1">
            <a:avLst>
              <a:gd name="adj1" fmla="val -692"/>
              <a:gd name="adj2" fmla="val 91142"/>
              <a:gd name="adj3" fmla="val -261217"/>
              <a:gd name="adj4" fmla="val 98150"/>
            </a:avLst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⌀ 3 mm Silver Steel rods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D81D1D-22AD-5EE9-08B5-24A0AAEC5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112" y="399021"/>
            <a:ext cx="3237724" cy="2520174"/>
          </a:xfrm>
          <a:prstGeom prst="roundRect">
            <a:avLst>
              <a:gd name="adj" fmla="val 16790"/>
            </a:avLst>
          </a:prstGeom>
          <a:ln w="19050">
            <a:solidFill>
              <a:srgbClr val="C00000"/>
            </a:solidFill>
          </a:ln>
        </p:spPr>
      </p:pic>
      <p:sp>
        <p:nvSpPr>
          <p:cNvPr id="17" name="Rectangle: Top Corners Rounded 16">
            <a:extLst>
              <a:ext uri="{FF2B5EF4-FFF2-40B4-BE49-F238E27FC236}">
                <a16:creationId xmlns:a16="http://schemas.microsoft.com/office/drawing/2014/main" id="{74E7365B-CCDF-2CE7-9E10-BEE870179D7B}"/>
              </a:ext>
            </a:extLst>
          </p:cNvPr>
          <p:cNvSpPr/>
          <p:nvPr/>
        </p:nvSpPr>
        <p:spPr>
          <a:xfrm>
            <a:off x="7538112" y="361895"/>
            <a:ext cx="3237724" cy="43417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37075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Aluminium Internal Formers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E29AE09-6C5E-30C3-7CE3-2CE76817C5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9811" b="1"/>
          <a:stretch/>
        </p:blipFill>
        <p:spPr>
          <a:xfrm>
            <a:off x="3551277" y="4981466"/>
            <a:ext cx="2036203" cy="1628883"/>
          </a:xfrm>
          <a:prstGeom prst="roundRect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</a:ln>
        </p:spPr>
      </p:pic>
      <p:sp>
        <p:nvSpPr>
          <p:cNvPr id="23" name="Rectangle: Top Corners Rounded 22">
            <a:extLst>
              <a:ext uri="{FF2B5EF4-FFF2-40B4-BE49-F238E27FC236}">
                <a16:creationId xmlns:a16="http://schemas.microsoft.com/office/drawing/2014/main" id="{3DC7B3DF-37FF-5C9D-7F9B-3C3DA1C05EB3}"/>
              </a:ext>
            </a:extLst>
          </p:cNvPr>
          <p:cNvSpPr/>
          <p:nvPr/>
        </p:nvSpPr>
        <p:spPr>
          <a:xfrm>
            <a:off x="3551277" y="4851170"/>
            <a:ext cx="2036203" cy="43417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lumMod val="40000"/>
              <a:lumOff val="60000"/>
            </a:schemeClr>
          </a:solidFill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K9 Foam Heatsink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388A54F-C201-0143-A0E7-C0D47FCC8AFF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5587480" y="4524375"/>
            <a:ext cx="508520" cy="1271533"/>
          </a:xfrm>
          <a:prstGeom prst="line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072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C27EF8-A635-21C4-11FC-2E0A0BC18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Outer Skin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84965F-CEE9-4081-5224-533A6BF7B1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9" b="91599" l="9994" r="99554">
                        <a14:foregroundMark x1="81540" y1="24390" x2="91725" y2="2439"/>
                        <a14:foregroundMark x1="91725" y1="2439" x2="99427" y2="6504"/>
                        <a14:foregroundMark x1="99427" y1="6504" x2="98854" y2="35772"/>
                        <a14:foregroundMark x1="98854" y1="35772" x2="96690" y2="48645"/>
                        <a14:foregroundMark x1="96690" y1="48645" x2="80777" y2="41734"/>
                        <a14:foregroundMark x1="91725" y1="2033" x2="99045" y2="949"/>
                        <a14:foregroundMark x1="99045" y1="949" x2="99363" y2="949"/>
                        <a14:foregroundMark x1="77403" y1="59485" x2="94017" y2="63821"/>
                        <a14:foregroundMark x1="94017" y1="63821" x2="97072" y2="68157"/>
                        <a14:foregroundMark x1="76257" y1="60976" x2="75430" y2="77778"/>
                        <a14:foregroundMark x1="75430" y1="77778" x2="73074" y2="90244"/>
                        <a14:foregroundMark x1="73074" y1="90244" x2="90516" y2="98103"/>
                        <a14:foregroundMark x1="90516" y1="98103" x2="97899" y2="98780"/>
                        <a14:foregroundMark x1="97899" y1="98780" x2="99618" y2="63415"/>
                        <a14:foregroundMark x1="99618" y1="63415" x2="94589" y2="65041"/>
                        <a14:foregroundMark x1="83514" y1="65989" x2="90961" y2="86314"/>
                        <a14:foregroundMark x1="75430" y1="78726" x2="93762" y2="91599"/>
                        <a14:foregroundMark x1="94526" y1="61789" x2="99300" y2="51626"/>
                        <a14:foregroundMark x1="14768" y1="73577" x2="21260" y2="69648"/>
                        <a14:foregroundMark x1="16486" y1="84417" x2="22597" y2="79404"/>
                        <a14:foregroundMark x1="22597" y1="79404" x2="22724" y2="79133"/>
                        <a14:backgroundMark x1="46531" y1="41057" x2="45449" y2="38211"/>
                        <a14:backgroundMark x1="52260" y1="33875" x2="51114" y2="30217"/>
                        <a14:backgroundMark x1="40038" y1="44309" x2="40866" y2="44986"/>
                        <a14:backgroundMark x1="33927" y1="50813" x2="35328" y2="50136"/>
                        <a14:backgroundMark x1="36155" y1="49458" x2="36474" y2="494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5575" y="3792279"/>
            <a:ext cx="6676426" cy="3136347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E6E9A59-899A-BF07-9CB4-14247A525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690158"/>
            <a:ext cx="10769601" cy="4351338"/>
          </a:xfrm>
        </p:spPr>
        <p:txBody>
          <a:bodyPr>
            <a:normAutofit/>
          </a:bodyPr>
          <a:lstStyle/>
          <a:p>
            <a:r>
              <a:rPr lang="en-GB" sz="2000" dirty="0"/>
              <a:t>Airtight boundary formed by FPC, Carbon Fibre face sheet and modules</a:t>
            </a:r>
          </a:p>
          <a:p>
            <a:r>
              <a:rPr lang="en-GB" sz="2000" dirty="0"/>
              <a:t>FPCs Mounted along outer edge, joined to K9 Foam with Prepreg Adhesive Film </a:t>
            </a:r>
          </a:p>
          <a:p>
            <a:r>
              <a:rPr lang="en-GB" sz="2000" dirty="0"/>
              <a:t>Carbon fibre face sheets aligned on inner structure</a:t>
            </a:r>
          </a:p>
          <a:p>
            <a:r>
              <a:rPr lang="en-GB" sz="2000" dirty="0"/>
              <a:t>Silicone rubber sheet added on top and bottom surfaces as an intensifier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0C07DB-C635-B723-3F68-C2A1561E2D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268"/>
          <a:stretch/>
        </p:blipFill>
        <p:spPr>
          <a:xfrm>
            <a:off x="91553" y="4716127"/>
            <a:ext cx="4259824" cy="2054068"/>
          </a:xfrm>
          <a:prstGeom prst="round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7A56E1-73F6-FFDB-254B-0E1A695A3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7045" y="3533149"/>
            <a:ext cx="3851835" cy="205406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46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ED62BDD-9CF2-5DB7-5081-572AE2A5569C}"/>
              </a:ext>
            </a:extLst>
          </p:cNvPr>
          <p:cNvSpPr/>
          <p:nvPr/>
        </p:nvSpPr>
        <p:spPr>
          <a:xfrm>
            <a:off x="110067" y="5486400"/>
            <a:ext cx="3657600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661F94-4164-660F-3F5A-4B1E294DC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Post-Cured Stave Assembly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973A41-5AAD-3DB2-04AA-4F5B6F46D2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09"/>
          <a:stretch/>
        </p:blipFill>
        <p:spPr>
          <a:xfrm>
            <a:off x="185241" y="1809221"/>
            <a:ext cx="1681317" cy="46149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69FDC0-9FC6-3904-2D8B-DD142C25E4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69"/>
          <a:stretch/>
        </p:blipFill>
        <p:spPr>
          <a:xfrm>
            <a:off x="1981200" y="1809221"/>
            <a:ext cx="4428067" cy="46149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EC4FEC-A306-3357-F478-0AB9EDB6F3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582" t="17009"/>
          <a:stretch/>
        </p:blipFill>
        <p:spPr>
          <a:xfrm>
            <a:off x="6523909" y="1809221"/>
            <a:ext cx="5493678" cy="461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46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DB7D-9AE3-74F5-59A2-6B19AB9D8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 Stave Construction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F053B-F0D8-EFE9-C309-0F876998A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36EEA-5A28-4A70-BCAC-0B68DA8D366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2E2C6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E2C6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C00128-81E3-65B9-B9BF-087F113E474D}"/>
              </a:ext>
            </a:extLst>
          </p:cNvPr>
          <p:cNvGrpSpPr/>
          <p:nvPr/>
        </p:nvGrpSpPr>
        <p:grpSpPr>
          <a:xfrm>
            <a:off x="375684" y="1221770"/>
            <a:ext cx="11816316" cy="5756743"/>
            <a:chOff x="336259" y="1348382"/>
            <a:chExt cx="11309066" cy="5509618"/>
          </a:xfrm>
        </p:grpSpPr>
        <p:pic>
          <p:nvPicPr>
            <p:cNvPr id="6" name="Picture 5" descr="A diagram of a bridge&#10;&#10;Description automatically generated">
              <a:extLst>
                <a:ext uri="{FF2B5EF4-FFF2-40B4-BE49-F238E27FC236}">
                  <a16:creationId xmlns:a16="http://schemas.microsoft.com/office/drawing/2014/main" id="{4A36D81E-2F9E-DB44-EEA2-516E73CBDE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27"/>
            <a:stretch/>
          </p:blipFill>
          <p:spPr>
            <a:xfrm>
              <a:off x="336259" y="1348382"/>
              <a:ext cx="11309066" cy="550961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35760FE-39AB-98C4-0C68-27FABBFCA738}"/>
                </a:ext>
              </a:extLst>
            </p:cNvPr>
            <p:cNvSpPr/>
            <p:nvPr/>
          </p:nvSpPr>
          <p:spPr>
            <a:xfrm>
              <a:off x="8854435" y="1660602"/>
              <a:ext cx="1215268" cy="4312428"/>
            </a:xfrm>
            <a:custGeom>
              <a:avLst/>
              <a:gdLst>
                <a:gd name="connsiteX0" fmla="*/ 0 w 1976284"/>
                <a:gd name="connsiteY0" fmla="*/ 0 h 3457022"/>
                <a:gd name="connsiteX1" fmla="*/ 1976284 w 1976284"/>
                <a:gd name="connsiteY1" fmla="*/ 0 h 3457022"/>
                <a:gd name="connsiteX2" fmla="*/ 1976284 w 1976284"/>
                <a:gd name="connsiteY2" fmla="*/ 3457022 h 3457022"/>
                <a:gd name="connsiteX3" fmla="*/ 0 w 1976284"/>
                <a:gd name="connsiteY3" fmla="*/ 3457022 h 3457022"/>
                <a:gd name="connsiteX4" fmla="*/ 0 w 1976284"/>
                <a:gd name="connsiteY4" fmla="*/ 0 h 3457022"/>
                <a:gd name="connsiteX0" fmla="*/ 0 w 2471830"/>
                <a:gd name="connsiteY0" fmla="*/ 0 h 3457022"/>
                <a:gd name="connsiteX1" fmla="*/ 2471830 w 2471830"/>
                <a:gd name="connsiteY1" fmla="*/ 613533 h 3457022"/>
                <a:gd name="connsiteX2" fmla="*/ 1976284 w 2471830"/>
                <a:gd name="connsiteY2" fmla="*/ 3457022 h 3457022"/>
                <a:gd name="connsiteX3" fmla="*/ 0 w 2471830"/>
                <a:gd name="connsiteY3" fmla="*/ 3457022 h 3457022"/>
                <a:gd name="connsiteX4" fmla="*/ 0 w 2471830"/>
                <a:gd name="connsiteY4" fmla="*/ 0 h 3457022"/>
                <a:gd name="connsiteX0" fmla="*/ 1333254 w 2471830"/>
                <a:gd name="connsiteY0" fmla="*/ 0 h 4100052"/>
                <a:gd name="connsiteX1" fmla="*/ 2471830 w 2471830"/>
                <a:gd name="connsiteY1" fmla="*/ 1256563 h 4100052"/>
                <a:gd name="connsiteX2" fmla="*/ 1976284 w 2471830"/>
                <a:gd name="connsiteY2" fmla="*/ 4100052 h 4100052"/>
                <a:gd name="connsiteX3" fmla="*/ 0 w 2471830"/>
                <a:gd name="connsiteY3" fmla="*/ 4100052 h 4100052"/>
                <a:gd name="connsiteX4" fmla="*/ 1333254 w 2471830"/>
                <a:gd name="connsiteY4" fmla="*/ 0 h 4100052"/>
                <a:gd name="connsiteX0" fmla="*/ 1333254 w 2524924"/>
                <a:gd name="connsiteY0" fmla="*/ 0 h 4100052"/>
                <a:gd name="connsiteX1" fmla="*/ 2524924 w 2524924"/>
                <a:gd name="connsiteY1" fmla="*/ 1109079 h 4100052"/>
                <a:gd name="connsiteX2" fmla="*/ 1976284 w 2524924"/>
                <a:gd name="connsiteY2" fmla="*/ 4100052 h 4100052"/>
                <a:gd name="connsiteX3" fmla="*/ 0 w 2524924"/>
                <a:gd name="connsiteY3" fmla="*/ 4100052 h 4100052"/>
                <a:gd name="connsiteX4" fmla="*/ 1333254 w 2524924"/>
                <a:gd name="connsiteY4" fmla="*/ 0 h 4100052"/>
                <a:gd name="connsiteX0" fmla="*/ 1333254 w 2524924"/>
                <a:gd name="connsiteY0" fmla="*/ 0 h 4100052"/>
                <a:gd name="connsiteX1" fmla="*/ 2524924 w 2524924"/>
                <a:gd name="connsiteY1" fmla="*/ 1109079 h 4100052"/>
                <a:gd name="connsiteX2" fmla="*/ 2519025 w 2524924"/>
                <a:gd name="connsiteY2" fmla="*/ 4070555 h 4100052"/>
                <a:gd name="connsiteX3" fmla="*/ 0 w 2524924"/>
                <a:gd name="connsiteY3" fmla="*/ 4100052 h 4100052"/>
                <a:gd name="connsiteX4" fmla="*/ 1333254 w 2524924"/>
                <a:gd name="connsiteY4" fmla="*/ 0 h 4100052"/>
                <a:gd name="connsiteX0" fmla="*/ 23598 w 1215268"/>
                <a:gd name="connsiteY0" fmla="*/ 0 h 4070555"/>
                <a:gd name="connsiteX1" fmla="*/ 1215268 w 1215268"/>
                <a:gd name="connsiteY1" fmla="*/ 1109079 h 4070555"/>
                <a:gd name="connsiteX2" fmla="*/ 1209369 w 1215268"/>
                <a:gd name="connsiteY2" fmla="*/ 4070555 h 4070555"/>
                <a:gd name="connsiteX3" fmla="*/ 0 w 1215268"/>
                <a:gd name="connsiteY3" fmla="*/ 3303639 h 4070555"/>
                <a:gd name="connsiteX4" fmla="*/ 23598 w 1215268"/>
                <a:gd name="connsiteY4" fmla="*/ 0 h 4070555"/>
                <a:gd name="connsiteX0" fmla="*/ 23598 w 1215268"/>
                <a:gd name="connsiteY0" fmla="*/ 0 h 4135448"/>
                <a:gd name="connsiteX1" fmla="*/ 1215268 w 1215268"/>
                <a:gd name="connsiteY1" fmla="*/ 1109079 h 4135448"/>
                <a:gd name="connsiteX2" fmla="*/ 979295 w 1215268"/>
                <a:gd name="connsiteY2" fmla="*/ 4135448 h 4135448"/>
                <a:gd name="connsiteX3" fmla="*/ 0 w 1215268"/>
                <a:gd name="connsiteY3" fmla="*/ 3303639 h 4135448"/>
                <a:gd name="connsiteX4" fmla="*/ 23598 w 1215268"/>
                <a:gd name="connsiteY4" fmla="*/ 0 h 4135448"/>
                <a:gd name="connsiteX0" fmla="*/ 23598 w 1215268"/>
                <a:gd name="connsiteY0" fmla="*/ 0 h 4271133"/>
                <a:gd name="connsiteX1" fmla="*/ 1215268 w 1215268"/>
                <a:gd name="connsiteY1" fmla="*/ 1109079 h 4271133"/>
                <a:gd name="connsiteX2" fmla="*/ 1109081 w 1215268"/>
                <a:gd name="connsiteY2" fmla="*/ 4271133 h 4271133"/>
                <a:gd name="connsiteX3" fmla="*/ 0 w 1215268"/>
                <a:gd name="connsiteY3" fmla="*/ 3303639 h 4271133"/>
                <a:gd name="connsiteX4" fmla="*/ 23598 w 1215268"/>
                <a:gd name="connsiteY4" fmla="*/ 0 h 4271133"/>
                <a:gd name="connsiteX0" fmla="*/ 23598 w 1215268"/>
                <a:gd name="connsiteY0" fmla="*/ 0 h 4312428"/>
                <a:gd name="connsiteX1" fmla="*/ 1215268 w 1215268"/>
                <a:gd name="connsiteY1" fmla="*/ 1109079 h 4312428"/>
                <a:gd name="connsiteX2" fmla="*/ 1156276 w 1215268"/>
                <a:gd name="connsiteY2" fmla="*/ 4312428 h 4312428"/>
                <a:gd name="connsiteX3" fmla="*/ 0 w 1215268"/>
                <a:gd name="connsiteY3" fmla="*/ 3303639 h 4312428"/>
                <a:gd name="connsiteX4" fmla="*/ 23598 w 1215268"/>
                <a:gd name="connsiteY4" fmla="*/ 0 h 431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5268" h="4312428">
                  <a:moveTo>
                    <a:pt x="23598" y="0"/>
                  </a:moveTo>
                  <a:lnTo>
                    <a:pt x="1215268" y="1109079"/>
                  </a:lnTo>
                  <a:cubicBezTo>
                    <a:pt x="1213302" y="2096238"/>
                    <a:pt x="1158242" y="3325269"/>
                    <a:pt x="1156276" y="4312428"/>
                  </a:cubicBezTo>
                  <a:lnTo>
                    <a:pt x="0" y="3303639"/>
                  </a:lnTo>
                  <a:lnTo>
                    <a:pt x="23598" y="0"/>
                  </a:lnTo>
                  <a:close/>
                </a:path>
              </a:pathLst>
            </a:custGeom>
            <a:solidFill>
              <a:srgbClr val="DAE3F3">
                <a:alpha val="41961"/>
              </a:srgbClr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¼ Length Stave End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61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QSP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A0B0289-A9A4-A463-F725-4B35805105D4}"/>
              </a:ext>
            </a:extLst>
          </p:cNvPr>
          <p:cNvSpPr txBox="1"/>
          <p:nvPr/>
        </p:nvSpPr>
        <p:spPr>
          <a:xfrm>
            <a:off x="5867400" y="6105843"/>
            <a:ext cx="230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L4 X 8 Modules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L3 X 4 Modules</a:t>
            </a:r>
          </a:p>
        </p:txBody>
      </p:sp>
    </p:spTree>
    <p:extLst>
      <p:ext uri="{BB962C8B-B14F-4D97-AF65-F5344CB8AC3E}">
        <p14:creationId xmlns:p14="http://schemas.microsoft.com/office/powerpoint/2010/main" val="2160572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6864A-270B-BD97-B4FC-14B5E03A4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A1949335-2F47-8913-E4FC-7CDF4197154A}"/>
              </a:ext>
            </a:extLst>
          </p:cNvPr>
          <p:cNvSpPr/>
          <p:nvPr/>
        </p:nvSpPr>
        <p:spPr>
          <a:xfrm>
            <a:off x="9836630" y="914400"/>
            <a:ext cx="2355370" cy="594360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16EC50C2-0EDE-1C0B-D45D-717CA887273D}"/>
              </a:ext>
            </a:extLst>
          </p:cNvPr>
          <p:cNvGraphicFramePr>
            <a:graphicFrameLocks/>
          </p:cNvGraphicFramePr>
          <p:nvPr/>
        </p:nvGraphicFramePr>
        <p:xfrm>
          <a:off x="106209" y="1538465"/>
          <a:ext cx="9101585" cy="3862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C3209E6-934B-D5EB-185B-F91DDDD64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Pressure Loss Contributions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7B53A15-BDDD-A174-E293-2B88923BD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8485" y="1648047"/>
            <a:ext cx="5238304" cy="2768009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en-GB" sz="2400" dirty="0"/>
              <a:t>Subassemblies used to isolate contribution</a:t>
            </a:r>
          </a:p>
          <a:p>
            <a:r>
              <a:rPr lang="en-GB" sz="2400" dirty="0"/>
              <a:t>59 </a:t>
            </a:r>
            <a:r>
              <a:rPr lang="en-GB" sz="2400" dirty="0" err="1"/>
              <a:t>ltr</a:t>
            </a:r>
            <a:r>
              <a:rPr lang="en-GB" sz="2400" dirty="0"/>
              <a:t>/minute pressure drop contributions</a:t>
            </a:r>
          </a:p>
          <a:p>
            <a:pPr lvl="1"/>
            <a:r>
              <a:rPr lang="en-GB" sz="2000" dirty="0"/>
              <a:t>Inlet - 0.124 bar</a:t>
            </a:r>
          </a:p>
          <a:p>
            <a:pPr lvl="1"/>
            <a:r>
              <a:rPr lang="en-GB" sz="2000" dirty="0"/>
              <a:t>K9 Foam – 400 Pa</a:t>
            </a:r>
          </a:p>
          <a:p>
            <a:pPr lvl="1"/>
            <a:r>
              <a:rPr lang="en-GB" sz="2000" dirty="0"/>
              <a:t>Outlet – 400 Pa</a:t>
            </a:r>
          </a:p>
          <a:p>
            <a:r>
              <a:rPr lang="en-GB" sz="2400" dirty="0"/>
              <a:t>Scaled for full L4 stave</a:t>
            </a:r>
          </a:p>
          <a:p>
            <a:pPr lvl="1"/>
            <a:r>
              <a:rPr lang="en-GB" sz="2000" dirty="0"/>
              <a:t>Pressure at first K9 foam block</a:t>
            </a:r>
          </a:p>
          <a:p>
            <a:pPr lvl="2"/>
            <a:r>
              <a:rPr lang="en-GB" sz="1600" dirty="0"/>
              <a:t>59 lpm </a:t>
            </a:r>
            <a:r>
              <a:rPr lang="en-GB" sz="1600" dirty="0">
                <a:sym typeface="Wingdings" panose="05000000000000000000" pitchFamily="2" charset="2"/>
              </a:rPr>
              <a:t> </a:t>
            </a:r>
            <a:r>
              <a:rPr lang="en-GB" sz="1600" b="1" dirty="0">
                <a:sym typeface="Wingdings" panose="05000000000000000000" pitchFamily="2" charset="2"/>
              </a:rPr>
              <a:t>0.062 Bar</a:t>
            </a:r>
          </a:p>
          <a:p>
            <a:pPr lvl="2"/>
            <a:r>
              <a:rPr lang="en-GB" sz="1600" dirty="0">
                <a:sym typeface="Wingdings" panose="05000000000000000000" pitchFamily="2" charset="2"/>
              </a:rPr>
              <a:t>Scaled to 110 lpm  </a:t>
            </a:r>
            <a:r>
              <a:rPr lang="en-GB" sz="1600" b="1" dirty="0">
                <a:sym typeface="Wingdings" panose="05000000000000000000" pitchFamily="2" charset="2"/>
              </a:rPr>
              <a:t>0.207 bar</a:t>
            </a:r>
            <a:endParaRPr lang="en-GB" sz="16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AC6371-4333-DFBD-EF9C-FEA579B40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5327" y="1109399"/>
            <a:ext cx="1799845" cy="1621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AE27B0-2919-FDA4-2119-ACC038D09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5327" y="3158725"/>
            <a:ext cx="1790229" cy="13503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95ED86-5C8A-30DB-EE5C-1DA91AE91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4060" y="5076396"/>
            <a:ext cx="1799845" cy="13870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8E156C-34CD-10D0-ECE2-F71701C5852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753"/>
          <a:stretch/>
        </p:blipFill>
        <p:spPr>
          <a:xfrm>
            <a:off x="208095" y="5159333"/>
            <a:ext cx="8870081" cy="157369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6C68AB-D68F-4139-E410-8677112FBE85}"/>
              </a:ext>
            </a:extLst>
          </p:cNvPr>
          <p:cNvCxnSpPr>
            <a:cxnSpLocks/>
          </p:cNvCxnSpPr>
          <p:nvPr/>
        </p:nvCxnSpPr>
        <p:spPr>
          <a:xfrm flipV="1">
            <a:off x="1594883" y="4649972"/>
            <a:ext cx="0" cy="1813491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CE43FB4-0A76-C89B-05FE-FE8FA768CE95}"/>
              </a:ext>
            </a:extLst>
          </p:cNvPr>
          <p:cNvCxnSpPr>
            <a:cxnSpLocks/>
          </p:cNvCxnSpPr>
          <p:nvPr/>
        </p:nvCxnSpPr>
        <p:spPr>
          <a:xfrm flipV="1">
            <a:off x="1952845" y="4738579"/>
            <a:ext cx="0" cy="1724884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39AA7D8-F94C-78E2-81C5-0A78C1AFD542}"/>
              </a:ext>
            </a:extLst>
          </p:cNvPr>
          <p:cNvCxnSpPr>
            <a:cxnSpLocks/>
          </p:cNvCxnSpPr>
          <p:nvPr/>
        </p:nvCxnSpPr>
        <p:spPr>
          <a:xfrm flipV="1">
            <a:off x="4738576" y="4802372"/>
            <a:ext cx="0" cy="1661091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CDC0C27-342A-4A17-6AE5-ACD1D101F7C0}"/>
              </a:ext>
            </a:extLst>
          </p:cNvPr>
          <p:cNvCxnSpPr>
            <a:cxnSpLocks/>
          </p:cNvCxnSpPr>
          <p:nvPr/>
        </p:nvCxnSpPr>
        <p:spPr>
          <a:xfrm flipV="1">
            <a:off x="5096538" y="4890979"/>
            <a:ext cx="0" cy="1572484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3674155-9637-E7E7-298E-E142998FEC60}"/>
              </a:ext>
            </a:extLst>
          </p:cNvPr>
          <p:cNvCxnSpPr>
            <a:cxnSpLocks/>
          </p:cNvCxnSpPr>
          <p:nvPr/>
        </p:nvCxnSpPr>
        <p:spPr>
          <a:xfrm flipV="1">
            <a:off x="8208334" y="4953767"/>
            <a:ext cx="0" cy="1554943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761A0DA-99A9-3C05-2F7A-238D91172022}"/>
              </a:ext>
            </a:extLst>
          </p:cNvPr>
          <p:cNvCxnSpPr>
            <a:cxnSpLocks/>
          </p:cNvCxnSpPr>
          <p:nvPr/>
        </p:nvCxnSpPr>
        <p:spPr>
          <a:xfrm flipV="1">
            <a:off x="8566296" y="5042374"/>
            <a:ext cx="0" cy="1466336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F96505E-49A1-5498-4C8B-8A1CFF3D4F49}"/>
              </a:ext>
            </a:extLst>
          </p:cNvPr>
          <p:cNvCxnSpPr>
            <a:cxnSpLocks/>
          </p:cNvCxnSpPr>
          <p:nvPr/>
        </p:nvCxnSpPr>
        <p:spPr>
          <a:xfrm flipV="1">
            <a:off x="8966789" y="5110984"/>
            <a:ext cx="0" cy="167579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llout: Line 35">
            <a:extLst>
              <a:ext uri="{FF2B5EF4-FFF2-40B4-BE49-F238E27FC236}">
                <a16:creationId xmlns:a16="http://schemas.microsoft.com/office/drawing/2014/main" id="{681C417E-063F-4B65-5B52-A49EA48C5F75}"/>
              </a:ext>
            </a:extLst>
          </p:cNvPr>
          <p:cNvSpPr/>
          <p:nvPr/>
        </p:nvSpPr>
        <p:spPr>
          <a:xfrm>
            <a:off x="2036136" y="3898671"/>
            <a:ext cx="1233376" cy="361584"/>
          </a:xfrm>
          <a:prstGeom prst="borderCallout1">
            <a:avLst>
              <a:gd name="adj1" fmla="val 48811"/>
              <a:gd name="adj2" fmla="val 938"/>
              <a:gd name="adj3" fmla="val 204353"/>
              <a:gd name="adj4" fmla="val -34028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0.0216 Bar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07DF677-B8A3-C2E8-FEB4-4F06A2CCBDE8}"/>
              </a:ext>
            </a:extLst>
          </p:cNvPr>
          <p:cNvSpPr txBox="1"/>
          <p:nvPr/>
        </p:nvSpPr>
        <p:spPr>
          <a:xfrm>
            <a:off x="10608761" y="2705780"/>
            <a:ext cx="137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solidFill>
                  <a:schemeClr val="bg1"/>
                </a:solidFill>
              </a:rPr>
              <a:t>Inlet Block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7FD799-EB8C-B04A-013C-31256B1413E5}"/>
              </a:ext>
            </a:extLst>
          </p:cNvPr>
          <p:cNvSpPr txBox="1"/>
          <p:nvPr/>
        </p:nvSpPr>
        <p:spPr>
          <a:xfrm>
            <a:off x="10110646" y="4509060"/>
            <a:ext cx="1946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solidFill>
                  <a:schemeClr val="bg1"/>
                </a:solidFill>
              </a:rPr>
              <a:t>Inlet &amp; Outlet Blocks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1EEF863-F988-A263-2C00-694C8769FA1B}"/>
              </a:ext>
            </a:extLst>
          </p:cNvPr>
          <p:cNvSpPr txBox="1"/>
          <p:nvPr/>
        </p:nvSpPr>
        <p:spPr>
          <a:xfrm>
            <a:off x="10195704" y="6508710"/>
            <a:ext cx="1799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solidFill>
                  <a:schemeClr val="bg1"/>
                </a:solidFill>
              </a:rPr>
              <a:t>Inlet, Outlet &amp; K9</a:t>
            </a:r>
          </a:p>
        </p:txBody>
      </p:sp>
    </p:spTree>
    <p:extLst>
      <p:ext uri="{BB962C8B-B14F-4D97-AF65-F5344CB8AC3E}">
        <p14:creationId xmlns:p14="http://schemas.microsoft.com/office/powerpoint/2010/main" val="333332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8ADA0-FBE6-45B7-A503-202B01370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Bonding trials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EE51E-4301-CE7F-1564-D6695A911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445"/>
            <a:ext cx="10515600" cy="5283084"/>
          </a:xfrm>
        </p:spPr>
        <p:txBody>
          <a:bodyPr/>
          <a:lstStyle/>
          <a:p>
            <a:r>
              <a:rPr lang="en-GB" dirty="0"/>
              <a:t>Wire bonds:</a:t>
            </a:r>
          </a:p>
          <a:p>
            <a:pPr lvl="1"/>
            <a:r>
              <a:rPr lang="en-GB" dirty="0"/>
              <a:t>Sensor to module carrier/bridge FPC</a:t>
            </a:r>
          </a:p>
          <a:p>
            <a:pPr lvl="1"/>
            <a:r>
              <a:rPr lang="en-GB" dirty="0" err="1"/>
              <a:t>AncASIC</a:t>
            </a:r>
            <a:r>
              <a:rPr lang="en-GB" dirty="0"/>
              <a:t> to module carrier/bridge FPC</a:t>
            </a:r>
          </a:p>
          <a:p>
            <a:r>
              <a:rPr lang="en-GB" dirty="0"/>
              <a:t>TAB bridge FPC to main FPC</a:t>
            </a:r>
          </a:p>
          <a:p>
            <a:r>
              <a:rPr lang="en-GB" dirty="0"/>
              <a:t>Bonding tests (using prototype FPCs from LTU) 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Optimisation ongoing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B2C23-FA62-65F6-8858-376860760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95E256-E9D1-0628-6F98-EC94EBF53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24" y="4153707"/>
            <a:ext cx="2235315" cy="18098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804207-6D68-CD10-1D48-6761A5278BA4}"/>
              </a:ext>
            </a:extLst>
          </p:cNvPr>
          <p:cNvSpPr txBox="1"/>
          <p:nvPr/>
        </p:nvSpPr>
        <p:spPr>
          <a:xfrm>
            <a:off x="838200" y="3740719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TAB: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BC4674-3FAA-1688-8D1E-A89B913416C5}"/>
              </a:ext>
            </a:extLst>
          </p:cNvPr>
          <p:cNvSpPr txBox="1"/>
          <p:nvPr/>
        </p:nvSpPr>
        <p:spPr>
          <a:xfrm>
            <a:off x="3270654" y="4319964"/>
            <a:ext cx="26520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Lessons learned: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Alignment important (to 50 µm)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Reducing step height important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54C351-5102-74E2-7145-F55EAE3FE0D1}"/>
              </a:ext>
            </a:extLst>
          </p:cNvPr>
          <p:cNvSpPr txBox="1"/>
          <p:nvPr/>
        </p:nvSpPr>
        <p:spPr>
          <a:xfrm>
            <a:off x="8507506" y="3971550"/>
            <a:ext cx="36844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Different aluminium foils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No major difference in bonding behaviour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Required parameter adjustment beyond standard settings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Foil bond strength showed higher variation compared to gold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Back support critical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B7D197-5166-EC03-75F6-0483D4ECDAC6}"/>
              </a:ext>
            </a:extLst>
          </p:cNvPr>
          <p:cNvSpPr txBox="1"/>
          <p:nvPr/>
        </p:nvSpPr>
        <p:spPr>
          <a:xfrm>
            <a:off x="5878251" y="3740718"/>
            <a:ext cx="1961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Wire bonding: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5CE781-8924-3A86-133B-15C768623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251" y="4185459"/>
            <a:ext cx="2387723" cy="177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40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C69FC-AF19-2FFB-27F7-7613254A5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14881-4F93-7187-F393-2E9667928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444"/>
            <a:ext cx="10515600" cy="5052429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Started to think about assembly of module prototypes</a:t>
            </a:r>
          </a:p>
          <a:p>
            <a:pPr lvl="1"/>
            <a:r>
              <a:rPr lang="en-GB" dirty="0"/>
              <a:t>Will start with flat modules 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Some questions:</a:t>
            </a:r>
          </a:p>
          <a:p>
            <a:pPr lvl="1"/>
            <a:r>
              <a:rPr lang="en-GB" dirty="0"/>
              <a:t>Automated vs manual assembly?</a:t>
            </a:r>
          </a:p>
          <a:p>
            <a:pPr lvl="1"/>
            <a:r>
              <a:rPr lang="en-GB" dirty="0"/>
              <a:t>What glue to use (will start with Araldite, but need to watch viscosity</a:t>
            </a:r>
          </a:p>
          <a:p>
            <a:pPr lvl="1"/>
            <a:r>
              <a:rPr lang="en-GB" dirty="0"/>
              <a:t>Thinking </a:t>
            </a:r>
            <a:r>
              <a:rPr lang="en-GB"/>
              <a:t>of getting some </a:t>
            </a:r>
            <a:r>
              <a:rPr lang="en-GB" dirty="0"/>
              <a:t>dummy Si with interconnection pads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A1073-F490-D292-7D5A-8C09628C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B88576-A5BA-6B7B-DAFB-E96ABF24BF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15" t="2895" r="-1"/>
          <a:stretch>
            <a:fillRect/>
          </a:stretch>
        </p:blipFill>
        <p:spPr>
          <a:xfrm>
            <a:off x="2427761" y="1858566"/>
            <a:ext cx="6357402" cy="355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9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9E237-C5FE-0815-F4E4-4C1828599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Where we are with stave prototypes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23602-374C-7346-8093-40AD301F0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444"/>
            <a:ext cx="10515600" cy="4915905"/>
          </a:xfrm>
        </p:spPr>
        <p:txBody>
          <a:bodyPr>
            <a:normAutofit fontScale="92500"/>
          </a:bodyPr>
          <a:lstStyle/>
          <a:p>
            <a:r>
              <a:rPr lang="en-GB" dirty="0"/>
              <a:t>Not where we wanted to be</a:t>
            </a:r>
          </a:p>
          <a:p>
            <a:pPr lvl="1"/>
            <a:r>
              <a:rPr lang="en-GB" dirty="0"/>
              <a:t>Still only quarter L4 stave prototypes built (3 off)</a:t>
            </a:r>
          </a:p>
          <a:p>
            <a:pPr lvl="1"/>
            <a:r>
              <a:rPr lang="en-GB" dirty="0"/>
              <a:t>We are tantalizingly close to building our first L3 stave (for some time)</a:t>
            </a:r>
          </a:p>
          <a:p>
            <a:pPr lvl="2"/>
            <a:r>
              <a:rPr lang="en-GB" dirty="0"/>
              <a:t>Waiting for mould tooling required for full length stave (held up in Oxford Physics finance department)</a:t>
            </a:r>
          </a:p>
          <a:p>
            <a:r>
              <a:rPr lang="en-GB" dirty="0"/>
              <a:t>Of the quarter L4 stave prototypes one has been equipped with heaters (on a 50 µm steel shim) and is used to shake down our setup</a:t>
            </a:r>
          </a:p>
          <a:p>
            <a:pPr lvl="1"/>
            <a:r>
              <a:rPr lang="en-GB" dirty="0"/>
              <a:t>Air flow (working on control of air flow)</a:t>
            </a:r>
          </a:p>
          <a:p>
            <a:pPr lvl="1"/>
            <a:r>
              <a:rPr lang="en-GB" dirty="0"/>
              <a:t>Heating</a:t>
            </a:r>
          </a:p>
          <a:p>
            <a:pPr lvl="2"/>
            <a:r>
              <a:rPr lang="en-GB" dirty="0"/>
              <a:t>Our first set of heaters don’t have the right power distribution - redesigning</a:t>
            </a:r>
          </a:p>
          <a:p>
            <a:pPr lvl="1"/>
            <a:r>
              <a:rPr lang="en-GB" dirty="0"/>
              <a:t>External temperature measurement (TC and thermal imaging)</a:t>
            </a:r>
          </a:p>
          <a:p>
            <a:pPr lvl="1"/>
            <a:r>
              <a:rPr lang="en-GB" dirty="0"/>
              <a:t>Internal (air flow) temperature measurement (TC)</a:t>
            </a:r>
          </a:p>
          <a:p>
            <a:pPr lvl="1"/>
            <a:r>
              <a:rPr lang="en-GB" dirty="0"/>
              <a:t>Vibrations (capacitive displacement sensors)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590F5-737A-41BC-5539-092F65A6F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7710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A5C54-8CA4-9379-4BA6-DF0F71C8F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4795F-F209-8F57-AA4A-4FFB51C96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6" name="Picture 5" descr="A close-up of a machine&#10;&#10;AI-generated content may be incorrect.">
            <a:extLst>
              <a:ext uri="{FF2B5EF4-FFF2-40B4-BE49-F238E27FC236}">
                <a16:creationId xmlns:a16="http://schemas.microsoft.com/office/drawing/2014/main" id="{A9B058C0-E18C-49E7-FA60-CCD364A88E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7" y="1656291"/>
            <a:ext cx="6636312" cy="49967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82CCF9-E54B-511B-F141-4F03C229C1FA}"/>
              </a:ext>
            </a:extLst>
          </p:cNvPr>
          <p:cNvSpPr txBox="1"/>
          <p:nvPr/>
        </p:nvSpPr>
        <p:spPr>
          <a:xfrm>
            <a:off x="2227427" y="1696683"/>
            <a:ext cx="109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TI camera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70F0978-E2FE-7173-A959-78825E65D8E6}"/>
              </a:ext>
            </a:extLst>
          </p:cNvPr>
          <p:cNvCxnSpPr>
            <a:cxnSpLocks/>
          </p:cNvCxnSpPr>
          <p:nvPr/>
        </p:nvCxnSpPr>
        <p:spPr>
          <a:xfrm>
            <a:off x="3271265" y="2066015"/>
            <a:ext cx="109378" cy="25834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D3DF0BB-DF96-B53D-D4E7-27356D0D2583}"/>
              </a:ext>
            </a:extLst>
          </p:cNvPr>
          <p:cNvCxnSpPr>
            <a:cxnSpLocks/>
          </p:cNvCxnSpPr>
          <p:nvPr/>
        </p:nvCxnSpPr>
        <p:spPr>
          <a:xfrm flipV="1">
            <a:off x="376443" y="5065753"/>
            <a:ext cx="347654" cy="67607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27497AF-7286-CFC8-EDF7-50C9AF5F4B4C}"/>
              </a:ext>
            </a:extLst>
          </p:cNvPr>
          <p:cNvSpPr txBox="1"/>
          <p:nvPr/>
        </p:nvSpPr>
        <p:spPr>
          <a:xfrm>
            <a:off x="660674" y="5229750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Air in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A92BBFD-1E38-66B6-6765-3D99CEA0A41C}"/>
              </a:ext>
            </a:extLst>
          </p:cNvPr>
          <p:cNvCxnSpPr>
            <a:cxnSpLocks/>
          </p:cNvCxnSpPr>
          <p:nvPr/>
        </p:nvCxnSpPr>
        <p:spPr>
          <a:xfrm>
            <a:off x="6096000" y="4437671"/>
            <a:ext cx="620692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59169AB-72CF-5A53-8242-C4171528492C}"/>
              </a:ext>
            </a:extLst>
          </p:cNvPr>
          <p:cNvSpPr txBox="1"/>
          <p:nvPr/>
        </p:nvSpPr>
        <p:spPr>
          <a:xfrm>
            <a:off x="5471348" y="4457557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Air out</a:t>
            </a:r>
          </a:p>
        </p:txBody>
      </p:sp>
      <p:pic>
        <p:nvPicPr>
          <p:cNvPr id="20" name="Picture 19" descr="A close-up of a machine&#10;&#10;AI-generated content may be incorrect.">
            <a:extLst>
              <a:ext uri="{FF2B5EF4-FFF2-40B4-BE49-F238E27FC236}">
                <a16:creationId xmlns:a16="http://schemas.microsoft.com/office/drawing/2014/main" id="{6CEA4E0A-7122-AEA4-C388-9421F20A2B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18" b="6793"/>
          <a:stretch/>
        </p:blipFill>
        <p:spPr>
          <a:xfrm rot="10800000">
            <a:off x="6782006" y="1656291"/>
            <a:ext cx="5235265" cy="2415936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2E8D8EF-7B10-302E-7887-97ED82425CA0}"/>
              </a:ext>
            </a:extLst>
          </p:cNvPr>
          <p:cNvCxnSpPr>
            <a:cxnSpLocks/>
          </p:cNvCxnSpPr>
          <p:nvPr/>
        </p:nvCxnSpPr>
        <p:spPr>
          <a:xfrm flipH="1" flipV="1">
            <a:off x="7726374" y="2823290"/>
            <a:ext cx="56561" cy="61687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3BE4B4C-31F0-70F3-C642-D0497CCCA369}"/>
              </a:ext>
            </a:extLst>
          </p:cNvPr>
          <p:cNvCxnSpPr>
            <a:cxnSpLocks/>
          </p:cNvCxnSpPr>
          <p:nvPr/>
        </p:nvCxnSpPr>
        <p:spPr>
          <a:xfrm flipH="1" flipV="1">
            <a:off x="7930255" y="3162512"/>
            <a:ext cx="56561" cy="61687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10260A5-745F-0AFC-4833-D09D40E4A199}"/>
              </a:ext>
            </a:extLst>
          </p:cNvPr>
          <p:cNvSpPr txBox="1"/>
          <p:nvPr/>
        </p:nvSpPr>
        <p:spPr>
          <a:xfrm>
            <a:off x="6711173" y="3765710"/>
            <a:ext cx="34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Capacitive displacement sensors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8DC06C-18F3-1AD3-58A2-72FAEA89CDD5}"/>
              </a:ext>
            </a:extLst>
          </p:cNvPr>
          <p:cNvSpPr txBox="1"/>
          <p:nvPr/>
        </p:nvSpPr>
        <p:spPr>
          <a:xfrm>
            <a:off x="5081609" y="1734450"/>
            <a:ext cx="1174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Front view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F8803-8A59-5656-5D1C-96616BBD7FAB}"/>
              </a:ext>
            </a:extLst>
          </p:cNvPr>
          <p:cNvSpPr txBox="1"/>
          <p:nvPr/>
        </p:nvSpPr>
        <p:spPr>
          <a:xfrm>
            <a:off x="10825782" y="1709093"/>
            <a:ext cx="1181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Rear view</a:t>
            </a:r>
          </a:p>
        </p:txBody>
      </p:sp>
    </p:spTree>
    <p:extLst>
      <p:ext uri="{BB962C8B-B14F-4D97-AF65-F5344CB8AC3E}">
        <p14:creationId xmlns:p14="http://schemas.microsoft.com/office/powerpoint/2010/main" val="1380865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C778E-5CF1-92C5-B497-80B129F40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DB25F0-A781-7573-E344-669319BD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9445" y="6367834"/>
            <a:ext cx="662731" cy="296695"/>
          </a:xfrm>
        </p:spPr>
        <p:txBody>
          <a:bodyPr/>
          <a:lstStyle/>
          <a:p>
            <a:fld id="{1CA36EEA-5A28-4A70-BCAC-0B68DA8D366C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2BA6C1-200E-87AA-8358-0B498D87CC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50" t="29577" r="40902" b="28497"/>
          <a:stretch/>
        </p:blipFill>
        <p:spPr>
          <a:xfrm>
            <a:off x="755668" y="4502704"/>
            <a:ext cx="5282098" cy="22157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0C18B9-D193-2559-559A-3B442E030BF1}"/>
              </a:ext>
            </a:extLst>
          </p:cNvPr>
          <p:cNvSpPr txBox="1"/>
          <p:nvPr/>
        </p:nvSpPr>
        <p:spPr>
          <a:xfrm>
            <a:off x="1236381" y="4156836"/>
            <a:ext cx="4923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1.8 W/quarter stave, 30 l/min air in lower channel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03A747AB-994B-59FB-008D-01EDB1FE4460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rcRect l="7074" r="6109"/>
          <a:stretch/>
        </p:blipFill>
        <p:spPr>
          <a:xfrm>
            <a:off x="838199" y="1440444"/>
            <a:ext cx="3312459" cy="27163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08A8AB-B422-715A-7961-7F836C4D6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109" y="1440443"/>
            <a:ext cx="3510073" cy="27163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F01F1C-BBE9-5661-FEFA-A7517920022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2731" r="14100" b="16964"/>
          <a:stretch>
            <a:fillRect/>
          </a:stretch>
        </p:blipFill>
        <p:spPr>
          <a:xfrm>
            <a:off x="7996518" y="2130119"/>
            <a:ext cx="3944592" cy="1298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B8EA93-AB6B-4CE4-25F7-EFCC18A009E1}"/>
              </a:ext>
            </a:extLst>
          </p:cNvPr>
          <p:cNvSpPr txBox="1"/>
          <p:nvPr/>
        </p:nvSpPr>
        <p:spPr>
          <a:xfrm>
            <a:off x="8113059" y="1676401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Design</a:t>
            </a:r>
          </a:p>
        </p:txBody>
      </p:sp>
      <p:pic>
        <p:nvPicPr>
          <p:cNvPr id="9" name="table">
            <a:extLst>
              <a:ext uri="{FF2B5EF4-FFF2-40B4-BE49-F238E27FC236}">
                <a16:creationId xmlns:a16="http://schemas.microsoft.com/office/drawing/2014/main" id="{634685DD-637C-4760-F58E-C068867EB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7069" y="4710834"/>
            <a:ext cx="5654041" cy="12442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27E698-75B7-F505-1DCB-28EC9B451B7D}"/>
              </a:ext>
            </a:extLst>
          </p:cNvPr>
          <p:cNvSpPr txBox="1"/>
          <p:nvPr/>
        </p:nvSpPr>
        <p:spPr>
          <a:xfrm>
            <a:off x="8128864" y="4260718"/>
            <a:ext cx="1133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Measured</a:t>
            </a:r>
          </a:p>
        </p:txBody>
      </p:sp>
    </p:spTree>
    <p:extLst>
      <p:ext uri="{BB962C8B-B14F-4D97-AF65-F5344CB8AC3E}">
        <p14:creationId xmlns:p14="http://schemas.microsoft.com/office/powerpoint/2010/main" val="3710572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1457A-3E47-7C0C-1861-5D3376D87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Some preliminary results - Vibrations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2A1846-C404-9105-433A-F01B2057B4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440445"/>
                <a:ext cx="10708341" cy="2128209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GB" dirty="0"/>
                  <a:t>Only for indication – need full length L4 stave</a:t>
                </a:r>
              </a:p>
              <a:p>
                <a:r>
                  <a:rPr lang="en-GB" dirty="0"/>
                  <a:t>Vibrations</a:t>
                </a:r>
              </a:p>
              <a:p>
                <a:pPr lvl="1">
                  <a:lnSpc>
                    <a:spcPct val="110000"/>
                  </a:lnSpc>
                  <a:spcBef>
                    <a:spcPts val="300"/>
                  </a:spcBef>
                </a:pPr>
                <a:r>
                  <a:rPr lang="en-GB" i="1" dirty="0"/>
                  <a:t>f</a:t>
                </a:r>
                <a:r>
                  <a:rPr lang="en-GB" baseline="-25000" dirty="0"/>
                  <a:t>s</a:t>
                </a:r>
                <a:r>
                  <a:rPr lang="en-GB" dirty="0"/>
                  <a:t> = 5 kHz, </a:t>
                </a:r>
                <a:r>
                  <a:rPr lang="en-GB" dirty="0" err="1"/>
                  <a:t>fl</a:t>
                </a:r>
                <a:r>
                  <a:rPr lang="en-GB" dirty="0"/>
                  <a:t> = 68.1 l/min, </a:t>
                </a:r>
                <a:r>
                  <a:rPr lang="en-GB" i="1" dirty="0"/>
                  <a:t>T</a:t>
                </a:r>
                <a:r>
                  <a:rPr lang="en-GB" dirty="0"/>
                  <a:t> = 10 s</a:t>
                </a:r>
              </a:p>
              <a:p>
                <a:pPr lvl="1">
                  <a:lnSpc>
                    <a:spcPct val="110000"/>
                  </a:lnSpc>
                  <a:spcBef>
                    <a:spcPts val="300"/>
                  </a:spcBef>
                </a:pPr>
                <a:r>
                  <a:rPr lang="en-GB" i="1" dirty="0"/>
                  <a:t>d</a:t>
                </a:r>
                <a:r>
                  <a:rPr lang="en-GB" baseline="-25000" dirty="0"/>
                  <a:t>RMS</a:t>
                </a:r>
                <a:r>
                  <a:rPr lang="en-GB" baseline="30000" dirty="0"/>
                  <a:t>1</a:t>
                </a:r>
                <a:r>
                  <a:rPr lang="en-GB" dirty="0"/>
                  <a:t> = 4.2 µm, </a:t>
                </a:r>
                <a:r>
                  <a:rPr lang="en-GB" i="1" dirty="0"/>
                  <a:t>d</a:t>
                </a:r>
                <a:r>
                  <a:rPr lang="en-GB" baseline="-25000" dirty="0"/>
                  <a:t>RMS</a:t>
                </a:r>
                <a:r>
                  <a:rPr lang="en-GB" baseline="30000" dirty="0"/>
                  <a:t>1</a:t>
                </a:r>
                <a:r>
                  <a:rPr lang="en-GB" dirty="0"/>
                  <a:t> = 4.2 µm</a:t>
                </a:r>
              </a:p>
              <a:p>
                <a:pPr lvl="1">
                  <a:lnSpc>
                    <a:spcPct val="110000"/>
                  </a:lnSpc>
                  <a:spcBef>
                    <a:spcPts val="3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𝑐𝑜h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dirty="0"/>
                  <a:t>, for longitudinal (beam) modes</a:t>
                </a:r>
              </a:p>
              <a:p>
                <a:pPr lvl="1">
                  <a:lnSpc>
                    <a:spcPct val="110000"/>
                  </a:lnSpc>
                  <a:spcBef>
                    <a:spcPts val="3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𝑖𝑛𝑐𝑜h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, for transverse (torsional) modes</a:t>
                </a:r>
              </a:p>
              <a:p>
                <a:pPr lvl="1">
                  <a:lnSpc>
                    <a:spcPct val="110000"/>
                  </a:lnSpc>
                  <a:spcBef>
                    <a:spcPts val="300"/>
                  </a:spcBef>
                </a:pPr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2A1846-C404-9105-433A-F01B2057B4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440445"/>
                <a:ext cx="10708341" cy="2128209"/>
              </a:xfrm>
              <a:blipFill>
                <a:blip r:embed="rId2"/>
                <a:stretch>
                  <a:fillRect l="-740" t="-6590" b="-37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3F3D2-B393-1A64-646D-8C4D1CBED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8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248884DC-7EB3-2934-1F04-9D6D9A698A9F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-973739" y="5236247"/>
                <a:ext cx="6264349" cy="41722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2800" kern="1200">
                    <a:solidFill>
                      <a:schemeClr val="accent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2400" kern="1200">
                    <a:solidFill>
                      <a:schemeClr val="accent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2000" kern="1200">
                    <a:solidFill>
                      <a:schemeClr val="accent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800" kern="1200">
                    <a:solidFill>
                      <a:schemeClr val="accent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tx1"/>
                  </a:buClr>
                  <a:buFont typeface="Wingdings" pitchFamily="2" charset="2"/>
                  <a:buChar char="§"/>
                  <a:defRPr sz="1800" kern="1200">
                    <a:solidFill>
                      <a:schemeClr val="accent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  <a:spcBef>
                    <a:spcPts val="300"/>
                  </a:spcBef>
                </a:pPr>
                <a:endParaRPr lang="en-GB" dirty="0"/>
              </a:p>
              <a:p>
                <a:pPr>
                  <a:lnSpc>
                    <a:spcPct val="110000"/>
                  </a:lnSpc>
                  <a:spcBef>
                    <a:spcPts val="300"/>
                  </a:spcBef>
                </a:pPr>
                <a:endParaRPr lang="en-GB" dirty="0"/>
              </a:p>
              <a:p>
                <a:pPr>
                  <a:lnSpc>
                    <a:spcPct val="110000"/>
                  </a:lnSpc>
                  <a:spcBef>
                    <a:spcPts val="300"/>
                  </a:spcBef>
                </a:pPr>
                <a:endParaRPr lang="en-GB" dirty="0"/>
              </a:p>
              <a:p>
                <a:pPr>
                  <a:lnSpc>
                    <a:spcPct val="110000"/>
                  </a:lnSpc>
                  <a:spcBef>
                    <a:spcPts val="300"/>
                  </a:spcBef>
                </a:pPr>
                <a:endParaRPr lang="en-GB" dirty="0"/>
              </a:p>
              <a:p>
                <a:pPr>
                  <a:lnSpc>
                    <a:spcPct val="110000"/>
                  </a:lnSpc>
                  <a:spcBef>
                    <a:spcPts val="300"/>
                  </a:spcBef>
                </a:pPr>
                <a:endParaRPr lang="en-GB" dirty="0"/>
              </a:p>
              <a:p>
                <a:pPr>
                  <a:lnSpc>
                    <a:spcPct val="110000"/>
                  </a:lnSpc>
                  <a:spcBef>
                    <a:spcPts val="300"/>
                  </a:spcBef>
                </a:pPr>
                <a:endParaRPr lang="en-GB" dirty="0"/>
              </a:p>
              <a:p>
                <a:pPr>
                  <a:lnSpc>
                    <a:spcPct val="110000"/>
                  </a:lnSpc>
                  <a:spcBef>
                    <a:spcPts val="300"/>
                  </a:spcBef>
                </a:pPr>
                <a:endParaRPr lang="en-GB" dirty="0"/>
              </a:p>
              <a:p>
                <a:pPr>
                  <a:lnSpc>
                    <a:spcPct val="110000"/>
                  </a:lnSpc>
                  <a:spcBef>
                    <a:spcPts val="3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𝑐𝑜h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dirty="0"/>
                  <a:t>, for longitudinal (beam) modes</a:t>
                </a:r>
              </a:p>
              <a:p>
                <a:pPr>
                  <a:lnSpc>
                    <a:spcPct val="110000"/>
                  </a:lnSpc>
                  <a:spcBef>
                    <a:spcPts val="3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𝑖𝑛𝑐𝑜h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, for transverse (torsional) modes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248884DC-7EB3-2934-1F04-9D6D9A698A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73739" y="5236247"/>
                <a:ext cx="6264349" cy="4172288"/>
              </a:xfrm>
              <a:prstGeom prst="rect">
                <a:avLst/>
              </a:prstGeom>
              <a:blipFill>
                <a:blip r:embed="rId3"/>
                <a:stretch>
                  <a:fillRect l="-1265" b="-32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93861F7-B7BF-F4E4-A350-A76A0EBC8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2624"/>
            <a:ext cx="3607900" cy="270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8682F4C-360A-6AC1-EF4A-FBBB3D4713DE}"/>
              </a:ext>
            </a:extLst>
          </p:cNvPr>
          <p:cNvGrpSpPr/>
          <p:nvPr/>
        </p:nvGrpSpPr>
        <p:grpSpPr>
          <a:xfrm>
            <a:off x="3646004" y="3569349"/>
            <a:ext cx="4576376" cy="3192197"/>
            <a:chOff x="6293885" y="279804"/>
            <a:chExt cx="5505700" cy="435783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70731A0-E57E-FB43-89A0-05D2D83A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93885" y="465352"/>
              <a:ext cx="5505700" cy="41722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1A02D0B-9A91-8663-2A40-F70B93C43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9931" t="24896" r="33324" b="69468"/>
            <a:stretch/>
          </p:blipFill>
          <p:spPr>
            <a:xfrm>
              <a:off x="9565112" y="1138733"/>
              <a:ext cx="1000800" cy="6336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8D6EC3C-D69A-2B8F-D7BE-803696133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7625" t="3935" r="35037" b="91021"/>
            <a:stretch/>
          </p:blipFill>
          <p:spPr>
            <a:xfrm>
              <a:off x="9455889" y="279804"/>
              <a:ext cx="1088759" cy="56707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274D73-FCD2-87D0-521F-6E74D2ABAEC8}"/>
              </a:ext>
            </a:extLst>
          </p:cNvPr>
          <p:cNvGrpSpPr/>
          <p:nvPr/>
        </p:nvGrpSpPr>
        <p:grpSpPr>
          <a:xfrm>
            <a:off x="3947764" y="3677155"/>
            <a:ext cx="1753790" cy="1316186"/>
            <a:chOff x="5076956" y="5215100"/>
            <a:chExt cx="2024763" cy="143603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68603F2-D8CC-CB50-DDC9-1BB0355C0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076956" y="5215100"/>
              <a:ext cx="1666912" cy="1436038"/>
            </a:xfrm>
            <a:prstGeom prst="rect">
              <a:avLst/>
            </a:prstGeom>
          </p:spPr>
        </p:pic>
        <p:sp>
          <p:nvSpPr>
            <p:cNvPr id="18" name="Arrow: Left-Right 17">
              <a:extLst>
                <a:ext uri="{FF2B5EF4-FFF2-40B4-BE49-F238E27FC236}">
                  <a16:creationId xmlns:a16="http://schemas.microsoft.com/office/drawing/2014/main" id="{AD6CB76C-C4B9-7B18-D198-BDFDE5BFF285}"/>
                </a:ext>
              </a:extLst>
            </p:cNvPr>
            <p:cNvSpPr/>
            <p:nvPr/>
          </p:nvSpPr>
          <p:spPr>
            <a:xfrm>
              <a:off x="6201719" y="6217104"/>
              <a:ext cx="900000" cy="360000"/>
            </a:xfrm>
            <a:prstGeom prst="leftRightArrow">
              <a:avLst/>
            </a:prstGeom>
            <a:ln>
              <a:noFill/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0767C7-60AA-4DC8-0730-76E0027149D9}"/>
              </a:ext>
            </a:extLst>
          </p:cNvPr>
          <p:cNvGrpSpPr/>
          <p:nvPr/>
        </p:nvGrpSpPr>
        <p:grpSpPr>
          <a:xfrm>
            <a:off x="3947764" y="5212888"/>
            <a:ext cx="1769747" cy="1440157"/>
            <a:chOff x="9074953" y="5207219"/>
            <a:chExt cx="2024132" cy="15488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438A1DE-5FA6-9D7B-212C-47BA0453B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074953" y="5207219"/>
              <a:ext cx="1666912" cy="1436038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CB5275D-219F-3019-D94D-A4E5CA47D8C1}"/>
                </a:ext>
              </a:extLst>
            </p:cNvPr>
            <p:cNvGrpSpPr/>
            <p:nvPr/>
          </p:nvGrpSpPr>
          <p:grpSpPr>
            <a:xfrm>
              <a:off x="10199085" y="5856110"/>
              <a:ext cx="900000" cy="900000"/>
              <a:chOff x="7821917" y="5688329"/>
              <a:chExt cx="900000" cy="900000"/>
            </a:xfrm>
            <a:scene3d>
              <a:camera prst="isometricRightUp"/>
              <a:lightRig rig="threePt" dir="t"/>
            </a:scene3d>
          </p:grpSpPr>
          <p:sp>
            <p:nvSpPr>
              <p:cNvPr id="15" name="Arrow: Circular 14">
                <a:extLst>
                  <a:ext uri="{FF2B5EF4-FFF2-40B4-BE49-F238E27FC236}">
                    <a16:creationId xmlns:a16="http://schemas.microsoft.com/office/drawing/2014/main" id="{77798B85-01DE-B93C-4EE3-34C512FB27DE}"/>
                  </a:ext>
                </a:extLst>
              </p:cNvPr>
              <p:cNvSpPr/>
              <p:nvPr/>
            </p:nvSpPr>
            <p:spPr>
              <a:xfrm flipH="1">
                <a:off x="7821917" y="5688329"/>
                <a:ext cx="900000" cy="900000"/>
              </a:xfrm>
              <a:prstGeom prst="circularArrow">
                <a:avLst>
                  <a:gd name="adj1" fmla="val 12646"/>
                  <a:gd name="adj2" fmla="val 1408527"/>
                  <a:gd name="adj3" fmla="val 913047"/>
                  <a:gd name="adj4" fmla="val 16242605"/>
                  <a:gd name="adj5" fmla="val 14995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Arrow: Circular 15">
                <a:extLst>
                  <a:ext uri="{FF2B5EF4-FFF2-40B4-BE49-F238E27FC236}">
                    <a16:creationId xmlns:a16="http://schemas.microsoft.com/office/drawing/2014/main" id="{2D44E88E-412A-3044-1EBB-D85B6D0FC9F4}"/>
                  </a:ext>
                </a:extLst>
              </p:cNvPr>
              <p:cNvSpPr/>
              <p:nvPr/>
            </p:nvSpPr>
            <p:spPr>
              <a:xfrm>
                <a:off x="7821917" y="5688329"/>
                <a:ext cx="900000" cy="900000"/>
              </a:xfrm>
              <a:prstGeom prst="circularArrow">
                <a:avLst>
                  <a:gd name="adj1" fmla="val 12646"/>
                  <a:gd name="adj2" fmla="val 1408527"/>
                  <a:gd name="adj3" fmla="val 913047"/>
                  <a:gd name="adj4" fmla="val 15670058"/>
                  <a:gd name="adj5" fmla="val 14995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D524880-A415-0A30-1B07-D20B90A00E9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325" t="1954" r="720" b="93455"/>
          <a:stretch/>
        </p:blipFill>
        <p:spPr>
          <a:xfrm>
            <a:off x="10435413" y="836431"/>
            <a:ext cx="1210957" cy="4704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28C000C-D52D-7317-C3D9-C8955C3D4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140" y="3984738"/>
            <a:ext cx="3255503" cy="244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648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5BE51-243E-49F0-7C8C-B8B0F5BAF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Some preliminary results - Thermal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5C250-93D8-D163-C28F-D104A265A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Only for indication – need full length L4 stave and correct heater geometry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1FBEF4-C3C0-8D74-E833-A68D1A1CD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B4FB97-505F-F9C2-F4A9-2FFC0F1E1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707" y="2143649"/>
            <a:ext cx="6334293" cy="42127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C4F342-78A2-BCA2-C88B-717E54E28B32}"/>
              </a:ext>
            </a:extLst>
          </p:cNvPr>
          <p:cNvSpPr txBox="1"/>
          <p:nvPr/>
        </p:nvSpPr>
        <p:spPr>
          <a:xfrm>
            <a:off x="838199" y="2392932"/>
            <a:ext cx="569707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Convection Coefficients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Natural convection - 7 W/m</a:t>
            </a:r>
            <a:r>
              <a:rPr lang="en-GB" sz="1600" baseline="30000" dirty="0">
                <a:solidFill>
                  <a:srgbClr val="002060"/>
                </a:solidFill>
              </a:rPr>
              <a:t>2 </a:t>
            </a:r>
            <a:r>
              <a:rPr lang="en-GB" sz="1600" dirty="0">
                <a:solidFill>
                  <a:srgbClr val="002060"/>
                </a:solidFill>
              </a:rPr>
              <a:t>K from external surfaces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Forced convection - 48.44 W/m</a:t>
            </a:r>
            <a:r>
              <a:rPr lang="en-GB" sz="1600" baseline="30000" dirty="0">
                <a:solidFill>
                  <a:srgbClr val="002060"/>
                </a:solidFill>
              </a:rPr>
              <a:t>2 </a:t>
            </a:r>
            <a:r>
              <a:rPr lang="en-GB" sz="1600" dirty="0">
                <a:solidFill>
                  <a:srgbClr val="002060"/>
                </a:solidFill>
              </a:rPr>
              <a:t>K from internal surfaces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Forced convection - 650 W/m</a:t>
            </a:r>
            <a:r>
              <a:rPr lang="en-GB" sz="1600" baseline="30000" dirty="0">
                <a:solidFill>
                  <a:srgbClr val="002060"/>
                </a:solidFill>
              </a:rPr>
              <a:t>2 </a:t>
            </a:r>
            <a:r>
              <a:rPr lang="en-GB" sz="1600" dirty="0">
                <a:solidFill>
                  <a:srgbClr val="002060"/>
                </a:solidFill>
              </a:rPr>
              <a:t>K from K9 adjacent surfaces</a:t>
            </a:r>
          </a:p>
          <a:p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E4720B4-E642-88BE-4B98-2D8591AB4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23" y="4054925"/>
            <a:ext cx="5040783" cy="30457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CB6258B-40F9-2710-622C-65D3E1E77304}"/>
              </a:ext>
            </a:extLst>
          </p:cNvPr>
          <p:cNvSpPr txBox="1"/>
          <p:nvPr/>
        </p:nvSpPr>
        <p:spPr>
          <a:xfrm>
            <a:off x="753036" y="3959953"/>
            <a:ext cx="1783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Effect of K9 foam</a:t>
            </a:r>
          </a:p>
        </p:txBody>
      </p:sp>
    </p:spTree>
    <p:extLst>
      <p:ext uri="{BB962C8B-B14F-4D97-AF65-F5344CB8AC3E}">
        <p14:creationId xmlns:p14="http://schemas.microsoft.com/office/powerpoint/2010/main" val="10554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32961</TotalTime>
  <Words>1055</Words>
  <Application>Microsoft Office PowerPoint</Application>
  <PresentationFormat>Widescreen</PresentationFormat>
  <Paragraphs>210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Aptos</vt:lpstr>
      <vt:lpstr>Arial</vt:lpstr>
      <vt:lpstr>Arial Regular</vt:lpstr>
      <vt:lpstr>Calibri</vt:lpstr>
      <vt:lpstr>Calibri Light</vt:lpstr>
      <vt:lpstr>Cambria Math</vt:lpstr>
      <vt:lpstr>Google Sans</vt:lpstr>
      <vt:lpstr>Palatino Linotype</vt:lpstr>
      <vt:lpstr>Verdana</vt:lpstr>
      <vt:lpstr>Wingdings</vt:lpstr>
      <vt:lpstr>Office Theme</vt:lpstr>
      <vt:lpstr>Font and logo master</vt:lpstr>
      <vt:lpstr>OB stave update</vt:lpstr>
      <vt:lpstr>OB Stave Construction </vt:lpstr>
      <vt:lpstr>Bonding trials</vt:lpstr>
      <vt:lpstr>Modules</vt:lpstr>
      <vt:lpstr>Where we are with stave prototypes</vt:lpstr>
      <vt:lpstr>Pictures</vt:lpstr>
      <vt:lpstr>Heaters</vt:lpstr>
      <vt:lpstr>Some preliminary results - Vibrations</vt:lpstr>
      <vt:lpstr>Some preliminary results - Thermal</vt:lpstr>
      <vt:lpstr>First thoughts on stave mounting</vt:lpstr>
      <vt:lpstr>Stave Mounting</vt:lpstr>
      <vt:lpstr>Air supply first thoughts</vt:lpstr>
      <vt:lpstr>Software</vt:lpstr>
      <vt:lpstr>Further material</vt:lpstr>
      <vt:lpstr>PowerPoint Presentation</vt:lpstr>
      <vt:lpstr>¼ Length Stave Prototypes</vt:lpstr>
      <vt:lpstr>Stave Inner Structure</vt:lpstr>
      <vt:lpstr>Outer Skin</vt:lpstr>
      <vt:lpstr>Post-Cured Stave Assembly</vt:lpstr>
      <vt:lpstr>Pressure Loss Contributions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 Viehhauser</dc:creator>
  <cp:lastModifiedBy>Georg Viehhauser</cp:lastModifiedBy>
  <cp:revision>1271</cp:revision>
  <dcterms:created xsi:type="dcterms:W3CDTF">2018-10-16T11:54:38Z</dcterms:created>
  <dcterms:modified xsi:type="dcterms:W3CDTF">2025-07-11T14:51:35Z</dcterms:modified>
</cp:coreProperties>
</file>