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72" r:id="rId5"/>
  </p:sldMasterIdLst>
  <p:notesMasterIdLst>
    <p:notesMasterId r:id="rId13"/>
  </p:notesMasterIdLst>
  <p:sldIdLst>
    <p:sldId id="4758" r:id="rId6"/>
    <p:sldId id="4771" r:id="rId7"/>
    <p:sldId id="258" r:id="rId8"/>
    <p:sldId id="5878" r:id="rId9"/>
    <p:sldId id="4791" r:id="rId10"/>
    <p:sldId id="256" r:id="rId11"/>
    <p:sldId id="47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724" autoAdjust="0"/>
  </p:normalViewPr>
  <p:slideViewPr>
    <p:cSldViewPr snapToGrid="0">
      <p:cViewPr varScale="1">
        <p:scale>
          <a:sx n="114" d="100"/>
          <a:sy n="114" d="100"/>
        </p:scale>
        <p:origin x="447" y="7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1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84623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&lt;Title from SC-2 Agenda&gt;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176" y="4649660"/>
            <a:ext cx="4363736" cy="10196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Director’s Review</a:t>
            </a:r>
          </a:p>
          <a:p>
            <a:r>
              <a:rPr lang="en-US" dirty="0"/>
              <a:t>October 10-13,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175" y="3103114"/>
            <a:ext cx="10334625" cy="44897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800" y="2193629"/>
            <a:ext cx="10334625" cy="501650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 dirty="0"/>
              <a:t>Includes CD-3a, WBS </a:t>
            </a:r>
            <a:r>
              <a:rPr lang="en-US" sz="2800" dirty="0" err="1"/>
              <a:t>a.b.c.d</a:t>
            </a:r>
            <a:r>
              <a:rPr lang="en-US" sz="2800" dirty="0"/>
              <a:t> (if appropriate)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800" y="3994927"/>
            <a:ext cx="10334625" cy="3795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WBS a.bc.def…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3552825"/>
            <a:ext cx="10334625" cy="477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2371920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685800"/>
            <a:ext cx="11503152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207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5632704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501583-8DC1-C678-D0C1-5AD0A86A9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4005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1922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890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11503152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538728"/>
            <a:ext cx="11503152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2402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799"/>
            <a:ext cx="5632704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05AE4BB5-A676-300E-41CC-3E0CD9CBB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3538728"/>
            <a:ext cx="5632704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956A53B1-283A-2BF9-DB8B-F08D9BE560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3538726"/>
            <a:ext cx="5632704" cy="263347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1956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321621AE-10F1-CDF8-95BA-F8E47572C0C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7" y="3538728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29764A17-0F34-2A3A-93E4-E1F4D330597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3538728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6AA10D3-AF77-7E4D-983A-344FF18E5A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52" y="3538728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1788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7892FF4-91B9-0E02-9B31-F1D09B96C27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3538728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5B305AEF-B71B-7C75-3BDE-A39F06AE08B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3542418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EFCA8854-3AF7-882B-BD4F-CE5BCBC23A7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3538728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A57BF677-8C36-4955-17BF-F78BF3D90CD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52" y="354675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3131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11503152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7" y="2592324"/>
            <a:ext cx="11503152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4498848"/>
            <a:ext cx="11503152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754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2C8D278-8C8C-0901-E682-16964AE9B09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2592324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16DBA24A-0EAB-96A6-9A1E-BDE6454E4AC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2587752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F44BBC21-A596-4DDA-D790-503796FF96D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8" y="4498848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79728BB3-D547-08B9-F241-416827A2A3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27648" y="4492752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53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F65B90D4-3D48-96EA-424E-9748BB066E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6" y="2591282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9C70D91-BB35-FC4E-C53E-3DB91CABC33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2595132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5F90A6C-FCDA-000B-BD92-A8B6F358E99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48" y="2595132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E572C9F-2330-8480-0B67-198F9344B4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4498688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F213A212-E9EF-B9FD-0535-116965F0CEC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79974" y="4498688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67258FB1-18C4-9D3A-075B-99ABB8F88F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02748" y="4498688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051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110F2C0B-3B3A-1948-CFD4-BE909F93400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2593967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8D0D71EF-D2F9-A86D-EE24-3AA9EAEDD17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2587752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A70EADA-EFB4-B62D-E353-1E46E518A3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2587752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D368454-F1A4-F224-9037-64B4361E636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49" y="2593967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D6EB29B4-2BA9-E1B9-D309-D2B3A11662B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449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8C7C33EB-CDAC-78D5-D2F5-4C4B7A5D32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77182" y="450001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BC8D965E-098F-DFD9-85D3-5BA5F50F00A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97167" y="449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3C1B57CF-2BF5-1EC3-FC21-A535439001E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217149" y="4503821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126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7" y="2116675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3547550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7" y="4978426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442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BBDCC6BF-3B0D-AD16-6D46-BEC510E588C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2116702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E3010EEA-82D9-0803-B736-51FD108EBE8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2115083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BE6B128E-358E-0CB0-28A2-FBFB30D8388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3547604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4642B89-D9FF-387E-3534-EABE090E97A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27648" y="3544366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28C853D9-2961-9266-7CFE-22BEDC3C96E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198" y="4978507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BFF384A5-FBD4-BFF4-F11F-8035A1D722F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27648" y="4973649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4955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F65B90D4-3D48-96EA-424E-9748BB066E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6" y="2121408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9C70D91-BB35-FC4E-C53E-3DB91CABC33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2121408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5F90A6C-FCDA-000B-BD92-A8B6F358E99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48" y="2121408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E572C9F-2330-8480-0B67-198F9344B4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3547872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F213A212-E9EF-B9FD-0535-116965F0CEC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79974" y="3547872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67258FB1-18C4-9D3A-075B-99ABB8F88F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02748" y="3547872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B9CB9B26-5539-83B1-763B-42E9B93C2DD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57196" y="4974336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1548A393-6168-CFA8-66ED-3E525FB292D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379974" y="4974336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5F4635F7-56F0-2708-724E-DD5EF1C15BE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02748" y="4974336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5358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110F2C0B-3B3A-1948-CFD4-BE909F93400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8D0D71EF-D2F9-A86D-EE24-3AA9EAEDD17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A70EADA-EFB4-B62D-E353-1E46E518A3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D368454-F1A4-F224-9037-64B4361E636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49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D6EB29B4-2BA9-E1B9-D309-D2B3A11662B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8C7C33EB-CDAC-78D5-D2F5-4C4B7A5D32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77182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BC8D965E-098F-DFD9-85D3-5BA5F50F00A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97167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3C1B57CF-2BF5-1EC3-FC21-A535439001E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217149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1A6E1C39-C2AD-6F1B-9D78-5A4E4B53002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200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AC657FF6-13C0-A6A5-BD75-0758E142934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77182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75DC4060-61B5-5A69-91EB-7DE472D5B0A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297167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B3076772-C375-9A04-8AF7-AD27B1CC5B3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217152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2875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1088136"/>
            <a:ext cx="5632704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1088134"/>
            <a:ext cx="5632704" cy="508406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39FFED-7960-3431-6324-297B46ACD9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685800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276A15C-FF7F-AA08-8A15-9E82372096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7648" y="684829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68965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3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36576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1088136"/>
            <a:ext cx="36576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1085212"/>
            <a:ext cx="3657600" cy="508698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4731A5B-8EB6-C60B-6A57-B44FDAFC50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8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1634D1-9EB3-484D-158A-4B5444DD9A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79974" y="685800"/>
            <a:ext cx="3657600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08B1C63-706F-48F9-D492-D92538E12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2752" y="682877"/>
            <a:ext cx="3657600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61068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4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27432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1088136"/>
            <a:ext cx="2743200" cy="50840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1088136"/>
            <a:ext cx="27432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1088135"/>
            <a:ext cx="2743200" cy="507604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0AF28-EACD-FBD2-2740-15F0B143A7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999C3FF-9807-6E5F-4633-C67A5C707B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7183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5A20781-486D-B815-2CD9-D260445FE1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716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26D130C-1B69-87A1-8BE7-0A441478D8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17153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63901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1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1088136"/>
            <a:ext cx="11503152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941064"/>
            <a:ext cx="11503152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388F57B-9544-515C-D92F-EEE517FFF0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85800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CE1A8B5-F279-3593-1F2F-AA433B6DB8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538728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5226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7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1088135"/>
            <a:ext cx="5632704" cy="223113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1088134"/>
            <a:ext cx="5632704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05AE4BB5-A676-300E-41CC-3E0CD9CBB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3941064"/>
            <a:ext cx="5632704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956A53B1-283A-2BF9-DB8B-F08D9BE560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3941064"/>
            <a:ext cx="5632704" cy="223113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8EA16B-2AF5-632B-B641-54CA21146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85800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4F4BFC3-7877-07E0-DC6C-58E0FECC55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7648" y="685800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3E5E91-0EA8-865E-6C8F-F506554236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198" y="3538728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694FD09-A435-02B5-30C1-F6EA230F5F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7648" y="3533746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10632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3657600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1088134"/>
            <a:ext cx="36576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1088134"/>
            <a:ext cx="3657600" cy="223113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321621AE-10F1-CDF8-95BA-F8E47572C0C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7" y="3941062"/>
            <a:ext cx="36576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29764A17-0F34-2A3A-93E4-E1F4D330597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3941062"/>
            <a:ext cx="3657600" cy="223113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6AA10D3-AF77-7E4D-983A-344FF18E5A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52" y="3940094"/>
            <a:ext cx="3657600" cy="223210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E8F3272-DC13-8D8E-4FE2-27100BB508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198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F5E81DE-9960-0928-30E0-C5A8E7DB69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79975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A4A9F8D-96B1-B0D0-B437-A8D7A1762A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02753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D573480-3548-664F-008E-1CF1FD0180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8" y="3538728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C09143F-8B87-82D5-C5E6-91CB8F7D9A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79975" y="3542737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2F89448-86FC-D9A7-E72D-2801970439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02753" y="3537759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2867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2743200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1088134"/>
            <a:ext cx="27432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1088136"/>
            <a:ext cx="2743200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1088135"/>
            <a:ext cx="2743200" cy="222311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7892FF4-91B9-0E02-9B31-F1D09B96C27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3941062"/>
            <a:ext cx="27432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5B305AEF-B71B-7C75-3BDE-A39F06AE08B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3941062"/>
            <a:ext cx="2743200" cy="223482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EFCA8854-3AF7-882B-BD4F-CE5BCBC23A7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3937370"/>
            <a:ext cx="2743200" cy="22348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A57BF677-8C36-4955-17BF-F78BF3D90CD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52" y="3941064"/>
            <a:ext cx="2743200" cy="223915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4962708-D314-9ACB-697C-454F10ABB8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19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CB31883-9799-AD5B-85D8-56F4AE3B69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77183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EDC0647-E3AB-0961-4862-1344B36017A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16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FB59CC3-B432-6C4E-1042-0C6E550BF9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17153" y="685798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A3D57F7-61D0-3526-76BA-F41806DFE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197" y="3538728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A2C9C60C-F296-6D0E-F5DB-6F5D31DF9D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7183" y="3538726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C8E6CCE-AD65-9015-9CD7-30AA78CA66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97166" y="3535999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C2AC413-A233-723E-5DB5-C2205F7ED4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17153" y="3545781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83026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11503152" cy="127101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7" y="2990088"/>
            <a:ext cx="11503152" cy="12755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4905194"/>
            <a:ext cx="11503152" cy="126700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542D5DE-53BE-D78D-9EF6-06C9A1F99F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198" y="685800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09FB5C-FF61-257D-CC02-1725ECE7E4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592324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674D028-DB3D-A343-21C1-5FCB6BC650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502859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4575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272" y="6352220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224274-F62A-0549-BAD4-F30ACF48DB45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F7FA5F5-4A14-EA41-87C9-7867F7DC6D20}"/>
              </a:ext>
            </a:extLst>
          </p:cNvPr>
          <p:cNvSpPr txBox="1"/>
          <p:nvPr userDrawn="1"/>
        </p:nvSpPr>
        <p:spPr>
          <a:xfrm>
            <a:off x="368933" y="6577288"/>
            <a:ext cx="42149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EIC CD-3A Review, November 14-16,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487EC-0BE4-E045-8215-C57AE9AE4102}"/>
              </a:ext>
            </a:extLst>
          </p:cNvPr>
          <p:cNvSpPr txBox="1"/>
          <p:nvPr userDrawn="1"/>
        </p:nvSpPr>
        <p:spPr>
          <a:xfrm>
            <a:off x="4217926" y="6569102"/>
            <a:ext cx="37561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R. Sharma</a:t>
            </a:r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23751"/>
            <a:ext cx="11499925" cy="82517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1609"/>
            <a:ext cx="11499925" cy="4865858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6200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9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Title from Agenda</a:t>
            </a:r>
            <a:br>
              <a:rPr lang="en-US"/>
            </a:br>
            <a:r>
              <a:rPr lang="en-US"/>
              <a:t>Continuation of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4810760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Review Name from Agenda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Continuation of Review Name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16263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Role or Organizational Role if not Project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B726ECD-3BC1-23C9-2165-9B560F6BAE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20" y="5496560"/>
            <a:ext cx="5867400" cy="3474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80632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3B6221-EB7C-4542-AA65-32033D2019DD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07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3B6221-EB7C-4542-AA65-32033D2019DD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36C8B45-4C3D-2833-9484-A784B14819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809" y="2541014"/>
            <a:ext cx="11498388" cy="334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09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11499234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177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41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809111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571500" y="64704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DBE15E-918B-934C-B2BA-5FF9AAD315E2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B45A4DB-8197-4F27-BE59-FDF24299C61C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TIC 3/3/25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4749B-2222-4967-9577-C68C9DD38A21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C5B1C6-3C82-4576-88F8-2AD0C3339FF5}"/>
              </a:ext>
            </a:extLst>
          </p:cNvPr>
          <p:cNvSpPr txBox="1"/>
          <p:nvPr userDrawn="1"/>
        </p:nvSpPr>
        <p:spPr>
          <a:xfrm>
            <a:off x="4306873" y="6490193"/>
            <a:ext cx="37561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R. Wimmer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60CF06-DD34-8E9B-3F88-8E8C30ACF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1D5AA8-F09E-4D68-A0E2-46023E68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7" r:id="rId4"/>
    <p:sldLayoutId id="214748366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1272" y="457200"/>
            <a:ext cx="11503152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>
            <a:cxnSpLocks/>
          </p:cNvCxnSpPr>
          <p:nvPr userDrawn="1"/>
        </p:nvCxnSpPr>
        <p:spPr>
          <a:xfrm>
            <a:off x="457200" y="6260638"/>
            <a:ext cx="11503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150315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11503152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8B13F-B9AA-E98B-9D35-1E95DE018AE3}"/>
              </a:ext>
            </a:extLst>
          </p:cNvPr>
          <p:cNvSpPr txBox="1"/>
          <p:nvPr userDrawn="1"/>
        </p:nvSpPr>
        <p:spPr>
          <a:xfrm>
            <a:off x="457200" y="6488668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TIC Update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4C6D3B-C80A-2534-B3C5-F86B5B66CCE1}"/>
              </a:ext>
            </a:extLst>
          </p:cNvPr>
          <p:cNvSpPr txBox="1"/>
          <p:nvPr userDrawn="1"/>
        </p:nvSpPr>
        <p:spPr>
          <a:xfrm>
            <a:off x="7772400" y="64918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Roland Wimmer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05E64-CDD5-59C1-5C39-E6392C3C5C87}"/>
              </a:ext>
            </a:extLst>
          </p:cNvPr>
          <p:cNvSpPr txBox="1"/>
          <p:nvPr userDrawn="1"/>
        </p:nvSpPr>
        <p:spPr>
          <a:xfrm>
            <a:off x="10972800" y="6488668"/>
            <a:ext cx="987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938A409-17C1-4382-B76B-01CE52BD2A9B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352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F5B5-4B25-C469-87BE-41A75A712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814" y="1143474"/>
            <a:ext cx="10334625" cy="846237"/>
          </a:xfrm>
        </p:spPr>
        <p:txBody>
          <a:bodyPr>
            <a:normAutofit fontScale="90000"/>
          </a:bodyPr>
          <a:lstStyle/>
          <a:p>
            <a:r>
              <a:rPr lang="en-US" dirty="0"/>
              <a:t>Integration, Installation and Infrastructure (Triple I Group)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A2A0F-F73E-004D-868A-1A4D79DBE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103114"/>
            <a:ext cx="10334625" cy="44897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Roland Wimmer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059204-FF2B-03A6-FAB7-9DE25E7F11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8195" y="2567210"/>
            <a:ext cx="10334625" cy="501650"/>
          </a:xfrm>
        </p:spPr>
        <p:txBody>
          <a:bodyPr/>
          <a:lstStyle/>
          <a:p>
            <a:r>
              <a:rPr lang="en-US"/>
              <a:t>TIC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6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7F5D9-1416-3D29-155F-338A85D8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Model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E09FD-5FEC-E0C7-5B3B-B1DB47B6B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4189732" cy="5065713"/>
          </a:xfrm>
        </p:spPr>
        <p:txBody>
          <a:bodyPr>
            <a:normAutofit/>
          </a:bodyPr>
          <a:lstStyle/>
          <a:p>
            <a:r>
              <a:rPr lang="en-US" sz="2000" dirty="0"/>
              <a:t>Cradle Update</a:t>
            </a:r>
          </a:p>
          <a:p>
            <a:r>
              <a:rPr lang="en-US" sz="2000" dirty="0" err="1"/>
              <a:t>bEMCAL</a:t>
            </a:r>
            <a:r>
              <a:rPr lang="en-US" sz="2000" dirty="0"/>
              <a:t> Update</a:t>
            </a:r>
          </a:p>
          <a:p>
            <a:r>
              <a:rPr lang="en-US" sz="2000" dirty="0"/>
              <a:t>GST Update</a:t>
            </a:r>
          </a:p>
          <a:p>
            <a:r>
              <a:rPr lang="en-US" sz="2000" dirty="0"/>
              <a:t>Beampipe &amp; Disk Updates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B06FF-C14A-F86A-D82A-D07ECD82E1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rcRect l="7344"/>
          <a:stretch/>
        </p:blipFill>
        <p:spPr>
          <a:xfrm>
            <a:off x="6349531" y="943748"/>
            <a:ext cx="5482807" cy="451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6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F7C04F-79F9-FEC1-DC0A-BAC1A9FF55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5632704" cy="2743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Reuse cradle supports for </a:t>
            </a:r>
            <a:r>
              <a:rPr lang="en-US" dirty="0" err="1"/>
              <a:t>HCal</a:t>
            </a:r>
            <a:r>
              <a:rPr lang="en-US" dirty="0"/>
              <a:t> from sPHENIX.</a:t>
            </a:r>
          </a:p>
          <a:p>
            <a:r>
              <a:rPr lang="en-US" dirty="0"/>
              <a:t>Make a new base for cradle as Hilman roller spacing and beam pipe vertical distance from rails are different in 1006 and 1008</a:t>
            </a:r>
          </a:p>
          <a:p>
            <a:r>
              <a:rPr lang="en-US" dirty="0" err="1"/>
              <a:t>HCal</a:t>
            </a:r>
            <a:r>
              <a:rPr lang="en-US"/>
              <a:t> electronics can </a:t>
            </a:r>
            <a:r>
              <a:rPr lang="en-US" dirty="0"/>
              <a:t>be in the same location and remain fully accessible.</a:t>
            </a:r>
          </a:p>
          <a:p>
            <a:r>
              <a:rPr lang="en-US" dirty="0"/>
              <a:t>Can reuse sPHENIX platforms</a:t>
            </a:r>
          </a:p>
          <a:p>
            <a:r>
              <a:rPr lang="en-US" dirty="0"/>
              <a:t>Much lighter design and allows for other considerations like air bearings.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DF501B-9031-8FD4-A36F-59D418FBE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Cradle Update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32D3B11-7F53-542D-1EB7-DA17AFE38A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8073" y="3349058"/>
            <a:ext cx="3782357" cy="28231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C98119-D3B0-6454-5D77-DA614FBC0609}"/>
              </a:ext>
            </a:extLst>
          </p:cNvPr>
          <p:cNvSpPr txBox="1"/>
          <p:nvPr/>
        </p:nvSpPr>
        <p:spPr>
          <a:xfrm>
            <a:off x="1468073" y="350659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Cradles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A96771-11DF-DEAD-CF6F-4B5EB61B1294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957951" y="3875931"/>
            <a:ext cx="0" cy="5492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40EBAE-6071-2F39-1CA7-C8B44873C93A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957951" y="3875931"/>
            <a:ext cx="462473" cy="473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C82305A-5295-CC33-C193-81961627A6AA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447828" y="3691265"/>
            <a:ext cx="455711" cy="3857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8659C98-62BE-3D3B-AE35-902D95A14F80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447828" y="3691265"/>
            <a:ext cx="8867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1EF90E9-ABB7-DFF0-CC21-0DF6813E6007}"/>
              </a:ext>
            </a:extLst>
          </p:cNvPr>
          <p:cNvSpPr txBox="1"/>
          <p:nvPr/>
        </p:nvSpPr>
        <p:spPr>
          <a:xfrm>
            <a:off x="4516193" y="559813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33104C-85E2-9716-B7C9-D0ABAC66BE26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4220663" y="5531023"/>
            <a:ext cx="295530" cy="2517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98E2AB2-96B9-71AC-A02F-68833D31EAAD}"/>
              </a:ext>
            </a:extLst>
          </p:cNvPr>
          <p:cNvSpPr txBox="1"/>
          <p:nvPr/>
        </p:nvSpPr>
        <p:spPr>
          <a:xfrm>
            <a:off x="1318671" y="57828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Rollers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C4A76DD-BC95-084D-EB34-CF40540CEE9B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1770077" y="5238275"/>
            <a:ext cx="0" cy="544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4A36937-15D9-90BB-9925-B5DE28552F7A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2221482" y="5967466"/>
            <a:ext cx="874056" cy="16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Content Placeholder 40">
            <a:extLst>
              <a:ext uri="{FF2B5EF4-FFF2-40B4-BE49-F238E27FC236}">
                <a16:creationId xmlns:a16="http://schemas.microsoft.com/office/drawing/2014/main" id="{A276E9D7-F27B-B55E-346A-FD5F5C6C9A7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7775" y="706770"/>
            <a:ext cx="5632450" cy="544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2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3CCB5-7D64-53C3-07A0-D0BB8475F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D359F2-67EE-BE00-4BED-AF8C5D16E0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295" y="685800"/>
            <a:ext cx="6520539" cy="2743200"/>
          </a:xfrm>
        </p:spPr>
        <p:txBody>
          <a:bodyPr>
            <a:normAutofit/>
          </a:bodyPr>
          <a:lstStyle/>
          <a:p>
            <a:r>
              <a:rPr lang="en-US" dirty="0"/>
              <a:t>Been working on support structure design, leaning towards using aluminum I beams.</a:t>
            </a:r>
          </a:p>
          <a:p>
            <a:r>
              <a:rPr lang="en-US" dirty="0"/>
              <a:t>Reuse the inner HCAL assembly tooling from sPHENIX.</a:t>
            </a:r>
          </a:p>
          <a:p>
            <a:r>
              <a:rPr lang="en-US" dirty="0"/>
              <a:t>No more adjustment other than slight shimming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8C784D-39D0-06BA-2155-F9F69CA09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bEMCAL</a:t>
            </a:r>
            <a:r>
              <a:rPr lang="en-US" dirty="0"/>
              <a:t> Update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C54529-60A4-0BE1-BD35-9792141B07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3061" y="568358"/>
            <a:ext cx="3675301" cy="34019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813BE8-1C31-BAC6-63D4-FAFBCBD28A1F}"/>
              </a:ext>
            </a:extLst>
          </p:cNvPr>
          <p:cNvSpPr/>
          <p:nvPr/>
        </p:nvSpPr>
        <p:spPr>
          <a:xfrm>
            <a:off x="7023087" y="1656625"/>
            <a:ext cx="681637" cy="29245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Barrel EMCAL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032943-C570-84E6-3EFD-4FD5D05B6BA4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7704724" y="1802854"/>
            <a:ext cx="730406" cy="34473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9B712AC-8085-FE41-0647-2BFC32C94C70}"/>
              </a:ext>
            </a:extLst>
          </p:cNvPr>
          <p:cNvSpPr/>
          <p:nvPr/>
        </p:nvSpPr>
        <p:spPr>
          <a:xfrm>
            <a:off x="7023087" y="2069032"/>
            <a:ext cx="681637" cy="29245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Support Ring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ACAD8D-6734-96DB-15BE-A5C5ECF1CAE5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7704724" y="2215261"/>
            <a:ext cx="437758" cy="146229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18EAEAB-CF6C-746D-65AF-2E39626420CD}"/>
              </a:ext>
            </a:extLst>
          </p:cNvPr>
          <p:cNvSpPr/>
          <p:nvPr/>
        </p:nvSpPr>
        <p:spPr>
          <a:xfrm>
            <a:off x="7018532" y="2435861"/>
            <a:ext cx="681637" cy="29245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Support I Beams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21D56F-3CA1-7E82-3E60-DD8E6F8DF2AF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7700169" y="2582090"/>
            <a:ext cx="737944" cy="368658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229A2DD5-7193-892A-B5D1-E64B70DE99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335" y="2527939"/>
            <a:ext cx="4454098" cy="36442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039F0A-B21F-58D4-F4D5-ED1295901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169" y="4081499"/>
            <a:ext cx="3722986" cy="21621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0E1BBCC-7630-5D4F-AD6C-88AEC392C4E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2065" y="3248114"/>
            <a:ext cx="3408104" cy="279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4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D1BDCB-56CE-1FDC-26C8-1E3A72AE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GST Update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4B1628-2D7D-8CA2-70A6-C6E602B4BD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to make barrel TOF and inner MPGD more easily serviceable (previously attached to GST and installed as one unit)</a:t>
            </a:r>
          </a:p>
          <a:p>
            <a:r>
              <a:rPr lang="en-US" dirty="0"/>
              <a:t>SVT and MPGD disks are assembled into PST around the beam pipe</a:t>
            </a:r>
          </a:p>
          <a:p>
            <a:r>
              <a:rPr lang="en-US" dirty="0"/>
              <a:t>Rails allow for TOF and inner MPGD to be installed in 12 section like DIRC and outer MPGD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50CFA93-12CB-73C2-B5A2-E4019864D8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9902" y="685800"/>
            <a:ext cx="4761200" cy="3672714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17F74BD-1886-7191-FDF0-24BDB191FB17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rcRect t="2211"/>
          <a:stretch/>
        </p:blipFill>
        <p:spPr>
          <a:xfrm>
            <a:off x="8194547" y="3538538"/>
            <a:ext cx="3417312" cy="2633662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E83A023-ED4C-8139-BCD2-E2FF11E91C64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6125" y="3538538"/>
            <a:ext cx="4554849" cy="26336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023152-25C6-0F8C-9F3E-CAF886480A0B}"/>
              </a:ext>
            </a:extLst>
          </p:cNvPr>
          <p:cNvSpPr txBox="1"/>
          <p:nvPr/>
        </p:nvSpPr>
        <p:spPr>
          <a:xfrm>
            <a:off x="9969038" y="19316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GST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E2C07D-A3DA-7E01-F32A-86963D2F1F40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9673508" y="1864586"/>
            <a:ext cx="295530" cy="2517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BF56662-4B92-4E72-2459-2FD4B5BCC3FA}"/>
              </a:ext>
            </a:extLst>
          </p:cNvPr>
          <p:cNvSpPr txBox="1"/>
          <p:nvPr/>
        </p:nvSpPr>
        <p:spPr>
          <a:xfrm>
            <a:off x="10190409" y="2813054"/>
            <a:ext cx="1847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TOF and MPGD</a:t>
            </a:r>
          </a:p>
          <a:p>
            <a:r>
              <a:rPr lang="en-US" dirty="0"/>
              <a:t>Module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A803B8-B97E-E7D1-117B-32F54FB3185A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1114220" y="3459385"/>
            <a:ext cx="0" cy="8609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9C6A3AD-5AA8-39EC-C73E-5C06024DCD52}"/>
              </a:ext>
            </a:extLst>
          </p:cNvPr>
          <p:cNvSpPr txBox="1"/>
          <p:nvPr/>
        </p:nvSpPr>
        <p:spPr>
          <a:xfrm>
            <a:off x="1381247" y="450607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SVT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B067226-6F4B-2E44-F763-C4A565D51B33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014754" y="4690736"/>
            <a:ext cx="483312" cy="184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AA43620-3DDF-313B-F62C-8FCBF6DCD744}"/>
              </a:ext>
            </a:extLst>
          </p:cNvPr>
          <p:cNvSpPr txBox="1"/>
          <p:nvPr/>
        </p:nvSpPr>
        <p:spPr>
          <a:xfrm>
            <a:off x="2181312" y="418187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PST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E0E531A-D28D-1938-58B2-3D47F310D59C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2814819" y="4366536"/>
            <a:ext cx="251357" cy="893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90A6C73-E28E-994E-59EC-4925FEF8C61D}"/>
              </a:ext>
            </a:extLst>
          </p:cNvPr>
          <p:cNvSpPr txBox="1"/>
          <p:nvPr/>
        </p:nvSpPr>
        <p:spPr>
          <a:xfrm>
            <a:off x="2405787" y="38125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MPGD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223184F-F47B-B28E-CC13-C2E8CA712845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3282950" y="3997204"/>
            <a:ext cx="378844" cy="184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7ED79CB-9E51-0C10-A419-C1F27CE85A12}"/>
              </a:ext>
            </a:extLst>
          </p:cNvPr>
          <p:cNvSpPr txBox="1"/>
          <p:nvPr/>
        </p:nvSpPr>
        <p:spPr>
          <a:xfrm>
            <a:off x="504084" y="496079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MPGD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0179EC5-1E7F-7802-18CD-9FD90519F58D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1381247" y="5145464"/>
            <a:ext cx="292357" cy="2860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2C2701C-060A-1052-73C9-88BFEDE43D16}"/>
              </a:ext>
            </a:extLst>
          </p:cNvPr>
          <p:cNvSpPr txBox="1"/>
          <p:nvPr/>
        </p:nvSpPr>
        <p:spPr>
          <a:xfrm>
            <a:off x="3885676" y="354787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BP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4608BF8-1C55-3B9D-A40E-71974E1A5E78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4378119" y="3732536"/>
            <a:ext cx="349077" cy="184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341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9AE72654-35D4-A846-EE7C-C3959A2C58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5632704" cy="2346820"/>
          </a:xfrm>
        </p:spPr>
        <p:txBody>
          <a:bodyPr>
            <a:normAutofit/>
          </a:bodyPr>
          <a:lstStyle/>
          <a:p>
            <a:r>
              <a:rPr lang="en-US" dirty="0"/>
              <a:t>Most locations, the beam pipe is larger in radius by ~2mm</a:t>
            </a:r>
          </a:p>
          <a:p>
            <a:r>
              <a:rPr lang="en-US" dirty="0"/>
              <a:t>Beryllium reduced in length from 1.4m to 1m.</a:t>
            </a:r>
          </a:p>
          <a:p>
            <a:r>
              <a:rPr lang="en-US" b="1" dirty="0"/>
              <a:t>Very tight beam pipe locating tolerances (+/-1mm, including manufacturing) may require additional clearance so that beam pipe can be adjusted independently of GST</a:t>
            </a: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710F1621-59F6-794F-5B56-718CC20F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Beam Pipe and Disk ID Update</a:t>
            </a:r>
          </a:p>
        </p:txBody>
      </p:sp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75C747D2-87F8-E03F-9CD8-4A6EB314851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t="28500" b="27055"/>
          <a:stretch/>
        </p:blipFill>
        <p:spPr>
          <a:xfrm>
            <a:off x="6327521" y="685800"/>
            <a:ext cx="5632704" cy="5486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827DD5-0C68-7AB6-3917-F8CF6C1A8602}"/>
              </a:ext>
            </a:extLst>
          </p:cNvPr>
          <p:cNvSpPr txBox="1"/>
          <p:nvPr/>
        </p:nvSpPr>
        <p:spPr>
          <a:xfrm>
            <a:off x="8134622" y="901817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Beam pipe scaled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Z:X = ~1:5 </a:t>
            </a:r>
          </a:p>
        </p:txBody>
      </p:sp>
      <p:pic>
        <p:nvPicPr>
          <p:cNvPr id="24" name="Content Placeholder 17">
            <a:extLst>
              <a:ext uri="{FF2B5EF4-FFF2-40B4-BE49-F238E27FC236}">
                <a16:creationId xmlns:a16="http://schemas.microsoft.com/office/drawing/2014/main" id="{0108A98C-7534-FE00-DAAC-A535886F18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87" t="26987" r="2005" b="23786"/>
          <a:stretch/>
        </p:blipFill>
        <p:spPr>
          <a:xfrm>
            <a:off x="457199" y="5711262"/>
            <a:ext cx="11503026" cy="589809"/>
          </a:xfrm>
          <a:prstGeom prst="rect">
            <a:avLst/>
          </a:prstGeom>
        </p:spPr>
      </p:pic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F31749E6-EA18-4475-147C-727ED92B27CC}"/>
              </a:ext>
            </a:extLst>
          </p:cNvPr>
          <p:cNvGraphicFramePr>
            <a:graphicFrameLocks noGrp="1"/>
          </p:cNvGraphicFramePr>
          <p:nvPr/>
        </p:nvGraphicFramePr>
        <p:xfrm>
          <a:off x="739900" y="3101941"/>
          <a:ext cx="5067300" cy="254000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698500">
                  <a:extLst>
                    <a:ext uri="{9D8B030D-6E8A-4147-A177-3AD203B41FA5}">
                      <a16:colId xmlns:a16="http://schemas.microsoft.com/office/drawing/2014/main" val="124888425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780861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9095148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18269967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359095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6608848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351573505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1535099486"/>
                    </a:ext>
                  </a:extLst>
                </a:gridCol>
              </a:tblGrid>
              <a:tr h="10387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Date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2/20/2025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5/27/2025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2/20/2025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5/27/2025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95590384"/>
                  </a:ext>
                </a:extLst>
              </a:tr>
              <a:tr h="10387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Disk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Radius (mm)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 Offset (mm)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31809"/>
                  </a:ext>
                </a:extLst>
              </a:tr>
              <a:tr h="10387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68212264"/>
                  </a:ext>
                </a:extLst>
              </a:tr>
              <a:tr h="10387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Forward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SVT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36.75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36.75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63321818"/>
                  </a:ext>
                </a:extLst>
              </a:tr>
              <a:tr h="103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40.5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42.25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84594214"/>
                  </a:ext>
                </a:extLst>
              </a:tr>
              <a:tr h="103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47.5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35783252"/>
                  </a:ext>
                </a:extLst>
              </a:tr>
              <a:tr h="103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55.5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17.75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35362253"/>
                  </a:ext>
                </a:extLst>
              </a:tr>
              <a:tr h="103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MPGD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68.5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24.5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43356430"/>
                  </a:ext>
                </a:extLst>
              </a:tr>
              <a:tr h="103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TOF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70.75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26.5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67441616"/>
                  </a:ext>
                </a:extLst>
              </a:tr>
              <a:tr h="10387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25075272"/>
                  </a:ext>
                </a:extLst>
              </a:tr>
              <a:tr h="10387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Backward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SVT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36.75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36.75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70720316"/>
                  </a:ext>
                </a:extLst>
              </a:tr>
              <a:tr h="103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36.75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23154770"/>
                  </a:ext>
                </a:extLst>
              </a:tr>
              <a:tr h="103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5772924"/>
                  </a:ext>
                </a:extLst>
              </a:tr>
              <a:tr h="103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42.5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43.25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-3.25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-3.25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06898502"/>
                  </a:ext>
                </a:extLst>
              </a:tr>
              <a:tr h="103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MPGD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50.75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5.75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11311434"/>
                  </a:ext>
                </a:extLst>
              </a:tr>
              <a:tr h="103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TOF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02244999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68741D9E-108C-5281-4F7A-CCBF129F7B8B}"/>
              </a:ext>
            </a:extLst>
          </p:cNvPr>
          <p:cNvSpPr txBox="1"/>
          <p:nvPr/>
        </p:nvSpPr>
        <p:spPr>
          <a:xfrm>
            <a:off x="6764595" y="4187275"/>
            <a:ext cx="2740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B28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= Old,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582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Green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= New</a:t>
            </a:r>
          </a:p>
        </p:txBody>
      </p:sp>
    </p:spTree>
    <p:extLst>
      <p:ext uri="{BB962C8B-B14F-4D97-AF65-F5344CB8AC3E}">
        <p14:creationId xmlns:p14="http://schemas.microsoft.com/office/powerpoint/2010/main" val="38144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801C-0B2B-47C7-8528-62EECE13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37" y="2919351"/>
            <a:ext cx="11499925" cy="82517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78751577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1_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AD70558AC79641AC36496E6FEE9A6E" ma:contentTypeVersion="4" ma:contentTypeDescription="Create a new document." ma:contentTypeScope="" ma:versionID="c836d54df9ad875ddbfe2777157cbad1">
  <xsd:schema xmlns:xsd="http://www.w3.org/2001/XMLSchema" xmlns:xs="http://www.w3.org/2001/XMLSchema" xmlns:p="http://schemas.microsoft.com/office/2006/metadata/properties" xmlns:ns2="7598c3d8-57a9-49d9-87da-8d2ac3199484" targetNamespace="http://schemas.microsoft.com/office/2006/metadata/properties" ma:root="true" ma:fieldsID="a1dcfe6a7be53e253488c469644543b2" ns2:_="">
    <xsd:import namespace="7598c3d8-57a9-49d9-87da-8d2ac3199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8c3d8-57a9-49d9-87da-8d2ac31994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5637A3-DEB1-4C7D-9F81-D2184D65C3B4}">
  <ds:schemaRefs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7598c3d8-57a9-49d9-87da-8d2ac319948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8754FCC-0321-4AF0-8AFD-07A376B5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98c3d8-57a9-49d9-87da-8d2ac31994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5145</TotalTime>
  <Words>356</Words>
  <Application>Microsoft Office PowerPoint</Application>
  <PresentationFormat>Widescreen</PresentationFormat>
  <Paragraphs>121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 Narrow</vt:lpstr>
      <vt:lpstr>Arial</vt:lpstr>
      <vt:lpstr>Calibri</vt:lpstr>
      <vt:lpstr>BNL</vt:lpstr>
      <vt:lpstr>1_BNL</vt:lpstr>
      <vt:lpstr>Integration, Installation and Infrastructure (Triple I Group) </vt:lpstr>
      <vt:lpstr>Detector Model Updates</vt:lpstr>
      <vt:lpstr>Cradle Update</vt:lpstr>
      <vt:lpstr>bEMCAL Update</vt:lpstr>
      <vt:lpstr>GST Update</vt:lpstr>
      <vt:lpstr>Beam Pipe and Disk ID Update</vt:lpstr>
      <vt:lpstr>Backup Slides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Houston, Michelle</dc:creator>
  <cp:keywords/>
  <dc:description/>
  <cp:lastModifiedBy>Wimmer, Roland</cp:lastModifiedBy>
  <cp:revision>92</cp:revision>
  <dcterms:created xsi:type="dcterms:W3CDTF">2023-09-12T20:43:32Z</dcterms:created>
  <dcterms:modified xsi:type="dcterms:W3CDTF">2025-06-02T13:27:23Z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0x010100E9AD70558AC79641AC36496E6FEE9A6E</vt:lpwstr>
  </property>
  <property fmtid="{D5CDD505-2E9C-101B-9397-08002B2CF9AE}" pid="3" name="MediaServiceImageTags">
    <vt:lpwstr/>
  </property>
</Properties>
</file>