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7" r:id="rId2"/>
    <p:sldId id="291" r:id="rId3"/>
    <p:sldId id="501" r:id="rId4"/>
    <p:sldId id="489" r:id="rId5"/>
    <p:sldId id="498" r:id="rId6"/>
    <p:sldId id="492" r:id="rId7"/>
    <p:sldId id="482" r:id="rId8"/>
    <p:sldId id="485" r:id="rId9"/>
    <p:sldId id="486" r:id="rId10"/>
    <p:sldId id="480" r:id="rId11"/>
    <p:sldId id="499" r:id="rId12"/>
    <p:sldId id="500" r:id="rId13"/>
    <p:sldId id="490" r:id="rId14"/>
    <p:sldId id="476" r:id="rId15"/>
    <p:sldId id="479" r:id="rId16"/>
    <p:sldId id="491" r:id="rId17"/>
    <p:sldId id="493" r:id="rId18"/>
    <p:sldId id="494" r:id="rId19"/>
    <p:sldId id="487" r:id="rId20"/>
    <p:sldId id="433" r:id="rId21"/>
    <p:sldId id="474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191" kern="1200">
        <a:solidFill>
          <a:schemeClr val="tx1"/>
        </a:solidFill>
        <a:latin typeface="Lucida Sans" charset="0"/>
        <a:ea typeface="+mn-ea"/>
        <a:cs typeface="+mn-cs"/>
      </a:defRPr>
    </a:lvl1pPr>
    <a:lvl2pPr marL="340355" algn="l" rtl="0" eaLnBrk="0" fontAlgn="base" hangingPunct="0">
      <a:spcBef>
        <a:spcPct val="0"/>
      </a:spcBef>
      <a:spcAft>
        <a:spcPct val="0"/>
      </a:spcAft>
      <a:defRPr sz="1191" kern="1200">
        <a:solidFill>
          <a:schemeClr val="tx1"/>
        </a:solidFill>
        <a:latin typeface="Lucida Sans" charset="0"/>
        <a:ea typeface="+mn-ea"/>
        <a:cs typeface="+mn-cs"/>
      </a:defRPr>
    </a:lvl2pPr>
    <a:lvl3pPr marL="680713" algn="l" rtl="0" eaLnBrk="0" fontAlgn="base" hangingPunct="0">
      <a:spcBef>
        <a:spcPct val="0"/>
      </a:spcBef>
      <a:spcAft>
        <a:spcPct val="0"/>
      </a:spcAft>
      <a:defRPr sz="1191" kern="1200">
        <a:solidFill>
          <a:schemeClr val="tx1"/>
        </a:solidFill>
        <a:latin typeface="Lucida Sans" charset="0"/>
        <a:ea typeface="+mn-ea"/>
        <a:cs typeface="+mn-cs"/>
      </a:defRPr>
    </a:lvl3pPr>
    <a:lvl4pPr marL="1021068" algn="l" rtl="0" eaLnBrk="0" fontAlgn="base" hangingPunct="0">
      <a:spcBef>
        <a:spcPct val="0"/>
      </a:spcBef>
      <a:spcAft>
        <a:spcPct val="0"/>
      </a:spcAft>
      <a:defRPr sz="1191" kern="1200">
        <a:solidFill>
          <a:schemeClr val="tx1"/>
        </a:solidFill>
        <a:latin typeface="Lucida Sans" charset="0"/>
        <a:ea typeface="+mn-ea"/>
        <a:cs typeface="+mn-cs"/>
      </a:defRPr>
    </a:lvl4pPr>
    <a:lvl5pPr marL="1361424" algn="l" rtl="0" eaLnBrk="0" fontAlgn="base" hangingPunct="0">
      <a:spcBef>
        <a:spcPct val="0"/>
      </a:spcBef>
      <a:spcAft>
        <a:spcPct val="0"/>
      </a:spcAft>
      <a:defRPr sz="1191" kern="1200">
        <a:solidFill>
          <a:schemeClr val="tx1"/>
        </a:solidFill>
        <a:latin typeface="Lucida Sans" charset="0"/>
        <a:ea typeface="+mn-ea"/>
        <a:cs typeface="+mn-cs"/>
      </a:defRPr>
    </a:lvl5pPr>
    <a:lvl6pPr marL="1701779" algn="l" defTabSz="340355" rtl="0" eaLnBrk="1" latinLnBrk="0" hangingPunct="1">
      <a:defRPr sz="1191" kern="1200">
        <a:solidFill>
          <a:schemeClr val="tx1"/>
        </a:solidFill>
        <a:latin typeface="Lucida Sans" charset="0"/>
        <a:ea typeface="+mn-ea"/>
        <a:cs typeface="+mn-cs"/>
      </a:defRPr>
    </a:lvl6pPr>
    <a:lvl7pPr marL="2042136" algn="l" defTabSz="340355" rtl="0" eaLnBrk="1" latinLnBrk="0" hangingPunct="1">
      <a:defRPr sz="1191" kern="1200">
        <a:solidFill>
          <a:schemeClr val="tx1"/>
        </a:solidFill>
        <a:latin typeface="Lucida Sans" charset="0"/>
        <a:ea typeface="+mn-ea"/>
        <a:cs typeface="+mn-cs"/>
      </a:defRPr>
    </a:lvl7pPr>
    <a:lvl8pPr marL="2382491" algn="l" defTabSz="340355" rtl="0" eaLnBrk="1" latinLnBrk="0" hangingPunct="1">
      <a:defRPr sz="1191" kern="1200">
        <a:solidFill>
          <a:schemeClr val="tx1"/>
        </a:solidFill>
        <a:latin typeface="Lucida Sans" charset="0"/>
        <a:ea typeface="+mn-ea"/>
        <a:cs typeface="+mn-cs"/>
      </a:defRPr>
    </a:lvl8pPr>
    <a:lvl9pPr marL="2722846" algn="l" defTabSz="340355" rtl="0" eaLnBrk="1" latinLnBrk="0" hangingPunct="1">
      <a:defRPr sz="1191" kern="1200">
        <a:solidFill>
          <a:schemeClr val="tx1"/>
        </a:solidFill>
        <a:latin typeface="Lucida San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FF"/>
    <a:srgbClr val="30A5FF"/>
    <a:srgbClr val="9437FF"/>
    <a:srgbClr val="521B93"/>
    <a:srgbClr val="05B0F0"/>
    <a:srgbClr val="76D6FF"/>
    <a:srgbClr val="FF0000"/>
    <a:srgbClr val="0432FF"/>
    <a:srgbClr val="151617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8" autoAdjust="0"/>
    <p:restoredTop sz="93562" autoAdjust="0"/>
  </p:normalViewPr>
  <p:slideViewPr>
    <p:cSldViewPr snapToObjects="1">
      <p:cViewPr>
        <p:scale>
          <a:sx n="100" d="100"/>
          <a:sy n="100" d="100"/>
        </p:scale>
        <p:origin x="368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1792" y="1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20324E44-C053-754B-9AD1-CEBEA64FBF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538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04800" y="381000"/>
            <a:ext cx="7316788" cy="4116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09600" y="4724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185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94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340355" algn="l" rtl="0" eaLnBrk="0" fontAlgn="base" hangingPunct="0">
      <a:spcBef>
        <a:spcPct val="30000"/>
      </a:spcBef>
      <a:spcAft>
        <a:spcPct val="0"/>
      </a:spcAft>
      <a:defRPr sz="894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680713" algn="l" rtl="0" eaLnBrk="0" fontAlgn="base" hangingPunct="0">
      <a:spcBef>
        <a:spcPct val="30000"/>
      </a:spcBef>
      <a:spcAft>
        <a:spcPct val="0"/>
      </a:spcAft>
      <a:defRPr sz="894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021068" algn="l" rtl="0" eaLnBrk="0" fontAlgn="base" hangingPunct="0">
      <a:spcBef>
        <a:spcPct val="30000"/>
      </a:spcBef>
      <a:spcAft>
        <a:spcPct val="0"/>
      </a:spcAft>
      <a:defRPr sz="894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361424" algn="l" rtl="0" eaLnBrk="0" fontAlgn="base" hangingPunct="0">
      <a:spcBef>
        <a:spcPct val="30000"/>
      </a:spcBef>
      <a:spcAft>
        <a:spcPct val="0"/>
      </a:spcAft>
      <a:defRPr sz="894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1701779" algn="l" defTabSz="340355" rtl="0" eaLnBrk="1" latinLnBrk="0" hangingPunct="1">
      <a:defRPr sz="894" kern="1200">
        <a:solidFill>
          <a:schemeClr val="tx1"/>
        </a:solidFill>
        <a:latin typeface="+mn-lt"/>
        <a:ea typeface="+mn-ea"/>
        <a:cs typeface="+mn-cs"/>
      </a:defRPr>
    </a:lvl6pPr>
    <a:lvl7pPr marL="2042136" algn="l" defTabSz="340355" rtl="0" eaLnBrk="1" latinLnBrk="0" hangingPunct="1">
      <a:defRPr sz="894" kern="1200">
        <a:solidFill>
          <a:schemeClr val="tx1"/>
        </a:solidFill>
        <a:latin typeface="+mn-lt"/>
        <a:ea typeface="+mn-ea"/>
        <a:cs typeface="+mn-cs"/>
      </a:defRPr>
    </a:lvl7pPr>
    <a:lvl8pPr marL="2382491" algn="l" defTabSz="340355" rtl="0" eaLnBrk="1" latinLnBrk="0" hangingPunct="1">
      <a:defRPr sz="894" kern="1200">
        <a:solidFill>
          <a:schemeClr val="tx1"/>
        </a:solidFill>
        <a:latin typeface="+mn-lt"/>
        <a:ea typeface="+mn-ea"/>
        <a:cs typeface="+mn-cs"/>
      </a:defRPr>
    </a:lvl8pPr>
    <a:lvl9pPr marL="2722846" algn="l" defTabSz="340355" rtl="0" eaLnBrk="1" latinLnBrk="0" hangingPunct="1">
      <a:defRPr sz="8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25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80915-0393-70F5-8104-14250BD1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5A23D-BF62-A8F3-F304-F6D9C0CB6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8326E-37AF-3CF3-153D-197F6A976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31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588E4-8988-C5AF-699D-C010F07A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7030D-1ABE-05A4-ACEC-95E9907C7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30B32-1286-2F55-576F-54E162CC7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378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11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5736-D2C2-FEF7-56C5-C5847966A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86783D2-7E46-6096-FDEA-5C33F81FAF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1E9FA25-90BD-EBC9-491E-8215369D7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9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486E3-21C2-0D62-3CAA-8B6278D0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29AD4B9-FA6F-9C4B-7E31-19C1E7E2D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8EEE7FB-7D9C-5E87-46AD-26CC0D08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84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4137B-757D-C48D-735C-3EEB53CAE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F51F8A-F6D8-D14B-9A7F-D3138B6945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7ECFA-F9DE-F1E3-CFB3-DE6D8AC0E8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00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51BF3-4984-FF3A-F3D2-16DA576C2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7C5D12-1382-14B1-3EA1-FA4510E44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E4C4E-A4F2-3834-368E-88357A80B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37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1EE6-F8A9-9C1C-0B4A-83C1039A2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25710-4CF9-B0CB-E2F3-172401972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86114-9734-7398-2F7C-A6A9F20DE7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7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D7742-BE70-3B1B-205A-40BFBAA51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2489B2-2E3C-64F4-5353-39C2BB270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3A3B7-CFDA-3C8D-7331-74578771C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7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49590-251B-CE4F-CDA1-C436EC22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45330-2C2A-BBAB-74F6-9498A22603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61F44-E7B5-EF46-6DE1-CAC4B250B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4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A01AB-703E-7A2E-737A-442B3CFA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2B518-B2F8-F2BC-D858-C32F3062B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E1DC6-4328-DAF7-0F4A-F6A329248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8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3B6B-BD12-2ED1-5695-687DB85F0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FB857-A845-1A89-4325-77C6DCD074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B360F-4ED4-DF73-F32B-62EB853116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57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C793F-A4ED-6CB1-C5B4-4DE6A346F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0BD931-A51F-CA46-6F14-D0A4B5C15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DC7D2-73BF-32B5-9EB1-77759C072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25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7F13C-2CE5-C1EC-EBE9-447F45663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C405C-D0F6-4DF9-B146-334632817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E5623-F4ED-3481-064E-A321A9B49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56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C520-CBAA-2BC6-918C-260CEA265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200E3-9001-D73B-3376-28634AD1E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2362200" y="508000"/>
            <a:ext cx="9755188" cy="54879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102079-FB9C-1324-6CD3-C6D552839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3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52600"/>
            <a:ext cx="10363200" cy="1143000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9448800" cy="1752600"/>
          </a:xfrm>
        </p:spPr>
        <p:txBody>
          <a:bodyPr/>
          <a:lstStyle>
            <a:lvl1pPr marL="0" indent="0" algn="l">
              <a:buFontTx/>
              <a:buNone/>
              <a:defRPr sz="2000"/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0"/>
            <a:ext cx="11785600" cy="60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95263" indent="-195263">
              <a:buFont typeface="Wingdings" pitchFamily="2" charset="2"/>
              <a:buChar char="§"/>
              <a:tabLst/>
              <a:defRPr sz="1800"/>
            </a:lvl1pPr>
            <a:lvl2pPr marL="195263" indent="0">
              <a:tabLst/>
              <a:defRPr sz="1600"/>
            </a:lvl2pPr>
            <a:lvl3pPr>
              <a:defRPr sz="1600">
                <a:solidFill>
                  <a:srgbClr val="00B0F0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0"/>
            <a:ext cx="11785600" cy="609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838213"/>
            <a:ext cx="5799018" cy="5745163"/>
          </a:xfrm>
        </p:spPr>
        <p:txBody>
          <a:bodyPr/>
          <a:lstStyle>
            <a:lvl1pPr marL="195263" indent="-195263">
              <a:buFont typeface="Wingdings" pitchFamily="2" charset="2"/>
              <a:buChar char="§"/>
              <a:tabLst/>
              <a:defRPr sz="1800"/>
            </a:lvl1pPr>
            <a:lvl2pPr marL="195263" indent="0">
              <a:tabLst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8" y="838213"/>
            <a:ext cx="5799018" cy="5745163"/>
          </a:xfrm>
        </p:spPr>
        <p:txBody>
          <a:bodyPr/>
          <a:lstStyle>
            <a:lvl1pPr marL="195263" indent="-176213">
              <a:buFont typeface="Wingdings" pitchFamily="2" charset="2"/>
              <a:buChar char="§"/>
              <a:tabLst/>
              <a:defRPr sz="1800"/>
            </a:lvl1pPr>
            <a:lvl2pPr marL="195263" indent="0">
              <a:tabLst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76200"/>
            <a:ext cx="11785600" cy="6096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3200" y="838208"/>
            <a:ext cx="117856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203200" y="6598354"/>
            <a:ext cx="73329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dirty="0">
                <a:solidFill>
                  <a:schemeClr val="accent3">
                    <a:lumMod val="50000"/>
                  </a:schemeClr>
                </a:solidFill>
              </a:rPr>
              <a:t>EIC-UK Management Handover Meeting | Birmingham | 16 June 2025</a:t>
            </a:r>
            <a:endParaRPr lang="en-US" sz="1000" dirty="0">
              <a:solidFill>
                <a:schemeClr val="accent3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1590766" y="6580193"/>
            <a:ext cx="3529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3DEE9498-3658-864A-8F2B-4CEB5B3DA934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>
                <a:defRPr/>
              </a:pPr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76200"/>
            <a:ext cx="934918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 bwMode="auto">
          <a:xfrm>
            <a:off x="203200" y="685800"/>
            <a:ext cx="9349184" cy="0"/>
          </a:xfrm>
          <a:prstGeom prst="line">
            <a:avLst/>
          </a:prstGeom>
          <a:ln cap="rnd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C9A396D8-32FF-6627-3070-CA0EB26875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4432" y="0"/>
            <a:ext cx="1604898" cy="1154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65" r:id="rId4"/>
    <p:sldLayoutId id="2147483666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  <a:ea typeface="ＭＳ Ｐゴシック" charset="-128"/>
          <a:cs typeface="ＭＳ Ｐゴシック" charset="-128"/>
        </a:defRPr>
      </a:lvl5pPr>
      <a:lvl6pPr marL="278592"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</a:defRPr>
      </a:lvl6pPr>
      <a:lvl7pPr marL="557183"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</a:defRPr>
      </a:lvl7pPr>
      <a:lvl8pPr marL="835776"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</a:defRPr>
      </a:lvl8pPr>
      <a:lvl9pPr marL="1114368" algn="ctr" rtl="0" eaLnBrk="0" fontAlgn="base" hangingPunct="0">
        <a:spcBef>
          <a:spcPct val="0"/>
        </a:spcBef>
        <a:spcAft>
          <a:spcPct val="0"/>
        </a:spcAft>
        <a:defRPr sz="1950">
          <a:solidFill>
            <a:schemeClr val="bg1"/>
          </a:solidFill>
          <a:latin typeface="Lucida Sans" charset="0"/>
        </a:defRPr>
      </a:lvl9pPr>
    </p:titleStyle>
    <p:bodyStyle>
      <a:lvl1pPr marL="195263" indent="-195263" algn="l" rtl="0" eaLnBrk="0" fontAlgn="base" hangingPunct="0">
        <a:lnSpc>
          <a:spcPct val="100000"/>
        </a:lnSpc>
        <a:spcBef>
          <a:spcPct val="60000"/>
        </a:spcBef>
        <a:spcAft>
          <a:spcPct val="0"/>
        </a:spcAft>
        <a:buFont typeface="Wingdings" pitchFamily="2" charset="2"/>
        <a:buChar char="§"/>
        <a:tabLst/>
        <a:defRPr sz="2000">
          <a:solidFill>
            <a:schemeClr val="bg2"/>
          </a:solidFill>
          <a:latin typeface="+mn-lt"/>
          <a:ea typeface="ＭＳ Ｐゴシック" charset="-128"/>
          <a:cs typeface="ＭＳ Ｐゴシック" charset="-128"/>
        </a:defRPr>
      </a:lvl1pPr>
      <a:lvl2pPr marL="230225" indent="0" algn="l" rtl="0" eaLnBrk="0" fontAlgn="base" hangingPunct="0">
        <a:lnSpc>
          <a:spcPct val="100000"/>
        </a:lnSpc>
        <a:spcBef>
          <a:spcPct val="60000"/>
        </a:spcBef>
        <a:spcAft>
          <a:spcPct val="0"/>
        </a:spcAft>
        <a:buFontTx/>
        <a:buNone/>
        <a:defRPr sz="1800">
          <a:solidFill>
            <a:srgbClr val="000066"/>
          </a:solidFill>
          <a:latin typeface="+mn-lt"/>
          <a:ea typeface="ＭＳ Ｐゴシック" charset="-128"/>
        </a:defRPr>
      </a:lvl2pPr>
      <a:lvl3pPr marL="346305" indent="0" algn="l" rtl="0" eaLnBrk="0" fontAlgn="base" hangingPunct="0">
        <a:lnSpc>
          <a:spcPct val="100000"/>
        </a:lnSpc>
        <a:spcBef>
          <a:spcPct val="60000"/>
        </a:spcBef>
        <a:spcAft>
          <a:spcPct val="0"/>
        </a:spcAft>
        <a:buFontTx/>
        <a:buNone/>
        <a:defRPr sz="1800">
          <a:solidFill>
            <a:schemeClr val="hlink"/>
          </a:solidFill>
          <a:latin typeface="+mn-lt"/>
          <a:ea typeface="ＭＳ Ｐゴシック" charset="-128"/>
        </a:defRPr>
      </a:lvl3pPr>
      <a:lvl4pPr marL="439170" indent="0" algn="l" rtl="0" eaLnBrk="0" fontAlgn="base" hangingPunct="0">
        <a:lnSpc>
          <a:spcPct val="100000"/>
        </a:lnSpc>
        <a:spcBef>
          <a:spcPct val="60000"/>
        </a:spcBef>
        <a:spcAft>
          <a:spcPct val="0"/>
        </a:spcAft>
        <a:buFontTx/>
        <a:buNone/>
        <a:defRPr sz="1800">
          <a:solidFill>
            <a:srgbClr val="000066"/>
          </a:solidFill>
          <a:latin typeface="+mn-lt"/>
          <a:ea typeface="ＭＳ Ｐゴシック" charset="-128"/>
        </a:defRPr>
      </a:lvl4pPr>
      <a:lvl5pPr marL="543641" indent="0" algn="l" rtl="0" eaLnBrk="0" fontAlgn="base" hangingPunct="0">
        <a:lnSpc>
          <a:spcPct val="100000"/>
        </a:lnSpc>
        <a:spcBef>
          <a:spcPct val="60000"/>
        </a:spcBef>
        <a:spcAft>
          <a:spcPct val="0"/>
        </a:spcAft>
        <a:buFontTx/>
        <a:buNone/>
        <a:defRPr sz="1800">
          <a:solidFill>
            <a:srgbClr val="000066"/>
          </a:solidFill>
          <a:latin typeface="+mn-lt"/>
          <a:ea typeface="ＭＳ Ｐゴシック" charset="-128"/>
        </a:defRPr>
      </a:lvl5pPr>
      <a:lvl6pPr marL="858993" indent="3870" algn="l" rtl="0" eaLnBrk="0" fontAlgn="base" hangingPunct="0">
        <a:lnSpc>
          <a:spcPct val="85000"/>
        </a:lnSpc>
        <a:spcBef>
          <a:spcPct val="60000"/>
        </a:spcBef>
        <a:spcAft>
          <a:spcPct val="0"/>
        </a:spcAft>
        <a:defRPr>
          <a:solidFill>
            <a:srgbClr val="000066"/>
          </a:solidFill>
          <a:latin typeface="+mn-lt"/>
          <a:ea typeface="ＭＳ Ｐゴシック" charset="-128"/>
        </a:defRPr>
      </a:lvl6pPr>
      <a:lvl7pPr marL="1137585" indent="3870" algn="l" rtl="0" eaLnBrk="0" fontAlgn="base" hangingPunct="0">
        <a:lnSpc>
          <a:spcPct val="85000"/>
        </a:lnSpc>
        <a:spcBef>
          <a:spcPct val="60000"/>
        </a:spcBef>
        <a:spcAft>
          <a:spcPct val="0"/>
        </a:spcAft>
        <a:defRPr>
          <a:solidFill>
            <a:srgbClr val="000066"/>
          </a:solidFill>
          <a:latin typeface="+mn-lt"/>
          <a:ea typeface="ＭＳ Ｐゴシック" charset="-128"/>
        </a:defRPr>
      </a:lvl7pPr>
      <a:lvl8pPr marL="1416176" indent="3870" algn="l" rtl="0" eaLnBrk="0" fontAlgn="base" hangingPunct="0">
        <a:lnSpc>
          <a:spcPct val="85000"/>
        </a:lnSpc>
        <a:spcBef>
          <a:spcPct val="60000"/>
        </a:spcBef>
        <a:spcAft>
          <a:spcPct val="0"/>
        </a:spcAft>
        <a:defRPr>
          <a:solidFill>
            <a:srgbClr val="000066"/>
          </a:solidFill>
          <a:latin typeface="+mn-lt"/>
          <a:ea typeface="ＭＳ Ｐゴシック" charset="-128"/>
        </a:defRPr>
      </a:lvl8pPr>
      <a:lvl9pPr marL="1694769" indent="3870" algn="l" rtl="0" eaLnBrk="0" fontAlgn="base" hangingPunct="0">
        <a:lnSpc>
          <a:spcPct val="85000"/>
        </a:lnSpc>
        <a:spcBef>
          <a:spcPct val="60000"/>
        </a:spcBef>
        <a:spcAft>
          <a:spcPct val="0"/>
        </a:spcAft>
        <a:defRPr>
          <a:solidFill>
            <a:srgbClr val="00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592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183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776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368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2959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1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143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735" algn="l" defTabSz="278592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.sv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934/overview" TargetMode="External"/><Relationship Id="rId2" Type="http://schemas.openxmlformats.org/officeDocument/2006/relationships/hyperlink" Target="https://agenda.infn.it/event/43344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global/event/4815/" TargetMode="External"/><Relationship Id="rId4" Type="http://schemas.openxmlformats.org/officeDocument/2006/relationships/hyperlink" Target="https://indico.cfnssbu.physics.sunysb.edu/event/41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1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600744" y="765512"/>
            <a:ext cx="13118032" cy="1143000"/>
          </a:xfrm>
          <a:noFill/>
          <a:effectLst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521B93"/>
                </a:solidFill>
                <a:latin typeface="Avenir Next" panose="020B0503020202020204" pitchFamily="34" charset="0"/>
              </a:rPr>
              <a:t>UK-EIC project status update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3872" y="2906875"/>
            <a:ext cx="9448800" cy="1752600"/>
          </a:xfrm>
        </p:spPr>
        <p:txBody>
          <a:bodyPr/>
          <a:lstStyle/>
          <a:p>
            <a:pPr algn="ctr"/>
            <a:r>
              <a:rPr lang="en-GB" sz="3000" b="1" dirty="0">
                <a:solidFill>
                  <a:srgbClr val="00B0F0"/>
                </a:solidFill>
                <a:latin typeface="Avenir Next" panose="020B0503020202020204" pitchFamily="34" charset="0"/>
              </a:rPr>
              <a:t>Daria Sokhan</a:t>
            </a:r>
          </a:p>
          <a:p>
            <a:pPr algn="ctr"/>
            <a:r>
              <a:rPr lang="en-GB" sz="3000" b="1" dirty="0">
                <a:solidFill>
                  <a:srgbClr val="00B0F0"/>
                </a:solidFill>
                <a:latin typeface="Avenir Next" panose="020B0503020202020204" pitchFamily="34" charset="0"/>
              </a:rPr>
              <a:t>University of Glasgow</a:t>
            </a:r>
            <a:endParaRPr lang="en-GB" sz="3000" b="1" dirty="0">
              <a:latin typeface="Avenir Next" panose="020B050302020202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069273" y="6423139"/>
            <a:ext cx="44358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/>
              <a:t>Work Package 1 Meeting – 26 June 2025 – Brunel University, London	</a:t>
            </a:r>
            <a:endParaRPr lang="en-US" sz="1000" dirty="0">
              <a:latin typeface="Helvetica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FB288B-EDB0-2649-24BC-F48FE8BC67F2}"/>
              </a:ext>
            </a:extLst>
          </p:cNvPr>
          <p:cNvGrpSpPr/>
          <p:nvPr/>
        </p:nvGrpSpPr>
        <p:grpSpPr>
          <a:xfrm>
            <a:off x="3691349" y="5225793"/>
            <a:ext cx="5191529" cy="629321"/>
            <a:chOff x="3352743" y="4935971"/>
            <a:chExt cx="5191529" cy="629321"/>
          </a:xfrm>
        </p:grpSpPr>
        <p:pic>
          <p:nvPicPr>
            <p:cNvPr id="1028" name="Picture 4" descr="Brunel University London Icons PNG - Free PNG and Icons Downloads">
              <a:extLst>
                <a:ext uri="{FF2B5EF4-FFF2-40B4-BE49-F238E27FC236}">
                  <a16:creationId xmlns:a16="http://schemas.microsoft.com/office/drawing/2014/main" id="{45B58E63-A378-A847-99BE-CD0D2AC9E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135" y="5001648"/>
              <a:ext cx="1139921" cy="450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University of Birmingham - A leading global university">
              <a:extLst>
                <a:ext uri="{FF2B5EF4-FFF2-40B4-BE49-F238E27FC236}">
                  <a16:creationId xmlns:a16="http://schemas.microsoft.com/office/drawing/2014/main" id="{D8C40540-82ED-134C-B447-C9154AECE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743" y="5058469"/>
              <a:ext cx="1344617" cy="336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DBC3C15D-DF9B-FE4F-A43E-0AB9DB265B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66447" y="4935971"/>
              <a:ext cx="1177825" cy="629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University of Glasgow: Committed to net zero emissions by 2030">
              <a:extLst>
                <a:ext uri="{FF2B5EF4-FFF2-40B4-BE49-F238E27FC236}">
                  <a16:creationId xmlns:a16="http://schemas.microsoft.com/office/drawing/2014/main" id="{F9B0B5AC-7AE6-4F44-962B-F9E5ABAB1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1" y="5048865"/>
              <a:ext cx="1104719" cy="341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FE5773-8815-7365-C7A6-22ACC4F7DD77}"/>
              </a:ext>
            </a:extLst>
          </p:cNvPr>
          <p:cNvGrpSpPr/>
          <p:nvPr/>
        </p:nvGrpSpPr>
        <p:grpSpPr>
          <a:xfrm>
            <a:off x="2423592" y="5710338"/>
            <a:ext cx="7759728" cy="526973"/>
            <a:chOff x="2423592" y="5420516"/>
            <a:chExt cx="7759728" cy="526973"/>
          </a:xfrm>
        </p:grpSpPr>
        <p:pic>
          <p:nvPicPr>
            <p:cNvPr id="1034" name="Picture 10" descr="The University of Liverpool">
              <a:extLst>
                <a:ext uri="{FF2B5EF4-FFF2-40B4-BE49-F238E27FC236}">
                  <a16:creationId xmlns:a16="http://schemas.microsoft.com/office/drawing/2014/main" id="{922BD4B5-43B9-864F-BAC5-172AFEE8A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2" y="5518521"/>
              <a:ext cx="1325212" cy="336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University of York">
              <a:extLst>
                <a:ext uri="{FF2B5EF4-FFF2-40B4-BE49-F238E27FC236}">
                  <a16:creationId xmlns:a16="http://schemas.microsoft.com/office/drawing/2014/main" id="{B6F6C29E-CCCB-264B-B77B-182F40070E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659" y="5521619"/>
              <a:ext cx="879448" cy="333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STFC Logo new — FREYA">
              <a:extLst>
                <a:ext uri="{FF2B5EF4-FFF2-40B4-BE49-F238E27FC236}">
                  <a16:creationId xmlns:a16="http://schemas.microsoft.com/office/drawing/2014/main" id="{78EB8A4F-D40C-944E-94E3-534DE155B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101" y="5475320"/>
              <a:ext cx="1475885" cy="378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University Of Oxford Logo Text transparent PNG - StickPNG">
              <a:extLst>
                <a:ext uri="{FF2B5EF4-FFF2-40B4-BE49-F238E27FC236}">
                  <a16:creationId xmlns:a16="http://schemas.microsoft.com/office/drawing/2014/main" id="{E9804C3C-C788-7A6A-9428-D71C0019D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44" y="5420516"/>
              <a:ext cx="1580915" cy="52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28FB6E-7FD0-D26E-4499-5D43FDFE6F12}"/>
                </a:ext>
              </a:extLst>
            </p:cNvPr>
            <p:cNvSpPr txBox="1"/>
            <p:nvPr/>
          </p:nvSpPr>
          <p:spPr>
            <a:xfrm>
              <a:off x="8012533" y="5483947"/>
              <a:ext cx="21707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Daresbury Laboratory</a:t>
              </a:r>
            </a:p>
            <a:p>
              <a:r>
                <a:rPr lang="en-US" sz="1000" dirty="0"/>
                <a:t>Rutherford Appleton Laboratory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07417C-F299-F6D4-0F4C-1546F3D6944C}"/>
              </a:ext>
            </a:extLst>
          </p:cNvPr>
          <p:cNvGrpSpPr>
            <a:grpSpLocks noChangeAspect="1"/>
          </p:cNvGrpSpPr>
          <p:nvPr/>
        </p:nvGrpSpPr>
        <p:grpSpPr>
          <a:xfrm>
            <a:off x="-23936" y="2271100"/>
            <a:ext cx="3220578" cy="4450446"/>
            <a:chOff x="1326512" y="2477963"/>
            <a:chExt cx="3230976" cy="4464815"/>
          </a:xfrm>
        </p:grpSpPr>
        <p:pic>
          <p:nvPicPr>
            <p:cNvPr id="9" name="Picture 8" descr="C:\Users\apetrone\AppData\Local\Microsoft\Windows\INetCache\Content.Outlook\7Q618GRR\EIC_Schematic_PlanView_NoAerial_wLabels_Rev0923.png">
              <a:extLst>
                <a:ext uri="{FF2B5EF4-FFF2-40B4-BE49-F238E27FC236}">
                  <a16:creationId xmlns:a16="http://schemas.microsoft.com/office/drawing/2014/main" id="{8375E910-3CC9-64A9-C417-FDDEA43E9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512" y="2477963"/>
              <a:ext cx="3230976" cy="4464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F4AC5E-ED8B-C1F4-8609-656DA34A78E1}"/>
                </a:ext>
              </a:extLst>
            </p:cNvPr>
            <p:cNvSpPr/>
            <p:nvPr/>
          </p:nvSpPr>
          <p:spPr bwMode="auto">
            <a:xfrm>
              <a:off x="2639616" y="4652977"/>
              <a:ext cx="187570" cy="2018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charset="0"/>
              </a:endParaRPr>
            </a:p>
          </p:txBody>
        </p:sp>
      </p:grpSp>
      <p:pic>
        <p:nvPicPr>
          <p:cNvPr id="11" name="Content Placeholder 25">
            <a:extLst>
              <a:ext uri="{FF2B5EF4-FFF2-40B4-BE49-F238E27FC236}">
                <a16:creationId xmlns:a16="http://schemas.microsoft.com/office/drawing/2014/main" id="{3AAA2027-A9ED-CD02-E649-22F864F3AB6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82878" y="2456488"/>
            <a:ext cx="3084754" cy="211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0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2B561-5641-BDD6-7BB6-EC42F498F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A038D7-C8E2-00FF-B217-6EA73BFF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51" y="1410624"/>
            <a:ext cx="8876888" cy="42171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C40A42-CFB9-F13D-F7DD-B17CA687FF0A}"/>
              </a:ext>
            </a:extLst>
          </p:cNvPr>
          <p:cNvSpPr txBox="1"/>
          <p:nvPr/>
        </p:nvSpPr>
        <p:spPr>
          <a:xfrm>
            <a:off x="1545752" y="1700503"/>
            <a:ext cx="2153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0000"/>
                </a:solidFill>
              </a:rPr>
              <a:t>NOTE</a:t>
            </a:r>
            <a:r>
              <a:rPr lang="en-GB" sz="800"/>
              <a:t>: US Financial Years (FY) = Oct-Sep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0E86A7-2272-0107-0069-62E80BFDAA79}"/>
              </a:ext>
            </a:extLst>
          </p:cNvPr>
          <p:cNvSpPr txBox="1"/>
          <p:nvPr/>
        </p:nvSpPr>
        <p:spPr>
          <a:xfrm>
            <a:off x="2648627" y="6112456"/>
            <a:ext cx="7863050" cy="45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Latest (unofficial) EIC project schedule – CD dates still under discussion</a:t>
            </a:r>
          </a:p>
          <a:p>
            <a:pPr algn="ctr"/>
            <a:r>
              <a:rPr lang="en-US" dirty="0"/>
              <a:t>Reflects uncertainty in level of FY25 funding and current plans to phase the delivery of the accelerator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CED59A-CF4B-21DA-3D97-3412CEB93EC0}"/>
              </a:ext>
            </a:extLst>
          </p:cNvPr>
          <p:cNvSpPr txBox="1"/>
          <p:nvPr/>
        </p:nvSpPr>
        <p:spPr>
          <a:xfrm>
            <a:off x="130273" y="2181221"/>
            <a:ext cx="30212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Critical Decision (CD) Milestones</a:t>
            </a:r>
          </a:p>
          <a:p>
            <a:r>
              <a:rPr lang="en-US" sz="1200" dirty="0"/>
              <a:t>CD-0 Approve Mission Need</a:t>
            </a:r>
          </a:p>
          <a:p>
            <a:r>
              <a:rPr lang="en-US" sz="1200" dirty="0"/>
              <a:t>CD-1 Approve Cost Range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CD-2 Approve Baseline Performance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CD-3 Approve Start Construction</a:t>
            </a:r>
          </a:p>
          <a:p>
            <a:r>
              <a:rPr lang="en-US" sz="1200" dirty="0"/>
              <a:t>CD–4 Approve Project Completion</a:t>
            </a:r>
          </a:p>
          <a:p>
            <a:endParaRPr lang="en-US" sz="1200" b="1" dirty="0"/>
          </a:p>
          <a:p>
            <a:r>
              <a:rPr lang="en-US" sz="1400" dirty="0"/>
              <a:t>Upcoming Project Milestones</a:t>
            </a:r>
          </a:p>
          <a:p>
            <a:r>
              <a:rPr lang="en-US" sz="1200" dirty="0">
                <a:solidFill>
                  <a:srgbClr val="002060"/>
                </a:solidFill>
              </a:rPr>
              <a:t>PDR (pre-TDR) – </a:t>
            </a:r>
            <a:r>
              <a:rPr lang="en-US" sz="1200" dirty="0">
                <a:solidFill>
                  <a:srgbClr val="00B0F0"/>
                </a:solidFill>
              </a:rPr>
              <a:t>Sep 2025</a:t>
            </a:r>
          </a:p>
          <a:p>
            <a:r>
              <a:rPr lang="en-US" sz="1200" dirty="0">
                <a:solidFill>
                  <a:srgbClr val="002060"/>
                </a:solidFill>
              </a:rPr>
              <a:t>CD-2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–</a:t>
            </a:r>
            <a:r>
              <a:rPr lang="en-US" sz="1200" dirty="0">
                <a:solidFill>
                  <a:srgbClr val="00B0F0"/>
                </a:solidFill>
              </a:rPr>
              <a:t> Sept 2026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TDR –</a:t>
            </a:r>
            <a:r>
              <a:rPr lang="en-US" sz="1200" dirty="0">
                <a:solidFill>
                  <a:srgbClr val="00B0F0"/>
                </a:solidFill>
              </a:rPr>
              <a:t> Sep 2026</a:t>
            </a:r>
          </a:p>
          <a:p>
            <a:r>
              <a:rPr lang="en-US" sz="1200" dirty="0"/>
              <a:t>CD-3 –</a:t>
            </a:r>
            <a:r>
              <a:rPr lang="en-US" sz="1200" dirty="0">
                <a:solidFill>
                  <a:srgbClr val="00B0F0"/>
                </a:solidFill>
              </a:rPr>
              <a:t> Dec 2027 </a:t>
            </a:r>
          </a:p>
          <a:p>
            <a:r>
              <a:rPr lang="en-US" sz="1200" dirty="0"/>
              <a:t>CD-4(EF) – </a:t>
            </a:r>
            <a:r>
              <a:rPr lang="en-US" sz="1200" dirty="0">
                <a:solidFill>
                  <a:srgbClr val="00B0F0"/>
                </a:solidFill>
              </a:rPr>
              <a:t>Oct 2033</a:t>
            </a:r>
            <a:endParaRPr lang="en-US" sz="1200" dirty="0"/>
          </a:p>
          <a:p>
            <a:r>
              <a:rPr lang="en-US" sz="1200" dirty="0"/>
              <a:t>CD-4 – </a:t>
            </a:r>
            <a:r>
              <a:rPr lang="en-US" sz="1200" dirty="0">
                <a:solidFill>
                  <a:srgbClr val="00B0F0"/>
                </a:solidFill>
              </a:rPr>
              <a:t>Oct 2035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Difference between </a:t>
            </a:r>
            <a:r>
              <a:rPr lang="en-US" sz="1200" dirty="0">
                <a:solidFill>
                  <a:srgbClr val="00B0F0"/>
                </a:solidFill>
              </a:rPr>
              <a:t>CD-4(EF) </a:t>
            </a:r>
            <a:r>
              <a:rPr lang="en-US" sz="1200" dirty="0">
                <a:solidFill>
                  <a:srgbClr val="002060"/>
                </a:solidFill>
              </a:rPr>
              <a:t>and </a:t>
            </a:r>
            <a:r>
              <a:rPr lang="en-US" sz="1200" dirty="0">
                <a:solidFill>
                  <a:srgbClr val="00B0F0"/>
                </a:solidFill>
              </a:rPr>
              <a:t>CD-4 </a:t>
            </a:r>
            <a:r>
              <a:rPr lang="en-US" sz="1200" dirty="0">
                <a:solidFill>
                  <a:srgbClr val="002060"/>
                </a:solidFill>
              </a:rPr>
              <a:t>is US schedule contingency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(EF = Early Finish)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FB49F-937B-0217-B7F0-F91EC101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EIC Project </a:t>
            </a:r>
            <a:r>
              <a:rPr lang="en-GB" sz="2800" dirty="0"/>
              <a:t>Schedule (June 2025)</a:t>
            </a:r>
          </a:p>
        </p:txBody>
      </p:sp>
      <p:sp>
        <p:nvSpPr>
          <p:cNvPr id="44" name="Left Arrow Callout 10">
            <a:extLst>
              <a:ext uri="{FF2B5EF4-FFF2-40B4-BE49-F238E27FC236}">
                <a16:creationId xmlns:a16="http://schemas.microsoft.com/office/drawing/2014/main" id="{299ECBCD-60E2-F6FA-B39E-181DD3C81566}"/>
              </a:ext>
            </a:extLst>
          </p:cNvPr>
          <p:cNvSpPr/>
          <p:nvPr/>
        </p:nvSpPr>
        <p:spPr>
          <a:xfrm>
            <a:off x="6963695" y="2534835"/>
            <a:ext cx="1724593" cy="4191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590"/>
            </a:avLst>
          </a:prstGeom>
          <a:solidFill>
            <a:srgbClr val="6FB0DF"/>
          </a:solidFill>
          <a:ln>
            <a:solidFill>
              <a:srgbClr val="6FB0DF"/>
            </a:solidFill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of RHIC </a:t>
            </a:r>
          </a:p>
          <a:p>
            <a:pPr lvl="0"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0BF2E9-35A2-85AC-1AB2-0EB7702E1D9F}"/>
              </a:ext>
            </a:extLst>
          </p:cNvPr>
          <p:cNvCxnSpPr>
            <a:cxnSpLocks/>
          </p:cNvCxnSpPr>
          <p:nvPr/>
        </p:nvCxnSpPr>
        <p:spPr>
          <a:xfrm>
            <a:off x="6840000" y="2195493"/>
            <a:ext cx="0" cy="3054213"/>
          </a:xfrm>
          <a:prstGeom prst="line">
            <a:avLst/>
          </a:prstGeom>
          <a:noFill/>
          <a:ln w="22225" cap="flat" cmpd="sng" algn="ctr">
            <a:solidFill>
              <a:srgbClr val="0070C0"/>
            </a:solidFill>
            <a:prstDash val="dashDot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6076F1-5A6C-747F-C0C5-375EEBEEB947}"/>
              </a:ext>
            </a:extLst>
          </p:cNvPr>
          <p:cNvSpPr txBox="1"/>
          <p:nvPr/>
        </p:nvSpPr>
        <p:spPr>
          <a:xfrm>
            <a:off x="130273" y="5731104"/>
            <a:ext cx="7863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Phasing the delivery of the accelerator allows science </a:t>
            </a:r>
            <a:r>
              <a:rPr lang="en-US" sz="1400" dirty="0" err="1">
                <a:solidFill>
                  <a:srgbClr val="FF0000"/>
                </a:solidFill>
              </a:rPr>
              <a:t>programme</a:t>
            </a:r>
            <a:r>
              <a:rPr lang="en-US" sz="1400" dirty="0">
                <a:solidFill>
                  <a:srgbClr val="FF0000"/>
                </a:solidFill>
              </a:rPr>
              <a:t> to start at CD-4 (EF)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8E891-889B-A70D-DF44-D32D9D831205}"/>
              </a:ext>
            </a:extLst>
          </p:cNvPr>
          <p:cNvSpPr txBox="1"/>
          <p:nvPr/>
        </p:nvSpPr>
        <p:spPr>
          <a:xfrm>
            <a:off x="7562073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50905-F4FC-CCD8-3583-F438772DA517}"/>
              </a:ext>
            </a:extLst>
          </p:cNvPr>
          <p:cNvSpPr txBox="1"/>
          <p:nvPr/>
        </p:nvSpPr>
        <p:spPr>
          <a:xfrm>
            <a:off x="6960096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3093FA-9CBA-0687-4E9B-D95620A2E409}"/>
              </a:ext>
            </a:extLst>
          </p:cNvPr>
          <p:cNvSpPr txBox="1"/>
          <p:nvPr/>
        </p:nvSpPr>
        <p:spPr>
          <a:xfrm>
            <a:off x="6191428" y="790308"/>
            <a:ext cx="1056700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 are here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C13525-5331-5061-221F-33A953150D0D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6719778" y="1065896"/>
            <a:ext cx="1098" cy="978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8AD91E-AFE6-B431-DC59-91B52049EA4D}"/>
              </a:ext>
            </a:extLst>
          </p:cNvPr>
          <p:cNvCxnSpPr/>
          <p:nvPr/>
        </p:nvCxnSpPr>
        <p:spPr bwMode="auto">
          <a:xfrm>
            <a:off x="7233589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3468C3-3CC9-C784-6C2B-E31031732508}"/>
              </a:ext>
            </a:extLst>
          </p:cNvPr>
          <p:cNvCxnSpPr/>
          <p:nvPr/>
        </p:nvCxnSpPr>
        <p:spPr bwMode="auto">
          <a:xfrm>
            <a:off x="7824192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08BB80-295E-D49C-B972-9C790931FC83}"/>
              </a:ext>
            </a:extLst>
          </p:cNvPr>
          <p:cNvSpPr txBox="1"/>
          <p:nvPr/>
        </p:nvSpPr>
        <p:spPr>
          <a:xfrm>
            <a:off x="10664871" y="1048258"/>
            <a:ext cx="862737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CD-4 (EF)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C0082B-10A6-0804-7EC4-229E627BD441}"/>
              </a:ext>
            </a:extLst>
          </p:cNvPr>
          <p:cNvCxnSpPr/>
          <p:nvPr/>
        </p:nvCxnSpPr>
        <p:spPr bwMode="auto">
          <a:xfrm>
            <a:off x="11064552" y="133821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73E6B9D-17F4-77BF-439A-C354ACC011DD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9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F270C-BBC6-A556-CCA0-187B225F5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3A3B7A-4715-19FA-C5D2-8C26C531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51" y="1410624"/>
            <a:ext cx="8876888" cy="42171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23EFC0-BF8B-8485-63F5-CFA7E0A0F470}"/>
              </a:ext>
            </a:extLst>
          </p:cNvPr>
          <p:cNvSpPr txBox="1"/>
          <p:nvPr/>
        </p:nvSpPr>
        <p:spPr>
          <a:xfrm>
            <a:off x="1545752" y="1700503"/>
            <a:ext cx="2153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0000"/>
                </a:solidFill>
              </a:rPr>
              <a:t>NOTE</a:t>
            </a:r>
            <a:r>
              <a:rPr lang="en-GB" sz="800"/>
              <a:t>: US Financial Years (FY) = Oct-Sep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109A81-2453-6C07-DDB9-E39F1AFA5CF1}"/>
              </a:ext>
            </a:extLst>
          </p:cNvPr>
          <p:cNvSpPr txBox="1"/>
          <p:nvPr/>
        </p:nvSpPr>
        <p:spPr>
          <a:xfrm>
            <a:off x="2648627" y="6112456"/>
            <a:ext cx="7863050" cy="45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Latest (unofficial) EIC project schedule – CD dates still under discussion</a:t>
            </a:r>
          </a:p>
          <a:p>
            <a:pPr algn="ctr"/>
            <a:r>
              <a:rPr lang="en-US" dirty="0"/>
              <a:t>Reflects uncertainty in level of FY25 funding and current plans to phase the delivery of the accelerator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53CA5A-F34F-BB2B-8329-EDF1E35CE0FF}"/>
              </a:ext>
            </a:extLst>
          </p:cNvPr>
          <p:cNvSpPr txBox="1"/>
          <p:nvPr/>
        </p:nvSpPr>
        <p:spPr>
          <a:xfrm>
            <a:off x="130273" y="2181221"/>
            <a:ext cx="30212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Critical Decision (CD) Milestones</a:t>
            </a:r>
          </a:p>
          <a:p>
            <a:r>
              <a:rPr lang="en-US" sz="1200" dirty="0"/>
              <a:t>CD-0 Approve Mission Need</a:t>
            </a:r>
          </a:p>
          <a:p>
            <a:r>
              <a:rPr lang="en-US" sz="1200" dirty="0"/>
              <a:t>CD-1 Approve Cost Range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CD-2 Approve Baseline Performance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CD-3 Approve Start Construction</a:t>
            </a:r>
          </a:p>
          <a:p>
            <a:r>
              <a:rPr lang="en-US" sz="1200" dirty="0"/>
              <a:t>CD–4 Approve Project Completion</a:t>
            </a:r>
          </a:p>
          <a:p>
            <a:endParaRPr lang="en-US" sz="1200" b="1" dirty="0"/>
          </a:p>
          <a:p>
            <a:r>
              <a:rPr lang="en-US" sz="1400" dirty="0"/>
              <a:t>Upcoming Project Milestones</a:t>
            </a:r>
          </a:p>
          <a:p>
            <a:r>
              <a:rPr lang="en-US" sz="1200" dirty="0">
                <a:solidFill>
                  <a:srgbClr val="002060"/>
                </a:solidFill>
              </a:rPr>
              <a:t>PDR (pre-TDR) – </a:t>
            </a:r>
            <a:r>
              <a:rPr lang="en-US" sz="1200" dirty="0">
                <a:solidFill>
                  <a:srgbClr val="00B0F0"/>
                </a:solidFill>
              </a:rPr>
              <a:t>Sep 2025</a:t>
            </a:r>
          </a:p>
          <a:p>
            <a:r>
              <a:rPr lang="en-US" sz="1200" dirty="0">
                <a:solidFill>
                  <a:srgbClr val="002060"/>
                </a:solidFill>
              </a:rPr>
              <a:t>CD-2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–</a:t>
            </a:r>
            <a:r>
              <a:rPr lang="en-US" sz="1200" dirty="0">
                <a:solidFill>
                  <a:srgbClr val="00B0F0"/>
                </a:solidFill>
              </a:rPr>
              <a:t> Sept 2026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TDR –</a:t>
            </a:r>
            <a:r>
              <a:rPr lang="en-US" sz="1200" dirty="0">
                <a:solidFill>
                  <a:srgbClr val="00B0F0"/>
                </a:solidFill>
              </a:rPr>
              <a:t> Sep 2026</a:t>
            </a:r>
          </a:p>
          <a:p>
            <a:r>
              <a:rPr lang="en-US" sz="1200" dirty="0"/>
              <a:t>CD-3 –</a:t>
            </a:r>
            <a:r>
              <a:rPr lang="en-US" sz="1200" dirty="0">
                <a:solidFill>
                  <a:srgbClr val="00B0F0"/>
                </a:solidFill>
              </a:rPr>
              <a:t> Dec 2027 </a:t>
            </a:r>
          </a:p>
          <a:p>
            <a:r>
              <a:rPr lang="en-US" sz="1200" dirty="0"/>
              <a:t>CD-4(EF) – </a:t>
            </a:r>
            <a:r>
              <a:rPr lang="en-US" sz="1200" dirty="0">
                <a:solidFill>
                  <a:srgbClr val="00B0F0"/>
                </a:solidFill>
              </a:rPr>
              <a:t>Oct 2033</a:t>
            </a:r>
            <a:endParaRPr lang="en-US" sz="1200" dirty="0"/>
          </a:p>
          <a:p>
            <a:r>
              <a:rPr lang="en-US" sz="1200" dirty="0"/>
              <a:t>CD-4 – </a:t>
            </a:r>
            <a:r>
              <a:rPr lang="en-US" sz="1200" dirty="0">
                <a:solidFill>
                  <a:srgbClr val="00B0F0"/>
                </a:solidFill>
              </a:rPr>
              <a:t>Oct 2035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Difference between </a:t>
            </a:r>
            <a:r>
              <a:rPr lang="en-US" sz="1200" dirty="0">
                <a:solidFill>
                  <a:srgbClr val="00B0F0"/>
                </a:solidFill>
              </a:rPr>
              <a:t>CD-4(EF) </a:t>
            </a:r>
            <a:r>
              <a:rPr lang="en-US" sz="1200" dirty="0">
                <a:solidFill>
                  <a:srgbClr val="002060"/>
                </a:solidFill>
              </a:rPr>
              <a:t>and </a:t>
            </a:r>
            <a:r>
              <a:rPr lang="en-US" sz="1200" dirty="0">
                <a:solidFill>
                  <a:srgbClr val="00B0F0"/>
                </a:solidFill>
              </a:rPr>
              <a:t>CD-4 </a:t>
            </a:r>
            <a:r>
              <a:rPr lang="en-US" sz="1200" dirty="0">
                <a:solidFill>
                  <a:srgbClr val="002060"/>
                </a:solidFill>
              </a:rPr>
              <a:t>is US schedule contingency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(EF = Early Finish)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97E48-B3C4-16FB-3375-00DEBDAD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EIC Project </a:t>
            </a:r>
            <a:r>
              <a:rPr lang="en-GB" sz="2800" dirty="0"/>
              <a:t>Schedule (June 2025)</a:t>
            </a:r>
          </a:p>
        </p:txBody>
      </p:sp>
      <p:sp>
        <p:nvSpPr>
          <p:cNvPr id="44" name="Left Arrow Callout 10">
            <a:extLst>
              <a:ext uri="{FF2B5EF4-FFF2-40B4-BE49-F238E27FC236}">
                <a16:creationId xmlns:a16="http://schemas.microsoft.com/office/drawing/2014/main" id="{BE51FF02-78CC-FF80-DC5A-DAC5A8986E73}"/>
              </a:ext>
            </a:extLst>
          </p:cNvPr>
          <p:cNvSpPr/>
          <p:nvPr/>
        </p:nvSpPr>
        <p:spPr>
          <a:xfrm>
            <a:off x="6963695" y="2534835"/>
            <a:ext cx="1724593" cy="4191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590"/>
            </a:avLst>
          </a:prstGeom>
          <a:solidFill>
            <a:srgbClr val="6FB0DF"/>
          </a:solidFill>
          <a:ln>
            <a:solidFill>
              <a:srgbClr val="6FB0DF"/>
            </a:solidFill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of RHIC </a:t>
            </a:r>
          </a:p>
          <a:p>
            <a:pPr lvl="0" algn="ctr">
              <a:defRPr/>
            </a:pPr>
            <a:r>
              <a:rPr lang="en-US" sz="10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7912BAA-F281-286D-AAF8-1CC535683BC7}"/>
              </a:ext>
            </a:extLst>
          </p:cNvPr>
          <p:cNvCxnSpPr>
            <a:cxnSpLocks/>
          </p:cNvCxnSpPr>
          <p:nvPr/>
        </p:nvCxnSpPr>
        <p:spPr>
          <a:xfrm>
            <a:off x="6840000" y="2195493"/>
            <a:ext cx="0" cy="3054213"/>
          </a:xfrm>
          <a:prstGeom prst="line">
            <a:avLst/>
          </a:prstGeom>
          <a:noFill/>
          <a:ln w="22225" cap="flat" cmpd="sng" algn="ctr">
            <a:solidFill>
              <a:srgbClr val="0070C0"/>
            </a:solidFill>
            <a:prstDash val="dashDot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4FE3CA-BDF2-751E-542A-9B82025D5B16}"/>
              </a:ext>
            </a:extLst>
          </p:cNvPr>
          <p:cNvSpPr txBox="1"/>
          <p:nvPr/>
        </p:nvSpPr>
        <p:spPr>
          <a:xfrm>
            <a:off x="130273" y="5731104"/>
            <a:ext cx="7863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Phasing the delivery of the accelerator allows science </a:t>
            </a:r>
            <a:r>
              <a:rPr lang="en-US" sz="1400" dirty="0" err="1">
                <a:solidFill>
                  <a:srgbClr val="FF0000"/>
                </a:solidFill>
              </a:rPr>
              <a:t>programme</a:t>
            </a:r>
            <a:r>
              <a:rPr lang="en-US" sz="1400" dirty="0">
                <a:solidFill>
                  <a:srgbClr val="FF0000"/>
                </a:solidFill>
              </a:rPr>
              <a:t> to start at CD-4 (EF)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46F59-D5B2-77D6-474B-428ABE932AD2}"/>
              </a:ext>
            </a:extLst>
          </p:cNvPr>
          <p:cNvSpPr txBox="1"/>
          <p:nvPr/>
        </p:nvSpPr>
        <p:spPr>
          <a:xfrm>
            <a:off x="7562073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738F1-C531-1518-76E3-C897EC36DFDF}"/>
              </a:ext>
            </a:extLst>
          </p:cNvPr>
          <p:cNvSpPr txBox="1"/>
          <p:nvPr/>
        </p:nvSpPr>
        <p:spPr>
          <a:xfrm>
            <a:off x="6960096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CF65B-ED43-C04B-60D1-535DB3D1F245}"/>
              </a:ext>
            </a:extLst>
          </p:cNvPr>
          <p:cNvSpPr txBox="1"/>
          <p:nvPr/>
        </p:nvSpPr>
        <p:spPr>
          <a:xfrm>
            <a:off x="6191428" y="790308"/>
            <a:ext cx="1056700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 are here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6DD868-8048-A52A-8F2B-677C08366864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6719778" y="1065896"/>
            <a:ext cx="1098" cy="978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A195DE-C6B4-0535-8530-2C8055E7BFC0}"/>
              </a:ext>
            </a:extLst>
          </p:cNvPr>
          <p:cNvCxnSpPr/>
          <p:nvPr/>
        </p:nvCxnSpPr>
        <p:spPr bwMode="auto">
          <a:xfrm>
            <a:off x="7233589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606CC0-6B00-5E19-E0C5-46AC47AD4591}"/>
              </a:ext>
            </a:extLst>
          </p:cNvPr>
          <p:cNvCxnSpPr/>
          <p:nvPr/>
        </p:nvCxnSpPr>
        <p:spPr bwMode="auto">
          <a:xfrm>
            <a:off x="7824192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97C60DB-C94E-CD2A-9F6F-CA7D2EDBD5F6}"/>
              </a:ext>
            </a:extLst>
          </p:cNvPr>
          <p:cNvSpPr txBox="1"/>
          <p:nvPr/>
        </p:nvSpPr>
        <p:spPr>
          <a:xfrm>
            <a:off x="10664871" y="1048258"/>
            <a:ext cx="862737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CD-4 (EF)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8B00F1-F6C9-89F0-F37A-56242C9D16DD}"/>
              </a:ext>
            </a:extLst>
          </p:cNvPr>
          <p:cNvCxnSpPr/>
          <p:nvPr/>
        </p:nvCxnSpPr>
        <p:spPr bwMode="auto">
          <a:xfrm>
            <a:off x="11064552" y="133821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D5926BB-5666-9786-1672-7D23605754ED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20B150-E636-8E8D-0465-A108E5333633}"/>
              </a:ext>
            </a:extLst>
          </p:cNvPr>
          <p:cNvSpPr/>
          <p:nvPr/>
        </p:nvSpPr>
        <p:spPr bwMode="auto">
          <a:xfrm>
            <a:off x="5040791" y="2208316"/>
            <a:ext cx="1127217" cy="3034232"/>
          </a:xfrm>
          <a:prstGeom prst="rect">
            <a:avLst/>
          </a:prstGeom>
          <a:solidFill>
            <a:srgbClr val="92D050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55722" tIns="27861" rIns="55722" bIns="27861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800" b="1" dirty="0">
                <a:solidFill>
                  <a:srgbClr val="FFFF00"/>
                </a:solidFill>
              </a:rPr>
              <a:t>Preliminary Activity</a:t>
            </a:r>
          </a:p>
          <a:p>
            <a:endParaRPr lang="en-GB" sz="73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DADDD3-0B02-82D9-AA3A-B1401E397E5F}"/>
              </a:ext>
            </a:extLst>
          </p:cNvPr>
          <p:cNvGrpSpPr/>
          <p:nvPr/>
        </p:nvGrpSpPr>
        <p:grpSpPr>
          <a:xfrm>
            <a:off x="5040791" y="1052332"/>
            <a:ext cx="6333305" cy="5069009"/>
            <a:chOff x="4910519" y="953700"/>
            <a:chExt cx="6333305" cy="506900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052B4F-76E6-7971-8261-1F5DBCD465A8}"/>
                </a:ext>
              </a:extLst>
            </p:cNvPr>
            <p:cNvSpPr/>
            <p:nvPr/>
          </p:nvSpPr>
          <p:spPr bwMode="auto">
            <a:xfrm>
              <a:off x="8269985" y="5614926"/>
              <a:ext cx="229017" cy="137297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5722" tIns="27861" rIns="55722" bIns="27861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z="73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C58CA9-F124-D079-C520-BC8686589BDD}"/>
                </a:ext>
              </a:extLst>
            </p:cNvPr>
            <p:cNvSpPr txBox="1"/>
            <p:nvPr/>
          </p:nvSpPr>
          <p:spPr>
            <a:xfrm>
              <a:off x="8479570" y="5560464"/>
              <a:ext cx="19399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UK-EIC Detector R&amp;D Project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F59961-58F1-7C18-1B35-051B05C01322}"/>
                </a:ext>
              </a:extLst>
            </p:cNvPr>
            <p:cNvSpPr txBox="1"/>
            <p:nvPr/>
          </p:nvSpPr>
          <p:spPr>
            <a:xfrm rot="16200000">
              <a:off x="5481856" y="3244334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GB" sz="1800" b="1">
                <a:solidFill>
                  <a:srgbClr val="FFFF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0679B7-FA26-6DD6-8063-9E95752CBDC3}"/>
                </a:ext>
              </a:extLst>
            </p:cNvPr>
            <p:cNvSpPr/>
            <p:nvPr/>
          </p:nvSpPr>
          <p:spPr bwMode="auto">
            <a:xfrm>
              <a:off x="8269984" y="5826230"/>
              <a:ext cx="230400" cy="1368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6866" tIns="33433" rIns="66866" bIns="33433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z="877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198703-3C2D-B679-6015-4C451CE2ECE4}"/>
                </a:ext>
              </a:extLst>
            </p:cNvPr>
            <p:cNvSpPr txBox="1"/>
            <p:nvPr/>
          </p:nvSpPr>
          <p:spPr>
            <a:xfrm>
              <a:off x="8479569" y="5776488"/>
              <a:ext cx="24753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UK-EIC Detector Construction Project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2BB02C-E35C-6D20-B7E1-11E9BCA7E3C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7459" y="1239580"/>
              <a:ext cx="370067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EDED31-7C8F-5F95-5BF1-232AB19A93DA}"/>
                </a:ext>
              </a:extLst>
            </p:cNvPr>
            <p:cNvSpPr txBox="1"/>
            <p:nvPr/>
          </p:nvSpPr>
          <p:spPr>
            <a:xfrm>
              <a:off x="8348238" y="953700"/>
              <a:ext cx="17219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8.25 + 1.75 = 10 years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7EB581-BEA0-9468-D04B-7EE92E9A1E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6" y="1242136"/>
              <a:ext cx="45778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CC64F7-1108-B75D-1252-093C663F395E}"/>
                </a:ext>
              </a:extLst>
            </p:cNvPr>
            <p:cNvSpPr txBox="1"/>
            <p:nvPr/>
          </p:nvSpPr>
          <p:spPr>
            <a:xfrm>
              <a:off x="6008733" y="963859"/>
              <a:ext cx="4411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0044E49-486B-E30B-C51C-668FD186D4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10519" y="1239580"/>
              <a:ext cx="1170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585096-998E-7C45-F646-E61C0843A0EA}"/>
                </a:ext>
              </a:extLst>
            </p:cNvPr>
            <p:cNvSpPr txBox="1"/>
            <p:nvPr/>
          </p:nvSpPr>
          <p:spPr>
            <a:xfrm>
              <a:off x="5101632" y="963859"/>
              <a:ext cx="816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2.5 years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6AAB7F-5DBC-49AC-262B-E57DE02B185C}"/>
                </a:ext>
              </a:extLst>
            </p:cNvPr>
            <p:cNvSpPr/>
            <p:nvPr/>
          </p:nvSpPr>
          <p:spPr bwMode="auto">
            <a:xfrm>
              <a:off x="10430224" y="2096861"/>
              <a:ext cx="813600" cy="3034232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66866" tIns="33433" rIns="66866" bIns="33433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800" b="1" dirty="0">
                  <a:solidFill>
                    <a:srgbClr val="FFFF00"/>
                  </a:solidFill>
                </a:rPr>
                <a:t>Schedule Contingency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6042012-97F8-6C15-2911-BC4918866B5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06313" y="1239580"/>
              <a:ext cx="837511" cy="64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C1DC0BE-9ECB-C78D-7AA1-25FFA8543840}"/>
                </a:ext>
              </a:extLst>
            </p:cNvPr>
            <p:cNvSpPr/>
            <p:nvPr/>
          </p:nvSpPr>
          <p:spPr bwMode="auto">
            <a:xfrm>
              <a:off x="6708039" y="2096861"/>
              <a:ext cx="3722182" cy="303423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66866" tIns="33433" rIns="66866" bIns="33433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800" b="1" dirty="0">
                  <a:solidFill>
                    <a:srgbClr val="FFFF00"/>
                  </a:solidFill>
                </a:rPr>
                <a:t>Full Infrastructure Project</a:t>
              </a:r>
            </a:p>
            <a:p>
              <a:endParaRPr lang="en-GB" sz="877" dirty="0"/>
            </a:p>
          </p:txBody>
        </p:sp>
      </p:grpSp>
    </p:spTree>
    <p:extLst>
      <p:ext uri="{BB962C8B-B14F-4D97-AF65-F5344CB8AC3E}">
        <p14:creationId xmlns:p14="http://schemas.microsoft.com/office/powerpoint/2010/main" val="332704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D3B7D-BC64-74E2-19C9-B3418756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38C8-B06D-8F4A-793B-B30E9E48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Subprojects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1437F-E0D6-90F7-4680-8E7915BD8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12" y="977771"/>
            <a:ext cx="8975432" cy="1584176"/>
          </a:xfrm>
        </p:spPr>
        <p:txBody>
          <a:bodyPr/>
          <a:lstStyle/>
          <a:p>
            <a:r>
              <a:rPr lang="en-US" dirty="0"/>
              <a:t>EIC Project split into </a:t>
            </a:r>
            <a:r>
              <a:rPr lang="en-US" dirty="0">
                <a:solidFill>
                  <a:srgbClr val="00B0F0"/>
                </a:solidFill>
              </a:rPr>
              <a:t>four Subprojects</a:t>
            </a:r>
            <a:r>
              <a:rPr lang="en-US" dirty="0"/>
              <a:t>, which follow decoupled paths through the Critical Decisions: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DB4C93-6239-FEE4-9B95-FEC27C0B7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354465"/>
              </p:ext>
            </p:extLst>
          </p:nvPr>
        </p:nvGraphicFramePr>
        <p:xfrm>
          <a:off x="758651" y="1759379"/>
          <a:ext cx="10605056" cy="4035405"/>
        </p:xfrm>
        <a:graphic>
          <a:graphicData uri="http://schemas.openxmlformats.org/drawingml/2006/table">
            <a:tbl>
              <a:tblPr firstRow="1" bandRow="1"/>
              <a:tblGrid>
                <a:gridCol w="1325632">
                  <a:extLst>
                    <a:ext uri="{9D8B030D-6E8A-4147-A177-3AD203B41FA5}">
                      <a16:colId xmlns:a16="http://schemas.microsoft.com/office/drawing/2014/main" val="3706449747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2803747133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1965218733"/>
                    </a:ext>
                  </a:extLst>
                </a:gridCol>
                <a:gridCol w="2651264">
                  <a:extLst>
                    <a:ext uri="{9D8B030D-6E8A-4147-A177-3AD203B41FA5}">
                      <a16:colId xmlns:a16="http://schemas.microsoft.com/office/drawing/2014/main" val="2110868151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1168213249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3799573631"/>
                    </a:ext>
                  </a:extLst>
                </a:gridCol>
                <a:gridCol w="1325632">
                  <a:extLst>
                    <a:ext uri="{9D8B030D-6E8A-4147-A177-3AD203B41FA5}">
                      <a16:colId xmlns:a16="http://schemas.microsoft.com/office/drawing/2014/main" val="3373425343"/>
                    </a:ext>
                  </a:extLst>
                </a:gridCol>
              </a:tblGrid>
              <a:tr h="807081">
                <a:tc gridSpan="7">
                  <a:txBody>
                    <a:bodyPr/>
                    <a:lstStyle>
                      <a:lvl1pPr marL="0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400" b="0" i="0" dirty="0">
                          <a:solidFill>
                            <a:schemeClr val="tx1"/>
                          </a:solidFill>
                          <a:latin typeface="Lucida Sans" panose="020B0602030504020204" pitchFamily="34" charset="77"/>
                        </a:rPr>
                        <a:t>Science Program starts after Subproject 3 is complete.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641324"/>
                  </a:ext>
                </a:extLst>
              </a:tr>
              <a:tr h="807081">
                <a:tc gridSpan="4"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2200" b="0" i="0" dirty="0">
                          <a:latin typeface="Lucida Sans" panose="020B0602030504020204" pitchFamily="34" charset="77"/>
                        </a:rPr>
                        <a:t>Subproject 1  - Accelerator – HSR, ESR, INF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340029"/>
                  </a:ext>
                </a:extLst>
              </a:tr>
              <a:tr h="807081"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2200" b="0" i="0" dirty="0">
                          <a:latin typeface="Lucida Sans" panose="020B0602030504020204" pitchFamily="34" charset="77"/>
                        </a:rPr>
                        <a:t>Subproject 2 - IR Integration, SC Magnets, Detector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8A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812555"/>
                  </a:ext>
                </a:extLst>
              </a:tr>
              <a:tr h="807081"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r>
                        <a:rPr lang="en-US" sz="2200" b="0" i="0" dirty="0">
                          <a:latin typeface="Lucida Sans" panose="020B0602030504020204" pitchFamily="34" charset="77"/>
                        </a:rPr>
                        <a:t>Subproject 3 - Electron Injector, Infrastructure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39963"/>
                  </a:ext>
                </a:extLst>
              </a:tr>
              <a:tr h="807081"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/>
                      <a:endParaRPr lang="en-US" sz="2400" b="0" i="0" dirty="0">
                        <a:latin typeface="Lucida Sans" panose="020B0602030504020204" pitchFamily="34" charset="77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D33A">
                        <a:tint val="20000"/>
                      </a:srgb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278592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55718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835776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114368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392959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1671551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1950143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228735" algn="l" defTabSz="278592" rtl="0" eaLnBrk="1" latinLnBrk="0" hangingPunct="1">
                        <a:defRPr sz="1097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2400" b="0" i="0" dirty="0">
                          <a:latin typeface="Lucida Sans" panose="020B0602030504020204" pitchFamily="34" charset="77"/>
                        </a:rPr>
                        <a:t>Subproject 4 - Full EIC Capabilities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4212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38E691-A60E-E1EC-22CC-1ECAD27FF20C}"/>
              </a:ext>
            </a:extLst>
          </p:cNvPr>
          <p:cNvSpPr txBox="1"/>
          <p:nvPr/>
        </p:nvSpPr>
        <p:spPr>
          <a:xfrm>
            <a:off x="793472" y="6093296"/>
            <a:ext cx="10423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HSR: Hadron Storage Ring, ESR: Electron Storage Ring, INF: Infrastructure, IR: Interaction Region, SC: Superconducting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0F0700B-F139-4560-6065-DF3C618D5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6" y="6608967"/>
            <a:ext cx="4649490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EIC Detector R&amp;D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| Oversight Committee Meeting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| 9 May 2025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8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B8D6C-778C-2350-EE3F-433F714A8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C739-0A37-B30A-EDA7-6F2BA20E7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EIC Sub-Project </a:t>
            </a:r>
            <a:r>
              <a:rPr lang="en-GB" sz="2800" dirty="0"/>
              <a:t>Schedule (June 2025)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64DF58-F1C6-AD1F-D634-A9B1F988D73C}"/>
              </a:ext>
            </a:extLst>
          </p:cNvPr>
          <p:cNvSpPr txBox="1"/>
          <p:nvPr/>
        </p:nvSpPr>
        <p:spPr>
          <a:xfrm>
            <a:off x="10664871" y="1048258"/>
            <a:ext cx="862737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CD-4 (EF)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B4D51D-CA18-DE36-4C6E-D22543A1319B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3E28D-6B84-CB2F-1315-D51A0482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901153"/>
            <a:ext cx="8612994" cy="57848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3DF806-9AB9-232C-08A5-A9D2661E72F9}"/>
              </a:ext>
            </a:extLst>
          </p:cNvPr>
          <p:cNvSpPr txBox="1"/>
          <p:nvPr/>
        </p:nvSpPr>
        <p:spPr>
          <a:xfrm>
            <a:off x="9979076" y="5703292"/>
            <a:ext cx="1591289" cy="82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Subproject schedule presented at RRB in June 2025</a:t>
            </a:r>
          </a:p>
        </p:txBody>
      </p:sp>
    </p:spTree>
    <p:extLst>
      <p:ext uri="{BB962C8B-B14F-4D97-AF65-F5344CB8AC3E}">
        <p14:creationId xmlns:p14="http://schemas.microsoft.com/office/powerpoint/2010/main" val="2885438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C0C9-2135-C11A-454E-14A8DD3C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868A3-2B6F-0DD4-6C75-04BE9F185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Agreements between UK/STFC and US/BNL/</a:t>
            </a:r>
            <a:r>
              <a:rPr lang="en-US" dirty="0" err="1">
                <a:latin typeface="Avenir Next" panose="020B0503020202020204" pitchFamily="34" charset="0"/>
              </a:rPr>
              <a:t>Jlab</a:t>
            </a:r>
            <a:r>
              <a:rPr lang="en-US" dirty="0">
                <a:latin typeface="Avenir Next" panose="020B0503020202020204" pitchFamily="34" charset="0"/>
              </a:rPr>
              <a:t> for detector/accelerator hardware:</a:t>
            </a:r>
          </a:p>
          <a:p>
            <a:pPr lvl="1"/>
            <a:r>
              <a:rPr lang="en-US" sz="1800" dirty="0" err="1">
                <a:latin typeface="Avenir Next" panose="020B0503020202020204" pitchFamily="34" charset="0"/>
              </a:rPr>
              <a:t>iCRADAs</a:t>
            </a:r>
            <a:r>
              <a:rPr lang="en-US" sz="1800" dirty="0">
                <a:latin typeface="Avenir Next" panose="020B0503020202020204" pitchFamily="34" charset="0"/>
              </a:rPr>
              <a:t> to be signed between STFC and BNL/</a:t>
            </a:r>
            <a:r>
              <a:rPr lang="en-US" sz="1800" dirty="0" err="1">
                <a:latin typeface="Avenir Next" panose="020B0503020202020204" pitchFamily="34" charset="0"/>
              </a:rPr>
              <a:t>Jlab</a:t>
            </a:r>
            <a:r>
              <a:rPr lang="en-US" sz="1800" dirty="0">
                <a:latin typeface="Avenir Next" panose="020B0503020202020204" pitchFamily="34" charset="0"/>
              </a:rPr>
              <a:t> for each deliverable,</a:t>
            </a:r>
          </a:p>
          <a:p>
            <a:pPr lvl="1"/>
            <a:r>
              <a:rPr lang="en-US" sz="1800" dirty="0">
                <a:latin typeface="Avenir Next" panose="020B0503020202020204" pitchFamily="34" charset="0"/>
              </a:rPr>
              <a:t>to be accompanied by detailed Project Planning Documents (PPDs) covering cost and schedule.</a:t>
            </a:r>
          </a:p>
          <a:p>
            <a:pPr lvl="1"/>
            <a:r>
              <a:rPr lang="en-US" sz="1800" dirty="0">
                <a:latin typeface="Avenir Next" panose="020B0503020202020204" pitchFamily="34" charset="0"/>
              </a:rPr>
              <a:t>Expected by CD-2 (</a:t>
            </a:r>
            <a:r>
              <a:rPr lang="en-US" sz="1800" dirty="0">
                <a:solidFill>
                  <a:srgbClr val="00B0F0"/>
                </a:solidFill>
                <a:latin typeface="Avenir Next" panose="020B0503020202020204" pitchFamily="34" charset="0"/>
              </a:rPr>
              <a:t>Q4 2026</a:t>
            </a:r>
            <a:r>
              <a:rPr lang="en-US" sz="1800" dirty="0">
                <a:latin typeface="Avenir Next" panose="020B0503020202020204" pitchFamily="34" charset="0"/>
              </a:rPr>
              <a:t>).</a:t>
            </a:r>
          </a:p>
          <a:p>
            <a:r>
              <a:rPr lang="en-US" dirty="0">
                <a:latin typeface="Avenir Next" panose="020B0503020202020204" pitchFamily="34" charset="0"/>
              </a:rPr>
              <a:t>Agreement between DOE/BNL and CERN/ITS3 for the SVT sensor</a:t>
            </a:r>
          </a:p>
          <a:p>
            <a:pPr lvl="1"/>
            <a:r>
              <a:rPr lang="en-US" sz="1800" dirty="0">
                <a:latin typeface="Avenir Next" panose="020B0503020202020204" pitchFamily="34" charset="0"/>
              </a:rPr>
              <a:t>Agreement has been split into </a:t>
            </a:r>
            <a:r>
              <a:rPr lang="en-US" sz="1800" dirty="0">
                <a:solidFill>
                  <a:srgbClr val="FF0000"/>
                </a:solidFill>
                <a:latin typeface="Avenir Next" panose="020B0503020202020204" pitchFamily="34" charset="0"/>
              </a:rPr>
              <a:t>two parts</a:t>
            </a:r>
            <a:r>
              <a:rPr lang="en-US" sz="1800" dirty="0">
                <a:latin typeface="Avenir Next" panose="020B0503020202020204" pitchFamily="34" charset="0"/>
              </a:rPr>
              <a:t>: procurement of ER2 (MOSAIX) sensors and the design sharing agreement (DSA).  Process for procuring sensors is underway; unfortunately, no progress on the DSA.</a:t>
            </a:r>
          </a:p>
          <a:p>
            <a:pPr lvl="2"/>
            <a:r>
              <a:rPr lang="en-US" sz="1800" dirty="0">
                <a:latin typeface="Avenir Next" panose="020B0503020202020204" pitchFamily="34" charset="0"/>
              </a:rPr>
              <a:t>Waiting for overarching agreement between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</a:rPr>
              <a:t>DOE</a:t>
            </a:r>
            <a:r>
              <a:rPr lang="en-US" sz="1800" dirty="0">
                <a:latin typeface="Avenir Next" panose="020B0503020202020204" pitchFamily="34" charset="0"/>
              </a:rPr>
              <a:t> and </a:t>
            </a:r>
            <a:r>
              <a:rPr lang="en-US" sz="1800" dirty="0">
                <a:solidFill>
                  <a:srgbClr val="002060"/>
                </a:solidFill>
                <a:latin typeface="Avenir Next" panose="020B0503020202020204" pitchFamily="34" charset="0"/>
              </a:rPr>
              <a:t>CERN</a:t>
            </a:r>
            <a:r>
              <a:rPr lang="en-US" sz="1800" dirty="0">
                <a:latin typeface="Avenir Next" panose="020B0503020202020204" pitchFamily="34" charset="0"/>
              </a:rPr>
              <a:t> on cooperation for R&amp;D</a:t>
            </a:r>
          </a:p>
          <a:p>
            <a:pPr lvl="2"/>
            <a:r>
              <a:rPr lang="en-US" sz="1800" dirty="0">
                <a:latin typeface="Avenir Next" panose="020B0503020202020204" pitchFamily="34" charset="0"/>
              </a:rPr>
              <a:t>Hinted that with the chaos in Washington the DSA may be another year or more away</a:t>
            </a:r>
          </a:p>
          <a:p>
            <a:pPr lvl="2"/>
            <a:r>
              <a:rPr lang="en-US" sz="1800" dirty="0">
                <a:latin typeface="Avenir Next" panose="020B0503020202020204" pitchFamily="34" charset="0"/>
              </a:rPr>
              <a:t>Project </a:t>
            </a:r>
            <a:r>
              <a:rPr lang="en-US" sz="1800" dirty="0" err="1">
                <a:latin typeface="Avenir Next" panose="020B0503020202020204" pitchFamily="34" charset="0"/>
              </a:rPr>
              <a:t>recognises</a:t>
            </a:r>
            <a:r>
              <a:rPr lang="en-US" sz="1800" dirty="0">
                <a:latin typeface="Avenir Next" panose="020B0503020202020204" pitchFamily="34" charset="0"/>
              </a:rPr>
              <a:t> this is not acceptable and hopes to find an alternative solution in the next </a:t>
            </a:r>
            <a:r>
              <a:rPr lang="en-US" sz="1800" dirty="0">
                <a:solidFill>
                  <a:srgbClr val="FF0000"/>
                </a:solidFill>
                <a:latin typeface="Avenir Next" panose="020B0503020202020204" pitchFamily="34" charset="0"/>
              </a:rPr>
              <a:t>3 months</a:t>
            </a:r>
          </a:p>
          <a:p>
            <a:r>
              <a:rPr lang="en-US" dirty="0">
                <a:latin typeface="Avenir Next" panose="020B0503020202020204" pitchFamily="34" charset="0"/>
              </a:rPr>
              <a:t>Design Sharing Agreement between RAL and BNL/LBNL for the </a:t>
            </a:r>
            <a:r>
              <a:rPr lang="en-US" dirty="0" err="1">
                <a:latin typeface="Avenir Next" panose="020B0503020202020204" pitchFamily="34" charset="0"/>
              </a:rPr>
              <a:t>AncASIC</a:t>
            </a:r>
            <a:r>
              <a:rPr lang="en-US" dirty="0">
                <a:latin typeface="Avenir Next" panose="020B0503020202020204" pitchFamily="34" charset="0"/>
              </a:rPr>
              <a:t>:</a:t>
            </a:r>
          </a:p>
          <a:p>
            <a:pPr lvl="1"/>
            <a:r>
              <a:rPr lang="en-US" sz="1800" dirty="0">
                <a:latin typeface="Avenir Next" panose="020B0503020202020204" pitchFamily="34" charset="0"/>
              </a:rPr>
              <a:t>Difficulty around IP and use of non-commercial versus commercial licenses</a:t>
            </a:r>
          </a:p>
          <a:p>
            <a:pPr lvl="1"/>
            <a:r>
              <a:rPr lang="en-US" sz="1800" dirty="0">
                <a:solidFill>
                  <a:srgbClr val="30A5FF"/>
                </a:solidFill>
                <a:latin typeface="Avenir Next" panose="020B0503020202020204" pitchFamily="34" charset="0"/>
              </a:rPr>
              <a:t>In progress: various work-arounds being considered that appear to be viable.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19023-480F-74B8-1DC8-C0E1C8E27839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BCA46-DCEA-D040-81C4-813B49533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ED2D8E5C-736D-1241-1FEA-20B559E2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37415"/>
            <a:ext cx="7864741" cy="44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F6AE7-B37A-7528-A810-5C3D286B8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Collaboration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B49CE5D-74BF-4335-0009-AAA5C244E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8128" y="5733256"/>
            <a:ext cx="1072265" cy="7714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765603-5EB2-CA13-FAB4-07489235551F}"/>
              </a:ext>
            </a:extLst>
          </p:cNvPr>
          <p:cNvSpPr txBox="1"/>
          <p:nvPr/>
        </p:nvSpPr>
        <p:spPr>
          <a:xfrm>
            <a:off x="7199822" y="6536377"/>
            <a:ext cx="2712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  <a:latin typeface="Avenir Book" panose="02000503020000020003" pitchFamily="2" charset="0"/>
              </a:rPr>
              <a:t>Detector Subsystem Collaborations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47B42C0-A666-9404-AA76-F59842A11B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344" y="44624"/>
            <a:ext cx="847320" cy="609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24277AA-F589-29E9-3FFE-D5FFD114FA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004" y="4223110"/>
            <a:ext cx="1072265" cy="771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C61B94-8EA0-807C-9B8D-0C32B63D2CD3}"/>
              </a:ext>
            </a:extLst>
          </p:cNvPr>
          <p:cNvSpPr txBox="1"/>
          <p:nvPr/>
        </p:nvSpPr>
        <p:spPr>
          <a:xfrm>
            <a:off x="477383" y="5031022"/>
            <a:ext cx="1350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F0"/>
                </a:solidFill>
                <a:latin typeface="Avenir Book" panose="02000503020000020003" pitchFamily="2" charset="0"/>
              </a:rPr>
              <a:t>Working Groups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9320C0-2871-F43A-5551-F9E40709D303}"/>
              </a:ext>
            </a:extLst>
          </p:cNvPr>
          <p:cNvSpPr txBox="1"/>
          <p:nvPr/>
        </p:nvSpPr>
        <p:spPr>
          <a:xfrm>
            <a:off x="1589847" y="5791866"/>
            <a:ext cx="4503156" cy="45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Paul Newman (Birmingham)</a:t>
            </a:r>
            <a:r>
              <a:rPr lang="en-US" dirty="0"/>
              <a:t> – Executive Board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Nick Zachariou (York) </a:t>
            </a:r>
            <a:r>
              <a:rPr lang="en-US" dirty="0"/>
              <a:t>– Conferences and Talks Committee</a:t>
            </a:r>
          </a:p>
        </p:txBody>
      </p:sp>
      <p:pic>
        <p:nvPicPr>
          <p:cNvPr id="29" name="Picture 28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F6DFBBA1-6AE7-6363-4CCB-EB2BE65AF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106" y="932790"/>
            <a:ext cx="2354846" cy="1200066"/>
          </a:xfrm>
          <a:prstGeom prst="rect">
            <a:avLst/>
          </a:prstGeom>
        </p:spPr>
      </p:pic>
      <p:pic>
        <p:nvPicPr>
          <p:cNvPr id="31" name="Picture 30" descr="A group of black text&#10;&#10;AI-generated content may be incorrect.">
            <a:extLst>
              <a:ext uri="{FF2B5EF4-FFF2-40B4-BE49-F238E27FC236}">
                <a16:creationId xmlns:a16="http://schemas.microsoft.com/office/drawing/2014/main" id="{68382A5B-625D-F7AB-9E3A-D18D044932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423" y="2060848"/>
            <a:ext cx="1486993" cy="2301299"/>
          </a:xfrm>
          <a:prstGeom prst="rect">
            <a:avLst/>
          </a:prstGeom>
        </p:spPr>
      </p:pic>
      <p:pic>
        <p:nvPicPr>
          <p:cNvPr id="35" name="Picture 34" descr="A group of white rectangular signs with black text&#10;&#10;AI-generated content may be incorrect.">
            <a:extLst>
              <a:ext uri="{FF2B5EF4-FFF2-40B4-BE49-F238E27FC236}">
                <a16:creationId xmlns:a16="http://schemas.microsoft.com/office/drawing/2014/main" id="{6DA21AAD-2F5B-239B-FD76-70E05B0EB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8220" y="5281520"/>
            <a:ext cx="1500388" cy="1603864"/>
          </a:xfrm>
          <a:prstGeom prst="rect">
            <a:avLst/>
          </a:prstGeom>
        </p:spPr>
      </p:pic>
      <p:pic>
        <p:nvPicPr>
          <p:cNvPr id="37" name="Picture 36" descr="A group of black and white labels&#10;&#10;AI-generated content may be incorrect.">
            <a:extLst>
              <a:ext uri="{FF2B5EF4-FFF2-40B4-BE49-F238E27FC236}">
                <a16:creationId xmlns:a16="http://schemas.microsoft.com/office/drawing/2014/main" id="{63901DC1-0395-A89A-D13F-C145375FB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7592" y="4289413"/>
            <a:ext cx="1413966" cy="2230157"/>
          </a:xfrm>
          <a:prstGeom prst="rect">
            <a:avLst/>
          </a:prstGeom>
        </p:spPr>
      </p:pic>
      <p:pic>
        <p:nvPicPr>
          <p:cNvPr id="40" name="Picture 39" descr="A close-up of a sign&#10;&#10;AI-generated content may be incorrect.">
            <a:extLst>
              <a:ext uri="{FF2B5EF4-FFF2-40B4-BE49-F238E27FC236}">
                <a16:creationId xmlns:a16="http://schemas.microsoft.com/office/drawing/2014/main" id="{FFC68FC5-A03C-5106-9ED1-647AE6207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7634" y="2123802"/>
            <a:ext cx="1612982" cy="1593230"/>
          </a:xfrm>
          <a:prstGeom prst="rect">
            <a:avLst/>
          </a:prstGeom>
        </p:spPr>
      </p:pic>
      <p:pic>
        <p:nvPicPr>
          <p:cNvPr id="33" name="Picture 32" descr="A group of black and white labels&#10;&#10;AI-generated content may be incorrect.">
            <a:extLst>
              <a:ext uri="{FF2B5EF4-FFF2-40B4-BE49-F238E27FC236}">
                <a16:creationId xmlns:a16="http://schemas.microsoft.com/office/drawing/2014/main" id="{0DDBCD6E-B4D0-5F13-56F4-CE959B854A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11806" y="3633363"/>
            <a:ext cx="1604142" cy="1667845"/>
          </a:xfrm>
          <a:prstGeom prst="rect">
            <a:avLst/>
          </a:prstGeom>
        </p:spPr>
      </p:pic>
      <p:pic>
        <p:nvPicPr>
          <p:cNvPr id="48" name="Picture 47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01D6DBD0-59A8-841B-C63E-D7E17E464F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8607" y="1900669"/>
            <a:ext cx="353478" cy="232187"/>
          </a:xfrm>
          <a:prstGeom prst="rect">
            <a:avLst/>
          </a:prstGeom>
        </p:spPr>
      </p:pic>
      <p:pic>
        <p:nvPicPr>
          <p:cNvPr id="49" name="Picture 48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BB28E3E0-634E-5F96-CF23-445DDFFE36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8852" y="2797490"/>
            <a:ext cx="353478" cy="232187"/>
          </a:xfrm>
          <a:prstGeom prst="rect">
            <a:avLst/>
          </a:prstGeom>
        </p:spPr>
      </p:pic>
      <p:pic>
        <p:nvPicPr>
          <p:cNvPr id="50" name="Picture 49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7B443E53-4289-4D61-2612-9F9C873FE1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1706" y="3494995"/>
            <a:ext cx="353478" cy="232187"/>
          </a:xfrm>
          <a:prstGeom prst="rect">
            <a:avLst/>
          </a:prstGeom>
        </p:spPr>
      </p:pic>
      <p:pic>
        <p:nvPicPr>
          <p:cNvPr id="51" name="Picture 50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E5DBF576-9C90-B175-88D7-624884E691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4190" y="2520818"/>
            <a:ext cx="353478" cy="232187"/>
          </a:xfrm>
          <a:prstGeom prst="rect">
            <a:avLst/>
          </a:prstGeom>
        </p:spPr>
      </p:pic>
      <p:pic>
        <p:nvPicPr>
          <p:cNvPr id="52" name="Picture 51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3FAF3943-8513-A294-50F3-FF1D8D233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9026" y="5437631"/>
            <a:ext cx="353478" cy="232187"/>
          </a:xfrm>
          <a:prstGeom prst="rect">
            <a:avLst/>
          </a:prstGeom>
        </p:spPr>
      </p:pic>
      <p:pic>
        <p:nvPicPr>
          <p:cNvPr id="53" name="Picture 52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77C92EA2-F315-5342-388A-595E91ABB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4618" y="5840131"/>
            <a:ext cx="353478" cy="232187"/>
          </a:xfrm>
          <a:prstGeom prst="rect">
            <a:avLst/>
          </a:prstGeom>
        </p:spPr>
      </p:pic>
      <p:pic>
        <p:nvPicPr>
          <p:cNvPr id="54" name="Picture 53" descr="A flag with a cross with Great Britain in the background&#10;&#10;AI-generated content may be incorrect.">
            <a:extLst>
              <a:ext uri="{FF2B5EF4-FFF2-40B4-BE49-F238E27FC236}">
                <a16:creationId xmlns:a16="http://schemas.microsoft.com/office/drawing/2014/main" id="{0F2047A6-B456-DC6B-2EC9-BB90401CC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4679" y="6274718"/>
            <a:ext cx="353478" cy="232187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873599-3372-D7AA-E649-5B24541A06DF}"/>
              </a:ext>
            </a:extLst>
          </p:cNvPr>
          <p:cNvCxnSpPr>
            <a:cxnSpLocks/>
          </p:cNvCxnSpPr>
          <p:nvPr/>
        </p:nvCxnSpPr>
        <p:spPr bwMode="auto">
          <a:xfrm>
            <a:off x="3143672" y="3633363"/>
            <a:ext cx="79208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21BFA0C-0E5B-9E4A-20DE-BC4CA68DDBAC}"/>
              </a:ext>
            </a:extLst>
          </p:cNvPr>
          <p:cNvCxnSpPr>
            <a:cxnSpLocks/>
          </p:cNvCxnSpPr>
          <p:nvPr/>
        </p:nvCxnSpPr>
        <p:spPr bwMode="auto">
          <a:xfrm>
            <a:off x="5591944" y="2996952"/>
            <a:ext cx="792088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1952E14-1898-2E0E-49BA-C72E22A015DF}"/>
              </a:ext>
            </a:extLst>
          </p:cNvPr>
          <p:cNvCxnSpPr>
            <a:cxnSpLocks/>
          </p:cNvCxnSpPr>
          <p:nvPr/>
        </p:nvCxnSpPr>
        <p:spPr bwMode="auto">
          <a:xfrm flipV="1">
            <a:off x="5982808" y="2060848"/>
            <a:ext cx="1217014" cy="38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616CD95-CA9F-7E07-603E-DC0DBD050632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51594" y="2705104"/>
            <a:ext cx="1217014" cy="381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1" name="Straight Connector 2050">
            <a:extLst>
              <a:ext uri="{FF2B5EF4-FFF2-40B4-BE49-F238E27FC236}">
                <a16:creationId xmlns:a16="http://schemas.microsoft.com/office/drawing/2014/main" id="{ACA51A5B-985F-B434-8F62-9907E6B1D6B8}"/>
              </a:ext>
            </a:extLst>
          </p:cNvPr>
          <p:cNvCxnSpPr>
            <a:cxnSpLocks/>
          </p:cNvCxnSpPr>
          <p:nvPr/>
        </p:nvCxnSpPr>
        <p:spPr bwMode="auto">
          <a:xfrm>
            <a:off x="8832304" y="6390811"/>
            <a:ext cx="572623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2" name="Straight Connector 2051">
            <a:extLst>
              <a:ext uri="{FF2B5EF4-FFF2-40B4-BE49-F238E27FC236}">
                <a16:creationId xmlns:a16="http://schemas.microsoft.com/office/drawing/2014/main" id="{ED48900C-DEFE-6BA1-80BA-892E9374A859}"/>
              </a:ext>
            </a:extLst>
          </p:cNvPr>
          <p:cNvCxnSpPr>
            <a:cxnSpLocks/>
          </p:cNvCxnSpPr>
          <p:nvPr/>
        </p:nvCxnSpPr>
        <p:spPr bwMode="auto">
          <a:xfrm>
            <a:off x="8904312" y="5974799"/>
            <a:ext cx="690367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1A9A1246-DD9F-0B50-5F73-7DBB5CF221F7}"/>
              </a:ext>
            </a:extLst>
          </p:cNvPr>
          <p:cNvCxnSpPr>
            <a:cxnSpLocks/>
          </p:cNvCxnSpPr>
          <p:nvPr/>
        </p:nvCxnSpPr>
        <p:spPr bwMode="auto">
          <a:xfrm>
            <a:off x="8751735" y="5657372"/>
            <a:ext cx="84294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Box 4">
            <a:extLst>
              <a:ext uri="{FF2B5EF4-FFF2-40B4-BE49-F238E27FC236}">
                <a16:creationId xmlns:a16="http://schemas.microsoft.com/office/drawing/2014/main" id="{92C77F8D-E51E-6890-D8C6-8D12E3FF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66" y="6608967"/>
            <a:ext cx="4649490" cy="2616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EIC Detector R&amp;D </a:t>
            </a:r>
            <a:r>
              <a:rPr lang="en-GB" sz="1050" dirty="0">
                <a:solidFill>
                  <a:schemeClr val="bg1">
                    <a:lumMod val="50000"/>
                  </a:schemeClr>
                </a:solidFill>
              </a:rPr>
              <a:t>| Oversight Committee Meeting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| 9 May 2025</a:t>
            </a:r>
            <a:endParaRPr lang="en-US" sz="1050" dirty="0">
              <a:solidFill>
                <a:schemeClr val="bg1">
                  <a:lumMod val="50000"/>
                </a:schemeClr>
              </a:solidFill>
              <a:latin typeface="Helvetica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5AC7C4-A8DF-E4FC-7D10-F7657464953A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0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837A-5C65-1C4A-F436-98C18741B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FA153-9F45-0780-D1B8-3AF11468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calendar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91E9B-8B29-2A4E-17C4-57BF4A9FE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16" y="1052736"/>
            <a:ext cx="9997256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err="1">
                <a:solidFill>
                  <a:srgbClr val="0096FF"/>
                </a:solidFill>
                <a:latin typeface="Avenir Next" panose="020B0503020202020204" pitchFamily="34" charset="0"/>
              </a:rPr>
              <a:t>ePIC</a:t>
            </a:r>
            <a:r>
              <a:rPr lang="en-US" sz="2000" u="sng" dirty="0">
                <a:solidFill>
                  <a:srgbClr val="0096FF"/>
                </a:solidFill>
                <a:latin typeface="Avenir Next" panose="020B0503020202020204" pitchFamily="34" charset="0"/>
              </a:rPr>
              <a:t> Collaboration / EIC Users Group Meetings:</a:t>
            </a: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Winter (January 2025): Frascati, Italy: 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  <a:hlinkClick r:id="rId2"/>
              </a:rPr>
              <a:t>https://agenda.infn.it/event/43344/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Summer: Jefferson Lab, USA (14 – 18 July, jointly with EIC Users Group meeting and the EIC Early Career Workshop 11 – 13 July): 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  <a:hlinkClick r:id="rId3"/>
              </a:rPr>
              <a:t>https://indico.jlab.org/event/934/overview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Summer 2026: </a:t>
            </a:r>
            <a:r>
              <a:rPr lang="en-US" i="1" dirty="0">
                <a:solidFill>
                  <a:srgbClr val="C00000"/>
                </a:solidFill>
                <a:latin typeface="Avenir Next" panose="020B0503020202020204" pitchFamily="34" charset="0"/>
              </a:rPr>
              <a:t>UK bid to host the meeting at Glasgow (awaiting country selection)</a:t>
            </a:r>
          </a:p>
          <a:p>
            <a:pPr marL="0" indent="0">
              <a:buNone/>
            </a:pPr>
            <a:endParaRPr lang="en-US" sz="500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0096FF"/>
                </a:solidFill>
                <a:latin typeface="Avenir Next" panose="020B0503020202020204" pitchFamily="34" charset="0"/>
              </a:rPr>
              <a:t>Early Science Workshops:</a:t>
            </a: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CFNS, Stonybrook, USA (April 2025): 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  <a:hlinkClick r:id="rId4"/>
              </a:rPr>
              <a:t>https://indico.cfnssbu.physics.sunysb.edu/event/410/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venir Next" panose="020B0503020202020204" pitchFamily="34" charset="0"/>
              </a:rPr>
              <a:t>IoP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, London, (17 – 18 September), </a:t>
            </a:r>
            <a:r>
              <a:rPr lang="en-US" i="1" dirty="0">
                <a:solidFill>
                  <a:srgbClr val="C00000"/>
                </a:solidFill>
                <a:latin typeface="Avenir Next" panose="020B0503020202020204" pitchFamily="34" charset="0"/>
              </a:rPr>
              <a:t>to be confirmed </a:t>
            </a: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Calabria, Italy (April 2026), </a:t>
            </a:r>
            <a:r>
              <a:rPr lang="en-US" i="1" dirty="0">
                <a:solidFill>
                  <a:srgbClr val="C00000"/>
                </a:solidFill>
                <a:latin typeface="Avenir Next" panose="020B0503020202020204" pitchFamily="34" charset="0"/>
              </a:rPr>
              <a:t>to be confirmed 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en-US" sz="500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30A5FF"/>
                </a:solidFill>
                <a:latin typeface="Avenir Next" panose="020B0503020202020204" pitchFamily="34" charset="0"/>
              </a:rPr>
              <a:t>EIC UK Gatherings: </a:t>
            </a:r>
          </a:p>
          <a:p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</a:rPr>
              <a:t>Birmingham, 18-19 Nov 2024: </a:t>
            </a:r>
            <a:r>
              <a:rPr lang="en-US" dirty="0">
                <a:solidFill>
                  <a:schemeClr val="tx1"/>
                </a:solidFill>
                <a:latin typeface="Avenir Next" panose="020B0503020202020204" pitchFamily="34" charset="0"/>
                <a:hlinkClick r:id="rId5"/>
              </a:rPr>
              <a:t>https://indico.global/event/4815/</a:t>
            </a:r>
            <a:endParaRPr lang="en-US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r>
              <a:rPr lang="en-US" i="1" dirty="0">
                <a:solidFill>
                  <a:srgbClr val="C00000"/>
                </a:solidFill>
                <a:latin typeface="Avenir Next" panose="020B0503020202020204" pitchFamily="34" charset="0"/>
              </a:rPr>
              <a:t>Next one planned in York this autumn.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317AD-4A0B-DB9C-87F9-2819A58802FA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1FC3F-BA9B-BCD4-5569-D96054861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113ED5DC-7CD4-E077-EC80-F5C455CA684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99456" y="2660946"/>
            <a:ext cx="9448800" cy="1752600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00B0F0"/>
                </a:solidFill>
                <a:latin typeface="Avenir Next" panose="020B0503020202020204" pitchFamily="34" charset="0"/>
              </a:rPr>
              <a:t>Thank you!</a:t>
            </a:r>
          </a:p>
          <a:p>
            <a:pPr algn="ctr"/>
            <a:r>
              <a:rPr lang="en-GB" sz="3700" b="1" dirty="0">
                <a:solidFill>
                  <a:srgbClr val="00B0F0"/>
                </a:solidFill>
                <a:latin typeface="Avenir Next" panose="020B0503020202020204" pitchFamily="34" charset="0"/>
              </a:rPr>
              <a:t>Any questions?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E30DCA-7747-B4A6-944E-6EFC31ADD65D}"/>
              </a:ext>
            </a:extLst>
          </p:cNvPr>
          <p:cNvGrpSpPr>
            <a:grpSpLocks noChangeAspect="1"/>
          </p:cNvGrpSpPr>
          <p:nvPr/>
        </p:nvGrpSpPr>
        <p:grpSpPr>
          <a:xfrm>
            <a:off x="8288070" y="334762"/>
            <a:ext cx="4176464" cy="5771364"/>
            <a:chOff x="1326512" y="2477963"/>
            <a:chExt cx="3230976" cy="4464815"/>
          </a:xfrm>
        </p:grpSpPr>
        <p:pic>
          <p:nvPicPr>
            <p:cNvPr id="9" name="Picture 8" descr="C:\Users\apetrone\AppData\Local\Microsoft\Windows\INetCache\Content.Outlook\7Q618GRR\EIC_Schematic_PlanView_NoAerial_wLabels_Rev0923.png">
              <a:extLst>
                <a:ext uri="{FF2B5EF4-FFF2-40B4-BE49-F238E27FC236}">
                  <a16:creationId xmlns:a16="http://schemas.microsoft.com/office/drawing/2014/main" id="{A4730DA9-3F3E-4FEB-57B8-87660D02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512" y="2477963"/>
              <a:ext cx="3230976" cy="4464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CAF3D7-8B7E-EE62-15FB-63CF0F14BCDC}"/>
                </a:ext>
              </a:extLst>
            </p:cNvPr>
            <p:cNvSpPr/>
            <p:nvPr/>
          </p:nvSpPr>
          <p:spPr bwMode="auto">
            <a:xfrm>
              <a:off x="2639616" y="4652977"/>
              <a:ext cx="187570" cy="2018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charset="0"/>
              </a:endParaRPr>
            </a:p>
          </p:txBody>
        </p:sp>
      </p:grpSp>
      <p:pic>
        <p:nvPicPr>
          <p:cNvPr id="11" name="Content Placeholder 25">
            <a:extLst>
              <a:ext uri="{FF2B5EF4-FFF2-40B4-BE49-F238E27FC236}">
                <a16:creationId xmlns:a16="http://schemas.microsoft.com/office/drawing/2014/main" id="{E010207B-FE7C-8CDA-ACE5-7ACE334BE4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152" y="4086448"/>
            <a:ext cx="3578560" cy="24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diagram of a nuclear model&#10;&#10;AI-generated content may be incorrect.">
            <a:extLst>
              <a:ext uri="{FF2B5EF4-FFF2-40B4-BE49-F238E27FC236}">
                <a16:creationId xmlns:a16="http://schemas.microsoft.com/office/drawing/2014/main" id="{81DAF0AF-1C0A-C9A9-37B4-6F8771C0F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71" y="334762"/>
            <a:ext cx="4159090" cy="1752600"/>
          </a:xfrm>
          <a:prstGeom prst="rect">
            <a:avLst/>
          </a:prstGeom>
        </p:spPr>
      </p:pic>
      <p:pic>
        <p:nvPicPr>
          <p:cNvPr id="18434" name="Picture 2" descr="Image Gallery">
            <a:extLst>
              <a:ext uri="{FF2B5EF4-FFF2-40B4-BE49-F238E27FC236}">
                <a16:creationId xmlns:a16="http://schemas.microsoft.com/office/drawing/2014/main" id="{B0D8E4A2-75E3-5DC4-0276-ED4512406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344550"/>
            <a:ext cx="1988200" cy="14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D07458-2BC0-2380-3BB8-1086A2CF7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302" y="135791"/>
            <a:ext cx="1600241" cy="202277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091CB65-FFFA-5070-461A-2A60A6CB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119" y="4816996"/>
            <a:ext cx="2888951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41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09F2-A1F5-B574-89AB-9EC3046A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0AFBE21B-E4E2-8CE5-9374-B21B96FFFA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71464" y="2924944"/>
            <a:ext cx="9448800" cy="1752600"/>
          </a:xfrm>
        </p:spPr>
        <p:txBody>
          <a:bodyPr/>
          <a:lstStyle/>
          <a:p>
            <a:pPr algn="ctr"/>
            <a:r>
              <a:rPr lang="en-GB" sz="4000" b="1" dirty="0">
                <a:solidFill>
                  <a:srgbClr val="00B0F0"/>
                </a:solidFill>
                <a:latin typeface="Avenir Next" panose="020B0503020202020204" pitchFamily="34" charset="0"/>
              </a:rPr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304256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DD07E-E585-E3FF-EFCF-C2A0D90BE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64994-7767-0193-96D1-C47BBCB8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UKRI </a:t>
            </a:r>
            <a:r>
              <a:rPr lang="en-GB" dirty="0">
                <a:latin typeface="Avenir Next" panose="020B0503020202020204" pitchFamily="34" charset="0"/>
              </a:rPr>
              <a:t>Full Infrastructure Project – Preparations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AC4269-A548-701C-6416-5C3717DD66D0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00E9BC3-3EA0-B16E-0B3C-3045C4A4D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2776"/>
            <a:ext cx="10297144" cy="4608512"/>
          </a:xfrm>
        </p:spPr>
        <p:txBody>
          <a:bodyPr/>
          <a:lstStyle/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Proposition from STFC, </a:t>
            </a:r>
            <a:r>
              <a:rPr lang="en-GB" sz="2000" i="1" u="sng" dirty="0">
                <a:solidFill>
                  <a:srgbClr val="C00000"/>
                </a:solidFill>
                <a:latin typeface="Avenir Next" panose="020B0503020202020204" pitchFamily="34" charset="0"/>
              </a:rPr>
              <a:t>pending confirmation of the Full Infrastructure funding</a:t>
            </a:r>
            <a:r>
              <a:rPr lang="en-GB" sz="2000" dirty="0">
                <a:latin typeface="Avenir Next" panose="020B0503020202020204" pitchFamily="34" charset="0"/>
              </a:rPr>
              <a:t>: the initial award will be for </a:t>
            </a:r>
            <a:r>
              <a:rPr lang="en-GB" sz="2000" dirty="0">
                <a:solidFill>
                  <a:srgbClr val="0096FF"/>
                </a:solidFill>
                <a:latin typeface="Avenir Next" panose="020B0503020202020204" pitchFamily="34" charset="0"/>
              </a:rPr>
              <a:t>3 years, 7 months, starting 1</a:t>
            </a:r>
            <a:r>
              <a:rPr lang="en-GB" sz="2000" baseline="30000" dirty="0">
                <a:solidFill>
                  <a:srgbClr val="0096FF"/>
                </a:solidFill>
                <a:latin typeface="Avenir Next" panose="020B0503020202020204" pitchFamily="34" charset="0"/>
              </a:rPr>
              <a:t>st</a:t>
            </a:r>
            <a:r>
              <a:rPr lang="en-GB" sz="2000" dirty="0">
                <a:solidFill>
                  <a:srgbClr val="0096FF"/>
                </a:solidFill>
                <a:latin typeface="Avenir Next" panose="020B0503020202020204" pitchFamily="34" charset="0"/>
              </a:rPr>
              <a:t> Sept 2025</a:t>
            </a:r>
            <a:r>
              <a:rPr lang="en-GB" sz="2000" dirty="0">
                <a:latin typeface="Avenir Next" panose="020B0503020202020204" pitchFamily="34" charset="0"/>
              </a:rPr>
              <a:t>. Total spend in each FY will be unchanged.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This required a new reprofile of those years as the first FY of funding (budget: £2.8M) will be </a:t>
            </a:r>
            <a:r>
              <a:rPr lang="en-GB" sz="2000" dirty="0">
                <a:solidFill>
                  <a:srgbClr val="0096FF"/>
                </a:solidFill>
                <a:latin typeface="Avenir Next" panose="020B0503020202020204" pitchFamily="34" charset="0"/>
              </a:rPr>
              <a:t>only 7 months</a:t>
            </a:r>
            <a:r>
              <a:rPr lang="en-GB" sz="2000" dirty="0">
                <a:latin typeface="Avenir Next" panose="020B0503020202020204" pitchFamily="34" charset="0"/>
              </a:rPr>
              <a:t>. 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Thanks to Peter for finding a solution by front-loading non-staff costs.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The initial award will follow the model of the Preliminary Activity – funding for individual institutions will be </a:t>
            </a:r>
            <a:r>
              <a:rPr lang="en-GB" sz="2000" dirty="0">
                <a:solidFill>
                  <a:srgbClr val="0096FF"/>
                </a:solidFill>
                <a:latin typeface="Avenir Next" panose="020B0503020202020204" pitchFamily="34" charset="0"/>
              </a:rPr>
              <a:t>awarded to the institutions directly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. 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0A5FF"/>
                </a:solidFill>
                <a:latin typeface="Avenir Next" panose="020B0503020202020204" pitchFamily="34" charset="0"/>
              </a:rPr>
              <a:t>Awards done via </a:t>
            </a:r>
            <a:r>
              <a:rPr lang="en-GB" sz="2000" dirty="0">
                <a:solidFill>
                  <a:srgbClr val="0096FF"/>
                </a:solidFill>
                <a:latin typeface="Avenir Next" panose="020B0503020202020204" pitchFamily="34" charset="0"/>
              </a:rPr>
              <a:t>TFS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 – forms at each institution will need to be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prepared ASAP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, to be ready for immediate submission as soon as UKRI gives the green light.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0A5FF"/>
                </a:solidFill>
                <a:latin typeface="Avenir Next" panose="020B0503020202020204" pitchFamily="34" charset="0"/>
              </a:rPr>
              <a:t>Future awards </a:t>
            </a: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will go to a single institute and will require collaboration agreements with the others.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489FA-E563-0EB8-F25C-3DBE99A64091}"/>
              </a:ext>
            </a:extLst>
          </p:cNvPr>
          <p:cNvSpPr txBox="1"/>
          <p:nvPr/>
        </p:nvSpPr>
        <p:spPr>
          <a:xfrm>
            <a:off x="3878578" y="5879231"/>
            <a:ext cx="335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" panose="020B0503020202020204" pitchFamily="34" charset="0"/>
              </a:rPr>
              <a:t>Details in Peter’s talk…</a:t>
            </a:r>
          </a:p>
        </p:txBody>
      </p:sp>
    </p:spTree>
    <p:extLst>
      <p:ext uri="{BB962C8B-B14F-4D97-AF65-F5344CB8AC3E}">
        <p14:creationId xmlns:p14="http://schemas.microsoft.com/office/powerpoint/2010/main" val="151707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F68BB-AF92-4F4D-BBEB-082386D6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Management Team – from July 2025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6443C-803E-B3F7-A5F4-8730E54F6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76" y="4065104"/>
            <a:ext cx="2736304" cy="1764987"/>
          </a:xfrm>
        </p:spPr>
        <p:txBody>
          <a:bodyPr/>
          <a:lstStyle/>
          <a:p>
            <a:pPr marL="0" indent="0">
              <a:buNone/>
            </a:pPr>
            <a:r>
              <a:rPr lang="en-GB" sz="2000" kern="0" dirty="0">
                <a:latin typeface="Avenir Next" panose="020B0503020202020204" pitchFamily="34" charset="0"/>
              </a:rPr>
              <a:t>Principal Investigator</a:t>
            </a:r>
            <a:endParaRPr lang="en-GB" sz="2000" dirty="0">
              <a:solidFill>
                <a:srgbClr val="000066"/>
              </a:solidFill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GB" sz="2000" kern="0" dirty="0">
                <a:solidFill>
                  <a:srgbClr val="30A5FF"/>
                </a:solidFill>
                <a:latin typeface="Avenir Next" panose="020B0503020202020204" pitchFamily="34" charset="0"/>
              </a:rPr>
              <a:t>Daria Sokhan University of Glasgow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DD94A-E676-B6F4-A87F-5E39F2E53588}"/>
              </a:ext>
            </a:extLst>
          </p:cNvPr>
          <p:cNvSpPr txBox="1"/>
          <p:nvPr/>
        </p:nvSpPr>
        <p:spPr>
          <a:xfrm>
            <a:off x="6534449" y="5637465"/>
            <a:ext cx="541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Avenir Next" panose="020B0503020202020204" pitchFamily="34" charset="0"/>
              </a:rPr>
              <a:t>And thank you to Peter for leading this project from inception! </a:t>
            </a:r>
          </a:p>
        </p:txBody>
      </p:sp>
      <p:pic>
        <p:nvPicPr>
          <p:cNvPr id="2054" name="Picture 6" descr="Paul Aden - project manager for UK XFEL">
            <a:extLst>
              <a:ext uri="{FF2B5EF4-FFF2-40B4-BE49-F238E27FC236}">
                <a16:creationId xmlns:a16="http://schemas.microsoft.com/office/drawing/2014/main" id="{A27B15DD-C542-738D-5DA5-1DF12EA0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68760"/>
            <a:ext cx="2434345" cy="24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B5AAC7-3C86-BE35-EC0A-9BDA2FC462C7}"/>
              </a:ext>
            </a:extLst>
          </p:cNvPr>
          <p:cNvSpPr txBox="1">
            <a:spLocks/>
          </p:cNvSpPr>
          <p:nvPr/>
        </p:nvSpPr>
        <p:spPr bwMode="auto">
          <a:xfrm>
            <a:off x="8184232" y="4065105"/>
            <a:ext cx="2972706" cy="12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sz="2000" kern="0" dirty="0">
                <a:latin typeface="Avenir Next" panose="020B0503020202020204" pitchFamily="34" charset="0"/>
              </a:rPr>
              <a:t>Project Manager</a:t>
            </a:r>
          </a:p>
          <a:p>
            <a:pPr marL="0" indent="0">
              <a:buNone/>
            </a:pPr>
            <a:r>
              <a:rPr lang="en-GB" sz="2000" kern="0" dirty="0">
                <a:solidFill>
                  <a:srgbClr val="9437FF"/>
                </a:solidFill>
                <a:latin typeface="Avenir Next" panose="020B0503020202020204" pitchFamily="34" charset="0"/>
              </a:rPr>
              <a:t>Paul Aden          Daresbury </a:t>
            </a:r>
          </a:p>
          <a:p>
            <a:pPr lvl="1"/>
            <a:endParaRPr lang="en-GB" kern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4E882D-4C2B-6B7A-0DBE-CA2BBEC71709}"/>
              </a:ext>
            </a:extLst>
          </p:cNvPr>
          <p:cNvSpPr txBox="1">
            <a:spLocks/>
          </p:cNvSpPr>
          <p:nvPr/>
        </p:nvSpPr>
        <p:spPr bwMode="auto">
          <a:xfrm>
            <a:off x="3793134" y="4065104"/>
            <a:ext cx="3813644" cy="12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sz="2000" kern="0" dirty="0">
                <a:latin typeface="Avenir Next" panose="020B0503020202020204" pitchFamily="34" charset="0"/>
              </a:rPr>
              <a:t>Deputy Principal Investigator</a:t>
            </a:r>
          </a:p>
          <a:p>
            <a:pPr marL="0" indent="0">
              <a:buNone/>
            </a:pPr>
            <a:r>
              <a:rPr lang="en-GB" sz="2000" kern="0" dirty="0">
                <a:solidFill>
                  <a:srgbClr val="30A5FF"/>
                </a:solidFill>
                <a:latin typeface="Avenir Next" panose="020B0503020202020204" pitchFamily="34" charset="0"/>
              </a:rPr>
              <a:t>Marcello Borri             Daresbury</a:t>
            </a:r>
          </a:p>
          <a:p>
            <a:pPr lvl="1"/>
            <a:endParaRPr lang="en-GB" kern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9FCB9E-B0EE-0BB8-C273-123D6AFFA6FC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6BD7C-A4EA-42E9-7BA8-2C08468F3931}"/>
              </a:ext>
            </a:extLst>
          </p:cNvPr>
          <p:cNvSpPr txBox="1"/>
          <p:nvPr/>
        </p:nvSpPr>
        <p:spPr>
          <a:xfrm>
            <a:off x="672662" y="5557155"/>
            <a:ext cx="4984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30A5FF"/>
                </a:solidFill>
                <a:latin typeface="Avenir Next" panose="020B0503020202020204" pitchFamily="34" charset="0"/>
              </a:rPr>
              <a:t>Three-year term, beginning 1</a:t>
            </a:r>
            <a:r>
              <a:rPr lang="en-US" sz="2000" baseline="30000" dirty="0">
                <a:solidFill>
                  <a:srgbClr val="30A5FF"/>
                </a:solidFill>
                <a:latin typeface="Avenir Next" panose="020B0503020202020204" pitchFamily="34" charset="0"/>
              </a:rPr>
              <a:t>st</a:t>
            </a:r>
            <a:r>
              <a:rPr lang="en-US" sz="2000" dirty="0">
                <a:solidFill>
                  <a:srgbClr val="30A5FF"/>
                </a:solidFill>
                <a:latin typeface="Avenir Next" panose="020B0503020202020204" pitchFamily="34" charset="0"/>
              </a:rPr>
              <a:t> July 2025</a:t>
            </a:r>
          </a:p>
        </p:txBody>
      </p:sp>
      <p:pic>
        <p:nvPicPr>
          <p:cNvPr id="2056" name="Picture 8" descr="Profile photo of Marcello Borri">
            <a:extLst>
              <a:ext uri="{FF2B5EF4-FFF2-40B4-BE49-F238E27FC236}">
                <a16:creationId xmlns:a16="http://schemas.microsoft.com/office/drawing/2014/main" id="{D742954F-766B-99ED-E78A-A70C6D95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268760"/>
            <a:ext cx="2451621" cy="24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5F4864FD-B250-7025-F279-BE5457910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6" y="1300845"/>
            <a:ext cx="1980333" cy="24195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26948A-E972-D5E6-0D28-1814F50D975D}"/>
              </a:ext>
            </a:extLst>
          </p:cNvPr>
          <p:cNvSpPr txBox="1"/>
          <p:nvPr/>
        </p:nvSpPr>
        <p:spPr>
          <a:xfrm>
            <a:off x="1249137" y="6070603"/>
            <a:ext cx="383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  <a:latin typeface="Avenir Next" panose="020B0503020202020204" pitchFamily="34" charset="0"/>
              </a:rPr>
              <a:t>Thank you for your votes!</a:t>
            </a:r>
          </a:p>
        </p:txBody>
      </p:sp>
    </p:spTree>
    <p:extLst>
      <p:ext uri="{BB962C8B-B14F-4D97-AF65-F5344CB8AC3E}">
        <p14:creationId xmlns:p14="http://schemas.microsoft.com/office/powerpoint/2010/main" val="1476071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37F4-3002-164E-9F97-E637DD62D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6D4E486-93C3-A9DC-4B40-383F83FB8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51" y="1412776"/>
            <a:ext cx="8876888" cy="42171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D49B03-A3FE-C96E-F5BE-A22FA7B7BF4E}"/>
              </a:ext>
            </a:extLst>
          </p:cNvPr>
          <p:cNvSpPr txBox="1"/>
          <p:nvPr/>
        </p:nvSpPr>
        <p:spPr>
          <a:xfrm>
            <a:off x="1572050" y="1426331"/>
            <a:ext cx="2153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0000"/>
                </a:solidFill>
              </a:rPr>
              <a:t>NOTE</a:t>
            </a:r>
            <a:r>
              <a:rPr lang="en-GB" sz="800"/>
              <a:t>: US Financial Years (FY) = Oct-Sep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6666C3-F41C-51A1-4769-D8F5833C5038}"/>
              </a:ext>
            </a:extLst>
          </p:cNvPr>
          <p:cNvSpPr txBox="1"/>
          <p:nvPr/>
        </p:nvSpPr>
        <p:spPr>
          <a:xfrm>
            <a:off x="2648627" y="6114608"/>
            <a:ext cx="7863050" cy="45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Latest (unofficial) EIC project schedule – CD dates still under discussion</a:t>
            </a:r>
          </a:p>
          <a:p>
            <a:pPr algn="ctr"/>
            <a:r>
              <a:rPr lang="en-US" dirty="0"/>
              <a:t>Reflects uncertainty in level of FY25 funding and current plans to phase the delivery of the accelerator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10D982-DB46-6452-9AA9-D0D19D3E00C7}"/>
              </a:ext>
            </a:extLst>
          </p:cNvPr>
          <p:cNvSpPr txBox="1"/>
          <p:nvPr/>
        </p:nvSpPr>
        <p:spPr>
          <a:xfrm>
            <a:off x="130273" y="2183373"/>
            <a:ext cx="30212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Critical Decision (CD) Milestones</a:t>
            </a:r>
          </a:p>
          <a:p>
            <a:r>
              <a:rPr lang="en-US" sz="1200" dirty="0"/>
              <a:t>CD-0 Approve Mission Need</a:t>
            </a:r>
          </a:p>
          <a:p>
            <a:r>
              <a:rPr lang="en-US" sz="1200" dirty="0"/>
              <a:t>CD-1 Approve Cost Range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CD-2 Approve Baseline Performance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CD-3 Approve Start Construction</a:t>
            </a:r>
          </a:p>
          <a:p>
            <a:r>
              <a:rPr lang="en-US" sz="1200" dirty="0"/>
              <a:t>CD–4 Approve Project Completion</a:t>
            </a:r>
          </a:p>
          <a:p>
            <a:endParaRPr lang="en-US" sz="1200" b="1" dirty="0"/>
          </a:p>
          <a:p>
            <a:r>
              <a:rPr lang="en-US" sz="1400" dirty="0"/>
              <a:t>Upcoming Project Milestones</a:t>
            </a:r>
          </a:p>
          <a:p>
            <a:r>
              <a:rPr lang="en-US" sz="1200" dirty="0">
                <a:solidFill>
                  <a:srgbClr val="002060"/>
                </a:solidFill>
              </a:rPr>
              <a:t>PDR (pre-TDR) – </a:t>
            </a:r>
            <a:r>
              <a:rPr lang="en-US" sz="1200" dirty="0">
                <a:solidFill>
                  <a:srgbClr val="00B0F0"/>
                </a:solidFill>
              </a:rPr>
              <a:t>Sep 2025</a:t>
            </a:r>
          </a:p>
          <a:p>
            <a:r>
              <a:rPr lang="en-US" sz="1200" dirty="0">
                <a:solidFill>
                  <a:srgbClr val="002060"/>
                </a:solidFill>
              </a:rPr>
              <a:t>CD-2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–</a:t>
            </a:r>
            <a:r>
              <a:rPr lang="en-US" sz="1200" dirty="0">
                <a:solidFill>
                  <a:srgbClr val="00B0F0"/>
                </a:solidFill>
              </a:rPr>
              <a:t> Jan 2026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TDR –</a:t>
            </a:r>
            <a:r>
              <a:rPr lang="en-US" sz="1200" dirty="0">
                <a:solidFill>
                  <a:srgbClr val="00B0F0"/>
                </a:solidFill>
              </a:rPr>
              <a:t> Sep 2026</a:t>
            </a:r>
          </a:p>
          <a:p>
            <a:r>
              <a:rPr lang="en-US" sz="1200" dirty="0"/>
              <a:t>CD-3 –</a:t>
            </a:r>
            <a:r>
              <a:rPr lang="en-US" sz="1200" dirty="0">
                <a:solidFill>
                  <a:srgbClr val="00B0F0"/>
                </a:solidFill>
              </a:rPr>
              <a:t> Jan 2027 </a:t>
            </a:r>
          </a:p>
          <a:p>
            <a:r>
              <a:rPr lang="en-US" sz="1200" dirty="0"/>
              <a:t>CD-4(EF) – </a:t>
            </a:r>
            <a:r>
              <a:rPr lang="en-US" sz="1200" dirty="0">
                <a:solidFill>
                  <a:srgbClr val="00B0F0"/>
                </a:solidFill>
              </a:rPr>
              <a:t>Oct 2033</a:t>
            </a:r>
            <a:endParaRPr lang="en-US" sz="1200" dirty="0"/>
          </a:p>
          <a:p>
            <a:r>
              <a:rPr lang="en-US" sz="1200" dirty="0"/>
              <a:t>CD-4 – </a:t>
            </a:r>
            <a:r>
              <a:rPr lang="en-US" sz="1200" dirty="0">
                <a:solidFill>
                  <a:srgbClr val="00B0F0"/>
                </a:solidFill>
              </a:rPr>
              <a:t>Oct 2035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Difference between </a:t>
            </a:r>
            <a:r>
              <a:rPr lang="en-US" sz="1200" dirty="0">
                <a:solidFill>
                  <a:srgbClr val="00B0F0"/>
                </a:solidFill>
              </a:rPr>
              <a:t>CD-4(EF) </a:t>
            </a:r>
            <a:r>
              <a:rPr lang="en-US" sz="1200" dirty="0">
                <a:solidFill>
                  <a:srgbClr val="002060"/>
                </a:solidFill>
              </a:rPr>
              <a:t>and </a:t>
            </a:r>
            <a:r>
              <a:rPr lang="en-US" sz="1200" dirty="0">
                <a:solidFill>
                  <a:srgbClr val="00B0F0"/>
                </a:solidFill>
              </a:rPr>
              <a:t>CD-4 </a:t>
            </a:r>
            <a:r>
              <a:rPr lang="en-US" sz="1200" dirty="0">
                <a:solidFill>
                  <a:srgbClr val="002060"/>
                </a:solidFill>
              </a:rPr>
              <a:t>is US schedule contingency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(EF = Early Finish)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9B369-1F1C-F2C6-0493-D2314DE1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EIC Project </a:t>
            </a:r>
            <a:r>
              <a:rPr lang="en-GB" sz="2800" dirty="0"/>
              <a:t>Schedule (November 2024)</a:t>
            </a:r>
          </a:p>
        </p:txBody>
      </p:sp>
      <p:sp>
        <p:nvSpPr>
          <p:cNvPr id="44" name="Left Arrow Callout 10">
            <a:extLst>
              <a:ext uri="{FF2B5EF4-FFF2-40B4-BE49-F238E27FC236}">
                <a16:creationId xmlns:a16="http://schemas.microsoft.com/office/drawing/2014/main" id="{2D910AE1-EF92-668A-9D0A-8FCFD0AA0413}"/>
              </a:ext>
            </a:extLst>
          </p:cNvPr>
          <p:cNvSpPr/>
          <p:nvPr/>
        </p:nvSpPr>
        <p:spPr>
          <a:xfrm>
            <a:off x="6840000" y="2536987"/>
            <a:ext cx="1724593" cy="4191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590"/>
            </a:avLst>
          </a:prstGeom>
          <a:solidFill>
            <a:srgbClr val="6FB0DF"/>
          </a:solidFill>
          <a:ln>
            <a:solidFill>
              <a:srgbClr val="6FB0DF"/>
            </a:solidFill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of RHIC </a:t>
            </a:r>
          </a:p>
          <a:p>
            <a:pPr lvl="0" algn="ctr">
              <a:defRPr/>
            </a:pPr>
            <a:r>
              <a:rPr lang="en-US" sz="10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C87C6C-1376-A724-50E8-1F4319CBF6A0}"/>
              </a:ext>
            </a:extLst>
          </p:cNvPr>
          <p:cNvCxnSpPr>
            <a:cxnSpLocks/>
          </p:cNvCxnSpPr>
          <p:nvPr/>
        </p:nvCxnSpPr>
        <p:spPr>
          <a:xfrm>
            <a:off x="6840000" y="2197645"/>
            <a:ext cx="0" cy="3054213"/>
          </a:xfrm>
          <a:prstGeom prst="line">
            <a:avLst/>
          </a:prstGeom>
          <a:noFill/>
          <a:ln w="22225" cap="flat" cmpd="sng" algn="ctr">
            <a:solidFill>
              <a:srgbClr val="0070C0"/>
            </a:solidFill>
            <a:prstDash val="dashDot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3E0F0-42A2-CCFE-5529-61D37762C9B0}"/>
              </a:ext>
            </a:extLst>
          </p:cNvPr>
          <p:cNvSpPr txBox="1"/>
          <p:nvPr/>
        </p:nvSpPr>
        <p:spPr>
          <a:xfrm>
            <a:off x="130273" y="5733256"/>
            <a:ext cx="7863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Phasing the delivery of the accelerator allows science </a:t>
            </a:r>
            <a:r>
              <a:rPr lang="en-US" sz="1400" dirty="0" err="1">
                <a:solidFill>
                  <a:srgbClr val="FF0000"/>
                </a:solidFill>
              </a:rPr>
              <a:t>programme</a:t>
            </a:r>
            <a:r>
              <a:rPr lang="en-US" sz="1400" dirty="0">
                <a:solidFill>
                  <a:srgbClr val="FF0000"/>
                </a:solidFill>
              </a:rPr>
              <a:t> to start at CD-4 (EF)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E3EB7-61BA-1DAC-516A-20CAD745D21D}"/>
              </a:ext>
            </a:extLst>
          </p:cNvPr>
          <p:cNvSpPr txBox="1"/>
          <p:nvPr/>
        </p:nvSpPr>
        <p:spPr>
          <a:xfrm>
            <a:off x="7130025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FDCEF-63E0-D825-D6A6-DA5409AC299A}"/>
              </a:ext>
            </a:extLst>
          </p:cNvPr>
          <p:cNvSpPr txBox="1"/>
          <p:nvPr/>
        </p:nvSpPr>
        <p:spPr>
          <a:xfrm>
            <a:off x="6657026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F39BE-3BF8-D398-6516-ADA1EA152662}"/>
              </a:ext>
            </a:extLst>
          </p:cNvPr>
          <p:cNvSpPr txBox="1"/>
          <p:nvPr/>
        </p:nvSpPr>
        <p:spPr>
          <a:xfrm>
            <a:off x="6119420" y="790308"/>
            <a:ext cx="1056700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 are 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1F083F-38F2-B736-07B2-05B7D9B771F7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>
            <a:off x="6647770" y="1065896"/>
            <a:ext cx="1098" cy="978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4F679E-06A7-2EFE-7C2E-38A95B48AC1E}"/>
              </a:ext>
            </a:extLst>
          </p:cNvPr>
          <p:cNvCxnSpPr/>
          <p:nvPr/>
        </p:nvCxnSpPr>
        <p:spPr bwMode="auto">
          <a:xfrm>
            <a:off x="6973052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B53EDB-46B9-BA6B-2F25-D0548C76B691}"/>
              </a:ext>
            </a:extLst>
          </p:cNvPr>
          <p:cNvCxnSpPr/>
          <p:nvPr/>
        </p:nvCxnSpPr>
        <p:spPr bwMode="auto">
          <a:xfrm>
            <a:off x="7392144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10540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45880-09F5-EC53-E4F3-38F84DBA3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38161A1-C2EE-9E28-7518-E7523534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51" y="1410624"/>
            <a:ext cx="8876888" cy="42171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F14233-45E6-54DA-8405-E0B913FD72CF}"/>
              </a:ext>
            </a:extLst>
          </p:cNvPr>
          <p:cNvSpPr txBox="1"/>
          <p:nvPr/>
        </p:nvSpPr>
        <p:spPr>
          <a:xfrm>
            <a:off x="1545752" y="1700503"/>
            <a:ext cx="21531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rgbClr val="FF0000"/>
                </a:solidFill>
              </a:rPr>
              <a:t>NOTE</a:t>
            </a:r>
            <a:r>
              <a:rPr lang="en-GB" sz="800"/>
              <a:t>: US Financial Years (FY) = Oct-Sep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5CA62A-DCA8-EA1F-7D79-2C5E3DF6BFD0}"/>
              </a:ext>
            </a:extLst>
          </p:cNvPr>
          <p:cNvSpPr txBox="1"/>
          <p:nvPr/>
        </p:nvSpPr>
        <p:spPr>
          <a:xfrm>
            <a:off x="2648627" y="6112456"/>
            <a:ext cx="7863050" cy="458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Latest (unofficial) EIC project schedule – CD dates still under discussion</a:t>
            </a:r>
          </a:p>
          <a:p>
            <a:pPr algn="ctr"/>
            <a:r>
              <a:rPr lang="en-US" dirty="0"/>
              <a:t>Reflects uncertainty in level of FY25 funding and current plans to phase the delivery of the accelerator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E58060-BDAE-2115-EE40-27B6D03EBBCA}"/>
              </a:ext>
            </a:extLst>
          </p:cNvPr>
          <p:cNvSpPr txBox="1"/>
          <p:nvPr/>
        </p:nvSpPr>
        <p:spPr>
          <a:xfrm>
            <a:off x="130273" y="2181221"/>
            <a:ext cx="30212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Critical Decision (CD) Milestones</a:t>
            </a:r>
          </a:p>
          <a:p>
            <a:r>
              <a:rPr lang="en-US" sz="1200" dirty="0"/>
              <a:t>CD-0 Approve Mission Need</a:t>
            </a:r>
          </a:p>
          <a:p>
            <a:r>
              <a:rPr lang="en-US" sz="1200" dirty="0"/>
              <a:t>CD-1 Approve Cost Range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CD-2 Approve Baseline Performance</a:t>
            </a:r>
          </a:p>
          <a:p>
            <a:r>
              <a:rPr lang="en-US" sz="1200" dirty="0">
                <a:solidFill>
                  <a:srgbClr val="00B0F0"/>
                </a:solidFill>
              </a:rPr>
              <a:t>CD-3 Approve Start Construction</a:t>
            </a:r>
          </a:p>
          <a:p>
            <a:r>
              <a:rPr lang="en-US" sz="1200" dirty="0"/>
              <a:t>CD–4 Approve Project Completion</a:t>
            </a:r>
          </a:p>
          <a:p>
            <a:endParaRPr lang="en-US" sz="1200" b="1" dirty="0"/>
          </a:p>
          <a:p>
            <a:r>
              <a:rPr lang="en-US" sz="1400" dirty="0"/>
              <a:t>Upcoming Project Milestones</a:t>
            </a:r>
          </a:p>
          <a:p>
            <a:r>
              <a:rPr lang="en-US" sz="1200" dirty="0">
                <a:solidFill>
                  <a:srgbClr val="002060"/>
                </a:solidFill>
              </a:rPr>
              <a:t>PDR (pre-TDR) – </a:t>
            </a:r>
            <a:r>
              <a:rPr lang="en-US" sz="1200" dirty="0">
                <a:solidFill>
                  <a:srgbClr val="00B0F0"/>
                </a:solidFill>
              </a:rPr>
              <a:t>Sep 2025</a:t>
            </a:r>
          </a:p>
          <a:p>
            <a:r>
              <a:rPr lang="en-US" sz="1200" dirty="0">
                <a:solidFill>
                  <a:srgbClr val="002060"/>
                </a:solidFill>
              </a:rPr>
              <a:t>CD-2</a:t>
            </a:r>
            <a:r>
              <a:rPr lang="en-US" sz="1200" dirty="0">
                <a:solidFill>
                  <a:srgbClr val="00B0F0"/>
                </a:solidFill>
              </a:rPr>
              <a:t> </a:t>
            </a:r>
            <a:r>
              <a:rPr lang="en-US" sz="1200" dirty="0">
                <a:solidFill>
                  <a:srgbClr val="002060"/>
                </a:solidFill>
              </a:rPr>
              <a:t>–</a:t>
            </a:r>
            <a:r>
              <a:rPr lang="en-US" sz="1200" dirty="0">
                <a:solidFill>
                  <a:srgbClr val="00B0F0"/>
                </a:solidFill>
              </a:rPr>
              <a:t> Jan 2026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TDR –</a:t>
            </a:r>
            <a:r>
              <a:rPr lang="en-US" sz="1200" dirty="0">
                <a:solidFill>
                  <a:srgbClr val="00B0F0"/>
                </a:solidFill>
              </a:rPr>
              <a:t> Sep 2026</a:t>
            </a:r>
          </a:p>
          <a:p>
            <a:r>
              <a:rPr lang="en-US" sz="1200" dirty="0"/>
              <a:t>CD-3 –</a:t>
            </a:r>
            <a:r>
              <a:rPr lang="en-US" sz="1200" dirty="0">
                <a:solidFill>
                  <a:srgbClr val="00B0F0"/>
                </a:solidFill>
              </a:rPr>
              <a:t> Jan 2027 </a:t>
            </a:r>
          </a:p>
          <a:p>
            <a:r>
              <a:rPr lang="en-US" sz="1200" dirty="0"/>
              <a:t>CD-4(EF) – </a:t>
            </a:r>
            <a:r>
              <a:rPr lang="en-US" sz="1200" dirty="0">
                <a:solidFill>
                  <a:srgbClr val="00B0F0"/>
                </a:solidFill>
              </a:rPr>
              <a:t>Oct 2033</a:t>
            </a:r>
            <a:endParaRPr lang="en-US" sz="1200" dirty="0"/>
          </a:p>
          <a:p>
            <a:r>
              <a:rPr lang="en-US" sz="1200" dirty="0"/>
              <a:t>CD-4 – </a:t>
            </a:r>
            <a:r>
              <a:rPr lang="en-US" sz="1200" dirty="0">
                <a:solidFill>
                  <a:srgbClr val="00B0F0"/>
                </a:solidFill>
              </a:rPr>
              <a:t>Oct 2035 </a:t>
            </a:r>
          </a:p>
          <a:p>
            <a:r>
              <a:rPr lang="en-US" sz="1200" dirty="0">
                <a:solidFill>
                  <a:srgbClr val="002060"/>
                </a:solidFill>
              </a:rPr>
              <a:t>Difference between </a:t>
            </a:r>
            <a:r>
              <a:rPr lang="en-US" sz="1200" dirty="0">
                <a:solidFill>
                  <a:srgbClr val="00B0F0"/>
                </a:solidFill>
              </a:rPr>
              <a:t>CD-4(EF) </a:t>
            </a:r>
            <a:r>
              <a:rPr lang="en-US" sz="1200" dirty="0">
                <a:solidFill>
                  <a:srgbClr val="002060"/>
                </a:solidFill>
              </a:rPr>
              <a:t>and </a:t>
            </a:r>
            <a:r>
              <a:rPr lang="en-US" sz="1200" dirty="0">
                <a:solidFill>
                  <a:srgbClr val="00B0F0"/>
                </a:solidFill>
              </a:rPr>
              <a:t>CD-4 </a:t>
            </a:r>
            <a:r>
              <a:rPr lang="en-US" sz="1200" dirty="0">
                <a:solidFill>
                  <a:srgbClr val="002060"/>
                </a:solidFill>
              </a:rPr>
              <a:t>is US schedule contingency</a:t>
            </a:r>
          </a:p>
          <a:p>
            <a:endParaRPr lang="en-US" sz="1200" dirty="0">
              <a:solidFill>
                <a:srgbClr val="002060"/>
              </a:solidFill>
            </a:endParaRPr>
          </a:p>
          <a:p>
            <a:r>
              <a:rPr lang="en-US" sz="1200" dirty="0">
                <a:solidFill>
                  <a:srgbClr val="002060"/>
                </a:solidFill>
              </a:rPr>
              <a:t>(EF = Early Finish)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EC33C-474B-0E81-CC16-5A917AF9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EIC Project </a:t>
            </a:r>
            <a:r>
              <a:rPr lang="en-GB" sz="2800" dirty="0"/>
              <a:t>Schedule (November 2024)</a:t>
            </a:r>
          </a:p>
        </p:txBody>
      </p:sp>
      <p:sp>
        <p:nvSpPr>
          <p:cNvPr id="44" name="Left Arrow Callout 10">
            <a:extLst>
              <a:ext uri="{FF2B5EF4-FFF2-40B4-BE49-F238E27FC236}">
                <a16:creationId xmlns:a16="http://schemas.microsoft.com/office/drawing/2014/main" id="{6637663B-EF8B-D87A-9636-75F8F939DCE9}"/>
              </a:ext>
            </a:extLst>
          </p:cNvPr>
          <p:cNvSpPr/>
          <p:nvPr/>
        </p:nvSpPr>
        <p:spPr>
          <a:xfrm>
            <a:off x="6840000" y="2534835"/>
            <a:ext cx="1724593" cy="4191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0590"/>
            </a:avLst>
          </a:prstGeom>
          <a:solidFill>
            <a:srgbClr val="6FB0DF"/>
          </a:solidFill>
          <a:ln>
            <a:solidFill>
              <a:srgbClr val="6FB0DF"/>
            </a:solidFill>
          </a:ln>
          <a:effectLst>
            <a:outerShdw blurRad="50800" dist="50800" dir="5400000" algn="ctr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0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of RHIC </a:t>
            </a:r>
          </a:p>
          <a:p>
            <a:pPr lvl="0" algn="ctr">
              <a:defRPr/>
            </a:pPr>
            <a:r>
              <a:rPr lang="en-US" sz="1050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205401-FE8B-E7E4-4543-12A6FA50B09F}"/>
              </a:ext>
            </a:extLst>
          </p:cNvPr>
          <p:cNvCxnSpPr>
            <a:cxnSpLocks/>
          </p:cNvCxnSpPr>
          <p:nvPr/>
        </p:nvCxnSpPr>
        <p:spPr>
          <a:xfrm>
            <a:off x="6840000" y="2195493"/>
            <a:ext cx="0" cy="3054213"/>
          </a:xfrm>
          <a:prstGeom prst="line">
            <a:avLst/>
          </a:prstGeom>
          <a:noFill/>
          <a:ln w="22225" cap="flat" cmpd="sng" algn="ctr">
            <a:solidFill>
              <a:srgbClr val="0070C0"/>
            </a:solidFill>
            <a:prstDash val="dashDot"/>
            <a:miter lim="800000"/>
          </a:ln>
          <a:effectLst/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D3F320-9241-EEB2-0965-E5814B7C84CA}"/>
              </a:ext>
            </a:extLst>
          </p:cNvPr>
          <p:cNvGrpSpPr/>
          <p:nvPr/>
        </p:nvGrpSpPr>
        <p:grpSpPr>
          <a:xfrm>
            <a:off x="5040791" y="1052332"/>
            <a:ext cx="6095189" cy="5069009"/>
            <a:chOff x="4910519" y="953700"/>
            <a:chExt cx="6095189" cy="506900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EE0452-5A7E-F709-4924-88C527BD922E}"/>
                </a:ext>
              </a:extLst>
            </p:cNvPr>
            <p:cNvSpPr/>
            <p:nvPr/>
          </p:nvSpPr>
          <p:spPr bwMode="auto">
            <a:xfrm>
              <a:off x="8269985" y="5614926"/>
              <a:ext cx="229017" cy="137297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5722" tIns="27861" rIns="55722" bIns="27861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z="73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3FFCAE-8622-C9E9-3FBD-512F16EE88E9}"/>
                </a:ext>
              </a:extLst>
            </p:cNvPr>
            <p:cNvSpPr txBox="1"/>
            <p:nvPr/>
          </p:nvSpPr>
          <p:spPr>
            <a:xfrm>
              <a:off x="8479570" y="5560464"/>
              <a:ext cx="19399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UK-EIC Detector R&amp;D Project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5A1683-F751-44C8-ABF8-83C95EFDCE2A}"/>
                </a:ext>
              </a:extLst>
            </p:cNvPr>
            <p:cNvSpPr/>
            <p:nvPr/>
          </p:nvSpPr>
          <p:spPr bwMode="auto">
            <a:xfrm>
              <a:off x="4910519" y="2109684"/>
              <a:ext cx="1127217" cy="3034232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55722" tIns="27861" rIns="55722" bIns="27861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800" b="1" dirty="0">
                  <a:solidFill>
                    <a:srgbClr val="FFFF00"/>
                  </a:solidFill>
                </a:rPr>
                <a:t>Preliminary Activity</a:t>
              </a:r>
            </a:p>
            <a:p>
              <a:endParaRPr lang="en-GB" sz="73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AD7CDE-B0B5-56C1-C95F-4DB1D1D5A3D4}"/>
                </a:ext>
              </a:extLst>
            </p:cNvPr>
            <p:cNvSpPr txBox="1"/>
            <p:nvPr/>
          </p:nvSpPr>
          <p:spPr>
            <a:xfrm rot="16200000">
              <a:off x="5481856" y="3244334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GB" sz="1800" b="1">
                <a:solidFill>
                  <a:srgbClr val="FFFF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EABCC7-77A1-AD52-8A6B-F6A3EB76CACF}"/>
                </a:ext>
              </a:extLst>
            </p:cNvPr>
            <p:cNvSpPr/>
            <p:nvPr/>
          </p:nvSpPr>
          <p:spPr bwMode="auto">
            <a:xfrm>
              <a:off x="8269984" y="5826230"/>
              <a:ext cx="230400" cy="1368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6866" tIns="33433" rIns="66866" bIns="33433" numCol="1" rtlCol="0" anchor="t" anchorCtr="0" compatLnSpc="1">
              <a:prstTxWarp prst="textNoShape">
                <a:avLst/>
              </a:prstTxWarp>
            </a:bodyPr>
            <a:lstStyle/>
            <a:p>
              <a:endParaRPr lang="en-GB" sz="877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D79566-96E1-1456-EB2E-A4FE9E67CF8C}"/>
                </a:ext>
              </a:extLst>
            </p:cNvPr>
            <p:cNvSpPr txBox="1"/>
            <p:nvPr/>
          </p:nvSpPr>
          <p:spPr>
            <a:xfrm>
              <a:off x="8479569" y="5776488"/>
              <a:ext cx="24753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UK-EIC Detector Construction Project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6B54D24-7662-FB1B-8E4F-1254C947D1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1435" y="1239580"/>
              <a:ext cx="3700673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861E5D-F007-0163-19D1-88CA29A52E54}"/>
                </a:ext>
              </a:extLst>
            </p:cNvPr>
            <p:cNvSpPr txBox="1"/>
            <p:nvPr/>
          </p:nvSpPr>
          <p:spPr>
            <a:xfrm>
              <a:off x="7727601" y="953700"/>
              <a:ext cx="17219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8.25 + 1.75 = 10 years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ED2C46C-54D7-8EC9-9D2D-DFB4424425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6" y="1242136"/>
              <a:ext cx="457789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4A5773-CD53-88EC-3AA4-61DEB6BA1716}"/>
                </a:ext>
              </a:extLst>
            </p:cNvPr>
            <p:cNvSpPr txBox="1"/>
            <p:nvPr/>
          </p:nvSpPr>
          <p:spPr>
            <a:xfrm>
              <a:off x="6008733" y="963859"/>
              <a:ext cx="4411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yr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4FE621D-CAE1-EDAD-9C6C-FE8574A61C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10519" y="1239580"/>
              <a:ext cx="1170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25B28E-8649-288B-A82A-2A0F5431D39F}"/>
                </a:ext>
              </a:extLst>
            </p:cNvPr>
            <p:cNvSpPr txBox="1"/>
            <p:nvPr/>
          </p:nvSpPr>
          <p:spPr>
            <a:xfrm>
              <a:off x="5101632" y="963859"/>
              <a:ext cx="8162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2.5 years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F25299-E174-C26A-9B3B-0930F6F778ED}"/>
                </a:ext>
              </a:extLst>
            </p:cNvPr>
            <p:cNvSpPr/>
            <p:nvPr/>
          </p:nvSpPr>
          <p:spPr bwMode="auto">
            <a:xfrm>
              <a:off x="10192108" y="2096861"/>
              <a:ext cx="813600" cy="3034232"/>
            </a:xfrm>
            <a:prstGeom prst="rect">
              <a:avLst/>
            </a:prstGeom>
            <a:solidFill>
              <a:srgbClr val="00B0F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66866" tIns="33433" rIns="66866" bIns="33433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800" b="1" dirty="0">
                  <a:solidFill>
                    <a:srgbClr val="FFFF00"/>
                  </a:solidFill>
                </a:rPr>
                <a:t>Schedule Contingency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2EB4EB-1C38-9831-3C8A-E926138952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190289" y="1239580"/>
              <a:ext cx="743991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E65108-5F07-0BC8-8C67-05DD59A635B5}"/>
                </a:ext>
              </a:extLst>
            </p:cNvPr>
            <p:cNvSpPr/>
            <p:nvPr/>
          </p:nvSpPr>
          <p:spPr bwMode="auto">
            <a:xfrm>
              <a:off x="6491435" y="2096861"/>
              <a:ext cx="3700673" cy="3034231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66866" tIns="33433" rIns="66866" bIns="33433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800" b="1">
                  <a:solidFill>
                    <a:srgbClr val="FFFF00"/>
                  </a:solidFill>
                </a:rPr>
                <a:t>Full Infrastructure Project</a:t>
              </a:r>
            </a:p>
            <a:p>
              <a:endParaRPr lang="en-GB" sz="877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113FC0-6E4A-E977-4EA0-EA08469CCF00}"/>
              </a:ext>
            </a:extLst>
          </p:cNvPr>
          <p:cNvSpPr txBox="1"/>
          <p:nvPr/>
        </p:nvSpPr>
        <p:spPr>
          <a:xfrm>
            <a:off x="130273" y="5731104"/>
            <a:ext cx="7863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Phasing the delivery of the accelerator allows science </a:t>
            </a:r>
            <a:r>
              <a:rPr lang="en-US" sz="1400" dirty="0" err="1">
                <a:solidFill>
                  <a:srgbClr val="FF0000"/>
                </a:solidFill>
              </a:rPr>
              <a:t>programme</a:t>
            </a:r>
            <a:r>
              <a:rPr lang="en-US" sz="1400" dirty="0">
                <a:solidFill>
                  <a:srgbClr val="FF0000"/>
                </a:solidFill>
              </a:rPr>
              <a:t> to start at CD-4 (EF)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50DC3-342F-7DE4-1230-24BBA4844681}"/>
              </a:ext>
            </a:extLst>
          </p:cNvPr>
          <p:cNvSpPr txBox="1"/>
          <p:nvPr/>
        </p:nvSpPr>
        <p:spPr>
          <a:xfrm>
            <a:off x="7130025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A12E18-7C05-1BDB-A4D8-A75CE7CF7172}"/>
              </a:ext>
            </a:extLst>
          </p:cNvPr>
          <p:cNvSpPr txBox="1"/>
          <p:nvPr/>
        </p:nvSpPr>
        <p:spPr>
          <a:xfrm>
            <a:off x="6657026" y="1054708"/>
            <a:ext cx="550151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CD-2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3AEAF-400C-163C-42DD-DF0D914322CB}"/>
              </a:ext>
            </a:extLst>
          </p:cNvPr>
          <p:cNvSpPr txBox="1"/>
          <p:nvPr/>
        </p:nvSpPr>
        <p:spPr>
          <a:xfrm>
            <a:off x="6119420" y="790308"/>
            <a:ext cx="1056700" cy="275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 are here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8F6563-7784-E276-A695-2993E3184BB7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6647770" y="1065896"/>
            <a:ext cx="1098" cy="9784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7084C5-1E63-96BE-8D1C-F9A04026C16F}"/>
              </a:ext>
            </a:extLst>
          </p:cNvPr>
          <p:cNvCxnSpPr/>
          <p:nvPr/>
        </p:nvCxnSpPr>
        <p:spPr bwMode="auto">
          <a:xfrm>
            <a:off x="6973052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B19485-FF22-DC15-2EC0-AD3F794CCC3F}"/>
              </a:ext>
            </a:extLst>
          </p:cNvPr>
          <p:cNvCxnSpPr/>
          <p:nvPr/>
        </p:nvCxnSpPr>
        <p:spPr bwMode="auto">
          <a:xfrm>
            <a:off x="7392144" y="1344662"/>
            <a:ext cx="0" cy="7159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9409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7F9E4-7F63-01BA-79DA-7CF6BA2D3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EF65-0FCD-5EF8-F5D2-D09FCA1B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Intro: Daria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778382-B1FD-A911-319D-3E07B2A2E069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A9439A-0D94-5FEB-5AE8-45ACA222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836712"/>
            <a:ext cx="5328592" cy="609600"/>
          </a:xfrm>
        </p:spPr>
        <p:txBody>
          <a:bodyPr/>
          <a:lstStyle/>
          <a:p>
            <a:pPr marL="0" indent="0">
              <a:buNone/>
            </a:pPr>
            <a:r>
              <a:rPr lang="en-GB" sz="2200" dirty="0">
                <a:solidFill>
                  <a:srgbClr val="C00000"/>
                </a:solidFill>
                <a:latin typeface="Avenir Next" panose="020B0503020202020204" pitchFamily="34" charset="0"/>
              </a:rPr>
              <a:t>Senior Lecturer, University of Glasgow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E82E48-F1BB-4796-75E2-45A28D2DA5E5}"/>
              </a:ext>
            </a:extLst>
          </p:cNvPr>
          <p:cNvSpPr txBox="1">
            <a:spLocks/>
          </p:cNvSpPr>
          <p:nvPr/>
        </p:nvSpPr>
        <p:spPr bwMode="auto">
          <a:xfrm>
            <a:off x="2999656" y="1471449"/>
            <a:ext cx="9361040" cy="224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2009, University of Edinburgh</a:t>
            </a:r>
            <a:r>
              <a:rPr lang="en-GB" kern="0" dirty="0">
                <a:solidFill>
                  <a:schemeClr val="tx1"/>
                </a:solidFill>
                <a:latin typeface="Avenir Next" panose="020B0503020202020204" pitchFamily="34" charset="0"/>
              </a:rPr>
              <a:t>: PhD in experimental hadron physics</a:t>
            </a:r>
          </a:p>
          <a:p>
            <a:pPr marL="0" indent="0">
              <a:buFont typeface="Wingdings" pitchFamily="2" charset="2"/>
              <a:buNone/>
            </a:pP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2009, INFN Pavia</a:t>
            </a:r>
            <a:r>
              <a:rPr lang="en-GB" kern="0" dirty="0">
                <a:solidFill>
                  <a:schemeClr val="tx1"/>
                </a:solidFill>
                <a:latin typeface="Avenir Next" panose="020B0503020202020204" pitchFamily="34" charset="0"/>
              </a:rPr>
              <a:t>: Fellowship for Foreign Scientists</a:t>
            </a:r>
          </a:p>
          <a:p>
            <a:pPr marL="0" indent="0">
              <a:buFont typeface="Wingdings" pitchFamily="2" charset="2"/>
              <a:buNone/>
            </a:pP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2010 – 12, </a:t>
            </a:r>
            <a:r>
              <a:rPr lang="en-GB" kern="0" dirty="0" err="1">
                <a:solidFill>
                  <a:srgbClr val="0096FF"/>
                </a:solidFill>
                <a:latin typeface="Avenir Next" panose="020B0503020202020204" pitchFamily="34" charset="0"/>
              </a:rPr>
              <a:t>IJCLab</a:t>
            </a: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 (then IPN) Orsay, France</a:t>
            </a:r>
            <a:r>
              <a:rPr lang="en-GB" kern="0" dirty="0">
                <a:solidFill>
                  <a:schemeClr val="tx1"/>
                </a:solidFill>
                <a:latin typeface="Avenir Next" panose="020B0503020202020204" pitchFamily="34" charset="0"/>
              </a:rPr>
              <a:t>: CNRS postdoc</a:t>
            </a:r>
          </a:p>
          <a:p>
            <a:pPr marL="0" indent="0">
              <a:buFont typeface="Wingdings" pitchFamily="2" charset="2"/>
              <a:buNone/>
            </a:pP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2012, University of Glasgow</a:t>
            </a:r>
            <a:r>
              <a:rPr lang="en-GB" kern="0" dirty="0">
                <a:solidFill>
                  <a:schemeClr val="tx1"/>
                </a:solidFill>
                <a:latin typeface="Avenir Next" panose="020B0503020202020204" pitchFamily="34" charset="0"/>
              </a:rPr>
              <a:t>: </a:t>
            </a:r>
            <a:r>
              <a:rPr lang="en-GB" kern="0" dirty="0" err="1">
                <a:solidFill>
                  <a:schemeClr val="tx1"/>
                </a:solidFill>
                <a:latin typeface="Avenir Next" panose="020B0503020202020204" pitchFamily="34" charset="0"/>
              </a:rPr>
              <a:t>Lecturership</a:t>
            </a:r>
            <a:endParaRPr lang="en-GB" kern="0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2021 – 23, </a:t>
            </a:r>
            <a:r>
              <a:rPr lang="en-GB" kern="0" dirty="0" err="1">
                <a:solidFill>
                  <a:srgbClr val="0096FF"/>
                </a:solidFill>
                <a:latin typeface="Avenir Next" panose="020B0503020202020204" pitchFamily="34" charset="0"/>
              </a:rPr>
              <a:t>Saclay</a:t>
            </a:r>
            <a:r>
              <a:rPr lang="en-GB" kern="0" dirty="0">
                <a:solidFill>
                  <a:srgbClr val="0096FF"/>
                </a:solidFill>
                <a:latin typeface="Avenir Next" panose="020B0503020202020204" pitchFamily="34" charset="0"/>
              </a:rPr>
              <a:t>, France:</a:t>
            </a:r>
            <a:r>
              <a:rPr lang="en-GB" kern="0" dirty="0">
                <a:solidFill>
                  <a:schemeClr val="tx1"/>
                </a:solidFill>
                <a:latin typeface="Avenir Next" panose="020B0503020202020204" pitchFamily="34" charset="0"/>
              </a:rPr>
              <a:t> Blaise Pascal Chair </a:t>
            </a:r>
            <a:r>
              <a:rPr lang="en-GB" i="1" kern="0" dirty="0">
                <a:solidFill>
                  <a:schemeClr val="tx1"/>
                </a:solidFill>
                <a:latin typeface="Avenir Next" panose="020B0503020202020204" pitchFamily="34" charset="0"/>
              </a:rPr>
              <a:t>(on leave from Glasgow)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1078E6D-B2E8-6B95-9F17-181650562B27}"/>
              </a:ext>
            </a:extLst>
          </p:cNvPr>
          <p:cNvSpPr txBox="1">
            <a:spLocks/>
          </p:cNvSpPr>
          <p:nvPr/>
        </p:nvSpPr>
        <p:spPr bwMode="auto">
          <a:xfrm>
            <a:off x="2872928" y="4114768"/>
            <a:ext cx="9252837" cy="254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sz="2000" kern="0" dirty="0">
                <a:solidFill>
                  <a:srgbClr val="0096FF"/>
                </a:solidFill>
                <a:latin typeface="Avenir Next" panose="020B0503020202020204" pitchFamily="34" charset="0"/>
              </a:rPr>
              <a:t>Experimental hadron physics</a:t>
            </a:r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: nucleon tomography through Generalised Parton Distributions (GPDs), electron scattering experiments at </a:t>
            </a:r>
            <a:r>
              <a:rPr lang="en-GB" sz="2000" kern="0" dirty="0">
                <a:solidFill>
                  <a:srgbClr val="0096FF"/>
                </a:solidFill>
                <a:latin typeface="Avenir Next" panose="020B0503020202020204" pitchFamily="34" charset="0"/>
              </a:rPr>
              <a:t>Jefferson Lab </a:t>
            </a:r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(CLAS Collaboration). Exclusive / Diffractive / Tagged physics processes.</a:t>
            </a:r>
          </a:p>
          <a:p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EIC: </a:t>
            </a:r>
            <a:r>
              <a:rPr lang="en-GB" sz="2000" kern="0" dirty="0">
                <a:solidFill>
                  <a:srgbClr val="0096FF"/>
                </a:solidFill>
                <a:latin typeface="Avenir Next" panose="020B0503020202020204" pitchFamily="34" charset="0"/>
              </a:rPr>
              <a:t>past co-convener of Exclusive Reactions working groups </a:t>
            </a:r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for EIC Yellow Report, ATHENA proto-collaboration, Detector 1 collaboration (</a:t>
            </a:r>
            <a:r>
              <a:rPr lang="en-GB" sz="2000" kern="0" dirty="0" err="1">
                <a:solidFill>
                  <a:schemeClr val="tx1"/>
                </a:solidFill>
                <a:latin typeface="Avenir Next" panose="020B0503020202020204" pitchFamily="34" charset="0"/>
              </a:rPr>
              <a:t>ePIC</a:t>
            </a:r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). </a:t>
            </a:r>
          </a:p>
          <a:p>
            <a:r>
              <a:rPr lang="en-GB" sz="2000" kern="0" dirty="0">
                <a:solidFill>
                  <a:srgbClr val="0096FF"/>
                </a:solidFill>
                <a:latin typeface="Avenir Next" panose="020B0503020202020204" pitchFamily="34" charset="0"/>
              </a:rPr>
              <a:t>Co-PI of UKRI Preliminary Activity grant</a:t>
            </a:r>
            <a:r>
              <a:rPr lang="en-GB" sz="2000" kern="0" dirty="0">
                <a:solidFill>
                  <a:schemeClr val="tx1"/>
                </a:solidFill>
                <a:latin typeface="Avenir Next" panose="020B0503020202020204" pitchFamily="34" charset="0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GB" sz="2200" kern="0" dirty="0">
              <a:solidFill>
                <a:srgbClr val="0096FF"/>
              </a:solidFill>
              <a:latin typeface="Avenir Next" panose="020B0503020202020204" pitchFamily="34" charset="0"/>
            </a:endParaRPr>
          </a:p>
        </p:txBody>
      </p:sp>
      <p:pic>
        <p:nvPicPr>
          <p:cNvPr id="3074" name="Picture 2" descr="University of Glasgow - Wikipedia">
            <a:extLst>
              <a:ext uri="{FF2B5EF4-FFF2-40B4-BE49-F238E27FC236}">
                <a16:creationId xmlns:a16="http://schemas.microsoft.com/office/drawing/2014/main" id="{69240E56-2996-061C-6BE3-0FA9E289F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251" y="1556792"/>
            <a:ext cx="1020381" cy="15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D7565B8B-63F0-17BD-4A44-470FC3F6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85" y="1307985"/>
            <a:ext cx="1980333" cy="2419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74773-8B55-C12E-AE9E-D56244906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09" y="3964443"/>
            <a:ext cx="2224287" cy="271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461D5-1D2D-DF77-274E-9A1F20F41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C91D-1AC4-069A-66EE-10277891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Intro: Marcello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675443-566F-B3BF-DFB6-3A0B3D81524C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pic>
        <p:nvPicPr>
          <p:cNvPr id="6" name="Picture 5" descr="A close-up of a text&#10;&#10;AI-generated content may be incorrect.">
            <a:extLst>
              <a:ext uri="{FF2B5EF4-FFF2-40B4-BE49-F238E27FC236}">
                <a16:creationId xmlns:a16="http://schemas.microsoft.com/office/drawing/2014/main" id="{72FD734F-3C29-45BA-FCCA-9CED87F71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72" y="4258566"/>
            <a:ext cx="8926760" cy="2410794"/>
          </a:xfrm>
          <a:prstGeom prst="rect">
            <a:avLst/>
          </a:prstGeom>
        </p:spPr>
      </p:pic>
      <p:pic>
        <p:nvPicPr>
          <p:cNvPr id="4" name="Picture 3" descr="A room with several computers&#10;&#10;AI-generated content may be incorrect.">
            <a:extLst>
              <a:ext uri="{FF2B5EF4-FFF2-40B4-BE49-F238E27FC236}">
                <a16:creationId xmlns:a16="http://schemas.microsoft.com/office/drawing/2014/main" id="{B4DD85EE-654F-1B5C-5B0C-9A45BB0B1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816960"/>
            <a:ext cx="8064896" cy="36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38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ABB84-244B-6AC1-512E-C10E21A9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8CD2D-FCF5-742A-7007-227C33D7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Intro: Paul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5FE0F6-77CA-8A47-219B-7BDDDC5AA4C6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E8EE6-0347-E975-2145-FB582378035F}"/>
              </a:ext>
            </a:extLst>
          </p:cNvPr>
          <p:cNvSpPr txBox="1"/>
          <p:nvPr/>
        </p:nvSpPr>
        <p:spPr>
          <a:xfrm>
            <a:off x="4759626" y="3198167"/>
            <a:ext cx="2189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  <a:latin typeface="Avenir Next" panose="020B0503020202020204" pitchFamily="34" charset="0"/>
              </a:rPr>
              <a:t>Over to Paul…</a:t>
            </a:r>
          </a:p>
        </p:txBody>
      </p:sp>
    </p:spTree>
    <p:extLst>
      <p:ext uri="{BB962C8B-B14F-4D97-AF65-F5344CB8AC3E}">
        <p14:creationId xmlns:p14="http://schemas.microsoft.com/office/powerpoint/2010/main" val="404786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6F7C4-4A65-9D4E-F86B-AB00A461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10109-C095-C364-58E3-63C79429E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EIC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7ACA1-20C8-1F15-7104-C8964E366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407" y="1160807"/>
            <a:ext cx="5328592" cy="3782890"/>
          </a:xfrm>
        </p:spPr>
        <p:txBody>
          <a:bodyPr/>
          <a:lstStyle/>
          <a:p>
            <a:pPr marL="0" indent="0">
              <a:buNone/>
            </a:pPr>
            <a:r>
              <a:rPr lang="en-GB" sz="2200" u="sng" dirty="0">
                <a:solidFill>
                  <a:srgbClr val="0096FF"/>
                </a:solidFill>
                <a:latin typeface="Avenir Next" panose="020B0503020202020204" pitchFamily="34" charset="0"/>
              </a:rPr>
              <a:t>Institute Board representatives:</a:t>
            </a:r>
            <a:endParaRPr lang="en-GB" sz="200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venir Next" panose="020B0503020202020204" pitchFamily="34" charset="0"/>
              </a:rPr>
              <a:t>	Birmingham  – Paul Newman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Brunel            – Liliana Teodorescu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 	Glasgow        – Daria Sokhan 	Lancaster       – Graeme Burt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Liverpool       – Marielle Chartier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Oxford           – Todd Huffman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York                – Dan Watts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RAL TD           – Iain Sedgwick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RAL PPD         – Fergus Wilson</a:t>
            </a:r>
            <a:br>
              <a:rPr lang="en-GB" sz="2000" dirty="0">
                <a:latin typeface="Avenir Next" panose="020B0503020202020204" pitchFamily="34" charset="0"/>
              </a:rPr>
            </a:br>
            <a:r>
              <a:rPr lang="en-GB" sz="2000" dirty="0">
                <a:latin typeface="Avenir Next" panose="020B0503020202020204" pitchFamily="34" charset="0"/>
              </a:rPr>
              <a:t>	DL TD             – Marcello Borri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F274AA-9306-9875-D99E-35798545276D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420D7-D766-71C6-2780-C4C34D0B902C}"/>
              </a:ext>
            </a:extLst>
          </p:cNvPr>
          <p:cNvSpPr txBox="1"/>
          <p:nvPr/>
        </p:nvSpPr>
        <p:spPr>
          <a:xfrm>
            <a:off x="407368" y="5305658"/>
            <a:ext cx="925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venir Next" panose="020B0503020202020204" pitchFamily="34" charset="0"/>
              </a:rPr>
              <a:t>Thank you to Paul Newman (Birmingham) and Dave Ireland (Glasgow) for creation of the IB and for running of the first EIC-UK elections.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617EDC-2B4B-BB8C-1EA8-F7B87750C144}"/>
              </a:ext>
            </a:extLst>
          </p:cNvPr>
          <p:cNvSpPr txBox="1">
            <a:spLocks/>
          </p:cNvSpPr>
          <p:nvPr/>
        </p:nvSpPr>
        <p:spPr bwMode="auto">
          <a:xfrm>
            <a:off x="5231904" y="1628800"/>
            <a:ext cx="5328592" cy="148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2000" kern="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4AC36A-948A-9BC6-4BF4-1A8A1EB8F49C}"/>
              </a:ext>
            </a:extLst>
          </p:cNvPr>
          <p:cNvSpPr txBox="1">
            <a:spLocks/>
          </p:cNvSpPr>
          <p:nvPr/>
        </p:nvSpPr>
        <p:spPr bwMode="auto">
          <a:xfrm>
            <a:off x="5585306" y="1138717"/>
            <a:ext cx="5328592" cy="37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5263" indent="-195263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 typeface="Wingdings" pitchFamily="2" charset="2"/>
              <a:buChar char="§"/>
              <a:tabLst/>
              <a:defRPr sz="1800">
                <a:solidFill>
                  <a:schemeClr val="bg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195263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tabLst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2pPr>
            <a:lvl3pPr marL="346305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B0F0"/>
                </a:solidFill>
                <a:latin typeface="+mn-lt"/>
                <a:ea typeface="ＭＳ Ｐゴシック" charset="-128"/>
              </a:defRPr>
            </a:lvl3pPr>
            <a:lvl4pPr marL="439170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4pPr>
            <a:lvl5pPr marL="543641" indent="0" algn="l" rtl="0" eaLnBrk="0" fontAlgn="base" hangingPunct="0">
              <a:lnSpc>
                <a:spcPct val="100000"/>
              </a:lnSpc>
              <a:spcBef>
                <a:spcPct val="60000"/>
              </a:spcBef>
              <a:spcAft>
                <a:spcPct val="0"/>
              </a:spcAft>
              <a:buFontTx/>
              <a:buNone/>
              <a:defRPr sz="1600">
                <a:solidFill>
                  <a:srgbClr val="000066"/>
                </a:solidFill>
                <a:latin typeface="+mn-lt"/>
                <a:ea typeface="ＭＳ Ｐゴシック" charset="-128"/>
              </a:defRPr>
            </a:lvl5pPr>
            <a:lvl6pPr marL="858993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6pPr>
            <a:lvl7pPr marL="1137585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7pPr>
            <a:lvl8pPr marL="1416176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8pPr>
            <a:lvl9pPr marL="1694769" indent="3870" algn="l" rtl="0" eaLnBrk="0" fontAlgn="base" hangingPunct="0">
              <a:lnSpc>
                <a:spcPct val="85000"/>
              </a:lnSpc>
              <a:spcBef>
                <a:spcPct val="60000"/>
              </a:spcBef>
              <a:spcAft>
                <a:spcPct val="0"/>
              </a:spcAft>
              <a:defRPr>
                <a:solidFill>
                  <a:srgbClr val="000066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200" u="sng" kern="0" dirty="0">
                <a:solidFill>
                  <a:srgbClr val="0096FF"/>
                </a:solidFill>
                <a:latin typeface="Avenir Next" panose="020B0503020202020204" pitchFamily="34" charset="0"/>
              </a:rPr>
              <a:t>Work Package leaders:</a:t>
            </a:r>
            <a:endParaRPr lang="en-GB" sz="2200" kern="0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en-GB" sz="2000" kern="0" dirty="0">
                <a:latin typeface="Avenir Next" panose="020B0503020202020204" pitchFamily="34" charset="0"/>
              </a:rPr>
              <a:t>	WP1  – Georg </a:t>
            </a:r>
            <a:r>
              <a:rPr lang="en-GB" sz="2000" kern="0" dirty="0" err="1">
                <a:latin typeface="Avenir Next" panose="020B0503020202020204" pitchFamily="34" charset="0"/>
              </a:rPr>
              <a:t>Viehhauser</a:t>
            </a:r>
            <a:br>
              <a:rPr lang="en-GB" sz="2000" kern="0" dirty="0">
                <a:latin typeface="Avenir Next" panose="020B0503020202020204" pitchFamily="34" charset="0"/>
              </a:rPr>
            </a:br>
            <a:r>
              <a:rPr lang="en-GB" sz="2000" kern="0" dirty="0">
                <a:latin typeface="Avenir Next" panose="020B0503020202020204" pitchFamily="34" charset="0"/>
              </a:rPr>
              <a:t>	WP2  – Ken Livingston</a:t>
            </a:r>
            <a:br>
              <a:rPr lang="en-GB" sz="2000" kern="0" dirty="0">
                <a:latin typeface="Avenir Next" panose="020B0503020202020204" pitchFamily="34" charset="0"/>
              </a:rPr>
            </a:br>
            <a:r>
              <a:rPr lang="en-GB" sz="2000" kern="0" dirty="0">
                <a:latin typeface="Avenir Next" panose="020B0503020202020204" pitchFamily="34" charset="0"/>
              </a:rPr>
              <a:t>	WP3  – Nick Zachariou</a:t>
            </a:r>
            <a:br>
              <a:rPr lang="en-GB" sz="2000" kern="0" dirty="0">
                <a:latin typeface="Avenir Next" panose="020B0503020202020204" pitchFamily="34" charset="0"/>
              </a:rPr>
            </a:br>
            <a:r>
              <a:rPr lang="en-GB" sz="2000" kern="0" dirty="0">
                <a:latin typeface="Avenir Next" panose="020B0503020202020204" pitchFamily="34" charset="0"/>
              </a:rPr>
              <a:t>	WP4  – Nik Templeton</a:t>
            </a:r>
            <a:endParaRPr lang="en-US" sz="2000" kern="0" dirty="0">
              <a:solidFill>
                <a:schemeClr val="tx1"/>
              </a:solidFill>
              <a:latin typeface="Avenir Next" panose="020B0503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GB" sz="2000" kern="0" dirty="0">
              <a:latin typeface="Avenir Next" panose="020B0503020202020204" pitchFamily="34" charset="0"/>
            </a:endParaRPr>
          </a:p>
        </p:txBody>
      </p:sp>
      <p:pic>
        <p:nvPicPr>
          <p:cNvPr id="8" name="Picture 6" descr="University of Birmingham - A leading global university">
            <a:extLst>
              <a:ext uri="{FF2B5EF4-FFF2-40B4-BE49-F238E27FC236}">
                <a16:creationId xmlns:a16="http://schemas.microsoft.com/office/drawing/2014/main" id="{4A4BD8F9-533B-C7C9-C0A3-65E0BFC3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7748" y="1556792"/>
            <a:ext cx="1344617" cy="3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unel University London Icons PNG - Free PNG and Icons Downloads">
            <a:extLst>
              <a:ext uri="{FF2B5EF4-FFF2-40B4-BE49-F238E27FC236}">
                <a16:creationId xmlns:a16="http://schemas.microsoft.com/office/drawing/2014/main" id="{5B5DDCE3-AE2A-9C5B-6A31-42E46A67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6639" y="2034930"/>
            <a:ext cx="1139921" cy="4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University of Glasgow: Committed to net zero emissions by 2030">
            <a:extLst>
              <a:ext uri="{FF2B5EF4-FFF2-40B4-BE49-F238E27FC236}">
                <a16:creationId xmlns:a16="http://schemas.microsoft.com/office/drawing/2014/main" id="{E3895AC5-3EC9-B6FE-8822-53F2F2541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3849" y="2647401"/>
            <a:ext cx="1104719" cy="34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65E8058C-2593-2740-E158-1A418859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56440" y="3061216"/>
            <a:ext cx="1177825" cy="6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The University of Liverpool">
            <a:extLst>
              <a:ext uri="{FF2B5EF4-FFF2-40B4-BE49-F238E27FC236}">
                <a16:creationId xmlns:a16="http://schemas.microsoft.com/office/drawing/2014/main" id="{43422B76-0FAB-F5E7-B21A-4F77DA40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9380" y="3660804"/>
            <a:ext cx="1325212" cy="3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University Of Oxford Logo Text transparent PNG - StickPNG">
            <a:extLst>
              <a:ext uri="{FF2B5EF4-FFF2-40B4-BE49-F238E27FC236}">
                <a16:creationId xmlns:a16="http://schemas.microsoft.com/office/drawing/2014/main" id="{BDFB953D-64B8-44E4-B61D-C225EBDE6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2424" y="4118419"/>
            <a:ext cx="1580915" cy="5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University of York">
            <a:extLst>
              <a:ext uri="{FF2B5EF4-FFF2-40B4-BE49-F238E27FC236}">
                <a16:creationId xmlns:a16="http://schemas.microsoft.com/office/drawing/2014/main" id="{94F72C0E-0D74-9AF3-D97C-1A82425C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096" y="4717400"/>
            <a:ext cx="879448" cy="33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STFC Logo new — FREYA">
            <a:extLst>
              <a:ext uri="{FF2B5EF4-FFF2-40B4-BE49-F238E27FC236}">
                <a16:creationId xmlns:a16="http://schemas.microsoft.com/office/drawing/2014/main" id="{0861012A-D386-FC0B-A543-70D78DBA7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8293" y="5221456"/>
            <a:ext cx="1475885" cy="3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201D7-BBD7-DBDC-C997-4FD46C6E7177}"/>
              </a:ext>
            </a:extLst>
          </p:cNvPr>
          <p:cNvSpPr txBox="1"/>
          <p:nvPr/>
        </p:nvSpPr>
        <p:spPr>
          <a:xfrm>
            <a:off x="10056440" y="5613434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Daresbury Laboratory</a:t>
            </a:r>
          </a:p>
          <a:p>
            <a:r>
              <a:rPr lang="en-US" sz="1000" dirty="0"/>
              <a:t>Rutherford Appleton Laboratory</a:t>
            </a:r>
          </a:p>
        </p:txBody>
      </p:sp>
    </p:spTree>
    <p:extLst>
      <p:ext uri="{BB962C8B-B14F-4D97-AF65-F5344CB8AC3E}">
        <p14:creationId xmlns:p14="http://schemas.microsoft.com/office/powerpoint/2010/main" val="30669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5D2C0-E27A-C8FC-BB0F-1F3EAE57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D237-865F-57FA-5B99-0FC22D5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UKRI Preliminary Activity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0D073-9C3B-71D9-EA77-00309D8C9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44824"/>
            <a:ext cx="10521377" cy="3816424"/>
          </a:xfrm>
        </p:spPr>
        <p:txBody>
          <a:bodyPr/>
          <a:lstStyle/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Final </a:t>
            </a:r>
            <a:r>
              <a:rPr lang="en-GB" sz="2000" dirty="0">
                <a:solidFill>
                  <a:srgbClr val="30A5FF"/>
                </a:solidFill>
                <a:latin typeface="Avenir Next" panose="020B0503020202020204" pitchFamily="34" charset="0"/>
              </a:rPr>
              <a:t>Oversight Committee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met on 9</a:t>
            </a:r>
            <a:r>
              <a:rPr lang="en-GB" sz="2000" baseline="30000" dirty="0">
                <a:solidFill>
                  <a:srgbClr val="002060"/>
                </a:solidFill>
                <a:latin typeface="Avenir Next" panose="020B0503020202020204" pitchFamily="34" charset="0"/>
              </a:rPr>
              <a:t>th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May 2025.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Thank you for your inputs!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C00000"/>
              </a:solidFill>
              <a:latin typeface="Avenir Next" panose="020B0503020202020204" pitchFamily="34" charset="0"/>
            </a:endParaRP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Request for a submission of the </a:t>
            </a:r>
            <a:r>
              <a:rPr lang="en-GB" sz="2000" dirty="0">
                <a:solidFill>
                  <a:srgbClr val="30A5FF"/>
                </a:solidFill>
                <a:latin typeface="Avenir Next" panose="020B0503020202020204" pitchFamily="34" charset="0"/>
              </a:rPr>
              <a:t>pre-TDR document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to the committee as one of the major deliverables of the project. Awaiting finalisation of v2 in July and permission to share the document draft.</a:t>
            </a:r>
          </a:p>
          <a:p>
            <a:pPr lvl="1">
              <a:spcBef>
                <a:spcPts val="1008"/>
              </a:spcBef>
            </a:pPr>
            <a:endParaRPr lang="en-GB" sz="2000" dirty="0">
              <a:solidFill>
                <a:srgbClr val="002060"/>
              </a:solidFill>
              <a:latin typeface="Avenir Next" panose="020B0503020202020204" pitchFamily="34" charset="0"/>
            </a:endParaRP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0A5FF"/>
                </a:solidFill>
                <a:latin typeface="Avenir Next" panose="020B0503020202020204" pitchFamily="34" charset="0"/>
              </a:rPr>
              <a:t>Close-out report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expected in September (deadline not yet given) – </a:t>
            </a:r>
            <a:r>
              <a:rPr lang="en-GB" sz="2000" i="1" dirty="0">
                <a:solidFill>
                  <a:srgbClr val="C00000"/>
                </a:solidFill>
                <a:latin typeface="Avenir Next" panose="020B0503020202020204" pitchFamily="34" charset="0"/>
              </a:rPr>
              <a:t>we’ll be asking for more inputs! 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  <a:sym typeface="Wingdings" pitchFamily="2" charset="2"/>
              </a:rPr>
              <a:t></a:t>
            </a:r>
            <a:r>
              <a:rPr lang="en-GB" sz="2000" dirty="0">
                <a:solidFill>
                  <a:srgbClr val="C00000"/>
                </a:solidFill>
                <a:latin typeface="Avenir Next" panose="020B0503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081F36-D33F-341D-BCEB-AC712546D3FF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39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79DC-6BE0-742E-8A96-47EB175D4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02BA5-7D32-105F-68C2-72D53465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UKRI Full Infrastructure Project - 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78A79-53F6-4DB6-5AC3-C5B877B03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556792"/>
            <a:ext cx="11305256" cy="4648436"/>
          </a:xfrm>
        </p:spPr>
        <p:txBody>
          <a:bodyPr/>
          <a:lstStyle/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Submitted proposal in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July 2023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for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£58.8m </a:t>
            </a:r>
            <a:r>
              <a:rPr lang="en-GB" sz="2000" dirty="0" err="1">
                <a:solidFill>
                  <a:srgbClr val="00B0F0"/>
                </a:solidFill>
                <a:latin typeface="Avenir Next" panose="020B0503020202020204" pitchFamily="34" charset="0"/>
              </a:rPr>
              <a:t>fEC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incl. contingency, duration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7 + 1.75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years (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Jul 2025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– 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Mar 2034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).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UKRI funding announcement in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March 2024: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funding would start in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FY26/27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(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Apr 2026 at earliest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).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STFC tentatively agreed with UKRI Infrastructure to advance funding in FY25/26.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Reprofiled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£58.8m cost to STFC (£64.1m </a:t>
            </a:r>
            <a:r>
              <a:rPr lang="en-GB" sz="2000" dirty="0" err="1">
                <a:solidFill>
                  <a:srgbClr val="00B0F0"/>
                </a:solidFill>
                <a:latin typeface="Avenir Next" panose="020B0503020202020204" pitchFamily="34" charset="0"/>
              </a:rPr>
              <a:t>fEC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) 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incl. contingency, duration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8.25 + 1.75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years (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Apr 2025 – Mar 2035</a:t>
            </a:r>
            <a:r>
              <a:rPr lang="en-GB" sz="2000" dirty="0">
                <a:solidFill>
                  <a:srgbClr val="002060"/>
                </a:solidFill>
                <a:latin typeface="Avenir Next" panose="020B0503020202020204" pitchFamily="34" charset="0"/>
              </a:rPr>
              <a:t>).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Budget in </a:t>
            </a:r>
            <a:r>
              <a:rPr lang="en-US" sz="2000" dirty="0">
                <a:solidFill>
                  <a:srgbClr val="00B0F0"/>
                </a:solidFill>
                <a:latin typeface="Avenir Next" panose="020B0503020202020204" pitchFamily="34" charset="0"/>
              </a:rPr>
              <a:t>FY25/26</a:t>
            </a:r>
            <a:r>
              <a:rPr lang="en-U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 was limited to </a:t>
            </a:r>
            <a:r>
              <a:rPr lang="en-US" sz="2000" dirty="0">
                <a:solidFill>
                  <a:srgbClr val="00B0F0"/>
                </a:solidFill>
                <a:latin typeface="Avenir Next" panose="020B0503020202020204" pitchFamily="34" charset="0"/>
              </a:rPr>
              <a:t>£2.8m</a:t>
            </a:r>
            <a:r>
              <a:rPr lang="en-US" sz="2000" dirty="0">
                <a:solidFill>
                  <a:srgbClr val="002060"/>
                </a:solidFill>
                <a:latin typeface="Avenir Next" panose="020B0503020202020204" pitchFamily="34" charset="0"/>
              </a:rPr>
              <a:t>.</a:t>
            </a: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" panose="020B0503020202020204" pitchFamily="34" charset="0"/>
              </a:rPr>
              <a:t>STFC clarified that grants to HEIs would be at </a:t>
            </a:r>
            <a:r>
              <a:rPr lang="en-US" sz="2000" dirty="0">
                <a:solidFill>
                  <a:srgbClr val="00B0F0"/>
                </a:solidFill>
                <a:latin typeface="Avenir Next" panose="020B0503020202020204" pitchFamily="34" charset="0"/>
              </a:rPr>
              <a:t>80% </a:t>
            </a:r>
            <a:r>
              <a:rPr lang="en-US" sz="2000" dirty="0" err="1">
                <a:solidFill>
                  <a:srgbClr val="00B0F0"/>
                </a:solidFill>
                <a:latin typeface="Avenir Next" panose="020B0503020202020204" pitchFamily="34" charset="0"/>
              </a:rPr>
              <a:t>fEC</a:t>
            </a:r>
            <a:r>
              <a:rPr lang="en-US" sz="2000" dirty="0">
                <a:solidFill>
                  <a:srgbClr val="00B0F0"/>
                </a:solidFill>
                <a:latin typeface="Avenir Next" panose="020B0503020202020204" pitchFamily="34" charset="0"/>
              </a:rPr>
              <a:t> </a:t>
            </a:r>
            <a:r>
              <a:rPr lang="en-US" sz="2000" dirty="0">
                <a:latin typeface="Avenir Next" panose="020B0503020202020204" pitchFamily="34" charset="0"/>
              </a:rPr>
              <a:t>(apart from equipment/exceptions); indexation at </a:t>
            </a:r>
            <a:r>
              <a:rPr lang="en-US" sz="2000" dirty="0">
                <a:solidFill>
                  <a:srgbClr val="00B0F0"/>
                </a:solidFill>
                <a:latin typeface="Avenir Next" panose="020B0503020202020204" pitchFamily="34" charset="0"/>
              </a:rPr>
              <a:t>2.48%.</a:t>
            </a:r>
            <a:endParaRPr lang="en-GB" sz="2000" dirty="0">
              <a:solidFill>
                <a:srgbClr val="002060"/>
              </a:solidFill>
              <a:latin typeface="Avenir Next" panose="020B0503020202020204" pitchFamily="34" charset="0"/>
            </a:endParaRPr>
          </a:p>
          <a:p>
            <a:pPr marL="538163" lvl="1" indent="-342900">
              <a:spcBef>
                <a:spcPts val="1008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The project underwent a Full Business Case approval process; approved by UKRI </a:t>
            </a:r>
            <a:r>
              <a:rPr lang="en-GB" sz="2000" dirty="0" err="1">
                <a:latin typeface="Avenir Next" panose="020B0503020202020204" pitchFamily="34" charset="0"/>
              </a:rPr>
              <a:t>ExCo</a:t>
            </a:r>
            <a:r>
              <a:rPr lang="en-GB" sz="2000" dirty="0">
                <a:latin typeface="Avenir Next" panose="020B0503020202020204" pitchFamily="34" charset="0"/>
              </a:rPr>
              <a:t> in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December 2024.</a:t>
            </a:r>
            <a:endParaRPr lang="en-GB" sz="2000" dirty="0">
              <a:solidFill>
                <a:srgbClr val="00B0F0"/>
              </a:solidFill>
              <a:latin typeface="Avenir Next" panose="020B05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750E0-5882-5B7C-B839-B15ECC21A984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1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78BD7-2FAD-2091-5937-99360AD33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DD70-421D-F752-7FF5-D709A816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 pitchFamily="34" charset="0"/>
              </a:rPr>
              <a:t>UKRI Full Infrastructure Project – Current Status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C6CC40-3D9E-F1CF-A611-D41244A6CC45}"/>
              </a:ext>
            </a:extLst>
          </p:cNvPr>
          <p:cNvSpPr/>
          <p:nvPr/>
        </p:nvSpPr>
        <p:spPr bwMode="auto">
          <a:xfrm>
            <a:off x="47328" y="6555504"/>
            <a:ext cx="4680520" cy="294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EADD54B-2A66-9677-9CC8-7A966E66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24744"/>
            <a:ext cx="10429304" cy="4608512"/>
          </a:xfrm>
        </p:spPr>
        <p:txBody>
          <a:bodyPr/>
          <a:lstStyle/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Future EIC funding is caught up in the Government’s Comprehensive Spending Review -- Phase 2 of the CSR (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FY26/27 – FY29/30</a:t>
            </a:r>
            <a:r>
              <a:rPr lang="en-GB" sz="2000" dirty="0">
                <a:latin typeface="Avenir Next" panose="020B0503020202020204" pitchFamily="34" charset="0"/>
              </a:rPr>
              <a:t>) announced on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June 11</a:t>
            </a:r>
            <a:r>
              <a:rPr lang="en-GB" sz="2000" baseline="30000" dirty="0">
                <a:solidFill>
                  <a:srgbClr val="FF0000"/>
                </a:solidFill>
                <a:latin typeface="Avenir Next" panose="020B0503020202020204" pitchFamily="34" charset="0"/>
              </a:rPr>
              <a:t>th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.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UKRI budget still unknown.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UKRI/STFC’s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FY25/26</a:t>
            </a:r>
            <a:r>
              <a:rPr lang="en-GB" sz="2000" dirty="0">
                <a:latin typeface="Avenir Next" panose="020B0503020202020204" pitchFamily="34" charset="0"/>
              </a:rPr>
              <a:t> budget settlement from Phase 1 of the CSR is challenging.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UKRI Infrastructure is unwilling to release funds until EIC funding is confirmed by HM Treasury.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Unfortunately, there is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no prospect of additional bridging </a:t>
            </a:r>
            <a:r>
              <a:rPr lang="en-GB" sz="2000" dirty="0">
                <a:latin typeface="Avenir Next" panose="020B0503020202020204" pitchFamily="34" charset="0"/>
              </a:rPr>
              <a:t>from STFC this FY.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venir Next" panose="020B0503020202020204" pitchFamily="34" charset="0"/>
              </a:rPr>
              <a:t>At the current rate of spend there are sufficient funds at the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national labs </a:t>
            </a:r>
            <a:r>
              <a:rPr lang="en-GB" sz="2000" dirty="0">
                <a:latin typeface="Avenir Next" panose="020B0503020202020204" pitchFamily="34" charset="0"/>
              </a:rPr>
              <a:t>for work to continue to the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end of June</a:t>
            </a:r>
            <a:r>
              <a:rPr lang="en-GB" sz="2000" dirty="0">
                <a:latin typeface="Avenir Next" panose="020B0503020202020204" pitchFamily="34" charset="0"/>
              </a:rPr>
              <a:t>; </a:t>
            </a:r>
            <a:r>
              <a:rPr lang="en-GB" sz="2000" dirty="0">
                <a:solidFill>
                  <a:srgbClr val="00B0F0"/>
                </a:solidFill>
                <a:latin typeface="Avenir Next" panose="020B0503020202020204" pitchFamily="34" charset="0"/>
              </a:rPr>
              <a:t>project-funded staff </a:t>
            </a:r>
            <a:r>
              <a:rPr lang="en-GB" sz="2000" dirty="0">
                <a:latin typeface="Avenir Next" panose="020B0503020202020204" pitchFamily="34" charset="0"/>
              </a:rPr>
              <a:t>are covered until the </a:t>
            </a:r>
            <a:r>
              <a:rPr lang="en-GB" sz="2000" dirty="0">
                <a:solidFill>
                  <a:srgbClr val="FF0000"/>
                </a:solidFill>
                <a:latin typeface="Avenir Next" panose="020B0503020202020204" pitchFamily="34" charset="0"/>
              </a:rPr>
              <a:t>end of September.</a:t>
            </a:r>
          </a:p>
          <a:p>
            <a:pPr marL="481013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venir Next" panose="020B0503020202020204" pitchFamily="34" charset="0"/>
              </a:rPr>
              <a:t>As of today, no confirmation yet of the Full Infrastructure funding.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0ED80-AF9B-D8A7-FCDC-2D6BD0DEE690}"/>
              </a:ext>
            </a:extLst>
          </p:cNvPr>
          <p:cNvSpPr txBox="1"/>
          <p:nvPr/>
        </p:nvSpPr>
        <p:spPr>
          <a:xfrm>
            <a:off x="1775520" y="6014227"/>
            <a:ext cx="757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venir Next" panose="020B0503020202020204" pitchFamily="34" charset="0"/>
              </a:rPr>
              <a:t>Financial planning for the first award: see Peter’s talk. </a:t>
            </a:r>
          </a:p>
        </p:txBody>
      </p:sp>
    </p:spTree>
    <p:extLst>
      <p:ext uri="{BB962C8B-B14F-4D97-AF65-F5344CB8AC3E}">
        <p14:creationId xmlns:p14="http://schemas.microsoft.com/office/powerpoint/2010/main" val="34444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CC00"/>
        </a:lt1>
        <a:dk2>
          <a:srgbClr val="000099"/>
        </a:dk2>
        <a:lt2>
          <a:srgbClr val="FFCC00"/>
        </a:lt2>
        <a:accent1>
          <a:srgbClr val="FF9900"/>
        </a:accent1>
        <a:accent2>
          <a:srgbClr val="00FFFF"/>
        </a:accent2>
        <a:accent3>
          <a:srgbClr val="AAAACA"/>
        </a:accent3>
        <a:accent4>
          <a:srgbClr val="DAAE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194954</TotalTime>
  <Words>2048</Words>
  <Application>Microsoft Macintosh PowerPoint</Application>
  <PresentationFormat>Widescreen</PresentationFormat>
  <Paragraphs>240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Avenir Book</vt:lpstr>
      <vt:lpstr>Avenir Next</vt:lpstr>
      <vt:lpstr>Helvetica</vt:lpstr>
      <vt:lpstr>Lucida Sans</vt:lpstr>
      <vt:lpstr>Times</vt:lpstr>
      <vt:lpstr>Wingdings</vt:lpstr>
      <vt:lpstr>Blank Presentation</vt:lpstr>
      <vt:lpstr>UK-EIC project status update</vt:lpstr>
      <vt:lpstr>New Management Team – from July 2025</vt:lpstr>
      <vt:lpstr>Intro: Daria</vt:lpstr>
      <vt:lpstr>Intro: Marcello</vt:lpstr>
      <vt:lpstr>Intro: Paul</vt:lpstr>
      <vt:lpstr>UK EIC Collaboration</vt:lpstr>
      <vt:lpstr>UKRI Preliminary Activity Update</vt:lpstr>
      <vt:lpstr>UKRI Full Infrastructure Project - Reminder</vt:lpstr>
      <vt:lpstr>UKRI Full Infrastructure Project – Current Status</vt:lpstr>
      <vt:lpstr>EIC Project Schedule (June 2025)</vt:lpstr>
      <vt:lpstr>EIC Project Schedule (June 2025)</vt:lpstr>
      <vt:lpstr>EIC Subprojects</vt:lpstr>
      <vt:lpstr>EIC Sub-Project Schedule (June 2025)</vt:lpstr>
      <vt:lpstr>International Agreements</vt:lpstr>
      <vt:lpstr>       Collaboration</vt:lpstr>
      <vt:lpstr>Collaboration calendar highlights</vt:lpstr>
      <vt:lpstr>PowerPoint Presentation</vt:lpstr>
      <vt:lpstr>PowerPoint Presentation</vt:lpstr>
      <vt:lpstr>UKRI Full Infrastructure Project – Preparations</vt:lpstr>
      <vt:lpstr>EIC Project Schedule (November 2024)</vt:lpstr>
      <vt:lpstr>EIC Project Schedule (November 2024)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Jets in Relativistic Heavy Ion Collisions</dc:title>
  <dc:creator>Peter Jones</dc:creator>
  <cp:lastModifiedBy>Daria Sokhan</cp:lastModifiedBy>
  <cp:revision>5225</cp:revision>
  <cp:lastPrinted>2025-01-09T23:21:07Z</cp:lastPrinted>
  <dcterms:created xsi:type="dcterms:W3CDTF">2011-04-04T20:44:13Z</dcterms:created>
  <dcterms:modified xsi:type="dcterms:W3CDTF">2025-06-26T09:56:18Z</dcterms:modified>
</cp:coreProperties>
</file>