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8" r:id="rId5"/>
    <p:sldMasterId id="2147483689" r:id="rId6"/>
    <p:sldMasterId id="2147483726" r:id="rId7"/>
    <p:sldMasterId id="2147483740" r:id="rId8"/>
    <p:sldMasterId id="2147483747" r:id="rId9"/>
  </p:sldMasterIdLst>
  <p:notesMasterIdLst>
    <p:notesMasterId r:id="rId21"/>
  </p:notesMasterIdLst>
  <p:handoutMasterIdLst>
    <p:handoutMasterId r:id="rId22"/>
  </p:handoutMasterIdLst>
  <p:sldIdLst>
    <p:sldId id="2079" r:id="rId10"/>
    <p:sldId id="2076" r:id="rId11"/>
    <p:sldId id="1959" r:id="rId12"/>
    <p:sldId id="276" r:id="rId13"/>
    <p:sldId id="428" r:id="rId14"/>
    <p:sldId id="1345" r:id="rId15"/>
    <p:sldId id="2080" r:id="rId16"/>
    <p:sldId id="1293" r:id="rId17"/>
    <p:sldId id="1292" r:id="rId18"/>
    <p:sldId id="2078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0C808FD-9AC2-48C9-BF6C-C087BE88C2A4}">
          <p14:sldIdLst>
            <p14:sldId id="2079"/>
            <p14:sldId id="2076"/>
            <p14:sldId id="1959"/>
            <p14:sldId id="276"/>
            <p14:sldId id="428"/>
            <p14:sldId id="1345"/>
            <p14:sldId id="2080"/>
            <p14:sldId id="1293"/>
            <p14:sldId id="1292"/>
            <p14:sldId id="2078"/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3" orient="horz" pos="4315" userDrawn="1">
          <p15:clr>
            <a:srgbClr val="A4A3A4"/>
          </p15:clr>
        </p15:guide>
        <p15:guide id="4" pos="7680" userDrawn="1">
          <p15:clr>
            <a:srgbClr val="A4A3A4"/>
          </p15:clr>
        </p15:guide>
        <p15:guide id="5" pos="5927" userDrawn="1">
          <p15:clr>
            <a:srgbClr val="A4A3A4"/>
          </p15:clr>
        </p15:guide>
        <p15:guide id="7" orient="horz" userDrawn="1">
          <p15:clr>
            <a:srgbClr val="A4A3A4"/>
          </p15:clr>
        </p15:guide>
        <p15:guide id="8" pos="1799" userDrawn="1">
          <p15:clr>
            <a:srgbClr val="A4A3A4"/>
          </p15:clr>
        </p15:guide>
        <p15:guide id="9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8E8"/>
    <a:srgbClr val="FFFFFF"/>
    <a:srgbClr val="E8EBF0"/>
    <a:srgbClr val="C8C9CB"/>
    <a:srgbClr val="E2E5E8"/>
    <a:srgbClr val="E6E6E6"/>
    <a:srgbClr val="0A0A0E"/>
    <a:srgbClr val="161818"/>
    <a:srgbClr val="000000"/>
    <a:srgbClr val="0030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BF4519-8C9F-2F40-A570-EBDF40139AF8}" v="43" dt="2025-06-26T07:28:22.6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94" autoAdjust="0"/>
    <p:restoredTop sz="81600" autoAdjust="0"/>
  </p:normalViewPr>
  <p:slideViewPr>
    <p:cSldViewPr snapToGrid="0" snapToObjects="1">
      <p:cViewPr>
        <p:scale>
          <a:sx n="93" d="100"/>
          <a:sy n="93" d="100"/>
        </p:scale>
        <p:origin x="1624" y="880"/>
      </p:cViewPr>
      <p:guideLst>
        <p:guide orient="horz" pos="4315"/>
        <p:guide pos="7680"/>
        <p:guide pos="5927"/>
        <p:guide orient="horz"/>
        <p:guide pos="1799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0946"/>
    </p:cViewPr>
  </p:sorterViewPr>
  <p:notesViewPr>
    <p:cSldViewPr snapToGrid="0" snapToObjects="1" showGuides="1">
      <p:cViewPr varScale="1">
        <p:scale>
          <a:sx n="103" d="100"/>
          <a:sy n="103" d="100"/>
        </p:scale>
        <p:origin x="383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1D6BE-E986-4B97-A719-C640AF50A5E9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97625-7266-4ED1-9388-6E3ECBA41F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1334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E9A4A-3203-D544-A0F2-9B4A7A1B021E}" type="datetimeFigureOut">
              <a:rPr lang="en-US" smtClean="0"/>
              <a:t>6/25/25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3BA1D-A00F-DB41-84DA-BE26C485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I’m Paul, responsible for PMing, reports charts document management finances etc.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60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8F861-FDCA-8C32-DF53-787782ECB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0B6B80-F029-FB47-CEF2-5A23C6EA7C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E97EAB-96E2-AE13-04D7-4D69358416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Commin</a:t>
            </a:r>
            <a:r>
              <a:rPr lang="en-GB" dirty="0"/>
              <a:t> gout of the science case was a well defined requirement for what a next generation XFEL was,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297E4D-FCF8-7586-097E-2E79F513DF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6A0739-1C77-4C67-836A-ABC88CBFF13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855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6A0739-1C77-4C67-836A-ABC88CBFF13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682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>
          <a:extLst>
            <a:ext uri="{FF2B5EF4-FFF2-40B4-BE49-F238E27FC236}">
              <a16:creationId xmlns:a16="http://schemas.microsoft.com/office/drawing/2014/main" id="{5A9FFD9F-068D-964B-03B2-4DA4BFBF8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:notes">
            <a:extLst>
              <a:ext uri="{FF2B5EF4-FFF2-40B4-BE49-F238E27FC236}">
                <a16:creationId xmlns:a16="http://schemas.microsoft.com/office/drawing/2014/main" id="{91DE155C-A9C2-5BDF-86A1-BEBC8C57E4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3:notes">
            <a:extLst>
              <a:ext uri="{FF2B5EF4-FFF2-40B4-BE49-F238E27FC236}">
                <a16:creationId xmlns:a16="http://schemas.microsoft.com/office/drawing/2014/main" id="{37701A6B-37ED-4E68-2D27-E00D31955D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/>
              <a:t>Uk-</a:t>
            </a:r>
            <a:r>
              <a:rPr lang="en-GB" err="1"/>
              <a:t>xfel</a:t>
            </a:r>
            <a:r>
              <a:rPr lang="en-GB"/>
              <a:t> misnomer?</a:t>
            </a:r>
            <a:endParaRPr/>
          </a:p>
        </p:txBody>
      </p:sp>
      <p:sp>
        <p:nvSpPr>
          <p:cNvPr id="261" name="Google Shape;261;p3:notes">
            <a:extLst>
              <a:ext uri="{FF2B5EF4-FFF2-40B4-BE49-F238E27FC236}">
                <a16:creationId xmlns:a16="http://schemas.microsoft.com/office/drawing/2014/main" id="{EA9C7B61-047F-A088-7C24-3D782778BD8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561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10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082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2BFD4-3308-4E7D-B7B8-B16E2173B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700B89-BD8C-4B4E-8CB6-A7B0EF74B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8C6EF-76C0-4AE0-913E-31BC096E23A9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2D5CA4-1D70-4AD7-B9B6-928C222B4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B82844-4103-476F-9DE1-B4D6C4F72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1B22-587F-4160-B8A8-DEF756A024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535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CEFEA7-2336-4A4D-878B-FF4AD3E5C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8C6EF-76C0-4AE0-913E-31BC096E23A9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B68473-FAFA-49A0-ACCB-9009B3746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4B8898-FF8A-4C44-B760-41FB0FC0F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1B22-587F-4160-B8A8-DEF756A024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162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5BA62-355E-442E-9E5A-9E0CEF9A7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9DB27-91D4-4737-9605-28F7CCEF5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6313A-81BB-4F6F-AD59-771A676E86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262E9D-6A5E-42F2-BDC9-5BAA37231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8C6EF-76C0-4AE0-913E-31BC096E23A9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775339-FD2F-4BEB-80F5-80322E134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E934DB-617D-4931-8D3A-2864454BA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1B22-587F-4160-B8A8-DEF756A024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363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A2BFA-57B4-4660-8ED1-029FBF38E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36E15B-2282-496A-9C59-00BE525396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D1F15C-2B66-459C-A707-A39F62DAE3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686D49-D254-456E-AFA3-CFCBDFE3C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8C6EF-76C0-4AE0-913E-31BC096E23A9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C6546-6AF9-4D63-8816-DC885509D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193A97-0E2A-4FB6-9A2A-4B6B78D44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1B22-587F-4160-B8A8-DEF756A024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34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F51A4-4AEA-4700-9D07-0E0B527DF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A86532-BE17-4F30-95B2-92B6F6540F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0667C7-41A0-44DE-9BFC-B2F6EDCB0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8C6EF-76C0-4AE0-913E-31BC096E23A9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29A3C-AFE7-4E4B-B674-45B202C83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FBE05-326B-4CCF-A873-CD98D4583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1B22-587F-4160-B8A8-DEF756A024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607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8E255A-4B95-4368-851D-777906A45E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5F607F-E72D-41EC-880B-7DFE2A91B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05B69-4418-48BD-B96F-4685332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8C6EF-76C0-4AE0-913E-31BC096E23A9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398D5-6A85-4642-A40A-AD1B17ECF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22017-943E-4C32-8B45-5D6A21842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1B22-587F-4160-B8A8-DEF756A024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510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5" y="188641"/>
            <a:ext cx="12192000" cy="79136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221755-1974-484A-90A1-3D0ED6B05FD4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007435" y="1124745"/>
            <a:ext cx="10369649" cy="4391819"/>
          </a:xfrm>
        </p:spPr>
        <p:txBody>
          <a:bodyPr/>
          <a:lstStyle>
            <a:lvl1pPr>
              <a:defRPr i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557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63768-C616-4ABF-9788-D01459B29786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A00F7-26EA-4106-AB93-197E371E7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881779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63768-C616-4ABF-9788-D01459B29786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A00F7-26EA-4106-AB93-197E371E7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838985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63768-C616-4ABF-9788-D01459B29786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A00F7-26EA-4106-AB93-197E371E7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116163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486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63768-C616-4ABF-9788-D01459B29786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A00F7-26EA-4106-AB93-197E371E7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834097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63768-C616-4ABF-9788-D01459B29786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A00F7-26EA-4106-AB93-197E371E7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733230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63768-C616-4ABF-9788-D01459B29786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A00F7-26EA-4106-AB93-197E371E7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53553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63768-C616-4ABF-9788-D01459B29786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A00F7-26EA-4106-AB93-197E371E7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303703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63768-C616-4ABF-9788-D01459B29786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A00F7-26EA-4106-AB93-197E371E7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446334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63768-C616-4ABF-9788-D01459B29786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A00F7-26EA-4106-AB93-197E371E7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114873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63768-C616-4ABF-9788-D01459B29786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A00F7-26EA-4106-AB93-197E371E7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242144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63768-C616-4ABF-9788-D01459B29786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A00F7-26EA-4106-AB93-197E371E7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49993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185" y="620714"/>
            <a:ext cx="11618383" cy="504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34434" y="1371601"/>
            <a:ext cx="5659967" cy="4937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1" y="1371601"/>
            <a:ext cx="5659967" cy="4937125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34433" y="6453188"/>
            <a:ext cx="2844800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53188"/>
            <a:ext cx="3860800" cy="2524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Duncan Scott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77001"/>
            <a:ext cx="2844800" cy="180975"/>
          </a:xfrm>
        </p:spPr>
        <p:txBody>
          <a:bodyPr/>
          <a:lstStyle>
            <a:lvl1pPr>
              <a:defRPr/>
            </a:lvl1pPr>
          </a:lstStyle>
          <a:p>
            <a:fld id="{A5DEC437-626B-4820-A897-BD7355AADA5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31306809"/>
      </p:ext>
    </p:extLst>
  </p:cSld>
  <p:clrMapOvr>
    <a:masterClrMapping/>
  </p:clrMapOvr>
  <p:transition spd="slow" advClick="0" advTm="6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334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2138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828800" y="1970065"/>
            <a:ext cx="85344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333375"/>
            <a:ext cx="12192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08927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136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221755-1974-484A-90A1-3D0ED6B05FD4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007435" y="1124745"/>
            <a:ext cx="10369649" cy="4391819"/>
          </a:xfrm>
        </p:spPr>
        <p:txBody>
          <a:bodyPr/>
          <a:lstStyle>
            <a:lvl1pPr>
              <a:defRPr i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1500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221755-1974-484A-90A1-3D0ED6B05FD4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911424" y="1196753"/>
            <a:ext cx="10656160" cy="424837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5761"/>
            <a:ext cx="12192000" cy="79136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98745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47353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221755-1974-484A-90A1-3D0ED6B05FD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007436" y="1052736"/>
            <a:ext cx="5088565" cy="360040"/>
          </a:xfr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lang="en-GB" sz="2000" i="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288022" y="1052736"/>
            <a:ext cx="5088565" cy="360040"/>
          </a:xfr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lang="en-GB" sz="2000" i="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007436" y="1412107"/>
            <a:ext cx="5088565" cy="41044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288022" y="1412776"/>
            <a:ext cx="5088565" cy="41044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42416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221755-1974-484A-90A1-3D0ED6B05FD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136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56185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221755-1974-484A-90A1-3D0ED6B05F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8256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DA6872-49E7-3214-F6C8-1F6473D5D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225" r="18622"/>
          <a:stretch/>
        </p:blipFill>
        <p:spPr>
          <a:xfrm flipH="1">
            <a:off x="1995057" y="0"/>
            <a:ext cx="10196943" cy="685800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52073DB-F759-C25D-EFDB-EF68AF89F775}"/>
              </a:ext>
            </a:extLst>
          </p:cNvPr>
          <p:cNvGrpSpPr/>
          <p:nvPr userDrawn="1"/>
        </p:nvGrpSpPr>
        <p:grpSpPr>
          <a:xfrm>
            <a:off x="0" y="0"/>
            <a:ext cx="10847457" cy="6967970"/>
            <a:chOff x="-161316" y="-13"/>
            <a:chExt cx="10847457" cy="69679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56F9F7F-8083-0E2F-591F-AA9E450DC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4060007" y="341822"/>
              <a:ext cx="6967970" cy="628429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D86CB73-EAC2-F295-6D42-527FBC841574}"/>
                </a:ext>
              </a:extLst>
            </p:cNvPr>
            <p:cNvSpPr/>
            <p:nvPr/>
          </p:nvSpPr>
          <p:spPr>
            <a:xfrm>
              <a:off x="-161316" y="0"/>
              <a:ext cx="4601586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ED6CD507-D554-B9E9-B622-CADF4DE8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33905"/>
          <a:stretch/>
        </p:blipFill>
        <p:spPr>
          <a:xfrm>
            <a:off x="-24218" y="6302142"/>
            <a:ext cx="1886114" cy="53539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8F49586-F0C7-0722-3A0A-47020BA97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37" y="2776163"/>
            <a:ext cx="11970325" cy="5847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kumimoji="0" lang="en-GB" sz="4400" b="1" i="0" u="none" strike="noStrike" kern="1200" cap="none" spc="-150" normalizeH="0" baseline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r>
              <a:rPr lang="en-US"/>
              <a:t>Click to edit Master title</a:t>
            </a:r>
            <a:endParaRPr lang="en-GB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8559365-B620-A31A-CF4E-427DF1FA2B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282" y="3429000"/>
            <a:ext cx="9144000" cy="6446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kumimoji="0" lang="en-GB" sz="3000" b="0" i="0" u="none" strike="noStrike" cap="none" spc="0" normalizeH="0" baseline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cs typeface="Arial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074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DA6872-49E7-3214-F6C8-1F6473D5D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l="15225" r="18622"/>
          <a:stretch/>
        </p:blipFill>
        <p:spPr>
          <a:xfrm flipH="1">
            <a:off x="1995057" y="0"/>
            <a:ext cx="10196943" cy="685800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52073DB-F759-C25D-EFDB-EF68AF89F775}"/>
              </a:ext>
            </a:extLst>
          </p:cNvPr>
          <p:cNvGrpSpPr/>
          <p:nvPr userDrawn="1"/>
        </p:nvGrpSpPr>
        <p:grpSpPr>
          <a:xfrm>
            <a:off x="0" y="0"/>
            <a:ext cx="10847457" cy="6967970"/>
            <a:chOff x="-161316" y="-13"/>
            <a:chExt cx="10847457" cy="69679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56F9F7F-8083-0E2F-591F-AA9E450DC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4060007" y="341822"/>
              <a:ext cx="6967970" cy="628429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D86CB73-EAC2-F295-6D42-527FBC841574}"/>
                </a:ext>
              </a:extLst>
            </p:cNvPr>
            <p:cNvSpPr/>
            <p:nvPr/>
          </p:nvSpPr>
          <p:spPr>
            <a:xfrm>
              <a:off x="-161316" y="0"/>
              <a:ext cx="4601586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ED6CD507-D554-B9E9-B622-CADF4DE8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33905"/>
          <a:stretch/>
        </p:blipFill>
        <p:spPr>
          <a:xfrm>
            <a:off x="-24218" y="6302142"/>
            <a:ext cx="1886114" cy="53539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BDA09BE-4508-CFFB-EC8F-B937C8650A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837" y="2776163"/>
            <a:ext cx="11970325" cy="5847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kumimoji="0" lang="en-GB" sz="4400" b="1" i="0" u="none" strike="noStrike" kern="1200" cap="none" spc="-150" normalizeH="0" baseline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r>
              <a:rPr lang="en-US"/>
              <a:t>Click to section title</a:t>
            </a:r>
            <a:endParaRPr lang="en-GB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E54A3D5-0347-0885-B52A-17D81E57AB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282" y="3429000"/>
            <a:ext cx="9144000" cy="6446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kumimoji="0" lang="en-GB" sz="3000" b="0" i="0" u="none" strike="noStrike" cap="none" spc="0" normalizeH="0" baseline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cs typeface="Arial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21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98C4C6A-3346-5B34-991E-427B75E9C2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7" name="Picture 6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0F370C5F-BB4C-EC05-B649-9782F8A937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3905"/>
          <a:stretch/>
        </p:blipFill>
        <p:spPr>
          <a:xfrm>
            <a:off x="-24218" y="6302142"/>
            <a:ext cx="1886114" cy="53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75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B06DC-1941-7190-80C2-823D60C62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" y="107104"/>
            <a:ext cx="11970325" cy="584776"/>
          </a:xfrm>
          <a:prstGeom prst="rect">
            <a:avLst/>
          </a:prstGeom>
        </p:spPr>
        <p:txBody>
          <a:bodyPr/>
          <a:lstStyle>
            <a:lvl1pPr>
              <a:defRPr lang="en-US" sz="3200" b="1" kern="1200" spc="-160" dirty="0">
                <a:solidFill>
                  <a:srgbClr val="2E2D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E02EB-A3B1-5115-DE02-40383A257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79" y="902750"/>
            <a:ext cx="11970325" cy="52742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>
              <a:defRPr lang="en-GB" sz="2400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90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0059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EC0125C-1ACB-FFA1-BFF5-F5934CB9F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" y="107104"/>
            <a:ext cx="11970325" cy="584776"/>
          </a:xfrm>
          <a:prstGeom prst="rect">
            <a:avLst/>
          </a:prstGeom>
        </p:spPr>
        <p:txBody>
          <a:bodyPr/>
          <a:lstStyle>
            <a:lvl1pPr>
              <a:defRPr lang="en-US" sz="3200" b="1" kern="1200" spc="-160" dirty="0">
                <a:solidFill>
                  <a:srgbClr val="2E2D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B02C588-97AB-D356-2E0E-78D53F296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79" y="902750"/>
            <a:ext cx="5634894" cy="52742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>
              <a:defRPr lang="en-GB" sz="2400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A40F78F-40AE-9414-1717-05C27B87BFC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58466" y="898631"/>
            <a:ext cx="5605848" cy="52742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>
              <a:defRPr lang="en-GB" sz="2400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6444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29FFD-B60C-7FCB-465A-ECC7B38AE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DDFC0-73A0-C990-967D-8387D2863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7A8D99-0B47-42B7-021D-8AF7946A4C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14B8FD-D155-CA73-A289-0DE489B48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77D95E-F981-AAAA-AD69-97C30CD118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A6AB23-7226-319D-77E5-53799D4929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4FCE44-C865-DF85-C66C-FD6BB7736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5CE87F-5F46-A7AB-132A-945611B30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C39504-800B-4053-A170-DCD3ACC9E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5445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C484D-D0F7-7F40-AE07-57E7674A9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830AB5-7F08-F863-481E-636872C66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989359-8D86-E5AE-F214-E8D03EA16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E8F61C-2E8B-D5BA-7DBF-81BDC95D1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C39504-800B-4053-A170-DCD3ACC9E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4704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771F9-E93A-0D15-27A7-A11EFB9A93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E81AB8-D810-F272-E734-742525F3B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59F65D-7774-AE06-15DC-C0ACF830B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C39504-800B-4053-A170-DCD3ACC9E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4840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7E428-C431-2FD8-7350-51B5B0681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D7A46-D19E-0AE6-87EC-DFB1AA6CF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3C6399-EB21-956B-F223-84DF2AC9D6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438783-DE0F-9F1F-8CD2-B042F97F48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E78C65-34F6-7DE0-2E88-0995F9106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E5CF98-D263-A920-BADF-B6D20A9C8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C39504-800B-4053-A170-DCD3ACC9E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2440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FEF12-7912-AB1C-60C6-4F17F7964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74B462-B74F-5ED5-B578-81542D04C5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DAFC31-7501-4542-9144-9C123C068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368E1-F4AF-D7BD-8723-B7BC415D5E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9210ED-E643-DFA4-3984-33D0AF55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991F25-C437-9DC9-141D-800E10C8F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C39504-800B-4053-A170-DCD3ACC9E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1375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A447A-67D6-CF9E-24D8-5C2010415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C39C39-D093-F0BA-DE5B-C2F508961B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9000D-00D9-781B-EAF6-E734E58BC5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66AE2-A2E0-76ED-A91F-C8EB0FD9A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BD9B8-3596-3059-ECFB-073339389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C39504-800B-4053-A170-DCD3ACC9E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2644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C8AB5E-4868-48A1-C75D-2675BCDFD1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8AED25-B76B-6459-18E7-ABC28EF2C1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68B76-7C8C-355A-762B-A55CC6F5C5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223B2-6484-E75C-174E-55DFF7430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1F66A-7AAC-2248-B53C-F86286BE7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C39504-800B-4053-A170-DCD3ACC9E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3094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rgbClr val="FFFFFF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663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0" y="-1742"/>
            <a:ext cx="8446791" cy="38270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marL="217692" indent="0">
              <a:buNone/>
              <a:defRPr/>
            </a:lvl1pPr>
          </a:lstStyle>
          <a:p>
            <a:pPr marL="180000" indent="0">
              <a:buNone/>
            </a:pPr>
            <a:endParaRPr lang="en-GB" sz="1814" b="0" strike="noStrike" spc="-1">
              <a:solidFill>
                <a:srgbClr val="000066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562" y="1604399"/>
            <a:ext cx="10971684" cy="397681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Aft>
                <a:spcPts val="1282"/>
              </a:spcAft>
              <a:buNone/>
              <a:defRPr/>
            </a:lvl1pPr>
          </a:lstStyle>
          <a:p>
            <a:pPr indent="0">
              <a:spcAft>
                <a:spcPts val="1060"/>
              </a:spcAft>
              <a:buNone/>
            </a:pPr>
            <a:endParaRPr lang="en-GB" sz="2903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487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313EF-79EB-4754-AC68-7EDB4BF514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E98583-0D75-4108-B67E-916ECE736A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33B76-8FF7-4DF2-AE25-9A74C8015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8C6EF-76C0-4AE0-913E-31BC096E23A9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72273-E99A-496B-9C9B-88C503178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9120F-8468-4440-A9FE-6C0884AFD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1B22-587F-4160-B8A8-DEF756A024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074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8394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CD7BDB97-AED5-8950-9857-FC0908A8C2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3905"/>
          <a:stretch/>
        </p:blipFill>
        <p:spPr>
          <a:xfrm>
            <a:off x="1" y="6284890"/>
            <a:ext cx="1886114" cy="5353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8D9983-B043-AACA-C5D5-286E45E884CB}"/>
              </a:ext>
            </a:extLst>
          </p:cNvPr>
          <p:cNvSpPr txBox="1"/>
          <p:nvPr userDrawn="1"/>
        </p:nvSpPr>
        <p:spPr>
          <a:xfrm>
            <a:off x="1824123" y="6502553"/>
            <a:ext cx="60955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xfel.ac.uk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1EE1160-7DB3-80DA-2B99-172C08DE18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799" y="6543285"/>
            <a:ext cx="2743200" cy="276999"/>
          </a:xfrm>
          <a:prstGeom prst="rect">
            <a:avLst/>
          </a:prstGeom>
        </p:spPr>
        <p:txBody>
          <a:bodyPr/>
          <a:lstStyle>
            <a:lvl1pPr algn="r">
              <a:defRPr kumimoji="0" lang="en-GB" sz="1200" b="0" i="0" u="none" strike="noStrike" kern="1200" cap="none" spc="0" normalizeH="0" baseline="0" smtClean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E4D17403-F0AD-4B12-BB3D-F7BF7D3BF14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003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5328F-DD22-4132-8E75-566BD7DA2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64A05-D97B-4021-9CF7-62B3D98DBD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9DCC1-D796-4E52-8872-9FE221F9D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8C6EF-76C0-4AE0-913E-31BC096E23A9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BE26A-6B29-4EB9-8B5B-19E1626D8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FECAD-2FE9-42F0-9D02-91A0ECCED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1B22-587F-4160-B8A8-DEF756A024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51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6A4AD-7E65-4DB2-A454-7DC33F81C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24BC46-F7DA-4B1C-B80B-88D255EF5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890E44-F300-4EEF-B7BE-15832C6B8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8C6EF-76C0-4AE0-913E-31BC096E23A9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7716E-61F5-4B43-83D8-7946EF5A8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E2268-B45E-4C26-B07C-DD9E1819B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1B22-587F-4160-B8A8-DEF756A024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136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F0C3E-A684-4BE1-B3BC-7252E467E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08E70-C48C-48CF-BBCD-DBAFC4C4D6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BB114-5B19-4711-AD00-B72D9D8AFE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97B99B-0BD5-4E5B-9E7D-F6C230CF1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8C6EF-76C0-4AE0-913E-31BC096E23A9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C90D5A-CB02-4892-B522-77E19B641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B47F6B-3FD1-4E87-9B08-DA601EE9D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1B22-587F-4160-B8A8-DEF756A024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716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57DE0-6471-4449-BD23-1D265F1DF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DA40B-91B6-493D-9FCB-3F1427F3D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E88B71-5D8B-4704-8DB5-734B21019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557614-FC2A-43FC-99F5-98616A0650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594B49-0F92-42CC-8F4D-A7F1BE3CCC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3FF4CF-6769-473B-9CDB-BAA16ECDB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8C6EF-76C0-4AE0-913E-31BC096E23A9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3D7FEA-A405-49D5-BCA8-3E4E8E347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2447D-C217-44E4-9224-DF3EF45E4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1B22-587F-4160-B8A8-DEF756A024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92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32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9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6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7AF2DF-B182-3D42-AFB4-BDFF5FB9E9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3" y="5802308"/>
            <a:ext cx="2108080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9D5AE7-1105-4479-BBA8-A48018BC8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B9B51A-79CA-4DE8-937B-B3B2132FD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8A7B0-F148-4BDD-AF84-D2A1E4884B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8C6EF-76C0-4AE0-913E-31BC096E23A9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E92A2-2C12-4977-A49D-DAA4286229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B5A2B-F4F6-4C0C-BC0A-586FB42B55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C1B22-587F-4160-B8A8-DEF756A024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854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63768-C616-4ABF-9788-D01459B29786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A00F7-26EA-4106-AB93-197E371E7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017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6043631"/>
            <a:ext cx="2914011" cy="596286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2976" y="0"/>
            <a:ext cx="1219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1424" y="1537494"/>
            <a:ext cx="103632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</p:txBody>
      </p:sp>
      <p:pic>
        <p:nvPicPr>
          <p:cNvPr id="5127" name="Picture 7" descr="ESS_Logo_Frugal_Blue_cmyk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48" y="5990198"/>
            <a:ext cx="1404156" cy="73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662197" y="634177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274624" y="6486526"/>
            <a:ext cx="917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21755-1974-484A-90A1-3D0ED6B05F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29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 smoke in space&#10;&#10;Description automatically generated">
            <a:extLst>
              <a:ext uri="{FF2B5EF4-FFF2-40B4-BE49-F238E27FC236}">
                <a16:creationId xmlns:a16="http://schemas.microsoft.com/office/drawing/2014/main" id="{E2912621-0EBC-059E-3489-AABCCB0835B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</a:blip>
          <a:srcRect l="2401" t="50577" r="21583" b="43027"/>
          <a:stretch/>
        </p:blipFill>
        <p:spPr>
          <a:xfrm>
            <a:off x="-28329" y="6416674"/>
            <a:ext cx="12220329" cy="457201"/>
          </a:xfrm>
          <a:prstGeom prst="rect">
            <a:avLst/>
          </a:prstGeom>
          <a:noFill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7EB7B1-1B17-FF6E-AC57-3B5CF54B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2F261-7FC4-79C7-785E-A5105F5B2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EB0800-C359-5759-D589-D7A9B49F5E4D}"/>
              </a:ext>
            </a:extLst>
          </p:cNvPr>
          <p:cNvSpPr/>
          <p:nvPr userDrawn="1"/>
        </p:nvSpPr>
        <p:spPr>
          <a:xfrm>
            <a:off x="10881539" y="6438531"/>
            <a:ext cx="7475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err="1">
                <a:solidFill>
                  <a:schemeClr val="tx1"/>
                </a:solidFill>
                <a:latin typeface="Moderat Medium" pitchFamily="2" charset="77"/>
                <a:cs typeface="Arial" panose="020B0604020202020204" pitchFamily="34" charset="0"/>
              </a:rPr>
              <a:t>xfel.ac.uk</a:t>
            </a:r>
            <a:endParaRPr lang="en-GB" sz="1000">
              <a:solidFill>
                <a:schemeClr val="tx1"/>
              </a:solidFill>
              <a:latin typeface="Moderat Medium" pitchFamily="2" charset="77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2DB8EC-35B1-5C4B-8EAF-44BCCA3D8992}"/>
              </a:ext>
            </a:extLst>
          </p:cNvPr>
          <p:cNvSpPr/>
          <p:nvPr userDrawn="1"/>
        </p:nvSpPr>
        <p:spPr>
          <a:xfrm>
            <a:off x="8893533" y="6606577"/>
            <a:ext cx="27355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00" dirty="0">
                <a:solidFill>
                  <a:schemeClr val="tx1"/>
                </a:solidFill>
                <a:latin typeface="Moderat Medium" pitchFamily="2" charset="77"/>
                <a:cs typeface="Arial" panose="020B0604020202020204" pitchFamily="34" charset="0"/>
              </a:rPr>
              <a:t>UK XFEL –</a:t>
            </a:r>
            <a:r>
              <a:rPr lang="en-GB" sz="1000" baseline="0" dirty="0">
                <a:solidFill>
                  <a:schemeClr val="tx1"/>
                </a:solidFill>
                <a:latin typeface="Moderat Medium" pitchFamily="2" charset="77"/>
                <a:cs typeface="Arial" panose="020B0604020202020204" pitchFamily="34" charset="0"/>
              </a:rPr>
              <a:t> RUEDI meeting 7</a:t>
            </a:r>
            <a:r>
              <a:rPr lang="en-GB" sz="1000" baseline="30000" dirty="0">
                <a:solidFill>
                  <a:schemeClr val="tx1"/>
                </a:solidFill>
                <a:latin typeface="Moderat Medium" pitchFamily="2" charset="77"/>
                <a:cs typeface="Arial" panose="020B0604020202020204" pitchFamily="34" charset="0"/>
              </a:rPr>
              <a:t>th</a:t>
            </a:r>
            <a:r>
              <a:rPr lang="en-GB" sz="1000" baseline="0" dirty="0">
                <a:solidFill>
                  <a:schemeClr val="tx1"/>
                </a:solidFill>
                <a:latin typeface="Moderat Medium" pitchFamily="2" charset="77"/>
                <a:cs typeface="Arial" panose="020B0604020202020204" pitchFamily="34" charset="0"/>
              </a:rPr>
              <a:t> Mar 2025</a:t>
            </a:r>
            <a:endParaRPr lang="en-GB" sz="1000" dirty="0">
              <a:solidFill>
                <a:schemeClr val="tx1"/>
              </a:solidFill>
              <a:latin typeface="Moderat Medium" pitchFamily="2" charset="77"/>
              <a:cs typeface="Arial" panose="020B0604020202020204" pitchFamily="34" charset="0"/>
            </a:endParaRPr>
          </a:p>
        </p:txBody>
      </p:sp>
      <p:pic>
        <p:nvPicPr>
          <p:cNvPr id="12" name="Picture 11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E06D1E6A-84E8-E629-1A07-D6249FCB32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b="33905"/>
          <a:stretch/>
        </p:blipFill>
        <p:spPr>
          <a:xfrm>
            <a:off x="-24218" y="6302142"/>
            <a:ext cx="1886114" cy="53539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BCBA4D9-ABDE-37EA-A37E-674DC0DDB735}"/>
              </a:ext>
            </a:extLst>
          </p:cNvPr>
          <p:cNvCxnSpPr/>
          <p:nvPr userDrawn="1"/>
        </p:nvCxnSpPr>
        <p:spPr>
          <a:xfrm>
            <a:off x="11644392" y="6492099"/>
            <a:ext cx="0" cy="3024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4AE6577-4C3D-1E28-1768-CF6D87D75CAF}"/>
              </a:ext>
            </a:extLst>
          </p:cNvPr>
          <p:cNvSpPr txBox="1"/>
          <p:nvPr userDrawn="1"/>
        </p:nvSpPr>
        <p:spPr>
          <a:xfrm>
            <a:off x="11727656" y="6507581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91AC816-D952-3442-A7EF-333AA4CF39D6}" type="slidenum">
              <a:rPr lang="en-GB" sz="1200" smtClean="0"/>
              <a:t>‹#›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2234647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34" Type="http://schemas.openxmlformats.org/officeDocument/2006/relationships/image" Target="../media/image46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3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32" Type="http://schemas.openxmlformats.org/officeDocument/2006/relationships/image" Target="../media/image44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28" Type="http://schemas.openxmlformats.org/officeDocument/2006/relationships/image" Target="../media/image40.png"/><Relationship Id="rId36" Type="http://schemas.openxmlformats.org/officeDocument/2006/relationships/image" Target="../media/image48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31" Type="http://schemas.openxmlformats.org/officeDocument/2006/relationships/image" Target="../media/image43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png"/><Relationship Id="rId30" Type="http://schemas.openxmlformats.org/officeDocument/2006/relationships/image" Target="../media/image42.png"/><Relationship Id="rId35" Type="http://schemas.openxmlformats.org/officeDocument/2006/relationships/image" Target="../media/image47.png"/><Relationship Id="rId8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E63B6-BB47-74DF-C0E2-48B1A6CB5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Hello.</a:t>
            </a:r>
          </a:p>
        </p:txBody>
      </p:sp>
    </p:spTree>
    <p:extLst>
      <p:ext uri="{BB962C8B-B14F-4D97-AF65-F5344CB8AC3E}">
        <p14:creationId xmlns:p14="http://schemas.microsoft.com/office/powerpoint/2010/main" val="3841256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F5F028-2193-BE49-58DD-AB16E3508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4795" y="-1410634"/>
            <a:ext cx="14191183" cy="1064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6E2C926-AD91-D56D-87E3-FF381D1B5CA8}"/>
              </a:ext>
            </a:extLst>
          </p:cNvPr>
          <p:cNvSpPr/>
          <p:nvPr/>
        </p:nvSpPr>
        <p:spPr>
          <a:xfrm>
            <a:off x="368915" y="2374719"/>
            <a:ext cx="73935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Paul Aden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BC3F89-62AA-56B0-C309-4FFDFA76DFF7}"/>
              </a:ext>
            </a:extLst>
          </p:cNvPr>
          <p:cNvSpPr/>
          <p:nvPr/>
        </p:nvSpPr>
        <p:spPr>
          <a:xfrm>
            <a:off x="355060" y="3348116"/>
            <a:ext cx="44524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err="1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Paul.Aden@stfc.ac.uk</a:t>
            </a:r>
            <a:endParaRPr lang="en-GB" sz="2400" dirty="0">
              <a:solidFill>
                <a:srgbClr val="0030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01925 603219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5E7653-9A0A-8E4B-A5CE-C57330930E8C}"/>
              </a:ext>
            </a:extLst>
          </p:cNvPr>
          <p:cNvSpPr txBox="1"/>
          <p:nvPr/>
        </p:nvSpPr>
        <p:spPr>
          <a:xfrm>
            <a:off x="276551" y="109511"/>
            <a:ext cx="2947416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Contact Details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01D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191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A93F1F-55CE-8C41-933D-BDAD86FDE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38" y="5868509"/>
            <a:ext cx="440215" cy="44021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0C8BCE3-7BF5-244B-ABC5-1CC57CE8ADDB}"/>
              </a:ext>
            </a:extLst>
          </p:cNvPr>
          <p:cNvSpPr/>
          <p:nvPr/>
        </p:nvSpPr>
        <p:spPr>
          <a:xfrm>
            <a:off x="5535081" y="5904254"/>
            <a:ext cx="18780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GB" sz="1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STFC_matters</a:t>
            </a:r>
            <a:endParaRPr lang="en-GB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C3E187-FC47-6646-A5A3-38BEA5BF97F3}"/>
              </a:ext>
            </a:extLst>
          </p:cNvPr>
          <p:cNvSpPr/>
          <p:nvPr/>
        </p:nvSpPr>
        <p:spPr>
          <a:xfrm>
            <a:off x="7805525" y="5904254"/>
            <a:ext cx="42141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and Technology Facilities Council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F25C28B-6C92-F94C-81EC-CBF349C848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049" y="5868508"/>
            <a:ext cx="444002" cy="4372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CE200E-AB24-384F-BB4C-13ACD0DABD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7494" y="5865567"/>
            <a:ext cx="440215" cy="4402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E2772B-B47D-8D46-97A4-931FF8D2720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03ACBB2-A294-5B41-91E3-A21CD7F0322A}"/>
              </a:ext>
            </a:extLst>
          </p:cNvPr>
          <p:cNvSpPr/>
          <p:nvPr/>
        </p:nvSpPr>
        <p:spPr>
          <a:xfrm>
            <a:off x="1014848" y="5904254"/>
            <a:ext cx="42141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and Technology Facilities Council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1380297" y="4369772"/>
            <a:ext cx="73935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Paul Aden – June 25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754E8B-52D1-4AC9-B72B-CFA7C11E30EA}"/>
              </a:ext>
            </a:extLst>
          </p:cNvPr>
          <p:cNvSpPr/>
          <p:nvPr/>
        </p:nvSpPr>
        <p:spPr>
          <a:xfrm>
            <a:off x="1380296" y="4802841"/>
            <a:ext cx="25303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Paul.Aden@stfc.ac.uk</a:t>
            </a:r>
          </a:p>
        </p:txBody>
      </p:sp>
    </p:spTree>
    <p:extLst>
      <p:ext uri="{BB962C8B-B14F-4D97-AF65-F5344CB8AC3E}">
        <p14:creationId xmlns:p14="http://schemas.microsoft.com/office/powerpoint/2010/main" val="282730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F57B6-2F47-E302-E1F7-1571E7985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4F6D22-CA07-6A91-5B07-030ABCAD60E0}"/>
              </a:ext>
            </a:extLst>
          </p:cNvPr>
          <p:cNvSpPr/>
          <p:nvPr/>
        </p:nvSpPr>
        <p:spPr>
          <a:xfrm>
            <a:off x="191180" y="2708900"/>
            <a:ext cx="9893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1" i="0" u="none" strike="noStrike" kern="1200" cap="none" spc="-150" normalizeH="0" baseline="0" noProof="0">
              <a:ln>
                <a:noFill/>
              </a:ln>
              <a:solidFill>
                <a:srgbClr val="2E2D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968A051-7CE7-07AC-4035-77DB0F1D5C75}"/>
              </a:ext>
            </a:extLst>
          </p:cNvPr>
          <p:cNvGrpSpPr/>
          <p:nvPr/>
        </p:nvGrpSpPr>
        <p:grpSpPr>
          <a:xfrm>
            <a:off x="88008" y="1674677"/>
            <a:ext cx="1957873" cy="3149437"/>
            <a:chOff x="2178953" y="681230"/>
            <a:chExt cx="1957873" cy="314943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F4DD162-3CF2-BFC3-520E-DB6A423D1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8953" y="1058667"/>
              <a:ext cx="1957873" cy="2772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BA5B1CB-DD68-A648-0707-2D46E254854A}"/>
                </a:ext>
              </a:extLst>
            </p:cNvPr>
            <p:cNvSpPr txBox="1"/>
            <p:nvPr/>
          </p:nvSpPr>
          <p:spPr>
            <a:xfrm>
              <a:off x="2178953" y="681230"/>
              <a:ext cx="1944427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201D3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2016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6211B65-27E0-CC24-C7E5-B68772F50EA5}"/>
              </a:ext>
            </a:extLst>
          </p:cNvPr>
          <p:cNvGrpSpPr/>
          <p:nvPr/>
        </p:nvGrpSpPr>
        <p:grpSpPr>
          <a:xfrm>
            <a:off x="1121336" y="1683821"/>
            <a:ext cx="1980000" cy="3138340"/>
            <a:chOff x="4799807" y="681431"/>
            <a:chExt cx="1980000" cy="313834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C8644A1-4BDA-5D8E-198B-2C70FC7EFF27}"/>
                </a:ext>
              </a:extLst>
            </p:cNvPr>
            <p:cNvSpPr/>
            <p:nvPr/>
          </p:nvSpPr>
          <p:spPr>
            <a:xfrm>
              <a:off x="4799807" y="1047771"/>
              <a:ext cx="1980000" cy="27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7FD7B8-21A6-3831-10B4-59BA558EA20E}"/>
                </a:ext>
              </a:extLst>
            </p:cNvPr>
            <p:cNvSpPr txBox="1"/>
            <p:nvPr/>
          </p:nvSpPr>
          <p:spPr>
            <a:xfrm>
              <a:off x="4799807" y="681431"/>
              <a:ext cx="1980000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201D3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2018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3ABA68B-0492-4279-2488-B7960997F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82712" y="1554667"/>
              <a:ext cx="1614189" cy="1596254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7593246-A21F-EAA8-B974-8659527CA14B}"/>
              </a:ext>
            </a:extLst>
          </p:cNvPr>
          <p:cNvGrpSpPr/>
          <p:nvPr/>
        </p:nvGrpSpPr>
        <p:grpSpPr>
          <a:xfrm>
            <a:off x="2274678" y="1692965"/>
            <a:ext cx="1980000" cy="3132050"/>
            <a:chOff x="7588674" y="678439"/>
            <a:chExt cx="1980000" cy="313205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8B5A996-E8A8-AE42-7430-0166F83AD4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841"/>
            <a:stretch/>
          </p:blipFill>
          <p:spPr>
            <a:xfrm>
              <a:off x="7588674" y="1038489"/>
              <a:ext cx="1975659" cy="27720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608BAB2-E829-7A01-80E7-40D83C7DCC7B}"/>
                </a:ext>
              </a:extLst>
            </p:cNvPr>
            <p:cNvSpPr txBox="1"/>
            <p:nvPr/>
          </p:nvSpPr>
          <p:spPr>
            <a:xfrm>
              <a:off x="7588674" y="678439"/>
              <a:ext cx="1980000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201D3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2020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2A8D401-E381-56AE-DBB4-967A5E758AB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02340">
            <a:off x="2012950" y="1608078"/>
            <a:ext cx="9729906" cy="5424979"/>
          </a:xfrm>
          <a:prstGeom prst="rect">
            <a:avLst/>
          </a:prstGeom>
        </p:spPr>
      </p:pic>
      <p:pic>
        <p:nvPicPr>
          <p:cNvPr id="5" name="Picture 2" descr="Clipart Right Arrow Vector Images (over 760)">
            <a:extLst>
              <a:ext uri="{FF2B5EF4-FFF2-40B4-BE49-F238E27FC236}">
                <a16:creationId xmlns:a16="http://schemas.microsoft.com/office/drawing/2014/main" id="{2BD2A321-0D96-22A4-344F-8B2994907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296" y="2490724"/>
            <a:ext cx="2039112" cy="127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logo with a red stripe&#10;&#10;Description automatically generated">
            <a:extLst>
              <a:ext uri="{FF2B5EF4-FFF2-40B4-BE49-F238E27FC236}">
                <a16:creationId xmlns:a16="http://schemas.microsoft.com/office/drawing/2014/main" id="{CAA84F93-D43B-DC4C-4501-0D58861A91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16599" y="249047"/>
            <a:ext cx="3281713" cy="1174853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883597CD-AFA2-DB84-D24D-3A8C118B5DE1}"/>
              </a:ext>
            </a:extLst>
          </p:cNvPr>
          <p:cNvSpPr txBox="1">
            <a:spLocks/>
          </p:cNvSpPr>
          <p:nvPr/>
        </p:nvSpPr>
        <p:spPr>
          <a:xfrm>
            <a:off x="4574191" y="5684819"/>
            <a:ext cx="10515600" cy="686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3200" u="sng" dirty="0">
                <a:solidFill>
                  <a:prstClr val="black"/>
                </a:solidFill>
                <a:latin typeface="Arial"/>
                <a:cs typeface="Arial"/>
              </a:rPr>
              <a:t>Conceptual Design and Options Analysis</a:t>
            </a:r>
            <a:r>
              <a:rPr kumimoji="0" lang="en-GB" sz="32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8904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C3A77AA-42F9-7F63-C8AC-C780008C8F8F}"/>
              </a:ext>
            </a:extLst>
          </p:cNvPr>
          <p:cNvGrpSpPr/>
          <p:nvPr/>
        </p:nvGrpSpPr>
        <p:grpSpPr>
          <a:xfrm>
            <a:off x="5017003" y="1230097"/>
            <a:ext cx="3001057" cy="3994292"/>
            <a:chOff x="6223634" y="947295"/>
            <a:chExt cx="3001057" cy="399429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311A20E-C72B-C91F-146E-D7EC146D94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41"/>
            <a:stretch/>
          </p:blipFill>
          <p:spPr>
            <a:xfrm>
              <a:off x="6223634" y="947295"/>
              <a:ext cx="3001057" cy="39942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09C13CE-628D-C511-997E-950639BA1444}"/>
                </a:ext>
              </a:extLst>
            </p:cNvPr>
            <p:cNvSpPr/>
            <p:nvPr/>
          </p:nvSpPr>
          <p:spPr>
            <a:xfrm>
              <a:off x="6363093" y="1536570"/>
              <a:ext cx="1904215" cy="471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03AC443-320C-6A90-B50A-D67E41038D47}"/>
                </a:ext>
              </a:extLst>
            </p:cNvPr>
            <p:cNvSpPr txBox="1"/>
            <p:nvPr/>
          </p:nvSpPr>
          <p:spPr>
            <a:xfrm>
              <a:off x="6287678" y="1423447"/>
              <a:ext cx="221785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Conceptual Design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&amp; Options Analysis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524A9B5-E253-FF17-AA4E-6E451D68F5A3}"/>
              </a:ext>
            </a:extLst>
          </p:cNvPr>
          <p:cNvGrpSpPr/>
          <p:nvPr/>
        </p:nvGrpSpPr>
        <p:grpSpPr>
          <a:xfrm>
            <a:off x="8546296" y="1213165"/>
            <a:ext cx="3001057" cy="3994292"/>
            <a:chOff x="2616835" y="930362"/>
            <a:chExt cx="3001057" cy="399429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E37896-4C8F-24EA-248E-09C13CFFE6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41"/>
            <a:stretch/>
          </p:blipFill>
          <p:spPr>
            <a:xfrm>
              <a:off x="2616835" y="930362"/>
              <a:ext cx="3001057" cy="39942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6D50233-EAC5-BAAD-E8EC-5C5310E2CED2}"/>
                </a:ext>
              </a:extLst>
            </p:cNvPr>
            <p:cNvSpPr/>
            <p:nvPr/>
          </p:nvSpPr>
          <p:spPr>
            <a:xfrm>
              <a:off x="2659930" y="1519287"/>
              <a:ext cx="1904215" cy="471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CF40DF8-6268-3DDE-CF4D-9BF39733B7C5}"/>
                </a:ext>
              </a:extLst>
            </p:cNvPr>
            <p:cNvSpPr txBox="1"/>
            <p:nvPr/>
          </p:nvSpPr>
          <p:spPr>
            <a:xfrm>
              <a:off x="2659929" y="1443873"/>
              <a:ext cx="19370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Science &amp;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Technology Case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825AE1D-36D5-5081-723C-3BAE006AF8DC}"/>
              </a:ext>
            </a:extLst>
          </p:cNvPr>
          <p:cNvSpPr txBox="1"/>
          <p:nvPr/>
        </p:nvSpPr>
        <p:spPr>
          <a:xfrm>
            <a:off x="276551" y="109511"/>
            <a:ext cx="2947416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Write 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01D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FB78D1-7430-3212-9515-D44C3532FD57}"/>
              </a:ext>
            </a:extLst>
          </p:cNvPr>
          <p:cNvSpPr txBox="1"/>
          <p:nvPr/>
        </p:nvSpPr>
        <p:spPr>
          <a:xfrm>
            <a:off x="263525" y="1582340"/>
            <a:ext cx="609914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Multiple Separate Documents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350 + Pages per document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CDOA 50+ authors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ST&amp;C  40+ authors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Multiple institutions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554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>
          <a:extLst>
            <a:ext uri="{FF2B5EF4-FFF2-40B4-BE49-F238E27FC236}">
              <a16:creationId xmlns:a16="http://schemas.microsoft.com/office/drawing/2014/main" id="{E706EA88-4210-79EE-692A-C3278BC1E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319;p9">
            <a:extLst>
              <a:ext uri="{FF2B5EF4-FFF2-40B4-BE49-F238E27FC236}">
                <a16:creationId xmlns:a16="http://schemas.microsoft.com/office/drawing/2014/main" id="{837E2C39-FA76-A74A-2AA7-E8801A88C727}"/>
              </a:ext>
            </a:extLst>
          </p:cNvPr>
          <p:cNvSpPr/>
          <p:nvPr/>
        </p:nvSpPr>
        <p:spPr>
          <a:xfrm>
            <a:off x="177434" y="1468287"/>
            <a:ext cx="9473999" cy="28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endParaRPr kumimoji="0" lang="en-GB" sz="2400" b="0" i="0" u="none" strike="noStrike" kern="1200" cap="none" spc="-100" normalizeH="0" baseline="0" noProof="0">
              <a:ln>
                <a:noFill/>
              </a:ln>
              <a:solidFill>
                <a:srgbClr val="2E2D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Google Shape;269;p3">
            <a:extLst>
              <a:ext uri="{FF2B5EF4-FFF2-40B4-BE49-F238E27FC236}">
                <a16:creationId xmlns:a16="http://schemas.microsoft.com/office/drawing/2014/main" id="{B7DF5724-9609-B12E-F850-4023AD171151}"/>
              </a:ext>
            </a:extLst>
          </p:cNvPr>
          <p:cNvSpPr txBox="1"/>
          <p:nvPr/>
        </p:nvSpPr>
        <p:spPr>
          <a:xfrm>
            <a:off x="191484" y="115079"/>
            <a:ext cx="8381015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tabLst/>
              <a:defRPr/>
            </a:pPr>
            <a:r>
              <a:rPr kumimoji="0" lang="en-GB" sz="6000" b="1" i="0" u="none" strike="noStrike" kern="1200" cap="none" spc="-150" normalizeH="0" baseline="0" noProof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UK XFEL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995637-02CB-E403-0B19-C085E53A7313}"/>
              </a:ext>
            </a:extLst>
          </p:cNvPr>
          <p:cNvSpPr txBox="1"/>
          <p:nvPr/>
        </p:nvSpPr>
        <p:spPr>
          <a:xfrm>
            <a:off x="274638" y="5032600"/>
            <a:ext cx="7055013" cy="369332"/>
          </a:xfrm>
          <a:prstGeom prst="rect">
            <a:avLst/>
          </a:prstGeom>
          <a:solidFill>
            <a:srgbClr val="2E2D6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Other </a:t>
            </a:r>
            <a:r>
              <a:rPr kumimoji="0" lang="en-GB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XFELs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53EB91-85CC-A975-ADC7-7A66A00EC732}"/>
              </a:ext>
            </a:extLst>
          </p:cNvPr>
          <p:cNvSpPr txBox="1"/>
          <p:nvPr/>
        </p:nvSpPr>
        <p:spPr>
          <a:xfrm>
            <a:off x="274638" y="1084667"/>
            <a:ext cx="11756705" cy="369332"/>
          </a:xfrm>
          <a:prstGeom prst="rect">
            <a:avLst/>
          </a:prstGeom>
          <a:solidFill>
            <a:srgbClr val="2E2D6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Science Team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30BC49-F3FB-0834-EA7A-30DBA4E71691}"/>
              </a:ext>
            </a:extLst>
          </p:cNvPr>
          <p:cNvSpPr txBox="1"/>
          <p:nvPr/>
        </p:nvSpPr>
        <p:spPr>
          <a:xfrm>
            <a:off x="274638" y="3311088"/>
            <a:ext cx="11756485" cy="369332"/>
          </a:xfrm>
          <a:prstGeom prst="rect">
            <a:avLst/>
          </a:prstGeom>
          <a:solidFill>
            <a:srgbClr val="2E2D6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UK Research Councils &amp; Government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99646C-288E-912F-EAD2-2BB5B78F5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93" y="3901026"/>
            <a:ext cx="2732935" cy="8074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1C432EB-072D-D303-2B27-C855A518C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1556" y="2774566"/>
            <a:ext cx="969984" cy="3685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07311D-52FF-1AAC-9B2D-91BBE3A34F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3517" y="2229313"/>
            <a:ext cx="1414695" cy="4041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FE4E76E-65E2-B50E-F914-B8E6C4B6DD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4618" y="2131804"/>
            <a:ext cx="1042140" cy="5463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E29D470-CC03-2C42-4797-FB1046710A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8931" y="1560310"/>
            <a:ext cx="703465" cy="703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E01F627-CA84-9911-2D3D-DC29DFE13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41638" y="1572660"/>
            <a:ext cx="810900" cy="6184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8EC2824-061E-DCB7-365B-699AFB2AEE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0492" y="2098164"/>
            <a:ext cx="851287" cy="5799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1252E63-2E85-A688-9178-E6978F6DED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300" y="1748492"/>
            <a:ext cx="1780346" cy="46744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8F84B42-CBC6-5BE1-1C4E-229FE9519F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12914" y="2772118"/>
            <a:ext cx="1334625" cy="3141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D6D94FE-ED5B-4DEC-C760-03B85D63C6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49928" y="2478986"/>
            <a:ext cx="1300050" cy="4692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49992EC-C69A-DB61-8BA6-1F5FB0EF51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76707" y="2123067"/>
            <a:ext cx="1043449" cy="58977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23F4B5E-9405-5F5C-2C7B-8714320914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84577" y="2633099"/>
            <a:ext cx="1556601" cy="4692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72259C7-80E1-4D17-B10F-815FB7E161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08674" y="2393231"/>
            <a:ext cx="980169" cy="70913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56D70A6-10A0-9B37-EEA2-1318ACA1AF0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61836" y="1543527"/>
            <a:ext cx="1569507" cy="3426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25FC9F7-B12F-4D76-7CF5-6FF47CBE3B3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59001" y="1465173"/>
            <a:ext cx="786102" cy="79134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96E5690-608B-4A8B-E7AC-572A65082CD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17509" y="1518270"/>
            <a:ext cx="1611441" cy="40196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94080E9-AA9E-2FB2-3129-0721AD5FD172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26029" b="30584"/>
          <a:stretch/>
        </p:blipFill>
        <p:spPr>
          <a:xfrm>
            <a:off x="5710358" y="1478159"/>
            <a:ext cx="2021319" cy="4865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4E8BB6D-5EE4-5081-706F-85C9809E5055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24872" b="38980"/>
          <a:stretch/>
        </p:blipFill>
        <p:spPr>
          <a:xfrm>
            <a:off x="11122790" y="2012942"/>
            <a:ext cx="908553" cy="32842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81DAC3C-2EC0-EFA0-366E-19D1BC85C1A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180970" y="1525117"/>
            <a:ext cx="1396685" cy="4901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E16E9DA-B24C-F988-FD9C-20320401829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6731" y="2575835"/>
            <a:ext cx="1478172" cy="43167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4E3DB31-2992-D636-4916-E69865A0212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340762" y="3958635"/>
            <a:ext cx="1267260" cy="782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623A6B1-AD5D-6B96-8875-2721B4EED71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780702" y="5561895"/>
            <a:ext cx="1199974" cy="59998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2663AB2-BA71-AA27-80EF-DA63C93E49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939131" y="5681221"/>
            <a:ext cx="1123211" cy="47071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F471E82-DE7E-893C-606E-34F07FC5E28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37319" y="5562871"/>
            <a:ext cx="658440" cy="65844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C0B8405-696F-D950-5C5E-1AAF686C5252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5106" t="36576" r="35330" b="39612"/>
          <a:stretch/>
        </p:blipFill>
        <p:spPr>
          <a:xfrm>
            <a:off x="3307985" y="3699109"/>
            <a:ext cx="2903325" cy="65284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9A9AED0-6291-F2AB-BC8F-48FB3881ECF3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64361" t="13844" r="5154" b="66240"/>
          <a:stretch/>
        </p:blipFill>
        <p:spPr>
          <a:xfrm>
            <a:off x="4720383" y="4280076"/>
            <a:ext cx="1485900" cy="54606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49B0FB04-CEFB-62AF-BE69-04C2CD521F50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2986" t="15643" r="66844" b="66449"/>
          <a:stretch/>
        </p:blipFill>
        <p:spPr>
          <a:xfrm>
            <a:off x="6220737" y="4341743"/>
            <a:ext cx="1470581" cy="49098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EB26B62-5C40-769D-513C-9B550507B57D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4172" t="11527" r="66124" b="67166"/>
          <a:stretch/>
        </p:blipFill>
        <p:spPr>
          <a:xfrm>
            <a:off x="9408301" y="0"/>
            <a:ext cx="2651972" cy="1070092"/>
          </a:xfrm>
          <a:prstGeom prst="rect">
            <a:avLst/>
          </a:prstGeom>
        </p:spPr>
      </p:pic>
      <p:pic>
        <p:nvPicPr>
          <p:cNvPr id="1026" name="Picture 2" descr="Riken and JASRI unveil SACLA, Japan's ...">
            <a:extLst>
              <a:ext uri="{FF2B5EF4-FFF2-40B4-BE49-F238E27FC236}">
                <a16:creationId xmlns:a16="http://schemas.microsoft.com/office/drawing/2014/main" id="{7EA84963-1577-D251-AE5B-2551788A08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3" r="15227"/>
          <a:stretch/>
        </p:blipFill>
        <p:spPr bwMode="auto">
          <a:xfrm>
            <a:off x="4050256" y="5590316"/>
            <a:ext cx="837623" cy="6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hang Light Source-II (PLS-II ...">
            <a:extLst>
              <a:ext uri="{FF2B5EF4-FFF2-40B4-BE49-F238E27FC236}">
                <a16:creationId xmlns:a16="http://schemas.microsoft.com/office/drawing/2014/main" id="{027F3C14-F671-1315-4365-64DC27702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224" y="5703438"/>
            <a:ext cx="873007" cy="47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nner">
            <a:extLst>
              <a:ext uri="{FF2B5EF4-FFF2-40B4-BE49-F238E27FC236}">
                <a16:creationId xmlns:a16="http://schemas.microsoft.com/office/drawing/2014/main" id="{E38449C8-CB92-7CB9-FA77-08CE5FE25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58"/>
          <a:stretch/>
        </p:blipFill>
        <p:spPr bwMode="auto">
          <a:xfrm>
            <a:off x="5591094" y="5472948"/>
            <a:ext cx="904973" cy="87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go">
            <a:extLst>
              <a:ext uri="{FF2B5EF4-FFF2-40B4-BE49-F238E27FC236}">
                <a16:creationId xmlns:a16="http://schemas.microsoft.com/office/drawing/2014/main" id="{B50094B7-05CB-BC16-B2D6-BBC23FB5CC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593"/>
          <a:stretch/>
        </p:blipFill>
        <p:spPr bwMode="auto">
          <a:xfrm>
            <a:off x="6657243" y="5661535"/>
            <a:ext cx="603315" cy="57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F30532-2975-AF30-B66E-9937BCDFD67C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63285" t="64112" r="3837" b="19383"/>
          <a:stretch/>
        </p:blipFill>
        <p:spPr>
          <a:xfrm>
            <a:off x="3223012" y="4333101"/>
            <a:ext cx="1602557" cy="4524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15D6F6-D9F8-4FBE-96B4-240289C8565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546313" y="5552682"/>
            <a:ext cx="873576" cy="575766"/>
          </a:xfrm>
          <a:prstGeom prst="rect">
            <a:avLst/>
          </a:prstGeom>
        </p:spPr>
      </p:pic>
      <p:pic>
        <p:nvPicPr>
          <p:cNvPr id="9" name="Picture 4" descr="Productivity at Alliance Manchester Business School | Alliance MBS">
            <a:extLst>
              <a:ext uri="{FF2B5EF4-FFF2-40B4-BE49-F238E27FC236}">
                <a16:creationId xmlns:a16="http://schemas.microsoft.com/office/drawing/2014/main" id="{7F991BBF-D674-5FA4-F3D7-2F05940D11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0" r="21447"/>
          <a:stretch/>
        </p:blipFill>
        <p:spPr bwMode="auto">
          <a:xfrm>
            <a:off x="7534557" y="5564417"/>
            <a:ext cx="910216" cy="53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7B365A-BD69-C3A8-2CD1-2B1D27D73E56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225358" y="3926190"/>
            <a:ext cx="1033501" cy="8449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B919A11-F56B-474F-FB2B-04B8606DAC76}"/>
              </a:ext>
            </a:extLst>
          </p:cNvPr>
          <p:cNvSpPr txBox="1"/>
          <p:nvPr/>
        </p:nvSpPr>
        <p:spPr>
          <a:xfrm>
            <a:off x="7430012" y="5040034"/>
            <a:ext cx="4657492" cy="369332"/>
          </a:xfrm>
          <a:prstGeom prst="rect">
            <a:avLst/>
          </a:prstGeom>
          <a:solidFill>
            <a:srgbClr val="2E2D6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And Others….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0C8A66A-D8E8-3496-2C9E-4EEA51408A63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481837" y="5482138"/>
            <a:ext cx="999437" cy="679764"/>
          </a:xfrm>
          <a:prstGeom prst="rect">
            <a:avLst/>
          </a:prstGeom>
        </p:spPr>
      </p:pic>
      <p:pic>
        <p:nvPicPr>
          <p:cNvPr id="1034" name="Picture 10" descr="DESY Logo">
            <a:extLst>
              <a:ext uri="{FF2B5EF4-FFF2-40B4-BE49-F238E27FC236}">
                <a16:creationId xmlns:a16="http://schemas.microsoft.com/office/drawing/2014/main" id="{4032FA08-0F65-81FB-DCC9-7BE1189D45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30"/>
          <a:stretch/>
        </p:blipFill>
        <p:spPr bwMode="auto">
          <a:xfrm>
            <a:off x="1062665" y="5490116"/>
            <a:ext cx="758282" cy="74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36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8DC7F5-099C-FD4D-905A-DC79A38901EC}"/>
              </a:ext>
            </a:extLst>
          </p:cNvPr>
          <p:cNvSpPr/>
          <p:nvPr/>
        </p:nvSpPr>
        <p:spPr>
          <a:xfrm>
            <a:off x="6618396" y="1393952"/>
            <a:ext cx="524340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£165m </a:t>
            </a: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In-kind contribution with approx. </a:t>
            </a:r>
            <a:r>
              <a:rPr lang="en-GB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£70m </a:t>
            </a: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 Projects at Daresbury</a:t>
            </a:r>
          </a:p>
          <a:p>
            <a:endParaRPr lang="en-GB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Responsible for </a:t>
            </a:r>
            <a:r>
              <a:rPr lang="en-GB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£36m </a:t>
            </a: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IKC</a:t>
            </a:r>
          </a:p>
          <a:p>
            <a:endParaRPr lang="en-GB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Vacuum Test Facilities </a:t>
            </a: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use by the ESS vacuum group to qualify and test components and systems.</a:t>
            </a:r>
          </a:p>
          <a:p>
            <a:endParaRPr lang="en-GB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Delivery of </a:t>
            </a:r>
            <a:r>
              <a:rPr lang="en-GB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Transport Modules </a:t>
            </a: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 modules which contain beam diagnostics and steering magnets.</a:t>
            </a:r>
          </a:p>
          <a:p>
            <a:endParaRPr lang="en-GB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Delivery of the </a:t>
            </a:r>
            <a:r>
              <a:rPr lang="en-GB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distribution system </a:t>
            </a: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to power the accelerating structures.</a:t>
            </a:r>
            <a:endParaRPr lang="en-GB" b="1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6618397" y="342205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</a:t>
            </a:r>
          </a:p>
        </p:txBody>
      </p:sp>
      <p:pic>
        <p:nvPicPr>
          <p:cNvPr id="5" name="Picture 2" descr="https://europeanspallationsource.se/sites/default/files/ess_big_vie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" r="5312"/>
          <a:stretch/>
        </p:blipFill>
        <p:spPr bwMode="auto">
          <a:xfrm>
            <a:off x="-3048000" y="0"/>
            <a:ext cx="9144000" cy="687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6AFA98-6E08-DB42-9784-F9518A9920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469745" y="0"/>
            <a:ext cx="65863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89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32 LWUs now at ESS!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221755-1974-484A-90A1-3D0ED6B05FD4}" type="slidenum">
              <a:rPr lang="en-GB" smtClean="0"/>
              <a:t>6</a:t>
            </a:fld>
            <a:endParaRPr lang="en-GB"/>
          </a:p>
        </p:txBody>
      </p:sp>
      <p:pic>
        <p:nvPicPr>
          <p:cNvPr id="1026" name="Picture 2" descr="https://europeanspallationsource.se/sites/default/files/styles/large/public/images/media/2020-01/G01%20LWU%20view%20from%20Dog%20Leg_Internal%20Use%20Only.jpg?itok=5C-GZ1J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60000">
            <a:off x="-181611" y="-387424"/>
            <a:ext cx="12373611" cy="770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6AFA98-6E08-DB42-9784-F9518A9920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619250" cy="990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4C2361-D750-4627-9E41-B3ADC26B478F}"/>
              </a:ext>
            </a:extLst>
          </p:cNvPr>
          <p:cNvSpPr/>
          <p:nvPr/>
        </p:nvSpPr>
        <p:spPr>
          <a:xfrm>
            <a:off x="1" y="5079934"/>
            <a:ext cx="2011679" cy="792000"/>
          </a:xfrm>
          <a:prstGeom prst="rect">
            <a:avLst/>
          </a:prstGeom>
          <a:solidFill>
            <a:srgbClr val="C7C7C7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4C2361-D750-4627-9E41-B3ADC26B478F}"/>
              </a:ext>
            </a:extLst>
          </p:cNvPr>
          <p:cNvSpPr/>
          <p:nvPr/>
        </p:nvSpPr>
        <p:spPr>
          <a:xfrm>
            <a:off x="1" y="5992580"/>
            <a:ext cx="5634516" cy="792000"/>
          </a:xfrm>
          <a:prstGeom prst="rect">
            <a:avLst/>
          </a:prstGeom>
          <a:solidFill>
            <a:srgbClr val="C7C7C7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CBD406-6EB0-426A-94BE-0EB318EF68A8}"/>
              </a:ext>
            </a:extLst>
          </p:cNvPr>
          <p:cNvSpPr txBox="1"/>
          <p:nvPr/>
        </p:nvSpPr>
        <p:spPr>
          <a:xfrm>
            <a:off x="145514" y="4919008"/>
            <a:ext cx="54890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>
                <a:solidFill>
                  <a:srgbClr val="FFFFFF"/>
                </a:solidFill>
                <a:latin typeface="Avenir Next LT Pro" panose="020B0504020202020204" pitchFamily="34" charset="0"/>
              </a:rPr>
              <a:t>ESS</a:t>
            </a:r>
          </a:p>
          <a:p>
            <a:r>
              <a:rPr lang="en-GB" sz="6000" dirty="0">
                <a:solidFill>
                  <a:srgbClr val="FFFFFF"/>
                </a:solidFill>
                <a:latin typeface="Avenir Next LT Pro" panose="020B0504020202020204" pitchFamily="34" charset="0"/>
              </a:rPr>
              <a:t>Lund, Sweden</a:t>
            </a:r>
          </a:p>
        </p:txBody>
      </p:sp>
    </p:spTree>
    <p:extLst>
      <p:ext uri="{BB962C8B-B14F-4D97-AF65-F5344CB8AC3E}">
        <p14:creationId xmlns:p14="http://schemas.microsoft.com/office/powerpoint/2010/main" val="3166366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B7234-E127-072E-9C8C-C784ADACC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EBEF90-7861-CA6A-FEBD-810284CA8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4795" y="-1410634"/>
            <a:ext cx="14191183" cy="1064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D002F1-8924-7015-0600-5C4C66EC2716}"/>
              </a:ext>
            </a:extLst>
          </p:cNvPr>
          <p:cNvSpPr txBox="1"/>
          <p:nvPr/>
        </p:nvSpPr>
        <p:spPr>
          <a:xfrm>
            <a:off x="276551" y="109511"/>
            <a:ext cx="2947416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Contact Details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01D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093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4B902E7-2136-2006-D14C-DC139698590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1143000" y="-3536950"/>
            <a:ext cx="15392400" cy="2052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9D2104-A2E8-3AAF-0BEF-C36A93876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61" y="716694"/>
            <a:ext cx="4050000" cy="5399999"/>
          </a:xfrm>
          <a:prstGeom prst="rect">
            <a:avLst/>
          </a:prstGeom>
        </p:spPr>
      </p:pic>
      <p:pic>
        <p:nvPicPr>
          <p:cNvPr id="2" name="Content Placeholder 4" descr="A person and person with children posing for a picture&#10;&#10;AI-generated content may be incorrect.">
            <a:extLst>
              <a:ext uri="{FF2B5EF4-FFF2-40B4-BE49-F238E27FC236}">
                <a16:creationId xmlns:a16="http://schemas.microsoft.com/office/drawing/2014/main" id="{5CC8B4EA-D1B7-7E6C-7BF5-1EE380F162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14988" y="701159"/>
            <a:ext cx="7200000" cy="5400000"/>
          </a:xfrm>
        </p:spPr>
      </p:pic>
    </p:spTree>
    <p:extLst>
      <p:ext uri="{BB962C8B-B14F-4D97-AF65-F5344CB8AC3E}">
        <p14:creationId xmlns:p14="http://schemas.microsoft.com/office/powerpoint/2010/main" val="125670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2911D4C-377E-1F1B-47D1-28F49C68E89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3249410" y="-4599124"/>
            <a:ext cx="16454664" cy="219395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F3675B-5ADC-A026-D12B-BEA46940D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942" y="630194"/>
            <a:ext cx="4050000" cy="5400000"/>
          </a:xfrm>
          <a:prstGeom prst="rect">
            <a:avLst/>
          </a:prstGeom>
        </p:spPr>
      </p:pic>
      <p:pic>
        <p:nvPicPr>
          <p:cNvPr id="2" name="Picture 1" descr="A group of men standing around a table with a board game&#10;&#10;AI-generated content may be incorrect.">
            <a:extLst>
              <a:ext uri="{FF2B5EF4-FFF2-40B4-BE49-F238E27FC236}">
                <a16:creationId xmlns:a16="http://schemas.microsoft.com/office/drawing/2014/main" id="{092908D0-4D7A-2E16-E489-F5A2F43A5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3004" y="605480"/>
            <a:ext cx="4050001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5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9"/>
</p:tagLst>
</file>

<file path=ppt/theme/theme1.xml><?xml version="1.0" encoding="utf-8"?>
<a:theme xmlns:a="http://schemas.openxmlformats.org/drawingml/2006/main" name="Office Theme">
  <a:themeElements>
    <a:clrScheme name="UKRI">
      <a:dk1>
        <a:srgbClr val="201D3E"/>
      </a:dk1>
      <a:lt1>
        <a:srgbClr val="FF6800"/>
      </a:lt1>
      <a:dk2>
        <a:srgbClr val="F19D1B"/>
      </a:dk2>
      <a:lt2>
        <a:srgbClr val="F9BB0E"/>
      </a:lt2>
      <a:accent1>
        <a:srgbClr val="69BF49"/>
      </a:accent1>
      <a:accent2>
        <a:srgbClr val="07B089"/>
      </a:accent2>
      <a:accent3>
        <a:srgbClr val="36D2AF"/>
      </a:accent3>
      <a:accent4>
        <a:srgbClr val="10BED6"/>
      </a:accent4>
      <a:accent5>
        <a:srgbClr val="247BE1"/>
      </a:accent5>
      <a:accent6>
        <a:srgbClr val="BF28BC"/>
      </a:accent6>
      <a:hlink>
        <a:srgbClr val="FF595B"/>
      </a:hlink>
      <a:folHlink>
        <a:srgbClr val="F0243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KRI_STFC_SlideDeck_Final.pptx" id="{3EAE430D-F901-44D2-94EB-FFFA5658BF86}" vid="{BCA4A219-548F-4C90-A866-AD6269635271}"/>
    </a:ext>
  </a:extLst>
</a:theme>
</file>

<file path=ppt/theme/theme2.xml><?xml version="1.0" encoding="utf-8"?>
<a:theme xmlns:a="http://schemas.openxmlformats.org/drawingml/2006/main" name="MASTER 2 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KRI_STFC_SlideDeck_Final.pptx" id="{3EAE430D-F901-44D2-94EB-FFFA5658BF86}" vid="{4A341222-91BA-4228-85F8-3B8127E1E38C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UK-ESS_PowerPoint_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270127AF-A0D2-43A7-B8C1-5693D4A72E9B}" vid="{20A7B70E-709A-4B11-B590-AFAC8FD48F89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15B617C59DC14C90AC21EF720B0C2E" ma:contentTypeVersion="13" ma:contentTypeDescription="Create a new document." ma:contentTypeScope="" ma:versionID="51bad36619e56c568eae4e141ba16b8e">
  <xsd:schema xmlns:xsd="http://www.w3.org/2001/XMLSchema" xmlns:xs="http://www.w3.org/2001/XMLSchema" xmlns:p="http://schemas.microsoft.com/office/2006/metadata/properties" xmlns:ns3="7542b57f-865a-45c8-901f-9ccf6aaa3b9d" xmlns:ns4="3f18af7c-b119-454a-aea8-f9888f37a86a" targetNamespace="http://schemas.microsoft.com/office/2006/metadata/properties" ma:root="true" ma:fieldsID="b938f0a05d053f8663973f27b42878bb" ns3:_="" ns4:_="">
    <xsd:import namespace="7542b57f-865a-45c8-901f-9ccf6aaa3b9d"/>
    <xsd:import namespace="3f18af7c-b119-454a-aea8-f9888f37a86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42b57f-865a-45c8-901f-9ccf6aaa3b9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18af7c-b119-454a-aea8-f9888f37a8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A263D0-5F42-40B9-B53F-9834273963F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92FF228-4FDC-4F20-9364-C0D1DCDB7A3A}">
  <ds:schemaRefs>
    <ds:schemaRef ds:uri="http://schemas.microsoft.com/office/2006/documentManagement/types"/>
    <ds:schemaRef ds:uri="http://purl.org/dc/terms/"/>
    <ds:schemaRef ds:uri="http://purl.org/dc/dcmitype/"/>
    <ds:schemaRef ds:uri="3f18af7c-b119-454a-aea8-f9888f37a86a"/>
    <ds:schemaRef ds:uri="7542b57f-865a-45c8-901f-9ccf6aaa3b9d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F098DE5-5DB8-439A-8915-7C5C89EB13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42b57f-865a-45c8-901f-9ccf6aaa3b9d"/>
    <ds:schemaRef ds:uri="3f18af7c-b119-454a-aea8-f9888f37a8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UKRI_STFC_SlideDeck_Final</Template>
  <TotalTime>6624</TotalTime>
  <Words>248</Words>
  <Application>Microsoft Macintosh PowerPoint</Application>
  <PresentationFormat>Widescreen</PresentationFormat>
  <Paragraphs>56</Paragraphs>
  <Slides>11</Slides>
  <Notes>5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</vt:lpstr>
      <vt:lpstr>Avenir Next LT Pro</vt:lpstr>
      <vt:lpstr>Calibri</vt:lpstr>
      <vt:lpstr>Calibri Light</vt:lpstr>
      <vt:lpstr>Lucida Grande</vt:lpstr>
      <vt:lpstr>Moderat Medium</vt:lpstr>
      <vt:lpstr>Office Theme</vt:lpstr>
      <vt:lpstr>MASTER 2 WHITE</vt:lpstr>
      <vt:lpstr>1_Office Theme</vt:lpstr>
      <vt:lpstr>5_Office Theme</vt:lpstr>
      <vt:lpstr>UK-ESS_PowerPoint_template</vt:lpstr>
      <vt:lpstr>2_Office Theme</vt:lpstr>
      <vt:lpstr>Hello.</vt:lpstr>
      <vt:lpstr>PowerPoint Presentation</vt:lpstr>
      <vt:lpstr>PowerPoint Presentation</vt:lpstr>
      <vt:lpstr>PowerPoint Presentation</vt:lpstr>
      <vt:lpstr>PowerPoint Presentation</vt:lpstr>
      <vt:lpstr>32 LWUs now at ESS!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Aden, Paul (STFC,DL,TECH)</dc:creator>
  <cp:lastModifiedBy>Aden, Paul (STFC,DL,TECH)</cp:lastModifiedBy>
  <cp:revision>74</cp:revision>
  <cp:lastPrinted>2019-10-02T08:27:37Z</cp:lastPrinted>
  <dcterms:created xsi:type="dcterms:W3CDTF">2019-11-05T10:49:53Z</dcterms:created>
  <dcterms:modified xsi:type="dcterms:W3CDTF">2025-06-26T07:30:29Z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0x0101005915B617C59DC14C90AC21EF720B0C2E</vt:lpwstr>
  </property>
</Properties>
</file>