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57" r:id="rId4"/>
    <p:sldId id="336" r:id="rId5"/>
    <p:sldId id="334" r:id="rId6"/>
    <p:sldId id="268" r:id="rId7"/>
    <p:sldId id="332" r:id="rId8"/>
    <p:sldId id="335" r:id="rId9"/>
    <p:sldId id="337" r:id="rId10"/>
    <p:sldId id="331" r:id="rId11"/>
    <p:sldId id="266" r:id="rId12"/>
    <p:sldId id="326" r:id="rId13"/>
    <p:sldId id="328" r:id="rId14"/>
    <p:sldId id="329" r:id="rId15"/>
    <p:sldId id="3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56"/>
            <p14:sldId id="257"/>
            <p14:sldId id="336"/>
            <p14:sldId id="334"/>
            <p14:sldId id="268"/>
            <p14:sldId id="332"/>
            <p14:sldId id="335"/>
            <p14:sldId id="337"/>
            <p14:sldId id="331"/>
            <p14:sldId id="266"/>
            <p14:sldId id="326"/>
            <p14:sldId id="328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472C4"/>
    <a:srgbClr val="EAEFF7"/>
    <a:srgbClr val="ABABAB"/>
    <a:srgbClr val="FF9933"/>
    <a:srgbClr val="FFFFFF"/>
    <a:srgbClr val="699BFF"/>
    <a:srgbClr val="000000"/>
    <a:srgbClr val="AAE8FC"/>
    <a:srgbClr val="220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latin typeface="Aptos" panose="020B0004020202020204" pitchFamily="34" charset="0"/>
              </a:rPr>
              <a:t>We form a skeleton structure with a central carbon fibre I-beam and K9 foam cross braces</a:t>
            </a:r>
          </a:p>
          <a:p>
            <a:r>
              <a:rPr lang="en-GB" sz="2000" dirty="0">
                <a:latin typeface="Aptos" panose="020B0004020202020204" pitchFamily="34" charset="0"/>
              </a:rPr>
              <a:t>K9 foam blocks are located to align with the Ancillary ASIC and LEC of the modules for enhanced heat transfer.</a:t>
            </a:r>
          </a:p>
          <a:p>
            <a:endParaRPr lang="en-GB" sz="2000" dirty="0">
              <a:latin typeface="Aptos" panose="020B0004020202020204" pitchFamily="34" charset="0"/>
            </a:endParaRPr>
          </a:p>
          <a:p>
            <a:r>
              <a:rPr lang="en-GB" sz="2000" dirty="0">
                <a:latin typeface="Aptos" panose="020B0004020202020204" pitchFamily="34" charset="0"/>
              </a:rPr>
              <a:t>Serial power chain</a:t>
            </a:r>
          </a:p>
          <a:p>
            <a:pPr lvl="1"/>
            <a:r>
              <a:rPr lang="en-GB" sz="1800" dirty="0">
                <a:latin typeface="Aptos" panose="020B0004020202020204" pitchFamily="34" charset="0"/>
              </a:rPr>
              <a:t>Flexible Printed Circuit (FPC) is structurally integral to the stave, is part of the gas containment boundary and supplied power and data transfer. </a:t>
            </a: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4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4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3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2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6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5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2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1AE1-2945-44BC-A9BF-E5942ABED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stave prototyping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8AB3B-0E14-439C-BFDC-E8B70A282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556" y="4373216"/>
            <a:ext cx="9144000" cy="1270477"/>
          </a:xfrm>
        </p:spPr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55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DB7D-9AE3-74F5-59A2-6B19AB9D8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 Stave 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F053B-F0D8-EFE9-C309-0F876998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36EEA-5A28-4A70-BCAC-0B68DA8D3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C00128-81E3-65B9-B9BF-087F113E474D}"/>
              </a:ext>
            </a:extLst>
          </p:cNvPr>
          <p:cNvGrpSpPr/>
          <p:nvPr/>
        </p:nvGrpSpPr>
        <p:grpSpPr>
          <a:xfrm>
            <a:off x="375684" y="1221770"/>
            <a:ext cx="11816316" cy="5756743"/>
            <a:chOff x="336259" y="1348382"/>
            <a:chExt cx="11309066" cy="5509618"/>
          </a:xfrm>
        </p:grpSpPr>
        <p:pic>
          <p:nvPicPr>
            <p:cNvPr id="6" name="Picture 5" descr="A diagram of a bridge&#10;&#10;Description automatically generated">
              <a:extLst>
                <a:ext uri="{FF2B5EF4-FFF2-40B4-BE49-F238E27FC236}">
                  <a16:creationId xmlns:a16="http://schemas.microsoft.com/office/drawing/2014/main" id="{4A36D81E-2F9E-DB44-EEA2-516E73CBD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7"/>
            <a:stretch/>
          </p:blipFill>
          <p:spPr>
            <a:xfrm>
              <a:off x="336259" y="1348382"/>
              <a:ext cx="11309066" cy="55096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5760FE-39AB-98C4-0C68-27FABBFCA738}"/>
                </a:ext>
              </a:extLst>
            </p:cNvPr>
            <p:cNvSpPr/>
            <p:nvPr/>
          </p:nvSpPr>
          <p:spPr>
            <a:xfrm>
              <a:off x="8854435" y="1660602"/>
              <a:ext cx="1215268" cy="4312428"/>
            </a:xfrm>
            <a:custGeom>
              <a:avLst/>
              <a:gdLst>
                <a:gd name="connsiteX0" fmla="*/ 0 w 1976284"/>
                <a:gd name="connsiteY0" fmla="*/ 0 h 3457022"/>
                <a:gd name="connsiteX1" fmla="*/ 1976284 w 1976284"/>
                <a:gd name="connsiteY1" fmla="*/ 0 h 3457022"/>
                <a:gd name="connsiteX2" fmla="*/ 1976284 w 1976284"/>
                <a:gd name="connsiteY2" fmla="*/ 3457022 h 3457022"/>
                <a:gd name="connsiteX3" fmla="*/ 0 w 1976284"/>
                <a:gd name="connsiteY3" fmla="*/ 3457022 h 3457022"/>
                <a:gd name="connsiteX4" fmla="*/ 0 w 1976284"/>
                <a:gd name="connsiteY4" fmla="*/ 0 h 3457022"/>
                <a:gd name="connsiteX0" fmla="*/ 0 w 2471830"/>
                <a:gd name="connsiteY0" fmla="*/ 0 h 3457022"/>
                <a:gd name="connsiteX1" fmla="*/ 2471830 w 2471830"/>
                <a:gd name="connsiteY1" fmla="*/ 613533 h 3457022"/>
                <a:gd name="connsiteX2" fmla="*/ 1976284 w 2471830"/>
                <a:gd name="connsiteY2" fmla="*/ 3457022 h 3457022"/>
                <a:gd name="connsiteX3" fmla="*/ 0 w 2471830"/>
                <a:gd name="connsiteY3" fmla="*/ 3457022 h 3457022"/>
                <a:gd name="connsiteX4" fmla="*/ 0 w 2471830"/>
                <a:gd name="connsiteY4" fmla="*/ 0 h 3457022"/>
                <a:gd name="connsiteX0" fmla="*/ 1333254 w 2471830"/>
                <a:gd name="connsiteY0" fmla="*/ 0 h 4100052"/>
                <a:gd name="connsiteX1" fmla="*/ 2471830 w 2471830"/>
                <a:gd name="connsiteY1" fmla="*/ 1256563 h 4100052"/>
                <a:gd name="connsiteX2" fmla="*/ 1976284 w 2471830"/>
                <a:gd name="connsiteY2" fmla="*/ 4100052 h 4100052"/>
                <a:gd name="connsiteX3" fmla="*/ 0 w 2471830"/>
                <a:gd name="connsiteY3" fmla="*/ 4100052 h 4100052"/>
                <a:gd name="connsiteX4" fmla="*/ 1333254 w 2471830"/>
                <a:gd name="connsiteY4" fmla="*/ 0 h 4100052"/>
                <a:gd name="connsiteX0" fmla="*/ 1333254 w 2524924"/>
                <a:gd name="connsiteY0" fmla="*/ 0 h 4100052"/>
                <a:gd name="connsiteX1" fmla="*/ 2524924 w 2524924"/>
                <a:gd name="connsiteY1" fmla="*/ 1109079 h 4100052"/>
                <a:gd name="connsiteX2" fmla="*/ 1976284 w 2524924"/>
                <a:gd name="connsiteY2" fmla="*/ 4100052 h 4100052"/>
                <a:gd name="connsiteX3" fmla="*/ 0 w 2524924"/>
                <a:gd name="connsiteY3" fmla="*/ 4100052 h 4100052"/>
                <a:gd name="connsiteX4" fmla="*/ 1333254 w 2524924"/>
                <a:gd name="connsiteY4" fmla="*/ 0 h 4100052"/>
                <a:gd name="connsiteX0" fmla="*/ 1333254 w 2524924"/>
                <a:gd name="connsiteY0" fmla="*/ 0 h 4100052"/>
                <a:gd name="connsiteX1" fmla="*/ 2524924 w 2524924"/>
                <a:gd name="connsiteY1" fmla="*/ 1109079 h 4100052"/>
                <a:gd name="connsiteX2" fmla="*/ 2519025 w 2524924"/>
                <a:gd name="connsiteY2" fmla="*/ 4070555 h 4100052"/>
                <a:gd name="connsiteX3" fmla="*/ 0 w 2524924"/>
                <a:gd name="connsiteY3" fmla="*/ 4100052 h 4100052"/>
                <a:gd name="connsiteX4" fmla="*/ 1333254 w 2524924"/>
                <a:gd name="connsiteY4" fmla="*/ 0 h 4100052"/>
                <a:gd name="connsiteX0" fmla="*/ 23598 w 1215268"/>
                <a:gd name="connsiteY0" fmla="*/ 0 h 4070555"/>
                <a:gd name="connsiteX1" fmla="*/ 1215268 w 1215268"/>
                <a:gd name="connsiteY1" fmla="*/ 1109079 h 4070555"/>
                <a:gd name="connsiteX2" fmla="*/ 1209369 w 1215268"/>
                <a:gd name="connsiteY2" fmla="*/ 4070555 h 4070555"/>
                <a:gd name="connsiteX3" fmla="*/ 0 w 1215268"/>
                <a:gd name="connsiteY3" fmla="*/ 3303639 h 4070555"/>
                <a:gd name="connsiteX4" fmla="*/ 23598 w 1215268"/>
                <a:gd name="connsiteY4" fmla="*/ 0 h 4070555"/>
                <a:gd name="connsiteX0" fmla="*/ 23598 w 1215268"/>
                <a:gd name="connsiteY0" fmla="*/ 0 h 4135448"/>
                <a:gd name="connsiteX1" fmla="*/ 1215268 w 1215268"/>
                <a:gd name="connsiteY1" fmla="*/ 1109079 h 4135448"/>
                <a:gd name="connsiteX2" fmla="*/ 979295 w 1215268"/>
                <a:gd name="connsiteY2" fmla="*/ 4135448 h 4135448"/>
                <a:gd name="connsiteX3" fmla="*/ 0 w 1215268"/>
                <a:gd name="connsiteY3" fmla="*/ 3303639 h 4135448"/>
                <a:gd name="connsiteX4" fmla="*/ 23598 w 1215268"/>
                <a:gd name="connsiteY4" fmla="*/ 0 h 4135448"/>
                <a:gd name="connsiteX0" fmla="*/ 23598 w 1215268"/>
                <a:gd name="connsiteY0" fmla="*/ 0 h 4271133"/>
                <a:gd name="connsiteX1" fmla="*/ 1215268 w 1215268"/>
                <a:gd name="connsiteY1" fmla="*/ 1109079 h 4271133"/>
                <a:gd name="connsiteX2" fmla="*/ 1109081 w 1215268"/>
                <a:gd name="connsiteY2" fmla="*/ 4271133 h 4271133"/>
                <a:gd name="connsiteX3" fmla="*/ 0 w 1215268"/>
                <a:gd name="connsiteY3" fmla="*/ 3303639 h 4271133"/>
                <a:gd name="connsiteX4" fmla="*/ 23598 w 1215268"/>
                <a:gd name="connsiteY4" fmla="*/ 0 h 4271133"/>
                <a:gd name="connsiteX0" fmla="*/ 23598 w 1215268"/>
                <a:gd name="connsiteY0" fmla="*/ 0 h 4312428"/>
                <a:gd name="connsiteX1" fmla="*/ 1215268 w 1215268"/>
                <a:gd name="connsiteY1" fmla="*/ 1109079 h 4312428"/>
                <a:gd name="connsiteX2" fmla="*/ 1156276 w 1215268"/>
                <a:gd name="connsiteY2" fmla="*/ 4312428 h 4312428"/>
                <a:gd name="connsiteX3" fmla="*/ 0 w 1215268"/>
                <a:gd name="connsiteY3" fmla="*/ 3303639 h 4312428"/>
                <a:gd name="connsiteX4" fmla="*/ 23598 w 1215268"/>
                <a:gd name="connsiteY4" fmla="*/ 0 h 431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268" h="4312428">
                  <a:moveTo>
                    <a:pt x="23598" y="0"/>
                  </a:moveTo>
                  <a:lnTo>
                    <a:pt x="1215268" y="1109079"/>
                  </a:lnTo>
                  <a:cubicBezTo>
                    <a:pt x="1213302" y="2096238"/>
                    <a:pt x="1158242" y="3325269"/>
                    <a:pt x="1156276" y="4312428"/>
                  </a:cubicBezTo>
                  <a:lnTo>
                    <a:pt x="0" y="3303639"/>
                  </a:lnTo>
                  <a:lnTo>
                    <a:pt x="23598" y="0"/>
                  </a:lnTo>
                  <a:close/>
                </a:path>
              </a:pathLst>
            </a:custGeom>
            <a:solidFill>
              <a:srgbClr val="DAE3F3">
                <a:alpha val="41961"/>
              </a:srgb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¼ Length Stave End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QSP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0B0289-A9A4-A463-F725-4B35805105D4}"/>
              </a:ext>
            </a:extLst>
          </p:cNvPr>
          <p:cNvSpPr txBox="1"/>
          <p:nvPr/>
        </p:nvSpPr>
        <p:spPr>
          <a:xfrm>
            <a:off x="5867400" y="6105843"/>
            <a:ext cx="23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 X 8 Modules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 X 4 Modules</a:t>
            </a:r>
          </a:p>
        </p:txBody>
      </p:sp>
    </p:spTree>
    <p:extLst>
      <p:ext uri="{BB962C8B-B14F-4D97-AF65-F5344CB8AC3E}">
        <p14:creationId xmlns:p14="http://schemas.microsoft.com/office/powerpoint/2010/main" val="23136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E5B3-4348-5E62-86A4-FEDFBBCE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¼ Length Stave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F7E5-3CB6-E6E2-95D1-A339AEA6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94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Preformed components</a:t>
            </a:r>
          </a:p>
          <a:p>
            <a:pPr lvl="1"/>
            <a:r>
              <a:rPr lang="en-GB" sz="1800" dirty="0"/>
              <a:t>Carbon Fibre I-beam pre-cured in a 2-part mould</a:t>
            </a:r>
          </a:p>
          <a:p>
            <a:pPr lvl="1"/>
            <a:r>
              <a:rPr lang="en-GB" sz="1800" dirty="0"/>
              <a:t>Flexible Printed Circuits (FPC) preformed (with heat and pressure) into C channel</a:t>
            </a:r>
          </a:p>
          <a:p>
            <a:endParaRPr lang="en-GB" sz="2000" dirty="0"/>
          </a:p>
        </p:txBody>
      </p:sp>
      <p:pic>
        <p:nvPicPr>
          <p:cNvPr id="6" name="Picture 5" descr="Close-up of a thin metal rod&#10;&#10;Description automatically generated">
            <a:extLst>
              <a:ext uri="{FF2B5EF4-FFF2-40B4-BE49-F238E27FC236}">
                <a16:creationId xmlns:a16="http://schemas.microsoft.com/office/drawing/2014/main" id="{E3693772-079C-64D1-C35C-F99B57E50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>
          <a:xfrm>
            <a:off x="2963471" y="3117112"/>
            <a:ext cx="2320633" cy="3535063"/>
          </a:xfrm>
          <a:prstGeom prst="roundRect">
            <a:avLst/>
          </a:prstGeom>
        </p:spPr>
      </p:pic>
      <p:pic>
        <p:nvPicPr>
          <p:cNvPr id="8" name="Picture 7" descr="A black piece of plastic on a yellow surface&#10;&#10;Description automatically generated">
            <a:extLst>
              <a:ext uri="{FF2B5EF4-FFF2-40B4-BE49-F238E27FC236}">
                <a16:creationId xmlns:a16="http://schemas.microsoft.com/office/drawing/2014/main" id="{4EE73D65-2430-23CE-6747-991C5AFDB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52" y="2981086"/>
            <a:ext cx="3012344" cy="319587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F8A2D-93A1-092C-B1F1-51C79E2CA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839" y="4598051"/>
            <a:ext cx="3012344" cy="2177643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72E8E-9401-AA33-BB30-5582C0552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873" y="3077796"/>
            <a:ext cx="1781371" cy="2259948"/>
          </a:xfrm>
          <a:prstGeom prst="roundRect">
            <a:avLst/>
          </a:prstGeom>
        </p:spPr>
      </p:pic>
      <p:pic>
        <p:nvPicPr>
          <p:cNvPr id="12" name="Content Placeholder 5" descr="A close up of a white rectangular object&#10;&#10;Description automatically generated">
            <a:extLst>
              <a:ext uri="{FF2B5EF4-FFF2-40B4-BE49-F238E27FC236}">
                <a16:creationId xmlns:a16="http://schemas.microsoft.com/office/drawing/2014/main" id="{CBEC959E-B41C-C50F-D448-19979FBB1D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5"/>
          <a:stretch/>
        </p:blipFill>
        <p:spPr>
          <a:xfrm>
            <a:off x="137160" y="3100212"/>
            <a:ext cx="2663861" cy="39065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9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FB86-F200-CF7B-8868-BBF72EE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Inner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85C9F-96D3-448D-56CC-EB9A66AB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84" b="18918"/>
          <a:stretch/>
        </p:blipFill>
        <p:spPr>
          <a:xfrm>
            <a:off x="-1" y="2708585"/>
            <a:ext cx="12202989" cy="2520175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1DE4C7-EEC0-8E7E-061F-BF4388146C8A}"/>
              </a:ext>
            </a:extLst>
          </p:cNvPr>
          <p:cNvCxnSpPr>
            <a:cxnSpLocks/>
          </p:cNvCxnSpPr>
          <p:nvPr/>
        </p:nvCxnSpPr>
        <p:spPr>
          <a:xfrm>
            <a:off x="297793" y="3743982"/>
            <a:ext cx="11507631" cy="107555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6E2935-C346-F2D8-1854-7DC49AD11125}"/>
              </a:ext>
            </a:extLst>
          </p:cNvPr>
          <p:cNvCxnSpPr>
            <a:cxnSpLocks/>
          </p:cNvCxnSpPr>
          <p:nvPr/>
        </p:nvCxnSpPr>
        <p:spPr>
          <a:xfrm>
            <a:off x="297793" y="3838575"/>
            <a:ext cx="11507631" cy="107795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16EFD362-C02E-DB2A-C6E4-20980673B4A8}"/>
              </a:ext>
            </a:extLst>
          </p:cNvPr>
          <p:cNvSpPr/>
          <p:nvPr/>
        </p:nvSpPr>
        <p:spPr>
          <a:xfrm>
            <a:off x="8624454" y="5694600"/>
            <a:ext cx="2639291" cy="320675"/>
          </a:xfrm>
          <a:prstGeom prst="borderCallout1">
            <a:avLst>
              <a:gd name="adj1" fmla="val -692"/>
              <a:gd name="adj2" fmla="val 91142"/>
              <a:gd name="adj3" fmla="val -261217"/>
              <a:gd name="adj4" fmla="val 98150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⌀ 3 mm Silver Steel rods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D81D1D-22AD-5EE9-08B5-24A0AAEC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2" y="399021"/>
            <a:ext cx="3237724" cy="2520174"/>
          </a:xfrm>
          <a:prstGeom prst="roundRect">
            <a:avLst>
              <a:gd name="adj" fmla="val 16790"/>
            </a:avLst>
          </a:prstGeom>
          <a:ln w="19050">
            <a:solidFill>
              <a:srgbClr val="C00000"/>
            </a:solidFill>
          </a:ln>
        </p:spPr>
      </p:pic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4E7365B-CCDF-2CE7-9E10-BEE870179D7B}"/>
              </a:ext>
            </a:extLst>
          </p:cNvPr>
          <p:cNvSpPr/>
          <p:nvPr/>
        </p:nvSpPr>
        <p:spPr>
          <a:xfrm>
            <a:off x="7538112" y="361895"/>
            <a:ext cx="3237724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37075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Aluminium Internal Formers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29AE09-6C5E-30C3-7CE3-2CE76817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811" b="1"/>
          <a:stretch/>
        </p:blipFill>
        <p:spPr>
          <a:xfrm>
            <a:off x="3551277" y="4981466"/>
            <a:ext cx="2036203" cy="1628883"/>
          </a:xfrm>
          <a:prstGeom prst="roundRect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3DC7B3DF-37FF-5C9D-7F9B-3C3DA1C05EB3}"/>
              </a:ext>
            </a:extLst>
          </p:cNvPr>
          <p:cNvSpPr/>
          <p:nvPr/>
        </p:nvSpPr>
        <p:spPr>
          <a:xfrm>
            <a:off x="3551277" y="4851170"/>
            <a:ext cx="2036203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40000"/>
              <a:lumOff val="60000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K9 Foam Heatsink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88A54F-C201-0143-A0E7-C0D47FCC8AF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587480" y="4524375"/>
            <a:ext cx="508520" cy="1271533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7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C27EF8-A635-21C4-11FC-2E0A0BC1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Skin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84965F-CEE9-4081-5224-533A6BF7B1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9" b="91599" l="9994" r="99554">
                        <a14:foregroundMark x1="81540" y1="24390" x2="91725" y2="2439"/>
                        <a14:foregroundMark x1="91725" y1="2439" x2="99427" y2="6504"/>
                        <a14:foregroundMark x1="99427" y1="6504" x2="98854" y2="35772"/>
                        <a14:foregroundMark x1="98854" y1="35772" x2="96690" y2="48645"/>
                        <a14:foregroundMark x1="96690" y1="48645" x2="80777" y2="41734"/>
                        <a14:foregroundMark x1="91725" y1="2033" x2="99045" y2="949"/>
                        <a14:foregroundMark x1="99045" y1="949" x2="99363" y2="949"/>
                        <a14:foregroundMark x1="77403" y1="59485" x2="94017" y2="63821"/>
                        <a14:foregroundMark x1="94017" y1="63821" x2="97072" y2="68157"/>
                        <a14:foregroundMark x1="76257" y1="60976" x2="75430" y2="77778"/>
                        <a14:foregroundMark x1="75430" y1="77778" x2="73074" y2="90244"/>
                        <a14:foregroundMark x1="73074" y1="90244" x2="90516" y2="98103"/>
                        <a14:foregroundMark x1="90516" y1="98103" x2="97899" y2="98780"/>
                        <a14:foregroundMark x1="97899" y1="98780" x2="99618" y2="63415"/>
                        <a14:foregroundMark x1="99618" y1="63415" x2="94589" y2="65041"/>
                        <a14:foregroundMark x1="83514" y1="65989" x2="90961" y2="86314"/>
                        <a14:foregroundMark x1="75430" y1="78726" x2="93762" y2="91599"/>
                        <a14:foregroundMark x1="94526" y1="61789" x2="99300" y2="51626"/>
                        <a14:foregroundMark x1="14768" y1="73577" x2="21260" y2="69648"/>
                        <a14:foregroundMark x1="16486" y1="84417" x2="22597" y2="79404"/>
                        <a14:foregroundMark x1="22597" y1="79404" x2="22724" y2="79133"/>
                        <a14:backgroundMark x1="46531" y1="41057" x2="45449" y2="38211"/>
                        <a14:backgroundMark x1="52260" y1="33875" x2="51114" y2="30217"/>
                        <a14:backgroundMark x1="40038" y1="44309" x2="40866" y2="44986"/>
                        <a14:backgroundMark x1="33927" y1="50813" x2="35328" y2="50136"/>
                        <a14:backgroundMark x1="36155" y1="49458" x2="36474" y2="49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5575" y="3792279"/>
            <a:ext cx="6676426" cy="3136347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6E9A59-899A-BF07-9CB4-14247A525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690158"/>
            <a:ext cx="10769601" cy="4351338"/>
          </a:xfrm>
        </p:spPr>
        <p:txBody>
          <a:bodyPr>
            <a:normAutofit/>
          </a:bodyPr>
          <a:lstStyle/>
          <a:p>
            <a:r>
              <a:rPr lang="en-GB" sz="2000" dirty="0"/>
              <a:t>Airtight boundary formed by FPC, Carbon Fibre face sheet and modules</a:t>
            </a:r>
          </a:p>
          <a:p>
            <a:r>
              <a:rPr lang="en-GB" sz="2000" dirty="0"/>
              <a:t>FPCs Mounted along outer edge, joined to K9 Foam with Prepreg Adhesive Film </a:t>
            </a:r>
          </a:p>
          <a:p>
            <a:r>
              <a:rPr lang="en-GB" sz="2000" dirty="0"/>
              <a:t>Carbon fibre face sheets aligned on inner structure</a:t>
            </a:r>
          </a:p>
          <a:p>
            <a:r>
              <a:rPr lang="en-GB" sz="2000" dirty="0"/>
              <a:t>Silicone rubber sheet added on top and bottom surfaces as an intensifier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C07DB-C635-B723-3F68-C2A1561E2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68"/>
          <a:stretch/>
        </p:blipFill>
        <p:spPr>
          <a:xfrm>
            <a:off x="91553" y="4716127"/>
            <a:ext cx="4259824" cy="205406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A56E1-73F6-FFDB-254B-0E1A695A3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045" y="3533149"/>
            <a:ext cx="3851835" cy="20540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D62BDD-9CF2-5DB7-5081-572AE2A5569C}"/>
              </a:ext>
            </a:extLst>
          </p:cNvPr>
          <p:cNvSpPr/>
          <p:nvPr/>
        </p:nvSpPr>
        <p:spPr>
          <a:xfrm>
            <a:off x="110067" y="5486400"/>
            <a:ext cx="3657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661F94-4164-660F-3F5A-4B1E294D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Post-Cured Stave Assembly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3A41-5AAD-3DB2-04AA-4F5B6F46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09"/>
          <a:stretch/>
        </p:blipFill>
        <p:spPr>
          <a:xfrm>
            <a:off x="185241" y="1809221"/>
            <a:ext cx="1681317" cy="4614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9FDC0-9FC6-3904-2D8B-DD142C25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9"/>
          <a:stretch/>
        </p:blipFill>
        <p:spPr>
          <a:xfrm>
            <a:off x="1981200" y="1809221"/>
            <a:ext cx="4428067" cy="4614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C4FEC-A306-3357-F478-0AB9EDB6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82" t="17009"/>
          <a:stretch/>
        </p:blipFill>
        <p:spPr>
          <a:xfrm>
            <a:off x="6523909" y="1809221"/>
            <a:ext cx="5493678" cy="46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E237-C5FE-0815-F4E4-4C182859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Where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23602-374C-7346-8093-40AD301F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10515600" cy="491590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Still only quarter L4 stave prototypes built (3 off)</a:t>
            </a:r>
          </a:p>
          <a:p>
            <a:pPr lvl="1"/>
            <a:r>
              <a:rPr lang="en-GB" dirty="0"/>
              <a:t>Waiting for mould parts for full size stave</a:t>
            </a:r>
          </a:p>
          <a:p>
            <a:pPr lvl="1"/>
            <a:r>
              <a:rPr lang="en-GB" dirty="0"/>
              <a:t>Also, we are running out of K9 foam (so far using scraps from ATLAS)</a:t>
            </a:r>
          </a:p>
          <a:p>
            <a:pPr lvl="2"/>
            <a:r>
              <a:rPr lang="en-GB" dirty="0"/>
              <a:t>We still have 13 half-blocks for full L4 stave, need 18</a:t>
            </a:r>
          </a:p>
          <a:p>
            <a:pPr lvl="2"/>
            <a:r>
              <a:rPr lang="en-GB" dirty="0"/>
              <a:t>Started to look for alternatives – no luck yet</a:t>
            </a:r>
          </a:p>
          <a:p>
            <a:r>
              <a:rPr lang="en-GB" dirty="0"/>
              <a:t>Of the quarter L4 stave prototypes one has been equipped with heaters (on a 50 µm steel shim) and is used to shake down our setup</a:t>
            </a:r>
          </a:p>
          <a:p>
            <a:pPr lvl="1"/>
            <a:r>
              <a:rPr lang="en-GB" dirty="0"/>
              <a:t>Air flow (working on control of air flow)</a:t>
            </a:r>
          </a:p>
          <a:p>
            <a:pPr lvl="1"/>
            <a:r>
              <a:rPr lang="en-GB" dirty="0"/>
              <a:t>Heating</a:t>
            </a:r>
          </a:p>
          <a:p>
            <a:pPr lvl="1"/>
            <a:r>
              <a:rPr lang="en-GB" dirty="0"/>
              <a:t>External temperature measurement (TC and thermal imaging)</a:t>
            </a:r>
          </a:p>
          <a:p>
            <a:pPr lvl="1"/>
            <a:r>
              <a:rPr lang="en-GB" dirty="0"/>
              <a:t>Internal (air flow) temperature measurement (TC)</a:t>
            </a:r>
          </a:p>
          <a:p>
            <a:pPr lvl="1"/>
            <a:r>
              <a:rPr lang="en-GB" dirty="0"/>
              <a:t>Vibrations (capacitive displacement sensors)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590F5-737A-41BC-5539-092F65A6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71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2AD6-8A4D-9887-4A4F-89F6D6C4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What is needed for full length L4 stave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F2B3-920F-FF99-01C9-0A2E3D25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We do have moulds for I-beams and C-channels</a:t>
            </a:r>
          </a:p>
          <a:p>
            <a:pPr lvl="1"/>
            <a:r>
              <a:rPr lang="en-GB" dirty="0"/>
              <a:t>For first prototype we do want to use Kapton-only C-channel, but use C-channel with representative amount of aluminium after that</a:t>
            </a:r>
          </a:p>
          <a:p>
            <a:r>
              <a:rPr lang="en-GB" dirty="0"/>
              <a:t>Mould parts for core autoclave cure: order has been placed 3 weeks ago</a:t>
            </a:r>
          </a:p>
          <a:p>
            <a:r>
              <a:rPr lang="en-GB" dirty="0"/>
              <a:t>CF we have (scraps from ATLAS)</a:t>
            </a:r>
          </a:p>
          <a:p>
            <a:r>
              <a:rPr lang="en-GB" dirty="0"/>
              <a:t>K9 foam: 13 machined blocks available, scraps from ATLAS, but we can’t get more from them</a:t>
            </a:r>
          </a:p>
          <a:p>
            <a:pPr lvl="1"/>
            <a:r>
              <a:rPr lang="en-GB" dirty="0"/>
              <a:t>On short timescale substitute</a:t>
            </a:r>
          </a:p>
          <a:p>
            <a:pPr lvl="2"/>
            <a:r>
              <a:rPr lang="en-GB" dirty="0"/>
              <a:t>Could be non-thermally conductive foam (in fact, would be interesting for comparison)</a:t>
            </a:r>
          </a:p>
          <a:p>
            <a:pPr lvl="1"/>
            <a:r>
              <a:rPr lang="en-GB" dirty="0"/>
              <a:t>On longer timescale we need a solution</a:t>
            </a:r>
          </a:p>
          <a:p>
            <a:pPr lvl="2"/>
            <a:r>
              <a:rPr lang="en-GB" dirty="0"/>
              <a:t>ATLAS will most likely need to buy more (through LBNL or Yale)</a:t>
            </a:r>
          </a:p>
          <a:p>
            <a:pPr lvl="3"/>
            <a:r>
              <a:rPr lang="en-GB" dirty="0"/>
              <a:t>Have already raised an interest</a:t>
            </a:r>
          </a:p>
          <a:p>
            <a:r>
              <a:rPr lang="en-GB" dirty="0"/>
              <a:t>End pieces </a:t>
            </a:r>
          </a:p>
          <a:p>
            <a:pPr lvl="1"/>
            <a:r>
              <a:rPr lang="en-GB" dirty="0"/>
              <a:t>Improved design to reduce flow impedance (ok for prototypes, but not final geometry)</a:t>
            </a:r>
          </a:p>
          <a:p>
            <a:pPr lvl="1"/>
            <a:r>
              <a:rPr lang="en-GB" dirty="0"/>
              <a:t>3D printed on short notice</a:t>
            </a:r>
          </a:p>
          <a:p>
            <a:r>
              <a:rPr lang="en-GB" dirty="0"/>
              <a:t>Will use stainless/Kapton-Cu heaters again on first prototype</a:t>
            </a:r>
          </a:p>
          <a:p>
            <a:pPr lvl="1"/>
            <a:r>
              <a:rPr lang="en-GB" dirty="0"/>
              <a:t>Still waiting for encapsulated silicon dummy sensors </a:t>
            </a:r>
          </a:p>
          <a:p>
            <a:pPr lvl="2"/>
            <a:r>
              <a:rPr lang="en-GB" dirty="0"/>
              <a:t>Should be done by now…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7D455-83D4-1D3D-CF9C-D86066E7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22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778E-5CF1-92C5-B497-80B129F4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B25F0-A781-7573-E344-669319BD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9445" y="6367834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BA6C1-200E-87AA-8358-0B498D87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0" t="29577" r="40902" b="28497"/>
          <a:stretch/>
        </p:blipFill>
        <p:spPr>
          <a:xfrm>
            <a:off x="755668" y="4502704"/>
            <a:ext cx="5282098" cy="2215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0C18B9-D193-2559-559A-3B442E030BF1}"/>
              </a:ext>
            </a:extLst>
          </p:cNvPr>
          <p:cNvSpPr txBox="1"/>
          <p:nvPr/>
        </p:nvSpPr>
        <p:spPr>
          <a:xfrm>
            <a:off x="1236381" y="4156836"/>
            <a:ext cx="492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1.8 W/quarter stave, 30 l/min air in lower channel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3A747AB-994B-59FB-008D-01EDB1FE4460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7074" r="6109"/>
          <a:stretch/>
        </p:blipFill>
        <p:spPr>
          <a:xfrm>
            <a:off x="838199" y="1440444"/>
            <a:ext cx="3312459" cy="2716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8A8AB-B422-715A-7961-7F836C4D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09" y="1440443"/>
            <a:ext cx="3510073" cy="2716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01F1C-BBE9-5661-FEFA-A751792002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31" r="14100" b="16964"/>
          <a:stretch>
            <a:fillRect/>
          </a:stretch>
        </p:blipFill>
        <p:spPr>
          <a:xfrm>
            <a:off x="7996518" y="2130119"/>
            <a:ext cx="3944592" cy="1298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8EA93-AB6B-4CE4-25F7-EFCC18A009E1}"/>
              </a:ext>
            </a:extLst>
          </p:cNvPr>
          <p:cNvSpPr txBox="1"/>
          <p:nvPr/>
        </p:nvSpPr>
        <p:spPr>
          <a:xfrm>
            <a:off x="8113059" y="167640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Design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634685DD-637C-4760-F58E-C068867EB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069" y="4710834"/>
            <a:ext cx="5654041" cy="1244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27E698-75B7-F505-1DCB-28EC9B451B7D}"/>
              </a:ext>
            </a:extLst>
          </p:cNvPr>
          <p:cNvSpPr txBox="1"/>
          <p:nvPr/>
        </p:nvSpPr>
        <p:spPr>
          <a:xfrm>
            <a:off x="8128864" y="4260718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356C2-064A-92AA-28CB-C981CB528437}"/>
              </a:ext>
            </a:extLst>
          </p:cNvPr>
          <p:cNvSpPr txBox="1"/>
          <p:nvPr/>
        </p:nvSpPr>
        <p:spPr>
          <a:xfrm>
            <a:off x="6382871" y="6035863"/>
            <a:ext cx="207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Redesign under way</a:t>
            </a:r>
          </a:p>
        </p:txBody>
      </p:sp>
    </p:spTree>
    <p:extLst>
      <p:ext uri="{BB962C8B-B14F-4D97-AF65-F5344CB8AC3E}">
        <p14:creationId xmlns:p14="http://schemas.microsoft.com/office/powerpoint/2010/main" val="371057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5C54-8CA4-9379-4BA6-DF0F71C8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4795F-F209-8F57-AA4A-4FFB51C9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A9B058C0-E18C-49E7-FA60-CCD364A88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" y="1656291"/>
            <a:ext cx="6636312" cy="499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2CCF9-E54B-511B-F141-4F03C229C1FA}"/>
              </a:ext>
            </a:extLst>
          </p:cNvPr>
          <p:cNvSpPr txBox="1"/>
          <p:nvPr/>
        </p:nvSpPr>
        <p:spPr>
          <a:xfrm>
            <a:off x="2227427" y="1696683"/>
            <a:ext cx="109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TI camera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F0978-E2FE-7173-A959-78825E65D8E6}"/>
              </a:ext>
            </a:extLst>
          </p:cNvPr>
          <p:cNvCxnSpPr>
            <a:cxnSpLocks/>
          </p:cNvCxnSpPr>
          <p:nvPr/>
        </p:nvCxnSpPr>
        <p:spPr>
          <a:xfrm>
            <a:off x="3271265" y="2066015"/>
            <a:ext cx="109378" cy="2583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3DF0BB-DF96-B53D-D4E7-27356D0D2583}"/>
              </a:ext>
            </a:extLst>
          </p:cNvPr>
          <p:cNvCxnSpPr>
            <a:cxnSpLocks/>
          </p:cNvCxnSpPr>
          <p:nvPr/>
        </p:nvCxnSpPr>
        <p:spPr>
          <a:xfrm flipV="1">
            <a:off x="376443" y="5065753"/>
            <a:ext cx="347654" cy="67607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497AF-7286-CFC8-EDF7-50C9AF5F4B4C}"/>
              </a:ext>
            </a:extLst>
          </p:cNvPr>
          <p:cNvSpPr txBox="1"/>
          <p:nvPr/>
        </p:nvSpPr>
        <p:spPr>
          <a:xfrm>
            <a:off x="660674" y="522975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Air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92BBFD-1E38-66B6-6765-3D99CEA0A41C}"/>
              </a:ext>
            </a:extLst>
          </p:cNvPr>
          <p:cNvCxnSpPr>
            <a:cxnSpLocks/>
          </p:cNvCxnSpPr>
          <p:nvPr/>
        </p:nvCxnSpPr>
        <p:spPr>
          <a:xfrm>
            <a:off x="6096000" y="4437671"/>
            <a:ext cx="62069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9169AB-72CF-5A53-8242-C4171528492C}"/>
              </a:ext>
            </a:extLst>
          </p:cNvPr>
          <p:cNvSpPr txBox="1"/>
          <p:nvPr/>
        </p:nvSpPr>
        <p:spPr>
          <a:xfrm>
            <a:off x="5471348" y="445755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Air out</a:t>
            </a:r>
          </a:p>
        </p:txBody>
      </p:sp>
      <p:pic>
        <p:nvPicPr>
          <p:cNvPr id="20" name="Picture 19" descr="A close-up of a machine&#10;&#10;AI-generated content may be incorrect.">
            <a:extLst>
              <a:ext uri="{FF2B5EF4-FFF2-40B4-BE49-F238E27FC236}">
                <a16:creationId xmlns:a16="http://schemas.microsoft.com/office/drawing/2014/main" id="{6CEA4E0A-7122-AEA4-C388-9421F20A2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8" b="6793"/>
          <a:stretch/>
        </p:blipFill>
        <p:spPr>
          <a:xfrm rot="10800000">
            <a:off x="6782006" y="1656291"/>
            <a:ext cx="5235265" cy="241593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E8D8EF-7B10-302E-7887-97ED82425CA0}"/>
              </a:ext>
            </a:extLst>
          </p:cNvPr>
          <p:cNvCxnSpPr>
            <a:cxnSpLocks/>
          </p:cNvCxnSpPr>
          <p:nvPr/>
        </p:nvCxnSpPr>
        <p:spPr>
          <a:xfrm flipH="1" flipV="1">
            <a:off x="7726374" y="2823290"/>
            <a:ext cx="56561" cy="6168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BE4B4C-31F0-70F3-C642-D0497CCCA369}"/>
              </a:ext>
            </a:extLst>
          </p:cNvPr>
          <p:cNvCxnSpPr>
            <a:cxnSpLocks/>
          </p:cNvCxnSpPr>
          <p:nvPr/>
        </p:nvCxnSpPr>
        <p:spPr>
          <a:xfrm flipH="1" flipV="1">
            <a:off x="7930255" y="3162512"/>
            <a:ext cx="56561" cy="6168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0260A5-745F-0AFC-4833-D09D40E4A199}"/>
              </a:ext>
            </a:extLst>
          </p:cNvPr>
          <p:cNvSpPr txBox="1"/>
          <p:nvPr/>
        </p:nvSpPr>
        <p:spPr>
          <a:xfrm>
            <a:off x="6711173" y="3765710"/>
            <a:ext cx="34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Capacitive displacement sensors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DC06C-18F3-1AD3-58A2-72FAEA89CDD5}"/>
              </a:ext>
            </a:extLst>
          </p:cNvPr>
          <p:cNvSpPr txBox="1"/>
          <p:nvPr/>
        </p:nvSpPr>
        <p:spPr>
          <a:xfrm>
            <a:off x="5081609" y="1734450"/>
            <a:ext cx="117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Front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8803-8A59-5656-5D1C-96616BBD7FAB}"/>
              </a:ext>
            </a:extLst>
          </p:cNvPr>
          <p:cNvSpPr txBox="1"/>
          <p:nvPr/>
        </p:nvSpPr>
        <p:spPr>
          <a:xfrm>
            <a:off x="10825782" y="1709093"/>
            <a:ext cx="118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Rear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C5701-EA31-275B-34D0-1E7D23D18299}"/>
              </a:ext>
            </a:extLst>
          </p:cNvPr>
          <p:cNvSpPr txBox="1"/>
          <p:nvPr/>
        </p:nvSpPr>
        <p:spPr>
          <a:xfrm>
            <a:off x="6978925" y="4088225"/>
            <a:ext cx="298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(Old capacitive sensor holder)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B4ABE7F-AAF1-059F-2BB1-7F2CC81B3A48}"/>
              </a:ext>
            </a:extLst>
          </p:cNvPr>
          <p:cNvSpPr/>
          <p:nvPr/>
        </p:nvSpPr>
        <p:spPr>
          <a:xfrm rot="10800000">
            <a:off x="8548883" y="4826889"/>
            <a:ext cx="1088886" cy="1757943"/>
          </a:xfrm>
          <a:prstGeom prst="arc">
            <a:avLst>
              <a:gd name="adj1" fmla="val 17809265"/>
              <a:gd name="adj2" fmla="val 39221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3D0408-F6A4-3310-1E63-BBBB907D7DAB}"/>
              </a:ext>
            </a:extLst>
          </p:cNvPr>
          <p:cNvCxnSpPr/>
          <p:nvPr/>
        </p:nvCxnSpPr>
        <p:spPr>
          <a:xfrm flipH="1">
            <a:off x="7979299" y="4961848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41840D-81BC-B54A-5CF0-51C2BF8178B6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7961370" y="6386788"/>
            <a:ext cx="787680" cy="27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2F4977-414A-1060-2402-7DFA144F7A15}"/>
              </a:ext>
            </a:extLst>
          </p:cNvPr>
          <p:cNvCxnSpPr/>
          <p:nvPr/>
        </p:nvCxnSpPr>
        <p:spPr>
          <a:xfrm>
            <a:off x="7979299" y="4961848"/>
            <a:ext cx="0" cy="1416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3E65C79-92CA-BBE0-A1D7-0F84C473BC19}"/>
              </a:ext>
            </a:extLst>
          </p:cNvPr>
          <p:cNvSpPr/>
          <p:nvPr/>
        </p:nvSpPr>
        <p:spPr>
          <a:xfrm>
            <a:off x="7726374" y="5545800"/>
            <a:ext cx="941294" cy="2817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2E5E11-C356-2BC0-5D06-08F5EF9B1DFB}"/>
              </a:ext>
            </a:extLst>
          </p:cNvPr>
          <p:cNvSpPr/>
          <p:nvPr/>
        </p:nvSpPr>
        <p:spPr>
          <a:xfrm rot="994409">
            <a:off x="7782179" y="5066513"/>
            <a:ext cx="941294" cy="2817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EEE55D-2AEB-EB5E-BB89-1C101911E477}"/>
              </a:ext>
            </a:extLst>
          </p:cNvPr>
          <p:cNvSpPr/>
          <p:nvPr/>
        </p:nvSpPr>
        <p:spPr>
          <a:xfrm rot="20814078">
            <a:off x="7788074" y="5993510"/>
            <a:ext cx="941294" cy="2817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3CD43-11CA-5C9F-36C9-51B8A3132D30}"/>
              </a:ext>
            </a:extLst>
          </p:cNvPr>
          <p:cNvSpPr txBox="1"/>
          <p:nvPr/>
        </p:nvSpPr>
        <p:spPr>
          <a:xfrm>
            <a:off x="7486136" y="4422496"/>
            <a:ext cx="157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geometry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1F1B96-3E52-2C2F-BACB-F8F68AFCFE1B}"/>
              </a:ext>
            </a:extLst>
          </p:cNvPr>
          <p:cNvSpPr txBox="1"/>
          <p:nvPr/>
        </p:nvSpPr>
        <p:spPr>
          <a:xfrm>
            <a:off x="8878576" y="5244182"/>
            <a:ext cx="208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Currently using outer two positions</a:t>
            </a:r>
          </a:p>
        </p:txBody>
      </p:sp>
    </p:spTree>
    <p:extLst>
      <p:ext uri="{BB962C8B-B14F-4D97-AF65-F5344CB8AC3E}">
        <p14:creationId xmlns:p14="http://schemas.microsoft.com/office/powerpoint/2010/main" val="138086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457A-3E47-7C0C-1861-5D3376D8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Some preliminary results - Vibrations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2A1846-C404-9105-433A-F01B2057B4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0445"/>
                <a:ext cx="10708341" cy="212820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Only for indication – need full length L4 stave</a:t>
                </a:r>
              </a:p>
              <a:p>
                <a:r>
                  <a:rPr lang="en-GB" dirty="0"/>
                  <a:t>Vibrations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GB" i="1" dirty="0"/>
                  <a:t>f</a:t>
                </a:r>
                <a:r>
                  <a:rPr lang="en-GB" baseline="-25000" dirty="0"/>
                  <a:t>s</a:t>
                </a:r>
                <a:r>
                  <a:rPr lang="en-GB" dirty="0"/>
                  <a:t> = 5 kHz, </a:t>
                </a:r>
                <a:r>
                  <a:rPr lang="en-GB" dirty="0" err="1"/>
                  <a:t>fl</a:t>
                </a:r>
                <a:r>
                  <a:rPr lang="en-GB" dirty="0"/>
                  <a:t> = 68.1 l/min, </a:t>
                </a:r>
                <a:r>
                  <a:rPr lang="en-GB" i="1" dirty="0"/>
                  <a:t>T</a:t>
                </a:r>
                <a:r>
                  <a:rPr lang="en-GB" dirty="0"/>
                  <a:t> = 10 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GB" i="1" dirty="0"/>
                  <a:t>d</a:t>
                </a:r>
                <a:r>
                  <a:rPr lang="en-GB" baseline="-25000" dirty="0"/>
                  <a:t>RMS</a:t>
                </a:r>
                <a:r>
                  <a:rPr lang="en-GB" baseline="30000" dirty="0"/>
                  <a:t>1</a:t>
                </a:r>
                <a:r>
                  <a:rPr lang="en-GB" dirty="0"/>
                  <a:t> = 4.2 µm, </a:t>
                </a:r>
                <a:r>
                  <a:rPr lang="en-GB" i="1" dirty="0"/>
                  <a:t>d</a:t>
                </a:r>
                <a:r>
                  <a:rPr lang="en-GB" baseline="-25000" dirty="0"/>
                  <a:t>RMS</a:t>
                </a:r>
                <a:r>
                  <a:rPr lang="en-GB" baseline="30000" dirty="0"/>
                  <a:t>1</a:t>
                </a:r>
                <a:r>
                  <a:rPr lang="en-GB" dirty="0"/>
                  <a:t> = 4.2 µm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, for longitudinal (beam) modes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𝑖𝑛𝑐𝑜h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for transverse (torsional) modes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2A1846-C404-9105-433A-F01B2057B4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0445"/>
                <a:ext cx="10708341" cy="2128209"/>
              </a:xfrm>
              <a:blipFill>
                <a:blip r:embed="rId2"/>
                <a:stretch>
                  <a:fillRect l="-740" t="-6590" b="-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3F3D2-B393-1A64-646D-8C4D1CBE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48884DC-7EB3-2934-1F04-9D6D9A698A9F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-973739" y="5236247"/>
                <a:ext cx="6264349" cy="41722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4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0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, for longitudinal (beam) modes</a:t>
                </a:r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𝑖𝑛𝑐𝑜h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for transverse (torsional) modes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48884DC-7EB3-2934-1F04-9D6D9A698A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73739" y="5236247"/>
                <a:ext cx="6264349" cy="4172288"/>
              </a:xfrm>
              <a:prstGeom prst="rect">
                <a:avLst/>
              </a:prstGeom>
              <a:blipFill>
                <a:blip r:embed="rId3"/>
                <a:stretch>
                  <a:fillRect l="-1265" b="-3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3861F7-B7BF-F4E4-A350-A76A0EBC8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624"/>
            <a:ext cx="3607900" cy="27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682F4C-360A-6AC1-EF4A-FBBB3D4713DE}"/>
              </a:ext>
            </a:extLst>
          </p:cNvPr>
          <p:cNvGrpSpPr/>
          <p:nvPr/>
        </p:nvGrpSpPr>
        <p:grpSpPr>
          <a:xfrm>
            <a:off x="3646004" y="3569349"/>
            <a:ext cx="4576376" cy="3192197"/>
            <a:chOff x="6293885" y="279804"/>
            <a:chExt cx="5505700" cy="43578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0731A0-E57E-FB43-89A0-05D2D83A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93885" y="465352"/>
              <a:ext cx="5505700" cy="41722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A02D0B-9A91-8663-2A40-F70B93C4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931" t="24896" r="33324" b="69468"/>
            <a:stretch/>
          </p:blipFill>
          <p:spPr>
            <a:xfrm>
              <a:off x="9565112" y="1138733"/>
              <a:ext cx="1000800" cy="633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D6EC3C-D69A-2B8F-D7BE-803696133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625" t="3935" r="35037" b="91021"/>
            <a:stretch/>
          </p:blipFill>
          <p:spPr>
            <a:xfrm>
              <a:off x="9455889" y="279804"/>
              <a:ext cx="1088759" cy="56707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274D73-FCD2-87D0-521F-6E74D2ABAEC8}"/>
              </a:ext>
            </a:extLst>
          </p:cNvPr>
          <p:cNvGrpSpPr/>
          <p:nvPr/>
        </p:nvGrpSpPr>
        <p:grpSpPr>
          <a:xfrm>
            <a:off x="3947764" y="3677155"/>
            <a:ext cx="1753790" cy="1316186"/>
            <a:chOff x="5076956" y="5215100"/>
            <a:chExt cx="2024763" cy="14360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8603F2-D8CC-CB50-DDC9-1BB0355C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76956" y="5215100"/>
              <a:ext cx="1666912" cy="1436038"/>
            </a:xfrm>
            <a:prstGeom prst="rect">
              <a:avLst/>
            </a:prstGeom>
          </p:spPr>
        </p:pic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AD6CB76C-C4B9-7B18-D198-BDFDE5BFF285}"/>
                </a:ext>
              </a:extLst>
            </p:cNvPr>
            <p:cNvSpPr/>
            <p:nvPr/>
          </p:nvSpPr>
          <p:spPr>
            <a:xfrm>
              <a:off x="6201719" y="6217104"/>
              <a:ext cx="900000" cy="360000"/>
            </a:xfrm>
            <a:prstGeom prst="leftRightArrow">
              <a:avLst/>
            </a:prstGeom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0767C7-60AA-4DC8-0730-76E0027149D9}"/>
              </a:ext>
            </a:extLst>
          </p:cNvPr>
          <p:cNvGrpSpPr/>
          <p:nvPr/>
        </p:nvGrpSpPr>
        <p:grpSpPr>
          <a:xfrm>
            <a:off x="3947764" y="5212888"/>
            <a:ext cx="1769747" cy="1440157"/>
            <a:chOff x="9074953" y="5207219"/>
            <a:chExt cx="2024132" cy="15488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38A1DE-5FA6-9D7B-212C-47BA0453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74953" y="5207219"/>
              <a:ext cx="1666912" cy="143603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CB5275D-219F-3019-D94D-A4E5CA47D8C1}"/>
                </a:ext>
              </a:extLst>
            </p:cNvPr>
            <p:cNvGrpSpPr/>
            <p:nvPr/>
          </p:nvGrpSpPr>
          <p:grpSpPr>
            <a:xfrm>
              <a:off x="10199085" y="5856110"/>
              <a:ext cx="900000" cy="900000"/>
              <a:chOff x="7821917" y="5688329"/>
              <a:chExt cx="900000" cy="900000"/>
            </a:xfrm>
            <a:scene3d>
              <a:camera prst="isometricRightUp"/>
              <a:lightRig rig="threePt" dir="t"/>
            </a:scene3d>
          </p:grpSpPr>
          <p:sp>
            <p:nvSpPr>
              <p:cNvPr id="15" name="Arrow: Circular 14">
                <a:extLst>
                  <a:ext uri="{FF2B5EF4-FFF2-40B4-BE49-F238E27FC236}">
                    <a16:creationId xmlns:a16="http://schemas.microsoft.com/office/drawing/2014/main" id="{77798B85-01DE-B93C-4EE3-34C512FB27DE}"/>
                  </a:ext>
                </a:extLst>
              </p:cNvPr>
              <p:cNvSpPr/>
              <p:nvPr/>
            </p:nvSpPr>
            <p:spPr>
              <a:xfrm flipH="1">
                <a:off x="7821917" y="5688329"/>
                <a:ext cx="900000" cy="900000"/>
              </a:xfrm>
              <a:prstGeom prst="circularArrow">
                <a:avLst>
                  <a:gd name="adj1" fmla="val 12646"/>
                  <a:gd name="adj2" fmla="val 1408527"/>
                  <a:gd name="adj3" fmla="val 913047"/>
                  <a:gd name="adj4" fmla="val 16242605"/>
                  <a:gd name="adj5" fmla="val 1499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ircular 15">
                <a:extLst>
                  <a:ext uri="{FF2B5EF4-FFF2-40B4-BE49-F238E27FC236}">
                    <a16:creationId xmlns:a16="http://schemas.microsoft.com/office/drawing/2014/main" id="{2D44E88E-412A-3044-1EBB-D85B6D0FC9F4}"/>
                  </a:ext>
                </a:extLst>
              </p:cNvPr>
              <p:cNvSpPr/>
              <p:nvPr/>
            </p:nvSpPr>
            <p:spPr>
              <a:xfrm>
                <a:off x="7821917" y="5688329"/>
                <a:ext cx="900000" cy="900000"/>
              </a:xfrm>
              <a:prstGeom prst="circularArrow">
                <a:avLst>
                  <a:gd name="adj1" fmla="val 12646"/>
                  <a:gd name="adj2" fmla="val 1408527"/>
                  <a:gd name="adj3" fmla="val 913047"/>
                  <a:gd name="adj4" fmla="val 15670058"/>
                  <a:gd name="adj5" fmla="val 1499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24880-A415-0A30-1B07-D20B90A00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325" t="1954" r="720" b="93455"/>
          <a:stretch/>
        </p:blipFill>
        <p:spPr>
          <a:xfrm>
            <a:off x="10435413" y="836431"/>
            <a:ext cx="1210957" cy="470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8C000C-D52D-7317-C3D9-C8955C3D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40" y="3984738"/>
            <a:ext cx="3255503" cy="24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4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BE51-243E-49F0-7C8C-B8B0F5BA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Some preliminary results - Thermal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C250-93D8-D163-C28F-D104A265A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Only for indication – need full length L4 stave and correct heater geometry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FBEF4-C3C0-8D74-E833-A68D1A1C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B4FB97-505F-F9C2-F4A9-2FFC0F1E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707" y="2143649"/>
            <a:ext cx="6334293" cy="421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4F342-78A2-BCA2-C88B-717E54E28B32}"/>
              </a:ext>
            </a:extLst>
          </p:cNvPr>
          <p:cNvSpPr txBox="1"/>
          <p:nvPr/>
        </p:nvSpPr>
        <p:spPr>
          <a:xfrm>
            <a:off x="838199" y="2392932"/>
            <a:ext cx="56970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Convection Coefficients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Natural convection - 7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external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Forced convection - 48.44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internal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Forced convection - 650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K9 adjacent surfaces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4720B4-E642-88BE-4B98-2D8591AB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23" y="4054925"/>
            <a:ext cx="5040783" cy="30457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B6258B-40F9-2710-622C-65D3E1E77304}"/>
              </a:ext>
            </a:extLst>
          </p:cNvPr>
          <p:cNvSpPr txBox="1"/>
          <p:nvPr/>
        </p:nvSpPr>
        <p:spPr>
          <a:xfrm>
            <a:off x="753036" y="3959953"/>
            <a:ext cx="17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Effect of K9 foam</a:t>
            </a:r>
          </a:p>
        </p:txBody>
      </p:sp>
    </p:spTree>
    <p:extLst>
      <p:ext uri="{BB962C8B-B14F-4D97-AF65-F5344CB8AC3E}">
        <p14:creationId xmlns:p14="http://schemas.microsoft.com/office/powerpoint/2010/main" val="1055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F613-48A3-BF38-6A47-E205B1E8B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67B3-5129-FED1-B21B-0A23A0785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Build L4 stave prototype</a:t>
            </a:r>
          </a:p>
          <a:p>
            <a:r>
              <a:rPr lang="en-GB" dirty="0"/>
              <a:t>Finalise flow control </a:t>
            </a:r>
          </a:p>
          <a:p>
            <a:pPr lvl="1"/>
            <a:r>
              <a:rPr lang="en-GB" dirty="0"/>
              <a:t>Using AtomS3 for PWM control of valve</a:t>
            </a:r>
          </a:p>
          <a:p>
            <a:r>
              <a:rPr lang="en-GB" dirty="0"/>
              <a:t>Other features nice to have</a:t>
            </a:r>
          </a:p>
          <a:p>
            <a:pPr lvl="1"/>
            <a:r>
              <a:rPr lang="en-GB" dirty="0"/>
              <a:t>Control of heater power supply </a:t>
            </a:r>
          </a:p>
          <a:p>
            <a:pPr lvl="2"/>
            <a:r>
              <a:rPr lang="en-GB" dirty="0"/>
              <a:t>Has a USB interface, but not clear how to talk to it</a:t>
            </a:r>
          </a:p>
          <a:p>
            <a:pPr lvl="1"/>
            <a:r>
              <a:rPr lang="en-GB" dirty="0"/>
              <a:t>Read information from TI camera into </a:t>
            </a:r>
            <a:r>
              <a:rPr lang="en-GB" dirty="0" err="1"/>
              <a:t>matlab</a:t>
            </a:r>
            <a:r>
              <a:rPr lang="en-GB" dirty="0"/>
              <a:t> software</a:t>
            </a:r>
          </a:p>
          <a:p>
            <a:r>
              <a:rPr lang="en-GB" dirty="0"/>
              <a:t>Test</a:t>
            </a:r>
          </a:p>
          <a:p>
            <a:r>
              <a:rPr lang="en-GB" dirty="0"/>
              <a:t>Build stave prototypes with Al/Kapton FPC</a:t>
            </a:r>
          </a:p>
          <a:p>
            <a:r>
              <a:rPr lang="en-GB" dirty="0"/>
              <a:t>Build stave with encapsulated silicon heaters</a:t>
            </a:r>
          </a:p>
          <a:p>
            <a:r>
              <a:rPr lang="en-GB" dirty="0"/>
              <a:t>Build a square stave</a:t>
            </a:r>
          </a:p>
          <a:p>
            <a:pPr lvl="1"/>
            <a:r>
              <a:rPr lang="en-GB" dirty="0"/>
              <a:t>Would require new set of tooling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98E4E-6667-B294-5AB5-5D599B59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27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22DD2A-2E47-86C3-9797-14F0D38CC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007944-D30B-9B4E-D67C-8A1984DDE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927A2-110B-1230-7CB8-337B8F15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1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32924</TotalTime>
  <Words>750</Words>
  <Application>Microsoft Office PowerPoint</Application>
  <PresentationFormat>Widescreen</PresentationFormat>
  <Paragraphs>120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Arial Regular</vt:lpstr>
      <vt:lpstr>Calibri</vt:lpstr>
      <vt:lpstr>Calibri Light</vt:lpstr>
      <vt:lpstr>Cambria Math</vt:lpstr>
      <vt:lpstr>Palatino Linotype</vt:lpstr>
      <vt:lpstr>Verdana</vt:lpstr>
      <vt:lpstr>Wingdings</vt:lpstr>
      <vt:lpstr>Office Theme</vt:lpstr>
      <vt:lpstr>Font and logo master</vt:lpstr>
      <vt:lpstr>Status of stave prototyping</vt:lpstr>
      <vt:lpstr>Where we are</vt:lpstr>
      <vt:lpstr>What is needed for full length L4 stave prototype</vt:lpstr>
      <vt:lpstr>Heaters</vt:lpstr>
      <vt:lpstr>Pictures</vt:lpstr>
      <vt:lpstr>Some preliminary results - Vibrations</vt:lpstr>
      <vt:lpstr>Some preliminary results - Thermal</vt:lpstr>
      <vt:lpstr>Next steps</vt:lpstr>
      <vt:lpstr>Further material</vt:lpstr>
      <vt:lpstr>OB Stave Construction </vt:lpstr>
      <vt:lpstr>¼ Length Stave Prototypes</vt:lpstr>
      <vt:lpstr>Stave Inner Structure</vt:lpstr>
      <vt:lpstr>Outer Skin</vt:lpstr>
      <vt:lpstr>Post-Cured Stave Assembly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1267</cp:revision>
  <dcterms:created xsi:type="dcterms:W3CDTF">2018-10-16T11:54:38Z</dcterms:created>
  <dcterms:modified xsi:type="dcterms:W3CDTF">2025-06-26T07:55:49Z</dcterms:modified>
</cp:coreProperties>
</file>