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2"/>
  </p:notesMasterIdLst>
  <p:sldIdLst>
    <p:sldId id="4758" r:id="rId5"/>
    <p:sldId id="4807" r:id="rId6"/>
    <p:sldId id="4808" r:id="rId7"/>
    <p:sldId id="261" r:id="rId8"/>
    <p:sldId id="4809" r:id="rId9"/>
    <p:sldId id="4806" r:id="rId10"/>
    <p:sldId id="47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D5AF2-A55A-4242-8866-C3645963F247}" v="55" dt="2025-06-09T14:06:01.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724" autoAdjust="0"/>
  </p:normalViewPr>
  <p:slideViewPr>
    <p:cSldViewPr snapToGrid="0">
      <p:cViewPr varScale="1">
        <p:scale>
          <a:sx n="114" d="100"/>
          <a:sy n="114" d="100"/>
        </p:scale>
        <p:origin x="447"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eece-Moyer, Nathaniel" userId="6f9a67ee-08a4-4a4f-adf6-9abd166d5074" providerId="ADAL" clId="{862D5AF2-A55A-4242-8866-C3645963F247}"/>
    <pc:docChg chg="undo custSel addSld delSld modSld sldOrd">
      <pc:chgData name="Speece-Moyer, Nathaniel" userId="6f9a67ee-08a4-4a4f-adf6-9abd166d5074" providerId="ADAL" clId="{862D5AF2-A55A-4242-8866-C3645963F247}" dt="2025-06-09T14:12:03.563" v="7182" actId="1076"/>
      <pc:docMkLst>
        <pc:docMk/>
      </pc:docMkLst>
      <pc:sldChg chg="addSp delSp modSp add del mod">
        <pc:chgData name="Speece-Moyer, Nathaniel" userId="6f9a67ee-08a4-4a4f-adf6-9abd166d5074" providerId="ADAL" clId="{862D5AF2-A55A-4242-8866-C3645963F247}" dt="2025-06-09T14:07:06.742" v="7111" actId="20577"/>
        <pc:sldMkLst>
          <pc:docMk/>
          <pc:sldMk cId="633270235" sldId="261"/>
        </pc:sldMkLst>
        <pc:spChg chg="mod">
          <ac:chgData name="Speece-Moyer, Nathaniel" userId="6f9a67ee-08a4-4a4f-adf6-9abd166d5074" providerId="ADAL" clId="{862D5AF2-A55A-4242-8866-C3645963F247}" dt="2025-06-09T14:07:06.742" v="7111" actId="20577"/>
          <ac:spMkLst>
            <pc:docMk/>
            <pc:sldMk cId="633270235" sldId="261"/>
            <ac:spMk id="5" creationId="{1921E1D8-9998-D77F-2C64-E67F82DAAF94}"/>
          </ac:spMkLst>
        </pc:spChg>
        <pc:spChg chg="del">
          <ac:chgData name="Speece-Moyer, Nathaniel" userId="6f9a67ee-08a4-4a4f-adf6-9abd166d5074" providerId="ADAL" clId="{862D5AF2-A55A-4242-8866-C3645963F247}" dt="2025-06-09T13:06:51.630" v="3554" actId="478"/>
          <ac:spMkLst>
            <pc:docMk/>
            <pc:sldMk cId="633270235" sldId="261"/>
            <ac:spMk id="6" creationId="{667283D9-69BF-2BDD-F8AF-EF17FBBE962F}"/>
          </ac:spMkLst>
        </pc:spChg>
        <pc:spChg chg="add mod">
          <ac:chgData name="Speece-Moyer, Nathaniel" userId="6f9a67ee-08a4-4a4f-adf6-9abd166d5074" providerId="ADAL" clId="{862D5AF2-A55A-4242-8866-C3645963F247}" dt="2025-06-09T14:07:01.128" v="7097" actId="20577"/>
          <ac:spMkLst>
            <pc:docMk/>
            <pc:sldMk cId="633270235" sldId="261"/>
            <ac:spMk id="7" creationId="{B0E46962-9571-2262-EDF6-D33FF31DF0F2}"/>
          </ac:spMkLst>
        </pc:spChg>
        <pc:graphicFrameChg chg="add del mod">
          <ac:chgData name="Speece-Moyer, Nathaniel" userId="6f9a67ee-08a4-4a4f-adf6-9abd166d5074" providerId="ADAL" clId="{862D5AF2-A55A-4242-8866-C3645963F247}" dt="2025-06-09T13:29:05.789" v="4319" actId="478"/>
          <ac:graphicFrameMkLst>
            <pc:docMk/>
            <pc:sldMk cId="633270235" sldId="261"/>
            <ac:graphicFrameMk id="8" creationId="{F1CB0B93-5060-958F-A817-6B20586E052B}"/>
          </ac:graphicFrameMkLst>
        </pc:graphicFrameChg>
        <pc:graphicFrameChg chg="add mod">
          <ac:chgData name="Speece-Moyer, Nathaniel" userId="6f9a67ee-08a4-4a4f-adf6-9abd166d5074" providerId="ADAL" clId="{862D5AF2-A55A-4242-8866-C3645963F247}" dt="2025-06-09T13:29:06.692" v="4320"/>
          <ac:graphicFrameMkLst>
            <pc:docMk/>
            <pc:sldMk cId="633270235" sldId="261"/>
            <ac:graphicFrameMk id="9" creationId="{A5D9B85D-7C67-D50A-1059-A8949E22332E}"/>
          </ac:graphicFrameMkLst>
        </pc:graphicFrameChg>
        <pc:graphicFrameChg chg="add mod">
          <ac:chgData name="Speece-Moyer, Nathaniel" userId="6f9a67ee-08a4-4a4f-adf6-9abd166d5074" providerId="ADAL" clId="{862D5AF2-A55A-4242-8866-C3645963F247}" dt="2025-06-09T13:29:41.584" v="4323"/>
          <ac:graphicFrameMkLst>
            <pc:docMk/>
            <pc:sldMk cId="633270235" sldId="261"/>
            <ac:graphicFrameMk id="11" creationId="{34E45A7B-EFD2-4011-22DC-F42A0F6B6DCB}"/>
          </ac:graphicFrameMkLst>
        </pc:graphicFrameChg>
        <pc:graphicFrameChg chg="add mod">
          <ac:chgData name="Speece-Moyer, Nathaniel" userId="6f9a67ee-08a4-4a4f-adf6-9abd166d5074" providerId="ADAL" clId="{862D5AF2-A55A-4242-8866-C3645963F247}" dt="2025-06-09T13:29:43.578" v="4325"/>
          <ac:graphicFrameMkLst>
            <pc:docMk/>
            <pc:sldMk cId="633270235" sldId="261"/>
            <ac:graphicFrameMk id="12" creationId="{6804F1C9-9D22-D83B-769B-F602386EA4EB}"/>
          </ac:graphicFrameMkLst>
        </pc:graphicFrameChg>
        <pc:graphicFrameChg chg="add mod">
          <ac:chgData name="Speece-Moyer, Nathaniel" userId="6f9a67ee-08a4-4a4f-adf6-9abd166d5074" providerId="ADAL" clId="{862D5AF2-A55A-4242-8866-C3645963F247}" dt="2025-06-09T13:30:59.455" v="4356"/>
          <ac:graphicFrameMkLst>
            <pc:docMk/>
            <pc:sldMk cId="633270235" sldId="261"/>
            <ac:graphicFrameMk id="14" creationId="{BC1E0E5A-8AC4-65D5-E46F-DBA95F0F711F}"/>
          </ac:graphicFrameMkLst>
        </pc:graphicFrameChg>
        <pc:picChg chg="del mod">
          <ac:chgData name="Speece-Moyer, Nathaniel" userId="6f9a67ee-08a4-4a4f-adf6-9abd166d5074" providerId="ADAL" clId="{862D5AF2-A55A-4242-8866-C3645963F247}" dt="2025-06-09T13:06:49.768" v="3553" actId="478"/>
          <ac:picMkLst>
            <pc:docMk/>
            <pc:sldMk cId="633270235" sldId="261"/>
            <ac:picMk id="4" creationId="{B3290415-C010-97CB-632E-295B086E3271}"/>
          </ac:picMkLst>
        </pc:picChg>
        <pc:picChg chg="add del mod">
          <ac:chgData name="Speece-Moyer, Nathaniel" userId="6f9a67ee-08a4-4a4f-adf6-9abd166d5074" providerId="ADAL" clId="{862D5AF2-A55A-4242-8866-C3645963F247}" dt="2025-06-09T13:29:42.943" v="4324" actId="478"/>
          <ac:picMkLst>
            <pc:docMk/>
            <pc:sldMk cId="633270235" sldId="261"/>
            <ac:picMk id="10" creationId="{3EA4CB9E-850E-F036-C4B0-6E57EB30E57D}"/>
          </ac:picMkLst>
        </pc:picChg>
        <pc:picChg chg="add del mod">
          <ac:chgData name="Speece-Moyer, Nathaniel" userId="6f9a67ee-08a4-4a4f-adf6-9abd166d5074" providerId="ADAL" clId="{862D5AF2-A55A-4242-8866-C3645963F247}" dt="2025-06-09T13:30:58.758" v="4355" actId="478"/>
          <ac:picMkLst>
            <pc:docMk/>
            <pc:sldMk cId="633270235" sldId="261"/>
            <ac:picMk id="13" creationId="{CCB82CAC-75A3-D96E-C5BD-015D7EF50FEB}"/>
          </ac:picMkLst>
        </pc:picChg>
        <pc:picChg chg="add mod">
          <ac:chgData name="Speece-Moyer, Nathaniel" userId="6f9a67ee-08a4-4a4f-adf6-9abd166d5074" providerId="ADAL" clId="{862D5AF2-A55A-4242-8866-C3645963F247}" dt="2025-06-09T13:31:05.807" v="4358" actId="1076"/>
          <ac:picMkLst>
            <pc:docMk/>
            <pc:sldMk cId="633270235" sldId="261"/>
            <ac:picMk id="15" creationId="{E2A92564-F41A-D5B3-CBED-4093CD5C73D2}"/>
          </ac:picMkLst>
        </pc:picChg>
      </pc:sldChg>
      <pc:sldChg chg="add del">
        <pc:chgData name="Speece-Moyer, Nathaniel" userId="6f9a67ee-08a4-4a4f-adf6-9abd166d5074" providerId="ADAL" clId="{862D5AF2-A55A-4242-8866-C3645963F247}" dt="2025-06-09T13:31:36.825" v="4361" actId="47"/>
        <pc:sldMkLst>
          <pc:docMk/>
          <pc:sldMk cId="1127232377" sldId="263"/>
        </pc:sldMkLst>
      </pc:sldChg>
      <pc:sldChg chg="add del">
        <pc:chgData name="Speece-Moyer, Nathaniel" userId="6f9a67ee-08a4-4a4f-adf6-9abd166d5074" providerId="ADAL" clId="{862D5AF2-A55A-4242-8866-C3645963F247}" dt="2025-06-09T13:31:36.825" v="4361" actId="47"/>
        <pc:sldMkLst>
          <pc:docMk/>
          <pc:sldMk cId="3384413043" sldId="264"/>
        </pc:sldMkLst>
      </pc:sldChg>
      <pc:sldChg chg="add del">
        <pc:chgData name="Speece-Moyer, Nathaniel" userId="6f9a67ee-08a4-4a4f-adf6-9abd166d5074" providerId="ADAL" clId="{862D5AF2-A55A-4242-8866-C3645963F247}" dt="2025-06-09T13:31:36.825" v="4361" actId="47"/>
        <pc:sldMkLst>
          <pc:docMk/>
          <pc:sldMk cId="2570732194" sldId="265"/>
        </pc:sldMkLst>
      </pc:sldChg>
      <pc:sldChg chg="modSp mod">
        <pc:chgData name="Speece-Moyer, Nathaniel" userId="6f9a67ee-08a4-4a4f-adf6-9abd166d5074" providerId="ADAL" clId="{862D5AF2-A55A-4242-8866-C3645963F247}" dt="2025-06-09T12:45:55.538" v="7" actId="20577"/>
        <pc:sldMkLst>
          <pc:docMk/>
          <pc:sldMk cId="4134062534" sldId="4758"/>
        </pc:sldMkLst>
        <pc:spChg chg="mod">
          <ac:chgData name="Speece-Moyer, Nathaniel" userId="6f9a67ee-08a4-4a4f-adf6-9abd166d5074" providerId="ADAL" clId="{862D5AF2-A55A-4242-8866-C3645963F247}" dt="2025-06-09T12:45:55.538" v="7" actId="20577"/>
          <ac:spMkLst>
            <pc:docMk/>
            <pc:sldMk cId="4134062534" sldId="4758"/>
            <ac:spMk id="11" creationId="{99059204-FF2B-03A6-FAB7-9DE25E7F11DA}"/>
          </ac:spMkLst>
        </pc:spChg>
      </pc:sldChg>
      <pc:sldChg chg="modSp del mod">
        <pc:chgData name="Speece-Moyer, Nathaniel" userId="6f9a67ee-08a4-4a4f-adf6-9abd166d5074" providerId="ADAL" clId="{862D5AF2-A55A-4242-8866-C3645963F247}" dt="2025-06-09T12:56:47" v="1511" actId="2696"/>
        <pc:sldMkLst>
          <pc:docMk/>
          <pc:sldMk cId="2800277590" sldId="4804"/>
        </pc:sldMkLst>
        <pc:spChg chg="mod">
          <ac:chgData name="Speece-Moyer, Nathaniel" userId="6f9a67ee-08a4-4a4f-adf6-9abd166d5074" providerId="ADAL" clId="{862D5AF2-A55A-4242-8866-C3645963F247}" dt="2025-06-09T12:56:37.209" v="1510" actId="20577"/>
          <ac:spMkLst>
            <pc:docMk/>
            <pc:sldMk cId="2800277590" sldId="4804"/>
            <ac:spMk id="3" creationId="{0F7A96BA-B582-8C28-AA07-63CC9CDB09A1}"/>
          </ac:spMkLst>
        </pc:spChg>
      </pc:sldChg>
      <pc:sldChg chg="modSp mod ord">
        <pc:chgData name="Speece-Moyer, Nathaniel" userId="6f9a67ee-08a4-4a4f-adf6-9abd166d5074" providerId="ADAL" clId="{862D5AF2-A55A-4242-8866-C3645963F247}" dt="2025-06-09T14:12:03.563" v="7182" actId="1076"/>
        <pc:sldMkLst>
          <pc:docMk/>
          <pc:sldMk cId="3942448262" sldId="4806"/>
        </pc:sldMkLst>
        <pc:spChg chg="mod">
          <ac:chgData name="Speece-Moyer, Nathaniel" userId="6f9a67ee-08a4-4a4f-adf6-9abd166d5074" providerId="ADAL" clId="{862D5AF2-A55A-4242-8866-C3645963F247}" dt="2025-06-09T14:12:03.563" v="7182" actId="1076"/>
          <ac:spMkLst>
            <pc:docMk/>
            <pc:sldMk cId="3942448262" sldId="4806"/>
            <ac:spMk id="3" creationId="{2B67D167-5850-04C5-4054-D7814B69A227}"/>
          </ac:spMkLst>
        </pc:spChg>
      </pc:sldChg>
      <pc:sldChg chg="modSp add mod">
        <pc:chgData name="Speece-Moyer, Nathaniel" userId="6f9a67ee-08a4-4a4f-adf6-9abd166d5074" providerId="ADAL" clId="{862D5AF2-A55A-4242-8866-C3645963F247}" dt="2025-06-09T14:11:54.445" v="7180" actId="1076"/>
        <pc:sldMkLst>
          <pc:docMk/>
          <pc:sldMk cId="2731140323" sldId="4807"/>
        </pc:sldMkLst>
        <pc:spChg chg="mod">
          <ac:chgData name="Speece-Moyer, Nathaniel" userId="6f9a67ee-08a4-4a4f-adf6-9abd166d5074" providerId="ADAL" clId="{862D5AF2-A55A-4242-8866-C3645963F247}" dt="2025-06-09T14:11:54.445" v="7180" actId="1076"/>
          <ac:spMkLst>
            <pc:docMk/>
            <pc:sldMk cId="2731140323" sldId="4807"/>
            <ac:spMk id="3" creationId="{37CD854A-A917-7BEA-79C1-68D8C1C037BB}"/>
          </ac:spMkLst>
        </pc:spChg>
      </pc:sldChg>
      <pc:sldChg chg="addSp modSp add mod">
        <pc:chgData name="Speece-Moyer, Nathaniel" userId="6f9a67ee-08a4-4a4f-adf6-9abd166d5074" providerId="ADAL" clId="{862D5AF2-A55A-4242-8866-C3645963F247}" dt="2025-06-09T14:05:09.533" v="7060" actId="20577"/>
        <pc:sldMkLst>
          <pc:docMk/>
          <pc:sldMk cId="1677997972" sldId="4808"/>
        </pc:sldMkLst>
        <pc:spChg chg="mod">
          <ac:chgData name="Speece-Moyer, Nathaniel" userId="6f9a67ee-08a4-4a4f-adf6-9abd166d5074" providerId="ADAL" clId="{862D5AF2-A55A-4242-8866-C3645963F247}" dt="2025-06-09T12:53:41.273" v="946" actId="20577"/>
          <ac:spMkLst>
            <pc:docMk/>
            <pc:sldMk cId="1677997972" sldId="4808"/>
            <ac:spMk id="2" creationId="{D21EE767-869B-F183-9316-7F6B4D1F3EE8}"/>
          </ac:spMkLst>
        </pc:spChg>
        <pc:spChg chg="mod">
          <ac:chgData name="Speece-Moyer, Nathaniel" userId="6f9a67ee-08a4-4a4f-adf6-9abd166d5074" providerId="ADAL" clId="{862D5AF2-A55A-4242-8866-C3645963F247}" dt="2025-06-09T14:05:09.533" v="7060" actId="20577"/>
          <ac:spMkLst>
            <pc:docMk/>
            <pc:sldMk cId="1677997972" sldId="4808"/>
            <ac:spMk id="3" creationId="{92C2CD46-0D81-2188-F530-0C9B90F41F43}"/>
          </ac:spMkLst>
        </pc:spChg>
        <pc:spChg chg="add mod">
          <ac:chgData name="Speece-Moyer, Nathaniel" userId="6f9a67ee-08a4-4a4f-adf6-9abd166d5074" providerId="ADAL" clId="{862D5AF2-A55A-4242-8866-C3645963F247}" dt="2025-06-09T13:47:51.175" v="6731" actId="20577"/>
          <ac:spMkLst>
            <pc:docMk/>
            <pc:sldMk cId="1677997972" sldId="4808"/>
            <ac:spMk id="6" creationId="{92054CA5-6795-8FAA-20AC-BA1083A04AD7}"/>
          </ac:spMkLst>
        </pc:spChg>
        <pc:spChg chg="add mod">
          <ac:chgData name="Speece-Moyer, Nathaniel" userId="6f9a67ee-08a4-4a4f-adf6-9abd166d5074" providerId="ADAL" clId="{862D5AF2-A55A-4242-8866-C3645963F247}" dt="2025-06-09T13:48:00.211" v="6732" actId="255"/>
          <ac:spMkLst>
            <pc:docMk/>
            <pc:sldMk cId="1677997972" sldId="4808"/>
            <ac:spMk id="7" creationId="{8A299BBB-9733-BF35-117C-A07FA32B862F}"/>
          </ac:spMkLst>
        </pc:spChg>
        <pc:picChg chg="add mod modCrop">
          <ac:chgData name="Speece-Moyer, Nathaniel" userId="6f9a67ee-08a4-4a4f-adf6-9abd166d5074" providerId="ADAL" clId="{862D5AF2-A55A-4242-8866-C3645963F247}" dt="2025-06-09T13:46:26.254" v="6487" actId="1076"/>
          <ac:picMkLst>
            <pc:docMk/>
            <pc:sldMk cId="1677997972" sldId="4808"/>
            <ac:picMk id="4" creationId="{FF85F6BD-E48A-3FCC-CFCE-40C87A8BA4F4}"/>
          </ac:picMkLst>
        </pc:picChg>
        <pc:picChg chg="add mod">
          <ac:chgData name="Speece-Moyer, Nathaniel" userId="6f9a67ee-08a4-4a4f-adf6-9abd166d5074" providerId="ADAL" clId="{862D5AF2-A55A-4242-8866-C3645963F247}" dt="2025-06-09T13:05:16.248" v="3261" actId="1076"/>
          <ac:picMkLst>
            <pc:docMk/>
            <pc:sldMk cId="1677997972" sldId="4808"/>
            <ac:picMk id="5" creationId="{456E3C22-BF89-FCDF-DE89-0F6261636565}"/>
          </ac:picMkLst>
        </pc:picChg>
        <pc:picChg chg="add mod">
          <ac:chgData name="Speece-Moyer, Nathaniel" userId="6f9a67ee-08a4-4a4f-adf6-9abd166d5074" providerId="ADAL" clId="{862D5AF2-A55A-4242-8866-C3645963F247}" dt="2025-06-09T13:05:15.407" v="3260" actId="1076"/>
          <ac:picMkLst>
            <pc:docMk/>
            <pc:sldMk cId="1677997972" sldId="4808"/>
            <ac:picMk id="8" creationId="{55FDFF2D-8333-F1A8-0616-27508825737F}"/>
          </ac:picMkLst>
        </pc:picChg>
        <pc:picChg chg="add mod modCrop">
          <ac:chgData name="Speece-Moyer, Nathaniel" userId="6f9a67ee-08a4-4a4f-adf6-9abd166d5074" providerId="ADAL" clId="{862D5AF2-A55A-4242-8866-C3645963F247}" dt="2025-06-09T13:46:27.965" v="6488" actId="1076"/>
          <ac:picMkLst>
            <pc:docMk/>
            <pc:sldMk cId="1677997972" sldId="4808"/>
            <ac:picMk id="9" creationId="{9DFC8EC7-077D-C64E-FF36-7FE48D85BA8A}"/>
          </ac:picMkLst>
        </pc:picChg>
      </pc:sldChg>
      <pc:sldChg chg="addSp delSp modSp add mod">
        <pc:chgData name="Speece-Moyer, Nathaniel" userId="6f9a67ee-08a4-4a4f-adf6-9abd166d5074" providerId="ADAL" clId="{862D5AF2-A55A-4242-8866-C3645963F247}" dt="2025-06-09T14:07:56.221" v="7139" actId="20577"/>
        <pc:sldMkLst>
          <pc:docMk/>
          <pc:sldMk cId="243186841" sldId="4809"/>
        </pc:sldMkLst>
        <pc:spChg chg="add del mod">
          <ac:chgData name="Speece-Moyer, Nathaniel" userId="6f9a67ee-08a4-4a4f-adf6-9abd166d5074" providerId="ADAL" clId="{862D5AF2-A55A-4242-8866-C3645963F247}" dt="2025-06-09T13:31:56.247" v="4365" actId="478"/>
          <ac:spMkLst>
            <pc:docMk/>
            <pc:sldMk cId="243186841" sldId="4809"/>
            <ac:spMk id="4" creationId="{758C8639-35C1-9BC2-0310-E380706C52FA}"/>
          </ac:spMkLst>
        </pc:spChg>
        <pc:spChg chg="mod">
          <ac:chgData name="Speece-Moyer, Nathaniel" userId="6f9a67ee-08a4-4a4f-adf6-9abd166d5074" providerId="ADAL" clId="{862D5AF2-A55A-4242-8866-C3645963F247}" dt="2025-06-09T13:32:03.090" v="4381" actId="20577"/>
          <ac:spMkLst>
            <pc:docMk/>
            <pc:sldMk cId="243186841" sldId="4809"/>
            <ac:spMk id="5" creationId="{48696009-2DD1-608F-0970-57C29ED39FDC}"/>
          </ac:spMkLst>
        </pc:spChg>
        <pc:spChg chg="del mod">
          <ac:chgData name="Speece-Moyer, Nathaniel" userId="6f9a67ee-08a4-4a4f-adf6-9abd166d5074" providerId="ADAL" clId="{862D5AF2-A55A-4242-8866-C3645963F247}" dt="2025-06-09T13:31:53.797" v="4364" actId="478"/>
          <ac:spMkLst>
            <pc:docMk/>
            <pc:sldMk cId="243186841" sldId="4809"/>
            <ac:spMk id="7" creationId="{78E1D292-1A54-D85A-B4D5-36DD1FA7282A}"/>
          </ac:spMkLst>
        </pc:spChg>
        <pc:spChg chg="add mod">
          <ac:chgData name="Speece-Moyer, Nathaniel" userId="6f9a67ee-08a4-4a4f-adf6-9abd166d5074" providerId="ADAL" clId="{862D5AF2-A55A-4242-8866-C3645963F247}" dt="2025-06-09T14:07:56.221" v="7139" actId="20577"/>
          <ac:spMkLst>
            <pc:docMk/>
            <pc:sldMk cId="243186841" sldId="4809"/>
            <ac:spMk id="9" creationId="{63CC380A-081C-9B85-453A-D35314804133}"/>
          </ac:spMkLst>
        </pc:spChg>
        <pc:graphicFrameChg chg="add mod">
          <ac:chgData name="Speece-Moyer, Nathaniel" userId="6f9a67ee-08a4-4a4f-adf6-9abd166d5074" providerId="ADAL" clId="{862D5AF2-A55A-4242-8866-C3645963F247}" dt="2025-06-09T13:32:34.264" v="4382"/>
          <ac:graphicFrameMkLst>
            <pc:docMk/>
            <pc:sldMk cId="243186841" sldId="4809"/>
            <ac:graphicFrameMk id="6" creationId="{C73885E0-2D36-877C-6F44-9BDCED50539B}"/>
          </ac:graphicFrameMkLst>
        </pc:graphicFrameChg>
        <pc:picChg chg="add mod">
          <ac:chgData name="Speece-Moyer, Nathaniel" userId="6f9a67ee-08a4-4a4f-adf6-9abd166d5074" providerId="ADAL" clId="{862D5AF2-A55A-4242-8866-C3645963F247}" dt="2025-06-09T13:42:31.398" v="6156" actId="1076"/>
          <ac:picMkLst>
            <pc:docMk/>
            <pc:sldMk cId="243186841" sldId="4809"/>
            <ac:picMk id="8" creationId="{BDFC5547-B169-54F5-CD46-3E22A2FD4B34}"/>
          </ac:picMkLst>
        </pc:picChg>
        <pc:picChg chg="del">
          <ac:chgData name="Speece-Moyer, Nathaniel" userId="6f9a67ee-08a4-4a4f-adf6-9abd166d5074" providerId="ADAL" clId="{862D5AF2-A55A-4242-8866-C3645963F247}" dt="2025-06-09T13:31:57.614" v="4366" actId="478"/>
          <ac:picMkLst>
            <pc:docMk/>
            <pc:sldMk cId="243186841" sldId="4809"/>
            <ac:picMk id="15" creationId="{150F19D0-AE47-4F9E-5572-BC8087C7A779}"/>
          </ac:picMkLst>
        </pc:picChg>
      </pc:sldChg>
      <pc:sldChg chg="new del">
        <pc:chgData name="Speece-Moyer, Nathaniel" userId="6f9a67ee-08a4-4a4f-adf6-9abd166d5074" providerId="ADAL" clId="{862D5AF2-A55A-4242-8866-C3645963F247}" dt="2025-06-09T13:39:42.519" v="5416" actId="2696"/>
        <pc:sldMkLst>
          <pc:docMk/>
          <pc:sldMk cId="3710452607" sldId="4810"/>
        </pc:sldMkLst>
      </pc:sldChg>
      <pc:sldMasterChg chg="addSldLayout delSldLayout">
        <pc:chgData name="Speece-Moyer, Nathaniel" userId="6f9a67ee-08a4-4a4f-adf6-9abd166d5074" providerId="ADAL" clId="{862D5AF2-A55A-4242-8866-C3645963F247}" dt="2025-06-09T13:31:28.644" v="4360" actId="47"/>
        <pc:sldMasterMkLst>
          <pc:docMk/>
          <pc:sldMasterMk cId="544521178" sldId="2147483660"/>
        </pc:sldMasterMkLst>
        <pc:sldLayoutChg chg="add del">
          <pc:chgData name="Speece-Moyer, Nathaniel" userId="6f9a67ee-08a4-4a4f-adf6-9abd166d5074" providerId="ADAL" clId="{862D5AF2-A55A-4242-8866-C3645963F247}" dt="2025-06-09T13:31:28.644" v="4360" actId="47"/>
          <pc:sldLayoutMkLst>
            <pc:docMk/>
            <pc:sldMasterMk cId="544521178" sldId="2147483660"/>
            <pc:sldLayoutMk cId="1999448232"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1151610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846237"/>
          </a:xfrm>
        </p:spPr>
        <p:txBody>
          <a:bodyPr anchor="t" anchorCtr="0"/>
          <a:lstStyle>
            <a:lvl1pPr algn="l">
              <a:lnSpc>
                <a:spcPct val="100000"/>
              </a:lnSpc>
              <a:defRPr sz="4400" b="1" i="0">
                <a:solidFill>
                  <a:schemeClr val="bg1"/>
                </a:solidFill>
                <a:latin typeface="+mn-lt"/>
                <a:cs typeface="Arial" panose="020B0604020202020204" pitchFamily="34" charset="0"/>
              </a:defRPr>
            </a:lvl1pPr>
          </a:lstStyle>
          <a:p>
            <a:r>
              <a:rPr lang="en-US" dirty="0"/>
              <a:t>&lt;Title from SC-2 Agenda&gt;</a:t>
            </a:r>
            <a:br>
              <a:rPr lang="en-US" dirty="0"/>
            </a:br>
            <a:endParaRPr lang="en-US" dirty="0"/>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813176" y="4649660"/>
            <a:ext cx="4363736" cy="1019620"/>
          </a:xfrm>
        </p:spPr>
        <p:txBody>
          <a:bodyPr>
            <a:noAutofit/>
          </a:bodyPr>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SC-x Identifier</a:t>
            </a:r>
          </a:p>
          <a:p>
            <a:r>
              <a:rPr lang="en-US" dirty="0"/>
              <a:t>EIC CD-3A Director’s Review</a:t>
            </a:r>
          </a:p>
          <a:p>
            <a:r>
              <a:rPr lang="en-US" dirty="0"/>
              <a:t>October 10-13,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813175" y="3103114"/>
            <a:ext cx="10334625" cy="448978"/>
          </a:xfr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812800" y="2193629"/>
            <a:ext cx="10334625" cy="501650"/>
          </a:xfr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dirty="0"/>
              <a:t>Includes CD-3a, WBS </a:t>
            </a:r>
            <a:r>
              <a:rPr lang="en-US" sz="2800" dirty="0" err="1"/>
              <a:t>a.b.c.d</a:t>
            </a:r>
            <a:r>
              <a:rPr lang="en-US" sz="2800" dirty="0"/>
              <a:t> (if appropriate)</a:t>
            </a:r>
            <a:endParaRPr lang="en-US" dirty="0"/>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812800" y="3994927"/>
            <a:ext cx="10334625" cy="379542"/>
          </a:xfr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WBS a.bc.def…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812800" y="3552825"/>
            <a:ext cx="10334625" cy="477838"/>
          </a:xfr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Project Role or Organizational Role if not Project</a:t>
            </a:r>
          </a:p>
        </p:txBody>
      </p:sp>
    </p:spTree>
    <p:extLst>
      <p:ext uri="{BB962C8B-B14F-4D97-AF65-F5344CB8AC3E}">
        <p14:creationId xmlns:p14="http://schemas.microsoft.com/office/powerpoint/2010/main" val="2371920937"/>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571500" y="0"/>
            <a:ext cx="11499925" cy="676894"/>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13">
            <a:extLst>
              <a:ext uri="{FF2B5EF4-FFF2-40B4-BE49-F238E27FC236}">
                <a16:creationId xmlns:a16="http://schemas.microsoft.com/office/drawing/2014/main" id="{54C6E50E-3840-229D-97E9-6585956B40D4}"/>
              </a:ext>
            </a:extLst>
          </p:cNvPr>
          <p:cNvSpPr>
            <a:spLocks noGrp="1"/>
          </p:cNvSpPr>
          <p:nvPr>
            <p:ph type="body" sz="quarter" idx="10"/>
          </p:nvPr>
        </p:nvSpPr>
        <p:spPr>
          <a:xfrm>
            <a:off x="461963" y="981075"/>
            <a:ext cx="11499850" cy="5065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646272" y="6352220"/>
            <a:ext cx="432486" cy="365125"/>
          </a:xfrm>
          <a:prstGeom prst="rect">
            <a:avLst/>
          </a:prstGeom>
        </p:spPr>
        <p:txBody>
          <a:bodyPr lIns="0" tIns="0" rIns="0" bIns="0" anchor="ctr"/>
          <a:lstStyle>
            <a:lvl1pPr algn="ctr">
              <a:defRPr sz="1400"/>
            </a:lvl1pPr>
          </a:lstStyle>
          <a:p>
            <a:fld id="{933A556B-7C63-244D-9B7C-B0EA8042B330}" type="slidenum">
              <a:rPr lang="en-US" smtClean="0"/>
              <a:pPr/>
              <a:t>‹#›</a:t>
            </a:fld>
            <a:endParaRPr lang="en-US"/>
          </a:p>
        </p:txBody>
      </p:sp>
      <p:cxnSp>
        <p:nvCxnSpPr>
          <p:cNvPr id="3" name="Straight Connector 2">
            <a:extLst>
              <a:ext uri="{FF2B5EF4-FFF2-40B4-BE49-F238E27FC236}">
                <a16:creationId xmlns:a16="http://schemas.microsoft.com/office/drawing/2014/main" id="{4B224274-F62A-0549-BAD4-F30ACF48DB45}"/>
              </a:ext>
            </a:extLst>
          </p:cNvPr>
          <p:cNvCxnSpPr>
            <a:cxnSpLocks/>
          </p:cNvCxnSpPr>
          <p:nvPr userDrawn="1"/>
        </p:nvCxnSpPr>
        <p:spPr>
          <a:xfrm>
            <a:off x="472739" y="6274498"/>
            <a:ext cx="11499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2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23751"/>
            <a:ext cx="11499925" cy="825178"/>
          </a:xfrm>
        </p:spPr>
        <p:txBody>
          <a:bodyPr/>
          <a:lstStyle>
            <a:lvl1pPr>
              <a:defRPr>
                <a:solidFill>
                  <a:schemeClr val="tx1"/>
                </a:solidFill>
                <a:latin typeface="Arial" charset="0"/>
                <a:ea typeface="Arial" charset="0"/>
                <a:cs typeface="Arial" charset="0"/>
              </a:defRPr>
            </a:lvl1pPr>
          </a:lstStyle>
          <a:p>
            <a:r>
              <a:rPr lang="en-US" dirty="0"/>
              <a:t>Heading</a:t>
            </a:r>
          </a:p>
        </p:txBody>
      </p:sp>
      <p:sp>
        <p:nvSpPr>
          <p:cNvPr id="3" name="Content Placeholder 2"/>
          <p:cNvSpPr>
            <a:spLocks noGrp="1"/>
          </p:cNvSpPr>
          <p:nvPr>
            <p:ph idx="1"/>
          </p:nvPr>
        </p:nvSpPr>
        <p:spPr>
          <a:xfrm>
            <a:off x="571500" y="761609"/>
            <a:ext cx="11499925" cy="486585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endParaRPr lang="en-US" dirty="0"/>
          </a:p>
        </p:txBody>
      </p:sp>
      <p:sp>
        <p:nvSpPr>
          <p:cNvPr id="6" name="Slide Number Placeholder 5"/>
          <p:cNvSpPr>
            <a:spLocks noGrp="1"/>
          </p:cNvSpPr>
          <p:nvPr>
            <p:ph type="sldNum" sz="quarter" idx="12"/>
          </p:nvPr>
        </p:nvSpPr>
        <p:spPr>
          <a:xfrm>
            <a:off x="4724400" y="6362007"/>
            <a:ext cx="2743200" cy="365125"/>
          </a:xfrm>
          <a:prstGeom prst="rect">
            <a:avLst/>
          </a:prstGeom>
        </p:spPr>
        <p:txBody>
          <a:bodyPr/>
          <a:lstStyle>
            <a:lvl1pPr algn="ctr">
              <a:defRPr/>
            </a:lvl1pPr>
          </a:lstStyle>
          <a:p>
            <a:fld id="{893C5830-40F3-F04E-B2E3-10E6672BA8FF}" type="slidenum">
              <a:rPr lang="en-US" smtClean="0"/>
              <a:pPr/>
              <a:t>‹#›</a:t>
            </a:fld>
            <a:endParaRPr lang="en-US"/>
          </a:p>
        </p:txBody>
      </p:sp>
    </p:spTree>
    <p:extLst>
      <p:ext uri="{BB962C8B-B14F-4D97-AF65-F5344CB8AC3E}">
        <p14:creationId xmlns:p14="http://schemas.microsoft.com/office/powerpoint/2010/main" val="383639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A043A592-2C2C-1149-FE30-72A494F27799}"/>
              </a:ext>
            </a:extLst>
          </p:cNvPr>
          <p:cNvSpPr>
            <a:spLocks noGrp="1"/>
          </p:cNvSpPr>
          <p:nvPr>
            <p:ph type="body" sz="quarter" idx="10" hasCustomPrompt="1"/>
          </p:nvPr>
        </p:nvSpPr>
        <p:spPr>
          <a:xfrm>
            <a:off x="3485192"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Title of Meeting/Review</a:t>
            </a:r>
          </a:p>
        </p:txBody>
      </p:sp>
      <p:sp>
        <p:nvSpPr>
          <p:cNvPr id="4" name="Text Placeholder 2">
            <a:extLst>
              <a:ext uri="{FF2B5EF4-FFF2-40B4-BE49-F238E27FC236}">
                <a16:creationId xmlns:a16="http://schemas.microsoft.com/office/drawing/2014/main" id="{30C71E18-8584-A0E2-3682-9547339B30E0}"/>
              </a:ext>
            </a:extLst>
          </p:cNvPr>
          <p:cNvSpPr>
            <a:spLocks noGrp="1"/>
          </p:cNvSpPr>
          <p:nvPr>
            <p:ph type="body" sz="quarter" idx="11" hasCustomPrompt="1"/>
          </p:nvPr>
        </p:nvSpPr>
        <p:spPr>
          <a:xfrm>
            <a:off x="7094220"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 of Presenter</a:t>
            </a:r>
          </a:p>
        </p:txBody>
      </p:sp>
    </p:spTree>
    <p:extLst>
      <p:ext uri="{BB962C8B-B14F-4D97-AF65-F5344CB8AC3E}">
        <p14:creationId xmlns:p14="http://schemas.microsoft.com/office/powerpoint/2010/main" val="199944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0"/>
            <a:ext cx="11499925" cy="641268"/>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809111"/>
            <a:ext cx="11499925" cy="4865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571500" y="64704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DBE15E-918B-934C-B2BA-5FF9AAD315E2}"/>
              </a:ext>
            </a:extLst>
          </p:cNvPr>
          <p:cNvCxnSpPr>
            <a:cxnSpLocks/>
          </p:cNvCxnSpPr>
          <p:nvPr userDrawn="1"/>
        </p:nvCxnSpPr>
        <p:spPr>
          <a:xfrm>
            <a:off x="472739" y="6274498"/>
            <a:ext cx="11499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14749B-2222-4967-9577-C68C9DD38A21}"/>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dirty="0">
              <a:solidFill>
                <a:schemeClr val="tx1"/>
              </a:solidFill>
            </a:endParaRPr>
          </a:p>
        </p:txBody>
      </p:sp>
      <p:sp>
        <p:nvSpPr>
          <p:cNvPr id="8" name="Slide Number Placeholder 7">
            <a:extLst>
              <a:ext uri="{FF2B5EF4-FFF2-40B4-BE49-F238E27FC236}">
                <a16:creationId xmlns:a16="http://schemas.microsoft.com/office/drawing/2014/main" id="{AB60CF06-DD34-8E9B-3F88-8E8C30ACFC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1D5AA8-F09E-4D68-A0E2-46023E68FFD3}" type="slidenum">
              <a:rPr lang="en-US" smtClean="0"/>
              <a:t>‹#›</a:t>
            </a:fld>
            <a:endParaRPr lang="en-US"/>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7" r:id="rId4"/>
    <p:sldLayoutId id="2147483668" r:id="rId5"/>
    <p:sldLayoutId id="2147483672" r:id="rId6"/>
  </p:sldLayoutIdLst>
  <p:hf hdr="0" ftr="0" dt="0"/>
  <p:txStyles>
    <p:titleStyle>
      <a:lvl1pPr algn="l" defTabSz="914400" rtl="0" eaLnBrk="1" latinLnBrk="0" hangingPunct="1">
        <a:lnSpc>
          <a:spcPct val="90000"/>
        </a:lnSpc>
        <a:spcBef>
          <a:spcPct val="0"/>
        </a:spcBef>
        <a:buNone/>
        <a:defRPr sz="3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F5B5-4B25-C469-87BE-41A75A7120BC}"/>
              </a:ext>
            </a:extLst>
          </p:cNvPr>
          <p:cNvSpPr>
            <a:spLocks noGrp="1"/>
          </p:cNvSpPr>
          <p:nvPr>
            <p:ph type="ctrTitle"/>
          </p:nvPr>
        </p:nvSpPr>
        <p:spPr>
          <a:xfrm>
            <a:off x="708814" y="1143474"/>
            <a:ext cx="10334625" cy="1389482"/>
          </a:xfrm>
        </p:spPr>
        <p:txBody>
          <a:bodyPr>
            <a:normAutofit fontScale="90000"/>
          </a:bodyPr>
          <a:lstStyle/>
          <a:p>
            <a:r>
              <a:rPr lang="en-US" dirty="0"/>
              <a:t>Cradle, Barrel HCAL &amp; Moving Mechanism</a:t>
            </a:r>
            <a:br>
              <a:rPr lang="en-US" dirty="0"/>
            </a:br>
            <a:endParaRPr lang="en-US" dirty="0"/>
          </a:p>
        </p:txBody>
      </p:sp>
      <p:sp>
        <p:nvSpPr>
          <p:cNvPr id="4" name="Text Placeholder 3">
            <a:extLst>
              <a:ext uri="{FF2B5EF4-FFF2-40B4-BE49-F238E27FC236}">
                <a16:creationId xmlns:a16="http://schemas.microsoft.com/office/drawing/2014/main" id="{EE1A2A0F-F73E-004D-868A-1A4D79DBE132}"/>
              </a:ext>
            </a:extLst>
          </p:cNvPr>
          <p:cNvSpPr>
            <a:spLocks noGrp="1"/>
          </p:cNvSpPr>
          <p:nvPr>
            <p:ph type="body" sz="quarter" idx="10"/>
          </p:nvPr>
        </p:nvSpPr>
        <p:spPr>
          <a:xfrm>
            <a:off x="813175" y="3103114"/>
            <a:ext cx="10334625" cy="448978"/>
          </a:xfrm>
        </p:spPr>
        <p:txBody>
          <a:bodyPr>
            <a:normAutofit fontScale="92500" lnSpcReduction="10000"/>
          </a:bodyPr>
          <a:lstStyle/>
          <a:p>
            <a:r>
              <a:rPr lang="en-US" dirty="0"/>
              <a:t>Nathaniel Speece-Moyer (BNL)</a:t>
            </a:r>
          </a:p>
          <a:p>
            <a:endParaRPr lang="en-US" dirty="0"/>
          </a:p>
        </p:txBody>
      </p:sp>
      <p:sp>
        <p:nvSpPr>
          <p:cNvPr id="11" name="Text Placeholder 10">
            <a:extLst>
              <a:ext uri="{FF2B5EF4-FFF2-40B4-BE49-F238E27FC236}">
                <a16:creationId xmlns:a16="http://schemas.microsoft.com/office/drawing/2014/main" id="{99059204-FF2B-03A6-FAB7-9DE25E7F11DA}"/>
              </a:ext>
            </a:extLst>
          </p:cNvPr>
          <p:cNvSpPr>
            <a:spLocks noGrp="1"/>
          </p:cNvSpPr>
          <p:nvPr>
            <p:ph type="body" sz="quarter" idx="11"/>
          </p:nvPr>
        </p:nvSpPr>
        <p:spPr>
          <a:xfrm>
            <a:off x="748195" y="2567210"/>
            <a:ext cx="10334625" cy="501650"/>
          </a:xfrm>
        </p:spPr>
        <p:txBody>
          <a:bodyPr/>
          <a:lstStyle/>
          <a:p>
            <a:r>
              <a:rPr lang="en-US" dirty="0"/>
              <a:t>Triple I Engineering Meeting Update – 6/09/25</a:t>
            </a:r>
          </a:p>
        </p:txBody>
      </p:sp>
    </p:spTree>
    <p:extLst>
      <p:ext uri="{BB962C8B-B14F-4D97-AF65-F5344CB8AC3E}">
        <p14:creationId xmlns:p14="http://schemas.microsoft.com/office/powerpoint/2010/main" val="413406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739F2-6DF0-145E-8B4A-F80A67150F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DB35C-57B0-2391-9096-1E41553DDCC0}"/>
              </a:ext>
            </a:extLst>
          </p:cNvPr>
          <p:cNvSpPr>
            <a:spLocks noGrp="1"/>
          </p:cNvSpPr>
          <p:nvPr>
            <p:ph type="title"/>
          </p:nvPr>
        </p:nvSpPr>
        <p:spPr/>
        <p:txBody>
          <a:bodyPr/>
          <a:lstStyle/>
          <a:p>
            <a:r>
              <a:rPr lang="en-US" dirty="0"/>
              <a:t>Cradle and Moving Mechanism Updates</a:t>
            </a:r>
          </a:p>
        </p:txBody>
      </p:sp>
      <p:sp>
        <p:nvSpPr>
          <p:cNvPr id="3" name="Text Placeholder 2">
            <a:extLst>
              <a:ext uri="{FF2B5EF4-FFF2-40B4-BE49-F238E27FC236}">
                <a16:creationId xmlns:a16="http://schemas.microsoft.com/office/drawing/2014/main" id="{37CD854A-A917-7BEA-79C1-68D8C1C037BB}"/>
              </a:ext>
            </a:extLst>
          </p:cNvPr>
          <p:cNvSpPr>
            <a:spLocks noGrp="1"/>
          </p:cNvSpPr>
          <p:nvPr>
            <p:ph type="body" sz="quarter" idx="10"/>
          </p:nvPr>
        </p:nvSpPr>
        <p:spPr>
          <a:xfrm>
            <a:off x="373486" y="848942"/>
            <a:ext cx="10537247" cy="5160115"/>
          </a:xfrm>
        </p:spPr>
        <p:txBody>
          <a:bodyPr>
            <a:normAutofit/>
          </a:bodyPr>
          <a:lstStyle/>
          <a:p>
            <a:pPr marL="457200" lvl="1" indent="0">
              <a:buNone/>
            </a:pPr>
            <a:endParaRPr lang="en-US" sz="1600" dirty="0"/>
          </a:p>
          <a:p>
            <a:pPr marL="457200" lvl="1" indent="0">
              <a:buNone/>
            </a:pPr>
            <a:r>
              <a:rPr lang="en-US" sz="1600" b="1" dirty="0"/>
              <a:t>Updates</a:t>
            </a:r>
          </a:p>
          <a:p>
            <a:pPr lvl="1"/>
            <a:r>
              <a:rPr lang="en-US" sz="1600" dirty="0"/>
              <a:t>Narrowed down design options and got cost estimates for the cradle moving and positioning system.</a:t>
            </a:r>
          </a:p>
          <a:p>
            <a:pPr lvl="1"/>
            <a:r>
              <a:rPr lang="en-US" sz="1600" dirty="0"/>
              <a:t>Ranked design options. Reached consensus with the mechanical engineers at BNL that the best path forward is with air bearings.</a:t>
            </a:r>
          </a:p>
          <a:p>
            <a:pPr lvl="2"/>
            <a:r>
              <a:rPr lang="en-US" sz="1400" dirty="0"/>
              <a:t>Need to present results to Elke and Rolf for a final decision.</a:t>
            </a:r>
          </a:p>
          <a:p>
            <a:pPr lvl="1"/>
            <a:r>
              <a:rPr lang="en-US" sz="1600" dirty="0"/>
              <a:t>Got clarity on positioning requirements for the cradle and detector.</a:t>
            </a:r>
          </a:p>
          <a:p>
            <a:pPr lvl="2"/>
            <a:r>
              <a:rPr lang="en-US" sz="1400" dirty="0"/>
              <a:t>+/- 1mm, +/- 1 </a:t>
            </a:r>
            <a:r>
              <a:rPr lang="en-US" sz="1400" dirty="0" err="1"/>
              <a:t>mrad</a:t>
            </a:r>
            <a:r>
              <a:rPr lang="en-US" sz="1400" dirty="0"/>
              <a:t> positioning accuracy for the detector and beampipe, including manufacturing tolerances. </a:t>
            </a:r>
          </a:p>
          <a:p>
            <a:pPr lvl="2"/>
            <a:r>
              <a:rPr lang="en-US" sz="1400" dirty="0"/>
              <a:t>Positioning with the GST will be difficult due to all the cables and services</a:t>
            </a:r>
          </a:p>
          <a:p>
            <a:pPr lvl="2"/>
            <a:r>
              <a:rPr lang="en-US" sz="1400" dirty="0"/>
              <a:t>Will need to build as much accuracy into the cradle moving and positioning mechanisms, but adjustability needs to be accounted for elsewhere in the detector (i.e. GST, beampipe, etc.).</a:t>
            </a:r>
          </a:p>
          <a:p>
            <a:pPr lvl="2"/>
            <a:r>
              <a:rPr lang="en-US" sz="1400" dirty="0"/>
              <a:t>Cradle positioning should be &lt;1mm to account for manufacturing tolerances and other errors in the system.</a:t>
            </a:r>
          </a:p>
          <a:p>
            <a:pPr lvl="1"/>
            <a:r>
              <a:rPr lang="en-US" sz="1600" dirty="0"/>
              <a:t>Met with air bearing and air compressor companies to determine design options and cost.</a:t>
            </a:r>
          </a:p>
          <a:p>
            <a:pPr lvl="1"/>
            <a:r>
              <a:rPr lang="en-US" sz="1600" dirty="0"/>
              <a:t>Met with hydraulic piston and controls companies to get a rough cost estimate for the hydraulic positioning option. </a:t>
            </a:r>
          </a:p>
          <a:p>
            <a:pPr lvl="1"/>
            <a:r>
              <a:rPr lang="en-US" sz="1600" dirty="0"/>
              <a:t>Met with Tristan Loiseau who works with the CMS detector at CERN. They successfully use air casters with fixed stops to move and position the CMS detector. Very helpful meeting to give assurance that our design strategy should work.</a:t>
            </a:r>
          </a:p>
        </p:txBody>
      </p:sp>
    </p:spTree>
    <p:extLst>
      <p:ext uri="{BB962C8B-B14F-4D97-AF65-F5344CB8AC3E}">
        <p14:creationId xmlns:p14="http://schemas.microsoft.com/office/powerpoint/2010/main" val="273114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7F166-D9E7-EC56-B234-8456483F13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EE767-869B-F183-9316-7F6B4D1F3EE8}"/>
              </a:ext>
            </a:extLst>
          </p:cNvPr>
          <p:cNvSpPr>
            <a:spLocks noGrp="1"/>
          </p:cNvSpPr>
          <p:nvPr>
            <p:ph type="title"/>
          </p:nvPr>
        </p:nvSpPr>
        <p:spPr/>
        <p:txBody>
          <a:bodyPr/>
          <a:lstStyle/>
          <a:p>
            <a:r>
              <a:rPr lang="en-US" dirty="0"/>
              <a:t>Design Strategies</a:t>
            </a:r>
          </a:p>
        </p:txBody>
      </p:sp>
      <p:sp>
        <p:nvSpPr>
          <p:cNvPr id="3" name="Text Placeholder 2">
            <a:extLst>
              <a:ext uri="{FF2B5EF4-FFF2-40B4-BE49-F238E27FC236}">
                <a16:creationId xmlns:a16="http://schemas.microsoft.com/office/drawing/2014/main" id="{92C2CD46-0D81-2188-F530-0C9B90F41F43}"/>
              </a:ext>
            </a:extLst>
          </p:cNvPr>
          <p:cNvSpPr>
            <a:spLocks noGrp="1"/>
          </p:cNvSpPr>
          <p:nvPr>
            <p:ph type="body" sz="quarter" idx="10"/>
          </p:nvPr>
        </p:nvSpPr>
        <p:spPr>
          <a:xfrm>
            <a:off x="0" y="897283"/>
            <a:ext cx="6958491" cy="5160115"/>
          </a:xfrm>
        </p:spPr>
        <p:txBody>
          <a:bodyPr>
            <a:normAutofit fontScale="85000" lnSpcReduction="20000"/>
          </a:bodyPr>
          <a:lstStyle/>
          <a:p>
            <a:pPr marL="457200" lvl="1" indent="0">
              <a:buNone/>
            </a:pPr>
            <a:r>
              <a:rPr lang="en-US" sz="1600" b="1" dirty="0"/>
              <a:t>Air bearings</a:t>
            </a:r>
          </a:p>
          <a:p>
            <a:pPr lvl="1"/>
            <a:r>
              <a:rPr lang="en-US" sz="1600" dirty="0"/>
              <a:t>Lift detector with air bearings, move into hall with STAR hydraulic actuators. Use fixed stops for precision positioning. </a:t>
            </a:r>
          </a:p>
          <a:p>
            <a:pPr lvl="1"/>
            <a:r>
              <a:rPr lang="en-US" sz="1600" dirty="0"/>
              <a:t>Pros: Allows translation and rotation in horizontal plane. Combined with fixed stops, this allows for ease of positioning and a high level of repeatability. Low profile requires least modification to cradle design and is easiest to integrate.</a:t>
            </a:r>
          </a:p>
          <a:p>
            <a:pPr lvl="1"/>
            <a:r>
              <a:rPr lang="en-US" sz="1600" dirty="0"/>
              <a:t>Cons: Additional equipment cost with air compressor, dryer, filter. Requires some floor modifications.</a:t>
            </a:r>
          </a:p>
          <a:p>
            <a:pPr marL="457200" lvl="1" indent="0">
              <a:buNone/>
            </a:pPr>
            <a:endParaRPr lang="en-US" sz="1600" dirty="0"/>
          </a:p>
          <a:p>
            <a:pPr marL="457200" lvl="1" indent="0">
              <a:buNone/>
            </a:pPr>
            <a:r>
              <a:rPr lang="en-US" sz="1600" b="1" dirty="0"/>
              <a:t>Rollers + hydraulic positioning assembly</a:t>
            </a:r>
          </a:p>
          <a:p>
            <a:pPr lvl="1"/>
            <a:r>
              <a:rPr lang="en-US" sz="1600" dirty="0"/>
              <a:t>Vertical lifting pistons + low friction assembly on top, adjusted with hydraulic cylinders. Use fixed stops for precision positioning.</a:t>
            </a:r>
          </a:p>
          <a:p>
            <a:pPr lvl="1"/>
            <a:r>
              <a:rPr lang="en-US" sz="1600" dirty="0"/>
              <a:t>Pros: Rollers are a known technology, and BNL has some experience with this design on the PHENIX detector.</a:t>
            </a:r>
          </a:p>
          <a:p>
            <a:pPr lvl="1"/>
            <a:r>
              <a:rPr lang="en-US" sz="1600" dirty="0"/>
              <a:t>Cons: Some uncertainty in system performance and positioning ability, accuracy. A similar design did not work on sPHENIX, though likely due to the location of hydraulic cylinders away from the low friction surfaces. Height and size of assembly make integration more difficult.</a:t>
            </a:r>
          </a:p>
          <a:p>
            <a:pPr marL="457200" lvl="1" indent="0">
              <a:buNone/>
            </a:pPr>
            <a:endParaRPr lang="en-US" sz="1600" dirty="0"/>
          </a:p>
          <a:p>
            <a:pPr marL="457200" lvl="1" indent="0">
              <a:buNone/>
            </a:pPr>
            <a:r>
              <a:rPr lang="en-US" sz="1600" b="1" dirty="0"/>
              <a:t>X-Z roller assembly</a:t>
            </a:r>
          </a:p>
          <a:p>
            <a:pPr lvl="1"/>
            <a:r>
              <a:rPr lang="en-US" sz="1600" dirty="0"/>
              <a:t>This concept is two roller assemblies stacked at 90 degrees to each other with a low friction surface in between. Use fixed stops for precision positioning.</a:t>
            </a:r>
          </a:p>
          <a:p>
            <a:pPr lvl="1"/>
            <a:r>
              <a:rPr lang="en-US" sz="1600" dirty="0"/>
              <a:t>Pros: Would give x-z (vertical) positioning and some control of rotation.</a:t>
            </a:r>
          </a:p>
          <a:p>
            <a:pPr lvl="1"/>
            <a:r>
              <a:rPr lang="en-US" sz="1600" dirty="0"/>
              <a:t>Cons: Design not proven at this weight. Height of assembly would require substantial cradle modifications and design effort.</a:t>
            </a:r>
          </a:p>
        </p:txBody>
      </p:sp>
      <p:pic>
        <p:nvPicPr>
          <p:cNvPr id="4" name="Picture 3">
            <a:extLst>
              <a:ext uri="{FF2B5EF4-FFF2-40B4-BE49-F238E27FC236}">
                <a16:creationId xmlns:a16="http://schemas.microsoft.com/office/drawing/2014/main" id="{FF85F6BD-E48A-3FCC-CFCE-40C87A8BA4F4}"/>
              </a:ext>
            </a:extLst>
          </p:cNvPr>
          <p:cNvPicPr>
            <a:picLocks noChangeAspect="1"/>
          </p:cNvPicPr>
          <p:nvPr/>
        </p:nvPicPr>
        <p:blipFill>
          <a:blip r:embed="rId2"/>
          <a:srcRect l="16869"/>
          <a:stretch>
            <a:fillRect/>
          </a:stretch>
        </p:blipFill>
        <p:spPr>
          <a:xfrm>
            <a:off x="6958491" y="848954"/>
            <a:ext cx="2871219" cy="1998514"/>
          </a:xfrm>
          <a:prstGeom prst="rect">
            <a:avLst/>
          </a:prstGeom>
        </p:spPr>
      </p:pic>
      <p:pic>
        <p:nvPicPr>
          <p:cNvPr id="5" name="Picture 4">
            <a:extLst>
              <a:ext uri="{FF2B5EF4-FFF2-40B4-BE49-F238E27FC236}">
                <a16:creationId xmlns:a16="http://schemas.microsoft.com/office/drawing/2014/main" id="{456E3C22-BF89-FCDF-DE89-0F6261636565}"/>
              </a:ext>
            </a:extLst>
          </p:cNvPr>
          <p:cNvPicPr>
            <a:picLocks noChangeAspect="1"/>
          </p:cNvPicPr>
          <p:nvPr/>
        </p:nvPicPr>
        <p:blipFill>
          <a:blip r:embed="rId3"/>
          <a:stretch>
            <a:fillRect/>
          </a:stretch>
        </p:blipFill>
        <p:spPr>
          <a:xfrm>
            <a:off x="7327783" y="3477341"/>
            <a:ext cx="2255193" cy="1865869"/>
          </a:xfrm>
          <a:prstGeom prst="rect">
            <a:avLst/>
          </a:prstGeom>
        </p:spPr>
      </p:pic>
      <p:sp>
        <p:nvSpPr>
          <p:cNvPr id="6" name="TextBox 5">
            <a:extLst>
              <a:ext uri="{FF2B5EF4-FFF2-40B4-BE49-F238E27FC236}">
                <a16:creationId xmlns:a16="http://schemas.microsoft.com/office/drawing/2014/main" id="{92054CA5-6795-8FAA-20AC-BA1083A04AD7}"/>
              </a:ext>
            </a:extLst>
          </p:cNvPr>
          <p:cNvSpPr txBox="1"/>
          <p:nvPr/>
        </p:nvSpPr>
        <p:spPr>
          <a:xfrm>
            <a:off x="7135233" y="2803146"/>
            <a:ext cx="4571604" cy="523220"/>
          </a:xfrm>
          <a:prstGeom prst="rect">
            <a:avLst/>
          </a:prstGeom>
          <a:noFill/>
        </p:spPr>
        <p:txBody>
          <a:bodyPr wrap="square" rtlCol="0">
            <a:spAutoFit/>
          </a:bodyPr>
          <a:lstStyle/>
          <a:p>
            <a:r>
              <a:rPr lang="en-US" sz="1400" dirty="0"/>
              <a:t>Cradle concept with air bearings, repeatable positioning with adjustable stops</a:t>
            </a:r>
          </a:p>
        </p:txBody>
      </p:sp>
      <p:sp>
        <p:nvSpPr>
          <p:cNvPr id="7" name="TextBox 6">
            <a:extLst>
              <a:ext uri="{FF2B5EF4-FFF2-40B4-BE49-F238E27FC236}">
                <a16:creationId xmlns:a16="http://schemas.microsoft.com/office/drawing/2014/main" id="{8A299BBB-9733-BF35-117C-A07FA32B862F}"/>
              </a:ext>
            </a:extLst>
          </p:cNvPr>
          <p:cNvSpPr txBox="1"/>
          <p:nvPr/>
        </p:nvSpPr>
        <p:spPr>
          <a:xfrm>
            <a:off x="7357574" y="5416598"/>
            <a:ext cx="3453856" cy="523220"/>
          </a:xfrm>
          <a:prstGeom prst="rect">
            <a:avLst/>
          </a:prstGeom>
          <a:noFill/>
        </p:spPr>
        <p:txBody>
          <a:bodyPr wrap="square" rtlCol="0">
            <a:spAutoFit/>
          </a:bodyPr>
          <a:lstStyle/>
          <a:p>
            <a:r>
              <a:rPr lang="en-US" sz="1400" dirty="0"/>
              <a:t>Vertical piston and low friction assembly with horizontal positioning pistons.</a:t>
            </a:r>
          </a:p>
        </p:txBody>
      </p:sp>
      <p:pic>
        <p:nvPicPr>
          <p:cNvPr id="8" name="Picture 7">
            <a:extLst>
              <a:ext uri="{FF2B5EF4-FFF2-40B4-BE49-F238E27FC236}">
                <a16:creationId xmlns:a16="http://schemas.microsoft.com/office/drawing/2014/main" id="{55FDFF2D-8333-F1A8-0616-27508825737F}"/>
              </a:ext>
            </a:extLst>
          </p:cNvPr>
          <p:cNvPicPr>
            <a:picLocks noChangeAspect="1"/>
          </p:cNvPicPr>
          <p:nvPr/>
        </p:nvPicPr>
        <p:blipFill>
          <a:blip r:embed="rId4"/>
          <a:stretch>
            <a:fillRect/>
          </a:stretch>
        </p:blipFill>
        <p:spPr>
          <a:xfrm>
            <a:off x="9636493" y="3478361"/>
            <a:ext cx="2349874" cy="1347227"/>
          </a:xfrm>
          <a:prstGeom prst="rect">
            <a:avLst/>
          </a:prstGeom>
        </p:spPr>
      </p:pic>
      <p:pic>
        <p:nvPicPr>
          <p:cNvPr id="9" name="Picture 8">
            <a:extLst>
              <a:ext uri="{FF2B5EF4-FFF2-40B4-BE49-F238E27FC236}">
                <a16:creationId xmlns:a16="http://schemas.microsoft.com/office/drawing/2014/main" id="{9DFC8EC7-077D-C64E-FF36-7FE48D85BA8A}"/>
              </a:ext>
            </a:extLst>
          </p:cNvPr>
          <p:cNvPicPr>
            <a:picLocks noChangeAspect="1"/>
          </p:cNvPicPr>
          <p:nvPr/>
        </p:nvPicPr>
        <p:blipFill>
          <a:blip r:embed="rId5"/>
          <a:srcRect l="46267" t="18354" r="11684" b="31765"/>
          <a:stretch>
            <a:fillRect/>
          </a:stretch>
        </p:blipFill>
        <p:spPr>
          <a:xfrm>
            <a:off x="9909943" y="823522"/>
            <a:ext cx="1895550" cy="1832996"/>
          </a:xfrm>
          <a:prstGeom prst="rect">
            <a:avLst/>
          </a:prstGeom>
        </p:spPr>
      </p:pic>
    </p:spTree>
    <p:extLst>
      <p:ext uri="{BB962C8B-B14F-4D97-AF65-F5344CB8AC3E}">
        <p14:creationId xmlns:p14="http://schemas.microsoft.com/office/powerpoint/2010/main" val="1677997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4401C-938C-81B7-FE7B-B8431E9FB62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AB2D39-1B2F-9D40-2780-D7B7C2D0F58B}"/>
              </a:ext>
            </a:extLst>
          </p:cNvPr>
          <p:cNvSpPr>
            <a:spLocks noGrp="1"/>
          </p:cNvSpPr>
          <p:nvPr>
            <p:ph type="sldNum" sz="quarter" idx="4"/>
          </p:nvPr>
        </p:nvSpPr>
        <p:spPr/>
        <p:txBody>
          <a:bodyPr/>
          <a:lstStyle/>
          <a:p>
            <a:pPr algn="ctr"/>
            <a:fld id="{933A556B-7C63-244D-9B7C-B0EA8042B330}" type="slidenum">
              <a:rPr lang="en-US" smtClean="0"/>
              <a:pPr algn="ctr"/>
              <a:t>4</a:t>
            </a:fld>
            <a:endParaRPr lang="en-US" dirty="0"/>
          </a:p>
        </p:txBody>
      </p:sp>
      <p:sp>
        <p:nvSpPr>
          <p:cNvPr id="5" name="Title 4">
            <a:extLst>
              <a:ext uri="{FF2B5EF4-FFF2-40B4-BE49-F238E27FC236}">
                <a16:creationId xmlns:a16="http://schemas.microsoft.com/office/drawing/2014/main" id="{1921E1D8-9998-D77F-2C64-E67F82DAAF94}"/>
              </a:ext>
            </a:extLst>
          </p:cNvPr>
          <p:cNvSpPr>
            <a:spLocks noGrp="1"/>
          </p:cNvSpPr>
          <p:nvPr>
            <p:ph type="title"/>
          </p:nvPr>
        </p:nvSpPr>
        <p:spPr/>
        <p:txBody>
          <a:bodyPr/>
          <a:lstStyle/>
          <a:p>
            <a:r>
              <a:rPr lang="en-US" dirty="0"/>
              <a:t>Design Ranking</a:t>
            </a:r>
          </a:p>
        </p:txBody>
      </p:sp>
      <p:sp>
        <p:nvSpPr>
          <p:cNvPr id="7" name="Content Placeholder 6">
            <a:extLst>
              <a:ext uri="{FF2B5EF4-FFF2-40B4-BE49-F238E27FC236}">
                <a16:creationId xmlns:a16="http://schemas.microsoft.com/office/drawing/2014/main" id="{B0E46962-9571-2262-EDF6-D33FF31DF0F2}"/>
              </a:ext>
            </a:extLst>
          </p:cNvPr>
          <p:cNvSpPr>
            <a:spLocks noGrp="1"/>
          </p:cNvSpPr>
          <p:nvPr>
            <p:ph idx="1"/>
          </p:nvPr>
        </p:nvSpPr>
        <p:spPr>
          <a:xfrm>
            <a:off x="462579" y="900271"/>
            <a:ext cx="11499925" cy="3026184"/>
          </a:xfrm>
        </p:spPr>
        <p:txBody>
          <a:bodyPr>
            <a:normAutofit fontScale="92500" lnSpcReduction="20000"/>
          </a:bodyPr>
          <a:lstStyle/>
          <a:p>
            <a:pPr marL="0" indent="0">
              <a:buNone/>
            </a:pPr>
            <a:r>
              <a:rPr lang="en-US" dirty="0"/>
              <a:t>Ranking Categories and Weights</a:t>
            </a:r>
          </a:p>
          <a:p>
            <a:r>
              <a:rPr lang="en-US" sz="1600" dirty="0"/>
              <a:t>Horizontal (x, z) positioning, y rotation accuracy, repeatability  (Weight = 5)</a:t>
            </a:r>
          </a:p>
          <a:p>
            <a:r>
              <a:rPr lang="en-US" sz="1600" dirty="0"/>
              <a:t>Vertical (y) positioning, x rotation accuracy, repeatability (Weight = 5)</a:t>
            </a:r>
          </a:p>
          <a:p>
            <a:r>
              <a:rPr lang="en-US" sz="1600" dirty="0"/>
              <a:t>BNL design effort and ease of integration with existing cradle (Weight = 5)</a:t>
            </a:r>
          </a:p>
          <a:p>
            <a:r>
              <a:rPr lang="en-US" sz="1600" dirty="0"/>
              <a:t>R&amp;D effort by external company (Weight = 1)</a:t>
            </a:r>
          </a:p>
          <a:p>
            <a:r>
              <a:rPr lang="en-US" sz="1600" dirty="0"/>
              <a:t>Design complexity of moving mechanism (Weight = 2)</a:t>
            </a:r>
          </a:p>
          <a:p>
            <a:r>
              <a:rPr lang="en-US" sz="1600" dirty="0"/>
              <a:t>Unknowns and risk with design (Weight = 5)</a:t>
            </a:r>
          </a:p>
          <a:p>
            <a:r>
              <a:rPr lang="en-US" sz="1600" dirty="0"/>
              <a:t>BNL Experience with design (Weight = 2)</a:t>
            </a:r>
          </a:p>
          <a:p>
            <a:r>
              <a:rPr lang="en-US" sz="1600" dirty="0"/>
              <a:t>Risk of operational delays due to equipment failure (Weight = 5)</a:t>
            </a:r>
          </a:p>
          <a:p>
            <a:r>
              <a:rPr lang="en-US" sz="1600" dirty="0"/>
              <a:t>Assembly and installation effort (Weight = 1)</a:t>
            </a:r>
            <a:r>
              <a:rPr lang="en-US" dirty="0"/>
              <a:t>		</a:t>
            </a:r>
          </a:p>
        </p:txBody>
      </p:sp>
      <p:pic>
        <p:nvPicPr>
          <p:cNvPr id="15" name="Picture 14">
            <a:extLst>
              <a:ext uri="{FF2B5EF4-FFF2-40B4-BE49-F238E27FC236}">
                <a16:creationId xmlns:a16="http://schemas.microsoft.com/office/drawing/2014/main" id="{E2A92564-F41A-D5B3-CBED-4093CD5C73D2}"/>
              </a:ext>
            </a:extLst>
          </p:cNvPr>
          <p:cNvPicPr>
            <a:picLocks noChangeAspect="1"/>
          </p:cNvPicPr>
          <p:nvPr/>
        </p:nvPicPr>
        <p:blipFill>
          <a:blip r:embed="rId2"/>
          <a:stretch>
            <a:fillRect/>
          </a:stretch>
        </p:blipFill>
        <p:spPr>
          <a:xfrm>
            <a:off x="927485" y="4001548"/>
            <a:ext cx="8139113" cy="2000250"/>
          </a:xfrm>
          <a:prstGeom prst="rect">
            <a:avLst/>
          </a:prstGeom>
        </p:spPr>
      </p:pic>
    </p:spTree>
    <p:extLst>
      <p:ext uri="{BB962C8B-B14F-4D97-AF65-F5344CB8AC3E}">
        <p14:creationId xmlns:p14="http://schemas.microsoft.com/office/powerpoint/2010/main" val="63327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7DB8-8DF9-A8AC-A1AC-F5D608925B0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21EA54-2892-52BE-0358-6ABE5FA3ADA1}"/>
              </a:ext>
            </a:extLst>
          </p:cNvPr>
          <p:cNvSpPr>
            <a:spLocks noGrp="1"/>
          </p:cNvSpPr>
          <p:nvPr>
            <p:ph type="sldNum" sz="quarter" idx="4"/>
          </p:nvPr>
        </p:nvSpPr>
        <p:spPr/>
        <p:txBody>
          <a:bodyPr/>
          <a:lstStyle/>
          <a:p>
            <a:pPr algn="ctr"/>
            <a:fld id="{933A556B-7C63-244D-9B7C-B0EA8042B330}" type="slidenum">
              <a:rPr lang="en-US" smtClean="0"/>
              <a:pPr algn="ctr"/>
              <a:t>5</a:t>
            </a:fld>
            <a:endParaRPr lang="en-US" dirty="0"/>
          </a:p>
        </p:txBody>
      </p:sp>
      <p:sp>
        <p:nvSpPr>
          <p:cNvPr id="5" name="Title 4">
            <a:extLst>
              <a:ext uri="{FF2B5EF4-FFF2-40B4-BE49-F238E27FC236}">
                <a16:creationId xmlns:a16="http://schemas.microsoft.com/office/drawing/2014/main" id="{48696009-2DD1-608F-0970-57C29ED39FDC}"/>
              </a:ext>
            </a:extLst>
          </p:cNvPr>
          <p:cNvSpPr>
            <a:spLocks noGrp="1"/>
          </p:cNvSpPr>
          <p:nvPr>
            <p:ph type="title"/>
          </p:nvPr>
        </p:nvSpPr>
        <p:spPr/>
        <p:txBody>
          <a:bodyPr/>
          <a:lstStyle/>
          <a:p>
            <a:r>
              <a:rPr lang="en-US" dirty="0"/>
              <a:t>Ranking Results</a:t>
            </a:r>
          </a:p>
        </p:txBody>
      </p:sp>
      <p:pic>
        <p:nvPicPr>
          <p:cNvPr id="8" name="Picture 7">
            <a:extLst>
              <a:ext uri="{FF2B5EF4-FFF2-40B4-BE49-F238E27FC236}">
                <a16:creationId xmlns:a16="http://schemas.microsoft.com/office/drawing/2014/main" id="{BDFC5547-B169-54F5-CD46-3E22A2FD4B34}"/>
              </a:ext>
            </a:extLst>
          </p:cNvPr>
          <p:cNvPicPr>
            <a:picLocks noChangeAspect="1"/>
          </p:cNvPicPr>
          <p:nvPr/>
        </p:nvPicPr>
        <p:blipFill>
          <a:blip r:embed="rId2"/>
          <a:stretch>
            <a:fillRect/>
          </a:stretch>
        </p:blipFill>
        <p:spPr>
          <a:xfrm>
            <a:off x="1540668" y="2713057"/>
            <a:ext cx="9110663" cy="3233738"/>
          </a:xfrm>
          <a:prstGeom prst="rect">
            <a:avLst/>
          </a:prstGeom>
        </p:spPr>
      </p:pic>
      <p:sp>
        <p:nvSpPr>
          <p:cNvPr id="9" name="Text Placeholder 2">
            <a:extLst>
              <a:ext uri="{FF2B5EF4-FFF2-40B4-BE49-F238E27FC236}">
                <a16:creationId xmlns:a16="http://schemas.microsoft.com/office/drawing/2014/main" id="{63CC380A-081C-9B85-453A-D35314804133}"/>
              </a:ext>
            </a:extLst>
          </p:cNvPr>
          <p:cNvSpPr>
            <a:spLocks noGrp="1"/>
          </p:cNvSpPr>
          <p:nvPr>
            <p:ph type="body" sz="quarter" idx="10"/>
          </p:nvPr>
        </p:nvSpPr>
        <p:spPr>
          <a:xfrm>
            <a:off x="429523" y="825178"/>
            <a:ext cx="10221808" cy="1558077"/>
          </a:xfrm>
        </p:spPr>
        <p:txBody>
          <a:bodyPr>
            <a:normAutofit fontScale="92500" lnSpcReduction="20000"/>
          </a:bodyPr>
          <a:lstStyle/>
          <a:p>
            <a:pPr marL="285750" indent="-285750" algn="l">
              <a:buFont typeface="Arial" panose="020B0604020202020204" pitchFamily="34" charset="0"/>
              <a:buChar char="•"/>
            </a:pPr>
            <a:r>
              <a:rPr lang="en-US" sz="1800" dirty="0"/>
              <a:t>The table lists a summary of scores and cost estimates for each option.</a:t>
            </a:r>
          </a:p>
          <a:p>
            <a:pPr marL="285750" indent="-285750" algn="l">
              <a:buFont typeface="Arial" panose="020B0604020202020204" pitchFamily="34" charset="0"/>
              <a:buChar char="•"/>
            </a:pPr>
            <a:r>
              <a:rPr lang="en-US" sz="1800" dirty="0"/>
              <a:t>We plan to proceed with using air bearings to move the cradle. Fine design details still need to be worked out.</a:t>
            </a:r>
          </a:p>
          <a:p>
            <a:pPr marL="742950" lvl="1" indent="-285750">
              <a:buFont typeface="Arial" panose="020B0604020202020204" pitchFamily="34" charset="0"/>
              <a:buChar char="•"/>
            </a:pPr>
            <a:r>
              <a:rPr lang="en-US" sz="1600" dirty="0"/>
              <a:t>Likely will use hydraulic pistons from STAR to move cradle in and out of the experimental hall. Use followers on the track to maintain position and control of detector as it is being moved.</a:t>
            </a:r>
          </a:p>
          <a:p>
            <a:pPr marL="742950" lvl="1" indent="-285750">
              <a:buFont typeface="Arial" panose="020B0604020202020204" pitchFamily="34" charset="0"/>
              <a:buChar char="•"/>
            </a:pPr>
            <a:r>
              <a:rPr lang="en-US" sz="1600" dirty="0"/>
              <a:t>For final positioning, use smaller pistons or winch system, in combination with fixed stops for positioning and control.</a:t>
            </a:r>
          </a:p>
          <a:p>
            <a:pPr lvl="2"/>
            <a:endParaRPr lang="en-US" sz="1600" dirty="0"/>
          </a:p>
          <a:p>
            <a:pPr marL="742950" lvl="1" indent="-285750">
              <a:buFont typeface="Arial" panose="020B0604020202020204" pitchFamily="34" charset="0"/>
              <a:buChar char="•"/>
            </a:pPr>
            <a:endParaRPr lang="en-US" sz="1600" dirty="0"/>
          </a:p>
          <a:p>
            <a:pPr lvl="1"/>
            <a:endParaRPr lang="en-US" sz="1600" dirty="0"/>
          </a:p>
          <a:p>
            <a:pPr marL="7429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4318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E3121-A9FF-3702-C237-46B71000E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E1CA8-E825-9B2A-F7F8-83875FF1E722}"/>
              </a:ext>
            </a:extLst>
          </p:cNvPr>
          <p:cNvSpPr>
            <a:spLocks noGrp="1"/>
          </p:cNvSpPr>
          <p:nvPr>
            <p:ph type="title"/>
          </p:nvPr>
        </p:nvSpPr>
        <p:spPr/>
        <p:txBody>
          <a:bodyPr>
            <a:normAutofit/>
          </a:bodyPr>
          <a:lstStyle/>
          <a:p>
            <a:r>
              <a:rPr lang="en-US" dirty="0"/>
              <a:t>Plans Towards PDR</a:t>
            </a:r>
          </a:p>
        </p:txBody>
      </p:sp>
      <p:sp>
        <p:nvSpPr>
          <p:cNvPr id="3" name="Text Placeholder 2">
            <a:extLst>
              <a:ext uri="{FF2B5EF4-FFF2-40B4-BE49-F238E27FC236}">
                <a16:creationId xmlns:a16="http://schemas.microsoft.com/office/drawing/2014/main" id="{2B67D167-5850-04C5-4054-D7814B69A227}"/>
              </a:ext>
            </a:extLst>
          </p:cNvPr>
          <p:cNvSpPr>
            <a:spLocks noGrp="1"/>
          </p:cNvSpPr>
          <p:nvPr>
            <p:ph type="body" sz="quarter" idx="10"/>
          </p:nvPr>
        </p:nvSpPr>
        <p:spPr>
          <a:xfrm>
            <a:off x="571500" y="1014631"/>
            <a:ext cx="10917704" cy="4962525"/>
          </a:xfrm>
        </p:spPr>
        <p:txBody>
          <a:bodyPr>
            <a:normAutofit/>
          </a:bodyPr>
          <a:lstStyle/>
          <a:p>
            <a:pPr marL="0" indent="0">
              <a:buNone/>
            </a:pPr>
            <a:r>
              <a:rPr lang="en-US" sz="1800" b="1" dirty="0"/>
              <a:t>Next steps</a:t>
            </a:r>
          </a:p>
          <a:p>
            <a:r>
              <a:rPr lang="en-US" sz="1800" dirty="0"/>
              <a:t>Cradle: Need to review options with Elke and Rolf to get approval to proceed with the air bearing option.</a:t>
            </a:r>
          </a:p>
          <a:p>
            <a:r>
              <a:rPr lang="en-US" sz="1800" dirty="0"/>
              <a:t>Barrel HCAL: No updates or work done to modify design to accommodate the magnet phase separator.</a:t>
            </a:r>
          </a:p>
          <a:p>
            <a:r>
              <a:rPr lang="en-US" sz="1800" dirty="0"/>
              <a:t>Platform over cradle: No updates or design work done to modify/design new platform to accommodate magnet phase separator.</a:t>
            </a:r>
          </a:p>
          <a:p>
            <a:pPr marL="0" indent="0">
              <a:buNone/>
            </a:pPr>
            <a:endParaRPr lang="en-US" sz="1800" dirty="0"/>
          </a:p>
          <a:p>
            <a:pPr marL="0" indent="0">
              <a:buNone/>
            </a:pPr>
            <a:r>
              <a:rPr lang="en-US" sz="1800" b="1" dirty="0"/>
              <a:t>Path towards PDR</a:t>
            </a:r>
          </a:p>
          <a:p>
            <a:r>
              <a:rPr lang="en-US" sz="1800" dirty="0"/>
              <a:t>Substantial work remaining prior to PDR.</a:t>
            </a:r>
          </a:p>
          <a:p>
            <a:r>
              <a:rPr lang="en-US" sz="1800" dirty="0"/>
              <a:t>Latest scope needs to be added to the resource-loaded schedule to verify that timelines can be met with remaining hours and current workforce.</a:t>
            </a:r>
            <a:endParaRPr lang="en-US" sz="1200" dirty="0"/>
          </a:p>
          <a:p>
            <a:endParaRPr lang="en-US" sz="1800" dirty="0"/>
          </a:p>
        </p:txBody>
      </p:sp>
    </p:spTree>
    <p:extLst>
      <p:ext uri="{BB962C8B-B14F-4D97-AF65-F5344CB8AC3E}">
        <p14:creationId xmlns:p14="http://schemas.microsoft.com/office/powerpoint/2010/main" val="394244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801C-0B2B-47C7-8528-62EECE13F617}"/>
              </a:ext>
            </a:extLst>
          </p:cNvPr>
          <p:cNvSpPr>
            <a:spLocks noGrp="1"/>
          </p:cNvSpPr>
          <p:nvPr>
            <p:ph type="title"/>
          </p:nvPr>
        </p:nvSpPr>
        <p:spPr>
          <a:xfrm>
            <a:off x="346037" y="2919351"/>
            <a:ext cx="11499925" cy="825178"/>
          </a:xfrm>
        </p:spPr>
        <p:txBody>
          <a:bodyPr>
            <a:normAutofit/>
          </a:bodyPr>
          <a:lstStyle/>
          <a:p>
            <a:pPr algn="ctr"/>
            <a:r>
              <a:rPr lang="en-US" sz="3600" dirty="0"/>
              <a:t>Question &amp; Comments</a:t>
            </a:r>
          </a:p>
        </p:txBody>
      </p:sp>
    </p:spTree>
    <p:extLst>
      <p:ext uri="{BB962C8B-B14F-4D97-AF65-F5344CB8AC3E}">
        <p14:creationId xmlns:p14="http://schemas.microsoft.com/office/powerpoint/2010/main" val="3787515772"/>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AD70558AC79641AC36496E6FEE9A6E" ma:contentTypeVersion="4" ma:contentTypeDescription="Create a new document." ma:contentTypeScope="" ma:versionID="c836d54df9ad875ddbfe2777157cbad1">
  <xsd:schema xmlns:xsd="http://www.w3.org/2001/XMLSchema" xmlns:xs="http://www.w3.org/2001/XMLSchema" xmlns:p="http://schemas.microsoft.com/office/2006/metadata/properties" xmlns:ns2="7598c3d8-57a9-49d9-87da-8d2ac3199484" targetNamespace="http://schemas.microsoft.com/office/2006/metadata/properties" ma:root="true" ma:fieldsID="a1dcfe6a7be53e253488c469644543b2" ns2:_="">
    <xsd:import namespace="7598c3d8-57a9-49d9-87da-8d2ac31994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8c3d8-57a9-49d9-87da-8d2ac31994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5637A3-DEB1-4C7D-9F81-D2184D65C3B4}">
  <ds:schemaRef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7598c3d8-57a9-49d9-87da-8d2ac3199484"/>
    <ds:schemaRef ds:uri="http://schemas.microsoft.com/office/2006/metadata/properties"/>
  </ds:schemaRefs>
</ds:datastoreItem>
</file>

<file path=customXml/itemProps2.xml><?xml version="1.0" encoding="utf-8"?>
<ds:datastoreItem xmlns:ds="http://schemas.openxmlformats.org/officeDocument/2006/customXml" ds:itemID="{0F209D19-ECD3-440E-A44C-BD3D2F26689B}">
  <ds:schemaRefs>
    <ds:schemaRef ds:uri="http://schemas.microsoft.com/sharepoint/v3/contenttype/forms"/>
  </ds:schemaRefs>
</ds:datastoreItem>
</file>

<file path=customXml/itemProps3.xml><?xml version="1.0" encoding="utf-8"?>
<ds:datastoreItem xmlns:ds="http://schemas.openxmlformats.org/officeDocument/2006/customXml" ds:itemID="{78754FCC-0321-4AF0-8AFD-07A376B5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98c3d8-57a9-49d9-87da-8d2ac3199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EIC Long Lead Procurement Widescreen PPT Template</Template>
  <TotalTime>5380</TotalTime>
  <Words>843</Words>
  <Application>Microsoft Office PowerPoint</Application>
  <PresentationFormat>Widescreen</PresentationFormat>
  <Paragraphs>65</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BNL</vt:lpstr>
      <vt:lpstr>Cradle, Barrel HCAL &amp; Moving Mechanism </vt:lpstr>
      <vt:lpstr>Cradle and Moving Mechanism Updates</vt:lpstr>
      <vt:lpstr>Design Strategies</vt:lpstr>
      <vt:lpstr>Design Ranking</vt:lpstr>
      <vt:lpstr>Ranking Results</vt:lpstr>
      <vt:lpstr>Plans Towards PDR</vt:lpstr>
      <vt:lpstr>Question &amp; Comments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Houston, Michelle</dc:creator>
  <cp:keywords/>
  <dc:description/>
  <cp:lastModifiedBy>Speece-Moyer, Nathaniel</cp:lastModifiedBy>
  <cp:revision>91</cp:revision>
  <dcterms:created xsi:type="dcterms:W3CDTF">2023-09-12T20:43:32Z</dcterms:created>
  <dcterms:modified xsi:type="dcterms:W3CDTF">2025-06-09T14:12:04Z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0x010100E9AD70558AC79641AC36496E6FEE9A6E</vt:lpwstr>
  </property>
  <property fmtid="{D5CDD505-2E9C-101B-9397-08002B2CF9AE}" pid="3" name="MediaServiceImageTags">
    <vt:lpwstr/>
  </property>
</Properties>
</file>