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74" r:id="rId2"/>
    <p:sldId id="280" r:id="rId3"/>
    <p:sldId id="309" r:id="rId4"/>
    <p:sldId id="308" r:id="rId5"/>
    <p:sldId id="282" r:id="rId6"/>
    <p:sldId id="284" r:id="rId7"/>
    <p:sldId id="286" r:id="rId8"/>
    <p:sldId id="306" r:id="rId9"/>
    <p:sldId id="307" r:id="rId10"/>
    <p:sldId id="275" r:id="rId11"/>
    <p:sldId id="276" r:id="rId12"/>
    <p:sldId id="277" r:id="rId13"/>
    <p:sldId id="278" r:id="rId14"/>
    <p:sldId id="289" r:id="rId15"/>
    <p:sldId id="293" r:id="rId16"/>
    <p:sldId id="290" r:id="rId17"/>
    <p:sldId id="291" r:id="rId18"/>
    <p:sldId id="292" r:id="rId19"/>
    <p:sldId id="294" r:id="rId20"/>
    <p:sldId id="295" r:id="rId21"/>
    <p:sldId id="296" r:id="rId22"/>
    <p:sldId id="297" r:id="rId23"/>
    <p:sldId id="298" r:id="rId24"/>
    <p:sldId id="300" r:id="rId25"/>
    <p:sldId id="301" r:id="rId26"/>
    <p:sldId id="302" r:id="rId27"/>
    <p:sldId id="303" r:id="rId28"/>
    <p:sldId id="304" r:id="rId29"/>
    <p:sldId id="311" r:id="rId30"/>
    <p:sldId id="310" r:id="rId31"/>
    <p:sldId id="30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2139" userDrawn="1">
          <p15:clr>
            <a:srgbClr val="A4A3A4"/>
          </p15:clr>
        </p15:guide>
        <p15:guide id="4" pos="5541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58FF"/>
    <a:srgbClr val="172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40" y="44"/>
      </p:cViewPr>
      <p:guideLst>
        <p:guide pos="3840"/>
        <p:guide pos="2139"/>
        <p:guide pos="5541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9C7C7-F759-41C0-8D96-2FA5A6C68A2A}" type="datetimeFigureOut">
              <a:rPr lang="it-IT" smtClean="0"/>
              <a:t>29/07/2025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3B121-2A23-413C-BC40-3B0F35DE47E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37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3B121-2A23-413C-BC40-3B0F35DE47E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943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9CF26-2FA1-7DFB-565E-92827AA1B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3487"/>
            <a:ext cx="9144000" cy="21955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85456F-2884-E226-2358-217202DBD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463"/>
            <a:ext cx="9144000" cy="16843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AA604B-2320-F1A7-F343-E71700CF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08F9BD-4E90-6089-5CB0-B6745244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F6B791-3F7F-B4ED-D53E-EE1D77B9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532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5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6D977-5EAC-FD85-C763-64EC40F9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BF9154-8159-12B2-7E11-7C24D0C02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77506B-FB41-39BE-06A2-97684B36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BABFE-106B-FC80-4667-8AAB79BE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5BD05E-8667-851C-107B-58B7BD2A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376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02EEF-3970-A6C3-2DBD-569A945F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709738"/>
            <a:ext cx="1080134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751312-FA89-7924-030C-F6D0E12F8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589463"/>
            <a:ext cx="108013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EA291C-0824-F4F6-27E7-F82175B7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F5EFC-9E2B-1830-749A-3C7BF47A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2FC53-867B-23CC-82BA-83612009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88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EA8CB-CABD-E39A-925B-6481BB9A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tabLst>
                <a:tab pos="5291138" algn="l"/>
              </a:tabLst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609FA1-695C-7F43-A9A0-1AA2AE8D2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33488"/>
            <a:ext cx="5329238" cy="49672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A65753-273B-C64A-18F6-67E155B3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9" y="1233488"/>
            <a:ext cx="5329236" cy="49672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E7BFAD-7ED9-98F6-E59B-5C2FD4DD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9CBD13-9730-69FD-1134-B90F4A28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232DED-80FD-8A68-BA0E-1B161B77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909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03F3E-606A-86C5-860C-0FBC6657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8300"/>
            <a:ext cx="10801349" cy="720726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835B97-6B52-3D60-89CA-B8544E9FA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233488"/>
            <a:ext cx="532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ACF703-286A-4FC1-091D-075EE276E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068513"/>
            <a:ext cx="5324474" cy="41211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E5435E-509B-E943-90B3-A30A8B0F3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8" y="1244601"/>
            <a:ext cx="532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41B0C6-4C59-CDCF-B222-251B145A2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68513"/>
            <a:ext cx="5324474" cy="41211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8AA2F9-F5D8-FE80-E662-422839B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0FE3FC-23EA-C400-85EC-4A4EB149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4E35574-5F91-A145-ADBE-69581B6F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623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40DFD-EF4A-AB0C-8377-5EACAD69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39877B-4B34-E846-94F6-C6BFA0CF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599C4A-F608-B3AB-0976-DF447A13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BB2A6E-50BB-3AF3-E618-869A01AE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489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B92782-8D06-FC53-D3B2-6B12AE72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A6AFC8-0051-BB03-E173-D2E7009D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F8CB20-8695-12BC-5685-A28AB97C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29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FBE510-9CFA-C8AF-6E4E-2EAEE7EF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8300"/>
            <a:ext cx="10801349" cy="72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E1B5D9-5DFD-905C-F62F-866EDA7C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233488"/>
            <a:ext cx="10801349" cy="496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B8868E-76A8-9155-9A4D-A9229148A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45237"/>
            <a:ext cx="2886075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E5DB00-18FA-6070-A2C8-10526D428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45238"/>
            <a:ext cx="4114800" cy="396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CB1519-7241-E75E-7203-CBB25F185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45238"/>
            <a:ext cx="2886075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7" name="Immagine 6" descr="Immagine che contiene Elementi grafici, simbolo, grafica, clipart&#10;&#10;Il contenuto generato dall'IA potrebbe non essere corretto.">
            <a:extLst>
              <a:ext uri="{FF2B5EF4-FFF2-40B4-BE49-F238E27FC236}">
                <a16:creationId xmlns:a16="http://schemas.microsoft.com/office/drawing/2014/main" id="{03199578-A624-3AF5-5F88-FE8D835CAB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85" y="148649"/>
            <a:ext cx="1316300" cy="947736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5ACA5CC-9AD3-5901-46A1-FF469637F343}"/>
              </a:ext>
            </a:extLst>
          </p:cNvPr>
          <p:cNvCxnSpPr>
            <a:cxnSpLocks/>
          </p:cNvCxnSpPr>
          <p:nvPr userDrawn="1"/>
        </p:nvCxnSpPr>
        <p:spPr>
          <a:xfrm>
            <a:off x="-29095" y="1163782"/>
            <a:ext cx="12282055" cy="0"/>
          </a:xfrm>
          <a:prstGeom prst="line">
            <a:avLst/>
          </a:prstGeom>
          <a:ln w="12700">
            <a:solidFill>
              <a:srgbClr val="005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3F5922A-8187-BEBA-A061-8E842BE0A192}"/>
              </a:ext>
            </a:extLst>
          </p:cNvPr>
          <p:cNvCxnSpPr>
            <a:cxnSpLocks/>
          </p:cNvCxnSpPr>
          <p:nvPr userDrawn="1"/>
        </p:nvCxnSpPr>
        <p:spPr>
          <a:xfrm>
            <a:off x="-45028" y="6262254"/>
            <a:ext cx="1228205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686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pos="7242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gramigna@roma2.infn.i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A6D8-A889-926A-6065-F127A265F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D6784BB-F33E-D867-B2BA-D9E7E4BF6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233487"/>
            <a:ext cx="10801350" cy="2195513"/>
          </a:xfrm>
        </p:spPr>
        <p:txBody>
          <a:bodyPr>
            <a:normAutofit fontScale="90000"/>
          </a:bodyPr>
          <a:lstStyle/>
          <a:p>
            <a:pPr algn="l"/>
            <a:r>
              <a:rPr lang="en-US" sz="7300" b="1" noProof="0" dirty="0"/>
              <a:t>MPGD Endcap Tracker</a:t>
            </a:r>
            <a:br>
              <a:rPr lang="en-US" sz="6600" b="1" noProof="0" dirty="0"/>
            </a:br>
            <a:r>
              <a:rPr lang="en-US" sz="4900" b="1" noProof="0" dirty="0"/>
              <a:t>Interconnection Structures and Integration</a:t>
            </a:r>
            <a:endParaRPr lang="en-US" sz="6600" b="1" noProof="0" dirty="0"/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id="{031697AC-E0ED-DBA9-790D-B47BD3624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4179591"/>
            <a:ext cx="6640895" cy="2021184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1800" noProof="0" dirty="0">
                <a:solidFill>
                  <a:srgbClr val="172B4C"/>
                </a:solidFill>
              </a:rPr>
              <a:t>C. Ammendola, R. Ammendola, M. Bondì, A. D’Angelo, R. Di Salvo, A. Fantini, L. Lanza, S. J. Lee, G. Nobili, E. Sidoretti, L. Torlai</a:t>
            </a:r>
          </a:p>
          <a:p>
            <a:pPr algn="l">
              <a:spcBef>
                <a:spcPts val="3000"/>
              </a:spcBef>
            </a:pPr>
            <a:endParaRPr lang="en-US" sz="2000" b="1" noProof="0" dirty="0"/>
          </a:p>
          <a:p>
            <a:pPr algn="l">
              <a:spcBef>
                <a:spcPts val="3000"/>
              </a:spcBef>
            </a:pPr>
            <a:r>
              <a:rPr lang="en-US" sz="2000" b="1" noProof="0" dirty="0"/>
              <a:t>July 28</a:t>
            </a:r>
            <a:r>
              <a:rPr lang="en-US" sz="2000" b="1" baseline="30000" noProof="0" dirty="0"/>
              <a:t>th</a:t>
            </a:r>
            <a:r>
              <a:rPr lang="en-US" sz="2000" b="1" noProof="0" dirty="0"/>
              <a:t> 2025 – </a:t>
            </a:r>
            <a:r>
              <a:rPr lang="en-US" sz="2000" b="1" dirty="0"/>
              <a:t>Infrastructure and Integration Meeting</a:t>
            </a:r>
            <a:endParaRPr lang="en-US" sz="2000" b="1" noProof="0" dirty="0">
              <a:solidFill>
                <a:srgbClr val="172B4C"/>
              </a:solidFill>
            </a:endParaRPr>
          </a:p>
        </p:txBody>
      </p:sp>
      <p:pic>
        <p:nvPicPr>
          <p:cNvPr id="11" name="Immagine 10" descr="Immagine che contiene Elementi grafici, simbolo, grafica, clipart&#10;&#10;Il contenuto generato dall'IA potrebbe non essere corretto.">
            <a:extLst>
              <a:ext uri="{FF2B5EF4-FFF2-40B4-BE49-F238E27FC236}">
                <a16:creationId xmlns:a16="http://schemas.microsoft.com/office/drawing/2014/main" id="{3B0D935B-B7A5-93F3-0146-A7729687C2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9" y="4703631"/>
            <a:ext cx="1581090" cy="1138385"/>
          </a:xfrm>
          <a:prstGeom prst="rect">
            <a:avLst/>
          </a:prstGeom>
        </p:spPr>
      </p:pic>
      <p:pic>
        <p:nvPicPr>
          <p:cNvPr id="15" name="Immagine 1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E1E17BC-797B-F3AF-3F91-1B2F1D80E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18" y="4851315"/>
            <a:ext cx="1593739" cy="9907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CF4BF0-1C20-5BEA-2BCE-AF16EB4B5378}"/>
              </a:ext>
            </a:extLst>
          </p:cNvPr>
          <p:cNvSpPr txBox="1"/>
          <p:nvPr/>
        </p:nvSpPr>
        <p:spPr>
          <a:xfrm>
            <a:off x="695325" y="3573463"/>
            <a:ext cx="1080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2400" b="1" noProof="0" dirty="0"/>
              <a:t>Stefano Gramigna (</a:t>
            </a:r>
            <a:r>
              <a:rPr lang="en-US" sz="2400" b="1" noProof="0" dirty="0">
                <a:hlinkClick r:id="rId5"/>
              </a:rPr>
              <a:t>sgramigna@roma2.infn.it</a:t>
            </a:r>
            <a:r>
              <a:rPr lang="en-US" sz="2400" b="1" noProof="0" dirty="0"/>
              <a:t>) </a:t>
            </a:r>
            <a:r>
              <a:rPr lang="en-US" sz="2400" noProof="0" dirty="0"/>
              <a:t>on behalf of the ECT group:</a:t>
            </a:r>
          </a:p>
        </p:txBody>
      </p:sp>
    </p:spTree>
    <p:extLst>
      <p:ext uri="{BB962C8B-B14F-4D97-AF65-F5344CB8AC3E}">
        <p14:creationId xmlns:p14="http://schemas.microsoft.com/office/powerpoint/2010/main" val="195009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91B52-C2DF-43F0-6874-B19CE32D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Point</a:t>
            </a:r>
          </a:p>
        </p:txBody>
      </p:sp>
      <p:pic>
        <p:nvPicPr>
          <p:cNvPr id="8" name="Segnaposto contenuto 7" descr="Immagine che contiene luna, nero, oscurità, Oggetto astronomico&#10;&#10;Il contenuto generato dall'IA potrebbe non essere corretto.">
            <a:extLst>
              <a:ext uri="{FF2B5EF4-FFF2-40B4-BE49-F238E27FC236}">
                <a16:creationId xmlns:a16="http://schemas.microsoft.com/office/drawing/2014/main" id="{4674FD13-E802-0D6D-4C4E-C37860E9F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246344-3396-A6A4-8199-CB686ADA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3B2D33-DC10-7DC7-FE65-FF54908B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4A1E3B-D97E-61FC-3454-88C3254D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10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C4A4AD-7176-1F8D-216B-EE1754C08236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No. </a:t>
            </a:r>
            <a:r>
              <a:rPr lang="en-US" sz="2400" b="1" dirty="0"/>
              <a:t>4 mounting brackets</a:t>
            </a:r>
            <a:r>
              <a:rPr lang="en-US" sz="2400" dirty="0"/>
              <a:t> already mounted on PST </a:t>
            </a:r>
            <a:r>
              <a:rPr lang="en-US" sz="2400" b="1" dirty="0"/>
              <a:t>at 0°, 90°, 180°, 270°</a:t>
            </a:r>
          </a:p>
          <a:p>
            <a:pPr algn="ctr"/>
            <a:r>
              <a:rPr lang="en-US" sz="2400" dirty="0"/>
              <a:t>(Nothing prevents a 45° rotation of the whole detector at present)</a:t>
            </a:r>
          </a:p>
        </p:txBody>
      </p:sp>
    </p:spTree>
    <p:extLst>
      <p:ext uri="{BB962C8B-B14F-4D97-AF65-F5344CB8AC3E}">
        <p14:creationId xmlns:p14="http://schemas.microsoft.com/office/powerpoint/2010/main" val="418628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713C8-2650-E4DB-3DA8-8071708E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262507-7952-5CFB-765B-2E87E6B2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 Brackets Preliminary Design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076F8E-4EAE-9BBB-0913-8855E94B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FDB2A9-CF8A-7E1F-83CE-A07B9D72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10BF0D-97FC-6846-6576-B1C256A4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11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53CAA2-A664-A4AD-84F1-11BB35BC9CD2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No. 2 designs for mounting brackets (mirrored across the vertical plane) </a:t>
            </a:r>
          </a:p>
          <a:p>
            <a:pPr algn="ctr"/>
            <a:r>
              <a:rPr lang="en-US" sz="2400" dirty="0"/>
              <a:t>Just a </a:t>
            </a:r>
            <a:r>
              <a:rPr lang="en-US" sz="2400" b="1" dirty="0"/>
              <a:t>placeholder proposal until PST design is frozen</a:t>
            </a:r>
          </a:p>
        </p:txBody>
      </p:sp>
      <p:pic>
        <p:nvPicPr>
          <p:cNvPr id="11" name="Segnaposto contenuto 10" descr="Immagine che contiene schizzo, diagramma, disegno, design&#10;&#10;Il contenuto generato dall'IA potrebbe non essere corretto.">
            <a:extLst>
              <a:ext uri="{FF2B5EF4-FFF2-40B4-BE49-F238E27FC236}">
                <a16:creationId xmlns:a16="http://schemas.microsoft.com/office/drawing/2014/main" id="{D7C02610-23C1-5CB3-BBB7-95C2B001B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66" y="1233488"/>
            <a:ext cx="3951993" cy="3590760"/>
          </a:xfrm>
        </p:spPr>
      </p:pic>
      <p:pic>
        <p:nvPicPr>
          <p:cNvPr id="12" name="Segnaposto contenuto 10">
            <a:extLst>
              <a:ext uri="{FF2B5EF4-FFF2-40B4-BE49-F238E27FC236}">
                <a16:creationId xmlns:a16="http://schemas.microsoft.com/office/drawing/2014/main" id="{C3049328-1B27-0E86-2AB5-710733383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341" y="1278850"/>
            <a:ext cx="3951993" cy="35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0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04AE-B921-03F3-D61C-5B4D50A4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15BA1-79AE-364D-1CC0-42365B3C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AA88680-DD34-03F5-9D9B-4D71CBA72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5D9F1D-FA34-A0B0-5E6D-75222559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0032B7-A1B5-AF47-C9FE-650738DB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46018E-75EB-D145-5256-E59F8F0F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12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E94FB3-00E0-0C2B-A168-60791C999544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quadrant installed is top-right </a:t>
            </a:r>
          </a:p>
        </p:txBody>
      </p:sp>
    </p:spTree>
    <p:extLst>
      <p:ext uri="{BB962C8B-B14F-4D97-AF65-F5344CB8AC3E}">
        <p14:creationId xmlns:p14="http://schemas.microsoft.com/office/powerpoint/2010/main" val="381833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25DA1-46BB-6756-FE49-9037FFF1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457F1-A6AC-8D6E-8B9D-27A38F93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35F4B0E-76D8-0A69-55AC-195C3C66F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4592B3-6881-19E8-E795-44F7E4CF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D66FC-A676-F295-2818-1E59E6F1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F2AA2A-0610-A19C-D12E-5DE664B9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13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44657C-9C06-6F30-D18C-A5C2A2B12D92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Fixed to the mounting brackets with a single M4x16 screw at each corner</a:t>
            </a:r>
          </a:p>
          <a:p>
            <a:pPr algn="ctr"/>
            <a:r>
              <a:rPr lang="en-US" sz="2400" dirty="0"/>
              <a:t>(M4 in Ø4.3 for the time being, subject to changes)</a:t>
            </a:r>
          </a:p>
        </p:txBody>
      </p:sp>
    </p:spTree>
    <p:extLst>
      <p:ext uri="{BB962C8B-B14F-4D97-AF65-F5344CB8AC3E}">
        <p14:creationId xmlns:p14="http://schemas.microsoft.com/office/powerpoint/2010/main" val="170647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35B05-E2EB-5DFD-64F8-29360FDD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F6247-A575-CCCF-1A16-623D5CDC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C9B7727-4824-BE22-7A30-1604A8979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B3D6DE-79BB-FC4C-D206-A54AA7F2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July 28th 2025 - Infrastructure and Integration Meeting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14D36F-E9A7-ED6C-0082-B9608139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Stefano Gramigna - sgramigna@roma2.infn.it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86DC77-62BE-AC5E-4796-DEEB4586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F6D6E-325C-48A3-92DA-693BB629A02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41ADDF-5AA1-CBE5-8BA8-FF74369FD3EB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second quadrant installed is bottom-left, similarly fixed to the mounting brackets (temporary supports might be useful at this stage)</a:t>
            </a:r>
          </a:p>
        </p:txBody>
      </p:sp>
    </p:spTree>
    <p:extLst>
      <p:ext uri="{BB962C8B-B14F-4D97-AF65-F5344CB8AC3E}">
        <p14:creationId xmlns:p14="http://schemas.microsoft.com/office/powerpoint/2010/main" val="342012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FF5D-95B1-C6C4-B148-E27523695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4F442-F6CD-7952-5AA3-5404192C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82F80D3-DFE8-3AA6-9BE6-D075321FB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2E02E4-79D1-82CD-D373-5C17FF527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73848A-C7B1-7E28-4E39-EE2999D3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D877A4-59FE-B690-CC0E-63E0DC60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15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400FAB-792F-A9E9-FDCA-C460C7316771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two-part interconnection ring (PERMAGLAS) is pre-assembled around the beam pipe and then fixed to the quadrants with M4 screws (brass, SS 316, or PEEK)</a:t>
            </a:r>
          </a:p>
        </p:txBody>
      </p:sp>
    </p:spTree>
    <p:extLst>
      <p:ext uri="{BB962C8B-B14F-4D97-AF65-F5344CB8AC3E}">
        <p14:creationId xmlns:p14="http://schemas.microsoft.com/office/powerpoint/2010/main" val="2403707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4FEE5-4E4C-CBA7-E86E-3311975F0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5F5BF5-8AC1-9097-79B2-60B544AE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A0895E7-C1B9-7342-0A6E-EB3CAD4D4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F91AE9-0D52-8E85-72A9-95E7EA76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76548C-B81A-4F1D-CEEC-18B3A9AB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0AAE60-5D58-424F-2C4D-72EB19CE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16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20E488-9F36-0F91-2912-98AC7D124219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third quadrant installed is top-left, fixed first at the mounting brackets …</a:t>
            </a:r>
          </a:p>
        </p:txBody>
      </p:sp>
    </p:spTree>
    <p:extLst>
      <p:ext uri="{BB962C8B-B14F-4D97-AF65-F5344CB8AC3E}">
        <p14:creationId xmlns:p14="http://schemas.microsoft.com/office/powerpoint/2010/main" val="315248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1727B-75BC-5758-FE0B-5F5521ACA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CBDBC8-5B33-7F30-7C61-0E663D13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1C17780-1BCE-00DB-1638-D9359275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56FC7B-16D2-0E07-32E7-ADDA9B12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256333-8F06-9731-0367-1E4506C3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D1B578-65E8-129E-8BB7-6BABEA0F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17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811748-979F-75D0-6D01-DA2992E61834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 Then to the other quadrants near the central cavity …</a:t>
            </a:r>
          </a:p>
        </p:txBody>
      </p:sp>
    </p:spTree>
    <p:extLst>
      <p:ext uri="{BB962C8B-B14F-4D97-AF65-F5344CB8AC3E}">
        <p14:creationId xmlns:p14="http://schemas.microsoft.com/office/powerpoint/2010/main" val="60756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61A1-2B17-1A4B-4FDF-55F28B59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DDCB7-FC7F-258F-0017-5EE04E92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4D37FBF-655D-4112-99DE-602B2E0F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9CED21-E833-1BDE-95B6-2ACEB66C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C78CC5-0B5F-2A64-8049-0CE2635F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D28984-89EA-B24C-CDC0-A13959F8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18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104B4A-A3D1-EC10-FF7A-F7C43CBFD499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 and finally to the bottom level quadrants again where the spacer pins are located. 2 mm separate the two levels of modules</a:t>
            </a:r>
          </a:p>
        </p:txBody>
      </p:sp>
    </p:spTree>
    <p:extLst>
      <p:ext uri="{BB962C8B-B14F-4D97-AF65-F5344CB8AC3E}">
        <p14:creationId xmlns:p14="http://schemas.microsoft.com/office/powerpoint/2010/main" val="424516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2DC7-D21D-5C7D-B3B5-24AE8FBA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9BEF6-B689-8062-0ACA-3855D528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FFAB0BF-04D1-BE12-EBB7-D5C9911AD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0A5ACF-09AA-9532-D88F-AF046758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61EA6A-E16F-CEC6-418C-10BD740D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2CD26A-5E50-22EC-1D80-22227AEC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19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9D9990-4A48-68D2-28C3-58CDB1426542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Bottom-left quadrant is similarly installed to complete the first disk</a:t>
            </a:r>
          </a:p>
        </p:txBody>
      </p:sp>
    </p:spTree>
    <p:extLst>
      <p:ext uri="{BB962C8B-B14F-4D97-AF65-F5344CB8AC3E}">
        <p14:creationId xmlns:p14="http://schemas.microsoft.com/office/powerpoint/2010/main" val="121106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96B9B-C32A-6D89-7E6E-BF191EC5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Current ECT Integration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7EAA02-E883-73D6-5C26-DAB53E54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ACA5F-AD2C-8808-F0B9-E10AB8AF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FEC785-C436-5ACF-5451-DF8C5333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1122134-459E-0059-0E64-1FAB346E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82" y="1239145"/>
            <a:ext cx="7234236" cy="40692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0898AC-0AAB-280E-B4C9-062FD337DBB3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ECT quadrants overlap, either internal clearance in Z (limiting for ECT) or precise alignment will be necessary for the installation of PST’s top half</a:t>
            </a:r>
          </a:p>
        </p:txBody>
      </p:sp>
    </p:spTree>
    <p:extLst>
      <p:ext uri="{BB962C8B-B14F-4D97-AF65-F5344CB8AC3E}">
        <p14:creationId xmlns:p14="http://schemas.microsoft.com/office/powerpoint/2010/main" val="427513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41BD-7A11-E962-6F66-4B48A7B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91F1E-DD8C-0941-3671-9E9F9C1A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576193E-D6E4-BB49-B494-E6A5618A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4E40E-DD7C-357A-9EBD-66DEC9A0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2B413D-B05E-07F8-FF78-72C146F6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123ED8-9C52-382D-D812-B4E621C6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20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ADD305-4D93-91B3-7683-9711BDCE73BA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two-part interconnection pipe (PERMAGLAS)  is pre-assembled around the beam pipe</a:t>
            </a:r>
          </a:p>
        </p:txBody>
      </p:sp>
    </p:spTree>
    <p:extLst>
      <p:ext uri="{BB962C8B-B14F-4D97-AF65-F5344CB8AC3E}">
        <p14:creationId xmlns:p14="http://schemas.microsoft.com/office/powerpoint/2010/main" val="138162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67DB9-2C6A-CD8F-32D9-E942C2243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2E17-D8D8-A703-78DF-D3B057AD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A4B6AFC-A46E-C74F-0226-ABA2659BB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352DD6-215C-2DDD-FDB8-369F6207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2EAA9E-B10C-62A2-09F1-D80784F4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18A6D-F374-C291-A46E-BA1F5B23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21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998D86-265A-ED66-2FB9-C27CEFDB7C88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two-part interconnection pipe (PERMAGLAS)  is pre-assembled around the beam pipe</a:t>
            </a:r>
          </a:p>
        </p:txBody>
      </p:sp>
    </p:spTree>
    <p:extLst>
      <p:ext uri="{BB962C8B-B14F-4D97-AF65-F5344CB8AC3E}">
        <p14:creationId xmlns:p14="http://schemas.microsoft.com/office/powerpoint/2010/main" val="891445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549AC-EC56-6077-37BA-E5247C2AD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5E3C81-9615-8D5E-C3FF-1B5E3784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1EE2F31-CED2-8E56-9DE7-FCE6F6987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2438D3-527E-CC65-A527-E96BE49F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F3532F-AA62-966C-9617-FBB25F55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0B741F-D102-2EA6-8A83-59214E07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22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F49809-316F-A23F-4C6C-B3E0D6BA04C8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then fixed to the interconnection ring and to the top-level quadrants with M4 screws</a:t>
            </a:r>
          </a:p>
        </p:txBody>
      </p:sp>
    </p:spTree>
    <p:extLst>
      <p:ext uri="{BB962C8B-B14F-4D97-AF65-F5344CB8AC3E}">
        <p14:creationId xmlns:p14="http://schemas.microsoft.com/office/powerpoint/2010/main" val="2067263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092C-D8A9-55E1-9557-05A109611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4C520-8213-95D9-134E-DBF16C59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F9A5956-77E2-F3BF-42ED-0179FE5A6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D1DD27-BF1A-2F3D-0A9C-8A4CD84F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2F0F47-E321-9ED6-EE9F-F1E16D3B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C3507D-85EC-91A7-4C57-9C625489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23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38E228-5F03-17F1-2F17-FE28CFB43B6D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second row of mounting brackets can now be installed</a:t>
            </a:r>
          </a:p>
        </p:txBody>
      </p:sp>
    </p:spTree>
    <p:extLst>
      <p:ext uri="{BB962C8B-B14F-4D97-AF65-F5344CB8AC3E}">
        <p14:creationId xmlns:p14="http://schemas.microsoft.com/office/powerpoint/2010/main" val="395745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FEF0-D243-43AD-BA90-BAC76BAF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B955E-9650-4A61-D309-A2691943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D73B9F4-D9DB-AAA3-8786-E2E13279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75BF48-3CAA-4479-B907-E1623E1F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8E8696-0298-3EF5-5A29-D80C21E0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EB77AB-9C7A-C59A-2468-E305B313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24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45811D-4764-B9D5-768D-B5BA1E03CF89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module’s mounting sequence repeats itself. Top-right quadrant is secured to the mounting brackets and to the interconnection pipe with M4 screws</a:t>
            </a:r>
          </a:p>
        </p:txBody>
      </p:sp>
    </p:spTree>
    <p:extLst>
      <p:ext uri="{BB962C8B-B14F-4D97-AF65-F5344CB8AC3E}">
        <p14:creationId xmlns:p14="http://schemas.microsoft.com/office/powerpoint/2010/main" val="11197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D0E9E-0EAB-4EBD-D3EC-822EB46A2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5FB0D-F3EA-F931-7199-213C0B27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3FF67ED-2DEF-C099-B768-4CCAD995F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5EA701-C510-8838-1A2B-B281734C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598F93-AA9E-1819-DDFC-4D6DCBE9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1643A-F2D8-5A3F-1773-6F207CF7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25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2AB313-CC52-E6F4-6858-FE7CE2074B69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bottom-left module is similarly installed</a:t>
            </a:r>
          </a:p>
        </p:txBody>
      </p:sp>
    </p:spTree>
    <p:extLst>
      <p:ext uri="{BB962C8B-B14F-4D97-AF65-F5344CB8AC3E}">
        <p14:creationId xmlns:p14="http://schemas.microsoft.com/office/powerpoint/2010/main" val="144509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4EA91-021B-5A72-6C56-AF3A8198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4C9896-1FAF-9FA5-5429-6AAA4062A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7EA8041-041E-0FBE-3032-F01152FB5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502D42-460E-5A3D-4260-935A9322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BDF8F5-14DF-7785-545E-BD9A2E7A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2BB188-72AD-C680-5D97-689396A5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26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ACADE7-C45F-248D-9A28-03096BC8EC90}"/>
              </a:ext>
            </a:extLst>
          </p:cNvPr>
          <p:cNvSpPr txBox="1"/>
          <p:nvPr/>
        </p:nvSpPr>
        <p:spPr>
          <a:xfrm>
            <a:off x="695325" y="5308402"/>
            <a:ext cx="108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Then top-left</a:t>
            </a:r>
          </a:p>
        </p:txBody>
      </p:sp>
    </p:spTree>
    <p:extLst>
      <p:ext uri="{BB962C8B-B14F-4D97-AF65-F5344CB8AC3E}">
        <p14:creationId xmlns:p14="http://schemas.microsoft.com/office/powerpoint/2010/main" val="1346320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D2E2-9CE4-72DD-3DC3-5BEAE3FB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F2CC3C-3836-1564-2787-512D802D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3073A6D-AB53-4DCF-91DB-4EAF4AAF2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5840EC-6686-3B08-4606-3928DF5C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DFA2DC-72FB-CBFD-F7BD-9E50868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730251-8D9C-1884-CB1B-5E228929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27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DB3DBE-09A3-C324-A7F9-5BF30CCC9B8E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Low-profile screws are used to secure the top-level modules of the second disk These are the only special screws in the assembly</a:t>
            </a:r>
          </a:p>
        </p:txBody>
      </p:sp>
    </p:spTree>
    <p:extLst>
      <p:ext uri="{BB962C8B-B14F-4D97-AF65-F5344CB8AC3E}">
        <p14:creationId xmlns:p14="http://schemas.microsoft.com/office/powerpoint/2010/main" val="1081677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3A3B4-3741-495C-4D73-159D3DE95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E72216-9303-65E9-B52C-3D749193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procedure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2CB8302-F249-0D8B-AE75-552519787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109B6-2AF4-3CB4-F7B1-B4E6903F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405747-FDBA-BE9A-963C-220C138F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C5F01A-0578-14CE-FCF1-53CF552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28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687280-148B-65A1-EE40-1E2778DCDFD5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installation of the bottom-right module follows next, concluding the assembly</a:t>
            </a:r>
          </a:p>
        </p:txBody>
      </p:sp>
    </p:spTree>
    <p:extLst>
      <p:ext uri="{BB962C8B-B14F-4D97-AF65-F5344CB8AC3E}">
        <p14:creationId xmlns:p14="http://schemas.microsoft.com/office/powerpoint/2010/main" val="3143008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FEFF8-7B95-D33D-C834-5E84BB88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8857B-50A8-0ED0-B732-2DBAA245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FEB Form Factor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CF13861-E15E-9E33-4C92-44D8FCDBD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4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D9245A-D8DC-91A8-0C92-39B1D60D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E5C288-CA1B-D049-BDC0-5C07CF0EF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C3A95B-CACB-CC21-ACE9-EEF81741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29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2BA157-A949-8AC5-36F4-926820B42A7A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FEB PCBs had to be shrunk by 2 mm to accommodate the interconnection structures and maintain a 5 mm clearance between facing boards</a:t>
            </a:r>
          </a:p>
        </p:txBody>
      </p:sp>
    </p:spTree>
    <p:extLst>
      <p:ext uri="{BB962C8B-B14F-4D97-AF65-F5344CB8AC3E}">
        <p14:creationId xmlns:p14="http://schemas.microsoft.com/office/powerpoint/2010/main" val="93152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2EA8-426C-4CAB-C6EE-E6AC94017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67F568-8E8D-E675-4DC7-80CC10CF0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Current ECT Integration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1D4EA1-3653-61BB-B85E-AD1AE6C4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9BEB0A-2BD2-EB55-8585-4970A633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6B227-4833-0CCF-AB7C-14925F10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3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FD720D-41EB-0D02-4AE8-17ECAA36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82" y="1239145"/>
            <a:ext cx="7234236" cy="40692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0AB5CD-666D-EBD9-B8BD-F30B64C591C5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can bypass the problem by installing the modules frontally, with the PST already closed and the beam pipe in place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9D16BB-B7EA-1D51-BAA8-C02DFA31C183}"/>
              </a:ext>
            </a:extLst>
          </p:cNvPr>
          <p:cNvSpPr txBox="1"/>
          <p:nvPr/>
        </p:nvSpPr>
        <p:spPr>
          <a:xfrm>
            <a:off x="743217" y="2261651"/>
            <a:ext cx="1618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 HERE</a:t>
            </a:r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9244EBD9-0981-8989-E142-43EE4C1A84EA}"/>
              </a:ext>
            </a:extLst>
          </p:cNvPr>
          <p:cNvSpPr/>
          <p:nvPr/>
        </p:nvSpPr>
        <p:spPr>
          <a:xfrm flipV="1">
            <a:off x="1552574" y="2393393"/>
            <a:ext cx="1362076" cy="619125"/>
          </a:xfrm>
          <a:prstGeom prst="arc">
            <a:avLst>
              <a:gd name="adj1" fmla="val 10872618"/>
              <a:gd name="adj2" fmla="val 20927365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lemento grafico 9" descr="Chiudi con riempimento a tinta unita">
            <a:extLst>
              <a:ext uri="{FF2B5EF4-FFF2-40B4-BE49-F238E27FC236}">
                <a16:creationId xmlns:a16="http://schemas.microsoft.com/office/drawing/2014/main" id="{75BC91AD-E4EE-DE0F-0117-33FEFD2A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7000" y="2284314"/>
            <a:ext cx="914400" cy="914400"/>
          </a:xfrm>
          <a:prstGeom prst="rect">
            <a:avLst/>
          </a:prstGeom>
        </p:spPr>
      </p:pic>
      <p:pic>
        <p:nvPicPr>
          <p:cNvPr id="12" name="Elemento grafico 11" descr="Chiudi con riempimento a tinta unita">
            <a:extLst>
              <a:ext uri="{FF2B5EF4-FFF2-40B4-BE49-F238E27FC236}">
                <a16:creationId xmlns:a16="http://schemas.microsoft.com/office/drawing/2014/main" id="{D5C8CB83-95F9-AE8F-C43B-C7E6F0312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9518" y="1582954"/>
            <a:ext cx="914400" cy="9144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B3EA8E-7652-D525-3610-B401B2941778}"/>
              </a:ext>
            </a:extLst>
          </p:cNvPr>
          <p:cNvSpPr txBox="1"/>
          <p:nvPr/>
        </p:nvSpPr>
        <p:spPr>
          <a:xfrm>
            <a:off x="9619705" y="2980153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BUT HERE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967BEB0-1A38-5A89-D889-B686D5B7A3D8}"/>
              </a:ext>
            </a:extLst>
          </p:cNvPr>
          <p:cNvSpPr/>
          <p:nvPr/>
        </p:nvSpPr>
        <p:spPr>
          <a:xfrm>
            <a:off x="9416961" y="1844847"/>
            <a:ext cx="1986371" cy="109709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61444-6CBF-519A-B529-144D2FC1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Screw-by-screw Video of the Procedure</a:t>
            </a:r>
          </a:p>
        </p:txBody>
      </p:sp>
      <p:pic>
        <p:nvPicPr>
          <p:cNvPr id="7" name="procedure">
            <a:hlinkClick r:id="" action="ppaction://media"/>
            <a:extLst>
              <a:ext uri="{FF2B5EF4-FFF2-40B4-BE49-F238E27FC236}">
                <a16:creationId xmlns:a16="http://schemas.microsoft.com/office/drawing/2014/main" id="{C1135401-6F4C-C986-F1A4-AB766C0797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75" y="1233488"/>
            <a:ext cx="8831263" cy="496728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43CD58-6783-2B7D-03D7-B4BB018F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DC7696-2B41-6D9C-057D-22C5D242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34EAA2-A37F-CE53-30DA-11704489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047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AEA00-A462-78C7-37C7-0963A317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B2E6B-1560-7D01-BE12-F164D3628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/>
          </a:bodyPr>
          <a:lstStyle/>
          <a:p>
            <a:pPr>
              <a:spcBef>
                <a:spcPts val="2400"/>
              </a:spcBef>
            </a:pPr>
            <a:r>
              <a:rPr lang="en-US" dirty="0"/>
              <a:t>A first proposal for </a:t>
            </a:r>
            <a:r>
              <a:rPr lang="en-US" b="1" dirty="0"/>
              <a:t>structures interconnecting the ECT modules </a:t>
            </a:r>
            <a:r>
              <a:rPr lang="en-US" dirty="0"/>
              <a:t>on the lepton side is presented</a:t>
            </a:r>
          </a:p>
          <a:p>
            <a:pPr>
              <a:spcBef>
                <a:spcPts val="2400"/>
              </a:spcBef>
            </a:pPr>
            <a:r>
              <a:rPr lang="en-US" dirty="0"/>
              <a:t>An </a:t>
            </a:r>
            <a:r>
              <a:rPr lang="en-US" b="1" dirty="0"/>
              <a:t>integration sequence</a:t>
            </a:r>
            <a:r>
              <a:rPr lang="en-US" dirty="0"/>
              <a:t> only requiring </a:t>
            </a:r>
            <a:r>
              <a:rPr lang="en-US" b="1" dirty="0"/>
              <a:t>frontal access</a:t>
            </a:r>
            <a:r>
              <a:rPr lang="en-US" dirty="0"/>
              <a:t> and applicable with the </a:t>
            </a:r>
            <a:r>
              <a:rPr lang="en-US" b="1" dirty="0"/>
              <a:t>beam pipe </a:t>
            </a:r>
            <a:r>
              <a:rPr lang="en-US" dirty="0"/>
              <a:t>already </a:t>
            </a:r>
            <a:r>
              <a:rPr lang="en-US" b="1" dirty="0"/>
              <a:t>in place</a:t>
            </a:r>
            <a:r>
              <a:rPr lang="en-US" dirty="0"/>
              <a:t> was developed in accordance</a:t>
            </a:r>
          </a:p>
          <a:p>
            <a:pPr>
              <a:spcBef>
                <a:spcPts val="2400"/>
              </a:spcBef>
            </a:pPr>
            <a:r>
              <a:rPr lang="en-US" b="1" dirty="0"/>
              <a:t>Mechanical interfaces</a:t>
            </a:r>
            <a:r>
              <a:rPr lang="en-US" dirty="0"/>
              <a:t> are rendered </a:t>
            </a:r>
            <a:r>
              <a:rPr lang="en-US" b="1" dirty="0"/>
              <a:t>independent from </a:t>
            </a:r>
            <a:r>
              <a:rPr lang="en-US" dirty="0"/>
              <a:t>the glued </a:t>
            </a:r>
            <a:r>
              <a:rPr lang="en-US" b="1" dirty="0"/>
              <a:t>detector stacks </a:t>
            </a:r>
            <a:r>
              <a:rPr lang="en-US" dirty="0"/>
              <a:t>(which are prone to accumulating errors)</a:t>
            </a:r>
          </a:p>
          <a:p>
            <a:pPr>
              <a:spcBef>
                <a:spcPts val="2400"/>
              </a:spcBef>
            </a:pPr>
            <a:r>
              <a:rPr lang="en-US" b="1" dirty="0"/>
              <a:t>FEB form factor had to be adjusted</a:t>
            </a:r>
            <a:r>
              <a:rPr lang="en-US" dirty="0"/>
              <a:t>, now consisting of two </a:t>
            </a:r>
            <a:r>
              <a:rPr lang="en-US" b="1" dirty="0"/>
              <a:t>110x52.5 mm</a:t>
            </a:r>
            <a:r>
              <a:rPr lang="en-US" b="1" baseline="30000" dirty="0"/>
              <a:t>2</a:t>
            </a:r>
            <a:r>
              <a:rPr lang="en-US" b="1" dirty="0"/>
              <a:t> PCBs</a:t>
            </a:r>
          </a:p>
          <a:p>
            <a:pPr>
              <a:spcBef>
                <a:spcPts val="2400"/>
              </a:spcBef>
            </a:pPr>
            <a:r>
              <a:rPr lang="en-US" b="1" dirty="0"/>
              <a:t>Hadron side geometries are more complex </a:t>
            </a:r>
            <a:r>
              <a:rPr lang="en-US" dirty="0"/>
              <a:t>due to the asymmetric central cavity, but </a:t>
            </a:r>
            <a:r>
              <a:rPr lang="en-US" b="1" dirty="0"/>
              <a:t>the same solutions can be applied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0798E0-785B-833E-86B2-1E1E25F8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AEB0C4-1181-A0CD-A891-5B2A18E2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95CBCC-985B-87C0-0D16-878B3919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926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701F2-80B6-147F-5DC5-FB726086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716FB-E9BF-47F9-B768-F1201AEE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8" name="Segnaposto contenuto 7" descr="Immagine che contiene cilindro, cerchio, giallo&#10;&#10;Il contenuto generato dall'IA potrebbe non essere corretto.">
            <a:extLst>
              <a:ext uri="{FF2B5EF4-FFF2-40B4-BE49-F238E27FC236}">
                <a16:creationId xmlns:a16="http://schemas.microsoft.com/office/drawing/2014/main" id="{03A57EEB-6E2A-1F9E-DEEC-B31D9B08D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29" y="1233488"/>
            <a:ext cx="1328400" cy="276703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836126-7488-6E05-3026-C906C1AD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E40052-3B83-E2D8-7505-1C0674C0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92F413-4B42-6725-4767-891FD0D5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4</a:t>
            </a:fld>
            <a:endParaRPr lang="it-IT" dirty="0"/>
          </a:p>
        </p:txBody>
      </p:sp>
      <p:pic>
        <p:nvPicPr>
          <p:cNvPr id="10" name="Immagine 9" descr="Immagine che contiene cilindro, cerchi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6E18268C-C998-E032-F5FB-051E36BB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87" y="1198337"/>
            <a:ext cx="1326621" cy="2934250"/>
          </a:xfrm>
          <a:prstGeom prst="rect">
            <a:avLst/>
          </a:prstGeom>
        </p:spPr>
      </p:pic>
      <p:pic>
        <p:nvPicPr>
          <p:cNvPr id="12" name="Immagine 11" descr="Immagine che contiene cilindro, cerchio, schermata, giallo&#10;&#10;Il contenuto generato dall'IA potrebbe non essere corretto.">
            <a:extLst>
              <a:ext uri="{FF2B5EF4-FFF2-40B4-BE49-F238E27FC236}">
                <a16:creationId xmlns:a16="http://schemas.microsoft.com/office/drawing/2014/main" id="{2780655C-17AF-976B-DA40-AFA7D5C9A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2" y="1233488"/>
            <a:ext cx="1275850" cy="2566132"/>
          </a:xfrm>
          <a:prstGeom prst="rect">
            <a:avLst/>
          </a:prstGeom>
        </p:spPr>
      </p:pic>
      <p:pic>
        <p:nvPicPr>
          <p:cNvPr id="14" name="Immagine 13" descr="Immagine che contiene cilindro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F2A25615-3A22-8093-B04B-DB9AC191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99" y="1193088"/>
            <a:ext cx="1228117" cy="2613767"/>
          </a:xfrm>
          <a:prstGeom prst="rect">
            <a:avLst/>
          </a:prstGeom>
        </p:spPr>
      </p:pic>
      <p:pic>
        <p:nvPicPr>
          <p:cNvPr id="16" name="Immagine 15" descr="Immagine che contiene cilindro&#10;&#10;Il contenuto generato dall'IA potrebbe non essere corretto.">
            <a:extLst>
              <a:ext uri="{FF2B5EF4-FFF2-40B4-BE49-F238E27FC236}">
                <a16:creationId xmlns:a16="http://schemas.microsoft.com/office/drawing/2014/main" id="{8F539741-3D50-B142-EF26-388B8954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73" y="1193088"/>
            <a:ext cx="1248199" cy="25388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608237-4246-766E-000A-F7F73D9312C1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Glued </a:t>
            </a:r>
            <a:r>
              <a:rPr lang="en-US" sz="2400" b="1" dirty="0"/>
              <a:t>pins</a:t>
            </a:r>
            <a:r>
              <a:rPr lang="en-US" sz="2400" dirty="0"/>
              <a:t> handle </a:t>
            </a:r>
            <a:r>
              <a:rPr lang="en-US" sz="2400" b="1" dirty="0"/>
              <a:t>module to module interfaces</a:t>
            </a:r>
          </a:p>
          <a:p>
            <a:pPr algn="ctr"/>
            <a:r>
              <a:rPr lang="en-US" sz="2400" dirty="0"/>
              <a:t>Possible materials are brass, SS 316, PEEK, and PERMAGLAS (+ SS </a:t>
            </a:r>
            <a:r>
              <a:rPr lang="en-US" sz="2400" dirty="0" err="1"/>
              <a:t>HeliCoil</a:t>
            </a:r>
            <a:r>
              <a:rPr lang="en-US" sz="2400" dirty="0"/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86DFEA-D4FD-AADB-C6A2-0FE853879A8B}"/>
              </a:ext>
            </a:extLst>
          </p:cNvPr>
          <p:cNvSpPr txBox="1"/>
          <p:nvPr/>
        </p:nvSpPr>
        <p:spPr>
          <a:xfrm>
            <a:off x="590841" y="3919487"/>
            <a:ext cx="2270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Threaded standard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04FB22-FF63-1203-4DC0-8922501F1ADD}"/>
              </a:ext>
            </a:extLst>
          </p:cNvPr>
          <p:cNvSpPr txBox="1"/>
          <p:nvPr/>
        </p:nvSpPr>
        <p:spPr>
          <a:xfrm>
            <a:off x="2846394" y="3919487"/>
            <a:ext cx="212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Through standard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52789E-0BD1-013F-16A9-3394E40961EC}"/>
              </a:ext>
            </a:extLst>
          </p:cNvPr>
          <p:cNvSpPr txBox="1"/>
          <p:nvPr/>
        </p:nvSpPr>
        <p:spPr>
          <a:xfrm>
            <a:off x="4952867" y="3919487"/>
            <a:ext cx="2286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Through low profile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6FFC3A-1DC6-C5EF-E58A-6793BF5911AE}"/>
              </a:ext>
            </a:extLst>
          </p:cNvPr>
          <p:cNvSpPr txBox="1"/>
          <p:nvPr/>
        </p:nvSpPr>
        <p:spPr>
          <a:xfrm>
            <a:off x="7201618" y="4304996"/>
            <a:ext cx="2040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Threaded spacer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22A5F65-1E1F-739B-2C11-E1BE4F32CE1E}"/>
              </a:ext>
            </a:extLst>
          </p:cNvPr>
          <p:cNvSpPr txBox="1"/>
          <p:nvPr/>
        </p:nvSpPr>
        <p:spPr>
          <a:xfrm>
            <a:off x="9442286" y="4304996"/>
            <a:ext cx="2040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Threaded spacer</a:t>
            </a:r>
          </a:p>
          <a:p>
            <a:pPr algn="ctr"/>
            <a:r>
              <a:rPr lang="en-US" sz="2000" dirty="0"/>
              <a:t>reversed</a:t>
            </a:r>
          </a:p>
        </p:txBody>
      </p:sp>
    </p:spTree>
    <p:extLst>
      <p:ext uri="{BB962C8B-B14F-4D97-AF65-F5344CB8AC3E}">
        <p14:creationId xmlns:p14="http://schemas.microsoft.com/office/powerpoint/2010/main" val="3510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2B604-8CF7-791A-B309-2CAF3F5F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73AF4-67D0-C11B-F32C-FE8851ED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B7BE334-8C26-781E-42E6-DB1DFCFF8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EC5C89-DC26-8777-6786-715D9CE2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35546D-EE7E-7F84-9FAB-A22BA3BB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9272EE-E3FD-1C87-BD40-FA819403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5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B3DB63-23E9-0CEE-FA05-BF308CD95EBE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detector’s </a:t>
            </a:r>
            <a:r>
              <a:rPr lang="en-US" sz="2400" b="1" dirty="0"/>
              <a:t>back panel</a:t>
            </a:r>
            <a:r>
              <a:rPr lang="en-US" sz="2400" dirty="0"/>
              <a:t> acts as </a:t>
            </a:r>
            <a:r>
              <a:rPr lang="en-US" sz="2400" b="1" dirty="0"/>
              <a:t>reference</a:t>
            </a:r>
            <a:r>
              <a:rPr lang="en-US" sz="2400" dirty="0"/>
              <a:t>, pins are glued in a 1.5 mm deep counterbore, the head of the pin sticks out 0.5 mm (standard)</a:t>
            </a:r>
          </a:p>
        </p:txBody>
      </p:sp>
    </p:spTree>
    <p:extLst>
      <p:ext uri="{BB962C8B-B14F-4D97-AF65-F5344CB8AC3E}">
        <p14:creationId xmlns:p14="http://schemas.microsoft.com/office/powerpoint/2010/main" val="4020387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7D07-6788-143D-1E58-2E59BB84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AE60BC-06F9-395A-9AA6-A6C80F6F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F95C16E-71AC-3112-1E63-3B741B970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0D865C-9F59-71DB-3723-3D84013B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5CBB6A-04C3-EF72-5B57-65815B8F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22C516-35E4-0175-2928-33E98B39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6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E8FF20-D2F5-8102-926A-600F53B17BA0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ensures that </a:t>
            </a:r>
            <a:r>
              <a:rPr lang="en-US" sz="2400" b="1" dirty="0"/>
              <a:t>interfaces are not affected by errors accrued when gluing</a:t>
            </a:r>
            <a:r>
              <a:rPr lang="en-US" sz="2400" dirty="0"/>
              <a:t> the detector stack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AB70C4F-4923-E70D-6981-264AB6470163}"/>
              </a:ext>
            </a:extLst>
          </p:cNvPr>
          <p:cNvCxnSpPr/>
          <p:nvPr/>
        </p:nvCxnSpPr>
        <p:spPr>
          <a:xfrm>
            <a:off x="5252720" y="2240280"/>
            <a:ext cx="175768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E81DDD-11A8-4CD3-5AF8-9BD3C9AFF202}"/>
              </a:ext>
            </a:extLst>
          </p:cNvPr>
          <p:cNvSpPr txBox="1"/>
          <p:nvPr/>
        </p:nvSpPr>
        <p:spPr>
          <a:xfrm>
            <a:off x="5443230" y="1726486"/>
            <a:ext cx="1376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Glued stack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284EF7-7310-C1F9-46D8-85614B96D8E6}"/>
              </a:ext>
            </a:extLst>
          </p:cNvPr>
          <p:cNvSpPr txBox="1"/>
          <p:nvPr/>
        </p:nvSpPr>
        <p:spPr>
          <a:xfrm>
            <a:off x="695323" y="1726486"/>
            <a:ext cx="3638550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A </a:t>
            </a:r>
            <a:r>
              <a:rPr lang="en-US" sz="2000" b="1" dirty="0"/>
              <a:t>nominal detector thickness </a:t>
            </a:r>
            <a:r>
              <a:rPr lang="en-US" sz="2000" dirty="0"/>
              <a:t>of </a:t>
            </a:r>
            <a:r>
              <a:rPr lang="en-US" sz="2000" b="1" dirty="0"/>
              <a:t>16 mm </a:t>
            </a:r>
            <a:r>
              <a:rPr lang="en-US" sz="2000" dirty="0"/>
              <a:t>is assumed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Actual thickness</a:t>
            </a:r>
            <a:r>
              <a:rPr lang="en-US" sz="2000" dirty="0"/>
              <a:t> should be </a:t>
            </a:r>
            <a:r>
              <a:rPr lang="en-US" sz="2000" b="1" dirty="0"/>
              <a:t>closer to 15.7 mm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Standard pins stick out 0.5 mm at each side </a:t>
            </a:r>
            <a:r>
              <a:rPr lang="en-US" sz="2000" dirty="0" err="1"/>
              <a:t>w.r.t.</a:t>
            </a:r>
            <a:r>
              <a:rPr lang="en-US" sz="2000" dirty="0"/>
              <a:t> the nominal detector thickness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Spacer pins add 2 mm in a chosen direction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993994-578F-1732-E94D-C8DFAD254825}"/>
              </a:ext>
            </a:extLst>
          </p:cNvPr>
          <p:cNvSpPr txBox="1"/>
          <p:nvPr/>
        </p:nvSpPr>
        <p:spPr>
          <a:xfrm>
            <a:off x="8610599" y="2095818"/>
            <a:ext cx="1875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SPACER PIN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B03D1B13-FAFE-13C1-B3F2-5D27AF5C320D}"/>
              </a:ext>
            </a:extLst>
          </p:cNvPr>
          <p:cNvSpPr/>
          <p:nvPr/>
        </p:nvSpPr>
        <p:spPr>
          <a:xfrm flipH="1" flipV="1">
            <a:off x="6420051" y="2021304"/>
            <a:ext cx="3157084" cy="1145394"/>
          </a:xfrm>
          <a:prstGeom prst="arc">
            <a:avLst>
              <a:gd name="adj1" fmla="val 10872618"/>
              <a:gd name="adj2" fmla="val 17750291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6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DC33D-F2D6-DAE3-A45F-C71A18EB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94F90-457C-EE32-911D-65F0D699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72370B3-2DF4-7959-E928-CC8565EC2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AC496C-4010-3E69-868D-401D96D5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5FFD50-F875-5CEC-2E05-9AFD1E55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2DBB83-B129-C5B8-8B5C-959670B0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7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3B976E-A192-C1E7-F4C1-CE76C2D843CF}"/>
              </a:ext>
            </a:extLst>
          </p:cNvPr>
          <p:cNvSpPr txBox="1"/>
          <p:nvPr/>
        </p:nvSpPr>
        <p:spPr>
          <a:xfrm>
            <a:off x="695325" y="5308402"/>
            <a:ext cx="1080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second counterbore on the front panel provides a glue reservoir for epoxy sealing </a:t>
            </a:r>
          </a:p>
        </p:txBody>
      </p:sp>
    </p:spTree>
    <p:extLst>
      <p:ext uri="{BB962C8B-B14F-4D97-AF65-F5344CB8AC3E}">
        <p14:creationId xmlns:p14="http://schemas.microsoft.com/office/powerpoint/2010/main" val="408565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5B89A-99F6-7D24-9A5E-C0B9D662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B7158-68FB-2A87-6BB4-3CFC8F76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F878DAC-BF56-69BF-30E0-600963C0F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53" y="1233488"/>
            <a:ext cx="7244291" cy="407491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1B4B3-E8EF-F274-EB94-C20B7C2D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CCD23C-24F1-831B-E56F-4F346551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BC71E0-9276-5144-EB81-7E0E3688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8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9B5A64-DE13-0B67-262C-665A4A25567C}"/>
              </a:ext>
            </a:extLst>
          </p:cNvPr>
          <p:cNvSpPr txBox="1"/>
          <p:nvPr/>
        </p:nvSpPr>
        <p:spPr>
          <a:xfrm>
            <a:off x="695325" y="5308402"/>
            <a:ext cx="1080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FEBs and service inlets/outlets will not be accessible once all the modules are in position</a:t>
            </a:r>
          </a:p>
          <a:p>
            <a:pPr algn="ctr"/>
            <a:r>
              <a:rPr lang="en-US" sz="2000" b="1" dirty="0"/>
              <a:t>Cables and service lines (up to the patch panels) must remain connected to the modules</a:t>
            </a:r>
          </a:p>
        </p:txBody>
      </p:sp>
    </p:spTree>
    <p:extLst>
      <p:ext uri="{BB962C8B-B14F-4D97-AF65-F5344CB8AC3E}">
        <p14:creationId xmlns:p14="http://schemas.microsoft.com/office/powerpoint/2010/main" val="1791915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DF8E-806D-5884-5D69-BB478D798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691B9-D962-1CE9-EC46-C82B4E8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548A6D-BA06-A283-0246-554859157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July 28th 2025 - Infrastructure and Integration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DF81E5-3EC9-9B59-0470-0779C6B8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48458C-0B86-6713-CF84-13026EE5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9</a:t>
            </a:fld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840CDD3-582E-396E-4A54-8EEEE7C3F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No fine mechanical alignment</a:t>
            </a:r>
            <a:r>
              <a:rPr lang="en-US" sz="3200" dirty="0"/>
              <a:t> is pursued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Software alignment</a:t>
            </a:r>
            <a:r>
              <a:rPr lang="en-US" sz="3200" dirty="0"/>
              <a:t> with data from magnet-off runs should provide better results anyway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Golden tracks from the silicon tracker</a:t>
            </a:r>
            <a:r>
              <a:rPr lang="en-US" sz="3200" dirty="0"/>
              <a:t> will be used as </a:t>
            </a:r>
            <a:r>
              <a:rPr lang="en-US" sz="3200" b="1" dirty="0"/>
              <a:t>reference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Overlapping portions of the quadrants </a:t>
            </a:r>
            <a:r>
              <a:rPr lang="en-US" sz="3200" dirty="0"/>
              <a:t>could be</a:t>
            </a:r>
            <a:r>
              <a:rPr lang="en-US" sz="3200" b="1" dirty="0"/>
              <a:t> </a:t>
            </a:r>
            <a:r>
              <a:rPr lang="en-US" sz="3200" dirty="0"/>
              <a:t>used for alignment if needed</a:t>
            </a:r>
            <a:r>
              <a:rPr lang="en-US" sz="3200" b="1" dirty="0"/>
              <a:t> </a:t>
            </a:r>
            <a:r>
              <a:rPr lang="en-US" sz="3200" dirty="0"/>
              <a:t>(4 points per track in these regions)</a:t>
            </a:r>
          </a:p>
        </p:txBody>
      </p:sp>
    </p:spTree>
    <p:extLst>
      <p:ext uri="{BB962C8B-B14F-4D97-AF65-F5344CB8AC3E}">
        <p14:creationId xmlns:p14="http://schemas.microsoft.com/office/powerpoint/2010/main" val="855471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1424</Words>
  <Application>Microsoft Office PowerPoint</Application>
  <PresentationFormat>Widescreen</PresentationFormat>
  <Paragraphs>181</Paragraphs>
  <Slides>31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Tema di Office</vt:lpstr>
      <vt:lpstr>MPGD Endcap Tracker Interconnection Structures and Integration</vt:lpstr>
      <vt:lpstr>Issues with Current ECT Integration</vt:lpstr>
      <vt:lpstr>Issues with Current ECT Integration</vt:lpstr>
      <vt:lpstr>Principles</vt:lpstr>
      <vt:lpstr>Principles</vt:lpstr>
      <vt:lpstr>Principles</vt:lpstr>
      <vt:lpstr>Principles</vt:lpstr>
      <vt:lpstr>Principles</vt:lpstr>
      <vt:lpstr>Principles</vt:lpstr>
      <vt:lpstr>Starting Point</vt:lpstr>
      <vt:lpstr>Mounting Brackets Preliminary Design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Integration procedure</vt:lpstr>
      <vt:lpstr>Changes to FEB Form Factor</vt:lpstr>
      <vt:lpstr>Screw-by-screw Video of the Procedure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 Gramigna</dc:creator>
  <cp:lastModifiedBy>Stefano Gramigna</cp:lastModifiedBy>
  <cp:revision>103</cp:revision>
  <dcterms:created xsi:type="dcterms:W3CDTF">2025-03-11T08:42:28Z</dcterms:created>
  <dcterms:modified xsi:type="dcterms:W3CDTF">2025-07-29T18:05:20Z</dcterms:modified>
</cp:coreProperties>
</file>