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4" r:id="rId2"/>
    <p:sldId id="296" r:id="rId3"/>
    <p:sldId id="284" r:id="rId4"/>
    <p:sldId id="285" r:id="rId5"/>
    <p:sldId id="286" r:id="rId6"/>
    <p:sldId id="287" r:id="rId7"/>
    <p:sldId id="280" r:id="rId8"/>
    <p:sldId id="288" r:id="rId9"/>
    <p:sldId id="289" r:id="rId10"/>
    <p:sldId id="292" r:id="rId11"/>
    <p:sldId id="293" r:id="rId12"/>
    <p:sldId id="294" r:id="rId13"/>
    <p:sldId id="295" r:id="rId14"/>
    <p:sldId id="275" r:id="rId15"/>
    <p:sldId id="276" r:id="rId16"/>
    <p:sldId id="277" r:id="rId17"/>
    <p:sldId id="297" r:id="rId18"/>
    <p:sldId id="291" r:id="rId19"/>
    <p:sldId id="290" r:id="rId20"/>
    <p:sldId id="281" r:id="rId21"/>
    <p:sldId id="279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3" pos="2139" userDrawn="1">
          <p15:clr>
            <a:srgbClr val="A4A3A4"/>
          </p15:clr>
        </p15:guide>
        <p15:guide id="4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D98B5"/>
    <a:srgbClr val="FF0000"/>
    <a:srgbClr val="AFAF27"/>
    <a:srgbClr val="BF7421"/>
    <a:srgbClr val="FF6600"/>
    <a:srgbClr val="0058FF"/>
    <a:srgbClr val="FFCC00"/>
    <a:srgbClr val="0000FF"/>
    <a:srgbClr val="17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0" autoAdjust="0"/>
    <p:restoredTop sz="94391" autoAdjust="0"/>
  </p:normalViewPr>
  <p:slideViewPr>
    <p:cSldViewPr snapToGrid="0" showGuides="1">
      <p:cViewPr varScale="1">
        <p:scale>
          <a:sx n="67" d="100"/>
          <a:sy n="67" d="100"/>
        </p:scale>
        <p:origin x="712" y="44"/>
      </p:cViewPr>
      <p:guideLst>
        <p:guide orient="horz" pos="2205"/>
        <p:guide pos="2139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9C7C7-F759-41C0-8D96-2FA5A6C68A2A}" type="datetimeFigureOut">
              <a:rPr lang="it-IT" smtClean="0"/>
              <a:t>07/05/2026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B121-2A23-413C-BC40-3B0F35DE47E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537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B121-2A23-413C-BC40-3B0F35DE47E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43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B121-2A23-413C-BC40-3B0F35DE47E6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19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B121-2A23-413C-BC40-3B0F35DE47E6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57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B121-2A23-413C-BC40-3B0F35DE47E6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471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B121-2A23-413C-BC40-3B0F35DE47E6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062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9CF26-2FA1-7DFB-565E-92827AA1B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3487"/>
            <a:ext cx="9144000" cy="21955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85456F-2884-E226-2358-217202DBD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3463"/>
            <a:ext cx="9144000" cy="1684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AA604B-2320-F1A7-F343-E71700CF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08F9BD-4E90-6089-5CB0-B6745244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F6B791-3F7F-B4ED-D53E-EE1D77B9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32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6D977-5EAC-FD85-C763-64EC40F9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F9154-8159-12B2-7E11-7C24D0C0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77506B-FB41-39BE-06A2-97684B36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0BABFE-106B-FC80-4667-8AAB79BE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5BD05E-8667-851C-107B-58B7BD2A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376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02EEF-3970-A6C3-2DBD-569A945F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80134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751312-FA89-7924-030C-F6D0E12F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8013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EA291C-0824-F4F6-27E7-F82175B7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2F5EFC-9E2B-1830-749A-3C7BF47A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92FC53-867B-23CC-82BA-83612009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588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3EA8CB-CABD-E39A-925B-6481BB9A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5291138" algn="l"/>
              </a:tabLst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09FA1-695C-7F43-A9A0-1AA2AE8D2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233488"/>
            <a:ext cx="5329238" cy="49672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A65753-273B-C64A-18F6-67E155B3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9" y="1233488"/>
            <a:ext cx="5329236" cy="49672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E7BFAD-7ED9-98F6-E59B-5C2FD4DD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9CBD13-9730-69FD-1134-B90F4A28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Stefano Gramigna - sgramigna@roma2.infn.it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232DED-80FD-8A68-BA0E-1B161B77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09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37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03F3E-606A-86C5-860C-0FBC6657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8300"/>
            <a:ext cx="10801349" cy="72072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835B97-6B52-3D60-89CA-B8544E9F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233488"/>
            <a:ext cx="53244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ACF703-286A-4FC1-091D-075EE276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068513"/>
            <a:ext cx="5324474" cy="41211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E5435E-509B-E943-90B3-A30A8B0F3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8" y="1244601"/>
            <a:ext cx="53244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41B0C6-4C59-CDCF-B222-251B145A2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8513"/>
            <a:ext cx="5324474" cy="41211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8AA2F9-F5D8-FE80-E662-422839B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0FE3FC-23EA-C400-85EC-4A4EB149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Stefano Gramigna - sgramigna@roma2.infn.it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E35574-5F91-A145-ADBE-69581B6F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623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40DFD-EF4A-AB0C-8377-5EACAD69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39877B-4B34-E846-94F6-C6BFA0CF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599C4A-F608-B3AB-0976-DF447A13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Stefano Gramigna - sgramigna@roma2.infn.it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BB2A6E-50BB-3AF3-E618-869A01AE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8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B92782-8D06-FC53-D3B2-6B12AE72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A6AFC8-0051-BB03-E173-D2E7009D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Stefano Gramigna - sgramigna@roma2.infn.it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F8CB20-8695-12BC-5685-A28AB97C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9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CFBE510-9CFA-C8AF-6E4E-2EAEE7EF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8300"/>
            <a:ext cx="10801349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E1B5D9-5DFD-905C-F62F-866EDA7CC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233488"/>
            <a:ext cx="10801349" cy="496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B8868E-76A8-9155-9A4D-A9229148A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45237"/>
            <a:ext cx="2886075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E5DB00-18FA-6070-A2C8-10526D428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5238"/>
            <a:ext cx="4114800" cy="396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CB1519-7241-E75E-7203-CBB25F185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45238"/>
            <a:ext cx="2886075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7" name="Immagine 6" descr="Immagine che contiene Elementi grafici, simbolo, grafica, clipart&#10;&#10;Il contenuto generato dall'IA potrebbe non essere corretto.">
            <a:extLst>
              <a:ext uri="{FF2B5EF4-FFF2-40B4-BE49-F238E27FC236}">
                <a16:creationId xmlns:a16="http://schemas.microsoft.com/office/drawing/2014/main" id="{03199578-A624-3AF5-5F88-FE8D835CAB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5" y="148649"/>
            <a:ext cx="1316300" cy="947736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5ACA5CC-9AD3-5901-46A1-FF469637F343}"/>
              </a:ext>
            </a:extLst>
          </p:cNvPr>
          <p:cNvCxnSpPr>
            <a:cxnSpLocks/>
          </p:cNvCxnSpPr>
          <p:nvPr userDrawn="1"/>
        </p:nvCxnSpPr>
        <p:spPr>
          <a:xfrm>
            <a:off x="-29095" y="1163782"/>
            <a:ext cx="12282055" cy="0"/>
          </a:xfrm>
          <a:prstGeom prst="line">
            <a:avLst/>
          </a:prstGeom>
          <a:ln w="12700">
            <a:solidFill>
              <a:srgbClr val="0058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3F5922A-8187-BEBA-A061-8E842BE0A192}"/>
              </a:ext>
            </a:extLst>
          </p:cNvPr>
          <p:cNvCxnSpPr>
            <a:cxnSpLocks/>
          </p:cNvCxnSpPr>
          <p:nvPr userDrawn="1"/>
        </p:nvCxnSpPr>
        <p:spPr>
          <a:xfrm>
            <a:off x="-45028" y="6262254"/>
            <a:ext cx="122820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8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pos="7242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1A6D8-A889-926A-6065-F127A265F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2D6784BB-F33E-D867-B2BA-D9E7E4BF6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483635"/>
            <a:ext cx="10801350" cy="2195513"/>
          </a:xfrm>
        </p:spPr>
        <p:txBody>
          <a:bodyPr>
            <a:noAutofit/>
          </a:bodyPr>
          <a:lstStyle/>
          <a:p>
            <a:pPr algn="l"/>
            <a:r>
              <a:rPr lang="en-US" b="1" noProof="0" dirty="0"/>
              <a:t>MPGD Gas System Discussion</a:t>
            </a:r>
            <a:endParaRPr lang="en-US" sz="4800" b="1" noProof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8E8C22-A0E5-68C5-2FED-99E96E135297}"/>
              </a:ext>
            </a:extLst>
          </p:cNvPr>
          <p:cNvSpPr txBox="1"/>
          <p:nvPr/>
        </p:nvSpPr>
        <p:spPr>
          <a:xfrm>
            <a:off x="695325" y="3716338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</a:pPr>
            <a:r>
              <a:rPr lang="en-US" sz="2400" b="1" noProof="0" dirty="0"/>
              <a:t>May 7</a:t>
            </a:r>
            <a:r>
              <a:rPr lang="en-US" sz="2400" b="1" baseline="30000" noProof="0" dirty="0"/>
              <a:t>th</a:t>
            </a:r>
            <a:r>
              <a:rPr lang="en-US" sz="2400" b="1" noProof="0" dirty="0"/>
              <a:t>, 2026 </a:t>
            </a:r>
            <a:r>
              <a:rPr lang="en-US" sz="2400" b="1" noProof="0" dirty="0">
                <a:latin typeface="Aptos Narrow" panose="020B0004020202020204" pitchFamily="34" charset="0"/>
              </a:rPr>
              <a:t>•</a:t>
            </a:r>
            <a:r>
              <a:rPr lang="en-US" sz="2400" b="1" noProof="0" dirty="0"/>
              <a:t> MPGD-DSC General Meeting</a:t>
            </a:r>
            <a:endParaRPr lang="en-US" sz="2400" b="1" noProof="0" dirty="0">
              <a:solidFill>
                <a:srgbClr val="172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9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CFA7-0FA0-40D8-B273-77A9574D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 Schemes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554C48-556E-7273-62C9-B1CD126C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039E4-A778-2117-B6D7-DB6F928F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58010B-88CB-279C-5949-89D7173B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10</a:t>
            </a:fld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699668C-4240-D6F2-90DA-15B14F207DBA}"/>
              </a:ext>
            </a:extLst>
          </p:cNvPr>
          <p:cNvGrpSpPr/>
          <p:nvPr/>
        </p:nvGrpSpPr>
        <p:grpSpPr>
          <a:xfrm>
            <a:off x="0" y="1800225"/>
            <a:ext cx="2124075" cy="342900"/>
            <a:chOff x="0" y="1800225"/>
            <a:chExt cx="2124075" cy="342900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FB80787E-C605-DB34-1371-0DD62BB11723}"/>
                </a:ext>
              </a:extLst>
            </p:cNvPr>
            <p:cNvCxnSpPr/>
            <p:nvPr/>
          </p:nvCxnSpPr>
          <p:spPr>
            <a:xfrm>
              <a:off x="0" y="1800225"/>
              <a:ext cx="21240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34D24554-2C36-2B17-476D-EBDF077075A8}"/>
                </a:ext>
              </a:extLst>
            </p:cNvPr>
            <p:cNvCxnSpPr/>
            <p:nvPr/>
          </p:nvCxnSpPr>
          <p:spPr>
            <a:xfrm>
              <a:off x="0" y="1971675"/>
              <a:ext cx="21240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590EA568-03BE-27A0-0044-C1FF59D014CA}"/>
                </a:ext>
              </a:extLst>
            </p:cNvPr>
            <p:cNvCxnSpPr/>
            <p:nvPr/>
          </p:nvCxnSpPr>
          <p:spPr>
            <a:xfrm>
              <a:off x="0" y="2143125"/>
              <a:ext cx="21240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A134D72-F5F8-84E2-843D-572FAA26EF37}"/>
              </a:ext>
            </a:extLst>
          </p:cNvPr>
          <p:cNvSpPr txBox="1"/>
          <p:nvPr/>
        </p:nvSpPr>
        <p:spPr>
          <a:xfrm>
            <a:off x="2491468" y="1733676"/>
            <a:ext cx="9548787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1. Free exhaust</a:t>
            </a:r>
          </a:p>
          <a:p>
            <a:r>
              <a:rPr lang="en-US" dirty="0"/>
              <a:t>Risk of backflow → long lines</a:t>
            </a:r>
          </a:p>
          <a:p>
            <a:r>
              <a:rPr lang="en-US" dirty="0"/>
              <a:t>Susceptible to rapid pressure variations → outlet protection </a:t>
            </a:r>
          </a:p>
        </p:txBody>
      </p: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1328E199-7A28-4CED-B60F-7B3ACBC041AF}"/>
              </a:ext>
            </a:extLst>
          </p:cNvPr>
          <p:cNvGrpSpPr/>
          <p:nvPr/>
        </p:nvGrpSpPr>
        <p:grpSpPr>
          <a:xfrm>
            <a:off x="0" y="2679664"/>
            <a:ext cx="2138361" cy="609600"/>
            <a:chOff x="0" y="2470945"/>
            <a:chExt cx="2138361" cy="60960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E1584788-1B50-1045-8E9A-182C643B242B}"/>
                </a:ext>
              </a:extLst>
            </p:cNvPr>
            <p:cNvGrpSpPr/>
            <p:nvPr/>
          </p:nvGrpSpPr>
          <p:grpSpPr>
            <a:xfrm>
              <a:off x="0" y="2600325"/>
              <a:ext cx="385762" cy="342900"/>
              <a:chOff x="0" y="1800225"/>
              <a:chExt cx="2124075" cy="342900"/>
            </a:xfrm>
          </p:grpSpPr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DEFA2ABD-6DB1-BF23-2822-5DF876313082}"/>
                  </a:ext>
                </a:extLst>
              </p:cNvPr>
              <p:cNvCxnSpPr/>
              <p:nvPr/>
            </p:nvCxnSpPr>
            <p:spPr>
              <a:xfrm>
                <a:off x="0" y="180022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1107CE1E-E51E-760F-439B-0E80A4B36C0A}"/>
                  </a:ext>
                </a:extLst>
              </p:cNvPr>
              <p:cNvCxnSpPr/>
              <p:nvPr/>
            </p:nvCxnSpPr>
            <p:spPr>
              <a:xfrm>
                <a:off x="0" y="197167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>
                <a:extLst>
                  <a:ext uri="{FF2B5EF4-FFF2-40B4-BE49-F238E27FC236}">
                    <a16:creationId xmlns:a16="http://schemas.microsoft.com/office/drawing/2014/main" id="{E98F1AB9-8C33-1549-7691-F4673A010435}"/>
                  </a:ext>
                </a:extLst>
              </p:cNvPr>
              <p:cNvCxnSpPr/>
              <p:nvPr/>
            </p:nvCxnSpPr>
            <p:spPr>
              <a:xfrm>
                <a:off x="0" y="214312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356C0802-AF29-CA74-2220-D9AA7EFBB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474" y="2609850"/>
              <a:ext cx="0" cy="342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8376061D-7E55-2895-6F21-F830C53B18B0}"/>
                </a:ext>
              </a:extLst>
            </p:cNvPr>
            <p:cNvSpPr/>
            <p:nvPr/>
          </p:nvSpPr>
          <p:spPr>
            <a:xfrm>
              <a:off x="571499" y="2470945"/>
              <a:ext cx="1152525" cy="609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MFM</a:t>
              </a:r>
            </a:p>
          </p:txBody>
        </p: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6118002C-85BE-66EC-25D5-E5948C183167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57162" y="2771775"/>
              <a:ext cx="414337" cy="39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C313A34A-E6D9-41EC-BF20-FFE922D23F28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724024" y="2775745"/>
              <a:ext cx="4143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404082E-2EFD-81FA-3D1A-B6C9E63DEBC3}"/>
              </a:ext>
            </a:extLst>
          </p:cNvPr>
          <p:cNvSpPr txBox="1"/>
          <p:nvPr/>
        </p:nvSpPr>
        <p:spPr>
          <a:xfrm>
            <a:off x="2491469" y="2754058"/>
            <a:ext cx="4532917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2. Monitored exhaust</a:t>
            </a:r>
          </a:p>
          <a:p>
            <a:r>
              <a:rPr lang="en-US" dirty="0"/>
              <a:t>Risk of backflow → long lines</a:t>
            </a:r>
          </a:p>
          <a:p>
            <a:r>
              <a:rPr lang="en-US" dirty="0"/>
              <a:t>Increases the modules internal pressure</a:t>
            </a:r>
          </a:p>
          <a:p>
            <a:r>
              <a:rPr lang="en-US" dirty="0"/>
              <a:t>Dangerous if clogged → regular maintenance</a:t>
            </a:r>
          </a:p>
          <a:p>
            <a:r>
              <a:rPr lang="en-US" dirty="0"/>
              <a:t>Easy leak quantification</a:t>
            </a:r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B9CF1D92-6083-18AB-D5B9-43F7C46C926E}"/>
              </a:ext>
            </a:extLst>
          </p:cNvPr>
          <p:cNvGrpSpPr/>
          <p:nvPr/>
        </p:nvGrpSpPr>
        <p:grpSpPr>
          <a:xfrm>
            <a:off x="1865" y="3843467"/>
            <a:ext cx="2138362" cy="985728"/>
            <a:chOff x="0" y="3154272"/>
            <a:chExt cx="2138362" cy="985728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5EABA30-D1E2-36CB-BDF6-8AA2E990564F}"/>
                </a:ext>
              </a:extLst>
            </p:cNvPr>
            <p:cNvGrpSpPr/>
            <p:nvPr/>
          </p:nvGrpSpPr>
          <p:grpSpPr>
            <a:xfrm>
              <a:off x="0" y="3400425"/>
              <a:ext cx="838199" cy="342900"/>
              <a:chOff x="0" y="1800225"/>
              <a:chExt cx="2124075" cy="342900"/>
            </a:xfrm>
          </p:grpSpPr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2535603B-3BDD-E6EF-014F-2861CADE33D2}"/>
                  </a:ext>
                </a:extLst>
              </p:cNvPr>
              <p:cNvCxnSpPr/>
              <p:nvPr/>
            </p:nvCxnSpPr>
            <p:spPr>
              <a:xfrm>
                <a:off x="0" y="180022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diritto 20">
                <a:extLst>
                  <a:ext uri="{FF2B5EF4-FFF2-40B4-BE49-F238E27FC236}">
                    <a16:creationId xmlns:a16="http://schemas.microsoft.com/office/drawing/2014/main" id="{C8493612-82E6-F9DE-7EA0-E6599A6F64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7167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diritto 21">
                <a:extLst>
                  <a:ext uri="{FF2B5EF4-FFF2-40B4-BE49-F238E27FC236}">
                    <a16:creationId xmlns:a16="http://schemas.microsoft.com/office/drawing/2014/main" id="{C7CF7A43-9BC9-FE5A-713B-D154388587E4}"/>
                  </a:ext>
                </a:extLst>
              </p:cNvPr>
              <p:cNvCxnSpPr/>
              <p:nvPr/>
            </p:nvCxnSpPr>
            <p:spPr>
              <a:xfrm>
                <a:off x="0" y="214312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Cilindro 46">
              <a:extLst>
                <a:ext uri="{FF2B5EF4-FFF2-40B4-BE49-F238E27FC236}">
                  <a16:creationId xmlns:a16="http://schemas.microsoft.com/office/drawing/2014/main" id="{7ABC49FC-AF4E-D0E6-58D0-88D1C20A7B22}"/>
                </a:ext>
              </a:extLst>
            </p:cNvPr>
            <p:cNvSpPr/>
            <p:nvPr/>
          </p:nvSpPr>
          <p:spPr>
            <a:xfrm>
              <a:off x="846720" y="3154272"/>
              <a:ext cx="483593" cy="849624"/>
            </a:xfrm>
            <a:prstGeom prst="can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Cilindro 48">
              <a:extLst>
                <a:ext uri="{FF2B5EF4-FFF2-40B4-BE49-F238E27FC236}">
                  <a16:creationId xmlns:a16="http://schemas.microsoft.com/office/drawing/2014/main" id="{671F326D-4D8E-EEE0-7B2E-23DE1A459075}"/>
                </a:ext>
              </a:extLst>
            </p:cNvPr>
            <p:cNvSpPr/>
            <p:nvPr/>
          </p:nvSpPr>
          <p:spPr>
            <a:xfrm>
              <a:off x="917349" y="3219877"/>
              <a:ext cx="483593" cy="849624"/>
            </a:xfrm>
            <a:prstGeom prst="can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1" name="Cilindro 50">
              <a:extLst>
                <a:ext uri="{FF2B5EF4-FFF2-40B4-BE49-F238E27FC236}">
                  <a16:creationId xmlns:a16="http://schemas.microsoft.com/office/drawing/2014/main" id="{2BBBE75B-2ECA-070D-618F-8E323C76E399}"/>
                </a:ext>
              </a:extLst>
            </p:cNvPr>
            <p:cNvSpPr/>
            <p:nvPr/>
          </p:nvSpPr>
          <p:spPr>
            <a:xfrm>
              <a:off x="981641" y="3290376"/>
              <a:ext cx="483593" cy="849624"/>
            </a:xfrm>
            <a:prstGeom prst="can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50" name="Elemento grafico 49" descr="Bolle contorno">
              <a:extLst>
                <a:ext uri="{FF2B5EF4-FFF2-40B4-BE49-F238E27FC236}">
                  <a16:creationId xmlns:a16="http://schemas.microsoft.com/office/drawing/2014/main" id="{BE89B6F4-F184-F6BF-6D24-5158D17864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81641" y="3442094"/>
              <a:ext cx="522743" cy="522743"/>
            </a:xfrm>
            <a:prstGeom prst="rect">
              <a:avLst/>
            </a:prstGeom>
          </p:spPr>
        </p:pic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F4BCA35A-D04C-F286-8EE1-62B00F5B20A2}"/>
                </a:ext>
              </a:extLst>
            </p:cNvPr>
            <p:cNvGrpSpPr/>
            <p:nvPr/>
          </p:nvGrpSpPr>
          <p:grpSpPr>
            <a:xfrm>
              <a:off x="1481138" y="3400425"/>
              <a:ext cx="657224" cy="315909"/>
              <a:chOff x="0" y="1800225"/>
              <a:chExt cx="2124075" cy="342900"/>
            </a:xfrm>
          </p:grpSpPr>
          <p:cxnSp>
            <p:nvCxnSpPr>
              <p:cNvPr id="56" name="Connettore diritto 55">
                <a:extLst>
                  <a:ext uri="{FF2B5EF4-FFF2-40B4-BE49-F238E27FC236}">
                    <a16:creationId xmlns:a16="http://schemas.microsoft.com/office/drawing/2014/main" id="{9035F070-C7C5-70BB-5D30-7BF97F047F21}"/>
                  </a:ext>
                </a:extLst>
              </p:cNvPr>
              <p:cNvCxnSpPr/>
              <p:nvPr/>
            </p:nvCxnSpPr>
            <p:spPr>
              <a:xfrm>
                <a:off x="0" y="180022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diritto 56">
                <a:extLst>
                  <a:ext uri="{FF2B5EF4-FFF2-40B4-BE49-F238E27FC236}">
                    <a16:creationId xmlns:a16="http://schemas.microsoft.com/office/drawing/2014/main" id="{307EEF21-ED4C-6917-2575-B894150B7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7167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diritto 57">
                <a:extLst>
                  <a:ext uri="{FF2B5EF4-FFF2-40B4-BE49-F238E27FC236}">
                    <a16:creationId xmlns:a16="http://schemas.microsoft.com/office/drawing/2014/main" id="{BC651E7F-DF9C-176F-F197-181926E9D970}"/>
                  </a:ext>
                </a:extLst>
              </p:cNvPr>
              <p:cNvCxnSpPr/>
              <p:nvPr/>
            </p:nvCxnSpPr>
            <p:spPr>
              <a:xfrm>
                <a:off x="0" y="214312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6D7F047-6E34-9B5C-B82B-640D7476AFDF}"/>
              </a:ext>
            </a:extLst>
          </p:cNvPr>
          <p:cNvSpPr txBox="1"/>
          <p:nvPr/>
        </p:nvSpPr>
        <p:spPr>
          <a:xfrm>
            <a:off x="7111885" y="2754058"/>
            <a:ext cx="4928371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3. Bubblers</a:t>
            </a:r>
          </a:p>
          <a:p>
            <a:r>
              <a:rPr lang="en-US" dirty="0"/>
              <a:t>No backflow</a:t>
            </a:r>
          </a:p>
          <a:p>
            <a:r>
              <a:rPr lang="en-US" dirty="0"/>
              <a:t>Risk of water contamination</a:t>
            </a:r>
          </a:p>
          <a:p>
            <a:r>
              <a:rPr lang="en-US" dirty="0"/>
              <a:t>Slightly increases the modules internal pressure</a:t>
            </a:r>
          </a:p>
          <a:p>
            <a:r>
              <a:rPr lang="en-US" dirty="0"/>
              <a:t>Requires periodic refilling</a:t>
            </a:r>
          </a:p>
        </p:txBody>
      </p: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F61706B6-FC71-5402-BC1C-9E1ABE9F247A}"/>
              </a:ext>
            </a:extLst>
          </p:cNvPr>
          <p:cNvGrpSpPr/>
          <p:nvPr/>
        </p:nvGrpSpPr>
        <p:grpSpPr>
          <a:xfrm>
            <a:off x="-18015" y="5341977"/>
            <a:ext cx="2142090" cy="489600"/>
            <a:chOff x="0" y="5014999"/>
            <a:chExt cx="2142090" cy="489600"/>
          </a:xfrm>
        </p:grpSpPr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CFD95964-6943-18B1-CFE5-5CCB11C169D1}"/>
                </a:ext>
              </a:extLst>
            </p:cNvPr>
            <p:cNvGrpSpPr/>
            <p:nvPr/>
          </p:nvGrpSpPr>
          <p:grpSpPr>
            <a:xfrm>
              <a:off x="0" y="5041990"/>
              <a:ext cx="1671637" cy="302414"/>
              <a:chOff x="0" y="1800225"/>
              <a:chExt cx="2124075" cy="342900"/>
            </a:xfrm>
          </p:grpSpPr>
          <p:cxnSp>
            <p:nvCxnSpPr>
              <p:cNvPr id="65" name="Connettore diritto 64">
                <a:extLst>
                  <a:ext uri="{FF2B5EF4-FFF2-40B4-BE49-F238E27FC236}">
                    <a16:creationId xmlns:a16="http://schemas.microsoft.com/office/drawing/2014/main" id="{B6E6328F-63EF-4D7B-BCE8-55FCBDD2019F}"/>
                  </a:ext>
                </a:extLst>
              </p:cNvPr>
              <p:cNvCxnSpPr/>
              <p:nvPr/>
            </p:nvCxnSpPr>
            <p:spPr>
              <a:xfrm>
                <a:off x="0" y="180022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diritto 65">
                <a:extLst>
                  <a:ext uri="{FF2B5EF4-FFF2-40B4-BE49-F238E27FC236}">
                    <a16:creationId xmlns:a16="http://schemas.microsoft.com/office/drawing/2014/main" id="{9820B6D4-2CFF-A943-0330-43DB22DE4111}"/>
                  </a:ext>
                </a:extLst>
              </p:cNvPr>
              <p:cNvCxnSpPr/>
              <p:nvPr/>
            </p:nvCxnSpPr>
            <p:spPr>
              <a:xfrm>
                <a:off x="0" y="197167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diritto 66">
                <a:extLst>
                  <a:ext uri="{FF2B5EF4-FFF2-40B4-BE49-F238E27FC236}">
                    <a16:creationId xmlns:a16="http://schemas.microsoft.com/office/drawing/2014/main" id="{E9F27616-876A-964A-5450-B8D845F860FE}"/>
                  </a:ext>
                </a:extLst>
              </p:cNvPr>
              <p:cNvCxnSpPr/>
              <p:nvPr/>
            </p:nvCxnSpPr>
            <p:spPr>
              <a:xfrm>
                <a:off x="0" y="2143125"/>
                <a:ext cx="212407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116F0532-C3B4-A3AA-B839-CA808D93E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7349" y="5014999"/>
              <a:ext cx="0" cy="342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a gomito 71">
              <a:extLst>
                <a:ext uri="{FF2B5EF4-FFF2-40B4-BE49-F238E27FC236}">
                  <a16:creationId xmlns:a16="http://schemas.microsoft.com/office/drawing/2014/main" id="{007D71A5-BB4B-BFA3-1CA7-C26EAD15743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" y="5504595"/>
              <a:ext cx="2142089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a gomito 74">
              <a:extLst>
                <a:ext uri="{FF2B5EF4-FFF2-40B4-BE49-F238E27FC236}">
                  <a16:creationId xmlns:a16="http://schemas.microsoft.com/office/drawing/2014/main" id="{1C05EDF2-109A-D4CD-E20B-1E4E89CFEC03}"/>
                </a:ext>
              </a:extLst>
            </p:cNvPr>
            <p:cNvCxnSpPr>
              <a:cxnSpLocks/>
            </p:cNvCxnSpPr>
            <p:nvPr/>
          </p:nvCxnSpPr>
          <p:spPr>
            <a:xfrm>
              <a:off x="1671637" y="5176924"/>
              <a:ext cx="470449" cy="327675"/>
            </a:xfrm>
            <a:prstGeom prst="bentConnector3">
              <a:avLst>
                <a:gd name="adj1" fmla="val 102641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1141A217-7451-6C91-0AB7-1CF52C44182E}"/>
              </a:ext>
            </a:extLst>
          </p:cNvPr>
          <p:cNvSpPr txBox="1"/>
          <p:nvPr/>
        </p:nvSpPr>
        <p:spPr>
          <a:xfrm>
            <a:off x="833258" y="127055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1)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F0BB506-0467-F10F-D4BD-2393085B7140}"/>
              </a:ext>
            </a:extLst>
          </p:cNvPr>
          <p:cNvSpPr txBox="1"/>
          <p:nvPr/>
        </p:nvSpPr>
        <p:spPr>
          <a:xfrm>
            <a:off x="834079" y="2191605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2)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BC6109F3-0A20-EE50-34CB-61A78E20F670}"/>
              </a:ext>
            </a:extLst>
          </p:cNvPr>
          <p:cNvSpPr txBox="1"/>
          <p:nvPr/>
        </p:nvSpPr>
        <p:spPr>
          <a:xfrm>
            <a:off x="833258" y="3335085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3)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753A1BE7-7721-2AE4-5EDD-A0E4A1B6DC3A}"/>
              </a:ext>
            </a:extLst>
          </p:cNvPr>
          <p:cNvSpPr txBox="1"/>
          <p:nvPr/>
        </p:nvSpPr>
        <p:spPr>
          <a:xfrm>
            <a:off x="807180" y="4903282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4)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9B4B1E13-0898-05A2-708A-A7DB50B9FB4B}"/>
              </a:ext>
            </a:extLst>
          </p:cNvPr>
          <p:cNvSpPr txBox="1"/>
          <p:nvPr/>
        </p:nvSpPr>
        <p:spPr>
          <a:xfrm>
            <a:off x="2491469" y="4328438"/>
            <a:ext cx="4532917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4. Recirculation</a:t>
            </a:r>
          </a:p>
          <a:p>
            <a:r>
              <a:rPr lang="en-US" dirty="0"/>
              <a:t>High initial cost</a:t>
            </a:r>
          </a:p>
          <a:p>
            <a:r>
              <a:rPr lang="en-US" dirty="0"/>
              <a:t>Complex → more downtime due to failures</a:t>
            </a:r>
          </a:p>
          <a:p>
            <a:r>
              <a:rPr lang="en-US" dirty="0"/>
              <a:t>Independent from external pressure</a:t>
            </a:r>
          </a:p>
          <a:p>
            <a:r>
              <a:rPr lang="en-US" dirty="0"/>
              <a:t>Increases the modules internal pressure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E9F35A3A-4D06-82BB-B751-3E7801BC3DC0}"/>
              </a:ext>
            </a:extLst>
          </p:cNvPr>
          <p:cNvSpPr txBox="1"/>
          <p:nvPr/>
        </p:nvSpPr>
        <p:spPr>
          <a:xfrm>
            <a:off x="7111885" y="4322038"/>
            <a:ext cx="4928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not mandated by unmanageable sustained costs or environmental concerns </a:t>
            </a:r>
            <a:r>
              <a:rPr lang="en-US" sz="2400" b="1" dirty="0"/>
              <a:t>open circuit schemes are the preferred solution</a:t>
            </a:r>
          </a:p>
        </p:txBody>
      </p:sp>
    </p:spTree>
    <p:extLst>
      <p:ext uri="{BB962C8B-B14F-4D97-AF65-F5344CB8AC3E}">
        <p14:creationId xmlns:p14="http://schemas.microsoft.com/office/powerpoint/2010/main" val="174917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EB2F2-25E0-89C2-CC86-DC3C7B51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Hazards and Environmental Concerns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FCF1B5-8604-F067-4B41-6C11D058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noProof="0" dirty="0"/>
              <a:t>GAS SPECIFIC HAZARDS</a:t>
            </a:r>
          </a:p>
          <a:p>
            <a:r>
              <a:rPr lang="en-US" b="1" noProof="0" dirty="0"/>
              <a:t>iC</a:t>
            </a:r>
            <a:r>
              <a:rPr lang="en-US" b="1" baseline="-25000" noProof="0" dirty="0"/>
              <a:t>4</a:t>
            </a:r>
            <a:r>
              <a:rPr lang="en-US" b="1" noProof="0" dirty="0"/>
              <a:t>H</a:t>
            </a:r>
            <a:r>
              <a:rPr lang="en-US" b="1" baseline="-25000" noProof="0" dirty="0"/>
              <a:t>10</a:t>
            </a:r>
            <a:r>
              <a:rPr lang="en-US" b="1" noProof="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Flammable at 2-9% concentration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Liquifies around -12°C @ standard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Not easily purified (99.99% max)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Heavy (relative density ~2) → might separate if it stagnates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Minor environmental concern (GWP = 3)</a:t>
            </a:r>
            <a:endParaRPr lang="en-US" noProof="0" dirty="0"/>
          </a:p>
          <a:p>
            <a:r>
              <a:rPr lang="en-US" b="1" noProof="0" dirty="0"/>
              <a:t>CO</a:t>
            </a:r>
            <a:r>
              <a:rPr lang="en-US" b="1" baseline="-25000" noProof="0" dirty="0"/>
              <a:t>2</a:t>
            </a:r>
            <a:r>
              <a:rPr lang="en-US" b="1" noProof="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Corrosive → Requires SS piping, fittings,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Minor environmental concern (GWP = 1)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5E663A-DD12-6074-B2F9-0D9A95E4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A92873-D8B7-B72A-4544-769E7428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9DBCA7-3E02-D872-39C3-A96EC6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91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CFF5E-6F62-0C4B-FA5A-C5E1B47CC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7E1732-D448-3FDF-9891-0FAE0A09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and Environmental Concerns</a:t>
            </a:r>
            <a:endParaRPr lang="en-US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9D5635-2881-E6B1-294A-408B2618A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noProof="0" dirty="0"/>
              <a:t>SYSTEM SPECIFIC HAZARDS</a:t>
            </a:r>
          </a:p>
          <a:p>
            <a:r>
              <a:rPr lang="en-US" b="1" noProof="0" dirty="0"/>
              <a:t>Cleanliness:</a:t>
            </a:r>
          </a:p>
          <a:p>
            <a:r>
              <a:rPr lang="en-US" noProof="0" dirty="0"/>
              <a:t>Pipes, fittings, controllers, regulators, valves should be rated for high purity gas lines</a:t>
            </a:r>
          </a:p>
          <a:p>
            <a:r>
              <a:rPr lang="en-US" noProof="0" dirty="0"/>
              <a:t>Assembly of the system should be performed with particular care to dust formation</a:t>
            </a:r>
          </a:p>
          <a:p>
            <a:r>
              <a:rPr lang="en-US" noProof="0" dirty="0"/>
              <a:t>High flow nitrogen flushing recommended before connecting to the detectors</a:t>
            </a:r>
          </a:p>
          <a:p>
            <a:r>
              <a:rPr lang="en-US" b="1" noProof="0" dirty="0"/>
              <a:t>Pressure:</a:t>
            </a:r>
          </a:p>
          <a:p>
            <a:r>
              <a:rPr lang="en-US" noProof="0" dirty="0"/>
              <a:t>Pressure spikes can damage the detectors, safety measures and procedures should be implemented both at system design level and during operation</a:t>
            </a:r>
          </a:p>
          <a:p>
            <a:r>
              <a:rPr lang="en-US" noProof="0" dirty="0"/>
              <a:t>Rapid pressure variations at the outlets could affect the flow → exhausts should be protected</a:t>
            </a:r>
          </a:p>
          <a:p>
            <a:r>
              <a:rPr lang="en-US" b="1" noProof="0" dirty="0"/>
              <a:t>Contamination:</a:t>
            </a:r>
          </a:p>
          <a:p>
            <a:r>
              <a:rPr lang="en-US" noProof="0" dirty="0"/>
              <a:t>Residual humidity and leaks compromise detector performance</a:t>
            </a:r>
          </a:p>
          <a:p>
            <a:r>
              <a:rPr lang="en-US" noProof="0" dirty="0"/>
              <a:t>Potential outgassing from polymer components must be taken into consideration</a:t>
            </a:r>
          </a:p>
          <a:p>
            <a:r>
              <a:rPr lang="en-US" b="1" dirty="0"/>
              <a:t>Operational risks:</a:t>
            </a:r>
          </a:p>
          <a:p>
            <a:r>
              <a:rPr lang="en-US" noProof="0" dirty="0"/>
              <a:t>Flows in the distribution lines may depend on each other, procedures should be devised for safely varying flow rates</a:t>
            </a:r>
            <a:r>
              <a:rPr lang="en-US" b="1" noProof="0" dirty="0"/>
              <a:t> </a:t>
            </a:r>
            <a:r>
              <a:rPr lang="en-US" noProof="0" dirty="0"/>
              <a:t>to </a:t>
            </a:r>
            <a:r>
              <a:rPr lang="en-US" dirty="0"/>
              <a:t>the modules</a:t>
            </a:r>
            <a:endParaRPr lang="en-US" b="1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C0A4D-DD64-0C64-36D3-EDE2F225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655CD-6990-8E69-4085-096B6B16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F641F6-745F-C811-36BB-3AA20E35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72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23ECA28-97A9-04A9-530C-28870479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Smaller Scale Example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3A6B24E-B37C-69D9-7AF7-515EF9F35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Mixer Unit Project for in-house Gas Optimization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E9A864-CD69-CFC3-3E59-C1CA7703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11F7EE-97C7-4AD5-0440-E208AAE6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0EA6F1-3AD5-E2A4-5207-369CE525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844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17705-F236-4BFB-2909-A9FF2B5C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P&amp;ID Diagram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FA0A1F-3D2A-D6D2-7D36-FB9C270B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3F7E02-013A-94DE-E6A0-0391F7AA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64DB91-D175-9A2B-1EF8-B08C0AF2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14</a:t>
            </a:fld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DB56509-0579-E483-E5B4-7992D534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964" y="1189558"/>
            <a:ext cx="7284072" cy="505514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9A3D93-0307-613E-0AD7-ECAFEE71EDD9}"/>
              </a:ext>
            </a:extLst>
          </p:cNvPr>
          <p:cNvSpPr txBox="1"/>
          <p:nvPr/>
        </p:nvSpPr>
        <p:spPr>
          <a:xfrm>
            <a:off x="4422913" y="2437289"/>
            <a:ext cx="694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C05F71-74A6-881A-45B3-9239D3784340}"/>
              </a:ext>
            </a:extLst>
          </p:cNvPr>
          <p:cNvSpPr txBox="1"/>
          <p:nvPr/>
        </p:nvSpPr>
        <p:spPr>
          <a:xfrm>
            <a:off x="4370574" y="3567251"/>
            <a:ext cx="799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228979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78C980-79B4-2A26-915C-2D972A7C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E10E1A-272B-FEC8-6A19-3A37305F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67334F-4481-398D-1AA4-BA78FCC6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8DB99-63FF-F627-FB00-5F8D80A3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15</a:t>
            </a:fld>
            <a:endParaRPr lang="it-IT" dirty="0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9EE7A482-FB46-85B3-0371-2C0276CA1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16" y="611302"/>
            <a:ext cx="10241843" cy="576103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E98BA0E-0DD3-DD86-E385-C7D20EF17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422" y="899537"/>
            <a:ext cx="8993644" cy="5058925"/>
          </a:xfrm>
          <a:prstGeom prst="rect">
            <a:avLst/>
          </a:prstGeom>
        </p:spPr>
      </p:pic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3961B968-603B-50BC-84E9-E0F8D651E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89121"/>
              </p:ext>
            </p:extLst>
          </p:nvPr>
        </p:nvGraphicFramePr>
        <p:xfrm>
          <a:off x="400300" y="5510987"/>
          <a:ext cx="11391400" cy="63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355">
                  <a:extLst>
                    <a:ext uri="{9D8B030D-6E8A-4147-A177-3AD203B41FA5}">
                      <a16:colId xmlns:a16="http://schemas.microsoft.com/office/drawing/2014/main" val="2917548872"/>
                    </a:ext>
                  </a:extLst>
                </a:gridCol>
                <a:gridCol w="704392">
                  <a:extLst>
                    <a:ext uri="{9D8B030D-6E8A-4147-A177-3AD203B41FA5}">
                      <a16:colId xmlns:a16="http://schemas.microsoft.com/office/drawing/2014/main" val="2089778231"/>
                    </a:ext>
                  </a:extLst>
                </a:gridCol>
                <a:gridCol w="1255198">
                  <a:extLst>
                    <a:ext uri="{9D8B030D-6E8A-4147-A177-3AD203B41FA5}">
                      <a16:colId xmlns:a16="http://schemas.microsoft.com/office/drawing/2014/main" val="75705658"/>
                    </a:ext>
                  </a:extLst>
                </a:gridCol>
                <a:gridCol w="1338390">
                  <a:extLst>
                    <a:ext uri="{9D8B030D-6E8A-4147-A177-3AD203B41FA5}">
                      <a16:colId xmlns:a16="http://schemas.microsoft.com/office/drawing/2014/main" val="115716057"/>
                    </a:ext>
                  </a:extLst>
                </a:gridCol>
                <a:gridCol w="656429">
                  <a:extLst>
                    <a:ext uri="{9D8B030D-6E8A-4147-A177-3AD203B41FA5}">
                      <a16:colId xmlns:a16="http://schemas.microsoft.com/office/drawing/2014/main" val="2486407227"/>
                    </a:ext>
                  </a:extLst>
                </a:gridCol>
                <a:gridCol w="794308">
                  <a:extLst>
                    <a:ext uri="{9D8B030D-6E8A-4147-A177-3AD203B41FA5}">
                      <a16:colId xmlns:a16="http://schemas.microsoft.com/office/drawing/2014/main" val="1805321118"/>
                    </a:ext>
                  </a:extLst>
                </a:gridCol>
                <a:gridCol w="1338262">
                  <a:extLst>
                    <a:ext uri="{9D8B030D-6E8A-4147-A177-3AD203B41FA5}">
                      <a16:colId xmlns:a16="http://schemas.microsoft.com/office/drawing/2014/main" val="110646899"/>
                    </a:ext>
                  </a:extLst>
                </a:gridCol>
                <a:gridCol w="1411435">
                  <a:extLst>
                    <a:ext uri="{9D8B030D-6E8A-4147-A177-3AD203B41FA5}">
                      <a16:colId xmlns:a16="http://schemas.microsoft.com/office/drawing/2014/main" val="2592698851"/>
                    </a:ext>
                  </a:extLst>
                </a:gridCol>
                <a:gridCol w="943864">
                  <a:extLst>
                    <a:ext uri="{9D8B030D-6E8A-4147-A177-3AD203B41FA5}">
                      <a16:colId xmlns:a16="http://schemas.microsoft.com/office/drawing/2014/main" val="139815011"/>
                    </a:ext>
                  </a:extLst>
                </a:gridCol>
                <a:gridCol w="1060767">
                  <a:extLst>
                    <a:ext uri="{9D8B030D-6E8A-4147-A177-3AD203B41FA5}">
                      <a16:colId xmlns:a16="http://schemas.microsoft.com/office/drawing/2014/main" val="1523106020"/>
                    </a:ext>
                  </a:extLst>
                </a:gridCol>
              </a:tblGrid>
              <a:tr h="184519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Color Legend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48012"/>
                  </a:ext>
                </a:extLst>
              </a:tr>
              <a:tr h="327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Mass flow controllers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Filters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Check valves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Control valves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Pipes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Fittings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Mixing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9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 gauge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Electrical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Mechanics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3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78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852FC-02BF-B803-BCB4-7033F35C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Performance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D09392-77F5-BC9C-E07E-D65D9319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776BE4-2799-CB11-B18C-8559163D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78A68-73CB-0008-7C45-8901BABC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16</a:t>
            </a:fld>
            <a:endParaRPr lang="it-IT" dirty="0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C1AB6D3-4437-D7F4-D7D8-CAB12B78B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451201"/>
              </p:ext>
            </p:extLst>
          </p:nvPr>
        </p:nvGraphicFramePr>
        <p:xfrm>
          <a:off x="695324" y="5454404"/>
          <a:ext cx="8158163" cy="74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986333" imgH="547722" progId="Excel.Sheet.12">
                  <p:embed/>
                </p:oleObj>
              </mc:Choice>
              <mc:Fallback>
                <p:oleObj name="Worksheet" r:id="rId2" imgW="5986333" imgH="5477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4" y="5454404"/>
                        <a:ext cx="8158163" cy="746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629AF8C-3C87-E36C-C399-B25B8AD7D108}"/>
              </a:ext>
            </a:extLst>
          </p:cNvPr>
          <p:cNvSpPr txBox="1"/>
          <p:nvPr/>
        </p:nvSpPr>
        <p:spPr>
          <a:xfrm>
            <a:off x="695324" y="5039228"/>
            <a:ext cx="366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the instruments’ datasheet: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C16BCCE-AD89-B0FC-2CFD-7D0F9CC94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16372"/>
              </p:ext>
            </p:extLst>
          </p:nvPr>
        </p:nvGraphicFramePr>
        <p:xfrm>
          <a:off x="6610812" y="1233488"/>
          <a:ext cx="4885864" cy="114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114780" imgH="728662" progId="Excel.Sheet.12">
                  <p:embed/>
                </p:oleObj>
              </mc:Choice>
              <mc:Fallback>
                <p:oleObj name="Worksheet" r:id="rId4" imgW="3114780" imgH="7286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0812" y="1233488"/>
                        <a:ext cx="4885864" cy="1143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3C62D5D-03F1-000D-EF17-ED51C20CC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99133"/>
              </p:ext>
            </p:extLst>
          </p:nvPr>
        </p:nvGraphicFramePr>
        <p:xfrm>
          <a:off x="695324" y="1233488"/>
          <a:ext cx="5827848" cy="1370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638780" imgH="1090544" progId="Excel.Sheet.12">
                  <p:embed/>
                </p:oleObj>
              </mc:Choice>
              <mc:Fallback>
                <p:oleObj name="Worksheet" r:id="rId6" imgW="4638780" imgH="10905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4" y="1233488"/>
                        <a:ext cx="5827848" cy="1370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9E81370-9BCD-5FD6-50F4-527B401A7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177816"/>
              </p:ext>
            </p:extLst>
          </p:nvPr>
        </p:nvGraphicFramePr>
        <p:xfrm>
          <a:off x="697665" y="2702718"/>
          <a:ext cx="10797648" cy="213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334193" imgH="1452426" progId="Excel.Sheet.12">
                  <p:embed/>
                </p:oleObj>
              </mc:Choice>
              <mc:Fallback>
                <p:oleObj name="Worksheet" r:id="rId8" imgW="7334193" imgH="14524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7665" y="2702718"/>
                        <a:ext cx="10797648" cy="2138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05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626DC-820D-4EEF-50AF-874B5EF5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Cost Breakdown (Relevant Items Only)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223F04-9811-1545-BFF6-592F069E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4142B1-B7E6-3412-1615-275301A8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289C31-30B4-CD0E-130C-4B86422E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17</a:t>
            </a:fld>
            <a:endParaRPr lang="it-IT" dirty="0"/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E94C5A8E-2EE8-33C4-DA4A-00FB36671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072565"/>
              </p:ext>
            </p:extLst>
          </p:nvPr>
        </p:nvGraphicFramePr>
        <p:xfrm>
          <a:off x="1246338" y="1255710"/>
          <a:ext cx="9699321" cy="4967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126">
                  <a:extLst>
                    <a:ext uri="{9D8B030D-6E8A-4147-A177-3AD203B41FA5}">
                      <a16:colId xmlns:a16="http://schemas.microsoft.com/office/drawing/2014/main" val="1667219312"/>
                    </a:ext>
                  </a:extLst>
                </a:gridCol>
                <a:gridCol w="1753529">
                  <a:extLst>
                    <a:ext uri="{9D8B030D-6E8A-4147-A177-3AD203B41FA5}">
                      <a16:colId xmlns:a16="http://schemas.microsoft.com/office/drawing/2014/main" val="3798489351"/>
                    </a:ext>
                  </a:extLst>
                </a:gridCol>
                <a:gridCol w="3766666">
                  <a:extLst>
                    <a:ext uri="{9D8B030D-6E8A-4147-A177-3AD203B41FA5}">
                      <a16:colId xmlns:a16="http://schemas.microsoft.com/office/drawing/2014/main" val="1246056072"/>
                    </a:ext>
                  </a:extLst>
                </a:gridCol>
              </a:tblGrid>
              <a:tr h="9031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b="1" u="none" strike="noStrike" dirty="0">
                          <a:effectLst/>
                        </a:rPr>
                        <a:t>Item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1" u="none" strike="noStrike">
                          <a:effectLst/>
                        </a:rPr>
                        <a:t>Quantity</a:t>
                      </a:r>
                      <a:endParaRPr lang="it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800" b="1" u="none" strike="noStrike" dirty="0">
                          <a:effectLst/>
                        </a:rPr>
                        <a:t>Cost (VAT excluded)</a:t>
                      </a:r>
                      <a:br>
                        <a:rPr lang="en-US" sz="2800" b="1" u="none" strike="noStrike" dirty="0">
                          <a:effectLst/>
                        </a:rPr>
                      </a:br>
                      <a:r>
                        <a:rPr lang="en-US" sz="2800" b="1" u="none" strike="noStrike" dirty="0">
                          <a:effectLst/>
                        </a:rPr>
                        <a:t>to the nearest 50€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10428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u="none" strike="noStrike" dirty="0" err="1">
                          <a:effectLst/>
                        </a:rPr>
                        <a:t>MFCs</a:t>
                      </a:r>
                      <a:r>
                        <a:rPr lang="it-IT" sz="2800" u="none" strike="noStrike" dirty="0">
                          <a:effectLst/>
                        </a:rPr>
                        <a:t> (MKS GM50A)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7500 €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443050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1000 cc tank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550 €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31042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Tubing (SS)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6 (m)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100 €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371974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Pressure gauge (</a:t>
                      </a:r>
                      <a:r>
                        <a:rPr lang="it-IT" sz="2800" u="none" strike="noStrike" dirty="0" err="1">
                          <a:effectLst/>
                        </a:rPr>
                        <a:t>Swagelok</a:t>
                      </a:r>
                      <a:r>
                        <a:rPr lang="it-IT" sz="2800" u="none" strike="noStrike" dirty="0">
                          <a:effectLst/>
                        </a:rPr>
                        <a:t>)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1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150 €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603439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u="none" strike="noStrike" dirty="0" err="1">
                          <a:effectLst/>
                        </a:rPr>
                        <a:t>Fittings</a:t>
                      </a:r>
                      <a:r>
                        <a:rPr lang="it-IT" sz="2800" u="none" strike="noStrike" dirty="0">
                          <a:effectLst/>
                        </a:rPr>
                        <a:t> (</a:t>
                      </a:r>
                      <a:r>
                        <a:rPr lang="it-IT" sz="2800" u="none" strike="noStrike" dirty="0" err="1">
                          <a:effectLst/>
                        </a:rPr>
                        <a:t>Swagelok</a:t>
                      </a:r>
                      <a:r>
                        <a:rPr lang="it-IT" sz="2800" u="none" strike="noStrike" dirty="0">
                          <a:effectLst/>
                        </a:rPr>
                        <a:t>)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u="none" strike="noStrike">
                          <a:effectLst/>
                        </a:rPr>
                        <a:t>NA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950 €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008912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Filters (</a:t>
                      </a:r>
                      <a:r>
                        <a:rPr lang="it-IT" sz="2800" u="none" strike="noStrike" dirty="0" err="1">
                          <a:effectLst/>
                        </a:rPr>
                        <a:t>Swagelok</a:t>
                      </a:r>
                      <a:r>
                        <a:rPr lang="it-IT" sz="2800" u="none" strike="noStrike" dirty="0">
                          <a:effectLst/>
                        </a:rPr>
                        <a:t>)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4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650 €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72867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u="none" strike="noStrike" dirty="0" err="1">
                          <a:effectLst/>
                        </a:rPr>
                        <a:t>Valves</a:t>
                      </a:r>
                      <a:r>
                        <a:rPr lang="it-IT" sz="2800" u="none" strike="noStrike" dirty="0">
                          <a:effectLst/>
                        </a:rPr>
                        <a:t> (</a:t>
                      </a:r>
                      <a:r>
                        <a:rPr lang="it-IT" sz="2800" u="none" strike="noStrike" dirty="0" err="1">
                          <a:effectLst/>
                        </a:rPr>
                        <a:t>Swagelok</a:t>
                      </a:r>
                      <a:r>
                        <a:rPr lang="it-IT" sz="2800" u="none" strike="noStrike" dirty="0">
                          <a:effectLst/>
                        </a:rPr>
                        <a:t>)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5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1400 €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093589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PWR and COM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u="none" strike="noStrike">
                          <a:effectLst/>
                        </a:rPr>
                        <a:t>NA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u="none" strike="noStrike" dirty="0">
                          <a:effectLst/>
                        </a:rPr>
                        <a:t>350 €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870290"/>
                  </a:ext>
                </a:extLst>
              </a:tr>
              <a:tr h="4515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2800" b="1" u="none" strike="noStrike">
                          <a:effectLst/>
                        </a:rPr>
                        <a:t>Total</a:t>
                      </a:r>
                      <a:endParaRPr lang="it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800" b="1" u="none" strike="noStrike" dirty="0">
                          <a:effectLst/>
                        </a:rPr>
                        <a:t>11'650 €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99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532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35F577D-4BED-B4F8-D0B4-72EB2F90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3F52424-2229-6105-9AFE-65084A4FF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371438-758D-5733-AFF3-7CE883DC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F9B29C-7553-0F8D-4258-B346118E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5338E2-6865-8048-1177-788E7DEF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680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AD47B-3D64-9FD9-9F8E-A8CF5C21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CF</a:t>
            </a:r>
            <a:r>
              <a:rPr lang="en-US" baseline="-25000" dirty="0"/>
              <a:t>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40134B-B906-DA6A-3B44-4BA266CF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</a:t>
            </a:r>
            <a:r>
              <a:rPr lang="en-US" baseline="-25000" dirty="0"/>
              <a:t>4</a:t>
            </a:r>
            <a:r>
              <a:rPr lang="en-US" dirty="0"/>
              <a:t> might be necessary to boost timing performance but introduces additional environmental concerns</a:t>
            </a:r>
          </a:p>
          <a:p>
            <a:endParaRPr lang="en-US" dirty="0"/>
          </a:p>
          <a:p>
            <a:r>
              <a:rPr lang="en-US" b="1" dirty="0"/>
              <a:t>CF</a:t>
            </a:r>
            <a:r>
              <a:rPr lang="en-US" b="1" baseline="-25000" dirty="0"/>
              <a:t>4</a:t>
            </a:r>
            <a:r>
              <a:rPr lang="en-US" b="1" dirty="0"/>
              <a:t> Specific Hazards: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Major environmental concern (GWP ~6500) → might require recirculation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Heavy (relative density ~3) → might separate if it stagnates</a:t>
            </a:r>
          </a:p>
          <a:p>
            <a:endParaRPr lang="en-US" dirty="0"/>
          </a:p>
          <a:p>
            <a:r>
              <a:rPr lang="en-US" dirty="0"/>
              <a:t>Very </a:t>
            </a:r>
            <a:r>
              <a:rPr lang="en-US" b="1" dirty="0"/>
              <a:t>important to </a:t>
            </a:r>
            <a:r>
              <a:rPr lang="en-US" dirty="0"/>
              <a:t>precisely </a:t>
            </a:r>
            <a:r>
              <a:rPr lang="en-US" b="1" dirty="0"/>
              <a:t>define timing performance requirements </a:t>
            </a:r>
            <a:r>
              <a:rPr lang="en-US" dirty="0"/>
              <a:t>to decide if</a:t>
            </a:r>
            <a:r>
              <a:rPr lang="en-US" b="1" dirty="0"/>
              <a:t> </a:t>
            </a:r>
            <a:r>
              <a:rPr lang="en-US" dirty="0"/>
              <a:t>CF</a:t>
            </a:r>
            <a:r>
              <a:rPr lang="en-US" baseline="-25000" dirty="0"/>
              <a:t>4</a:t>
            </a:r>
            <a:r>
              <a:rPr lang="en-US" dirty="0"/>
              <a:t> should be employed as a last resort</a:t>
            </a:r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F2C270-C90A-C3D1-C7E3-1C09AA11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9A475-EBC1-0579-7BB5-53B2F7FE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24078D-6E4F-6B76-6B7C-27C24B2F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245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8C112F34-5A25-FEBE-BDDC-15ED1B8E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Our Latest Interaction on the Matter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B88C80A-D9EF-A785-659B-48D4D9914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ePIC Collaboration Meeting @ BNL in Jan 2026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93C72E-DA4F-EF6D-2423-01FA5301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F23B86-0C15-40A9-63A7-33CDB762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06E00-8328-794B-9E8B-F391DF55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069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D14F6-3C49-5DE4-9A70-B5A51D99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Fluctuations in GM50A MKS MFCs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0C5913-EA50-FC97-060D-3702D3F6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8122F1-8C98-2502-FF1E-1098CBE2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6E02B0-E487-2FEF-3231-D425DFCA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20</a:t>
            </a:fld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343AC36B-2F2F-DEF7-FFF4-3AA7B46B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45" y="1232694"/>
            <a:ext cx="5887155" cy="496728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EB6D45-B6F4-E494-9AF9-0EBECA95F277}"/>
              </a:ext>
            </a:extLst>
          </p:cNvPr>
          <p:cNvSpPr txBox="1"/>
          <p:nvPr/>
        </p:nvSpPr>
        <p:spPr>
          <a:xfrm>
            <a:off x="8331717" y="2977673"/>
            <a:ext cx="3164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from BESIII</a:t>
            </a:r>
          </a:p>
          <a:p>
            <a:r>
              <a:rPr lang="en-US" dirty="0"/>
              <a:t>CGEM-IT Gas System</a:t>
            </a:r>
          </a:p>
          <a:p>
            <a:endParaRPr lang="en-US" dirty="0"/>
          </a:p>
          <a:p>
            <a:r>
              <a:rPr lang="en-US" dirty="0"/>
              <a:t>Running with:</a:t>
            </a:r>
          </a:p>
          <a:p>
            <a:r>
              <a:rPr lang="en-US" dirty="0"/>
              <a:t>Ar:iC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10</a:t>
            </a:r>
            <a:r>
              <a:rPr lang="en-US" dirty="0"/>
              <a:t> (91.5:8.5)</a:t>
            </a:r>
          </a:p>
        </p:txBody>
      </p:sp>
    </p:spTree>
    <p:extLst>
      <p:ext uri="{BB962C8B-B14F-4D97-AF65-F5344CB8AC3E}">
        <p14:creationId xmlns:p14="http://schemas.microsoft.com/office/powerpoint/2010/main" val="294093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3509E-3A1B-0980-4DA0-2860B056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Vs “Master-Slave” Approach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B223490-A121-BCD8-074E-42D3713E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75" y="3017145"/>
            <a:ext cx="4329110" cy="422264"/>
          </a:xfrm>
        </p:spPr>
        <p:txBody>
          <a:bodyPr>
            <a:noAutofit/>
          </a:bodyPr>
          <a:lstStyle/>
          <a:p>
            <a:r>
              <a:rPr lang="en-US" sz="2000" dirty="0"/>
              <a:t>Absolute Setting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5436EF0-8917-351C-7109-087D8931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475" y="3585473"/>
            <a:ext cx="5267326" cy="2060575"/>
          </a:xfrm>
        </p:spPr>
        <p:txBody>
          <a:bodyPr>
            <a:noAutofit/>
          </a:bodyPr>
          <a:lstStyle/>
          <a:p>
            <a:r>
              <a:rPr lang="en-US" sz="1800" dirty="0"/>
              <a:t>All setpoints for MFC-1, MFC-2, and MFC-3 are set independently</a:t>
            </a:r>
          </a:p>
          <a:p>
            <a:endParaRPr lang="en-US" sz="1800" dirty="0"/>
          </a:p>
          <a:p>
            <a:r>
              <a:rPr lang="en-US" sz="1800" dirty="0"/>
              <a:t>Error on Flow-1 depends on MFC-1 reading</a:t>
            </a:r>
          </a:p>
          <a:p>
            <a:r>
              <a:rPr lang="en-US" sz="1800" dirty="0"/>
              <a:t>Error on Flow-2 depends on MFC-2 reading</a:t>
            </a:r>
          </a:p>
          <a:p>
            <a:r>
              <a:rPr lang="en-US" sz="1800" dirty="0"/>
              <a:t>Error on Flow-3 depends on MFC-3 reading</a:t>
            </a:r>
          </a:p>
          <a:p>
            <a:endParaRPr lang="en-US" sz="180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AC46D1B-5296-77E7-AB99-AC0F22F6F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6" y="3017145"/>
            <a:ext cx="5324480" cy="396874"/>
          </a:xfrm>
        </p:spPr>
        <p:txBody>
          <a:bodyPr>
            <a:noAutofit/>
          </a:bodyPr>
          <a:lstStyle/>
          <a:p>
            <a:r>
              <a:rPr lang="en-US" sz="2000" dirty="0"/>
              <a:t>Master Slave Setting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3DE34E1-1F6E-1BC0-04C1-8C9320811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6" y="3585473"/>
            <a:ext cx="5229229" cy="2813050"/>
          </a:xfrm>
        </p:spPr>
        <p:txBody>
          <a:bodyPr>
            <a:normAutofit/>
          </a:bodyPr>
          <a:lstStyle/>
          <a:p>
            <a:r>
              <a:rPr lang="en-US" sz="1800" dirty="0"/>
              <a:t>Setpoints of MFC-2 and MFC-3 are set according to reading on MFC-1</a:t>
            </a:r>
          </a:p>
          <a:p>
            <a:endParaRPr lang="en-US" sz="1800" dirty="0"/>
          </a:p>
          <a:p>
            <a:r>
              <a:rPr lang="en-US" sz="1800" dirty="0"/>
              <a:t>Error on Flow-1 depends on MFC-1 reading</a:t>
            </a:r>
          </a:p>
          <a:p>
            <a:r>
              <a:rPr lang="en-US" sz="1800" dirty="0"/>
              <a:t>Error on Flow-2 depends on error on Flow-1 and on MFC-2 reading</a:t>
            </a:r>
          </a:p>
          <a:p>
            <a:r>
              <a:rPr lang="en-US" sz="1800" dirty="0"/>
              <a:t>Error on Flow-3 depends on error on Flow-1 and on MFC-3 reading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5C7829-4AA7-B4EE-B1D1-081F5664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2026-05-07 | MPGD-DSC General Meeting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986547-B7A7-794B-2F51-20C9B9FF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Stefano Gramigna - sgramigna@roma2.infn.it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C97ABB-A6E2-B877-9AE1-BCE9ADB6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21</a:t>
            </a:fld>
            <a:endParaRPr lang="it-IT" dirty="0"/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26B001F6-E5C7-D0E7-918C-5273D88E6EB0}"/>
              </a:ext>
            </a:extLst>
          </p:cNvPr>
          <p:cNvSpPr txBox="1">
            <a:spLocks/>
          </p:cNvSpPr>
          <p:nvPr/>
        </p:nvSpPr>
        <p:spPr>
          <a:xfrm>
            <a:off x="695325" y="1258924"/>
            <a:ext cx="5324476" cy="396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Premise</a:t>
            </a:r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B8DA15B8-2A64-C18A-2543-06DE3BCEE8E2}"/>
              </a:ext>
            </a:extLst>
          </p:cNvPr>
          <p:cNvSpPr txBox="1">
            <a:spLocks/>
          </p:cNvSpPr>
          <p:nvPr/>
        </p:nvSpPr>
        <p:spPr>
          <a:xfrm>
            <a:off x="695324" y="1677597"/>
            <a:ext cx="10801350" cy="1304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Typical fluctuations are of 2 kinds: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Environmental (relatively high amplitude but slow, tackled internally by MFC via gas-dependent corrections)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Electrical noise (very low amplitude but fast, ground dependent)</a:t>
            </a:r>
          </a:p>
          <a:p>
            <a:r>
              <a:rPr lang="en-US" sz="2000" dirty="0"/>
              <a:t>Atypical fluctuations can be fast and high amplitude, they usually can be traced back to external causes</a:t>
            </a:r>
          </a:p>
        </p:txBody>
      </p:sp>
    </p:spTree>
    <p:extLst>
      <p:ext uri="{BB962C8B-B14F-4D97-AF65-F5344CB8AC3E}">
        <p14:creationId xmlns:p14="http://schemas.microsoft.com/office/powerpoint/2010/main" val="383213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819B-2B6A-28E8-8E9B-5BE694A5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7538D1-4F38-EC0E-72B0-665C846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Preliminary/General Considerations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AFEFE-7699-6DFC-4F47-B7333F6B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b="1" noProof="0" dirty="0"/>
              <a:t>The cleanliness</a:t>
            </a:r>
            <a:r>
              <a:rPr lang="en-US" noProof="0" dirty="0"/>
              <a:t> of components/piping in contact with the gases is a fundamental requirement for MPGDs: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noProof="0" dirty="0"/>
              <a:t>Outgassing safe polymers/resins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noProof="0" dirty="0"/>
              <a:t>Low wear metallic parts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noProof="0" dirty="0"/>
              <a:t>Particulate Filters</a:t>
            </a:r>
          </a:p>
          <a:p>
            <a:r>
              <a:rPr lang="en-US" b="1" noProof="0" dirty="0"/>
              <a:t>Integration with slow-control (SC) / interlock (IL) </a:t>
            </a:r>
            <a:r>
              <a:rPr lang="en-US" noProof="0" dirty="0"/>
              <a:t>is necessary to ensure the </a:t>
            </a:r>
            <a:r>
              <a:rPr lang="en-US" b="1" noProof="0" dirty="0"/>
              <a:t>safe operation </a:t>
            </a:r>
            <a:r>
              <a:rPr lang="en-US" noProof="0" dirty="0"/>
              <a:t>of the detectors</a:t>
            </a:r>
          </a:p>
          <a:p>
            <a:r>
              <a:rPr lang="en-US" noProof="0" dirty="0"/>
              <a:t>The MPGD Gas System will be </a:t>
            </a:r>
            <a:r>
              <a:rPr lang="en-US" b="1" noProof="0" dirty="0"/>
              <a:t>common to all three subdetectors</a:t>
            </a:r>
            <a:endParaRPr lang="en-US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BE5175-6D39-19B9-A63F-8C7CEB10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3C6D6-9A5F-EB80-C4F1-8E98DA47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BDDBD5-6E85-726C-C7C7-98CAE017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40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3AC0B-4BD9-0FE4-3157-21849862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Gas Storage and Supply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0D8CAF-1D36-6B2B-1C99-DC4D1D200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noProof="0" dirty="0"/>
              <a:t>All three subdetectors</a:t>
            </a:r>
            <a:r>
              <a:rPr lang="en-US" noProof="0" dirty="0"/>
              <a:t> will operate with the </a:t>
            </a:r>
            <a:r>
              <a:rPr lang="en-US" b="1" noProof="0" dirty="0"/>
              <a:t>same gas mixture:</a:t>
            </a:r>
          </a:p>
          <a:p>
            <a:pPr algn="ctr"/>
            <a:r>
              <a:rPr lang="en-US" sz="3600" b="1" noProof="0" dirty="0"/>
              <a:t>Ar:CO</a:t>
            </a:r>
            <a:r>
              <a:rPr lang="en-US" sz="3600" b="1" baseline="-25000" noProof="0" dirty="0"/>
              <a:t>2</a:t>
            </a:r>
            <a:r>
              <a:rPr lang="en-US" sz="3600" b="1" noProof="0" dirty="0"/>
              <a:t>:iC</a:t>
            </a:r>
            <a:r>
              <a:rPr lang="en-US" sz="3600" b="1" baseline="-25000" noProof="0" dirty="0"/>
              <a:t>4</a:t>
            </a:r>
            <a:r>
              <a:rPr lang="en-US" sz="3600" b="1" noProof="0" dirty="0"/>
              <a:t>H</a:t>
            </a:r>
            <a:r>
              <a:rPr lang="en-US" sz="3600" b="1" baseline="-25000" noProof="0" dirty="0"/>
              <a:t>10 </a:t>
            </a:r>
            <a:r>
              <a:rPr lang="en-US" sz="3600" b="1" dirty="0"/>
              <a:t>(93:2:5) is the main candidate</a:t>
            </a:r>
          </a:p>
          <a:p>
            <a:r>
              <a:rPr lang="en-US" sz="2400" noProof="0" dirty="0"/>
              <a:t>To be validated in the coming 2026 test beam campaigns</a:t>
            </a:r>
          </a:p>
          <a:p>
            <a:r>
              <a:rPr lang="en-US" sz="2400" b="1" noProof="0" dirty="0"/>
              <a:t>Flushing with nitrogen will be required</a:t>
            </a:r>
            <a:r>
              <a:rPr lang="en-US" sz="2400" noProof="0" dirty="0"/>
              <a:t> whenever the operating gas mixture is not circulating to </a:t>
            </a:r>
            <a:r>
              <a:rPr lang="en-US" sz="2400" b="1" noProof="0" dirty="0"/>
              <a:t>prevent humidity</a:t>
            </a:r>
            <a:r>
              <a:rPr lang="en-US" sz="2400" noProof="0" dirty="0"/>
              <a:t> from entering the detectors</a:t>
            </a:r>
          </a:p>
          <a:p>
            <a:r>
              <a:rPr lang="en-US" sz="2400" noProof="0" dirty="0"/>
              <a:t>The </a:t>
            </a:r>
            <a:r>
              <a:rPr lang="en-US" sz="2400" b="1" noProof="0" dirty="0"/>
              <a:t>operating mixture</a:t>
            </a:r>
            <a:r>
              <a:rPr lang="en-US" sz="2400" noProof="0" dirty="0"/>
              <a:t> should be </a:t>
            </a:r>
            <a:r>
              <a:rPr lang="en-US" sz="2400" b="1" noProof="0" dirty="0"/>
              <a:t>as pure as realistically possible</a:t>
            </a:r>
            <a:r>
              <a:rPr lang="en-US" sz="2400" noProof="0" dirty="0"/>
              <a:t> to achieve consistent gas gains and reduce aging:</a:t>
            </a:r>
          </a:p>
          <a:p>
            <a:pPr marL="342900" indent="-342900">
              <a:buFontTx/>
              <a:buChar char="-"/>
            </a:pPr>
            <a:r>
              <a:rPr lang="en-US" sz="2400" b="1" noProof="0" dirty="0" err="1"/>
              <a:t>Ar</a:t>
            </a:r>
            <a:r>
              <a:rPr lang="en-US" sz="2400" b="1" noProof="0" dirty="0"/>
              <a:t> → Grade 6.0 (99.999%)</a:t>
            </a:r>
          </a:p>
          <a:p>
            <a:pPr marL="342900" indent="-342900">
              <a:buFontTx/>
              <a:buChar char="-"/>
            </a:pPr>
            <a:r>
              <a:rPr lang="en-US" sz="2400" b="1" noProof="0" dirty="0"/>
              <a:t>CO</a:t>
            </a:r>
            <a:r>
              <a:rPr lang="en-US" sz="2400" b="1" baseline="-25000" noProof="0" dirty="0"/>
              <a:t>2 </a:t>
            </a:r>
            <a:r>
              <a:rPr lang="en-US" sz="2400" b="1" noProof="0" dirty="0"/>
              <a:t>→ Grade 4.5 or better</a:t>
            </a:r>
            <a:r>
              <a:rPr lang="en-US" sz="2400" b="1" dirty="0"/>
              <a:t> (99.995%)</a:t>
            </a:r>
            <a:endParaRPr lang="en-US" sz="2400" b="1" noProof="0" dirty="0"/>
          </a:p>
          <a:p>
            <a:pPr marL="342900" indent="-342900">
              <a:buFontTx/>
              <a:buChar char="-"/>
            </a:pPr>
            <a:r>
              <a:rPr lang="en-US" sz="2400" b="1" noProof="0" dirty="0"/>
              <a:t>iC</a:t>
            </a:r>
            <a:r>
              <a:rPr lang="en-US" sz="2400" b="1" baseline="-25000" noProof="0" dirty="0"/>
              <a:t>4</a:t>
            </a:r>
            <a:r>
              <a:rPr lang="en-US" sz="2400" b="1" noProof="0" dirty="0"/>
              <a:t>H</a:t>
            </a:r>
            <a:r>
              <a:rPr lang="en-US" sz="2400" b="1" baseline="-25000" noProof="0" dirty="0"/>
              <a:t>10</a:t>
            </a:r>
            <a:r>
              <a:rPr lang="en-US" sz="2400" b="1" noProof="0" dirty="0"/>
              <a:t> → 99.5% or better</a:t>
            </a:r>
          </a:p>
          <a:p>
            <a:r>
              <a:rPr lang="en-US" sz="2400" b="1" noProof="0" dirty="0"/>
              <a:t>Grade 5.0 (99.999%) N</a:t>
            </a:r>
            <a:r>
              <a:rPr lang="en-US" sz="2400" b="1" baseline="-25000" noProof="0" dirty="0"/>
              <a:t>2</a:t>
            </a:r>
            <a:r>
              <a:rPr lang="en-US" sz="2400" noProof="0" dirty="0"/>
              <a:t> is sufficient for flushing</a:t>
            </a:r>
          </a:p>
          <a:p>
            <a:r>
              <a:rPr lang="en-US" sz="2400" b="1" noProof="0" dirty="0"/>
              <a:t>Isobutane</a:t>
            </a:r>
            <a:r>
              <a:rPr lang="en-US" sz="2400" noProof="0" dirty="0"/>
              <a:t> requires </a:t>
            </a:r>
            <a:r>
              <a:rPr lang="en-US" sz="2400" b="1" noProof="0" dirty="0"/>
              <a:t>warm storage</a:t>
            </a:r>
            <a:r>
              <a:rPr lang="en-US" sz="2400" noProof="0" dirty="0"/>
              <a:t> and/or </a:t>
            </a:r>
            <a:r>
              <a:rPr lang="en-US" sz="2400" b="1" noProof="0" dirty="0"/>
              <a:t>pre-heating</a:t>
            </a:r>
            <a:r>
              <a:rPr lang="en-US" sz="2400" noProof="0" dirty="0"/>
              <a:t> to avoid transition to liquid phase in the colder months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7C4EEC-5FAB-2D66-4269-6C7AF2BA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A5FAC0-4B30-E7BC-72A8-70C461BE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47554C-7F44-3A36-8E46-B4047CEB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5DDAA38B-625A-4646-4076-E1327C8659C4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4145753" y="2555082"/>
            <a:ext cx="8160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187B0484-598E-4FAC-111D-A4E15E25ED7E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3993353" y="2402682"/>
            <a:ext cx="8370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39D3BC02-70B8-AC04-AEB1-28248A4731C1}"/>
              </a:ext>
            </a:extLst>
          </p:cNvPr>
          <p:cNvCxnSpPr>
            <a:cxnSpLocks/>
            <a:stCxn id="12" idx="1"/>
          </p:cNvCxnSpPr>
          <p:nvPr/>
        </p:nvCxnSpPr>
        <p:spPr>
          <a:xfrm flipV="1">
            <a:off x="3840953" y="2250281"/>
            <a:ext cx="858917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CAFC9179-C1E7-E2D4-4DE8-A6D6E354BFCD}"/>
              </a:ext>
            </a:extLst>
          </p:cNvPr>
          <p:cNvSpPr/>
          <p:nvPr/>
        </p:nvSpPr>
        <p:spPr>
          <a:xfrm>
            <a:off x="695325" y="3716338"/>
            <a:ext cx="2700338" cy="23510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rgbClr val="FF0000"/>
                </a:solidFill>
              </a:rPr>
              <a:t>Warm Storage</a:t>
            </a:r>
          </a:p>
          <a:p>
            <a:pPr algn="ctr"/>
            <a:endParaRPr lang="en-US" noProof="0" dirty="0">
              <a:solidFill>
                <a:srgbClr val="FF0000"/>
              </a:solidFill>
            </a:endParaRPr>
          </a:p>
          <a:p>
            <a:pPr algn="ctr"/>
            <a:endParaRPr lang="en-US" noProof="0" dirty="0">
              <a:solidFill>
                <a:srgbClr val="FF0000"/>
              </a:solidFill>
            </a:endParaRPr>
          </a:p>
          <a:p>
            <a:pPr algn="ctr"/>
            <a:endParaRPr lang="en-US" noProof="0" dirty="0">
              <a:solidFill>
                <a:srgbClr val="FF0000"/>
              </a:solidFill>
            </a:endParaRPr>
          </a:p>
          <a:p>
            <a:pPr algn="ctr"/>
            <a:endParaRPr lang="en-US" noProof="0" dirty="0">
              <a:solidFill>
                <a:srgbClr val="FF0000"/>
              </a:solidFill>
            </a:endParaRPr>
          </a:p>
          <a:p>
            <a:pPr algn="ctr"/>
            <a:endParaRPr lang="en-US" noProof="0" dirty="0">
              <a:solidFill>
                <a:srgbClr val="FF0000"/>
              </a:solidFill>
            </a:endParaRPr>
          </a:p>
          <a:p>
            <a:pPr algn="ctr"/>
            <a:endParaRPr lang="en-US" noProof="0" dirty="0">
              <a:solidFill>
                <a:srgbClr val="FF0000"/>
              </a:solidFill>
            </a:endParaRPr>
          </a:p>
          <a:p>
            <a:pPr algn="ctr"/>
            <a:endParaRPr lang="en-US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0F1ECB-70A6-4F8E-F6BF-FCBDC325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Example Gas Storage and Supply Block Diagram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1CB1C2-7252-A4C8-8F6B-1DF2B725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D17D3-D1EC-771A-67AB-3FD36E85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E5DD23-DF0C-345E-0977-6AF5BA4C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5CC848E-2033-BE37-8013-ACE07E93126C}"/>
              </a:ext>
            </a:extLst>
          </p:cNvPr>
          <p:cNvSpPr/>
          <p:nvPr/>
        </p:nvSpPr>
        <p:spPr>
          <a:xfrm>
            <a:off x="907256" y="4224732"/>
            <a:ext cx="2276475" cy="15664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iC</a:t>
            </a:r>
            <a:r>
              <a:rPr lang="en-US" sz="2400" b="1" baseline="-25000" noProof="0" dirty="0">
                <a:solidFill>
                  <a:schemeClr val="tx1"/>
                </a:solidFill>
              </a:rPr>
              <a:t>4</a:t>
            </a:r>
            <a:r>
              <a:rPr lang="en-US" sz="2400" b="1" noProof="0" dirty="0">
                <a:solidFill>
                  <a:schemeClr val="tx1"/>
                </a:solidFill>
              </a:rPr>
              <a:t>H</a:t>
            </a:r>
            <a:r>
              <a:rPr lang="en-US" sz="2400" b="1" baseline="-25000" noProof="0" dirty="0">
                <a:solidFill>
                  <a:schemeClr val="tx1"/>
                </a:solidFill>
              </a:rPr>
              <a:t>10</a:t>
            </a:r>
          </a:p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Bottle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2D183A3-355F-E0C5-E0B5-D747FC80C92D}"/>
              </a:ext>
            </a:extLst>
          </p:cNvPr>
          <p:cNvSpPr/>
          <p:nvPr/>
        </p:nvSpPr>
        <p:spPr>
          <a:xfrm>
            <a:off x="3840953" y="1741885"/>
            <a:ext cx="1800000" cy="101679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Pressure regulators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6907EA7-9249-D95C-3FCC-298A79CD5C10}"/>
              </a:ext>
            </a:extLst>
          </p:cNvPr>
          <p:cNvSpPr/>
          <p:nvPr/>
        </p:nvSpPr>
        <p:spPr>
          <a:xfrm>
            <a:off x="3607593" y="4502546"/>
            <a:ext cx="1650207" cy="101679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Pre-heater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6ED515F-B986-97FB-AD20-DD1869895782}"/>
              </a:ext>
            </a:extLst>
          </p:cNvPr>
          <p:cNvSpPr/>
          <p:nvPr/>
        </p:nvSpPr>
        <p:spPr>
          <a:xfrm>
            <a:off x="5466156" y="4502546"/>
            <a:ext cx="1800000" cy="101679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Pressure Regulator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89FA9B0-918D-EDE7-0ACC-9FD129727CD1}"/>
              </a:ext>
            </a:extLst>
          </p:cNvPr>
          <p:cNvSpPr/>
          <p:nvPr/>
        </p:nvSpPr>
        <p:spPr>
          <a:xfrm>
            <a:off x="3993353" y="1894285"/>
            <a:ext cx="1800000" cy="101679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Pressure regulators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BC3A495-9A39-7AB0-B179-3E72F0CA7EA5}"/>
              </a:ext>
            </a:extLst>
          </p:cNvPr>
          <p:cNvSpPr/>
          <p:nvPr/>
        </p:nvSpPr>
        <p:spPr>
          <a:xfrm>
            <a:off x="4145753" y="2046685"/>
            <a:ext cx="1800000" cy="101679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Pressure Regulators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7A68C86-F873-6922-4DC9-C438536A4B1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024188" y="2250281"/>
            <a:ext cx="81676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80A6987-4A66-2C7D-B44E-A5B5C92CF5EA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176588" y="2402681"/>
            <a:ext cx="81676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DEA9E92-1A1B-B4E9-45F8-62A086F8A4D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226594" y="2555081"/>
            <a:ext cx="91915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3E7B0FE1-6468-4280-8BED-E1A65E3F87B0}"/>
              </a:ext>
            </a:extLst>
          </p:cNvPr>
          <p:cNvSpPr/>
          <p:nvPr/>
        </p:nvSpPr>
        <p:spPr>
          <a:xfrm>
            <a:off x="1000124" y="1597422"/>
            <a:ext cx="2276475" cy="146605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 err="1">
                <a:solidFill>
                  <a:schemeClr val="tx1"/>
                </a:solidFill>
              </a:rPr>
              <a:t>Ar</a:t>
            </a:r>
            <a:r>
              <a:rPr lang="en-US" sz="2400" b="1" noProof="0" dirty="0">
                <a:solidFill>
                  <a:schemeClr val="tx1"/>
                </a:solidFill>
              </a:rPr>
              <a:t>, CO</a:t>
            </a:r>
            <a:r>
              <a:rPr lang="en-US" sz="2400" b="1" baseline="-25000" noProof="0" dirty="0">
                <a:solidFill>
                  <a:schemeClr val="tx1"/>
                </a:solidFill>
              </a:rPr>
              <a:t>2</a:t>
            </a:r>
            <a:r>
              <a:rPr lang="en-US" sz="2400" b="1" noProof="0" dirty="0">
                <a:solidFill>
                  <a:schemeClr val="tx1"/>
                </a:solidFill>
              </a:rPr>
              <a:t>, N</a:t>
            </a:r>
            <a:r>
              <a:rPr lang="en-US" sz="2400" b="1" baseline="-25000" noProof="0" dirty="0">
                <a:solidFill>
                  <a:schemeClr val="tx1"/>
                </a:solidFill>
              </a:rPr>
              <a:t>2</a:t>
            </a:r>
            <a:endParaRPr lang="en-US" sz="2400" b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Bottles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3B114EA1-1686-C181-2551-D82F72F03787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3183731" y="5007966"/>
            <a:ext cx="423862" cy="2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E3DD59B-5BA8-689A-433B-4B567C4D7F52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257800" y="5010943"/>
            <a:ext cx="2083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276F2B17-1FE3-0551-4E2D-C75A163DC127}"/>
              </a:ext>
            </a:extLst>
          </p:cNvPr>
          <p:cNvCxnSpPr>
            <a:cxnSpLocks/>
            <a:stCxn id="14" idx="3"/>
            <a:endCxn id="67" idx="3"/>
          </p:cNvCxnSpPr>
          <p:nvPr/>
        </p:nvCxnSpPr>
        <p:spPr>
          <a:xfrm>
            <a:off x="7266156" y="5010943"/>
            <a:ext cx="5525919" cy="15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Freccia a destra 65">
            <a:extLst>
              <a:ext uri="{FF2B5EF4-FFF2-40B4-BE49-F238E27FC236}">
                <a16:creationId xmlns:a16="http://schemas.microsoft.com/office/drawing/2014/main" id="{85735F9F-D912-4A82-6F6E-B240FF0767E0}"/>
              </a:ext>
            </a:extLst>
          </p:cNvPr>
          <p:cNvSpPr/>
          <p:nvPr/>
        </p:nvSpPr>
        <p:spPr>
          <a:xfrm>
            <a:off x="9196982" y="2921546"/>
            <a:ext cx="2886075" cy="1541261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To the Gas Mixer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65B38B6D-D929-A76B-F11A-A5BDEB36B8C8}"/>
              </a:ext>
            </a:extLst>
          </p:cNvPr>
          <p:cNvSpPr/>
          <p:nvPr/>
        </p:nvSpPr>
        <p:spPr>
          <a:xfrm>
            <a:off x="7411639" y="4905378"/>
            <a:ext cx="5380436" cy="2421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2396E40-F63B-4247-8570-113B87019FD4}"/>
              </a:ext>
            </a:extLst>
          </p:cNvPr>
          <p:cNvSpPr txBox="1"/>
          <p:nvPr/>
        </p:nvSpPr>
        <p:spPr>
          <a:xfrm>
            <a:off x="8196261" y="5146237"/>
            <a:ext cx="221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0" dirty="0"/>
              <a:t>Insulated SS pipe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15BA574-A6A9-A6D0-E49D-045317CA060A}"/>
              </a:ext>
            </a:extLst>
          </p:cNvPr>
          <p:cNvSpPr txBox="1"/>
          <p:nvPr/>
        </p:nvSpPr>
        <p:spPr>
          <a:xfrm>
            <a:off x="8005630" y="1798977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0" dirty="0"/>
              <a:t>SS pipes</a:t>
            </a:r>
          </a:p>
        </p:txBody>
      </p:sp>
    </p:spTree>
    <p:extLst>
      <p:ext uri="{BB962C8B-B14F-4D97-AF65-F5344CB8AC3E}">
        <p14:creationId xmlns:p14="http://schemas.microsoft.com/office/powerpoint/2010/main" val="42195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5852C-0B64-959C-7BC3-935D20D4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Gas Mixer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0D3AA0-96A4-4C30-615C-C51780A6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/>
              <a:t>O(1%) </a:t>
            </a:r>
            <a:r>
              <a:rPr lang="en-US" b="1" noProof="0" dirty="0"/>
              <a:t>errors in mixing ratio can significantly change the detectors’ behavior</a:t>
            </a:r>
          </a:p>
          <a:p>
            <a:r>
              <a:rPr lang="en-US" b="1" noProof="0" dirty="0"/>
              <a:t>No. 3</a:t>
            </a:r>
            <a:r>
              <a:rPr lang="en-US" noProof="0" dirty="0"/>
              <a:t> </a:t>
            </a:r>
            <a:r>
              <a:rPr lang="en-US" b="1" noProof="0" dirty="0"/>
              <a:t>Thermal</a:t>
            </a: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b="1" noProof="0" dirty="0"/>
              <a:t>Mass Flow Controllers (MFCs)</a:t>
            </a:r>
            <a:r>
              <a:rPr lang="en-US" noProof="0" dirty="0"/>
              <a:t> required to ensure </a:t>
            </a:r>
            <a:r>
              <a:rPr lang="en-US" b="1" noProof="0" dirty="0"/>
              <a:t>reliable mixing ratios </a:t>
            </a:r>
          </a:p>
          <a:p>
            <a:r>
              <a:rPr lang="en-US" b="1" noProof="0" dirty="0"/>
              <a:t>5 </a:t>
            </a:r>
            <a:r>
              <a:rPr lang="en-US" b="1" noProof="0" dirty="0" err="1"/>
              <a:t>μm</a:t>
            </a:r>
            <a:r>
              <a:rPr lang="en-US" b="1" noProof="0" dirty="0"/>
              <a:t> particulate filters upstream of MFCs</a:t>
            </a:r>
            <a:r>
              <a:rPr lang="en-US" noProof="0" dirty="0"/>
              <a:t> to prevent clogging and ensure accurate readings</a:t>
            </a:r>
          </a:p>
          <a:p>
            <a:r>
              <a:rPr lang="en-US" noProof="0" dirty="0"/>
              <a:t>MFCs could be used </a:t>
            </a:r>
            <a:r>
              <a:rPr lang="en-US" b="1" noProof="0" dirty="0"/>
              <a:t>for Nitrogen and distribution</a:t>
            </a:r>
            <a:r>
              <a:rPr lang="en-US" noProof="0" dirty="0"/>
              <a:t> too but cheaper </a:t>
            </a:r>
            <a:r>
              <a:rPr lang="en-US" b="1" noProof="0" dirty="0"/>
              <a:t>flow regulators are likely sufficient</a:t>
            </a:r>
            <a:endParaRPr lang="en-US" noProof="0" dirty="0"/>
          </a:p>
          <a:p>
            <a:r>
              <a:rPr lang="en-US" noProof="0" dirty="0"/>
              <a:t>Clean vessels:</a:t>
            </a:r>
          </a:p>
          <a:p>
            <a:r>
              <a:rPr lang="en-US" noProof="0" dirty="0"/>
              <a:t>- </a:t>
            </a:r>
            <a:r>
              <a:rPr lang="en-US" b="1" noProof="0" dirty="0"/>
              <a:t>Mixing volume </a:t>
            </a:r>
            <a:r>
              <a:rPr lang="en-US" noProof="0" dirty="0"/>
              <a:t>→ Homogeneous gas mixing</a:t>
            </a:r>
            <a:endParaRPr lang="en-US" b="1" noProof="0" dirty="0"/>
          </a:p>
          <a:p>
            <a:r>
              <a:rPr lang="en-US" noProof="0" dirty="0"/>
              <a:t>- </a:t>
            </a:r>
            <a:r>
              <a:rPr lang="en-US" b="1" noProof="0" dirty="0"/>
              <a:t>Sampling volume</a:t>
            </a:r>
            <a:r>
              <a:rPr lang="en-US" noProof="0" dirty="0"/>
              <a:t> → Offsite gas analysis</a:t>
            </a:r>
          </a:p>
          <a:p>
            <a:r>
              <a:rPr lang="en-US" noProof="0" dirty="0"/>
              <a:t>- </a:t>
            </a:r>
            <a:r>
              <a:rPr lang="en-US" b="1" noProof="0" dirty="0"/>
              <a:t>Buffer tank</a:t>
            </a:r>
            <a:r>
              <a:rPr lang="en-US" noProof="0" dirty="0"/>
              <a:t> → Limit downtime during bottle changes/malfunctions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1BB077-DA51-CF73-3AE2-8CD2D714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75867E-AE47-E04F-D870-AAB9D606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D0DA34-8112-C855-7D18-F2341311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55F5B3-1848-CAD6-E0E0-466ED1EB9B68}"/>
              </a:ext>
            </a:extLst>
          </p:cNvPr>
          <p:cNvSpPr txBox="1"/>
          <p:nvPr/>
        </p:nvSpPr>
        <p:spPr>
          <a:xfrm rot="481630">
            <a:off x="7461328" y="4310212"/>
            <a:ext cx="4254177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Could be replaced by a</a:t>
            </a:r>
          </a:p>
          <a:p>
            <a:pPr algn="ctr"/>
            <a:r>
              <a:rPr lang="en-US" b="1" dirty="0"/>
              <a:t>system for switching between 2 bottles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9BFC6F0-7B24-4824-39DA-8AF6DED87A02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643809" y="4953377"/>
            <a:ext cx="6899480" cy="701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59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uppo 247">
            <a:extLst>
              <a:ext uri="{FF2B5EF4-FFF2-40B4-BE49-F238E27FC236}">
                <a16:creationId xmlns:a16="http://schemas.microsoft.com/office/drawing/2014/main" id="{77695670-5AAF-61F1-0CC2-3267534E8F31}"/>
              </a:ext>
            </a:extLst>
          </p:cNvPr>
          <p:cNvGrpSpPr/>
          <p:nvPr/>
        </p:nvGrpSpPr>
        <p:grpSpPr>
          <a:xfrm>
            <a:off x="812126" y="3016594"/>
            <a:ext cx="898652" cy="432000"/>
            <a:chOff x="812126" y="3016594"/>
            <a:chExt cx="898652" cy="432000"/>
          </a:xfrm>
        </p:grpSpPr>
        <p:sp>
          <p:nvSpPr>
            <p:cNvPr id="233" name="Ovale 232">
              <a:extLst>
                <a:ext uri="{FF2B5EF4-FFF2-40B4-BE49-F238E27FC236}">
                  <a16:creationId xmlns:a16="http://schemas.microsoft.com/office/drawing/2014/main" id="{0A71E6A2-AFFF-CDB7-7240-C14044AE7BDE}"/>
                </a:ext>
              </a:extLst>
            </p:cNvPr>
            <p:cNvSpPr/>
            <p:nvPr/>
          </p:nvSpPr>
          <p:spPr>
            <a:xfrm>
              <a:off x="812126" y="3016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237" name="Connettore diritto 236">
              <a:extLst>
                <a:ext uri="{FF2B5EF4-FFF2-40B4-BE49-F238E27FC236}">
                  <a16:creationId xmlns:a16="http://schemas.microsoft.com/office/drawing/2014/main" id="{C66BDF65-A872-0B5E-EFA9-0FF4FB364FEE}"/>
                </a:ext>
              </a:extLst>
            </p:cNvPr>
            <p:cNvCxnSpPr>
              <a:cxnSpLocks/>
              <a:stCxn id="233" idx="6"/>
            </p:cNvCxnSpPr>
            <p:nvPr/>
          </p:nvCxnSpPr>
          <p:spPr>
            <a:xfrm>
              <a:off x="1244126" y="3232594"/>
              <a:ext cx="4666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uppo 248">
            <a:extLst>
              <a:ext uri="{FF2B5EF4-FFF2-40B4-BE49-F238E27FC236}">
                <a16:creationId xmlns:a16="http://schemas.microsoft.com/office/drawing/2014/main" id="{140E9E6B-31EE-FE4F-7EB9-E8901036403E}"/>
              </a:ext>
            </a:extLst>
          </p:cNvPr>
          <p:cNvGrpSpPr/>
          <p:nvPr/>
        </p:nvGrpSpPr>
        <p:grpSpPr>
          <a:xfrm>
            <a:off x="812126" y="3574884"/>
            <a:ext cx="824293" cy="432000"/>
            <a:chOff x="788557" y="3549504"/>
            <a:chExt cx="824293" cy="432000"/>
          </a:xfrm>
        </p:grpSpPr>
        <p:sp>
          <p:nvSpPr>
            <p:cNvPr id="234" name="Ovale 233">
              <a:extLst>
                <a:ext uri="{FF2B5EF4-FFF2-40B4-BE49-F238E27FC236}">
                  <a16:creationId xmlns:a16="http://schemas.microsoft.com/office/drawing/2014/main" id="{F97CA3B6-5275-E51D-3A08-0F89179076FD}"/>
                </a:ext>
              </a:extLst>
            </p:cNvPr>
            <p:cNvSpPr/>
            <p:nvPr/>
          </p:nvSpPr>
          <p:spPr>
            <a:xfrm>
              <a:off x="788557" y="3549504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40" name="Connettore diritto 239">
              <a:extLst>
                <a:ext uri="{FF2B5EF4-FFF2-40B4-BE49-F238E27FC236}">
                  <a16:creationId xmlns:a16="http://schemas.microsoft.com/office/drawing/2014/main" id="{761917CE-79CA-797C-DD08-1F5825C12F4B}"/>
                </a:ext>
              </a:extLst>
            </p:cNvPr>
            <p:cNvCxnSpPr>
              <a:cxnSpLocks/>
              <a:stCxn id="234" idx="6"/>
            </p:cNvCxnSpPr>
            <p:nvPr/>
          </p:nvCxnSpPr>
          <p:spPr>
            <a:xfrm>
              <a:off x="1220557" y="3765504"/>
              <a:ext cx="3922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uppo 249">
            <a:extLst>
              <a:ext uri="{FF2B5EF4-FFF2-40B4-BE49-F238E27FC236}">
                <a16:creationId xmlns:a16="http://schemas.microsoft.com/office/drawing/2014/main" id="{E543C3CE-604F-D00C-2979-42B1BF5207FF}"/>
              </a:ext>
            </a:extLst>
          </p:cNvPr>
          <p:cNvGrpSpPr/>
          <p:nvPr/>
        </p:nvGrpSpPr>
        <p:grpSpPr>
          <a:xfrm>
            <a:off x="812126" y="4133173"/>
            <a:ext cx="922221" cy="432000"/>
            <a:chOff x="788557" y="4133173"/>
            <a:chExt cx="922221" cy="432000"/>
          </a:xfrm>
        </p:grpSpPr>
        <p:sp>
          <p:nvSpPr>
            <p:cNvPr id="235" name="Ovale 234">
              <a:extLst>
                <a:ext uri="{FF2B5EF4-FFF2-40B4-BE49-F238E27FC236}">
                  <a16:creationId xmlns:a16="http://schemas.microsoft.com/office/drawing/2014/main" id="{16B6DDD5-95EA-447D-5C4B-E7104C3124B9}"/>
                </a:ext>
              </a:extLst>
            </p:cNvPr>
            <p:cNvSpPr/>
            <p:nvPr/>
          </p:nvSpPr>
          <p:spPr>
            <a:xfrm>
              <a:off x="788557" y="4133173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243" name="Connettore diritto 242">
              <a:extLst>
                <a:ext uri="{FF2B5EF4-FFF2-40B4-BE49-F238E27FC236}">
                  <a16:creationId xmlns:a16="http://schemas.microsoft.com/office/drawing/2014/main" id="{220F2CCE-1E13-9B75-6E36-BD698F10339A}"/>
                </a:ext>
              </a:extLst>
            </p:cNvPr>
            <p:cNvCxnSpPr>
              <a:cxnSpLocks/>
              <a:stCxn id="235" idx="6"/>
            </p:cNvCxnSpPr>
            <p:nvPr/>
          </p:nvCxnSpPr>
          <p:spPr>
            <a:xfrm>
              <a:off x="1220557" y="4349173"/>
              <a:ext cx="4902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B1620262-05F8-B007-21AB-33546EF5F690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 flipH="1">
            <a:off x="6387164" y="2108400"/>
            <a:ext cx="1841012" cy="9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E42F1793-F8B1-99B2-0E59-B5FD2D7AD1A9}"/>
              </a:ext>
            </a:extLst>
          </p:cNvPr>
          <p:cNvCxnSpPr>
            <a:cxnSpLocks/>
            <a:stCxn id="76" idx="3"/>
            <a:endCxn id="10" idx="1"/>
          </p:cNvCxnSpPr>
          <p:nvPr/>
        </p:nvCxnSpPr>
        <p:spPr>
          <a:xfrm flipH="1" flipV="1">
            <a:off x="6539564" y="2260799"/>
            <a:ext cx="18410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E870F34-FADC-FF26-AE02-49C3F85020A4}"/>
              </a:ext>
            </a:extLst>
          </p:cNvPr>
          <p:cNvCxnSpPr>
            <a:cxnSpLocks/>
            <a:stCxn id="12" idx="1"/>
            <a:endCxn id="16" idx="2"/>
          </p:cNvCxnSpPr>
          <p:nvPr/>
        </p:nvCxnSpPr>
        <p:spPr>
          <a:xfrm flipH="1" flipV="1">
            <a:off x="2570531" y="2083282"/>
            <a:ext cx="686468" cy="7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E2B7149E-8691-57F9-9375-4AE9A8AE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 Gas Mixer Block Diagram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60FD39-10A1-7F8C-430E-CFCB75C6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80896-9921-C172-88A1-98BCFB89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AA2F8C-39E5-9980-AB3D-B2CE86BF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D287747-602B-CE95-1D15-7A29F34A13E7}"/>
              </a:ext>
            </a:extLst>
          </p:cNvPr>
          <p:cNvSpPr/>
          <p:nvPr/>
        </p:nvSpPr>
        <p:spPr>
          <a:xfrm>
            <a:off x="6387164" y="1813224"/>
            <a:ext cx="1152525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MFCs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FCA6623-25A0-0608-B1BA-9C7A70B59A10}"/>
              </a:ext>
            </a:extLst>
          </p:cNvPr>
          <p:cNvSpPr/>
          <p:nvPr/>
        </p:nvSpPr>
        <p:spPr>
          <a:xfrm>
            <a:off x="6539564" y="1955999"/>
            <a:ext cx="1152525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MFCs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883B022-444F-4DFF-589E-5D9CFD5B5D9E}"/>
              </a:ext>
            </a:extLst>
          </p:cNvPr>
          <p:cNvSpPr/>
          <p:nvPr/>
        </p:nvSpPr>
        <p:spPr>
          <a:xfrm>
            <a:off x="6691964" y="2108399"/>
            <a:ext cx="1152525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MFC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F59B57B-8736-BD82-4B48-345E4A65F2A3}"/>
              </a:ext>
            </a:extLst>
          </p:cNvPr>
          <p:cNvGrpSpPr/>
          <p:nvPr/>
        </p:nvGrpSpPr>
        <p:grpSpPr>
          <a:xfrm>
            <a:off x="8228175" y="1909962"/>
            <a:ext cx="276225" cy="396874"/>
            <a:chOff x="6435451" y="4378962"/>
            <a:chExt cx="914400" cy="1080000"/>
          </a:xfrm>
        </p:grpSpPr>
        <p:sp>
          <p:nvSpPr>
            <p:cNvPr id="18" name="Triangolo isoscele 17">
              <a:extLst>
                <a:ext uri="{FF2B5EF4-FFF2-40B4-BE49-F238E27FC236}">
                  <a16:creationId xmlns:a16="http://schemas.microsoft.com/office/drawing/2014/main" id="{14BB6D32-2045-9D0A-E9C0-107D00C9263E}"/>
                </a:ext>
              </a:extLst>
            </p:cNvPr>
            <p:cNvSpPr/>
            <p:nvPr/>
          </p:nvSpPr>
          <p:spPr>
            <a:xfrm rot="5400000">
              <a:off x="6352651" y="4461762"/>
              <a:ext cx="1080000" cy="914400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23341703-CF6D-A9A1-765C-8E6D1A79586E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7349851" y="4378962"/>
              <a:ext cx="0" cy="540000"/>
            </a:xfrm>
            <a:prstGeom prst="line">
              <a:avLst/>
            </a:prstGeom>
            <a:ln w="38100" cap="rnd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337A28D-C100-D9D3-3FD6-EA20247C85EF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V="1">
              <a:off x="7349851" y="4918962"/>
              <a:ext cx="0" cy="530352"/>
            </a:xfrm>
            <a:prstGeom prst="line">
              <a:avLst/>
            </a:prstGeom>
            <a:ln w="38100" cap="rnd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5CA3AAA-00E4-0A55-B276-26917293BE2C}"/>
              </a:ext>
            </a:extLst>
          </p:cNvPr>
          <p:cNvGrpSpPr/>
          <p:nvPr/>
        </p:nvGrpSpPr>
        <p:grpSpPr>
          <a:xfrm>
            <a:off x="2030531" y="1768470"/>
            <a:ext cx="540000" cy="494812"/>
            <a:chOff x="8025788" y="2997200"/>
            <a:chExt cx="540000" cy="494812"/>
          </a:xfrm>
        </p:grpSpPr>
        <p:sp>
          <p:nvSpPr>
            <p:cNvPr id="16" name="Fascicolazione 15">
              <a:extLst>
                <a:ext uri="{FF2B5EF4-FFF2-40B4-BE49-F238E27FC236}">
                  <a16:creationId xmlns:a16="http://schemas.microsoft.com/office/drawing/2014/main" id="{DE21FBF2-BE86-B4AC-3CD7-FFBD6F81785F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BA491432-AE78-0D6D-4795-866F23F0C626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8" name="Connettore a gomito 7">
              <a:extLst>
                <a:ext uri="{FF2B5EF4-FFF2-40B4-BE49-F238E27FC236}">
                  <a16:creationId xmlns:a16="http://schemas.microsoft.com/office/drawing/2014/main" id="{88ECC368-7E04-7C7C-F4DB-DF573B6FE215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6F8E149A-62B8-4A6B-204D-2B3BF4E7A5D4}"/>
              </a:ext>
            </a:extLst>
          </p:cNvPr>
          <p:cNvGrpSpPr/>
          <p:nvPr/>
        </p:nvGrpSpPr>
        <p:grpSpPr>
          <a:xfrm>
            <a:off x="2139274" y="1936527"/>
            <a:ext cx="540000" cy="494812"/>
            <a:chOff x="8025788" y="2997200"/>
            <a:chExt cx="540000" cy="494812"/>
          </a:xfrm>
        </p:grpSpPr>
        <p:sp>
          <p:nvSpPr>
            <p:cNvPr id="32" name="Fascicolazione 31">
              <a:extLst>
                <a:ext uri="{FF2B5EF4-FFF2-40B4-BE49-F238E27FC236}">
                  <a16:creationId xmlns:a16="http://schemas.microsoft.com/office/drawing/2014/main" id="{A81C95C5-59FD-58E0-25C4-BEE48A2BA949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29533AA9-D259-F28A-4C4B-09A0E1990F45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34" name="Connettore a gomito 33">
              <a:extLst>
                <a:ext uri="{FF2B5EF4-FFF2-40B4-BE49-F238E27FC236}">
                  <a16:creationId xmlns:a16="http://schemas.microsoft.com/office/drawing/2014/main" id="{717FA0EF-DE67-AB0A-DAA3-EBA9EE0A2E10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B2D7CA08-A135-A1AF-8D4D-C09F7D3EAE13}"/>
              </a:ext>
            </a:extLst>
          </p:cNvPr>
          <p:cNvGrpSpPr/>
          <p:nvPr/>
        </p:nvGrpSpPr>
        <p:grpSpPr>
          <a:xfrm>
            <a:off x="2265273" y="2078948"/>
            <a:ext cx="540000" cy="494812"/>
            <a:chOff x="8025788" y="2997200"/>
            <a:chExt cx="540000" cy="494812"/>
          </a:xfrm>
        </p:grpSpPr>
        <p:sp>
          <p:nvSpPr>
            <p:cNvPr id="37" name="Fascicolazione 36">
              <a:extLst>
                <a:ext uri="{FF2B5EF4-FFF2-40B4-BE49-F238E27FC236}">
                  <a16:creationId xmlns:a16="http://schemas.microsoft.com/office/drawing/2014/main" id="{273C0005-807A-63E0-5158-D290F518D006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A7F484F5-5E1E-6F2C-DFB7-942532788B51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39" name="Connettore a gomito 38">
              <a:extLst>
                <a:ext uri="{FF2B5EF4-FFF2-40B4-BE49-F238E27FC236}">
                  <a16:creationId xmlns:a16="http://schemas.microsoft.com/office/drawing/2014/main" id="{AA4E9A38-60A6-59C5-B2B9-41E95B018925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4DCEB52C-9C83-EBF3-939F-8EF95FF762BD}"/>
              </a:ext>
            </a:extLst>
          </p:cNvPr>
          <p:cNvGrpSpPr/>
          <p:nvPr/>
        </p:nvGrpSpPr>
        <p:grpSpPr>
          <a:xfrm>
            <a:off x="5097041" y="1797576"/>
            <a:ext cx="540000" cy="494812"/>
            <a:chOff x="8025788" y="2997200"/>
            <a:chExt cx="540000" cy="494812"/>
          </a:xfrm>
        </p:grpSpPr>
        <p:sp>
          <p:nvSpPr>
            <p:cNvPr id="44" name="Fascicolazione 43">
              <a:extLst>
                <a:ext uri="{FF2B5EF4-FFF2-40B4-BE49-F238E27FC236}">
                  <a16:creationId xmlns:a16="http://schemas.microsoft.com/office/drawing/2014/main" id="{471B190A-6FDB-53B6-9CA0-79AA4361B45A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E133AFDE-62B3-6C52-D2C2-B5142C44D269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46" name="Connettore a gomito 45">
              <a:extLst>
                <a:ext uri="{FF2B5EF4-FFF2-40B4-BE49-F238E27FC236}">
                  <a16:creationId xmlns:a16="http://schemas.microsoft.com/office/drawing/2014/main" id="{261665AF-E2B2-C0B8-9585-28CA890E8438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60BC12F4-A405-3043-9767-B982B07BBF60}"/>
              </a:ext>
            </a:extLst>
          </p:cNvPr>
          <p:cNvGrpSpPr/>
          <p:nvPr/>
        </p:nvGrpSpPr>
        <p:grpSpPr>
          <a:xfrm>
            <a:off x="5225035" y="1946386"/>
            <a:ext cx="540000" cy="494812"/>
            <a:chOff x="8025788" y="2997200"/>
            <a:chExt cx="540000" cy="494812"/>
          </a:xfrm>
        </p:grpSpPr>
        <p:sp>
          <p:nvSpPr>
            <p:cNvPr id="48" name="Fascicolazione 47">
              <a:extLst>
                <a:ext uri="{FF2B5EF4-FFF2-40B4-BE49-F238E27FC236}">
                  <a16:creationId xmlns:a16="http://schemas.microsoft.com/office/drawing/2014/main" id="{AC53AC44-8883-2835-B694-D95B77F15C17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D0620FA0-DFA8-B38B-2968-8CF2F04F070B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50" name="Connettore a gomito 49">
              <a:extLst>
                <a:ext uri="{FF2B5EF4-FFF2-40B4-BE49-F238E27FC236}">
                  <a16:creationId xmlns:a16="http://schemas.microsoft.com/office/drawing/2014/main" id="{09D90E58-8CEA-2D18-A684-746CD947F177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8AD5D3A5-51B8-EBED-5055-5CDD0DC9A7E9}"/>
              </a:ext>
            </a:extLst>
          </p:cNvPr>
          <p:cNvGrpSpPr/>
          <p:nvPr/>
        </p:nvGrpSpPr>
        <p:grpSpPr>
          <a:xfrm>
            <a:off x="5331783" y="2088804"/>
            <a:ext cx="540000" cy="494812"/>
            <a:chOff x="8025788" y="2997200"/>
            <a:chExt cx="540000" cy="494812"/>
          </a:xfrm>
        </p:grpSpPr>
        <p:sp>
          <p:nvSpPr>
            <p:cNvPr id="52" name="Fascicolazione 51">
              <a:extLst>
                <a:ext uri="{FF2B5EF4-FFF2-40B4-BE49-F238E27FC236}">
                  <a16:creationId xmlns:a16="http://schemas.microsoft.com/office/drawing/2014/main" id="{32606A55-DCC3-7FA2-4672-F6C9A7D8A67A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8C88860A-DB7E-6A94-420E-519E09ECDEEE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54" name="Connettore a gomito 53">
              <a:extLst>
                <a:ext uri="{FF2B5EF4-FFF2-40B4-BE49-F238E27FC236}">
                  <a16:creationId xmlns:a16="http://schemas.microsoft.com/office/drawing/2014/main" id="{633F20A9-820F-23CB-DF96-3F57AB33242E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6B3EA4CE-436B-DC90-0313-EB4F263957F9}"/>
              </a:ext>
            </a:extLst>
          </p:cNvPr>
          <p:cNvCxnSpPr>
            <a:cxnSpLocks/>
            <a:stCxn id="52" idx="0"/>
            <a:endCxn id="14" idx="3"/>
          </p:cNvCxnSpPr>
          <p:nvPr/>
        </p:nvCxnSpPr>
        <p:spPr>
          <a:xfrm flipH="1" flipV="1">
            <a:off x="4714324" y="2395535"/>
            <a:ext cx="617459" cy="80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79C1A617-28BD-1483-793C-DDB6460E5B13}"/>
              </a:ext>
            </a:extLst>
          </p:cNvPr>
          <p:cNvCxnSpPr>
            <a:cxnSpLocks/>
            <a:stCxn id="48" idx="0"/>
            <a:endCxn id="13" idx="1"/>
          </p:cNvCxnSpPr>
          <p:nvPr/>
        </p:nvCxnSpPr>
        <p:spPr>
          <a:xfrm flipH="1" flipV="1">
            <a:off x="3409399" y="2243135"/>
            <a:ext cx="1815636" cy="18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E721C483-112D-8DCD-22A6-57220BD4B53F}"/>
              </a:ext>
            </a:extLst>
          </p:cNvPr>
          <p:cNvCxnSpPr>
            <a:cxnSpLocks/>
            <a:stCxn id="44" idx="0"/>
            <a:endCxn id="12" idx="1"/>
          </p:cNvCxnSpPr>
          <p:nvPr/>
        </p:nvCxnSpPr>
        <p:spPr>
          <a:xfrm flipH="1" flipV="1">
            <a:off x="3256999" y="2090735"/>
            <a:ext cx="1840042" cy="21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E1D1E1A4-60AA-8138-97FB-1A802714AEC6}"/>
              </a:ext>
            </a:extLst>
          </p:cNvPr>
          <p:cNvGrpSpPr/>
          <p:nvPr/>
        </p:nvGrpSpPr>
        <p:grpSpPr>
          <a:xfrm>
            <a:off x="3256999" y="1730372"/>
            <a:ext cx="1457325" cy="1025526"/>
            <a:chOff x="1938338" y="1730372"/>
            <a:chExt cx="1457325" cy="1025526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D7B86A2-4427-0D1A-311E-43C8B169440C}"/>
                </a:ext>
              </a:extLst>
            </p:cNvPr>
            <p:cNvSpPr/>
            <p:nvPr/>
          </p:nvSpPr>
          <p:spPr>
            <a:xfrm>
              <a:off x="1938338" y="1730372"/>
              <a:ext cx="1152525" cy="7207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5</a:t>
              </a:r>
              <a:r>
                <a:rPr lang="en-US" sz="2400" b="1" noProof="0" dirty="0">
                  <a:solidFill>
                    <a:schemeClr val="tx1"/>
                  </a:solidFill>
                  <a:latin typeface="Aptos Narrow" panose="020B0004020202020204" pitchFamily="34" charset="0"/>
                </a:rPr>
                <a:t>μm Filter</a:t>
              </a:r>
              <a:endParaRPr lang="en-US" sz="2400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8F3F63FB-BF85-BBAE-329A-648FA4EACC16}"/>
                </a:ext>
              </a:extLst>
            </p:cNvPr>
            <p:cNvSpPr/>
            <p:nvPr/>
          </p:nvSpPr>
          <p:spPr>
            <a:xfrm>
              <a:off x="2090738" y="1882772"/>
              <a:ext cx="1152525" cy="7207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5</a:t>
              </a:r>
              <a:r>
                <a:rPr lang="en-US" sz="2400" b="1" noProof="0" dirty="0">
                  <a:solidFill>
                    <a:schemeClr val="tx1"/>
                  </a:solidFill>
                  <a:latin typeface="Aptos Narrow" panose="020B0004020202020204" pitchFamily="34" charset="0"/>
                </a:rPr>
                <a:t>μm Filter</a:t>
              </a:r>
              <a:endParaRPr lang="en-US" sz="2400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59892B2-650C-C52E-BDB2-F20EF96CFF64}"/>
                </a:ext>
              </a:extLst>
            </p:cNvPr>
            <p:cNvSpPr/>
            <p:nvPr/>
          </p:nvSpPr>
          <p:spPr>
            <a:xfrm>
              <a:off x="2243138" y="2035172"/>
              <a:ext cx="1152525" cy="7207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5</a:t>
              </a:r>
              <a:r>
                <a:rPr lang="en-US" sz="2400" b="1" noProof="0" dirty="0">
                  <a:solidFill>
                    <a:schemeClr val="tx1"/>
                  </a:solidFill>
                  <a:latin typeface="Aptos Narrow" panose="020B0004020202020204" pitchFamily="34" charset="0"/>
                </a:rPr>
                <a:t>μm Filter</a:t>
              </a:r>
              <a:endParaRPr lang="en-US" sz="2400" b="1" noProof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A1B86D2E-5260-414C-33DB-F52E2EF51A5C}"/>
              </a:ext>
            </a:extLst>
          </p:cNvPr>
          <p:cNvCxnSpPr>
            <a:cxnSpLocks/>
            <a:stCxn id="14" idx="1"/>
            <a:endCxn id="37" idx="2"/>
          </p:cNvCxnSpPr>
          <p:nvPr/>
        </p:nvCxnSpPr>
        <p:spPr>
          <a:xfrm flipH="1" flipV="1">
            <a:off x="2805273" y="2393760"/>
            <a:ext cx="756526" cy="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94ABA426-94CE-B6CB-AB0F-BA14C75D314E}"/>
              </a:ext>
            </a:extLst>
          </p:cNvPr>
          <p:cNvCxnSpPr>
            <a:cxnSpLocks/>
            <a:stCxn id="13" idx="1"/>
            <a:endCxn id="32" idx="2"/>
          </p:cNvCxnSpPr>
          <p:nvPr/>
        </p:nvCxnSpPr>
        <p:spPr>
          <a:xfrm flipH="1">
            <a:off x="2679274" y="2243135"/>
            <a:ext cx="730125" cy="8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965C10D5-3C9D-A603-2135-1E017800CE8F}"/>
              </a:ext>
            </a:extLst>
          </p:cNvPr>
          <p:cNvCxnSpPr>
            <a:cxnSpLocks/>
            <a:stCxn id="9" idx="1"/>
            <a:endCxn id="44" idx="2"/>
          </p:cNvCxnSpPr>
          <p:nvPr/>
        </p:nvCxnSpPr>
        <p:spPr>
          <a:xfrm flipH="1" flipV="1">
            <a:off x="5637041" y="2112388"/>
            <a:ext cx="750123" cy="56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AF588EBD-DCE6-2961-A60D-02288AF7E801}"/>
              </a:ext>
            </a:extLst>
          </p:cNvPr>
          <p:cNvCxnSpPr>
            <a:cxnSpLocks/>
            <a:stCxn id="10" idx="1"/>
            <a:endCxn id="48" idx="2"/>
          </p:cNvCxnSpPr>
          <p:nvPr/>
        </p:nvCxnSpPr>
        <p:spPr>
          <a:xfrm flipH="1">
            <a:off x="5765035" y="2260799"/>
            <a:ext cx="774529" cy="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603901D4-C021-061A-34A2-5C89AF8DDA28}"/>
              </a:ext>
            </a:extLst>
          </p:cNvPr>
          <p:cNvCxnSpPr>
            <a:cxnSpLocks/>
            <a:stCxn id="11" idx="1"/>
            <a:endCxn id="52" idx="2"/>
          </p:cNvCxnSpPr>
          <p:nvPr/>
        </p:nvCxnSpPr>
        <p:spPr>
          <a:xfrm flipH="1" flipV="1">
            <a:off x="5871783" y="2403616"/>
            <a:ext cx="820181" cy="9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CA938AC7-C4DB-DDED-19C0-2E471A4F3C67}"/>
              </a:ext>
            </a:extLst>
          </p:cNvPr>
          <p:cNvGrpSpPr/>
          <p:nvPr/>
        </p:nvGrpSpPr>
        <p:grpSpPr>
          <a:xfrm>
            <a:off x="8380575" y="2062362"/>
            <a:ext cx="276225" cy="396874"/>
            <a:chOff x="6435451" y="4378962"/>
            <a:chExt cx="914400" cy="1080000"/>
          </a:xfrm>
        </p:grpSpPr>
        <p:sp>
          <p:nvSpPr>
            <p:cNvPr id="76" name="Triangolo isoscele 75">
              <a:extLst>
                <a:ext uri="{FF2B5EF4-FFF2-40B4-BE49-F238E27FC236}">
                  <a16:creationId xmlns:a16="http://schemas.microsoft.com/office/drawing/2014/main" id="{81F2249F-8B00-17EC-058B-899270770880}"/>
                </a:ext>
              </a:extLst>
            </p:cNvPr>
            <p:cNvSpPr/>
            <p:nvPr/>
          </p:nvSpPr>
          <p:spPr>
            <a:xfrm rot="5400000">
              <a:off x="6352651" y="4461762"/>
              <a:ext cx="1080000" cy="914400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AB642F5C-D835-955F-B325-3C1AAC97BF9E}"/>
                </a:ext>
              </a:extLst>
            </p:cNvPr>
            <p:cNvCxnSpPr>
              <a:stCxn id="76" idx="0"/>
            </p:cNvCxnSpPr>
            <p:nvPr/>
          </p:nvCxnSpPr>
          <p:spPr>
            <a:xfrm flipV="1">
              <a:off x="7349851" y="4378962"/>
              <a:ext cx="0" cy="540000"/>
            </a:xfrm>
            <a:prstGeom prst="line">
              <a:avLst/>
            </a:prstGeom>
            <a:ln w="38100" cap="rnd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66FFC520-17DB-448D-A488-F6E333A2F08C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 flipV="1">
              <a:off x="7349851" y="4918962"/>
              <a:ext cx="0" cy="530352"/>
            </a:xfrm>
            <a:prstGeom prst="line">
              <a:avLst/>
            </a:prstGeom>
            <a:ln w="38100" cap="rnd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55505AF7-84BE-3490-5655-44F3878D0683}"/>
              </a:ext>
            </a:extLst>
          </p:cNvPr>
          <p:cNvGrpSpPr/>
          <p:nvPr/>
        </p:nvGrpSpPr>
        <p:grpSpPr>
          <a:xfrm>
            <a:off x="8532975" y="2214762"/>
            <a:ext cx="276225" cy="396874"/>
            <a:chOff x="6435451" y="4378962"/>
            <a:chExt cx="914400" cy="1080000"/>
          </a:xfrm>
        </p:grpSpPr>
        <p:sp>
          <p:nvSpPr>
            <p:cNvPr id="80" name="Triangolo isoscele 79">
              <a:extLst>
                <a:ext uri="{FF2B5EF4-FFF2-40B4-BE49-F238E27FC236}">
                  <a16:creationId xmlns:a16="http://schemas.microsoft.com/office/drawing/2014/main" id="{F06C64B3-23C1-298E-F917-2DE9235BF980}"/>
                </a:ext>
              </a:extLst>
            </p:cNvPr>
            <p:cNvSpPr/>
            <p:nvPr/>
          </p:nvSpPr>
          <p:spPr>
            <a:xfrm rot="5400000">
              <a:off x="6352651" y="4461762"/>
              <a:ext cx="1080000" cy="914400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81" name="Connettore diritto 80">
              <a:extLst>
                <a:ext uri="{FF2B5EF4-FFF2-40B4-BE49-F238E27FC236}">
                  <a16:creationId xmlns:a16="http://schemas.microsoft.com/office/drawing/2014/main" id="{0F696D61-CBE4-C657-8AA6-5EBE4106074E}"/>
                </a:ext>
              </a:extLst>
            </p:cNvPr>
            <p:cNvCxnSpPr>
              <a:stCxn id="80" idx="0"/>
            </p:cNvCxnSpPr>
            <p:nvPr/>
          </p:nvCxnSpPr>
          <p:spPr>
            <a:xfrm flipV="1">
              <a:off x="7349851" y="4378962"/>
              <a:ext cx="0" cy="540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A52BBA1B-0858-E5A9-3A4E-416E7920E6AF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 flipV="1">
              <a:off x="7349851" y="4918962"/>
              <a:ext cx="0" cy="530352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70BD4FBA-9845-E5DA-9C3A-78034B447CB5}"/>
              </a:ext>
            </a:extLst>
          </p:cNvPr>
          <p:cNvCxnSpPr>
            <a:cxnSpLocks/>
            <a:stCxn id="80" idx="3"/>
            <a:endCxn id="11" idx="3"/>
          </p:cNvCxnSpPr>
          <p:nvPr/>
        </p:nvCxnSpPr>
        <p:spPr>
          <a:xfrm flipH="1" flipV="1">
            <a:off x="7844489" y="2413199"/>
            <a:ext cx="68848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D3A49336-700A-4332-47E3-C37C8B8AF76E}"/>
              </a:ext>
            </a:extLst>
          </p:cNvPr>
          <p:cNvCxnSpPr>
            <a:cxnSpLocks/>
            <a:stCxn id="37" idx="0"/>
            <a:endCxn id="139" idx="1"/>
          </p:cNvCxnSpPr>
          <p:nvPr/>
        </p:nvCxnSpPr>
        <p:spPr>
          <a:xfrm flipH="1">
            <a:off x="-300682" y="2393760"/>
            <a:ext cx="2565955" cy="3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FDEA70A4-B9F3-C466-844C-CF1BB499B621}"/>
              </a:ext>
            </a:extLst>
          </p:cNvPr>
          <p:cNvCxnSpPr>
            <a:cxnSpLocks/>
            <a:stCxn id="32" idx="0"/>
          </p:cNvCxnSpPr>
          <p:nvPr/>
        </p:nvCxnSpPr>
        <p:spPr>
          <a:xfrm flipH="1">
            <a:off x="-123825" y="2251339"/>
            <a:ext cx="2263099" cy="94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4B7C6607-73BA-76A2-62E8-A955662B1792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0" y="2083282"/>
            <a:ext cx="20305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380C08A4-2630-106A-D99D-8F71C8AE6CB0}"/>
              </a:ext>
            </a:extLst>
          </p:cNvPr>
          <p:cNvSpPr/>
          <p:nvPr/>
        </p:nvSpPr>
        <p:spPr>
          <a:xfrm>
            <a:off x="6796920" y="3026558"/>
            <a:ext cx="2242707" cy="7108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Mixing Volume</a:t>
            </a:r>
          </a:p>
        </p:txBody>
      </p:sp>
      <p:cxnSp>
        <p:nvCxnSpPr>
          <p:cNvPr id="104" name="Connettore a gomito 103">
            <a:extLst>
              <a:ext uri="{FF2B5EF4-FFF2-40B4-BE49-F238E27FC236}">
                <a16:creationId xmlns:a16="http://schemas.microsoft.com/office/drawing/2014/main" id="{BCB62D5E-C550-4FF5-2AF0-D65633812319}"/>
              </a:ext>
            </a:extLst>
          </p:cNvPr>
          <p:cNvCxnSpPr>
            <a:cxnSpLocks/>
            <a:stCxn id="102" idx="3"/>
            <a:endCxn id="80" idx="0"/>
          </p:cNvCxnSpPr>
          <p:nvPr/>
        </p:nvCxnSpPr>
        <p:spPr>
          <a:xfrm flipH="1" flipV="1">
            <a:off x="8809201" y="2413200"/>
            <a:ext cx="230426" cy="968769"/>
          </a:xfrm>
          <a:prstGeom prst="bentConnector3">
            <a:avLst>
              <a:gd name="adj1" fmla="val -99208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a gomito 105">
            <a:extLst>
              <a:ext uri="{FF2B5EF4-FFF2-40B4-BE49-F238E27FC236}">
                <a16:creationId xmlns:a16="http://schemas.microsoft.com/office/drawing/2014/main" id="{E114AC3A-4C0E-DA48-5DE4-508DF286FFDD}"/>
              </a:ext>
            </a:extLst>
          </p:cNvPr>
          <p:cNvCxnSpPr>
            <a:cxnSpLocks/>
            <a:stCxn id="102" idx="3"/>
            <a:endCxn id="76" idx="0"/>
          </p:cNvCxnSpPr>
          <p:nvPr/>
        </p:nvCxnSpPr>
        <p:spPr>
          <a:xfrm flipH="1" flipV="1">
            <a:off x="8656801" y="2260800"/>
            <a:ext cx="382826" cy="1121169"/>
          </a:xfrm>
          <a:prstGeom prst="bentConnector3">
            <a:avLst>
              <a:gd name="adj1" fmla="val -59714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a gomito 108">
            <a:extLst>
              <a:ext uri="{FF2B5EF4-FFF2-40B4-BE49-F238E27FC236}">
                <a16:creationId xmlns:a16="http://schemas.microsoft.com/office/drawing/2014/main" id="{B78B53EF-5346-88FA-CCF3-EE06C3ECE646}"/>
              </a:ext>
            </a:extLst>
          </p:cNvPr>
          <p:cNvCxnSpPr>
            <a:cxnSpLocks/>
            <a:stCxn id="102" idx="3"/>
            <a:endCxn id="18" idx="0"/>
          </p:cNvCxnSpPr>
          <p:nvPr/>
        </p:nvCxnSpPr>
        <p:spPr>
          <a:xfrm flipH="1" flipV="1">
            <a:off x="8504401" y="2108400"/>
            <a:ext cx="535226" cy="1273569"/>
          </a:xfrm>
          <a:prstGeom prst="bentConnector3">
            <a:avLst>
              <a:gd name="adj1" fmla="val -4271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98680441-B8CD-0F60-879B-9E2DD513CA02}"/>
              </a:ext>
            </a:extLst>
          </p:cNvPr>
          <p:cNvGrpSpPr/>
          <p:nvPr/>
        </p:nvGrpSpPr>
        <p:grpSpPr>
          <a:xfrm>
            <a:off x="7050496" y="3823023"/>
            <a:ext cx="540000" cy="494812"/>
            <a:chOff x="8025788" y="2997200"/>
            <a:chExt cx="540000" cy="494812"/>
          </a:xfrm>
        </p:grpSpPr>
        <p:sp>
          <p:nvSpPr>
            <p:cNvPr id="130" name="Fascicolazione 129">
              <a:extLst>
                <a:ext uri="{FF2B5EF4-FFF2-40B4-BE49-F238E27FC236}">
                  <a16:creationId xmlns:a16="http://schemas.microsoft.com/office/drawing/2014/main" id="{21F2743B-1ACE-5ED5-87A8-197DCB8EDFF9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1" name="Ovale 130">
              <a:extLst>
                <a:ext uri="{FF2B5EF4-FFF2-40B4-BE49-F238E27FC236}">
                  <a16:creationId xmlns:a16="http://schemas.microsoft.com/office/drawing/2014/main" id="{8EC65309-4B8B-A22B-E9F1-6B438F98E3C3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2" name="Connettore a gomito 131">
              <a:extLst>
                <a:ext uri="{FF2B5EF4-FFF2-40B4-BE49-F238E27FC236}">
                  <a16:creationId xmlns:a16="http://schemas.microsoft.com/office/drawing/2014/main" id="{7338C309-2E4B-5444-76EA-8B35D3E3B872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ttangolo 138">
            <a:extLst>
              <a:ext uri="{FF2B5EF4-FFF2-40B4-BE49-F238E27FC236}">
                <a16:creationId xmlns:a16="http://schemas.microsoft.com/office/drawing/2014/main" id="{80810626-1081-6753-99B0-809B393192CD}"/>
              </a:ext>
            </a:extLst>
          </p:cNvPr>
          <p:cNvSpPr/>
          <p:nvPr/>
        </p:nvSpPr>
        <p:spPr>
          <a:xfrm>
            <a:off x="-300682" y="2320600"/>
            <a:ext cx="2202470" cy="15363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7F0162F4-2E56-2D10-07CB-C9A53D3679C8}"/>
              </a:ext>
            </a:extLst>
          </p:cNvPr>
          <p:cNvSpPr txBox="1"/>
          <p:nvPr/>
        </p:nvSpPr>
        <p:spPr>
          <a:xfrm>
            <a:off x="272942" y="1100151"/>
            <a:ext cx="2053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0" dirty="0" err="1">
                <a:solidFill>
                  <a:schemeClr val="tx1"/>
                </a:solidFill>
              </a:rPr>
              <a:t>Ar</a:t>
            </a:r>
            <a:endParaRPr lang="en-US" sz="1800" b="1" noProof="0" dirty="0">
              <a:solidFill>
                <a:schemeClr val="tx1"/>
              </a:solidFill>
            </a:endParaRPr>
          </a:p>
          <a:p>
            <a:pPr algn="ctr"/>
            <a:r>
              <a:rPr lang="en-US" sz="1800" b="1" noProof="0" dirty="0">
                <a:solidFill>
                  <a:schemeClr val="tx1"/>
                </a:solidFill>
              </a:rPr>
              <a:t>CO</a:t>
            </a:r>
            <a:r>
              <a:rPr lang="en-US" sz="1800" b="1" baseline="-25000" noProof="0" dirty="0">
                <a:solidFill>
                  <a:schemeClr val="tx1"/>
                </a:solidFill>
              </a:rPr>
              <a:t>2</a:t>
            </a:r>
            <a:endParaRPr lang="en-US" b="1" baseline="-25000" noProof="0" dirty="0"/>
          </a:p>
          <a:p>
            <a:pPr algn="ctr"/>
            <a:r>
              <a:rPr lang="en-US" b="1" noProof="0" dirty="0"/>
              <a:t>iC</a:t>
            </a:r>
            <a:r>
              <a:rPr lang="en-US" b="1" baseline="-25000" noProof="0" dirty="0"/>
              <a:t>4</a:t>
            </a:r>
            <a:r>
              <a:rPr lang="en-US" b="1" noProof="0" dirty="0"/>
              <a:t>H</a:t>
            </a:r>
            <a:r>
              <a:rPr lang="en-US" b="1" baseline="-25000" noProof="0" dirty="0"/>
              <a:t>10</a:t>
            </a:r>
          </a:p>
        </p:txBody>
      </p: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3915E493-9EA8-F167-BE8A-C67B55E8D567}"/>
              </a:ext>
            </a:extLst>
          </p:cNvPr>
          <p:cNvGrpSpPr/>
          <p:nvPr/>
        </p:nvGrpSpPr>
        <p:grpSpPr>
          <a:xfrm>
            <a:off x="5611145" y="3066645"/>
            <a:ext cx="540000" cy="592836"/>
            <a:chOff x="9783636" y="4368789"/>
            <a:chExt cx="540000" cy="592836"/>
          </a:xfrm>
        </p:grpSpPr>
        <p:sp>
          <p:nvSpPr>
            <p:cNvPr id="151" name="Triangolo isoscele 150">
              <a:extLst>
                <a:ext uri="{FF2B5EF4-FFF2-40B4-BE49-F238E27FC236}">
                  <a16:creationId xmlns:a16="http://schemas.microsoft.com/office/drawing/2014/main" id="{D9860CF1-AB89-514B-A498-F68B19E55288}"/>
                </a:ext>
              </a:extLst>
            </p:cNvPr>
            <p:cNvSpPr/>
            <p:nvPr/>
          </p:nvSpPr>
          <p:spPr>
            <a:xfrm>
              <a:off x="9904444" y="4691747"/>
              <a:ext cx="298383" cy="26987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47" name="Gruppo 146">
              <a:extLst>
                <a:ext uri="{FF2B5EF4-FFF2-40B4-BE49-F238E27FC236}">
                  <a16:creationId xmlns:a16="http://schemas.microsoft.com/office/drawing/2014/main" id="{5A8744B7-C3B8-2EDD-EBF0-FCFBE7218D70}"/>
                </a:ext>
              </a:extLst>
            </p:cNvPr>
            <p:cNvGrpSpPr/>
            <p:nvPr/>
          </p:nvGrpSpPr>
          <p:grpSpPr>
            <a:xfrm>
              <a:off x="9783636" y="4368789"/>
              <a:ext cx="540000" cy="494812"/>
              <a:chOff x="8025788" y="2997200"/>
              <a:chExt cx="540000" cy="494812"/>
            </a:xfrm>
          </p:grpSpPr>
          <p:sp>
            <p:nvSpPr>
              <p:cNvPr id="148" name="Fascicolazione 147">
                <a:extLst>
                  <a:ext uri="{FF2B5EF4-FFF2-40B4-BE49-F238E27FC236}">
                    <a16:creationId xmlns:a16="http://schemas.microsoft.com/office/drawing/2014/main" id="{C76CEA82-9F72-D1B0-E7D5-078B2313429B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Ovale 148">
                <a:extLst>
                  <a:ext uri="{FF2B5EF4-FFF2-40B4-BE49-F238E27FC236}">
                    <a16:creationId xmlns:a16="http://schemas.microsoft.com/office/drawing/2014/main" id="{395FE4FD-49AF-A79F-77EF-D09B7F5E1B62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150" name="Connettore a gomito 149">
                <a:extLst>
                  <a:ext uri="{FF2B5EF4-FFF2-40B4-BE49-F238E27FC236}">
                    <a16:creationId xmlns:a16="http://schemas.microsoft.com/office/drawing/2014/main" id="{4FA64CB2-7E0B-BAC5-4296-2FC66180B6C0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6" name="Connettore a gomito 155">
            <a:extLst>
              <a:ext uri="{FF2B5EF4-FFF2-40B4-BE49-F238E27FC236}">
                <a16:creationId xmlns:a16="http://schemas.microsoft.com/office/drawing/2014/main" id="{8D60BB72-1667-5925-3B1B-6DCED7DF30D2}"/>
              </a:ext>
            </a:extLst>
          </p:cNvPr>
          <p:cNvCxnSpPr>
            <a:cxnSpLocks/>
            <a:stCxn id="148" idx="2"/>
            <a:endCxn id="102" idx="1"/>
          </p:cNvCxnSpPr>
          <p:nvPr/>
        </p:nvCxnSpPr>
        <p:spPr>
          <a:xfrm>
            <a:off x="6151145" y="3381457"/>
            <a:ext cx="645775" cy="51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5" name="Gruppo 164">
            <a:extLst>
              <a:ext uri="{FF2B5EF4-FFF2-40B4-BE49-F238E27FC236}">
                <a16:creationId xmlns:a16="http://schemas.microsoft.com/office/drawing/2014/main" id="{A98BD662-7BC2-12D7-F5C4-5A0221A434BC}"/>
              </a:ext>
            </a:extLst>
          </p:cNvPr>
          <p:cNvGrpSpPr/>
          <p:nvPr/>
        </p:nvGrpSpPr>
        <p:grpSpPr>
          <a:xfrm rot="10800000">
            <a:off x="4249469" y="4653580"/>
            <a:ext cx="540000" cy="592836"/>
            <a:chOff x="9783636" y="4368789"/>
            <a:chExt cx="540000" cy="592836"/>
          </a:xfrm>
        </p:grpSpPr>
        <p:sp>
          <p:nvSpPr>
            <p:cNvPr id="166" name="Triangolo isoscele 165">
              <a:extLst>
                <a:ext uri="{FF2B5EF4-FFF2-40B4-BE49-F238E27FC236}">
                  <a16:creationId xmlns:a16="http://schemas.microsoft.com/office/drawing/2014/main" id="{A4CEEA42-15DC-BBB7-9976-2BCF9E2DDC81}"/>
                </a:ext>
              </a:extLst>
            </p:cNvPr>
            <p:cNvSpPr/>
            <p:nvPr/>
          </p:nvSpPr>
          <p:spPr>
            <a:xfrm>
              <a:off x="9904444" y="4691747"/>
              <a:ext cx="298383" cy="26987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67" name="Gruppo 166">
              <a:extLst>
                <a:ext uri="{FF2B5EF4-FFF2-40B4-BE49-F238E27FC236}">
                  <a16:creationId xmlns:a16="http://schemas.microsoft.com/office/drawing/2014/main" id="{82ACA8A7-0214-1056-E675-78E37FE9E4EE}"/>
                </a:ext>
              </a:extLst>
            </p:cNvPr>
            <p:cNvGrpSpPr/>
            <p:nvPr/>
          </p:nvGrpSpPr>
          <p:grpSpPr>
            <a:xfrm>
              <a:off x="9783636" y="4368789"/>
              <a:ext cx="540000" cy="494812"/>
              <a:chOff x="8025788" y="2997200"/>
              <a:chExt cx="540000" cy="494812"/>
            </a:xfrm>
          </p:grpSpPr>
          <p:sp>
            <p:nvSpPr>
              <p:cNvPr id="168" name="Fascicolazione 167">
                <a:extLst>
                  <a:ext uri="{FF2B5EF4-FFF2-40B4-BE49-F238E27FC236}">
                    <a16:creationId xmlns:a16="http://schemas.microsoft.com/office/drawing/2014/main" id="{C644FB2C-A09F-0A27-D152-07D131810F09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Ovale 168">
                <a:extLst>
                  <a:ext uri="{FF2B5EF4-FFF2-40B4-BE49-F238E27FC236}">
                    <a16:creationId xmlns:a16="http://schemas.microsoft.com/office/drawing/2014/main" id="{1635E025-0919-43C4-3B30-B636C0C0191D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170" name="Connettore a gomito 169">
                <a:extLst>
                  <a:ext uri="{FF2B5EF4-FFF2-40B4-BE49-F238E27FC236}">
                    <a16:creationId xmlns:a16="http://schemas.microsoft.com/office/drawing/2014/main" id="{27F32019-83D2-5624-811E-EB9B4EBEB810}"/>
                  </a:ext>
                </a:extLst>
              </p:cNvPr>
              <p:cNvCxnSpPr>
                <a:cxnSpLocks/>
                <a:stCxn id="169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1" name="Connettore a gomito 170">
            <a:extLst>
              <a:ext uri="{FF2B5EF4-FFF2-40B4-BE49-F238E27FC236}">
                <a16:creationId xmlns:a16="http://schemas.microsoft.com/office/drawing/2014/main" id="{602D7B04-D376-EDE2-1A43-67C9366A9A23}"/>
              </a:ext>
            </a:extLst>
          </p:cNvPr>
          <p:cNvCxnSpPr>
            <a:cxnSpLocks/>
            <a:stCxn id="151" idx="3"/>
            <a:endCxn id="166" idx="3"/>
          </p:cNvCxnSpPr>
          <p:nvPr/>
        </p:nvCxnSpPr>
        <p:spPr>
          <a:xfrm rot="5400000">
            <a:off x="4703258" y="3475692"/>
            <a:ext cx="994099" cy="136167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807D9605-3D2F-8E7F-6FB7-B97A8A1E5DBC}"/>
              </a:ext>
            </a:extLst>
          </p:cNvPr>
          <p:cNvCxnSpPr>
            <a:cxnSpLocks/>
            <a:stCxn id="148" idx="0"/>
            <a:endCxn id="7" idx="3"/>
          </p:cNvCxnSpPr>
          <p:nvPr/>
        </p:nvCxnSpPr>
        <p:spPr>
          <a:xfrm flipH="1">
            <a:off x="5253364" y="3381457"/>
            <a:ext cx="357781" cy="4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nettore diritto 179">
            <a:extLst>
              <a:ext uri="{FF2B5EF4-FFF2-40B4-BE49-F238E27FC236}">
                <a16:creationId xmlns:a16="http://schemas.microsoft.com/office/drawing/2014/main" id="{6C763B89-258D-C264-96DD-ED6C76775DA5}"/>
              </a:ext>
            </a:extLst>
          </p:cNvPr>
          <p:cNvCxnSpPr>
            <a:cxnSpLocks/>
            <a:endCxn id="168" idx="2"/>
          </p:cNvCxnSpPr>
          <p:nvPr/>
        </p:nvCxnSpPr>
        <p:spPr>
          <a:xfrm>
            <a:off x="3409399" y="4923459"/>
            <a:ext cx="840070" cy="8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Rettangolo 186">
            <a:extLst>
              <a:ext uri="{FF2B5EF4-FFF2-40B4-BE49-F238E27FC236}">
                <a16:creationId xmlns:a16="http://schemas.microsoft.com/office/drawing/2014/main" id="{CAFD2407-2792-32A0-9153-7BA2304D3E19}"/>
              </a:ext>
            </a:extLst>
          </p:cNvPr>
          <p:cNvSpPr/>
          <p:nvPr/>
        </p:nvSpPr>
        <p:spPr>
          <a:xfrm>
            <a:off x="4975474" y="5438201"/>
            <a:ext cx="1694832" cy="764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MFC/Flow Regulator</a:t>
            </a:r>
          </a:p>
        </p:txBody>
      </p:sp>
      <p:grpSp>
        <p:nvGrpSpPr>
          <p:cNvPr id="189" name="Gruppo 188">
            <a:extLst>
              <a:ext uri="{FF2B5EF4-FFF2-40B4-BE49-F238E27FC236}">
                <a16:creationId xmlns:a16="http://schemas.microsoft.com/office/drawing/2014/main" id="{61DCD626-08DC-60AF-F409-EC600304D29E}"/>
              </a:ext>
            </a:extLst>
          </p:cNvPr>
          <p:cNvGrpSpPr/>
          <p:nvPr/>
        </p:nvGrpSpPr>
        <p:grpSpPr>
          <a:xfrm>
            <a:off x="2077616" y="5495740"/>
            <a:ext cx="540000" cy="494812"/>
            <a:chOff x="8025788" y="2997200"/>
            <a:chExt cx="540000" cy="494812"/>
          </a:xfrm>
        </p:grpSpPr>
        <p:sp>
          <p:nvSpPr>
            <p:cNvPr id="190" name="Fascicolazione 189">
              <a:extLst>
                <a:ext uri="{FF2B5EF4-FFF2-40B4-BE49-F238E27FC236}">
                  <a16:creationId xmlns:a16="http://schemas.microsoft.com/office/drawing/2014/main" id="{22EB6C8B-723F-7721-1562-4B5F35545731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1" name="Ovale 190">
              <a:extLst>
                <a:ext uri="{FF2B5EF4-FFF2-40B4-BE49-F238E27FC236}">
                  <a16:creationId xmlns:a16="http://schemas.microsoft.com/office/drawing/2014/main" id="{553B4C10-2496-A8DD-EE38-8FDE0D919AEB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92" name="Connettore a gomito 191">
              <a:extLst>
                <a:ext uri="{FF2B5EF4-FFF2-40B4-BE49-F238E27FC236}">
                  <a16:creationId xmlns:a16="http://schemas.microsoft.com/office/drawing/2014/main" id="{6A6BF131-8CA5-177E-1BEC-2B9421641257}"/>
                </a:ext>
              </a:extLst>
            </p:cNvPr>
            <p:cNvCxnSpPr>
              <a:cxnSpLocks/>
              <a:stCxn id="191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uppo 192">
            <a:extLst>
              <a:ext uri="{FF2B5EF4-FFF2-40B4-BE49-F238E27FC236}">
                <a16:creationId xmlns:a16="http://schemas.microsoft.com/office/drawing/2014/main" id="{09625495-9764-F354-8540-2C3893131C5B}"/>
              </a:ext>
            </a:extLst>
          </p:cNvPr>
          <p:cNvGrpSpPr/>
          <p:nvPr/>
        </p:nvGrpSpPr>
        <p:grpSpPr>
          <a:xfrm>
            <a:off x="4220102" y="5505596"/>
            <a:ext cx="540000" cy="494812"/>
            <a:chOff x="8025788" y="2997200"/>
            <a:chExt cx="540000" cy="494812"/>
          </a:xfrm>
        </p:grpSpPr>
        <p:sp>
          <p:nvSpPr>
            <p:cNvPr id="194" name="Fascicolazione 193">
              <a:extLst>
                <a:ext uri="{FF2B5EF4-FFF2-40B4-BE49-F238E27FC236}">
                  <a16:creationId xmlns:a16="http://schemas.microsoft.com/office/drawing/2014/main" id="{45622384-6FF6-D595-CB1D-465F1820FA2A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5" name="Ovale 194">
              <a:extLst>
                <a:ext uri="{FF2B5EF4-FFF2-40B4-BE49-F238E27FC236}">
                  <a16:creationId xmlns:a16="http://schemas.microsoft.com/office/drawing/2014/main" id="{BD56EDCF-E85C-C1DF-1E1B-B3579F30CB47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96" name="Connettore a gomito 195">
              <a:extLst>
                <a:ext uri="{FF2B5EF4-FFF2-40B4-BE49-F238E27FC236}">
                  <a16:creationId xmlns:a16="http://schemas.microsoft.com/office/drawing/2014/main" id="{F6C5E9C1-75E5-467C-A516-F56E474F27B1}"/>
                </a:ext>
              </a:extLst>
            </p:cNvPr>
            <p:cNvCxnSpPr>
              <a:cxnSpLocks/>
              <a:stCxn id="195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61280D08-CFB4-6D4B-88E1-C5EC167C164A}"/>
              </a:ext>
            </a:extLst>
          </p:cNvPr>
          <p:cNvCxnSpPr>
            <a:cxnSpLocks/>
            <a:stCxn id="194" idx="0"/>
            <a:endCxn id="201" idx="3"/>
          </p:cNvCxnSpPr>
          <p:nvPr/>
        </p:nvCxnSpPr>
        <p:spPr>
          <a:xfrm flipH="1" flipV="1">
            <a:off x="4016530" y="5812327"/>
            <a:ext cx="203572" cy="80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Rettangolo 200">
            <a:extLst>
              <a:ext uri="{FF2B5EF4-FFF2-40B4-BE49-F238E27FC236}">
                <a16:creationId xmlns:a16="http://schemas.microsoft.com/office/drawing/2014/main" id="{E61F2327-4F3E-A000-7C52-237DEDD56ADE}"/>
              </a:ext>
            </a:extLst>
          </p:cNvPr>
          <p:cNvSpPr/>
          <p:nvPr/>
        </p:nvSpPr>
        <p:spPr>
          <a:xfrm>
            <a:off x="2864005" y="5451964"/>
            <a:ext cx="1152525" cy="7207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5</a:t>
            </a:r>
            <a:r>
              <a:rPr lang="en-US" sz="2400" b="1" noProof="0" dirty="0">
                <a:solidFill>
                  <a:schemeClr val="tx1"/>
                </a:solidFill>
                <a:latin typeface="Aptos Narrow" panose="020B0004020202020204" pitchFamily="34" charset="0"/>
              </a:rPr>
              <a:t>μm Filter</a:t>
            </a:r>
            <a:endParaRPr lang="en-US" sz="2400" b="1" noProof="0" dirty="0">
              <a:solidFill>
                <a:schemeClr val="tx1"/>
              </a:solidFill>
            </a:endParaRPr>
          </a:p>
        </p:txBody>
      </p: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47A3D8F5-EF5E-95D4-5C41-351BF92252EC}"/>
              </a:ext>
            </a:extLst>
          </p:cNvPr>
          <p:cNvCxnSpPr>
            <a:cxnSpLocks/>
            <a:stCxn id="201" idx="1"/>
            <a:endCxn id="190" idx="2"/>
          </p:cNvCxnSpPr>
          <p:nvPr/>
        </p:nvCxnSpPr>
        <p:spPr>
          <a:xfrm flipH="1" flipV="1">
            <a:off x="2617616" y="5810552"/>
            <a:ext cx="246389" cy="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E0361ED8-EE9A-8B7E-A0D6-C9FDEED88C6D}"/>
              </a:ext>
            </a:extLst>
          </p:cNvPr>
          <p:cNvCxnSpPr>
            <a:cxnSpLocks/>
            <a:stCxn id="187" idx="1"/>
            <a:endCxn id="194" idx="2"/>
          </p:cNvCxnSpPr>
          <p:nvPr/>
        </p:nvCxnSpPr>
        <p:spPr>
          <a:xfrm flipH="1">
            <a:off x="4760102" y="5820312"/>
            <a:ext cx="215372" cy="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79C92DD5-3C36-80F7-4A0D-6363A73A0A2D}"/>
              </a:ext>
            </a:extLst>
          </p:cNvPr>
          <p:cNvCxnSpPr>
            <a:cxnSpLocks/>
            <a:stCxn id="190" idx="0"/>
          </p:cNvCxnSpPr>
          <p:nvPr/>
        </p:nvCxnSpPr>
        <p:spPr>
          <a:xfrm flipH="1">
            <a:off x="-123825" y="5810552"/>
            <a:ext cx="22014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1" name="Gruppo 210">
            <a:extLst>
              <a:ext uri="{FF2B5EF4-FFF2-40B4-BE49-F238E27FC236}">
                <a16:creationId xmlns:a16="http://schemas.microsoft.com/office/drawing/2014/main" id="{6ECCD843-5AC6-2B9E-C933-8AF0271C30F5}"/>
              </a:ext>
            </a:extLst>
          </p:cNvPr>
          <p:cNvGrpSpPr/>
          <p:nvPr/>
        </p:nvGrpSpPr>
        <p:grpSpPr>
          <a:xfrm>
            <a:off x="7236640" y="4613592"/>
            <a:ext cx="540000" cy="592836"/>
            <a:chOff x="9783636" y="4368789"/>
            <a:chExt cx="540000" cy="592836"/>
          </a:xfrm>
        </p:grpSpPr>
        <p:sp>
          <p:nvSpPr>
            <p:cNvPr id="212" name="Triangolo isoscele 211">
              <a:extLst>
                <a:ext uri="{FF2B5EF4-FFF2-40B4-BE49-F238E27FC236}">
                  <a16:creationId xmlns:a16="http://schemas.microsoft.com/office/drawing/2014/main" id="{9E7394E3-C2F5-8AAF-9528-9D795ED33E2F}"/>
                </a:ext>
              </a:extLst>
            </p:cNvPr>
            <p:cNvSpPr/>
            <p:nvPr/>
          </p:nvSpPr>
          <p:spPr>
            <a:xfrm>
              <a:off x="9904444" y="4691747"/>
              <a:ext cx="298383" cy="26987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213" name="Gruppo 212">
              <a:extLst>
                <a:ext uri="{FF2B5EF4-FFF2-40B4-BE49-F238E27FC236}">
                  <a16:creationId xmlns:a16="http://schemas.microsoft.com/office/drawing/2014/main" id="{51EA3237-9537-3A63-DAFE-F4930EC61949}"/>
                </a:ext>
              </a:extLst>
            </p:cNvPr>
            <p:cNvGrpSpPr/>
            <p:nvPr/>
          </p:nvGrpSpPr>
          <p:grpSpPr>
            <a:xfrm>
              <a:off x="9783636" y="4368789"/>
              <a:ext cx="540000" cy="494812"/>
              <a:chOff x="8025788" y="2997200"/>
              <a:chExt cx="540000" cy="494812"/>
            </a:xfrm>
          </p:grpSpPr>
          <p:sp>
            <p:nvSpPr>
              <p:cNvPr id="214" name="Fascicolazione 213">
                <a:extLst>
                  <a:ext uri="{FF2B5EF4-FFF2-40B4-BE49-F238E27FC236}">
                    <a16:creationId xmlns:a16="http://schemas.microsoft.com/office/drawing/2014/main" id="{7AC04FB6-BD1C-8621-A45B-F9D296D61A93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Ovale 214">
                <a:extLst>
                  <a:ext uri="{FF2B5EF4-FFF2-40B4-BE49-F238E27FC236}">
                    <a16:creationId xmlns:a16="http://schemas.microsoft.com/office/drawing/2014/main" id="{4110D6DA-B8A0-F3C1-DA2A-C89D62ED2D01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216" name="Connettore a gomito 215">
                <a:extLst>
                  <a:ext uri="{FF2B5EF4-FFF2-40B4-BE49-F238E27FC236}">
                    <a16:creationId xmlns:a16="http://schemas.microsoft.com/office/drawing/2014/main" id="{D329D001-B4A7-4128-EF00-283F7AC91427}"/>
                  </a:ext>
                </a:extLst>
              </p:cNvPr>
              <p:cNvCxnSpPr>
                <a:cxnSpLocks/>
                <a:stCxn id="215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3" name="CasellaDiTesto 222">
            <a:extLst>
              <a:ext uri="{FF2B5EF4-FFF2-40B4-BE49-F238E27FC236}">
                <a16:creationId xmlns:a16="http://schemas.microsoft.com/office/drawing/2014/main" id="{BF679E6A-C219-4CDB-2E1B-DD4611B43523}"/>
              </a:ext>
            </a:extLst>
          </p:cNvPr>
          <p:cNvSpPr txBox="1"/>
          <p:nvPr/>
        </p:nvSpPr>
        <p:spPr>
          <a:xfrm>
            <a:off x="192012" y="5364403"/>
            <a:ext cx="430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0" dirty="0">
                <a:solidFill>
                  <a:schemeClr val="tx1"/>
                </a:solidFill>
              </a:rPr>
              <a:t>N</a:t>
            </a:r>
            <a:r>
              <a:rPr lang="en-US" sz="1800" b="1" baseline="-25000" noProof="0" dirty="0">
                <a:solidFill>
                  <a:schemeClr val="tx1"/>
                </a:solidFill>
              </a:rPr>
              <a:t>2</a:t>
            </a:r>
            <a:endParaRPr lang="en-US" b="1" baseline="-25000" noProof="0" dirty="0"/>
          </a:p>
        </p:txBody>
      </p:sp>
      <p:cxnSp>
        <p:nvCxnSpPr>
          <p:cNvPr id="227" name="Connettore a gomito 226">
            <a:extLst>
              <a:ext uri="{FF2B5EF4-FFF2-40B4-BE49-F238E27FC236}">
                <a16:creationId xmlns:a16="http://schemas.microsoft.com/office/drawing/2014/main" id="{376B45A9-8622-7FF6-BC0D-A606383E58F6}"/>
              </a:ext>
            </a:extLst>
          </p:cNvPr>
          <p:cNvCxnSpPr>
            <a:cxnSpLocks/>
            <a:stCxn id="294" idx="3"/>
            <a:endCxn id="130" idx="0"/>
          </p:cNvCxnSpPr>
          <p:nvPr/>
        </p:nvCxnSpPr>
        <p:spPr>
          <a:xfrm rot="10800000" flipH="1">
            <a:off x="6708206" y="4137835"/>
            <a:ext cx="342290" cy="795846"/>
          </a:xfrm>
          <a:prstGeom prst="bentConnector3">
            <a:avLst>
              <a:gd name="adj1" fmla="val -84409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diritto 230">
            <a:extLst>
              <a:ext uri="{FF2B5EF4-FFF2-40B4-BE49-F238E27FC236}">
                <a16:creationId xmlns:a16="http://schemas.microsoft.com/office/drawing/2014/main" id="{83ABC5CF-6390-97B1-1EBC-E288FA2E6ED5}"/>
              </a:ext>
            </a:extLst>
          </p:cNvPr>
          <p:cNvCxnSpPr>
            <a:cxnSpLocks/>
            <a:stCxn id="303" idx="3"/>
          </p:cNvCxnSpPr>
          <p:nvPr/>
        </p:nvCxnSpPr>
        <p:spPr>
          <a:xfrm>
            <a:off x="9710507" y="4930896"/>
            <a:ext cx="2671993" cy="108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Freccia a destra 231">
            <a:extLst>
              <a:ext uri="{FF2B5EF4-FFF2-40B4-BE49-F238E27FC236}">
                <a16:creationId xmlns:a16="http://schemas.microsoft.com/office/drawing/2014/main" id="{66B55540-4FE1-8007-BC67-6C55DE237FFE}"/>
              </a:ext>
            </a:extLst>
          </p:cNvPr>
          <p:cNvSpPr/>
          <p:nvPr/>
        </p:nvSpPr>
        <p:spPr>
          <a:xfrm>
            <a:off x="9593997" y="5223484"/>
            <a:ext cx="2518920" cy="1079059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To Distribution</a:t>
            </a:r>
          </a:p>
        </p:txBody>
      </p:sp>
      <p:grpSp>
        <p:nvGrpSpPr>
          <p:cNvPr id="257" name="Gruppo 256">
            <a:extLst>
              <a:ext uri="{FF2B5EF4-FFF2-40B4-BE49-F238E27FC236}">
                <a16:creationId xmlns:a16="http://schemas.microsoft.com/office/drawing/2014/main" id="{5AB1F1AC-D31E-12BA-6668-4EB5F376CBE8}"/>
              </a:ext>
            </a:extLst>
          </p:cNvPr>
          <p:cNvGrpSpPr/>
          <p:nvPr/>
        </p:nvGrpSpPr>
        <p:grpSpPr>
          <a:xfrm>
            <a:off x="6987343" y="5612115"/>
            <a:ext cx="276225" cy="396874"/>
            <a:chOff x="6435451" y="4378962"/>
            <a:chExt cx="914400" cy="1080000"/>
          </a:xfrm>
        </p:grpSpPr>
        <p:sp>
          <p:nvSpPr>
            <p:cNvPr id="258" name="Triangolo isoscele 257">
              <a:extLst>
                <a:ext uri="{FF2B5EF4-FFF2-40B4-BE49-F238E27FC236}">
                  <a16:creationId xmlns:a16="http://schemas.microsoft.com/office/drawing/2014/main" id="{446F64F2-A8D0-F808-D3AD-5976E56486F4}"/>
                </a:ext>
              </a:extLst>
            </p:cNvPr>
            <p:cNvSpPr/>
            <p:nvPr/>
          </p:nvSpPr>
          <p:spPr>
            <a:xfrm rot="5400000">
              <a:off x="6352651" y="4461762"/>
              <a:ext cx="1080000" cy="914400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259" name="Connettore diritto 258">
              <a:extLst>
                <a:ext uri="{FF2B5EF4-FFF2-40B4-BE49-F238E27FC236}">
                  <a16:creationId xmlns:a16="http://schemas.microsoft.com/office/drawing/2014/main" id="{C9C5C744-E15D-B4A2-17E9-B22C920C4878}"/>
                </a:ext>
              </a:extLst>
            </p:cNvPr>
            <p:cNvCxnSpPr>
              <a:stCxn id="258" idx="0"/>
            </p:cNvCxnSpPr>
            <p:nvPr/>
          </p:nvCxnSpPr>
          <p:spPr>
            <a:xfrm flipV="1">
              <a:off x="7349851" y="4378962"/>
              <a:ext cx="0" cy="540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diritto 259">
              <a:extLst>
                <a:ext uri="{FF2B5EF4-FFF2-40B4-BE49-F238E27FC236}">
                  <a16:creationId xmlns:a16="http://schemas.microsoft.com/office/drawing/2014/main" id="{0AFAD1E9-8BC5-32C9-DDFF-14A1B9670627}"/>
                </a:ext>
              </a:extLst>
            </p:cNvPr>
            <p:cNvCxnSpPr>
              <a:cxnSpLocks/>
              <a:endCxn id="258" idx="0"/>
            </p:cNvCxnSpPr>
            <p:nvPr/>
          </p:nvCxnSpPr>
          <p:spPr>
            <a:xfrm flipV="1">
              <a:off x="7349851" y="4918962"/>
              <a:ext cx="0" cy="530352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Connettore diritto 260">
            <a:extLst>
              <a:ext uri="{FF2B5EF4-FFF2-40B4-BE49-F238E27FC236}">
                <a16:creationId xmlns:a16="http://schemas.microsoft.com/office/drawing/2014/main" id="{979DD1E9-B34E-F001-D6E8-FE74F4926F95}"/>
              </a:ext>
            </a:extLst>
          </p:cNvPr>
          <p:cNvCxnSpPr>
            <a:cxnSpLocks/>
            <a:stCxn id="258" idx="3"/>
            <a:endCxn id="187" idx="3"/>
          </p:cNvCxnSpPr>
          <p:nvPr/>
        </p:nvCxnSpPr>
        <p:spPr>
          <a:xfrm flipH="1">
            <a:off x="6670306" y="5810553"/>
            <a:ext cx="317038" cy="97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Connettore a gomito 263">
            <a:extLst>
              <a:ext uri="{FF2B5EF4-FFF2-40B4-BE49-F238E27FC236}">
                <a16:creationId xmlns:a16="http://schemas.microsoft.com/office/drawing/2014/main" id="{65B3AA55-6EA9-877A-27AF-A2514BFFAAA3}"/>
              </a:ext>
            </a:extLst>
          </p:cNvPr>
          <p:cNvCxnSpPr>
            <a:cxnSpLocks/>
            <a:stCxn id="258" idx="0"/>
            <a:endCxn id="212" idx="3"/>
          </p:cNvCxnSpPr>
          <p:nvPr/>
        </p:nvCxnSpPr>
        <p:spPr>
          <a:xfrm flipV="1">
            <a:off x="7263569" y="5206428"/>
            <a:ext cx="243071" cy="604125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Connettore diritto 269">
            <a:extLst>
              <a:ext uri="{FF2B5EF4-FFF2-40B4-BE49-F238E27FC236}">
                <a16:creationId xmlns:a16="http://schemas.microsoft.com/office/drawing/2014/main" id="{8828C185-49DE-B649-8CD0-BE5404C6416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456231" y="3370059"/>
            <a:ext cx="1102303" cy="15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Ovale 274">
            <a:extLst>
              <a:ext uri="{FF2B5EF4-FFF2-40B4-BE49-F238E27FC236}">
                <a16:creationId xmlns:a16="http://schemas.microsoft.com/office/drawing/2014/main" id="{1C9054DE-B0DC-F80B-A6A1-B57003AB05D7}"/>
              </a:ext>
            </a:extLst>
          </p:cNvPr>
          <p:cNvSpPr/>
          <p:nvPr/>
        </p:nvSpPr>
        <p:spPr>
          <a:xfrm>
            <a:off x="9879512" y="1254707"/>
            <a:ext cx="432000" cy="43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276" name="Connettore diritto 275">
            <a:extLst>
              <a:ext uri="{FF2B5EF4-FFF2-40B4-BE49-F238E27FC236}">
                <a16:creationId xmlns:a16="http://schemas.microsoft.com/office/drawing/2014/main" id="{E1159C30-EECA-5690-A607-0B6B12538E80}"/>
              </a:ext>
            </a:extLst>
          </p:cNvPr>
          <p:cNvCxnSpPr>
            <a:cxnSpLocks/>
            <a:stCxn id="275" idx="4"/>
            <a:endCxn id="128" idx="3"/>
          </p:cNvCxnSpPr>
          <p:nvPr/>
        </p:nvCxnSpPr>
        <p:spPr>
          <a:xfrm>
            <a:off x="10095512" y="1686707"/>
            <a:ext cx="1" cy="10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ttangolo 127">
            <a:extLst>
              <a:ext uri="{FF2B5EF4-FFF2-40B4-BE49-F238E27FC236}">
                <a16:creationId xmlns:a16="http://schemas.microsoft.com/office/drawing/2014/main" id="{153279D9-2833-5BD6-B403-C75719EE7BEE}"/>
              </a:ext>
            </a:extLst>
          </p:cNvPr>
          <p:cNvSpPr/>
          <p:nvPr/>
        </p:nvSpPr>
        <p:spPr>
          <a:xfrm rot="16200000">
            <a:off x="9306062" y="2229990"/>
            <a:ext cx="1578902" cy="7012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Sampling volume</a:t>
            </a:r>
          </a:p>
        </p:txBody>
      </p:sp>
      <p:cxnSp>
        <p:nvCxnSpPr>
          <p:cNvPr id="281" name="Connettore diritto 280">
            <a:extLst>
              <a:ext uri="{FF2B5EF4-FFF2-40B4-BE49-F238E27FC236}">
                <a16:creationId xmlns:a16="http://schemas.microsoft.com/office/drawing/2014/main" id="{C62B9BE5-6A1B-6286-4B0B-660A756C2B64}"/>
              </a:ext>
            </a:extLst>
          </p:cNvPr>
          <p:cNvCxnSpPr/>
          <p:nvPr/>
        </p:nvCxnSpPr>
        <p:spPr>
          <a:xfrm flipV="1">
            <a:off x="7704908" y="3980099"/>
            <a:ext cx="159131" cy="3025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3" name="Gruppo 282">
            <a:extLst>
              <a:ext uri="{FF2B5EF4-FFF2-40B4-BE49-F238E27FC236}">
                <a16:creationId xmlns:a16="http://schemas.microsoft.com/office/drawing/2014/main" id="{5E2AFD91-2424-8879-DFD9-7CCD06937516}"/>
              </a:ext>
            </a:extLst>
          </p:cNvPr>
          <p:cNvGrpSpPr/>
          <p:nvPr/>
        </p:nvGrpSpPr>
        <p:grpSpPr>
          <a:xfrm>
            <a:off x="7980056" y="3819289"/>
            <a:ext cx="540000" cy="494812"/>
            <a:chOff x="8025788" y="2997200"/>
            <a:chExt cx="540000" cy="494812"/>
          </a:xfrm>
        </p:grpSpPr>
        <p:sp>
          <p:nvSpPr>
            <p:cNvPr id="284" name="Fascicolazione 283">
              <a:extLst>
                <a:ext uri="{FF2B5EF4-FFF2-40B4-BE49-F238E27FC236}">
                  <a16:creationId xmlns:a16="http://schemas.microsoft.com/office/drawing/2014/main" id="{B95E8108-ADD7-48F9-3435-7A2935ADDC70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5" name="Ovale 284">
              <a:extLst>
                <a:ext uri="{FF2B5EF4-FFF2-40B4-BE49-F238E27FC236}">
                  <a16:creationId xmlns:a16="http://schemas.microsoft.com/office/drawing/2014/main" id="{6A928D1A-DE22-24F6-31D3-F9B11F31C823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286" name="Connettore a gomito 285">
              <a:extLst>
                <a:ext uri="{FF2B5EF4-FFF2-40B4-BE49-F238E27FC236}">
                  <a16:creationId xmlns:a16="http://schemas.microsoft.com/office/drawing/2014/main" id="{F92EEA7E-4660-7EFC-3836-019C34F53E13}"/>
                </a:ext>
              </a:extLst>
            </p:cNvPr>
            <p:cNvCxnSpPr>
              <a:cxnSpLocks/>
              <a:stCxn id="285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7" name="Connettore diritto 286">
            <a:extLst>
              <a:ext uri="{FF2B5EF4-FFF2-40B4-BE49-F238E27FC236}">
                <a16:creationId xmlns:a16="http://schemas.microsoft.com/office/drawing/2014/main" id="{5EDA9F89-0393-E275-4DFE-B33E4EE7909B}"/>
              </a:ext>
            </a:extLst>
          </p:cNvPr>
          <p:cNvCxnSpPr>
            <a:cxnSpLocks/>
            <a:stCxn id="284" idx="0"/>
            <a:endCxn id="130" idx="2"/>
          </p:cNvCxnSpPr>
          <p:nvPr/>
        </p:nvCxnSpPr>
        <p:spPr>
          <a:xfrm flipH="1">
            <a:off x="7590496" y="4134101"/>
            <a:ext cx="389560" cy="3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3" name="Gruppo 292">
            <a:extLst>
              <a:ext uri="{FF2B5EF4-FFF2-40B4-BE49-F238E27FC236}">
                <a16:creationId xmlns:a16="http://schemas.microsoft.com/office/drawing/2014/main" id="{6D96E78A-24C4-1838-C7F9-260AFEC6D672}"/>
              </a:ext>
            </a:extLst>
          </p:cNvPr>
          <p:cNvGrpSpPr/>
          <p:nvPr/>
        </p:nvGrpSpPr>
        <p:grpSpPr>
          <a:xfrm>
            <a:off x="6708205" y="4735243"/>
            <a:ext cx="276225" cy="396874"/>
            <a:chOff x="6435451" y="4378962"/>
            <a:chExt cx="914400" cy="1080000"/>
          </a:xfrm>
        </p:grpSpPr>
        <p:sp>
          <p:nvSpPr>
            <p:cNvPr id="294" name="Triangolo isoscele 293">
              <a:extLst>
                <a:ext uri="{FF2B5EF4-FFF2-40B4-BE49-F238E27FC236}">
                  <a16:creationId xmlns:a16="http://schemas.microsoft.com/office/drawing/2014/main" id="{3920BB8F-4EE1-0DD6-0DC1-4DD97FC80DE3}"/>
                </a:ext>
              </a:extLst>
            </p:cNvPr>
            <p:cNvSpPr/>
            <p:nvPr/>
          </p:nvSpPr>
          <p:spPr>
            <a:xfrm rot="5400000">
              <a:off x="6352651" y="4461762"/>
              <a:ext cx="1080000" cy="914400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295" name="Connettore diritto 294">
              <a:extLst>
                <a:ext uri="{FF2B5EF4-FFF2-40B4-BE49-F238E27FC236}">
                  <a16:creationId xmlns:a16="http://schemas.microsoft.com/office/drawing/2014/main" id="{A47A3D29-F117-5B2E-3C4E-B61A648D3249}"/>
                </a:ext>
              </a:extLst>
            </p:cNvPr>
            <p:cNvCxnSpPr>
              <a:stCxn id="294" idx="0"/>
            </p:cNvCxnSpPr>
            <p:nvPr/>
          </p:nvCxnSpPr>
          <p:spPr>
            <a:xfrm flipV="1">
              <a:off x="7349851" y="4378962"/>
              <a:ext cx="0" cy="540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ttore diritto 295">
              <a:extLst>
                <a:ext uri="{FF2B5EF4-FFF2-40B4-BE49-F238E27FC236}">
                  <a16:creationId xmlns:a16="http://schemas.microsoft.com/office/drawing/2014/main" id="{D4B54A9C-0EF0-F49B-B782-66C0551C1630}"/>
                </a:ext>
              </a:extLst>
            </p:cNvPr>
            <p:cNvCxnSpPr>
              <a:cxnSpLocks/>
              <a:endCxn id="294" idx="0"/>
            </p:cNvCxnSpPr>
            <p:nvPr/>
          </p:nvCxnSpPr>
          <p:spPr>
            <a:xfrm flipV="1">
              <a:off x="7349851" y="4918962"/>
              <a:ext cx="0" cy="530352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9" name="Connettore diritto 298">
            <a:extLst>
              <a:ext uri="{FF2B5EF4-FFF2-40B4-BE49-F238E27FC236}">
                <a16:creationId xmlns:a16="http://schemas.microsoft.com/office/drawing/2014/main" id="{489468F3-46C4-4510-BD17-2DF38DEC0752}"/>
              </a:ext>
            </a:extLst>
          </p:cNvPr>
          <p:cNvCxnSpPr>
            <a:cxnSpLocks/>
            <a:stCxn id="214" idx="0"/>
            <a:endCxn id="294" idx="0"/>
          </p:cNvCxnSpPr>
          <p:nvPr/>
        </p:nvCxnSpPr>
        <p:spPr>
          <a:xfrm flipH="1">
            <a:off x="6984431" y="4928404"/>
            <a:ext cx="252209" cy="52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3" name="Rettangolo 302">
            <a:extLst>
              <a:ext uri="{FF2B5EF4-FFF2-40B4-BE49-F238E27FC236}">
                <a16:creationId xmlns:a16="http://schemas.microsoft.com/office/drawing/2014/main" id="{B9708CBE-27A6-7FE6-F311-AF19FB0C0A1C}"/>
              </a:ext>
            </a:extLst>
          </p:cNvPr>
          <p:cNvSpPr/>
          <p:nvPr/>
        </p:nvSpPr>
        <p:spPr>
          <a:xfrm>
            <a:off x="8015677" y="4461750"/>
            <a:ext cx="1694830" cy="93829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Pressure Regulator</a:t>
            </a:r>
          </a:p>
        </p:txBody>
      </p:sp>
      <p:cxnSp>
        <p:nvCxnSpPr>
          <p:cNvPr id="304" name="Connettore diritto 303">
            <a:extLst>
              <a:ext uri="{FF2B5EF4-FFF2-40B4-BE49-F238E27FC236}">
                <a16:creationId xmlns:a16="http://schemas.microsoft.com/office/drawing/2014/main" id="{06E66D1C-AAFB-2957-0E5B-5EB5600490A5}"/>
              </a:ext>
            </a:extLst>
          </p:cNvPr>
          <p:cNvCxnSpPr>
            <a:cxnSpLocks/>
            <a:stCxn id="303" idx="1"/>
            <a:endCxn id="214" idx="2"/>
          </p:cNvCxnSpPr>
          <p:nvPr/>
        </p:nvCxnSpPr>
        <p:spPr>
          <a:xfrm flipH="1" flipV="1">
            <a:off x="7776640" y="4928404"/>
            <a:ext cx="239037" cy="2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Connettore a gomito 316">
            <a:extLst>
              <a:ext uri="{FF2B5EF4-FFF2-40B4-BE49-F238E27FC236}">
                <a16:creationId xmlns:a16="http://schemas.microsoft.com/office/drawing/2014/main" id="{2B4B2F58-D379-2DCE-F685-928B82AB7AB3}"/>
              </a:ext>
            </a:extLst>
          </p:cNvPr>
          <p:cNvCxnSpPr>
            <a:cxnSpLocks/>
            <a:stCxn id="284" idx="2"/>
            <a:endCxn id="128" idx="1"/>
          </p:cNvCxnSpPr>
          <p:nvPr/>
        </p:nvCxnSpPr>
        <p:spPr>
          <a:xfrm flipV="1">
            <a:off x="8520056" y="3370059"/>
            <a:ext cx="1575457" cy="764042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Connettore diritto 319">
            <a:extLst>
              <a:ext uri="{FF2B5EF4-FFF2-40B4-BE49-F238E27FC236}">
                <a16:creationId xmlns:a16="http://schemas.microsoft.com/office/drawing/2014/main" id="{66B02D8A-0526-2980-618B-F478A599DB57}"/>
              </a:ext>
            </a:extLst>
          </p:cNvPr>
          <p:cNvCxnSpPr>
            <a:cxnSpLocks/>
            <a:stCxn id="294" idx="3"/>
            <a:endCxn id="168" idx="0"/>
          </p:cNvCxnSpPr>
          <p:nvPr/>
        </p:nvCxnSpPr>
        <p:spPr>
          <a:xfrm flipH="1" flipV="1">
            <a:off x="4789469" y="4931604"/>
            <a:ext cx="1918737" cy="2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4" name="Gruppo 333">
            <a:extLst>
              <a:ext uri="{FF2B5EF4-FFF2-40B4-BE49-F238E27FC236}">
                <a16:creationId xmlns:a16="http://schemas.microsoft.com/office/drawing/2014/main" id="{48C32220-ECB8-1F67-F519-C768D9060053}"/>
              </a:ext>
            </a:extLst>
          </p:cNvPr>
          <p:cNvGrpSpPr/>
          <p:nvPr/>
        </p:nvGrpSpPr>
        <p:grpSpPr>
          <a:xfrm rot="10800000">
            <a:off x="10114914" y="4661052"/>
            <a:ext cx="540000" cy="592836"/>
            <a:chOff x="9783636" y="4368789"/>
            <a:chExt cx="540000" cy="592836"/>
          </a:xfrm>
        </p:grpSpPr>
        <p:sp>
          <p:nvSpPr>
            <p:cNvPr id="335" name="Triangolo isoscele 334">
              <a:extLst>
                <a:ext uri="{FF2B5EF4-FFF2-40B4-BE49-F238E27FC236}">
                  <a16:creationId xmlns:a16="http://schemas.microsoft.com/office/drawing/2014/main" id="{8E582119-EEDC-E4C3-B847-2CE0103FBAC2}"/>
                </a:ext>
              </a:extLst>
            </p:cNvPr>
            <p:cNvSpPr/>
            <p:nvPr/>
          </p:nvSpPr>
          <p:spPr>
            <a:xfrm>
              <a:off x="9904444" y="4691747"/>
              <a:ext cx="298383" cy="26987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336" name="Gruppo 335">
              <a:extLst>
                <a:ext uri="{FF2B5EF4-FFF2-40B4-BE49-F238E27FC236}">
                  <a16:creationId xmlns:a16="http://schemas.microsoft.com/office/drawing/2014/main" id="{BC8F6AC6-BFBE-1AF7-7D41-71CE225AF987}"/>
                </a:ext>
              </a:extLst>
            </p:cNvPr>
            <p:cNvGrpSpPr/>
            <p:nvPr/>
          </p:nvGrpSpPr>
          <p:grpSpPr>
            <a:xfrm>
              <a:off x="9783636" y="4368789"/>
              <a:ext cx="540000" cy="494812"/>
              <a:chOff x="8025788" y="2997200"/>
              <a:chExt cx="540000" cy="494812"/>
            </a:xfrm>
          </p:grpSpPr>
          <p:sp>
            <p:nvSpPr>
              <p:cNvPr id="337" name="Fascicolazione 336">
                <a:extLst>
                  <a:ext uri="{FF2B5EF4-FFF2-40B4-BE49-F238E27FC236}">
                    <a16:creationId xmlns:a16="http://schemas.microsoft.com/office/drawing/2014/main" id="{EB4E6C1C-2E17-E49C-4F19-8D1FD516C11F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Ovale 337">
                <a:extLst>
                  <a:ext uri="{FF2B5EF4-FFF2-40B4-BE49-F238E27FC236}">
                    <a16:creationId xmlns:a16="http://schemas.microsoft.com/office/drawing/2014/main" id="{AAA6E272-F163-8262-30D7-C2D2BAF30655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339" name="Connettore a gomito 338">
                <a:extLst>
                  <a:ext uri="{FF2B5EF4-FFF2-40B4-BE49-F238E27FC236}">
                    <a16:creationId xmlns:a16="http://schemas.microsoft.com/office/drawing/2014/main" id="{AC13BCA1-32EA-1D2B-DAA5-DC31EF42FC24}"/>
                  </a:ext>
                </a:extLst>
              </p:cNvPr>
              <p:cNvCxnSpPr>
                <a:cxnSpLocks/>
                <a:stCxn id="338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6" name="CasellaDiTesto 345">
            <a:extLst>
              <a:ext uri="{FF2B5EF4-FFF2-40B4-BE49-F238E27FC236}">
                <a16:creationId xmlns:a16="http://schemas.microsoft.com/office/drawing/2014/main" id="{9F58CC14-A616-4C28-3C69-121310E8A0CD}"/>
              </a:ext>
            </a:extLst>
          </p:cNvPr>
          <p:cNvSpPr txBox="1"/>
          <p:nvPr/>
        </p:nvSpPr>
        <p:spPr>
          <a:xfrm>
            <a:off x="10311512" y="4344114"/>
            <a:ext cx="8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/>
              <a:t>FLUSH</a:t>
            </a:r>
          </a:p>
        </p:txBody>
      </p:sp>
      <p:grpSp>
        <p:nvGrpSpPr>
          <p:cNvPr id="353" name="Gruppo 352">
            <a:extLst>
              <a:ext uri="{FF2B5EF4-FFF2-40B4-BE49-F238E27FC236}">
                <a16:creationId xmlns:a16="http://schemas.microsoft.com/office/drawing/2014/main" id="{E75F099F-A886-694D-0E0C-6355B38445B7}"/>
              </a:ext>
            </a:extLst>
          </p:cNvPr>
          <p:cNvGrpSpPr/>
          <p:nvPr/>
        </p:nvGrpSpPr>
        <p:grpSpPr>
          <a:xfrm>
            <a:off x="759876" y="4733097"/>
            <a:ext cx="540000" cy="494812"/>
            <a:chOff x="8025788" y="2997200"/>
            <a:chExt cx="540000" cy="494812"/>
          </a:xfrm>
        </p:grpSpPr>
        <p:sp>
          <p:nvSpPr>
            <p:cNvPr id="354" name="Fascicolazione 353">
              <a:extLst>
                <a:ext uri="{FF2B5EF4-FFF2-40B4-BE49-F238E27FC236}">
                  <a16:creationId xmlns:a16="http://schemas.microsoft.com/office/drawing/2014/main" id="{8845C267-7303-327B-B5CC-9FC73BD650CB}"/>
                </a:ext>
              </a:extLst>
            </p:cNvPr>
            <p:cNvSpPr/>
            <p:nvPr/>
          </p:nvSpPr>
          <p:spPr>
            <a:xfrm rot="16200000">
              <a:off x="8115788" y="3042012"/>
              <a:ext cx="360000" cy="540000"/>
            </a:xfrm>
            <a:prstGeom prst="flowChartCol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5" name="Ovale 354">
              <a:extLst>
                <a:ext uri="{FF2B5EF4-FFF2-40B4-BE49-F238E27FC236}">
                  <a16:creationId xmlns:a16="http://schemas.microsoft.com/office/drawing/2014/main" id="{3D809D75-1538-D2D3-0110-3AE8C4DB7237}"/>
                </a:ext>
              </a:extLst>
            </p:cNvPr>
            <p:cNvSpPr/>
            <p:nvPr/>
          </p:nvSpPr>
          <p:spPr>
            <a:xfrm>
              <a:off x="8169788" y="3174908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356" name="Connettore a gomito 355">
              <a:extLst>
                <a:ext uri="{FF2B5EF4-FFF2-40B4-BE49-F238E27FC236}">
                  <a16:creationId xmlns:a16="http://schemas.microsoft.com/office/drawing/2014/main" id="{6DCF27B8-C25B-03A6-24B1-0C256C06C821}"/>
                </a:ext>
              </a:extLst>
            </p:cNvPr>
            <p:cNvCxnSpPr>
              <a:cxnSpLocks/>
              <a:stCxn id="355" idx="0"/>
            </p:cNvCxnSpPr>
            <p:nvPr/>
          </p:nvCxnSpPr>
          <p:spPr>
            <a:xfrm rot="5400000" flipH="1" flipV="1">
              <a:off x="8269934" y="3023054"/>
              <a:ext cx="177708" cy="126000"/>
            </a:xfrm>
            <a:prstGeom prst="bentConnector3">
              <a:avLst>
                <a:gd name="adj1" fmla="val 89306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7" name="Connettore diritto 356">
            <a:extLst>
              <a:ext uri="{FF2B5EF4-FFF2-40B4-BE49-F238E27FC236}">
                <a16:creationId xmlns:a16="http://schemas.microsoft.com/office/drawing/2014/main" id="{202CF7ED-13A8-7C38-F777-07B29A8E3BAB}"/>
              </a:ext>
            </a:extLst>
          </p:cNvPr>
          <p:cNvCxnSpPr>
            <a:cxnSpLocks/>
            <a:stCxn id="354" idx="2"/>
          </p:cNvCxnSpPr>
          <p:nvPr/>
        </p:nvCxnSpPr>
        <p:spPr>
          <a:xfrm>
            <a:off x="1299876" y="5047909"/>
            <a:ext cx="2545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ttangolo 162">
            <a:extLst>
              <a:ext uri="{FF2B5EF4-FFF2-40B4-BE49-F238E27FC236}">
                <a16:creationId xmlns:a16="http://schemas.microsoft.com/office/drawing/2014/main" id="{B749B6AB-3A77-AA85-57F7-A9FA956092F8}"/>
              </a:ext>
            </a:extLst>
          </p:cNvPr>
          <p:cNvSpPr/>
          <p:nvPr/>
        </p:nvSpPr>
        <p:spPr>
          <a:xfrm>
            <a:off x="1434282" y="2892174"/>
            <a:ext cx="1975118" cy="23617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Buffer Tank</a:t>
            </a:r>
          </a:p>
        </p:txBody>
      </p:sp>
      <p:sp>
        <p:nvSpPr>
          <p:cNvPr id="361" name="CasellaDiTesto 360">
            <a:extLst>
              <a:ext uri="{FF2B5EF4-FFF2-40B4-BE49-F238E27FC236}">
                <a16:creationId xmlns:a16="http://schemas.microsoft.com/office/drawing/2014/main" id="{A71D6D25-AEB7-8BE8-8552-1B211634FF0D}"/>
              </a:ext>
            </a:extLst>
          </p:cNvPr>
          <p:cNvSpPr txBox="1"/>
          <p:nvPr/>
        </p:nvSpPr>
        <p:spPr>
          <a:xfrm>
            <a:off x="147400" y="4535758"/>
            <a:ext cx="8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/>
              <a:t>FLUSH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D5FBE4A-C327-D7E8-3814-E0D80580FD35}"/>
              </a:ext>
            </a:extLst>
          </p:cNvPr>
          <p:cNvSpPr/>
          <p:nvPr/>
        </p:nvSpPr>
        <p:spPr>
          <a:xfrm>
            <a:off x="3558534" y="2916613"/>
            <a:ext cx="1694830" cy="93829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Pressure Regulator</a:t>
            </a:r>
          </a:p>
        </p:txBody>
      </p:sp>
    </p:spTree>
    <p:extLst>
      <p:ext uri="{BB962C8B-B14F-4D97-AF65-F5344CB8AC3E}">
        <p14:creationId xmlns:p14="http://schemas.microsoft.com/office/powerpoint/2010/main" val="160999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56670-AA70-346B-12AB-B893A066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Distribution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8115E-4A7C-E635-4B70-285BA310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33489"/>
            <a:ext cx="10801349" cy="2195512"/>
          </a:xfrm>
        </p:spPr>
        <p:txBody>
          <a:bodyPr>
            <a:normAutofit/>
          </a:bodyPr>
          <a:lstStyle/>
          <a:p>
            <a:r>
              <a:rPr lang="en-US" sz="2400" b="1" noProof="0" dirty="0"/>
              <a:t>3 main lines, 1 per subdetector</a:t>
            </a:r>
          </a:p>
          <a:p>
            <a:r>
              <a:rPr lang="en-US" sz="2400" noProof="0" dirty="0"/>
              <a:t>Distribution to modules or groups of modules </a:t>
            </a:r>
            <a:r>
              <a:rPr lang="en-US" sz="2400" dirty="0"/>
              <a:t>can be</a:t>
            </a:r>
            <a:r>
              <a:rPr lang="en-US" sz="2400" noProof="0" dirty="0"/>
              <a:t> handled by flow regulators</a:t>
            </a:r>
          </a:p>
          <a:p>
            <a:r>
              <a:rPr lang="en-US" sz="2400" dirty="0"/>
              <a:t>The total number of distribution lines per subdetector is determined by operation requirements and service routing constraints:</a:t>
            </a:r>
            <a:endParaRPr lang="en-US" sz="2400" noProof="0" dirty="0"/>
          </a:p>
          <a:p>
            <a:endParaRPr lang="en-US" sz="2400" dirty="0"/>
          </a:p>
          <a:p>
            <a:endParaRPr lang="en-US" sz="2400" noProof="0" dirty="0"/>
          </a:p>
          <a:p>
            <a:endParaRPr lang="en-US" sz="240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D9FD9E-CD9E-3BBB-19C3-C6CF6AA9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8D8CDF-2DA4-8250-994D-997E0CA4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E88713-B4FA-3BEA-E794-2BBF3D2A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16FF14-4CB9-7FAF-1F08-716DAAEFF84C}"/>
              </a:ext>
            </a:extLst>
          </p:cNvPr>
          <p:cNvSpPr txBox="1"/>
          <p:nvPr/>
        </p:nvSpPr>
        <p:spPr>
          <a:xfrm>
            <a:off x="695326" y="5369778"/>
            <a:ext cx="10801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ptos Narrow" panose="020B0004020202020204" pitchFamily="34" charset="0"/>
              </a:rPr>
              <a:t>Each subdetector group will address connection to the modules and local distribution</a:t>
            </a:r>
            <a:endParaRPr lang="en-US" sz="2400" b="1" noProof="0" dirty="0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B588F28-692C-C3A2-252B-E7200D761E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9561" y="3029803"/>
          <a:ext cx="8112878" cy="206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95699" imgH="1143000" progId="Excel.Sheet.12">
                  <p:embed/>
                </p:oleObj>
              </mc:Choice>
              <mc:Fallback>
                <p:oleObj name="Worksheet" r:id="rId2" imgW="4495699" imgH="1143000" progId="Excel.Sheet.12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B588F28-692C-C3A2-252B-E7200D761E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9561" y="3029803"/>
                        <a:ext cx="8112878" cy="2062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20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46CD1-508F-83F4-6082-67545BCE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 Distribution Block Diagram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86D846-EB8C-2114-FF5D-7BD5A404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2026-05-07 | MPGD-DSC General Meeting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CA6D7B-ACEA-64B3-5333-B4483A18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Stefano Gramigna - sgramigna@roma2.infn.it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C591FA-B841-D304-B264-C824936D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97D43F0-5554-3566-3EC4-1583B740F40C}"/>
              </a:ext>
            </a:extLst>
          </p:cNvPr>
          <p:cNvSpPr/>
          <p:nvPr/>
        </p:nvSpPr>
        <p:spPr>
          <a:xfrm>
            <a:off x="1763860" y="1271377"/>
            <a:ext cx="1694832" cy="764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MFC/Flow Regulator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3BE2BED-8A9E-BC90-F668-B824F9186C79}"/>
              </a:ext>
            </a:extLst>
          </p:cNvPr>
          <p:cNvSpPr/>
          <p:nvPr/>
        </p:nvSpPr>
        <p:spPr>
          <a:xfrm>
            <a:off x="1763860" y="2160374"/>
            <a:ext cx="1694832" cy="764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MFC/Flow Regulator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0345D43-8F76-B4FE-7F54-7D86E61FEECC}"/>
              </a:ext>
            </a:extLst>
          </p:cNvPr>
          <p:cNvSpPr/>
          <p:nvPr/>
        </p:nvSpPr>
        <p:spPr>
          <a:xfrm>
            <a:off x="1763860" y="3049371"/>
            <a:ext cx="1694832" cy="764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MFC/Flow Regulator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67DA000-8B81-C37A-D648-7F6B26057DEC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0" y="2542485"/>
            <a:ext cx="1763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D2752C7B-B51B-818A-829F-D52892C7252A}"/>
              </a:ext>
            </a:extLst>
          </p:cNvPr>
          <p:cNvCxnSpPr>
            <a:stCxn id="8" idx="1"/>
            <a:endCxn id="9" idx="1"/>
          </p:cNvCxnSpPr>
          <p:nvPr/>
        </p:nvCxnSpPr>
        <p:spPr>
          <a:xfrm rot="10800000" flipV="1">
            <a:off x="1763860" y="1653487"/>
            <a:ext cx="12700" cy="888997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8B9EA8C3-E6BB-897E-6D66-3105C9DD915A}"/>
              </a:ext>
            </a:extLst>
          </p:cNvPr>
          <p:cNvCxnSpPr>
            <a:cxnSpLocks/>
            <a:stCxn id="9" idx="1"/>
            <a:endCxn id="10" idx="1"/>
          </p:cNvCxnSpPr>
          <p:nvPr/>
        </p:nvCxnSpPr>
        <p:spPr>
          <a:xfrm rot="10800000" flipV="1">
            <a:off x="1763860" y="2542484"/>
            <a:ext cx="12700" cy="888997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FC19BE0-DE2B-6719-3459-4A1FD011FA63}"/>
              </a:ext>
            </a:extLst>
          </p:cNvPr>
          <p:cNvSpPr txBox="1"/>
          <p:nvPr/>
        </p:nvSpPr>
        <p:spPr>
          <a:xfrm>
            <a:off x="-199571" y="2639931"/>
            <a:ext cx="1909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0" dirty="0"/>
              <a:t>Ar:CO</a:t>
            </a:r>
            <a:r>
              <a:rPr lang="en-US" sz="1800" b="1" baseline="-25000" noProof="0" dirty="0"/>
              <a:t>2</a:t>
            </a:r>
            <a:r>
              <a:rPr lang="en-US" sz="1800" b="1" noProof="0" dirty="0"/>
              <a:t>:iC</a:t>
            </a:r>
            <a:r>
              <a:rPr lang="en-US" sz="1800" b="1" baseline="-25000" noProof="0" dirty="0"/>
              <a:t>4</a:t>
            </a:r>
            <a:r>
              <a:rPr lang="en-US" sz="1800" b="1" noProof="0" dirty="0"/>
              <a:t>H</a:t>
            </a:r>
            <a:r>
              <a:rPr lang="en-US" sz="1800" b="1" baseline="-25000" noProof="0" dirty="0"/>
              <a:t>10</a:t>
            </a:r>
          </a:p>
          <a:p>
            <a:pPr algn="ctr"/>
            <a:r>
              <a:rPr lang="en-US" b="1" noProof="0" dirty="0"/>
              <a:t>/</a:t>
            </a:r>
          </a:p>
          <a:p>
            <a:pPr algn="ctr"/>
            <a:r>
              <a:rPr lang="en-US" b="1" noProof="0" dirty="0"/>
              <a:t>N</a:t>
            </a:r>
            <a:r>
              <a:rPr lang="en-US" b="1" baseline="-25000" noProof="0" dirty="0"/>
              <a:t>2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9342AC18-4B8B-6C1A-9003-DDB702DD9C4B}"/>
              </a:ext>
            </a:extLst>
          </p:cNvPr>
          <p:cNvCxnSpPr>
            <a:cxnSpLocks/>
            <a:stCxn id="8" idx="3"/>
            <a:endCxn id="54" idx="3"/>
          </p:cNvCxnSpPr>
          <p:nvPr/>
        </p:nvCxnSpPr>
        <p:spPr>
          <a:xfrm flipV="1">
            <a:off x="3458692" y="1651443"/>
            <a:ext cx="186043" cy="20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4653D868-D8EE-6A8E-D6A1-4CFA394E9CBE}"/>
              </a:ext>
            </a:extLst>
          </p:cNvPr>
          <p:cNvGrpSpPr/>
          <p:nvPr/>
        </p:nvGrpSpPr>
        <p:grpSpPr>
          <a:xfrm>
            <a:off x="3644734" y="1453005"/>
            <a:ext cx="276225" cy="396874"/>
            <a:chOff x="6435451" y="4378962"/>
            <a:chExt cx="914400" cy="1080000"/>
          </a:xfrm>
        </p:grpSpPr>
        <p:sp>
          <p:nvSpPr>
            <p:cNvPr id="54" name="Triangolo isoscele 53">
              <a:extLst>
                <a:ext uri="{FF2B5EF4-FFF2-40B4-BE49-F238E27FC236}">
                  <a16:creationId xmlns:a16="http://schemas.microsoft.com/office/drawing/2014/main" id="{E5F181F5-85E4-9F55-1BB2-3942B98895C0}"/>
                </a:ext>
              </a:extLst>
            </p:cNvPr>
            <p:cNvSpPr/>
            <p:nvPr/>
          </p:nvSpPr>
          <p:spPr>
            <a:xfrm rot="5400000">
              <a:off x="6352651" y="4461762"/>
              <a:ext cx="1080000" cy="914400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E20A3E90-6484-5330-D53D-3D22F4BE3EAE}"/>
                </a:ext>
              </a:extLst>
            </p:cNvPr>
            <p:cNvCxnSpPr>
              <a:stCxn id="54" idx="0"/>
            </p:cNvCxnSpPr>
            <p:nvPr/>
          </p:nvCxnSpPr>
          <p:spPr>
            <a:xfrm flipV="1">
              <a:off x="7349851" y="4378962"/>
              <a:ext cx="0" cy="540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7B021A54-AA0B-454D-D1C9-0110C568DBC2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 flipV="1">
              <a:off x="7349851" y="4918962"/>
              <a:ext cx="0" cy="530352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uppo 251">
            <a:extLst>
              <a:ext uri="{FF2B5EF4-FFF2-40B4-BE49-F238E27FC236}">
                <a16:creationId xmlns:a16="http://schemas.microsoft.com/office/drawing/2014/main" id="{8754AB78-474C-44F9-E9C7-21C3A8216213}"/>
              </a:ext>
            </a:extLst>
          </p:cNvPr>
          <p:cNvGrpSpPr/>
          <p:nvPr/>
        </p:nvGrpSpPr>
        <p:grpSpPr>
          <a:xfrm>
            <a:off x="3644734" y="3233918"/>
            <a:ext cx="276225" cy="396874"/>
            <a:chOff x="6435451" y="4378962"/>
            <a:chExt cx="914400" cy="1080000"/>
          </a:xfrm>
        </p:grpSpPr>
        <p:sp>
          <p:nvSpPr>
            <p:cNvPr id="253" name="Triangolo isoscele 252">
              <a:extLst>
                <a:ext uri="{FF2B5EF4-FFF2-40B4-BE49-F238E27FC236}">
                  <a16:creationId xmlns:a16="http://schemas.microsoft.com/office/drawing/2014/main" id="{F335A432-A279-E499-DB21-9C11CF79EAA7}"/>
                </a:ext>
              </a:extLst>
            </p:cNvPr>
            <p:cNvSpPr/>
            <p:nvPr/>
          </p:nvSpPr>
          <p:spPr>
            <a:xfrm rot="5400000">
              <a:off x="6352651" y="4461762"/>
              <a:ext cx="1080000" cy="914400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254" name="Connettore diritto 253">
              <a:extLst>
                <a:ext uri="{FF2B5EF4-FFF2-40B4-BE49-F238E27FC236}">
                  <a16:creationId xmlns:a16="http://schemas.microsoft.com/office/drawing/2014/main" id="{782E1C97-2A06-0512-DF6F-670C5164BCCA}"/>
                </a:ext>
              </a:extLst>
            </p:cNvPr>
            <p:cNvCxnSpPr>
              <a:stCxn id="253" idx="0"/>
            </p:cNvCxnSpPr>
            <p:nvPr/>
          </p:nvCxnSpPr>
          <p:spPr>
            <a:xfrm flipV="1">
              <a:off x="7349851" y="4378962"/>
              <a:ext cx="0" cy="540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diritto 254">
              <a:extLst>
                <a:ext uri="{FF2B5EF4-FFF2-40B4-BE49-F238E27FC236}">
                  <a16:creationId xmlns:a16="http://schemas.microsoft.com/office/drawing/2014/main" id="{6E82B080-383C-CE4F-D37A-CCC2E935660C}"/>
                </a:ext>
              </a:extLst>
            </p:cNvPr>
            <p:cNvCxnSpPr>
              <a:cxnSpLocks/>
              <a:endCxn id="253" idx="0"/>
            </p:cNvCxnSpPr>
            <p:nvPr/>
          </p:nvCxnSpPr>
          <p:spPr>
            <a:xfrm flipV="1">
              <a:off x="7349851" y="4918962"/>
              <a:ext cx="0" cy="530352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Connettore diritto 255">
            <a:extLst>
              <a:ext uri="{FF2B5EF4-FFF2-40B4-BE49-F238E27FC236}">
                <a16:creationId xmlns:a16="http://schemas.microsoft.com/office/drawing/2014/main" id="{4C414D40-530A-0E3C-57A1-8DB6E684A2B0}"/>
              </a:ext>
            </a:extLst>
          </p:cNvPr>
          <p:cNvCxnSpPr>
            <a:cxnSpLocks/>
            <a:stCxn id="10" idx="3"/>
            <a:endCxn id="253" idx="3"/>
          </p:cNvCxnSpPr>
          <p:nvPr/>
        </p:nvCxnSpPr>
        <p:spPr>
          <a:xfrm>
            <a:off x="3458692" y="3431482"/>
            <a:ext cx="186043" cy="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9" name="Gruppo 258">
            <a:extLst>
              <a:ext uri="{FF2B5EF4-FFF2-40B4-BE49-F238E27FC236}">
                <a16:creationId xmlns:a16="http://schemas.microsoft.com/office/drawing/2014/main" id="{D44040AD-AEE9-DC07-87D1-41C4A04EEC8C}"/>
              </a:ext>
            </a:extLst>
          </p:cNvPr>
          <p:cNvGrpSpPr/>
          <p:nvPr/>
        </p:nvGrpSpPr>
        <p:grpSpPr>
          <a:xfrm>
            <a:off x="3644735" y="2344048"/>
            <a:ext cx="276225" cy="396874"/>
            <a:chOff x="6435451" y="4378962"/>
            <a:chExt cx="914400" cy="1080000"/>
          </a:xfrm>
        </p:grpSpPr>
        <p:sp>
          <p:nvSpPr>
            <p:cNvPr id="260" name="Triangolo isoscele 259">
              <a:extLst>
                <a:ext uri="{FF2B5EF4-FFF2-40B4-BE49-F238E27FC236}">
                  <a16:creationId xmlns:a16="http://schemas.microsoft.com/office/drawing/2014/main" id="{EFB6CE9A-DFF9-0E4D-C45F-ABCB4A029E99}"/>
                </a:ext>
              </a:extLst>
            </p:cNvPr>
            <p:cNvSpPr/>
            <p:nvPr/>
          </p:nvSpPr>
          <p:spPr>
            <a:xfrm rot="5400000">
              <a:off x="6352651" y="4461762"/>
              <a:ext cx="1080000" cy="914400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261" name="Connettore diritto 260">
              <a:extLst>
                <a:ext uri="{FF2B5EF4-FFF2-40B4-BE49-F238E27FC236}">
                  <a16:creationId xmlns:a16="http://schemas.microsoft.com/office/drawing/2014/main" id="{283C7B44-8432-8ACC-EFA9-DA415BFE6D1A}"/>
                </a:ext>
              </a:extLst>
            </p:cNvPr>
            <p:cNvCxnSpPr>
              <a:stCxn id="260" idx="0"/>
            </p:cNvCxnSpPr>
            <p:nvPr/>
          </p:nvCxnSpPr>
          <p:spPr>
            <a:xfrm flipV="1">
              <a:off x="7349851" y="4378962"/>
              <a:ext cx="0" cy="540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diritto 261">
              <a:extLst>
                <a:ext uri="{FF2B5EF4-FFF2-40B4-BE49-F238E27FC236}">
                  <a16:creationId xmlns:a16="http://schemas.microsoft.com/office/drawing/2014/main" id="{48427192-2487-9BA5-5939-CC392A618997}"/>
                </a:ext>
              </a:extLst>
            </p:cNvPr>
            <p:cNvCxnSpPr>
              <a:cxnSpLocks/>
              <a:endCxn id="260" idx="0"/>
            </p:cNvCxnSpPr>
            <p:nvPr/>
          </p:nvCxnSpPr>
          <p:spPr>
            <a:xfrm flipV="1">
              <a:off x="7349851" y="4918962"/>
              <a:ext cx="0" cy="530352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Connettore diritto 262">
            <a:extLst>
              <a:ext uri="{FF2B5EF4-FFF2-40B4-BE49-F238E27FC236}">
                <a16:creationId xmlns:a16="http://schemas.microsoft.com/office/drawing/2014/main" id="{56DAFAD9-8B2D-6C27-D885-6C13A3EB773D}"/>
              </a:ext>
            </a:extLst>
          </p:cNvPr>
          <p:cNvCxnSpPr>
            <a:cxnSpLocks/>
            <a:stCxn id="9" idx="3"/>
            <a:endCxn id="260" idx="3"/>
          </p:cNvCxnSpPr>
          <p:nvPr/>
        </p:nvCxnSpPr>
        <p:spPr>
          <a:xfrm>
            <a:off x="3458692" y="2542485"/>
            <a:ext cx="18604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9" name="Gruppo 398">
            <a:extLst>
              <a:ext uri="{FF2B5EF4-FFF2-40B4-BE49-F238E27FC236}">
                <a16:creationId xmlns:a16="http://schemas.microsoft.com/office/drawing/2014/main" id="{537E3642-82EE-13B2-BF39-0E9903ACE480}"/>
              </a:ext>
            </a:extLst>
          </p:cNvPr>
          <p:cNvGrpSpPr/>
          <p:nvPr/>
        </p:nvGrpSpPr>
        <p:grpSpPr>
          <a:xfrm>
            <a:off x="4234583" y="3146323"/>
            <a:ext cx="6775616" cy="2271213"/>
            <a:chOff x="4263859" y="1317535"/>
            <a:chExt cx="6775616" cy="2271213"/>
          </a:xfrm>
        </p:grpSpPr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D3C67F4-9D8C-BF5B-7D99-BD9F80593385}"/>
                </a:ext>
              </a:extLst>
            </p:cNvPr>
            <p:cNvSpPr/>
            <p:nvPr/>
          </p:nvSpPr>
          <p:spPr>
            <a:xfrm>
              <a:off x="4263859" y="1317535"/>
              <a:ext cx="6775616" cy="22712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7D8F255B-3ED7-2345-C705-C04D5FF489B1}"/>
                </a:ext>
              </a:extLst>
            </p:cNvPr>
            <p:cNvSpPr/>
            <p:nvPr/>
          </p:nvSpPr>
          <p:spPr>
            <a:xfrm>
              <a:off x="4500361" y="1499407"/>
              <a:ext cx="1694832" cy="76422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MFC/Flow Regulator</a:t>
              </a: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58EBD61B-178B-A284-39BC-3A5E56257C2D}"/>
                </a:ext>
              </a:extLst>
            </p:cNvPr>
            <p:cNvGrpSpPr/>
            <p:nvPr/>
          </p:nvGrpSpPr>
          <p:grpSpPr>
            <a:xfrm>
              <a:off x="6423761" y="1570526"/>
              <a:ext cx="540000" cy="494812"/>
              <a:chOff x="8025788" y="2997200"/>
              <a:chExt cx="540000" cy="494812"/>
            </a:xfrm>
          </p:grpSpPr>
          <p:sp>
            <p:nvSpPr>
              <p:cNvPr id="42" name="Fascicolazione 41">
                <a:extLst>
                  <a:ext uri="{FF2B5EF4-FFF2-40B4-BE49-F238E27FC236}">
                    <a16:creationId xmlns:a16="http://schemas.microsoft.com/office/drawing/2014/main" id="{E3D8E111-19D3-C28C-A677-4235419C3688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e 42">
                <a:extLst>
                  <a:ext uri="{FF2B5EF4-FFF2-40B4-BE49-F238E27FC236}">
                    <a16:creationId xmlns:a16="http://schemas.microsoft.com/office/drawing/2014/main" id="{F87B958D-A21D-2621-1601-799379994426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44" name="Connettore a gomito 43">
                <a:extLst>
                  <a:ext uri="{FF2B5EF4-FFF2-40B4-BE49-F238E27FC236}">
                    <a16:creationId xmlns:a16="http://schemas.microsoft.com/office/drawing/2014/main" id="{9676B3A7-BB67-0A03-50D2-DE623A6CA441}"/>
                  </a:ext>
                </a:extLst>
              </p:cNvPr>
              <p:cNvCxnSpPr>
                <a:cxnSpLocks/>
                <a:stCxn id="43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DA0DD67B-2BD0-23CD-C181-2D15DE0B4DD4}"/>
                </a:ext>
              </a:extLst>
            </p:cNvPr>
            <p:cNvGrpSpPr/>
            <p:nvPr/>
          </p:nvGrpSpPr>
          <p:grpSpPr>
            <a:xfrm>
              <a:off x="8566247" y="1570757"/>
              <a:ext cx="540000" cy="494812"/>
              <a:chOff x="8025788" y="2997200"/>
              <a:chExt cx="540000" cy="494812"/>
            </a:xfrm>
          </p:grpSpPr>
          <p:sp>
            <p:nvSpPr>
              <p:cNvPr id="46" name="Fascicolazione 45">
                <a:extLst>
                  <a:ext uri="{FF2B5EF4-FFF2-40B4-BE49-F238E27FC236}">
                    <a16:creationId xmlns:a16="http://schemas.microsoft.com/office/drawing/2014/main" id="{9389BAD7-47B0-098E-4816-FFA0FDD40400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e 46">
                <a:extLst>
                  <a:ext uri="{FF2B5EF4-FFF2-40B4-BE49-F238E27FC236}">
                    <a16:creationId xmlns:a16="http://schemas.microsoft.com/office/drawing/2014/main" id="{E3750707-2F24-BF34-416A-4AC8A6E4F647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48" name="Connettore a gomito 47">
                <a:extLst>
                  <a:ext uri="{FF2B5EF4-FFF2-40B4-BE49-F238E27FC236}">
                    <a16:creationId xmlns:a16="http://schemas.microsoft.com/office/drawing/2014/main" id="{3C5A7462-F4D5-D829-5A77-831F80A16932}"/>
                  </a:ext>
                </a:extLst>
              </p:cNvPr>
              <p:cNvCxnSpPr>
                <a:cxnSpLocks/>
                <a:stCxn id="47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57D8FCEE-E66D-474F-BE0A-B628CE6EDF66}"/>
                </a:ext>
              </a:extLst>
            </p:cNvPr>
            <p:cNvCxnSpPr>
              <a:cxnSpLocks/>
              <a:stCxn id="46" idx="0"/>
              <a:endCxn id="50" idx="3"/>
            </p:cNvCxnSpPr>
            <p:nvPr/>
          </p:nvCxnSpPr>
          <p:spPr>
            <a:xfrm flipH="1">
              <a:off x="8362675" y="1885569"/>
              <a:ext cx="20357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02635CA2-CE2E-4102-DA9E-42A2C0966C31}"/>
                </a:ext>
              </a:extLst>
            </p:cNvPr>
            <p:cNvSpPr/>
            <p:nvPr/>
          </p:nvSpPr>
          <p:spPr>
            <a:xfrm>
              <a:off x="7210150" y="1526750"/>
              <a:ext cx="1152525" cy="7207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5</a:t>
              </a:r>
              <a:r>
                <a:rPr lang="en-US" sz="2400" b="1" noProof="0" dirty="0">
                  <a:solidFill>
                    <a:schemeClr val="tx1"/>
                  </a:solidFill>
                  <a:latin typeface="Aptos Narrow" panose="020B0004020202020204" pitchFamily="34" charset="0"/>
                </a:rPr>
                <a:t>μm Filter</a:t>
              </a:r>
              <a:endParaRPr lang="en-US" sz="2400" b="1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3269D1D3-D43B-C758-9720-76DFC0C25632}"/>
                </a:ext>
              </a:extLst>
            </p:cNvPr>
            <p:cNvCxnSpPr>
              <a:cxnSpLocks/>
              <a:stCxn id="50" idx="1"/>
              <a:endCxn id="42" idx="2"/>
            </p:cNvCxnSpPr>
            <p:nvPr/>
          </p:nvCxnSpPr>
          <p:spPr>
            <a:xfrm flipH="1" flipV="1">
              <a:off x="6963761" y="1885338"/>
              <a:ext cx="246389" cy="17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ACA15158-CFFE-C0BE-0D20-EACA85B0ACA8}"/>
                </a:ext>
              </a:extLst>
            </p:cNvPr>
            <p:cNvCxnSpPr>
              <a:cxnSpLocks/>
              <a:stCxn id="42" idx="0"/>
              <a:endCxn id="40" idx="3"/>
            </p:cNvCxnSpPr>
            <p:nvPr/>
          </p:nvCxnSpPr>
          <p:spPr>
            <a:xfrm flipH="1" flipV="1">
              <a:off x="6195193" y="1881518"/>
              <a:ext cx="228568" cy="3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E0884A3B-3EA2-1790-EA42-D73A06BF7EED}"/>
                </a:ext>
              </a:extLst>
            </p:cNvPr>
            <p:cNvCxnSpPr>
              <a:cxnSpLocks/>
              <a:stCxn id="269" idx="2"/>
              <a:endCxn id="46" idx="2"/>
            </p:cNvCxnSpPr>
            <p:nvPr/>
          </p:nvCxnSpPr>
          <p:spPr>
            <a:xfrm flipH="1" flipV="1">
              <a:off x="9106247" y="1885569"/>
              <a:ext cx="296830" cy="7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70486F7B-7586-8397-6905-B0E4A97FB59C}"/>
                </a:ext>
              </a:extLst>
            </p:cNvPr>
            <p:cNvSpPr/>
            <p:nvPr/>
          </p:nvSpPr>
          <p:spPr>
            <a:xfrm>
              <a:off x="8351080" y="2217654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E9160DE1-F98C-11D5-D5EB-B93C658F0A1A}"/>
                </a:ext>
              </a:extLst>
            </p:cNvPr>
            <p:cNvSpPr/>
            <p:nvPr/>
          </p:nvSpPr>
          <p:spPr>
            <a:xfrm>
              <a:off x="8351080" y="2370054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D29BA3A0-4690-3FF7-1DF7-3CAC907542E7}"/>
                </a:ext>
              </a:extLst>
            </p:cNvPr>
            <p:cNvSpPr/>
            <p:nvPr/>
          </p:nvSpPr>
          <p:spPr>
            <a:xfrm>
              <a:off x="8351080" y="2445452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78" name="Ovale 77">
              <a:extLst>
                <a:ext uri="{FF2B5EF4-FFF2-40B4-BE49-F238E27FC236}">
                  <a16:creationId xmlns:a16="http://schemas.microsoft.com/office/drawing/2014/main" id="{EC1AE573-3993-9A18-97A0-0B1FDB8D4825}"/>
                </a:ext>
              </a:extLst>
            </p:cNvPr>
            <p:cNvSpPr/>
            <p:nvPr/>
          </p:nvSpPr>
          <p:spPr>
            <a:xfrm>
              <a:off x="8351080" y="2289843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pic>
          <p:nvPicPr>
            <p:cNvPr id="80" name="Elemento grafico 79" descr="Bolle contorno">
              <a:extLst>
                <a:ext uri="{FF2B5EF4-FFF2-40B4-BE49-F238E27FC236}">
                  <a16:creationId xmlns:a16="http://schemas.microsoft.com/office/drawing/2014/main" id="{F0448557-9618-FE89-33EE-EE45DAC5A4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99413" y="2536012"/>
              <a:ext cx="522743" cy="522743"/>
            </a:xfrm>
            <a:prstGeom prst="rect">
              <a:avLst/>
            </a:prstGeom>
          </p:spPr>
        </p:pic>
        <p:sp>
          <p:nvSpPr>
            <p:cNvPr id="81" name="Cilindro 80">
              <a:extLst>
                <a:ext uri="{FF2B5EF4-FFF2-40B4-BE49-F238E27FC236}">
                  <a16:creationId xmlns:a16="http://schemas.microsoft.com/office/drawing/2014/main" id="{A289766B-9AA5-E6EC-E7B8-76FA97636E19}"/>
                </a:ext>
              </a:extLst>
            </p:cNvPr>
            <p:cNvSpPr/>
            <p:nvPr/>
          </p:nvSpPr>
          <p:spPr>
            <a:xfrm>
              <a:off x="7499413" y="2384294"/>
              <a:ext cx="483593" cy="849624"/>
            </a:xfrm>
            <a:prstGeom prst="can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C85E2E7D-20EE-03FD-B8AC-64E5A2F3E89D}"/>
                </a:ext>
              </a:extLst>
            </p:cNvPr>
            <p:cNvCxnSpPr>
              <a:cxnSpLocks/>
              <a:stCxn id="78" idx="6"/>
            </p:cNvCxnSpPr>
            <p:nvPr/>
          </p:nvCxnSpPr>
          <p:spPr>
            <a:xfrm flipV="1">
              <a:off x="9251080" y="1881518"/>
              <a:ext cx="0" cy="858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CD28455B-4C41-0439-D292-61C6A23A318D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>
              <a:off x="4278899" y="1881518"/>
              <a:ext cx="2214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uppo 276">
              <a:extLst>
                <a:ext uri="{FF2B5EF4-FFF2-40B4-BE49-F238E27FC236}">
                  <a16:creationId xmlns:a16="http://schemas.microsoft.com/office/drawing/2014/main" id="{88357F2E-EBC7-0D7C-E647-D552BCF308A8}"/>
                </a:ext>
              </a:extLst>
            </p:cNvPr>
            <p:cNvGrpSpPr/>
            <p:nvPr/>
          </p:nvGrpSpPr>
          <p:grpSpPr>
            <a:xfrm>
              <a:off x="9403077" y="1677206"/>
              <a:ext cx="1309366" cy="432000"/>
              <a:chOff x="3855061" y="5112799"/>
              <a:chExt cx="1309366" cy="432000"/>
            </a:xfrm>
          </p:grpSpPr>
          <p:sp>
            <p:nvSpPr>
              <p:cNvPr id="269" name="Ovale 268">
                <a:extLst>
                  <a:ext uri="{FF2B5EF4-FFF2-40B4-BE49-F238E27FC236}">
                    <a16:creationId xmlns:a16="http://schemas.microsoft.com/office/drawing/2014/main" id="{E2EA6F07-0C16-7F5A-75FE-F88FAC6F90D1}"/>
                  </a:ext>
                </a:extLst>
              </p:cNvPr>
              <p:cNvSpPr/>
              <p:nvPr/>
            </p:nvSpPr>
            <p:spPr>
              <a:xfrm>
                <a:off x="3855061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272" name="Ovale 271">
                <a:extLst>
                  <a:ext uri="{FF2B5EF4-FFF2-40B4-BE49-F238E27FC236}">
                    <a16:creationId xmlns:a16="http://schemas.microsoft.com/office/drawing/2014/main" id="{76596D80-EB73-8597-2B9C-1C38F90B1FC2}"/>
                  </a:ext>
                </a:extLst>
              </p:cNvPr>
              <p:cNvSpPr/>
              <p:nvPr/>
            </p:nvSpPr>
            <p:spPr>
              <a:xfrm>
                <a:off x="4287061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75" name="Ovale 274">
                <a:extLst>
                  <a:ext uri="{FF2B5EF4-FFF2-40B4-BE49-F238E27FC236}">
                    <a16:creationId xmlns:a16="http://schemas.microsoft.com/office/drawing/2014/main" id="{C9997CEB-CA65-FDDC-0E21-C66A91539A63}"/>
                  </a:ext>
                </a:extLst>
              </p:cNvPr>
              <p:cNvSpPr/>
              <p:nvPr/>
            </p:nvSpPr>
            <p:spPr>
              <a:xfrm>
                <a:off x="4732427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cxnSp>
          <p:nvCxnSpPr>
            <p:cNvPr id="279" name="Connettore diritto 278">
              <a:extLst>
                <a:ext uri="{FF2B5EF4-FFF2-40B4-BE49-F238E27FC236}">
                  <a16:creationId xmlns:a16="http://schemas.microsoft.com/office/drawing/2014/main" id="{06B1FF19-1563-D537-1B38-DF5910EEFE98}"/>
                </a:ext>
              </a:extLst>
            </p:cNvPr>
            <p:cNvCxnSpPr>
              <a:cxnSpLocks/>
              <a:endCxn id="275" idx="6"/>
            </p:cNvCxnSpPr>
            <p:nvPr/>
          </p:nvCxnSpPr>
          <p:spPr>
            <a:xfrm flipH="1" flipV="1">
              <a:off x="10712443" y="1893206"/>
              <a:ext cx="327031" cy="7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ttore a gomito 394">
              <a:extLst>
                <a:ext uri="{FF2B5EF4-FFF2-40B4-BE49-F238E27FC236}">
                  <a16:creationId xmlns:a16="http://schemas.microsoft.com/office/drawing/2014/main" id="{F9346F3A-87F3-CF86-FE2A-7F64207D56F9}"/>
                </a:ext>
              </a:extLst>
            </p:cNvPr>
            <p:cNvCxnSpPr>
              <a:cxnSpLocks/>
              <a:stCxn id="81" idx="3"/>
              <a:endCxn id="78" idx="6"/>
            </p:cNvCxnSpPr>
            <p:nvPr/>
          </p:nvCxnSpPr>
          <p:spPr>
            <a:xfrm rot="5400000" flipH="1" flipV="1">
              <a:off x="8249107" y="2231946"/>
              <a:ext cx="494075" cy="1509870"/>
            </a:xfrm>
            <a:prstGeom prst="bentConnector4">
              <a:avLst>
                <a:gd name="adj1" fmla="val -46268"/>
                <a:gd name="adj2" fmla="val 100162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uppo 489">
            <a:extLst>
              <a:ext uri="{FF2B5EF4-FFF2-40B4-BE49-F238E27FC236}">
                <a16:creationId xmlns:a16="http://schemas.microsoft.com/office/drawing/2014/main" id="{2C86ACCB-20A5-AF89-3E51-9585D42932A7}"/>
              </a:ext>
            </a:extLst>
          </p:cNvPr>
          <p:cNvGrpSpPr/>
          <p:nvPr/>
        </p:nvGrpSpPr>
        <p:grpSpPr>
          <a:xfrm>
            <a:off x="4386983" y="3298723"/>
            <a:ext cx="6775616" cy="2271213"/>
            <a:chOff x="4263859" y="1317535"/>
            <a:chExt cx="6775616" cy="2271213"/>
          </a:xfrm>
        </p:grpSpPr>
        <p:sp>
          <p:nvSpPr>
            <p:cNvPr id="491" name="Rettangolo 490">
              <a:extLst>
                <a:ext uri="{FF2B5EF4-FFF2-40B4-BE49-F238E27FC236}">
                  <a16:creationId xmlns:a16="http://schemas.microsoft.com/office/drawing/2014/main" id="{EEBFEB46-F645-99B4-8CF6-A72FF72E78B9}"/>
                </a:ext>
              </a:extLst>
            </p:cNvPr>
            <p:cNvSpPr/>
            <p:nvPr/>
          </p:nvSpPr>
          <p:spPr>
            <a:xfrm>
              <a:off x="4263859" y="1317535"/>
              <a:ext cx="6775616" cy="22712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2" name="Rettangolo 491">
              <a:extLst>
                <a:ext uri="{FF2B5EF4-FFF2-40B4-BE49-F238E27FC236}">
                  <a16:creationId xmlns:a16="http://schemas.microsoft.com/office/drawing/2014/main" id="{214FA931-987D-A472-BA15-ACF9BC7E256D}"/>
                </a:ext>
              </a:extLst>
            </p:cNvPr>
            <p:cNvSpPr/>
            <p:nvPr/>
          </p:nvSpPr>
          <p:spPr>
            <a:xfrm>
              <a:off x="4500361" y="1499407"/>
              <a:ext cx="1694832" cy="76422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MFC/Flow Regulator</a:t>
              </a:r>
            </a:p>
          </p:txBody>
        </p:sp>
        <p:grpSp>
          <p:nvGrpSpPr>
            <p:cNvPr id="493" name="Gruppo 492">
              <a:extLst>
                <a:ext uri="{FF2B5EF4-FFF2-40B4-BE49-F238E27FC236}">
                  <a16:creationId xmlns:a16="http://schemas.microsoft.com/office/drawing/2014/main" id="{3CD91884-99A0-21D8-26C5-00237770F189}"/>
                </a:ext>
              </a:extLst>
            </p:cNvPr>
            <p:cNvGrpSpPr/>
            <p:nvPr/>
          </p:nvGrpSpPr>
          <p:grpSpPr>
            <a:xfrm>
              <a:off x="6423761" y="1570526"/>
              <a:ext cx="540000" cy="494812"/>
              <a:chOff x="8025788" y="2997200"/>
              <a:chExt cx="540000" cy="494812"/>
            </a:xfrm>
          </p:grpSpPr>
          <p:sp>
            <p:nvSpPr>
              <p:cNvPr id="517" name="Fascicolazione 516">
                <a:extLst>
                  <a:ext uri="{FF2B5EF4-FFF2-40B4-BE49-F238E27FC236}">
                    <a16:creationId xmlns:a16="http://schemas.microsoft.com/office/drawing/2014/main" id="{4261ED75-EED4-1BCC-BE98-387DC526B599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8" name="Ovale 517">
                <a:extLst>
                  <a:ext uri="{FF2B5EF4-FFF2-40B4-BE49-F238E27FC236}">
                    <a16:creationId xmlns:a16="http://schemas.microsoft.com/office/drawing/2014/main" id="{0100452C-BDDB-2AB6-C75E-7428DC566B74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519" name="Connettore a gomito 518">
                <a:extLst>
                  <a:ext uri="{FF2B5EF4-FFF2-40B4-BE49-F238E27FC236}">
                    <a16:creationId xmlns:a16="http://schemas.microsoft.com/office/drawing/2014/main" id="{1A36FCEE-30F6-18FF-314A-435411ED6CDB}"/>
                  </a:ext>
                </a:extLst>
              </p:cNvPr>
              <p:cNvCxnSpPr>
                <a:cxnSpLocks/>
                <a:stCxn id="518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4" name="Gruppo 493">
              <a:extLst>
                <a:ext uri="{FF2B5EF4-FFF2-40B4-BE49-F238E27FC236}">
                  <a16:creationId xmlns:a16="http://schemas.microsoft.com/office/drawing/2014/main" id="{C9A270C9-1F91-1353-A074-D17321C138F7}"/>
                </a:ext>
              </a:extLst>
            </p:cNvPr>
            <p:cNvGrpSpPr/>
            <p:nvPr/>
          </p:nvGrpSpPr>
          <p:grpSpPr>
            <a:xfrm>
              <a:off x="8566247" y="1570757"/>
              <a:ext cx="540000" cy="494812"/>
              <a:chOff x="8025788" y="2997200"/>
              <a:chExt cx="540000" cy="494812"/>
            </a:xfrm>
          </p:grpSpPr>
          <p:sp>
            <p:nvSpPr>
              <p:cNvPr id="514" name="Fascicolazione 513">
                <a:extLst>
                  <a:ext uri="{FF2B5EF4-FFF2-40B4-BE49-F238E27FC236}">
                    <a16:creationId xmlns:a16="http://schemas.microsoft.com/office/drawing/2014/main" id="{A464C846-D94D-EB39-72B3-28F695692FAF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5" name="Ovale 514">
                <a:extLst>
                  <a:ext uri="{FF2B5EF4-FFF2-40B4-BE49-F238E27FC236}">
                    <a16:creationId xmlns:a16="http://schemas.microsoft.com/office/drawing/2014/main" id="{DDC092C3-81B4-84DC-3593-368D1D31D8D2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516" name="Connettore a gomito 515">
                <a:extLst>
                  <a:ext uri="{FF2B5EF4-FFF2-40B4-BE49-F238E27FC236}">
                    <a16:creationId xmlns:a16="http://schemas.microsoft.com/office/drawing/2014/main" id="{7A953BEC-31BF-EC5A-175C-10F4E27B45A6}"/>
                  </a:ext>
                </a:extLst>
              </p:cNvPr>
              <p:cNvCxnSpPr>
                <a:cxnSpLocks/>
                <a:stCxn id="515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5" name="Connettore diritto 494">
              <a:extLst>
                <a:ext uri="{FF2B5EF4-FFF2-40B4-BE49-F238E27FC236}">
                  <a16:creationId xmlns:a16="http://schemas.microsoft.com/office/drawing/2014/main" id="{74CC4557-6F3A-4ED7-2F9F-7DBDD78986E5}"/>
                </a:ext>
              </a:extLst>
            </p:cNvPr>
            <p:cNvCxnSpPr>
              <a:cxnSpLocks/>
              <a:stCxn id="514" idx="0"/>
              <a:endCxn id="496" idx="3"/>
            </p:cNvCxnSpPr>
            <p:nvPr/>
          </p:nvCxnSpPr>
          <p:spPr>
            <a:xfrm flipH="1">
              <a:off x="8362675" y="1885569"/>
              <a:ext cx="20357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Rettangolo 495">
              <a:extLst>
                <a:ext uri="{FF2B5EF4-FFF2-40B4-BE49-F238E27FC236}">
                  <a16:creationId xmlns:a16="http://schemas.microsoft.com/office/drawing/2014/main" id="{9A836D1E-4691-0E1A-F4EE-12F2F08CA020}"/>
                </a:ext>
              </a:extLst>
            </p:cNvPr>
            <p:cNvSpPr/>
            <p:nvPr/>
          </p:nvSpPr>
          <p:spPr>
            <a:xfrm>
              <a:off x="7210150" y="1526750"/>
              <a:ext cx="1152525" cy="7207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5</a:t>
              </a:r>
              <a:r>
                <a:rPr lang="en-US" sz="2400" b="1" noProof="0" dirty="0">
                  <a:solidFill>
                    <a:schemeClr val="tx1"/>
                  </a:solidFill>
                  <a:latin typeface="Aptos Narrow" panose="020B0004020202020204" pitchFamily="34" charset="0"/>
                </a:rPr>
                <a:t>μm Filter</a:t>
              </a:r>
              <a:endParaRPr lang="en-US" sz="2400" b="1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497" name="Connettore diritto 496">
              <a:extLst>
                <a:ext uri="{FF2B5EF4-FFF2-40B4-BE49-F238E27FC236}">
                  <a16:creationId xmlns:a16="http://schemas.microsoft.com/office/drawing/2014/main" id="{D7FE1D8C-4C13-33B6-0170-79F26160613E}"/>
                </a:ext>
              </a:extLst>
            </p:cNvPr>
            <p:cNvCxnSpPr>
              <a:cxnSpLocks/>
              <a:stCxn id="496" idx="1"/>
              <a:endCxn id="517" idx="2"/>
            </p:cNvCxnSpPr>
            <p:nvPr/>
          </p:nvCxnSpPr>
          <p:spPr>
            <a:xfrm flipH="1" flipV="1">
              <a:off x="6963761" y="1885338"/>
              <a:ext cx="246389" cy="17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Connettore diritto 497">
              <a:extLst>
                <a:ext uri="{FF2B5EF4-FFF2-40B4-BE49-F238E27FC236}">
                  <a16:creationId xmlns:a16="http://schemas.microsoft.com/office/drawing/2014/main" id="{76CFC0C0-25E5-36A5-1084-5BE1758ABCF6}"/>
                </a:ext>
              </a:extLst>
            </p:cNvPr>
            <p:cNvCxnSpPr>
              <a:cxnSpLocks/>
              <a:stCxn id="517" idx="0"/>
              <a:endCxn id="492" idx="3"/>
            </p:cNvCxnSpPr>
            <p:nvPr/>
          </p:nvCxnSpPr>
          <p:spPr>
            <a:xfrm flipH="1" flipV="1">
              <a:off x="6195193" y="1881518"/>
              <a:ext cx="228568" cy="3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Connettore diritto 498">
              <a:extLst>
                <a:ext uri="{FF2B5EF4-FFF2-40B4-BE49-F238E27FC236}">
                  <a16:creationId xmlns:a16="http://schemas.microsoft.com/office/drawing/2014/main" id="{E4F3A43B-30E8-495C-AB55-470DE81E943B}"/>
                </a:ext>
              </a:extLst>
            </p:cNvPr>
            <p:cNvCxnSpPr>
              <a:cxnSpLocks/>
              <a:stCxn id="511" idx="2"/>
              <a:endCxn id="514" idx="2"/>
            </p:cNvCxnSpPr>
            <p:nvPr/>
          </p:nvCxnSpPr>
          <p:spPr>
            <a:xfrm flipH="1" flipV="1">
              <a:off x="9106247" y="1885569"/>
              <a:ext cx="296830" cy="7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Ovale 499">
              <a:extLst>
                <a:ext uri="{FF2B5EF4-FFF2-40B4-BE49-F238E27FC236}">
                  <a16:creationId xmlns:a16="http://schemas.microsoft.com/office/drawing/2014/main" id="{718EFBE0-434A-D642-D024-DA63A08328E7}"/>
                </a:ext>
              </a:extLst>
            </p:cNvPr>
            <p:cNvSpPr/>
            <p:nvPr/>
          </p:nvSpPr>
          <p:spPr>
            <a:xfrm>
              <a:off x="8351080" y="2217654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1" name="Ovale 500">
              <a:extLst>
                <a:ext uri="{FF2B5EF4-FFF2-40B4-BE49-F238E27FC236}">
                  <a16:creationId xmlns:a16="http://schemas.microsoft.com/office/drawing/2014/main" id="{FFF06286-9BEC-9E21-969C-7C4E8A021E75}"/>
                </a:ext>
              </a:extLst>
            </p:cNvPr>
            <p:cNvSpPr/>
            <p:nvPr/>
          </p:nvSpPr>
          <p:spPr>
            <a:xfrm>
              <a:off x="8351080" y="2370054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2" name="Ovale 501">
              <a:extLst>
                <a:ext uri="{FF2B5EF4-FFF2-40B4-BE49-F238E27FC236}">
                  <a16:creationId xmlns:a16="http://schemas.microsoft.com/office/drawing/2014/main" id="{8B83981F-B1E2-4D7A-C13F-090C76BF22E1}"/>
                </a:ext>
              </a:extLst>
            </p:cNvPr>
            <p:cNvSpPr/>
            <p:nvPr/>
          </p:nvSpPr>
          <p:spPr>
            <a:xfrm>
              <a:off x="8351080" y="2445452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3" name="Ovale 502">
              <a:extLst>
                <a:ext uri="{FF2B5EF4-FFF2-40B4-BE49-F238E27FC236}">
                  <a16:creationId xmlns:a16="http://schemas.microsoft.com/office/drawing/2014/main" id="{24AFC24D-B0E1-DD37-09F0-E6809C88C8BC}"/>
                </a:ext>
              </a:extLst>
            </p:cNvPr>
            <p:cNvSpPr/>
            <p:nvPr/>
          </p:nvSpPr>
          <p:spPr>
            <a:xfrm>
              <a:off x="8351080" y="2289843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pic>
          <p:nvPicPr>
            <p:cNvPr id="504" name="Elemento grafico 503" descr="Bolle contorno">
              <a:extLst>
                <a:ext uri="{FF2B5EF4-FFF2-40B4-BE49-F238E27FC236}">
                  <a16:creationId xmlns:a16="http://schemas.microsoft.com/office/drawing/2014/main" id="{4E63F53D-3D55-A35C-5448-169FC633CE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99413" y="2536012"/>
              <a:ext cx="522743" cy="522743"/>
            </a:xfrm>
            <a:prstGeom prst="rect">
              <a:avLst/>
            </a:prstGeom>
          </p:spPr>
        </p:pic>
        <p:sp>
          <p:nvSpPr>
            <p:cNvPr id="505" name="Cilindro 504">
              <a:extLst>
                <a:ext uri="{FF2B5EF4-FFF2-40B4-BE49-F238E27FC236}">
                  <a16:creationId xmlns:a16="http://schemas.microsoft.com/office/drawing/2014/main" id="{09B1C505-9E2C-3F3C-2CB0-5003D74DCABB}"/>
                </a:ext>
              </a:extLst>
            </p:cNvPr>
            <p:cNvSpPr/>
            <p:nvPr/>
          </p:nvSpPr>
          <p:spPr>
            <a:xfrm>
              <a:off x="7499413" y="2384294"/>
              <a:ext cx="483593" cy="849624"/>
            </a:xfrm>
            <a:prstGeom prst="can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506" name="Connettore diritto 505">
              <a:extLst>
                <a:ext uri="{FF2B5EF4-FFF2-40B4-BE49-F238E27FC236}">
                  <a16:creationId xmlns:a16="http://schemas.microsoft.com/office/drawing/2014/main" id="{A65061CA-7DCD-C9FB-46B8-3129F91EEA1A}"/>
                </a:ext>
              </a:extLst>
            </p:cNvPr>
            <p:cNvCxnSpPr>
              <a:cxnSpLocks/>
              <a:stCxn id="503" idx="6"/>
            </p:cNvCxnSpPr>
            <p:nvPr/>
          </p:nvCxnSpPr>
          <p:spPr>
            <a:xfrm flipV="1">
              <a:off x="9251080" y="1881518"/>
              <a:ext cx="0" cy="858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ttore diritto 506">
              <a:extLst>
                <a:ext uri="{FF2B5EF4-FFF2-40B4-BE49-F238E27FC236}">
                  <a16:creationId xmlns:a16="http://schemas.microsoft.com/office/drawing/2014/main" id="{BD47CF8B-97F6-3165-C228-FFA67E8EBB0F}"/>
                </a:ext>
              </a:extLst>
            </p:cNvPr>
            <p:cNvCxnSpPr>
              <a:cxnSpLocks/>
              <a:stCxn id="492" idx="1"/>
            </p:cNvCxnSpPr>
            <p:nvPr/>
          </p:nvCxnSpPr>
          <p:spPr>
            <a:xfrm flipH="1">
              <a:off x="4278899" y="1881518"/>
              <a:ext cx="2214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8" name="Gruppo 507">
              <a:extLst>
                <a:ext uri="{FF2B5EF4-FFF2-40B4-BE49-F238E27FC236}">
                  <a16:creationId xmlns:a16="http://schemas.microsoft.com/office/drawing/2014/main" id="{04DDB41B-1DE4-0F8E-AA35-AFAA8B4649FF}"/>
                </a:ext>
              </a:extLst>
            </p:cNvPr>
            <p:cNvGrpSpPr/>
            <p:nvPr/>
          </p:nvGrpSpPr>
          <p:grpSpPr>
            <a:xfrm>
              <a:off x="9403077" y="1677206"/>
              <a:ext cx="1309366" cy="432000"/>
              <a:chOff x="3855061" y="5112799"/>
              <a:chExt cx="1309366" cy="432000"/>
            </a:xfrm>
          </p:grpSpPr>
          <p:sp>
            <p:nvSpPr>
              <p:cNvPr id="511" name="Ovale 510">
                <a:extLst>
                  <a:ext uri="{FF2B5EF4-FFF2-40B4-BE49-F238E27FC236}">
                    <a16:creationId xmlns:a16="http://schemas.microsoft.com/office/drawing/2014/main" id="{87F4DFA0-9D5D-8578-6114-4D53BE11B700}"/>
                  </a:ext>
                </a:extLst>
              </p:cNvPr>
              <p:cNvSpPr/>
              <p:nvPr/>
            </p:nvSpPr>
            <p:spPr>
              <a:xfrm>
                <a:off x="3855061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512" name="Ovale 511">
                <a:extLst>
                  <a:ext uri="{FF2B5EF4-FFF2-40B4-BE49-F238E27FC236}">
                    <a16:creationId xmlns:a16="http://schemas.microsoft.com/office/drawing/2014/main" id="{28597E0B-4759-C1FE-F2F6-B48AB98ABAC9}"/>
                  </a:ext>
                </a:extLst>
              </p:cNvPr>
              <p:cNvSpPr/>
              <p:nvPr/>
            </p:nvSpPr>
            <p:spPr>
              <a:xfrm>
                <a:off x="4287061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13" name="Ovale 512">
                <a:extLst>
                  <a:ext uri="{FF2B5EF4-FFF2-40B4-BE49-F238E27FC236}">
                    <a16:creationId xmlns:a16="http://schemas.microsoft.com/office/drawing/2014/main" id="{22BFC9A4-C8A7-3163-92EE-04CDF0A6E09F}"/>
                  </a:ext>
                </a:extLst>
              </p:cNvPr>
              <p:cNvSpPr/>
              <p:nvPr/>
            </p:nvSpPr>
            <p:spPr>
              <a:xfrm>
                <a:off x="4732427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cxnSp>
          <p:nvCxnSpPr>
            <p:cNvPr id="509" name="Connettore diritto 508">
              <a:extLst>
                <a:ext uri="{FF2B5EF4-FFF2-40B4-BE49-F238E27FC236}">
                  <a16:creationId xmlns:a16="http://schemas.microsoft.com/office/drawing/2014/main" id="{EC461539-EC6F-485B-DD83-B022B22CEAE0}"/>
                </a:ext>
              </a:extLst>
            </p:cNvPr>
            <p:cNvCxnSpPr>
              <a:cxnSpLocks/>
              <a:endCxn id="513" idx="6"/>
            </p:cNvCxnSpPr>
            <p:nvPr/>
          </p:nvCxnSpPr>
          <p:spPr>
            <a:xfrm flipH="1" flipV="1">
              <a:off x="10712443" y="1893206"/>
              <a:ext cx="327031" cy="7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ttore a gomito 509">
              <a:extLst>
                <a:ext uri="{FF2B5EF4-FFF2-40B4-BE49-F238E27FC236}">
                  <a16:creationId xmlns:a16="http://schemas.microsoft.com/office/drawing/2014/main" id="{742AB011-066F-96A2-6BDD-17F2BFA2AC26}"/>
                </a:ext>
              </a:extLst>
            </p:cNvPr>
            <p:cNvCxnSpPr>
              <a:cxnSpLocks/>
              <a:stCxn id="505" idx="3"/>
              <a:endCxn id="503" idx="6"/>
            </p:cNvCxnSpPr>
            <p:nvPr/>
          </p:nvCxnSpPr>
          <p:spPr>
            <a:xfrm rot="5400000" flipH="1" flipV="1">
              <a:off x="8249107" y="2231946"/>
              <a:ext cx="494075" cy="1509870"/>
            </a:xfrm>
            <a:prstGeom prst="bentConnector4">
              <a:avLst>
                <a:gd name="adj1" fmla="val -46268"/>
                <a:gd name="adj2" fmla="val 100162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" name="Gruppo 519">
            <a:extLst>
              <a:ext uri="{FF2B5EF4-FFF2-40B4-BE49-F238E27FC236}">
                <a16:creationId xmlns:a16="http://schemas.microsoft.com/office/drawing/2014/main" id="{42F18595-799E-D6E4-6C3F-520F730DFE41}"/>
              </a:ext>
            </a:extLst>
          </p:cNvPr>
          <p:cNvGrpSpPr/>
          <p:nvPr/>
        </p:nvGrpSpPr>
        <p:grpSpPr>
          <a:xfrm>
            <a:off x="4539383" y="3451123"/>
            <a:ext cx="6775616" cy="2271213"/>
            <a:chOff x="4263859" y="1317535"/>
            <a:chExt cx="6775616" cy="2271213"/>
          </a:xfrm>
        </p:grpSpPr>
        <p:sp>
          <p:nvSpPr>
            <p:cNvPr id="521" name="Rettangolo 520">
              <a:extLst>
                <a:ext uri="{FF2B5EF4-FFF2-40B4-BE49-F238E27FC236}">
                  <a16:creationId xmlns:a16="http://schemas.microsoft.com/office/drawing/2014/main" id="{1F7C2ACE-1734-5BCE-E133-5049F9698C7B}"/>
                </a:ext>
              </a:extLst>
            </p:cNvPr>
            <p:cNvSpPr/>
            <p:nvPr/>
          </p:nvSpPr>
          <p:spPr>
            <a:xfrm>
              <a:off x="4263859" y="1317535"/>
              <a:ext cx="6775616" cy="22712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22" name="Rettangolo 521">
              <a:extLst>
                <a:ext uri="{FF2B5EF4-FFF2-40B4-BE49-F238E27FC236}">
                  <a16:creationId xmlns:a16="http://schemas.microsoft.com/office/drawing/2014/main" id="{175DF4E7-65A2-B2F3-397C-8341718241AC}"/>
                </a:ext>
              </a:extLst>
            </p:cNvPr>
            <p:cNvSpPr/>
            <p:nvPr/>
          </p:nvSpPr>
          <p:spPr>
            <a:xfrm>
              <a:off x="4500361" y="1499407"/>
              <a:ext cx="1694832" cy="76422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MFC/Flow Regulator</a:t>
              </a:r>
            </a:p>
          </p:txBody>
        </p:sp>
        <p:grpSp>
          <p:nvGrpSpPr>
            <p:cNvPr id="523" name="Gruppo 522">
              <a:extLst>
                <a:ext uri="{FF2B5EF4-FFF2-40B4-BE49-F238E27FC236}">
                  <a16:creationId xmlns:a16="http://schemas.microsoft.com/office/drawing/2014/main" id="{17033A88-4409-10C6-D0E6-EEB6EA9B142D}"/>
                </a:ext>
              </a:extLst>
            </p:cNvPr>
            <p:cNvGrpSpPr/>
            <p:nvPr/>
          </p:nvGrpSpPr>
          <p:grpSpPr>
            <a:xfrm>
              <a:off x="6423761" y="1570526"/>
              <a:ext cx="540000" cy="494812"/>
              <a:chOff x="8025788" y="2997200"/>
              <a:chExt cx="540000" cy="494812"/>
            </a:xfrm>
          </p:grpSpPr>
          <p:sp>
            <p:nvSpPr>
              <p:cNvPr id="547" name="Fascicolazione 546">
                <a:extLst>
                  <a:ext uri="{FF2B5EF4-FFF2-40B4-BE49-F238E27FC236}">
                    <a16:creationId xmlns:a16="http://schemas.microsoft.com/office/drawing/2014/main" id="{9727BF2D-B4C5-9572-0E19-CEFD56CC6D5C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8" name="Ovale 547">
                <a:extLst>
                  <a:ext uri="{FF2B5EF4-FFF2-40B4-BE49-F238E27FC236}">
                    <a16:creationId xmlns:a16="http://schemas.microsoft.com/office/drawing/2014/main" id="{B257E017-E3CA-240E-01DD-57C38FB5595E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549" name="Connettore a gomito 548">
                <a:extLst>
                  <a:ext uri="{FF2B5EF4-FFF2-40B4-BE49-F238E27FC236}">
                    <a16:creationId xmlns:a16="http://schemas.microsoft.com/office/drawing/2014/main" id="{7FAE2581-921F-8A6A-5091-F5F404F2D97B}"/>
                  </a:ext>
                </a:extLst>
              </p:cNvPr>
              <p:cNvCxnSpPr>
                <a:cxnSpLocks/>
                <a:stCxn id="548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4" name="Gruppo 523">
              <a:extLst>
                <a:ext uri="{FF2B5EF4-FFF2-40B4-BE49-F238E27FC236}">
                  <a16:creationId xmlns:a16="http://schemas.microsoft.com/office/drawing/2014/main" id="{11A1AE6C-692B-1548-35D3-815413B81543}"/>
                </a:ext>
              </a:extLst>
            </p:cNvPr>
            <p:cNvGrpSpPr/>
            <p:nvPr/>
          </p:nvGrpSpPr>
          <p:grpSpPr>
            <a:xfrm>
              <a:off x="8566247" y="1570757"/>
              <a:ext cx="540000" cy="494812"/>
              <a:chOff x="8025788" y="2997200"/>
              <a:chExt cx="540000" cy="494812"/>
            </a:xfrm>
          </p:grpSpPr>
          <p:sp>
            <p:nvSpPr>
              <p:cNvPr id="544" name="Fascicolazione 543">
                <a:extLst>
                  <a:ext uri="{FF2B5EF4-FFF2-40B4-BE49-F238E27FC236}">
                    <a16:creationId xmlns:a16="http://schemas.microsoft.com/office/drawing/2014/main" id="{C84661C6-05B5-18CE-5076-60387D45A1B2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5" name="Ovale 544">
                <a:extLst>
                  <a:ext uri="{FF2B5EF4-FFF2-40B4-BE49-F238E27FC236}">
                    <a16:creationId xmlns:a16="http://schemas.microsoft.com/office/drawing/2014/main" id="{4B33112B-F009-4A08-13FB-51275F048358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546" name="Connettore a gomito 545">
                <a:extLst>
                  <a:ext uri="{FF2B5EF4-FFF2-40B4-BE49-F238E27FC236}">
                    <a16:creationId xmlns:a16="http://schemas.microsoft.com/office/drawing/2014/main" id="{0A547564-A732-1600-142E-B2F13912AD9A}"/>
                  </a:ext>
                </a:extLst>
              </p:cNvPr>
              <p:cNvCxnSpPr>
                <a:cxnSpLocks/>
                <a:stCxn id="545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5" name="Connettore diritto 524">
              <a:extLst>
                <a:ext uri="{FF2B5EF4-FFF2-40B4-BE49-F238E27FC236}">
                  <a16:creationId xmlns:a16="http://schemas.microsoft.com/office/drawing/2014/main" id="{3CCF6873-9851-2DEC-345D-7CB404014E94}"/>
                </a:ext>
              </a:extLst>
            </p:cNvPr>
            <p:cNvCxnSpPr>
              <a:cxnSpLocks/>
              <a:stCxn id="544" idx="0"/>
              <a:endCxn id="526" idx="3"/>
            </p:cNvCxnSpPr>
            <p:nvPr/>
          </p:nvCxnSpPr>
          <p:spPr>
            <a:xfrm flipH="1">
              <a:off x="8362675" y="1885569"/>
              <a:ext cx="20357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Rettangolo 525">
              <a:extLst>
                <a:ext uri="{FF2B5EF4-FFF2-40B4-BE49-F238E27FC236}">
                  <a16:creationId xmlns:a16="http://schemas.microsoft.com/office/drawing/2014/main" id="{93AB2F09-BC72-EF8B-C583-E7A90D17797A}"/>
                </a:ext>
              </a:extLst>
            </p:cNvPr>
            <p:cNvSpPr/>
            <p:nvPr/>
          </p:nvSpPr>
          <p:spPr>
            <a:xfrm>
              <a:off x="7210150" y="1526750"/>
              <a:ext cx="1152525" cy="7207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5</a:t>
              </a:r>
              <a:r>
                <a:rPr lang="en-US" sz="2400" b="1" noProof="0" dirty="0">
                  <a:solidFill>
                    <a:schemeClr val="tx1"/>
                  </a:solidFill>
                  <a:latin typeface="Aptos Narrow" panose="020B0004020202020204" pitchFamily="34" charset="0"/>
                </a:rPr>
                <a:t>μm Filter</a:t>
              </a:r>
              <a:endParaRPr lang="en-US" sz="2400" b="1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527" name="Connettore diritto 526">
              <a:extLst>
                <a:ext uri="{FF2B5EF4-FFF2-40B4-BE49-F238E27FC236}">
                  <a16:creationId xmlns:a16="http://schemas.microsoft.com/office/drawing/2014/main" id="{AFA22169-A81E-F517-48BB-6EB0FDB6D529}"/>
                </a:ext>
              </a:extLst>
            </p:cNvPr>
            <p:cNvCxnSpPr>
              <a:cxnSpLocks/>
              <a:stCxn id="526" idx="1"/>
              <a:endCxn id="547" idx="2"/>
            </p:cNvCxnSpPr>
            <p:nvPr/>
          </p:nvCxnSpPr>
          <p:spPr>
            <a:xfrm flipH="1" flipV="1">
              <a:off x="6963761" y="1885338"/>
              <a:ext cx="246389" cy="17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ttore diritto 527">
              <a:extLst>
                <a:ext uri="{FF2B5EF4-FFF2-40B4-BE49-F238E27FC236}">
                  <a16:creationId xmlns:a16="http://schemas.microsoft.com/office/drawing/2014/main" id="{F013A259-30CC-BF04-02B6-78D0DC76358A}"/>
                </a:ext>
              </a:extLst>
            </p:cNvPr>
            <p:cNvCxnSpPr>
              <a:cxnSpLocks/>
              <a:stCxn id="547" idx="0"/>
              <a:endCxn id="522" idx="3"/>
            </p:cNvCxnSpPr>
            <p:nvPr/>
          </p:nvCxnSpPr>
          <p:spPr>
            <a:xfrm flipH="1" flipV="1">
              <a:off x="6195193" y="1881518"/>
              <a:ext cx="228568" cy="3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Connettore diritto 528">
              <a:extLst>
                <a:ext uri="{FF2B5EF4-FFF2-40B4-BE49-F238E27FC236}">
                  <a16:creationId xmlns:a16="http://schemas.microsoft.com/office/drawing/2014/main" id="{5247BC0A-77A7-77DA-CBB8-0D51EA6BE5B3}"/>
                </a:ext>
              </a:extLst>
            </p:cNvPr>
            <p:cNvCxnSpPr>
              <a:cxnSpLocks/>
              <a:stCxn id="541" idx="2"/>
              <a:endCxn id="544" idx="2"/>
            </p:cNvCxnSpPr>
            <p:nvPr/>
          </p:nvCxnSpPr>
          <p:spPr>
            <a:xfrm flipH="1" flipV="1">
              <a:off x="9106247" y="1885569"/>
              <a:ext cx="296830" cy="7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Ovale 529">
              <a:extLst>
                <a:ext uri="{FF2B5EF4-FFF2-40B4-BE49-F238E27FC236}">
                  <a16:creationId xmlns:a16="http://schemas.microsoft.com/office/drawing/2014/main" id="{8FBC049C-FC97-11C8-0D2F-33D8CE02F69E}"/>
                </a:ext>
              </a:extLst>
            </p:cNvPr>
            <p:cNvSpPr/>
            <p:nvPr/>
          </p:nvSpPr>
          <p:spPr>
            <a:xfrm>
              <a:off x="8351080" y="2217654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31" name="Ovale 530">
              <a:extLst>
                <a:ext uri="{FF2B5EF4-FFF2-40B4-BE49-F238E27FC236}">
                  <a16:creationId xmlns:a16="http://schemas.microsoft.com/office/drawing/2014/main" id="{ACAEC80F-C728-68EE-4298-3B3FAA549F40}"/>
                </a:ext>
              </a:extLst>
            </p:cNvPr>
            <p:cNvSpPr/>
            <p:nvPr/>
          </p:nvSpPr>
          <p:spPr>
            <a:xfrm>
              <a:off x="8351080" y="2370054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32" name="Ovale 531">
              <a:extLst>
                <a:ext uri="{FF2B5EF4-FFF2-40B4-BE49-F238E27FC236}">
                  <a16:creationId xmlns:a16="http://schemas.microsoft.com/office/drawing/2014/main" id="{3F56AB2A-7C8C-19EE-9F35-D4121B380734}"/>
                </a:ext>
              </a:extLst>
            </p:cNvPr>
            <p:cNvSpPr/>
            <p:nvPr/>
          </p:nvSpPr>
          <p:spPr>
            <a:xfrm>
              <a:off x="8351080" y="2445452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33" name="Ovale 532">
              <a:extLst>
                <a:ext uri="{FF2B5EF4-FFF2-40B4-BE49-F238E27FC236}">
                  <a16:creationId xmlns:a16="http://schemas.microsoft.com/office/drawing/2014/main" id="{09DDE078-9A72-9EB6-47BC-63E6A191BBBD}"/>
                </a:ext>
              </a:extLst>
            </p:cNvPr>
            <p:cNvSpPr/>
            <p:nvPr/>
          </p:nvSpPr>
          <p:spPr>
            <a:xfrm>
              <a:off x="8351080" y="2289843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pic>
          <p:nvPicPr>
            <p:cNvPr id="534" name="Elemento grafico 533" descr="Bolle contorno">
              <a:extLst>
                <a:ext uri="{FF2B5EF4-FFF2-40B4-BE49-F238E27FC236}">
                  <a16:creationId xmlns:a16="http://schemas.microsoft.com/office/drawing/2014/main" id="{4C40E36A-3A7D-11EE-E8A8-592DE26005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99413" y="2536012"/>
              <a:ext cx="522743" cy="522743"/>
            </a:xfrm>
            <a:prstGeom prst="rect">
              <a:avLst/>
            </a:prstGeom>
          </p:spPr>
        </p:pic>
        <p:sp>
          <p:nvSpPr>
            <p:cNvPr id="535" name="Cilindro 534">
              <a:extLst>
                <a:ext uri="{FF2B5EF4-FFF2-40B4-BE49-F238E27FC236}">
                  <a16:creationId xmlns:a16="http://schemas.microsoft.com/office/drawing/2014/main" id="{6717C08B-DF3D-B561-7F0B-595F65B76D40}"/>
                </a:ext>
              </a:extLst>
            </p:cNvPr>
            <p:cNvSpPr/>
            <p:nvPr/>
          </p:nvSpPr>
          <p:spPr>
            <a:xfrm>
              <a:off x="7499413" y="2384294"/>
              <a:ext cx="483593" cy="849624"/>
            </a:xfrm>
            <a:prstGeom prst="can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536" name="Connettore diritto 535">
              <a:extLst>
                <a:ext uri="{FF2B5EF4-FFF2-40B4-BE49-F238E27FC236}">
                  <a16:creationId xmlns:a16="http://schemas.microsoft.com/office/drawing/2014/main" id="{02CBE900-3F31-C008-8305-A5A8ACCE577E}"/>
                </a:ext>
              </a:extLst>
            </p:cNvPr>
            <p:cNvCxnSpPr>
              <a:cxnSpLocks/>
              <a:stCxn id="533" idx="6"/>
            </p:cNvCxnSpPr>
            <p:nvPr/>
          </p:nvCxnSpPr>
          <p:spPr>
            <a:xfrm flipV="1">
              <a:off x="9251080" y="1881518"/>
              <a:ext cx="0" cy="858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ttore diritto 536">
              <a:extLst>
                <a:ext uri="{FF2B5EF4-FFF2-40B4-BE49-F238E27FC236}">
                  <a16:creationId xmlns:a16="http://schemas.microsoft.com/office/drawing/2014/main" id="{A96C04B7-7D89-CEB3-5E36-3B4A7A847F15}"/>
                </a:ext>
              </a:extLst>
            </p:cNvPr>
            <p:cNvCxnSpPr>
              <a:cxnSpLocks/>
              <a:stCxn id="522" idx="1"/>
            </p:cNvCxnSpPr>
            <p:nvPr/>
          </p:nvCxnSpPr>
          <p:spPr>
            <a:xfrm flipH="1">
              <a:off x="4278899" y="1881518"/>
              <a:ext cx="2214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8" name="Gruppo 537">
              <a:extLst>
                <a:ext uri="{FF2B5EF4-FFF2-40B4-BE49-F238E27FC236}">
                  <a16:creationId xmlns:a16="http://schemas.microsoft.com/office/drawing/2014/main" id="{B0057335-4D13-A028-D90F-35E11DF3BB26}"/>
                </a:ext>
              </a:extLst>
            </p:cNvPr>
            <p:cNvGrpSpPr/>
            <p:nvPr/>
          </p:nvGrpSpPr>
          <p:grpSpPr>
            <a:xfrm>
              <a:off x="9403077" y="1677206"/>
              <a:ext cx="1309366" cy="432000"/>
              <a:chOff x="3855061" y="5112799"/>
              <a:chExt cx="1309366" cy="432000"/>
            </a:xfrm>
          </p:grpSpPr>
          <p:sp>
            <p:nvSpPr>
              <p:cNvPr id="541" name="Ovale 540">
                <a:extLst>
                  <a:ext uri="{FF2B5EF4-FFF2-40B4-BE49-F238E27FC236}">
                    <a16:creationId xmlns:a16="http://schemas.microsoft.com/office/drawing/2014/main" id="{008E25A1-C22F-0CE5-4816-537144EC97CF}"/>
                  </a:ext>
                </a:extLst>
              </p:cNvPr>
              <p:cNvSpPr/>
              <p:nvPr/>
            </p:nvSpPr>
            <p:spPr>
              <a:xfrm>
                <a:off x="3855061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542" name="Ovale 541">
                <a:extLst>
                  <a:ext uri="{FF2B5EF4-FFF2-40B4-BE49-F238E27FC236}">
                    <a16:creationId xmlns:a16="http://schemas.microsoft.com/office/drawing/2014/main" id="{E12331E5-01D6-7F9F-D054-A57774841B79}"/>
                  </a:ext>
                </a:extLst>
              </p:cNvPr>
              <p:cNvSpPr/>
              <p:nvPr/>
            </p:nvSpPr>
            <p:spPr>
              <a:xfrm>
                <a:off x="4287061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43" name="Ovale 542">
                <a:extLst>
                  <a:ext uri="{FF2B5EF4-FFF2-40B4-BE49-F238E27FC236}">
                    <a16:creationId xmlns:a16="http://schemas.microsoft.com/office/drawing/2014/main" id="{382C4BD6-BAE4-A613-509B-1019FD18547C}"/>
                  </a:ext>
                </a:extLst>
              </p:cNvPr>
              <p:cNvSpPr/>
              <p:nvPr/>
            </p:nvSpPr>
            <p:spPr>
              <a:xfrm>
                <a:off x="4732427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cxnSp>
          <p:nvCxnSpPr>
            <p:cNvPr id="539" name="Connettore diritto 538">
              <a:extLst>
                <a:ext uri="{FF2B5EF4-FFF2-40B4-BE49-F238E27FC236}">
                  <a16:creationId xmlns:a16="http://schemas.microsoft.com/office/drawing/2014/main" id="{C28FA888-4AD4-092F-917C-678E6A6C02A8}"/>
                </a:ext>
              </a:extLst>
            </p:cNvPr>
            <p:cNvCxnSpPr>
              <a:cxnSpLocks/>
              <a:endCxn id="543" idx="6"/>
            </p:cNvCxnSpPr>
            <p:nvPr/>
          </p:nvCxnSpPr>
          <p:spPr>
            <a:xfrm flipH="1" flipV="1">
              <a:off x="10712443" y="1893206"/>
              <a:ext cx="327031" cy="7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Connettore a gomito 539">
              <a:extLst>
                <a:ext uri="{FF2B5EF4-FFF2-40B4-BE49-F238E27FC236}">
                  <a16:creationId xmlns:a16="http://schemas.microsoft.com/office/drawing/2014/main" id="{6CDCCA19-2942-2CA2-EFB5-0F28597CAB58}"/>
                </a:ext>
              </a:extLst>
            </p:cNvPr>
            <p:cNvCxnSpPr>
              <a:cxnSpLocks/>
              <a:stCxn id="535" idx="3"/>
              <a:endCxn id="533" idx="6"/>
            </p:cNvCxnSpPr>
            <p:nvPr/>
          </p:nvCxnSpPr>
          <p:spPr>
            <a:xfrm rot="5400000" flipH="1" flipV="1">
              <a:off x="8249107" y="2231946"/>
              <a:ext cx="494075" cy="1509870"/>
            </a:xfrm>
            <a:prstGeom prst="bentConnector4">
              <a:avLst>
                <a:gd name="adj1" fmla="val -46268"/>
                <a:gd name="adj2" fmla="val 100162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0" name="Gruppo 549">
            <a:extLst>
              <a:ext uri="{FF2B5EF4-FFF2-40B4-BE49-F238E27FC236}">
                <a16:creationId xmlns:a16="http://schemas.microsoft.com/office/drawing/2014/main" id="{F7FE5968-1194-92DF-EC15-B6D4FC2FB726}"/>
              </a:ext>
            </a:extLst>
          </p:cNvPr>
          <p:cNvGrpSpPr/>
          <p:nvPr/>
        </p:nvGrpSpPr>
        <p:grpSpPr>
          <a:xfrm>
            <a:off x="4691783" y="3603523"/>
            <a:ext cx="6775616" cy="2271213"/>
            <a:chOff x="4263859" y="1317535"/>
            <a:chExt cx="6775616" cy="2271213"/>
          </a:xfrm>
        </p:grpSpPr>
        <p:sp>
          <p:nvSpPr>
            <p:cNvPr id="551" name="Rettangolo 550">
              <a:extLst>
                <a:ext uri="{FF2B5EF4-FFF2-40B4-BE49-F238E27FC236}">
                  <a16:creationId xmlns:a16="http://schemas.microsoft.com/office/drawing/2014/main" id="{F11F8A6B-A385-A887-6A8E-CAABA4FAAED3}"/>
                </a:ext>
              </a:extLst>
            </p:cNvPr>
            <p:cNvSpPr/>
            <p:nvPr/>
          </p:nvSpPr>
          <p:spPr>
            <a:xfrm>
              <a:off x="4263859" y="1317535"/>
              <a:ext cx="6775616" cy="22712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52" name="Rettangolo 551">
              <a:extLst>
                <a:ext uri="{FF2B5EF4-FFF2-40B4-BE49-F238E27FC236}">
                  <a16:creationId xmlns:a16="http://schemas.microsoft.com/office/drawing/2014/main" id="{812EDB1A-5134-CE7D-2538-8BF74E898B9A}"/>
                </a:ext>
              </a:extLst>
            </p:cNvPr>
            <p:cNvSpPr/>
            <p:nvPr/>
          </p:nvSpPr>
          <p:spPr>
            <a:xfrm>
              <a:off x="4500361" y="1499407"/>
              <a:ext cx="1694832" cy="76422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MFC/Flow Regulator</a:t>
              </a:r>
            </a:p>
          </p:txBody>
        </p:sp>
        <p:grpSp>
          <p:nvGrpSpPr>
            <p:cNvPr id="553" name="Gruppo 552">
              <a:extLst>
                <a:ext uri="{FF2B5EF4-FFF2-40B4-BE49-F238E27FC236}">
                  <a16:creationId xmlns:a16="http://schemas.microsoft.com/office/drawing/2014/main" id="{670E3029-42C3-BBD1-A4A8-A3CEF6D83B34}"/>
                </a:ext>
              </a:extLst>
            </p:cNvPr>
            <p:cNvGrpSpPr/>
            <p:nvPr/>
          </p:nvGrpSpPr>
          <p:grpSpPr>
            <a:xfrm>
              <a:off x="6423761" y="1570526"/>
              <a:ext cx="540000" cy="494812"/>
              <a:chOff x="8025788" y="2997200"/>
              <a:chExt cx="540000" cy="494812"/>
            </a:xfrm>
          </p:grpSpPr>
          <p:sp>
            <p:nvSpPr>
              <p:cNvPr id="577" name="Fascicolazione 576">
                <a:extLst>
                  <a:ext uri="{FF2B5EF4-FFF2-40B4-BE49-F238E27FC236}">
                    <a16:creationId xmlns:a16="http://schemas.microsoft.com/office/drawing/2014/main" id="{56DFFE6A-5E17-6B1F-66BC-E751A3966E07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8" name="Ovale 577">
                <a:extLst>
                  <a:ext uri="{FF2B5EF4-FFF2-40B4-BE49-F238E27FC236}">
                    <a16:creationId xmlns:a16="http://schemas.microsoft.com/office/drawing/2014/main" id="{0722DDE1-E9AB-A5D7-C4E3-45DA0D69AEE9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579" name="Connettore a gomito 578">
                <a:extLst>
                  <a:ext uri="{FF2B5EF4-FFF2-40B4-BE49-F238E27FC236}">
                    <a16:creationId xmlns:a16="http://schemas.microsoft.com/office/drawing/2014/main" id="{3174F695-4747-EC91-B4C0-B37BB417B5F9}"/>
                  </a:ext>
                </a:extLst>
              </p:cNvPr>
              <p:cNvCxnSpPr>
                <a:cxnSpLocks/>
                <a:stCxn id="578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4" name="Gruppo 553">
              <a:extLst>
                <a:ext uri="{FF2B5EF4-FFF2-40B4-BE49-F238E27FC236}">
                  <a16:creationId xmlns:a16="http://schemas.microsoft.com/office/drawing/2014/main" id="{A94FD117-1133-F0DF-402E-4723566DD05A}"/>
                </a:ext>
              </a:extLst>
            </p:cNvPr>
            <p:cNvGrpSpPr/>
            <p:nvPr/>
          </p:nvGrpSpPr>
          <p:grpSpPr>
            <a:xfrm>
              <a:off x="8566247" y="1570757"/>
              <a:ext cx="540000" cy="494812"/>
              <a:chOff x="8025788" y="2997200"/>
              <a:chExt cx="540000" cy="494812"/>
            </a:xfrm>
          </p:grpSpPr>
          <p:sp>
            <p:nvSpPr>
              <p:cNvPr id="574" name="Fascicolazione 573">
                <a:extLst>
                  <a:ext uri="{FF2B5EF4-FFF2-40B4-BE49-F238E27FC236}">
                    <a16:creationId xmlns:a16="http://schemas.microsoft.com/office/drawing/2014/main" id="{951D46C3-3D77-BA29-9668-D1AFCD940348}"/>
                  </a:ext>
                </a:extLst>
              </p:cNvPr>
              <p:cNvSpPr/>
              <p:nvPr/>
            </p:nvSpPr>
            <p:spPr>
              <a:xfrm rot="16200000">
                <a:off x="8115788" y="3042012"/>
                <a:ext cx="360000" cy="540000"/>
              </a:xfrm>
              <a:prstGeom prst="flowChartCollat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Ovale 574">
                <a:extLst>
                  <a:ext uri="{FF2B5EF4-FFF2-40B4-BE49-F238E27FC236}">
                    <a16:creationId xmlns:a16="http://schemas.microsoft.com/office/drawing/2014/main" id="{828C9389-56D2-C62B-117E-0E503B729ADB}"/>
                  </a:ext>
                </a:extLst>
              </p:cNvPr>
              <p:cNvSpPr/>
              <p:nvPr/>
            </p:nvSpPr>
            <p:spPr>
              <a:xfrm>
                <a:off x="8169788" y="317490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576" name="Connettore a gomito 575">
                <a:extLst>
                  <a:ext uri="{FF2B5EF4-FFF2-40B4-BE49-F238E27FC236}">
                    <a16:creationId xmlns:a16="http://schemas.microsoft.com/office/drawing/2014/main" id="{E0D2B778-20AB-D96F-CBA8-BAB249A0BFA4}"/>
                  </a:ext>
                </a:extLst>
              </p:cNvPr>
              <p:cNvCxnSpPr>
                <a:cxnSpLocks/>
                <a:stCxn id="575" idx="0"/>
              </p:cNvCxnSpPr>
              <p:nvPr/>
            </p:nvCxnSpPr>
            <p:spPr>
              <a:xfrm rot="5400000" flipH="1" flipV="1">
                <a:off x="8269934" y="3023054"/>
                <a:ext cx="177708" cy="126000"/>
              </a:xfrm>
              <a:prstGeom prst="bentConnector3">
                <a:avLst>
                  <a:gd name="adj1" fmla="val 89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5" name="Connettore diritto 554">
              <a:extLst>
                <a:ext uri="{FF2B5EF4-FFF2-40B4-BE49-F238E27FC236}">
                  <a16:creationId xmlns:a16="http://schemas.microsoft.com/office/drawing/2014/main" id="{016EBB51-E8BA-2F3F-CC59-9A1C19D100B6}"/>
                </a:ext>
              </a:extLst>
            </p:cNvPr>
            <p:cNvCxnSpPr>
              <a:cxnSpLocks/>
              <a:stCxn id="574" idx="0"/>
              <a:endCxn id="556" idx="3"/>
            </p:cNvCxnSpPr>
            <p:nvPr/>
          </p:nvCxnSpPr>
          <p:spPr>
            <a:xfrm flipH="1">
              <a:off x="8362675" y="1885569"/>
              <a:ext cx="20357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Rettangolo 555">
              <a:extLst>
                <a:ext uri="{FF2B5EF4-FFF2-40B4-BE49-F238E27FC236}">
                  <a16:creationId xmlns:a16="http://schemas.microsoft.com/office/drawing/2014/main" id="{56CA6666-C370-F621-4DE1-E76695EB8CFB}"/>
                </a:ext>
              </a:extLst>
            </p:cNvPr>
            <p:cNvSpPr/>
            <p:nvPr/>
          </p:nvSpPr>
          <p:spPr>
            <a:xfrm>
              <a:off x="7210150" y="1526750"/>
              <a:ext cx="1152525" cy="7207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noProof="0" dirty="0">
                  <a:solidFill>
                    <a:schemeClr val="tx1"/>
                  </a:solidFill>
                </a:rPr>
                <a:t>5</a:t>
              </a:r>
              <a:r>
                <a:rPr lang="en-US" sz="2400" b="1" noProof="0" dirty="0">
                  <a:solidFill>
                    <a:schemeClr val="tx1"/>
                  </a:solidFill>
                  <a:latin typeface="Aptos Narrow" panose="020B0004020202020204" pitchFamily="34" charset="0"/>
                </a:rPr>
                <a:t>μm Filter</a:t>
              </a:r>
              <a:endParaRPr lang="en-US" sz="2400" b="1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557" name="Connettore diritto 556">
              <a:extLst>
                <a:ext uri="{FF2B5EF4-FFF2-40B4-BE49-F238E27FC236}">
                  <a16:creationId xmlns:a16="http://schemas.microsoft.com/office/drawing/2014/main" id="{FB93002A-C212-655A-1F34-48DF0985B78E}"/>
                </a:ext>
              </a:extLst>
            </p:cNvPr>
            <p:cNvCxnSpPr>
              <a:cxnSpLocks/>
              <a:stCxn id="556" idx="1"/>
              <a:endCxn id="577" idx="2"/>
            </p:cNvCxnSpPr>
            <p:nvPr/>
          </p:nvCxnSpPr>
          <p:spPr>
            <a:xfrm flipH="1" flipV="1">
              <a:off x="6963761" y="1885338"/>
              <a:ext cx="246389" cy="17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Connettore diritto 557">
              <a:extLst>
                <a:ext uri="{FF2B5EF4-FFF2-40B4-BE49-F238E27FC236}">
                  <a16:creationId xmlns:a16="http://schemas.microsoft.com/office/drawing/2014/main" id="{424B16FB-EDCC-8BBB-E5F1-84675A836D18}"/>
                </a:ext>
              </a:extLst>
            </p:cNvPr>
            <p:cNvCxnSpPr>
              <a:cxnSpLocks/>
              <a:stCxn id="577" idx="0"/>
              <a:endCxn id="552" idx="3"/>
            </p:cNvCxnSpPr>
            <p:nvPr/>
          </p:nvCxnSpPr>
          <p:spPr>
            <a:xfrm flipH="1" flipV="1">
              <a:off x="6195193" y="1881518"/>
              <a:ext cx="228568" cy="3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Connettore diritto 558">
              <a:extLst>
                <a:ext uri="{FF2B5EF4-FFF2-40B4-BE49-F238E27FC236}">
                  <a16:creationId xmlns:a16="http://schemas.microsoft.com/office/drawing/2014/main" id="{E7A93E72-DDC6-FCE9-9BF2-FAF77C3446BF}"/>
                </a:ext>
              </a:extLst>
            </p:cNvPr>
            <p:cNvCxnSpPr>
              <a:cxnSpLocks/>
              <a:stCxn id="571" idx="2"/>
              <a:endCxn id="574" idx="2"/>
            </p:cNvCxnSpPr>
            <p:nvPr/>
          </p:nvCxnSpPr>
          <p:spPr>
            <a:xfrm flipH="1" flipV="1">
              <a:off x="9106247" y="1885569"/>
              <a:ext cx="296830" cy="7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Ovale 559">
              <a:extLst>
                <a:ext uri="{FF2B5EF4-FFF2-40B4-BE49-F238E27FC236}">
                  <a16:creationId xmlns:a16="http://schemas.microsoft.com/office/drawing/2014/main" id="{44D46D54-0B50-DA44-F112-65106662A77E}"/>
                </a:ext>
              </a:extLst>
            </p:cNvPr>
            <p:cNvSpPr/>
            <p:nvPr/>
          </p:nvSpPr>
          <p:spPr>
            <a:xfrm>
              <a:off x="8351080" y="2217654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61" name="Ovale 560">
              <a:extLst>
                <a:ext uri="{FF2B5EF4-FFF2-40B4-BE49-F238E27FC236}">
                  <a16:creationId xmlns:a16="http://schemas.microsoft.com/office/drawing/2014/main" id="{4800AA8F-4400-80AF-3124-E1CC517267F3}"/>
                </a:ext>
              </a:extLst>
            </p:cNvPr>
            <p:cNvSpPr/>
            <p:nvPr/>
          </p:nvSpPr>
          <p:spPr>
            <a:xfrm>
              <a:off x="8351080" y="2370054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62" name="Ovale 561">
              <a:extLst>
                <a:ext uri="{FF2B5EF4-FFF2-40B4-BE49-F238E27FC236}">
                  <a16:creationId xmlns:a16="http://schemas.microsoft.com/office/drawing/2014/main" id="{2C9B3C30-5FE9-98F1-7274-8ECE6EC20C08}"/>
                </a:ext>
              </a:extLst>
            </p:cNvPr>
            <p:cNvSpPr/>
            <p:nvPr/>
          </p:nvSpPr>
          <p:spPr>
            <a:xfrm>
              <a:off x="8351080" y="2445452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63" name="Ovale 562">
              <a:extLst>
                <a:ext uri="{FF2B5EF4-FFF2-40B4-BE49-F238E27FC236}">
                  <a16:creationId xmlns:a16="http://schemas.microsoft.com/office/drawing/2014/main" id="{AD33A5F1-5CEA-077C-4F18-B6C559288B6B}"/>
                </a:ext>
              </a:extLst>
            </p:cNvPr>
            <p:cNvSpPr/>
            <p:nvPr/>
          </p:nvSpPr>
          <p:spPr>
            <a:xfrm>
              <a:off x="8351080" y="2289843"/>
              <a:ext cx="900000" cy="90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pic>
          <p:nvPicPr>
            <p:cNvPr id="564" name="Elemento grafico 563" descr="Bolle contorno">
              <a:extLst>
                <a:ext uri="{FF2B5EF4-FFF2-40B4-BE49-F238E27FC236}">
                  <a16:creationId xmlns:a16="http://schemas.microsoft.com/office/drawing/2014/main" id="{87995AE7-C9BA-FDE4-6E70-85156E70A4F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99413" y="2536012"/>
              <a:ext cx="522743" cy="522743"/>
            </a:xfrm>
            <a:prstGeom prst="rect">
              <a:avLst/>
            </a:prstGeom>
          </p:spPr>
        </p:pic>
        <p:sp>
          <p:nvSpPr>
            <p:cNvPr id="565" name="Cilindro 564">
              <a:extLst>
                <a:ext uri="{FF2B5EF4-FFF2-40B4-BE49-F238E27FC236}">
                  <a16:creationId xmlns:a16="http://schemas.microsoft.com/office/drawing/2014/main" id="{CC826F9A-5BEB-5C03-F848-3E372F8ADDC0}"/>
                </a:ext>
              </a:extLst>
            </p:cNvPr>
            <p:cNvSpPr/>
            <p:nvPr/>
          </p:nvSpPr>
          <p:spPr>
            <a:xfrm>
              <a:off x="7499413" y="2384294"/>
              <a:ext cx="483593" cy="849624"/>
            </a:xfrm>
            <a:prstGeom prst="can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566" name="Connettore diritto 565">
              <a:extLst>
                <a:ext uri="{FF2B5EF4-FFF2-40B4-BE49-F238E27FC236}">
                  <a16:creationId xmlns:a16="http://schemas.microsoft.com/office/drawing/2014/main" id="{5469D28B-D9A1-5B22-27E1-34F60C006360}"/>
                </a:ext>
              </a:extLst>
            </p:cNvPr>
            <p:cNvCxnSpPr>
              <a:cxnSpLocks/>
              <a:stCxn id="563" idx="6"/>
            </p:cNvCxnSpPr>
            <p:nvPr/>
          </p:nvCxnSpPr>
          <p:spPr>
            <a:xfrm flipV="1">
              <a:off x="9251080" y="1881518"/>
              <a:ext cx="0" cy="858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ttore diritto 566">
              <a:extLst>
                <a:ext uri="{FF2B5EF4-FFF2-40B4-BE49-F238E27FC236}">
                  <a16:creationId xmlns:a16="http://schemas.microsoft.com/office/drawing/2014/main" id="{2B5A5862-411F-511F-9D7E-6E9FAD23FD9B}"/>
                </a:ext>
              </a:extLst>
            </p:cNvPr>
            <p:cNvCxnSpPr>
              <a:cxnSpLocks/>
              <a:stCxn id="552" idx="1"/>
            </p:cNvCxnSpPr>
            <p:nvPr/>
          </p:nvCxnSpPr>
          <p:spPr>
            <a:xfrm flipH="1">
              <a:off x="4278899" y="1881518"/>
              <a:ext cx="2214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8" name="Gruppo 567">
              <a:extLst>
                <a:ext uri="{FF2B5EF4-FFF2-40B4-BE49-F238E27FC236}">
                  <a16:creationId xmlns:a16="http://schemas.microsoft.com/office/drawing/2014/main" id="{A4453C73-484B-57EA-FE68-BA6AC6B82149}"/>
                </a:ext>
              </a:extLst>
            </p:cNvPr>
            <p:cNvGrpSpPr/>
            <p:nvPr/>
          </p:nvGrpSpPr>
          <p:grpSpPr>
            <a:xfrm>
              <a:off x="9403077" y="1677206"/>
              <a:ext cx="1309366" cy="432000"/>
              <a:chOff x="3855061" y="5112799"/>
              <a:chExt cx="1309366" cy="432000"/>
            </a:xfrm>
          </p:grpSpPr>
          <p:sp>
            <p:nvSpPr>
              <p:cNvPr id="571" name="Ovale 570">
                <a:extLst>
                  <a:ext uri="{FF2B5EF4-FFF2-40B4-BE49-F238E27FC236}">
                    <a16:creationId xmlns:a16="http://schemas.microsoft.com/office/drawing/2014/main" id="{233E6BF9-E06F-F05F-E732-8F79570E34E4}"/>
                  </a:ext>
                </a:extLst>
              </p:cNvPr>
              <p:cNvSpPr/>
              <p:nvPr/>
            </p:nvSpPr>
            <p:spPr>
              <a:xfrm>
                <a:off x="3855061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572" name="Ovale 571">
                <a:extLst>
                  <a:ext uri="{FF2B5EF4-FFF2-40B4-BE49-F238E27FC236}">
                    <a16:creationId xmlns:a16="http://schemas.microsoft.com/office/drawing/2014/main" id="{1EF1C3ED-A3C3-E72D-920D-5B219141203A}"/>
                  </a:ext>
                </a:extLst>
              </p:cNvPr>
              <p:cNvSpPr/>
              <p:nvPr/>
            </p:nvSpPr>
            <p:spPr>
              <a:xfrm>
                <a:off x="4287061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73" name="Ovale 572">
                <a:extLst>
                  <a:ext uri="{FF2B5EF4-FFF2-40B4-BE49-F238E27FC236}">
                    <a16:creationId xmlns:a16="http://schemas.microsoft.com/office/drawing/2014/main" id="{6C2F72D0-00AD-DBBF-B8CA-90EFDB40335A}"/>
                  </a:ext>
                </a:extLst>
              </p:cNvPr>
              <p:cNvSpPr/>
              <p:nvPr/>
            </p:nvSpPr>
            <p:spPr>
              <a:xfrm>
                <a:off x="4732427" y="511279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cxnSp>
          <p:nvCxnSpPr>
            <p:cNvPr id="569" name="Connettore diritto 568">
              <a:extLst>
                <a:ext uri="{FF2B5EF4-FFF2-40B4-BE49-F238E27FC236}">
                  <a16:creationId xmlns:a16="http://schemas.microsoft.com/office/drawing/2014/main" id="{2BC9801F-630A-D779-1693-FFBB36B06731}"/>
                </a:ext>
              </a:extLst>
            </p:cNvPr>
            <p:cNvCxnSpPr>
              <a:cxnSpLocks/>
              <a:endCxn id="573" idx="6"/>
            </p:cNvCxnSpPr>
            <p:nvPr/>
          </p:nvCxnSpPr>
          <p:spPr>
            <a:xfrm flipH="1" flipV="1">
              <a:off x="10712443" y="1893206"/>
              <a:ext cx="327031" cy="7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ttore a gomito 569">
              <a:extLst>
                <a:ext uri="{FF2B5EF4-FFF2-40B4-BE49-F238E27FC236}">
                  <a16:creationId xmlns:a16="http://schemas.microsoft.com/office/drawing/2014/main" id="{E062C448-A1D4-3EC8-1F19-AAE6B42273D4}"/>
                </a:ext>
              </a:extLst>
            </p:cNvPr>
            <p:cNvCxnSpPr>
              <a:cxnSpLocks/>
              <a:stCxn id="565" idx="3"/>
              <a:endCxn id="563" idx="6"/>
            </p:cNvCxnSpPr>
            <p:nvPr/>
          </p:nvCxnSpPr>
          <p:spPr>
            <a:xfrm rot="5400000" flipH="1" flipV="1">
              <a:off x="8249107" y="2231946"/>
              <a:ext cx="494075" cy="1509870"/>
            </a:xfrm>
            <a:prstGeom prst="bentConnector4">
              <a:avLst>
                <a:gd name="adj1" fmla="val -46268"/>
                <a:gd name="adj2" fmla="val 100162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0" name="Rettangolo 579">
            <a:extLst>
              <a:ext uri="{FF2B5EF4-FFF2-40B4-BE49-F238E27FC236}">
                <a16:creationId xmlns:a16="http://schemas.microsoft.com/office/drawing/2014/main" id="{8C9420D6-84F3-0039-3648-D15871961132}"/>
              </a:ext>
            </a:extLst>
          </p:cNvPr>
          <p:cNvSpPr/>
          <p:nvPr/>
        </p:nvSpPr>
        <p:spPr>
          <a:xfrm>
            <a:off x="4048859" y="1377065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581" name="Connettore diritto 580">
            <a:extLst>
              <a:ext uri="{FF2B5EF4-FFF2-40B4-BE49-F238E27FC236}">
                <a16:creationId xmlns:a16="http://schemas.microsoft.com/office/drawing/2014/main" id="{D2CBCE9A-15CC-2A6F-50B0-4D17C4EA114E}"/>
              </a:ext>
            </a:extLst>
          </p:cNvPr>
          <p:cNvCxnSpPr>
            <a:cxnSpLocks/>
            <a:stCxn id="54" idx="0"/>
            <a:endCxn id="580" idx="1"/>
          </p:cNvCxnSpPr>
          <p:nvPr/>
        </p:nvCxnSpPr>
        <p:spPr>
          <a:xfrm>
            <a:off x="3920960" y="1651443"/>
            <a:ext cx="127899" cy="7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4" name="Rettangolo 583">
            <a:extLst>
              <a:ext uri="{FF2B5EF4-FFF2-40B4-BE49-F238E27FC236}">
                <a16:creationId xmlns:a16="http://schemas.microsoft.com/office/drawing/2014/main" id="{7FD1687E-825F-92F8-D97D-CF527E137C5E}"/>
              </a:ext>
            </a:extLst>
          </p:cNvPr>
          <p:cNvSpPr/>
          <p:nvPr/>
        </p:nvSpPr>
        <p:spPr>
          <a:xfrm>
            <a:off x="4072051" y="1416270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7" name="Rettangolo 586">
            <a:extLst>
              <a:ext uri="{FF2B5EF4-FFF2-40B4-BE49-F238E27FC236}">
                <a16:creationId xmlns:a16="http://schemas.microsoft.com/office/drawing/2014/main" id="{144B8B0D-58F9-3590-FDFB-2AEE58FC42A2}"/>
              </a:ext>
            </a:extLst>
          </p:cNvPr>
          <p:cNvSpPr/>
          <p:nvPr/>
        </p:nvSpPr>
        <p:spPr>
          <a:xfrm>
            <a:off x="4095243" y="1455475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8" name="Rettangolo 587">
            <a:extLst>
              <a:ext uri="{FF2B5EF4-FFF2-40B4-BE49-F238E27FC236}">
                <a16:creationId xmlns:a16="http://schemas.microsoft.com/office/drawing/2014/main" id="{8766878E-98DC-2972-6750-36D4FD6ED105}"/>
              </a:ext>
            </a:extLst>
          </p:cNvPr>
          <p:cNvSpPr/>
          <p:nvPr/>
        </p:nvSpPr>
        <p:spPr>
          <a:xfrm>
            <a:off x="4118435" y="1494680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9" name="Rettangolo 588">
            <a:extLst>
              <a:ext uri="{FF2B5EF4-FFF2-40B4-BE49-F238E27FC236}">
                <a16:creationId xmlns:a16="http://schemas.microsoft.com/office/drawing/2014/main" id="{E3C996CD-B379-C5E1-B831-FB8874FDE08E}"/>
              </a:ext>
            </a:extLst>
          </p:cNvPr>
          <p:cNvSpPr/>
          <p:nvPr/>
        </p:nvSpPr>
        <p:spPr>
          <a:xfrm>
            <a:off x="4141627" y="1533885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0" name="Rettangolo 589">
            <a:extLst>
              <a:ext uri="{FF2B5EF4-FFF2-40B4-BE49-F238E27FC236}">
                <a16:creationId xmlns:a16="http://schemas.microsoft.com/office/drawing/2014/main" id="{F8AD0AA5-F154-F25B-66AA-C7605A690CC0}"/>
              </a:ext>
            </a:extLst>
          </p:cNvPr>
          <p:cNvSpPr/>
          <p:nvPr/>
        </p:nvSpPr>
        <p:spPr>
          <a:xfrm>
            <a:off x="4164819" y="1573090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1" name="Rettangolo 590">
            <a:extLst>
              <a:ext uri="{FF2B5EF4-FFF2-40B4-BE49-F238E27FC236}">
                <a16:creationId xmlns:a16="http://schemas.microsoft.com/office/drawing/2014/main" id="{7EF2CB8C-6427-0FAF-6B77-C22AF10E2110}"/>
              </a:ext>
            </a:extLst>
          </p:cNvPr>
          <p:cNvSpPr/>
          <p:nvPr/>
        </p:nvSpPr>
        <p:spPr>
          <a:xfrm>
            <a:off x="4188013" y="1612292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3" name="Rettangolo 592">
            <a:extLst>
              <a:ext uri="{FF2B5EF4-FFF2-40B4-BE49-F238E27FC236}">
                <a16:creationId xmlns:a16="http://schemas.microsoft.com/office/drawing/2014/main" id="{ADEFE352-6C30-3A34-9423-79EB0A082330}"/>
              </a:ext>
            </a:extLst>
          </p:cNvPr>
          <p:cNvSpPr/>
          <p:nvPr/>
        </p:nvSpPr>
        <p:spPr>
          <a:xfrm>
            <a:off x="4041798" y="2259912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4" name="Rettangolo 593">
            <a:extLst>
              <a:ext uri="{FF2B5EF4-FFF2-40B4-BE49-F238E27FC236}">
                <a16:creationId xmlns:a16="http://schemas.microsoft.com/office/drawing/2014/main" id="{3AE0CE6C-C0FC-291B-9593-19AED93C3899}"/>
              </a:ext>
            </a:extLst>
          </p:cNvPr>
          <p:cNvSpPr/>
          <p:nvPr/>
        </p:nvSpPr>
        <p:spPr>
          <a:xfrm>
            <a:off x="4064990" y="2299117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5" name="Rettangolo 594">
            <a:extLst>
              <a:ext uri="{FF2B5EF4-FFF2-40B4-BE49-F238E27FC236}">
                <a16:creationId xmlns:a16="http://schemas.microsoft.com/office/drawing/2014/main" id="{76DC2A85-6225-9C15-C35B-A307159CDC0B}"/>
              </a:ext>
            </a:extLst>
          </p:cNvPr>
          <p:cNvSpPr/>
          <p:nvPr/>
        </p:nvSpPr>
        <p:spPr>
          <a:xfrm>
            <a:off x="4088182" y="2338322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6" name="Rettangolo 595">
            <a:extLst>
              <a:ext uri="{FF2B5EF4-FFF2-40B4-BE49-F238E27FC236}">
                <a16:creationId xmlns:a16="http://schemas.microsoft.com/office/drawing/2014/main" id="{04108A8B-4D7C-7342-A7F7-633750E1F110}"/>
              </a:ext>
            </a:extLst>
          </p:cNvPr>
          <p:cNvSpPr/>
          <p:nvPr/>
        </p:nvSpPr>
        <p:spPr>
          <a:xfrm>
            <a:off x="4111374" y="2377527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7" name="Rettangolo 596">
            <a:extLst>
              <a:ext uri="{FF2B5EF4-FFF2-40B4-BE49-F238E27FC236}">
                <a16:creationId xmlns:a16="http://schemas.microsoft.com/office/drawing/2014/main" id="{DF477B4C-C467-C521-B2C8-FA1CD8467D73}"/>
              </a:ext>
            </a:extLst>
          </p:cNvPr>
          <p:cNvSpPr/>
          <p:nvPr/>
        </p:nvSpPr>
        <p:spPr>
          <a:xfrm>
            <a:off x="4134566" y="2416732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8" name="Rettangolo 597">
            <a:extLst>
              <a:ext uri="{FF2B5EF4-FFF2-40B4-BE49-F238E27FC236}">
                <a16:creationId xmlns:a16="http://schemas.microsoft.com/office/drawing/2014/main" id="{D69CA5D1-208C-1FA9-C4D9-DD1E8E01C5FE}"/>
              </a:ext>
            </a:extLst>
          </p:cNvPr>
          <p:cNvSpPr/>
          <p:nvPr/>
        </p:nvSpPr>
        <p:spPr>
          <a:xfrm>
            <a:off x="4157758" y="2455937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9" name="Rettangolo 598">
            <a:extLst>
              <a:ext uri="{FF2B5EF4-FFF2-40B4-BE49-F238E27FC236}">
                <a16:creationId xmlns:a16="http://schemas.microsoft.com/office/drawing/2014/main" id="{731CE0ED-240B-7E41-862D-D389534FCC87}"/>
              </a:ext>
            </a:extLst>
          </p:cNvPr>
          <p:cNvSpPr/>
          <p:nvPr/>
        </p:nvSpPr>
        <p:spPr>
          <a:xfrm>
            <a:off x="4180952" y="2495139"/>
            <a:ext cx="2615380" cy="5637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00" name="Connettore diritto 599">
            <a:extLst>
              <a:ext uri="{FF2B5EF4-FFF2-40B4-BE49-F238E27FC236}">
                <a16:creationId xmlns:a16="http://schemas.microsoft.com/office/drawing/2014/main" id="{B85DAC1D-5D48-A9B8-CB50-9BB8C864D08D}"/>
              </a:ext>
            </a:extLst>
          </p:cNvPr>
          <p:cNvCxnSpPr>
            <a:cxnSpLocks/>
            <a:stCxn id="260" idx="0"/>
            <a:endCxn id="593" idx="1"/>
          </p:cNvCxnSpPr>
          <p:nvPr/>
        </p:nvCxnSpPr>
        <p:spPr>
          <a:xfrm flipV="1">
            <a:off x="3920961" y="2541784"/>
            <a:ext cx="120837" cy="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3" name="Connettore a gomito 602">
            <a:extLst>
              <a:ext uri="{FF2B5EF4-FFF2-40B4-BE49-F238E27FC236}">
                <a16:creationId xmlns:a16="http://schemas.microsoft.com/office/drawing/2014/main" id="{57F478B4-81B6-3F71-3151-4C3A3A2FE25E}"/>
              </a:ext>
            </a:extLst>
          </p:cNvPr>
          <p:cNvCxnSpPr>
            <a:cxnSpLocks/>
            <a:stCxn id="253" idx="0"/>
          </p:cNvCxnSpPr>
          <p:nvPr/>
        </p:nvCxnSpPr>
        <p:spPr>
          <a:xfrm>
            <a:off x="3920960" y="3432356"/>
            <a:ext cx="382683" cy="2839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6" name="Connettore a gomito 605">
            <a:extLst>
              <a:ext uri="{FF2B5EF4-FFF2-40B4-BE49-F238E27FC236}">
                <a16:creationId xmlns:a16="http://schemas.microsoft.com/office/drawing/2014/main" id="{CCE90E12-A26F-74D1-5796-9906347033B3}"/>
              </a:ext>
            </a:extLst>
          </p:cNvPr>
          <p:cNvCxnSpPr>
            <a:cxnSpLocks/>
            <a:stCxn id="253" idx="0"/>
          </p:cNvCxnSpPr>
          <p:nvPr/>
        </p:nvCxnSpPr>
        <p:spPr>
          <a:xfrm>
            <a:off x="3920960" y="3432356"/>
            <a:ext cx="449193" cy="430966"/>
          </a:xfrm>
          <a:prstGeom prst="bentConnector3">
            <a:avLst>
              <a:gd name="adj1" fmla="val 3893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0" name="Connettore a gomito 609">
            <a:extLst>
              <a:ext uri="{FF2B5EF4-FFF2-40B4-BE49-F238E27FC236}">
                <a16:creationId xmlns:a16="http://schemas.microsoft.com/office/drawing/2014/main" id="{B55F3FBA-92C9-436F-CA6E-2CA713953DC1}"/>
              </a:ext>
            </a:extLst>
          </p:cNvPr>
          <p:cNvCxnSpPr>
            <a:cxnSpLocks/>
            <a:stCxn id="253" idx="0"/>
          </p:cNvCxnSpPr>
          <p:nvPr/>
        </p:nvCxnSpPr>
        <p:spPr>
          <a:xfrm>
            <a:off x="3920960" y="3432356"/>
            <a:ext cx="621223" cy="562785"/>
          </a:xfrm>
          <a:prstGeom prst="bentConnector3">
            <a:avLst>
              <a:gd name="adj1" fmla="val 2920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" name="Connettore a gomito 613">
            <a:extLst>
              <a:ext uri="{FF2B5EF4-FFF2-40B4-BE49-F238E27FC236}">
                <a16:creationId xmlns:a16="http://schemas.microsoft.com/office/drawing/2014/main" id="{7FDC5E0D-7BBB-69F7-E812-35DD34929E38}"/>
              </a:ext>
            </a:extLst>
          </p:cNvPr>
          <p:cNvCxnSpPr>
            <a:cxnSpLocks/>
            <a:stCxn id="253" idx="0"/>
          </p:cNvCxnSpPr>
          <p:nvPr/>
        </p:nvCxnSpPr>
        <p:spPr>
          <a:xfrm>
            <a:off x="3920960" y="3432356"/>
            <a:ext cx="800127" cy="722201"/>
          </a:xfrm>
          <a:prstGeom prst="bentConnector3">
            <a:avLst>
              <a:gd name="adj1" fmla="val 2143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6" name="Gruppo 665">
            <a:extLst>
              <a:ext uri="{FF2B5EF4-FFF2-40B4-BE49-F238E27FC236}">
                <a16:creationId xmlns:a16="http://schemas.microsoft.com/office/drawing/2014/main" id="{F18715A5-305D-6EF3-9430-23F389108996}"/>
              </a:ext>
            </a:extLst>
          </p:cNvPr>
          <p:cNvGrpSpPr/>
          <p:nvPr/>
        </p:nvGrpSpPr>
        <p:grpSpPr>
          <a:xfrm>
            <a:off x="6803393" y="1678706"/>
            <a:ext cx="5674357" cy="333301"/>
            <a:chOff x="6803393" y="1678707"/>
            <a:chExt cx="2272297" cy="304800"/>
          </a:xfrm>
        </p:grpSpPr>
        <p:cxnSp>
          <p:nvCxnSpPr>
            <p:cNvPr id="620" name="Connettore diritto 619">
              <a:extLst>
                <a:ext uri="{FF2B5EF4-FFF2-40B4-BE49-F238E27FC236}">
                  <a16:creationId xmlns:a16="http://schemas.microsoft.com/office/drawing/2014/main" id="{744F34B6-A289-2B1F-6E3F-FBBF1A37A5C3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1881907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ttore diritto 629">
              <a:extLst>
                <a:ext uri="{FF2B5EF4-FFF2-40B4-BE49-F238E27FC236}">
                  <a16:creationId xmlns:a16="http://schemas.microsoft.com/office/drawing/2014/main" id="{A060A5D9-E579-E343-FDF2-0030D27628FA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1678707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ttore diritto 630">
              <a:extLst>
                <a:ext uri="{FF2B5EF4-FFF2-40B4-BE49-F238E27FC236}">
                  <a16:creationId xmlns:a16="http://schemas.microsoft.com/office/drawing/2014/main" id="{D1DB81B7-C189-EE62-A4CD-6150BA3C6ED5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1932707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ttore diritto 631">
              <a:extLst>
                <a:ext uri="{FF2B5EF4-FFF2-40B4-BE49-F238E27FC236}">
                  <a16:creationId xmlns:a16="http://schemas.microsoft.com/office/drawing/2014/main" id="{2EAA8B1E-F0DF-465F-3815-743F64AEBA34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1831107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ttore diritto 632">
              <a:extLst>
                <a:ext uri="{FF2B5EF4-FFF2-40B4-BE49-F238E27FC236}">
                  <a16:creationId xmlns:a16="http://schemas.microsoft.com/office/drawing/2014/main" id="{4A9611D5-2714-4501-6D27-E18EB9146C5C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1983507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ttore diritto 633">
              <a:extLst>
                <a:ext uri="{FF2B5EF4-FFF2-40B4-BE49-F238E27FC236}">
                  <a16:creationId xmlns:a16="http://schemas.microsoft.com/office/drawing/2014/main" id="{8684B2B4-0799-E347-DF7D-C5932F2DE134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1729507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ttore diritto 634">
              <a:extLst>
                <a:ext uri="{FF2B5EF4-FFF2-40B4-BE49-F238E27FC236}">
                  <a16:creationId xmlns:a16="http://schemas.microsoft.com/office/drawing/2014/main" id="{C67DBD27-9FA9-9238-E3F5-ED2D60BBBEC8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1780307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" name="Gruppo 666">
            <a:extLst>
              <a:ext uri="{FF2B5EF4-FFF2-40B4-BE49-F238E27FC236}">
                <a16:creationId xmlns:a16="http://schemas.microsoft.com/office/drawing/2014/main" id="{81B1CEA0-043F-A89B-435C-010F2CCD1170}"/>
              </a:ext>
            </a:extLst>
          </p:cNvPr>
          <p:cNvGrpSpPr/>
          <p:nvPr/>
        </p:nvGrpSpPr>
        <p:grpSpPr>
          <a:xfrm>
            <a:off x="6803393" y="2635461"/>
            <a:ext cx="5683882" cy="326213"/>
            <a:chOff x="6803393" y="2635462"/>
            <a:chExt cx="2272297" cy="304800"/>
          </a:xfrm>
        </p:grpSpPr>
        <p:cxnSp>
          <p:nvCxnSpPr>
            <p:cNvPr id="636" name="Connettore diritto 635">
              <a:extLst>
                <a:ext uri="{FF2B5EF4-FFF2-40B4-BE49-F238E27FC236}">
                  <a16:creationId xmlns:a16="http://schemas.microsoft.com/office/drawing/2014/main" id="{4043102D-667B-FEB3-EB17-BC74B95F3022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2838662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ttore diritto 636">
              <a:extLst>
                <a:ext uri="{FF2B5EF4-FFF2-40B4-BE49-F238E27FC236}">
                  <a16:creationId xmlns:a16="http://schemas.microsoft.com/office/drawing/2014/main" id="{6D8ADE32-77E8-B12B-C398-02E48CF8D105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2635462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ttore diritto 637">
              <a:extLst>
                <a:ext uri="{FF2B5EF4-FFF2-40B4-BE49-F238E27FC236}">
                  <a16:creationId xmlns:a16="http://schemas.microsoft.com/office/drawing/2014/main" id="{5A51A4D5-2A64-FD0E-0F4D-941825DB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2889462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ttore diritto 638">
              <a:extLst>
                <a:ext uri="{FF2B5EF4-FFF2-40B4-BE49-F238E27FC236}">
                  <a16:creationId xmlns:a16="http://schemas.microsoft.com/office/drawing/2014/main" id="{FF3DCF81-1CE7-182A-A775-92C24396B351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2787862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ttore diritto 639">
              <a:extLst>
                <a:ext uri="{FF2B5EF4-FFF2-40B4-BE49-F238E27FC236}">
                  <a16:creationId xmlns:a16="http://schemas.microsoft.com/office/drawing/2014/main" id="{872F55D7-58C2-3F77-7411-AD613BD91F76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2940262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Connettore diritto 640">
              <a:extLst>
                <a:ext uri="{FF2B5EF4-FFF2-40B4-BE49-F238E27FC236}">
                  <a16:creationId xmlns:a16="http://schemas.microsoft.com/office/drawing/2014/main" id="{7F13E9F2-6F6B-4B30-4DAB-CE6B59736825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2686262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Connettore diritto 641">
              <a:extLst>
                <a:ext uri="{FF2B5EF4-FFF2-40B4-BE49-F238E27FC236}">
                  <a16:creationId xmlns:a16="http://schemas.microsoft.com/office/drawing/2014/main" id="{31D96455-F6C9-BDE4-D2A6-5E08812EF512}"/>
                </a:ext>
              </a:extLst>
            </p:cNvPr>
            <p:cNvCxnSpPr>
              <a:cxnSpLocks/>
            </p:cNvCxnSpPr>
            <p:nvPr/>
          </p:nvCxnSpPr>
          <p:spPr>
            <a:xfrm>
              <a:off x="6803393" y="2737062"/>
              <a:ext cx="2272297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3" name="CasellaDiTesto 642">
            <a:extLst>
              <a:ext uri="{FF2B5EF4-FFF2-40B4-BE49-F238E27FC236}">
                <a16:creationId xmlns:a16="http://schemas.microsoft.com/office/drawing/2014/main" id="{576EA3A0-B8E6-77E3-E19F-9AACF79A0B78}"/>
              </a:ext>
            </a:extLst>
          </p:cNvPr>
          <p:cNvSpPr txBox="1"/>
          <p:nvPr/>
        </p:nvSpPr>
        <p:spPr>
          <a:xfrm>
            <a:off x="10321488" y="1300186"/>
            <a:ext cx="188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/>
              <a:t>To  BOT Modules</a:t>
            </a:r>
          </a:p>
        </p:txBody>
      </p:sp>
      <p:sp>
        <p:nvSpPr>
          <p:cNvPr id="644" name="CasellaDiTesto 643">
            <a:extLst>
              <a:ext uri="{FF2B5EF4-FFF2-40B4-BE49-F238E27FC236}">
                <a16:creationId xmlns:a16="http://schemas.microsoft.com/office/drawing/2014/main" id="{27F57838-00C4-82F1-97DD-0DBC3971CAA6}"/>
              </a:ext>
            </a:extLst>
          </p:cNvPr>
          <p:cNvSpPr txBox="1"/>
          <p:nvPr/>
        </p:nvSpPr>
        <p:spPr>
          <a:xfrm>
            <a:off x="9933049" y="2268677"/>
            <a:ext cx="227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/>
              <a:t>To  Cymbal Modules</a:t>
            </a:r>
          </a:p>
        </p:txBody>
      </p:sp>
      <p:sp>
        <p:nvSpPr>
          <p:cNvPr id="645" name="CasellaDiTesto 644">
            <a:extLst>
              <a:ext uri="{FF2B5EF4-FFF2-40B4-BE49-F238E27FC236}">
                <a16:creationId xmlns:a16="http://schemas.microsoft.com/office/drawing/2014/main" id="{671F7996-0633-4EFF-1CDB-DA6877A2F514}"/>
              </a:ext>
            </a:extLst>
          </p:cNvPr>
          <p:cNvSpPr txBox="1"/>
          <p:nvPr/>
        </p:nvSpPr>
        <p:spPr>
          <a:xfrm>
            <a:off x="10321488" y="4458085"/>
            <a:ext cx="18705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noProof="0" dirty="0"/>
              <a:t>To ECT Modules</a:t>
            </a:r>
          </a:p>
        </p:txBody>
      </p:sp>
      <p:cxnSp>
        <p:nvCxnSpPr>
          <p:cNvPr id="662" name="Connettore diritto 661">
            <a:extLst>
              <a:ext uri="{FF2B5EF4-FFF2-40B4-BE49-F238E27FC236}">
                <a16:creationId xmlns:a16="http://schemas.microsoft.com/office/drawing/2014/main" id="{16EDF084-90AB-4375-D4D6-93795F0E2496}"/>
              </a:ext>
            </a:extLst>
          </p:cNvPr>
          <p:cNvCxnSpPr>
            <a:cxnSpLocks/>
          </p:cNvCxnSpPr>
          <p:nvPr/>
        </p:nvCxnSpPr>
        <p:spPr>
          <a:xfrm>
            <a:off x="11430086" y="4189833"/>
            <a:ext cx="1133389" cy="0"/>
          </a:xfrm>
          <a:prstGeom prst="line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9" name="Connettore diritto 668">
            <a:extLst>
              <a:ext uri="{FF2B5EF4-FFF2-40B4-BE49-F238E27FC236}">
                <a16:creationId xmlns:a16="http://schemas.microsoft.com/office/drawing/2014/main" id="{83B1DD9A-C6E1-87A4-E33D-D064A2574B9B}"/>
              </a:ext>
            </a:extLst>
          </p:cNvPr>
          <p:cNvCxnSpPr>
            <a:cxnSpLocks/>
          </p:cNvCxnSpPr>
          <p:nvPr/>
        </p:nvCxnSpPr>
        <p:spPr>
          <a:xfrm>
            <a:off x="11458661" y="4027908"/>
            <a:ext cx="1133389" cy="0"/>
          </a:xfrm>
          <a:prstGeom prst="line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1" name="Connettore diritto 670">
            <a:extLst>
              <a:ext uri="{FF2B5EF4-FFF2-40B4-BE49-F238E27FC236}">
                <a16:creationId xmlns:a16="http://schemas.microsoft.com/office/drawing/2014/main" id="{0B1DE1CB-AA44-19F3-D8F9-FF278C284785}"/>
              </a:ext>
            </a:extLst>
          </p:cNvPr>
          <p:cNvCxnSpPr>
            <a:cxnSpLocks/>
          </p:cNvCxnSpPr>
          <p:nvPr/>
        </p:nvCxnSpPr>
        <p:spPr>
          <a:xfrm>
            <a:off x="11477711" y="3846933"/>
            <a:ext cx="1133389" cy="0"/>
          </a:xfrm>
          <a:prstGeom prst="line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2" name="Connettore diritto 671">
            <a:extLst>
              <a:ext uri="{FF2B5EF4-FFF2-40B4-BE49-F238E27FC236}">
                <a16:creationId xmlns:a16="http://schemas.microsoft.com/office/drawing/2014/main" id="{6451346E-BC4A-EAAD-B8E1-D4449421CC97}"/>
              </a:ext>
            </a:extLst>
          </p:cNvPr>
          <p:cNvCxnSpPr>
            <a:cxnSpLocks/>
          </p:cNvCxnSpPr>
          <p:nvPr/>
        </p:nvCxnSpPr>
        <p:spPr>
          <a:xfrm>
            <a:off x="11439611" y="3713583"/>
            <a:ext cx="1133389" cy="0"/>
          </a:xfrm>
          <a:prstGeom prst="line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09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1514</Words>
  <Application>Microsoft Office PowerPoint</Application>
  <PresentationFormat>Widescreen</PresentationFormat>
  <Paragraphs>310</Paragraphs>
  <Slides>21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Aptos Narrow</vt:lpstr>
      <vt:lpstr>Arial</vt:lpstr>
      <vt:lpstr>Calibri</vt:lpstr>
      <vt:lpstr>Tema di Office</vt:lpstr>
      <vt:lpstr>Worksheet</vt:lpstr>
      <vt:lpstr>MPGD Gas System Discussion</vt:lpstr>
      <vt:lpstr>Our Latest Interaction on the Matter</vt:lpstr>
      <vt:lpstr>Preliminary/General Considerations</vt:lpstr>
      <vt:lpstr>Gas Storage and Supply</vt:lpstr>
      <vt:lpstr>Example Gas Storage and Supply Block Diagram</vt:lpstr>
      <vt:lpstr>Gas Mixer</vt:lpstr>
      <vt:lpstr>Example Gas Mixer Block Diagram</vt:lpstr>
      <vt:lpstr>Distribution</vt:lpstr>
      <vt:lpstr>Example Distribution Block Diagram</vt:lpstr>
      <vt:lpstr>Exhaust Schemes</vt:lpstr>
      <vt:lpstr>Hazards and Environmental Concerns</vt:lpstr>
      <vt:lpstr>Hazards and Environmental Concerns</vt:lpstr>
      <vt:lpstr>A Smaller Scale Example</vt:lpstr>
      <vt:lpstr>Simplified P&amp;ID Diagram</vt:lpstr>
      <vt:lpstr>Implementation</vt:lpstr>
      <vt:lpstr>Expected Performance</vt:lpstr>
      <vt:lpstr>Cost Breakdown (Relevant Items Only)</vt:lpstr>
      <vt:lpstr>Backup Slides</vt:lpstr>
      <vt:lpstr>The Role of CF4</vt:lpstr>
      <vt:lpstr>Typical Fluctuations in GM50A MKS MFCs</vt:lpstr>
      <vt:lpstr>Absolute Vs “Master-Slave”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Gramigna</dc:creator>
  <cp:lastModifiedBy>Stefano Gramigna</cp:lastModifiedBy>
  <cp:revision>255</cp:revision>
  <dcterms:created xsi:type="dcterms:W3CDTF">2025-03-11T08:42:28Z</dcterms:created>
  <dcterms:modified xsi:type="dcterms:W3CDTF">2026-05-07T11:03:35Z</dcterms:modified>
</cp:coreProperties>
</file>