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94" r:id="rId2"/>
    <p:sldId id="295" r:id="rId3"/>
    <p:sldId id="285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  <a:srgbClr val="FF7E79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129"/>
    <p:restoredTop sz="96966"/>
  </p:normalViewPr>
  <p:slideViewPr>
    <p:cSldViewPr snapToGrid="0">
      <p:cViewPr varScale="1">
        <p:scale>
          <a:sx n="101" d="100"/>
          <a:sy n="101" d="100"/>
        </p:scale>
        <p:origin x="20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EB1A-E6A4-B24C-9D10-513BE24FC150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FFD72-C36C-E94F-82C2-9022EB93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25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611630-D19A-3318-A480-081E91C8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B923D0-29DB-EB7F-0975-B6832C953E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CF07B-D44D-51BE-BE2A-9E4C64A1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747D41-3BC2-CDD4-DE92-1262B402D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60A815-BF63-E601-48A9-FE3D51E25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02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1B4636-D4E1-701B-89ED-CAC7825FA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87FA0EC-3DE3-5FEC-A041-2AF3B4E64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36FD9F-D710-7C77-2F8F-40CE0DCA0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446F01-15BB-13D8-6F9F-EA8CEC461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29BFCD-A8E8-3D4A-984D-18D06D113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75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8AB90DD-B226-7CEF-D692-DE5C367211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3D6768-E958-2F07-4AE8-E23AA3079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65BF9B-0B9F-09BD-6023-5AF5DA47A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B25E99-F993-D989-3BF5-7CCF22FD5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2B7BEE-96B0-9569-8860-6AD59D8DF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54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BB8922-7B8C-7967-58A5-CB6220377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11F96A-52A2-42AA-6A72-15EAF6197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1FBCD-2BC2-BBF7-E1AD-949B09F9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AE61C8-EE0D-F9CA-ACBC-2F60F4BCD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EFE357-C86C-42BD-689D-7F4C84FBB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07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0D560-75F5-74B7-DD99-5CFDA4358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136524-E3A3-530B-110E-833B9ADB8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39DD99-9B00-F2B4-7401-A23DECE8D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AE09F7-D216-B48D-B7B7-9CCE17EC5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F04B5C-3FB2-C6F6-E4FA-6C4A7736F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358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20F176-0C12-B8A5-2A26-E03F5FC23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7D54F1-A5C9-ED09-F2D7-8095019B68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B63DB7-C02A-A5B3-5074-5B513C573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DFBC19D-6239-2B84-412F-5F42B24B2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9EADF6-EB5A-E031-D324-3B45C7D8F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CA85BF-E9A2-7134-999A-43AABE261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71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1DC355-7C9C-45AF-8815-4B699A70F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5B5BF1-3F80-6B30-B474-39E30E130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AA8D50-05E7-48B6-305A-EF86D3011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70C829A-E31B-97DC-89DD-B482896260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0DCC4F-510F-7389-9869-753029CA34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F752165-3B13-B8EE-AEB5-872DA9C6A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D110F55-C238-019A-E0D7-C4E7FBA3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514E80E-5C86-F2CD-5F9C-41455653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42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240E36-0CF4-49F8-E532-036632CF0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D68A6A6-5B7E-7935-06A4-D01A94A21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6FF199-6894-1E57-3494-2E0076A4D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673AC0B-F944-881C-C5CF-CE125DAE5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81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DFE428A-4B8A-1D67-E8FA-D9776416C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CDC713E-80C4-FDDF-282D-5B3EBFFC7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9BB94E-9EBC-3C5A-65D4-C44D44897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844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2F3512-E245-106C-4DD1-6EDD2F342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DC360A-C2F4-4208-A285-F15376A0C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1C622F-5C89-8759-6C6F-0BCEE5117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2DAA34-5184-CD2D-6285-C9EC381A0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B220D6-2575-12F9-FF67-DE6FCDA9F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82A30B-EA19-8E39-3536-90633F917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09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160250-7895-12AE-D47E-A110FD56A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DAF4ED8-603C-5DAE-57CE-87D9519B5E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2AA943F-B7B4-A032-11F2-0739502EA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D075C7-63A8-A317-7B1A-3D33B4F00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B50AC9-A0B0-44C8-E37B-28ABCABDE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9BFAED-4D2B-142F-2C56-6D66875CF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78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614595D-0C4B-81CD-806A-E17968FB1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ADE3DE-6ED0-4B02-E191-9497B1141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6EC947-9FC4-2F3E-E401-1E4671B40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7798A0-FAEB-AD4C-BCCC-6DF38BB717AC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247D90-58EA-99BE-935E-FA195BCB9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39E822-4D97-E4A2-F184-4E72C88F5E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205370-C637-4846-87B7-5B2B0087E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5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A70AA-6629-EC44-CEED-07F58AD3D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BFF11BA5-BDFA-84CA-AEEC-FAE4C59C066A}"/>
              </a:ext>
            </a:extLst>
          </p:cNvPr>
          <p:cNvGrpSpPr/>
          <p:nvPr/>
        </p:nvGrpSpPr>
        <p:grpSpPr>
          <a:xfrm flipV="1">
            <a:off x="3523690" y="5885792"/>
            <a:ext cx="1173286" cy="443525"/>
            <a:chOff x="8276525" y="2149630"/>
            <a:chExt cx="1173286" cy="443525"/>
          </a:xfrm>
        </p:grpSpPr>
        <p:sp>
          <p:nvSpPr>
            <p:cNvPr id="44" name="線">
              <a:extLst>
                <a:ext uri="{FF2B5EF4-FFF2-40B4-BE49-F238E27FC236}">
                  <a16:creationId xmlns:a16="http://schemas.microsoft.com/office/drawing/2014/main" id="{F4BEA7B8-6D66-1AB8-659C-7E51FEAD9981}"/>
                </a:ext>
              </a:extLst>
            </p:cNvPr>
            <p:cNvSpPr/>
            <p:nvPr/>
          </p:nvSpPr>
          <p:spPr>
            <a:xfrm>
              <a:off x="9111694" y="2178855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>
                <a:latin typeface="Avenir Next" panose="020B0503020202020204" pitchFamily="34" charset="0"/>
              </a:endParaRPr>
            </a:p>
          </p:txBody>
        </p:sp>
        <p:sp>
          <p:nvSpPr>
            <p:cNvPr id="45" name="線">
              <a:extLst>
                <a:ext uri="{FF2B5EF4-FFF2-40B4-BE49-F238E27FC236}">
                  <a16:creationId xmlns:a16="http://schemas.microsoft.com/office/drawing/2014/main" id="{588D902D-DDE0-E59B-EE5D-40497D8B1692}"/>
                </a:ext>
              </a:extLst>
            </p:cNvPr>
            <p:cNvSpPr/>
            <p:nvPr/>
          </p:nvSpPr>
          <p:spPr>
            <a:xfrm flipH="1">
              <a:off x="8276525" y="2149630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7DC9B951-8705-D373-C796-80D3015D9103}"/>
              </a:ext>
            </a:extLst>
          </p:cNvPr>
          <p:cNvGrpSpPr/>
          <p:nvPr/>
        </p:nvGrpSpPr>
        <p:grpSpPr>
          <a:xfrm>
            <a:off x="651412" y="2112950"/>
            <a:ext cx="1173286" cy="443525"/>
            <a:chOff x="8276525" y="2149630"/>
            <a:chExt cx="1173286" cy="443525"/>
          </a:xfrm>
        </p:grpSpPr>
        <p:sp>
          <p:nvSpPr>
            <p:cNvPr id="40" name="線">
              <a:extLst>
                <a:ext uri="{FF2B5EF4-FFF2-40B4-BE49-F238E27FC236}">
                  <a16:creationId xmlns:a16="http://schemas.microsoft.com/office/drawing/2014/main" id="{FF40B521-C553-A1D5-DDEA-8F82FB6F9034}"/>
                </a:ext>
              </a:extLst>
            </p:cNvPr>
            <p:cNvSpPr/>
            <p:nvPr/>
          </p:nvSpPr>
          <p:spPr>
            <a:xfrm>
              <a:off x="9111694" y="2178855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>
                <a:latin typeface="Avenir Next" panose="020B0503020202020204" pitchFamily="34" charset="0"/>
              </a:endParaRPr>
            </a:p>
          </p:txBody>
        </p:sp>
        <p:sp>
          <p:nvSpPr>
            <p:cNvPr id="41" name="線">
              <a:extLst>
                <a:ext uri="{FF2B5EF4-FFF2-40B4-BE49-F238E27FC236}">
                  <a16:creationId xmlns:a16="http://schemas.microsoft.com/office/drawing/2014/main" id="{07B5C5ED-8D63-274D-8ED3-5D06FEDAA95F}"/>
                </a:ext>
              </a:extLst>
            </p:cNvPr>
            <p:cNvSpPr/>
            <p:nvPr/>
          </p:nvSpPr>
          <p:spPr>
            <a:xfrm flipH="1">
              <a:off x="8276525" y="2149630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29" name="線">
            <a:extLst>
              <a:ext uri="{FF2B5EF4-FFF2-40B4-BE49-F238E27FC236}">
                <a16:creationId xmlns:a16="http://schemas.microsoft.com/office/drawing/2014/main" id="{68A01538-617C-1D2B-D5A7-D8580C8F7249}"/>
              </a:ext>
            </a:extLst>
          </p:cNvPr>
          <p:cNvSpPr/>
          <p:nvPr/>
        </p:nvSpPr>
        <p:spPr>
          <a:xfrm flipH="1">
            <a:off x="6262223" y="2083086"/>
            <a:ext cx="1080" cy="503255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F573B92-A00E-3FB6-EAEF-5EBAFB2AD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40" y="365895"/>
            <a:ext cx="11835320" cy="1325563"/>
          </a:xfrm>
        </p:spPr>
        <p:txBody>
          <a:bodyPr/>
          <a:lstStyle/>
          <a:p>
            <a:r>
              <a:rPr kumimoji="1" lang="en-US" altLang="ja-JP" b="1" dirty="0">
                <a:latin typeface="Avenir Next" panose="020B0503020202020204" pitchFamily="34" charset="0"/>
              </a:rPr>
              <a:t>Detector Assembling Workflow </a:t>
            </a:r>
            <a:r>
              <a:rPr lang="en-US" altLang="ja-JP" b="1" dirty="0">
                <a:solidFill>
                  <a:srgbClr val="FF0000"/>
                </a:solidFill>
                <a:latin typeface="Avenir Next" panose="020B0503020202020204" pitchFamily="34" charset="0"/>
              </a:rPr>
              <a:t>B</a:t>
            </a:r>
            <a:r>
              <a:rPr kumimoji="1" lang="en-US" altLang="ja-JP" sz="4400" b="1" dirty="0">
                <a:solidFill>
                  <a:srgbClr val="FF0000"/>
                </a:solidFill>
                <a:latin typeface="Avenir Next" panose="020B0503020202020204" pitchFamily="34" charset="0"/>
              </a:rPr>
              <a:t>TOF</a:t>
            </a:r>
            <a:endParaRPr kumimoji="1" lang="ja-JP" altLang="en-US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97" name="線">
            <a:extLst>
              <a:ext uri="{FF2B5EF4-FFF2-40B4-BE49-F238E27FC236}">
                <a16:creationId xmlns:a16="http://schemas.microsoft.com/office/drawing/2014/main" id="{E2CE195E-88CC-A0ED-7B3E-F793E6870EF7}"/>
              </a:ext>
            </a:extLst>
          </p:cNvPr>
          <p:cNvSpPr/>
          <p:nvPr/>
        </p:nvSpPr>
        <p:spPr>
          <a:xfrm flipH="1">
            <a:off x="5326165" y="6444767"/>
            <a:ext cx="6758947" cy="0"/>
          </a:xfrm>
          <a:prstGeom prst="line">
            <a:avLst/>
          </a:prstGeom>
          <a:ln w="19050">
            <a:solidFill>
              <a:srgbClr val="000000"/>
            </a:solidFill>
            <a:headEnd type="triangle"/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00" name="線">
            <a:extLst>
              <a:ext uri="{FF2B5EF4-FFF2-40B4-BE49-F238E27FC236}">
                <a16:creationId xmlns:a16="http://schemas.microsoft.com/office/drawing/2014/main" id="{32987279-DF43-05AC-EEFB-5D85A69DFF0D}"/>
              </a:ext>
            </a:extLst>
          </p:cNvPr>
          <p:cNvSpPr/>
          <p:nvPr/>
        </p:nvSpPr>
        <p:spPr>
          <a:xfrm flipH="1" flipV="1">
            <a:off x="934287" y="6487338"/>
            <a:ext cx="4434082" cy="2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02" name="Mechanical…">
            <a:extLst>
              <a:ext uri="{FF2B5EF4-FFF2-40B4-BE49-F238E27FC236}">
                <a16:creationId xmlns:a16="http://schemas.microsoft.com/office/drawing/2014/main" id="{31E75DA1-6CA0-552B-443D-77A5AC650E5E}"/>
              </a:ext>
            </a:extLst>
          </p:cNvPr>
          <p:cNvSpPr/>
          <p:nvPr/>
        </p:nvSpPr>
        <p:spPr>
          <a:xfrm>
            <a:off x="1645899" y="6209013"/>
            <a:ext cx="1631636" cy="5015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>
            <a:solidFill>
              <a:schemeClr val="accent6"/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endParaRPr lang="en-US" sz="900" dirty="0">
              <a:latin typeface="Avenir Next" panose="020B0503020202020204" pitchFamily="34" charset="0"/>
            </a:endParaRPr>
          </a:p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Mechanical</a:t>
            </a:r>
            <a:r>
              <a:rPr lang="en-US" sz="900" dirty="0">
                <a:latin typeface="Avenir Next" panose="020B0503020202020204" pitchFamily="34" charset="0"/>
              </a:rPr>
              <a:t> </a:t>
            </a:r>
            <a:r>
              <a:rPr sz="900" dirty="0">
                <a:latin typeface="Avenir Next" panose="020B0503020202020204" pitchFamily="34" charset="0"/>
              </a:rPr>
              <a:t>QA</a:t>
            </a:r>
          </a:p>
          <a:p>
            <a:pPr algn="ctr">
              <a:defRPr sz="2500" b="1"/>
            </a:pPr>
            <a:r>
              <a:rPr lang="en-US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Purdue/Academia Sinica</a:t>
            </a:r>
          </a:p>
          <a:p>
            <a:pPr algn="ctr">
              <a:defRPr sz="2500" b="1"/>
            </a:pP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3" name="BTOF QA…">
            <a:extLst>
              <a:ext uri="{FF2B5EF4-FFF2-40B4-BE49-F238E27FC236}">
                <a16:creationId xmlns:a16="http://schemas.microsoft.com/office/drawing/2014/main" id="{0401815E-1B87-D705-DE37-87A950D62186}"/>
              </a:ext>
            </a:extLst>
          </p:cNvPr>
          <p:cNvSpPr/>
          <p:nvPr/>
        </p:nvSpPr>
        <p:spPr>
          <a:xfrm>
            <a:off x="8782585" y="6150823"/>
            <a:ext cx="996238" cy="652451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BTOF QA</a:t>
            </a:r>
          </a:p>
          <a:p>
            <a:pPr algn="ctr">
              <a:defRPr sz="2500" b="1"/>
            </a:pPr>
            <a:r>
              <a:rPr lang="en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4" name="Install to ePIC…">
            <a:extLst>
              <a:ext uri="{FF2B5EF4-FFF2-40B4-BE49-F238E27FC236}">
                <a16:creationId xmlns:a16="http://schemas.microsoft.com/office/drawing/2014/main" id="{4BFFDACB-83DB-5C63-0A9A-FA5E1A0E939C}"/>
              </a:ext>
            </a:extLst>
          </p:cNvPr>
          <p:cNvSpPr/>
          <p:nvPr/>
        </p:nvSpPr>
        <p:spPr>
          <a:xfrm>
            <a:off x="10055051" y="6150823"/>
            <a:ext cx="996238" cy="6524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Install to </a:t>
            </a:r>
            <a:r>
              <a:rPr sz="900" dirty="0" err="1">
                <a:latin typeface="Avenir Next" panose="020B0503020202020204" pitchFamily="34" charset="0"/>
              </a:rPr>
              <a:t>ePIC</a:t>
            </a:r>
            <a:endParaRPr sz="900" dirty="0">
              <a:latin typeface="Avenir Next" panose="020B0503020202020204" pitchFamily="34" charset="0"/>
            </a:endParaRPr>
          </a:p>
          <a:p>
            <a:pPr algn="ctr">
              <a:defRPr sz="2500" b="1"/>
            </a:pPr>
            <a:r>
              <a:rPr lang="en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6" name="Stave QA…">
            <a:extLst>
              <a:ext uri="{FF2B5EF4-FFF2-40B4-BE49-F238E27FC236}">
                <a16:creationId xmlns:a16="http://schemas.microsoft.com/office/drawing/2014/main" id="{F6C1592B-9517-D8DC-8EEF-E5AE83E65D92}"/>
              </a:ext>
            </a:extLst>
          </p:cNvPr>
          <p:cNvSpPr/>
          <p:nvPr/>
        </p:nvSpPr>
        <p:spPr>
          <a:xfrm>
            <a:off x="6175157" y="6226262"/>
            <a:ext cx="1142825" cy="501574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Stave QA</a:t>
            </a:r>
          </a:p>
          <a:p>
            <a:pPr algn="ctr">
              <a:defRPr sz="2500" b="1"/>
            </a:pPr>
            <a:r>
              <a:rPr lang="en-US" altLang="ja-JP" sz="900" dirty="0">
                <a:latin typeface="Avenir Next" panose="020B0503020202020204" pitchFamily="34" charset="0"/>
              </a:rPr>
              <a:t>Purdue/BNL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13" name="線">
            <a:extLst>
              <a:ext uri="{FF2B5EF4-FFF2-40B4-BE49-F238E27FC236}">
                <a16:creationId xmlns:a16="http://schemas.microsoft.com/office/drawing/2014/main" id="{9FA7430E-9C59-01D1-938D-D22D34375208}"/>
              </a:ext>
            </a:extLst>
          </p:cNvPr>
          <p:cNvSpPr/>
          <p:nvPr/>
        </p:nvSpPr>
        <p:spPr>
          <a:xfrm flipV="1">
            <a:off x="10633491" y="2759176"/>
            <a:ext cx="0" cy="1046753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14" name="線">
            <a:extLst>
              <a:ext uri="{FF2B5EF4-FFF2-40B4-BE49-F238E27FC236}">
                <a16:creationId xmlns:a16="http://schemas.microsoft.com/office/drawing/2014/main" id="{29E5697B-602C-A69B-B409-513B24F8862B}"/>
              </a:ext>
            </a:extLst>
          </p:cNvPr>
          <p:cNvSpPr/>
          <p:nvPr/>
        </p:nvSpPr>
        <p:spPr>
          <a:xfrm flipV="1">
            <a:off x="11637197" y="2697365"/>
            <a:ext cx="0" cy="1046753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15" name="線">
            <a:extLst>
              <a:ext uri="{FF2B5EF4-FFF2-40B4-BE49-F238E27FC236}">
                <a16:creationId xmlns:a16="http://schemas.microsoft.com/office/drawing/2014/main" id="{AAFC0424-7BCD-CCDC-14A9-B4E2ED9AE3E0}"/>
              </a:ext>
            </a:extLst>
          </p:cNvPr>
          <p:cNvSpPr/>
          <p:nvPr/>
        </p:nvSpPr>
        <p:spPr>
          <a:xfrm flipV="1">
            <a:off x="10908313" y="3641642"/>
            <a:ext cx="0" cy="66181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16" name="線">
            <a:extLst>
              <a:ext uri="{FF2B5EF4-FFF2-40B4-BE49-F238E27FC236}">
                <a16:creationId xmlns:a16="http://schemas.microsoft.com/office/drawing/2014/main" id="{71884EFA-31E4-0CE4-6141-5774C797EDA3}"/>
              </a:ext>
            </a:extLst>
          </p:cNvPr>
          <p:cNvSpPr/>
          <p:nvPr/>
        </p:nvSpPr>
        <p:spPr>
          <a:xfrm flipV="1">
            <a:off x="11359302" y="3627042"/>
            <a:ext cx="0" cy="68767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17" name="RB QA…">
            <a:extLst>
              <a:ext uri="{FF2B5EF4-FFF2-40B4-BE49-F238E27FC236}">
                <a16:creationId xmlns:a16="http://schemas.microsoft.com/office/drawing/2014/main" id="{93A4AA99-5F83-ED3D-86E2-E9C08037D0DF}"/>
              </a:ext>
            </a:extLst>
          </p:cNvPr>
          <p:cNvSpPr/>
          <p:nvPr/>
        </p:nvSpPr>
        <p:spPr>
          <a:xfrm>
            <a:off x="10185577" y="3338319"/>
            <a:ext cx="895831" cy="4790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RB QA</a:t>
            </a:r>
          </a:p>
          <a:p>
            <a:pPr algn="ctr">
              <a:defRPr sz="2500" b="1"/>
            </a:pPr>
            <a:r>
              <a:rPr lang="en" sz="900" dirty="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18" name="PB QA Institute H">
            <a:extLst>
              <a:ext uri="{FF2B5EF4-FFF2-40B4-BE49-F238E27FC236}">
                <a16:creationId xmlns:a16="http://schemas.microsoft.com/office/drawing/2014/main" id="{8C798885-BDC2-C59A-A60F-D6B9DDA7B675}"/>
              </a:ext>
            </a:extLst>
          </p:cNvPr>
          <p:cNvSpPr/>
          <p:nvPr/>
        </p:nvSpPr>
        <p:spPr>
          <a:xfrm>
            <a:off x="11189281" y="3339070"/>
            <a:ext cx="895831" cy="4768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lang="en" sz="900" dirty="0">
                <a:latin typeface="Avenir Next" panose="020B0503020202020204" pitchFamily="34" charset="0"/>
              </a:rPr>
              <a:t>PB QA </a:t>
            </a:r>
            <a:r>
              <a:rPr lang="en" sz="900" b="1" dirty="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19" name="線">
            <a:extLst>
              <a:ext uri="{FF2B5EF4-FFF2-40B4-BE49-F238E27FC236}">
                <a16:creationId xmlns:a16="http://schemas.microsoft.com/office/drawing/2014/main" id="{2BD0D535-CFFF-3C24-4812-1FEA686B31DF}"/>
              </a:ext>
            </a:extLst>
          </p:cNvPr>
          <p:cNvSpPr/>
          <p:nvPr/>
        </p:nvSpPr>
        <p:spPr>
          <a:xfrm flipV="1">
            <a:off x="10866958" y="2226140"/>
            <a:ext cx="0" cy="65035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20" name="線">
            <a:extLst>
              <a:ext uri="{FF2B5EF4-FFF2-40B4-BE49-F238E27FC236}">
                <a16:creationId xmlns:a16="http://schemas.microsoft.com/office/drawing/2014/main" id="{7646A429-BF41-6D62-BDA3-362F9256E4A2}"/>
              </a:ext>
            </a:extLst>
          </p:cNvPr>
          <p:cNvSpPr/>
          <p:nvPr/>
        </p:nvSpPr>
        <p:spPr>
          <a:xfrm flipH="1" flipV="1">
            <a:off x="11345782" y="2277439"/>
            <a:ext cx="0" cy="64386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21" name="RB Assembling…">
            <a:extLst>
              <a:ext uri="{FF2B5EF4-FFF2-40B4-BE49-F238E27FC236}">
                <a16:creationId xmlns:a16="http://schemas.microsoft.com/office/drawing/2014/main" id="{2F0E9DD0-6291-7D2D-10D1-10DB5827BA37}"/>
              </a:ext>
            </a:extLst>
          </p:cNvPr>
          <p:cNvSpPr/>
          <p:nvPr/>
        </p:nvSpPr>
        <p:spPr>
          <a:xfrm>
            <a:off x="10158541" y="2402573"/>
            <a:ext cx="895830" cy="6524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RB Assembling</a:t>
            </a:r>
          </a:p>
          <a:p>
            <a:pPr algn="ctr">
              <a:defRPr sz="2500" b="1"/>
            </a:pPr>
            <a:r>
              <a:rPr lang="en" sz="900" dirty="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22" name="PB Assembling…">
            <a:extLst>
              <a:ext uri="{FF2B5EF4-FFF2-40B4-BE49-F238E27FC236}">
                <a16:creationId xmlns:a16="http://schemas.microsoft.com/office/drawing/2014/main" id="{28ABC44C-79AA-946A-27AD-749149AD3BE7}"/>
              </a:ext>
            </a:extLst>
          </p:cNvPr>
          <p:cNvSpPr/>
          <p:nvPr/>
        </p:nvSpPr>
        <p:spPr>
          <a:xfrm>
            <a:off x="11189281" y="2402573"/>
            <a:ext cx="895831" cy="6524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PB Assembling</a:t>
            </a:r>
          </a:p>
          <a:p>
            <a:pPr algn="ctr">
              <a:defRPr sz="2500" b="1"/>
            </a:pPr>
            <a:r>
              <a:rPr lang="en" sz="900" dirty="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23" name="Electronics…">
            <a:extLst>
              <a:ext uri="{FF2B5EF4-FFF2-40B4-BE49-F238E27FC236}">
                <a16:creationId xmlns:a16="http://schemas.microsoft.com/office/drawing/2014/main" id="{FC397C6C-1AC0-D244-6E86-5732F4B941F2}"/>
              </a:ext>
            </a:extLst>
          </p:cNvPr>
          <p:cNvSpPr/>
          <p:nvPr/>
        </p:nvSpPr>
        <p:spPr>
          <a:xfrm>
            <a:off x="10459046" y="1763398"/>
            <a:ext cx="1388976" cy="498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Electronics</a:t>
            </a:r>
          </a:p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Purchase</a:t>
            </a:r>
          </a:p>
          <a:p>
            <a:pPr algn="ctr">
              <a:defRPr sz="2500" b="1"/>
            </a:pPr>
            <a:r>
              <a:rPr lang="en" sz="900" dirty="0">
                <a:latin typeface="Avenir Next" panose="020B0503020202020204" pitchFamily="34" charset="0"/>
              </a:rPr>
              <a:t>Institute H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24" name="線">
            <a:extLst>
              <a:ext uri="{FF2B5EF4-FFF2-40B4-BE49-F238E27FC236}">
                <a16:creationId xmlns:a16="http://schemas.microsoft.com/office/drawing/2014/main" id="{7EA21253-107A-DE58-EF89-6B8557632D08}"/>
              </a:ext>
            </a:extLst>
          </p:cNvPr>
          <p:cNvSpPr/>
          <p:nvPr/>
        </p:nvSpPr>
        <p:spPr>
          <a:xfrm flipV="1">
            <a:off x="11153534" y="4215447"/>
            <a:ext cx="0" cy="1750745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25" name="SH QA…">
            <a:extLst>
              <a:ext uri="{FF2B5EF4-FFF2-40B4-BE49-F238E27FC236}">
                <a16:creationId xmlns:a16="http://schemas.microsoft.com/office/drawing/2014/main" id="{3B434249-B5AC-45D4-1E72-D78DF9D7A24F}"/>
              </a:ext>
            </a:extLst>
          </p:cNvPr>
          <p:cNvSpPr/>
          <p:nvPr/>
        </p:nvSpPr>
        <p:spPr>
          <a:xfrm>
            <a:off x="10681625" y="4635336"/>
            <a:ext cx="943819" cy="4584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>
                <a:latin typeface="Avenir Next" panose="020B0503020202020204" pitchFamily="34" charset="0"/>
              </a:rPr>
              <a:t>SH QA</a:t>
            </a:r>
          </a:p>
          <a:p>
            <a:pPr algn="ctr">
              <a:defRPr sz="2500" b="1"/>
            </a:pPr>
            <a:r>
              <a:rPr sz="90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26" name="SH Assembling…">
            <a:extLst>
              <a:ext uri="{FF2B5EF4-FFF2-40B4-BE49-F238E27FC236}">
                <a16:creationId xmlns:a16="http://schemas.microsoft.com/office/drawing/2014/main" id="{0E7EF054-3760-6FFC-379A-EDFBD8983D85}"/>
              </a:ext>
            </a:extLst>
          </p:cNvPr>
          <p:cNvSpPr/>
          <p:nvPr/>
        </p:nvSpPr>
        <p:spPr>
          <a:xfrm>
            <a:off x="10655416" y="3967336"/>
            <a:ext cx="996238" cy="5180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>
                <a:latin typeface="Avenir Next" panose="020B0503020202020204" pitchFamily="34" charset="0"/>
              </a:rPr>
              <a:t>SH Assembling</a:t>
            </a:r>
          </a:p>
          <a:p>
            <a:pPr algn="ctr">
              <a:defRPr sz="2500" b="1"/>
            </a:pPr>
            <a:r>
              <a:rPr sz="90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50" name="線">
            <a:extLst>
              <a:ext uri="{FF2B5EF4-FFF2-40B4-BE49-F238E27FC236}">
                <a16:creationId xmlns:a16="http://schemas.microsoft.com/office/drawing/2014/main" id="{1FA12C80-8F18-166B-99A8-F28746590DB6}"/>
              </a:ext>
            </a:extLst>
          </p:cNvPr>
          <p:cNvSpPr/>
          <p:nvPr/>
        </p:nvSpPr>
        <p:spPr>
          <a:xfrm>
            <a:off x="7995538" y="5961239"/>
            <a:ext cx="3157996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51" name="線">
            <a:extLst>
              <a:ext uri="{FF2B5EF4-FFF2-40B4-BE49-F238E27FC236}">
                <a16:creationId xmlns:a16="http://schemas.microsoft.com/office/drawing/2014/main" id="{02D52F02-8FB8-6F9A-6C55-7DE78BE3E300}"/>
              </a:ext>
            </a:extLst>
          </p:cNvPr>
          <p:cNvSpPr/>
          <p:nvPr/>
        </p:nvSpPr>
        <p:spPr>
          <a:xfrm flipV="1">
            <a:off x="7995538" y="5954026"/>
            <a:ext cx="0" cy="58907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52" name="BTOF construction…">
            <a:extLst>
              <a:ext uri="{FF2B5EF4-FFF2-40B4-BE49-F238E27FC236}">
                <a16:creationId xmlns:a16="http://schemas.microsoft.com/office/drawing/2014/main" id="{8D9CBFE3-6370-935A-4253-E0C32437A0FE}"/>
              </a:ext>
            </a:extLst>
          </p:cNvPr>
          <p:cNvSpPr/>
          <p:nvPr/>
        </p:nvSpPr>
        <p:spPr>
          <a:xfrm>
            <a:off x="7510119" y="6150823"/>
            <a:ext cx="996238" cy="6524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BTOF construction</a:t>
            </a:r>
          </a:p>
          <a:p>
            <a:pPr algn="ctr">
              <a:defRPr sz="2500" b="1"/>
            </a:pPr>
            <a:r>
              <a:rPr sz="900" dirty="0">
                <a:solidFill>
                  <a:srgbClr val="FF0000"/>
                </a:solidFill>
                <a:latin typeface="Avenir Next" panose="020B0503020202020204" pitchFamily="34" charset="0"/>
              </a:rPr>
              <a:t>BNL</a:t>
            </a:r>
          </a:p>
        </p:txBody>
      </p:sp>
      <p:sp>
        <p:nvSpPr>
          <p:cNvPr id="134" name="Stave assembling…">
            <a:extLst>
              <a:ext uri="{FF2B5EF4-FFF2-40B4-BE49-F238E27FC236}">
                <a16:creationId xmlns:a16="http://schemas.microsoft.com/office/drawing/2014/main" id="{A71E75A8-2672-3A45-89D3-F600ED270100}"/>
              </a:ext>
            </a:extLst>
          </p:cNvPr>
          <p:cNvSpPr/>
          <p:nvPr/>
        </p:nvSpPr>
        <p:spPr>
          <a:xfrm>
            <a:off x="4822414" y="6226155"/>
            <a:ext cx="1142826" cy="5015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Stave assembling</a:t>
            </a:r>
          </a:p>
          <a:p>
            <a:pPr algn="ctr">
              <a:defRPr sz="2500" b="1"/>
            </a:pPr>
            <a:r>
              <a:rPr lang="en-US" sz="900" dirty="0">
                <a:latin typeface="Avenir Next" panose="020B0503020202020204" pitchFamily="34" charset="0"/>
              </a:rPr>
              <a:t>Purdue/BNL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85" name="線">
            <a:extLst>
              <a:ext uri="{FF2B5EF4-FFF2-40B4-BE49-F238E27FC236}">
                <a16:creationId xmlns:a16="http://schemas.microsoft.com/office/drawing/2014/main" id="{9A502F66-E9B7-D84C-D095-5E9E65B25B34}"/>
              </a:ext>
            </a:extLst>
          </p:cNvPr>
          <p:cNvSpPr/>
          <p:nvPr/>
        </p:nvSpPr>
        <p:spPr>
          <a:xfrm flipH="1">
            <a:off x="7097768" y="1941475"/>
            <a:ext cx="1" cy="1476059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90" name="ASIC Production…">
            <a:extLst>
              <a:ext uri="{FF2B5EF4-FFF2-40B4-BE49-F238E27FC236}">
                <a16:creationId xmlns:a16="http://schemas.microsoft.com/office/drawing/2014/main" id="{E6C2DF34-9537-3023-ABB3-E93EF02D4CE8}"/>
              </a:ext>
            </a:extLst>
          </p:cNvPr>
          <p:cNvSpPr/>
          <p:nvPr/>
        </p:nvSpPr>
        <p:spPr>
          <a:xfrm>
            <a:off x="5877757" y="1752392"/>
            <a:ext cx="1546186" cy="5015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ASIC Production</a:t>
            </a:r>
          </a:p>
          <a:p>
            <a:pPr algn="ctr">
              <a:defRPr sz="2500" b="1"/>
            </a:pPr>
            <a:r>
              <a:rPr lang="en-US" sz="900" dirty="0">
                <a:latin typeface="Avenir Next" panose="020B0503020202020204" pitchFamily="34" charset="0"/>
              </a:rPr>
              <a:t>TSMC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" name="線">
            <a:extLst>
              <a:ext uri="{FF2B5EF4-FFF2-40B4-BE49-F238E27FC236}">
                <a16:creationId xmlns:a16="http://schemas.microsoft.com/office/drawing/2014/main" id="{2C2C93AE-D229-8CD0-B233-01ECC95A3C59}"/>
              </a:ext>
            </a:extLst>
          </p:cNvPr>
          <p:cNvSpPr/>
          <p:nvPr/>
        </p:nvSpPr>
        <p:spPr>
          <a:xfrm flipV="1">
            <a:off x="4098624" y="3218035"/>
            <a:ext cx="2317953" cy="947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4" name="線">
            <a:extLst>
              <a:ext uri="{FF2B5EF4-FFF2-40B4-BE49-F238E27FC236}">
                <a16:creationId xmlns:a16="http://schemas.microsoft.com/office/drawing/2014/main" id="{C0E4A433-B476-0F7B-20DD-07A314CA3C09}"/>
              </a:ext>
            </a:extLst>
          </p:cNvPr>
          <p:cNvSpPr/>
          <p:nvPr/>
        </p:nvSpPr>
        <p:spPr>
          <a:xfrm>
            <a:off x="4973695" y="3410907"/>
            <a:ext cx="2117596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BFDA7446-9E61-69C0-CE9E-7BC7C3AA142D}"/>
              </a:ext>
            </a:extLst>
          </p:cNvPr>
          <p:cNvGrpSpPr/>
          <p:nvPr/>
        </p:nvGrpSpPr>
        <p:grpSpPr>
          <a:xfrm>
            <a:off x="3196183" y="2950811"/>
            <a:ext cx="2878695" cy="92499"/>
            <a:chOff x="4838417" y="3326055"/>
            <a:chExt cx="2878695" cy="92499"/>
          </a:xfrm>
        </p:grpSpPr>
        <p:sp>
          <p:nvSpPr>
            <p:cNvPr id="110" name="線">
              <a:extLst>
                <a:ext uri="{FF2B5EF4-FFF2-40B4-BE49-F238E27FC236}">
                  <a16:creationId xmlns:a16="http://schemas.microsoft.com/office/drawing/2014/main" id="{2C4C862B-5A38-AC3A-EF5D-1501E89D868A}"/>
                </a:ext>
              </a:extLst>
            </p:cNvPr>
            <p:cNvSpPr/>
            <p:nvPr/>
          </p:nvSpPr>
          <p:spPr>
            <a:xfrm flipV="1">
              <a:off x="4838417" y="3415381"/>
              <a:ext cx="2878695" cy="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144871AE-60C7-3B50-7A64-99AF107F674F}"/>
                </a:ext>
              </a:extLst>
            </p:cNvPr>
            <p:cNvGrpSpPr/>
            <p:nvPr/>
          </p:nvGrpSpPr>
          <p:grpSpPr>
            <a:xfrm>
              <a:off x="5657294" y="3326808"/>
              <a:ext cx="184245" cy="91746"/>
              <a:chOff x="2837591" y="3029533"/>
              <a:chExt cx="184245" cy="91746"/>
            </a:xfrm>
          </p:grpSpPr>
          <p:sp>
            <p:nvSpPr>
              <p:cNvPr id="43" name="フリーフォーム 42">
                <a:extLst>
                  <a:ext uri="{FF2B5EF4-FFF2-40B4-BE49-F238E27FC236}">
                    <a16:creationId xmlns:a16="http://schemas.microsoft.com/office/drawing/2014/main" id="{699A56D9-49F2-6FA0-5D0F-5A8F3D7FB631}"/>
                  </a:ext>
                </a:extLst>
              </p:cNvPr>
              <p:cNvSpPr/>
              <p:nvPr/>
            </p:nvSpPr>
            <p:spPr>
              <a:xfrm>
                <a:off x="2837591" y="3029533"/>
                <a:ext cx="184245" cy="91746"/>
              </a:xfrm>
              <a:custGeom>
                <a:avLst/>
                <a:gdLst>
                  <a:gd name="connsiteX0" fmla="*/ 92122 w 184245"/>
                  <a:gd name="connsiteY0" fmla="*/ 0 h 91746"/>
                  <a:gd name="connsiteX1" fmla="*/ 177093 w 184245"/>
                  <a:gd name="connsiteY1" fmla="*/ 56322 h 91746"/>
                  <a:gd name="connsiteX2" fmla="*/ 184245 w 184245"/>
                  <a:gd name="connsiteY2" fmla="*/ 91746 h 91746"/>
                  <a:gd name="connsiteX3" fmla="*/ 0 w 184245"/>
                  <a:gd name="connsiteY3" fmla="*/ 91746 h 91746"/>
                  <a:gd name="connsiteX4" fmla="*/ 7151 w 184245"/>
                  <a:gd name="connsiteY4" fmla="*/ 56322 h 91746"/>
                  <a:gd name="connsiteX5" fmla="*/ 92122 w 184245"/>
                  <a:gd name="connsiteY5" fmla="*/ 0 h 91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4245" h="91746">
                    <a:moveTo>
                      <a:pt x="92122" y="0"/>
                    </a:moveTo>
                    <a:cubicBezTo>
                      <a:pt x="130320" y="0"/>
                      <a:pt x="163094" y="23224"/>
                      <a:pt x="177093" y="56322"/>
                    </a:cubicBezTo>
                    <a:lnTo>
                      <a:pt x="184245" y="91746"/>
                    </a:lnTo>
                    <a:lnTo>
                      <a:pt x="0" y="91746"/>
                    </a:lnTo>
                    <a:lnTo>
                      <a:pt x="7151" y="56322"/>
                    </a:lnTo>
                    <a:cubicBezTo>
                      <a:pt x="21150" y="23224"/>
                      <a:pt x="53924" y="0"/>
                      <a:pt x="9212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 cap="flat">
                <a:solidFill>
                  <a:schemeClr val="tx1"/>
                </a:solidFill>
                <a:prstDash val="solid"/>
                <a:round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endParaRPr sz="900" dirty="0">
                  <a:latin typeface="Avenir Next" panose="020B0503020202020204" pitchFamily="34" charset="0"/>
                </a:endParaRPr>
              </a:p>
            </p:txBody>
          </p:sp>
          <p:sp>
            <p:nvSpPr>
              <p:cNvPr id="46" name="線">
                <a:extLst>
                  <a:ext uri="{FF2B5EF4-FFF2-40B4-BE49-F238E27FC236}">
                    <a16:creationId xmlns:a16="http://schemas.microsoft.com/office/drawing/2014/main" id="{823A4FB9-A782-7CA0-BBFF-92D01159B48B}"/>
                  </a:ext>
                </a:extLst>
              </p:cNvPr>
              <p:cNvSpPr/>
              <p:nvPr/>
            </p:nvSpPr>
            <p:spPr>
              <a:xfrm flipV="1">
                <a:off x="2848037" y="3121279"/>
                <a:ext cx="162000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txBody>
              <a:bodyPr tIns="91439" bIns="91439"/>
              <a:lstStyle/>
              <a:p>
                <a:endParaRPr sz="900" dirty="0">
                  <a:latin typeface="Avenir Next" panose="020B0503020202020204" pitchFamily="34" charset="0"/>
                </a:endParaRPr>
              </a:p>
            </p:txBody>
          </p:sp>
        </p:grp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B5D03227-58E5-1A98-25DB-3EFF6ED672D7}"/>
                </a:ext>
              </a:extLst>
            </p:cNvPr>
            <p:cNvGrpSpPr/>
            <p:nvPr/>
          </p:nvGrpSpPr>
          <p:grpSpPr>
            <a:xfrm>
              <a:off x="6526933" y="3326055"/>
              <a:ext cx="184245" cy="91746"/>
              <a:chOff x="2837591" y="3029533"/>
              <a:chExt cx="184245" cy="91746"/>
            </a:xfrm>
          </p:grpSpPr>
          <p:sp>
            <p:nvSpPr>
              <p:cNvPr id="52" name="フリーフォーム 51">
                <a:extLst>
                  <a:ext uri="{FF2B5EF4-FFF2-40B4-BE49-F238E27FC236}">
                    <a16:creationId xmlns:a16="http://schemas.microsoft.com/office/drawing/2014/main" id="{65A0C553-786E-8B6D-7B79-F8E3A276790D}"/>
                  </a:ext>
                </a:extLst>
              </p:cNvPr>
              <p:cNvSpPr/>
              <p:nvPr/>
            </p:nvSpPr>
            <p:spPr>
              <a:xfrm>
                <a:off x="2837591" y="3029533"/>
                <a:ext cx="184245" cy="91746"/>
              </a:xfrm>
              <a:custGeom>
                <a:avLst/>
                <a:gdLst>
                  <a:gd name="connsiteX0" fmla="*/ 92122 w 184245"/>
                  <a:gd name="connsiteY0" fmla="*/ 0 h 91746"/>
                  <a:gd name="connsiteX1" fmla="*/ 177093 w 184245"/>
                  <a:gd name="connsiteY1" fmla="*/ 56322 h 91746"/>
                  <a:gd name="connsiteX2" fmla="*/ 184245 w 184245"/>
                  <a:gd name="connsiteY2" fmla="*/ 91746 h 91746"/>
                  <a:gd name="connsiteX3" fmla="*/ 0 w 184245"/>
                  <a:gd name="connsiteY3" fmla="*/ 91746 h 91746"/>
                  <a:gd name="connsiteX4" fmla="*/ 7151 w 184245"/>
                  <a:gd name="connsiteY4" fmla="*/ 56322 h 91746"/>
                  <a:gd name="connsiteX5" fmla="*/ 92122 w 184245"/>
                  <a:gd name="connsiteY5" fmla="*/ 0 h 91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4245" h="91746">
                    <a:moveTo>
                      <a:pt x="92122" y="0"/>
                    </a:moveTo>
                    <a:cubicBezTo>
                      <a:pt x="130320" y="0"/>
                      <a:pt x="163094" y="23224"/>
                      <a:pt x="177093" y="56322"/>
                    </a:cubicBezTo>
                    <a:lnTo>
                      <a:pt x="184245" y="91746"/>
                    </a:lnTo>
                    <a:lnTo>
                      <a:pt x="0" y="91746"/>
                    </a:lnTo>
                    <a:lnTo>
                      <a:pt x="7151" y="56322"/>
                    </a:lnTo>
                    <a:cubicBezTo>
                      <a:pt x="21150" y="23224"/>
                      <a:pt x="53924" y="0"/>
                      <a:pt x="9212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 cap="flat">
                <a:solidFill>
                  <a:schemeClr val="tx1"/>
                </a:solidFill>
                <a:prstDash val="solid"/>
                <a:round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endParaRPr sz="900" dirty="0">
                  <a:latin typeface="Avenir Next" panose="020B0503020202020204" pitchFamily="34" charset="0"/>
                </a:endParaRPr>
              </a:p>
            </p:txBody>
          </p:sp>
          <p:sp>
            <p:nvSpPr>
              <p:cNvPr id="53" name="線">
                <a:extLst>
                  <a:ext uri="{FF2B5EF4-FFF2-40B4-BE49-F238E27FC236}">
                    <a16:creationId xmlns:a16="http://schemas.microsoft.com/office/drawing/2014/main" id="{02DCC022-1CD1-7C10-BA4B-BD065340A380}"/>
                  </a:ext>
                </a:extLst>
              </p:cNvPr>
              <p:cNvSpPr/>
              <p:nvPr/>
            </p:nvSpPr>
            <p:spPr>
              <a:xfrm flipV="1">
                <a:off x="2848037" y="3121279"/>
                <a:ext cx="162000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txBody>
              <a:bodyPr tIns="91439" bIns="91439"/>
              <a:lstStyle/>
              <a:p>
                <a:endParaRPr sz="900" dirty="0">
                  <a:latin typeface="Avenir Next" panose="020B0503020202020204" pitchFamily="34" charset="0"/>
                </a:endParaRPr>
              </a:p>
            </p:txBody>
          </p:sp>
        </p:grp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D1F02C9E-7CA3-5B0A-834E-66E90BB18881}"/>
              </a:ext>
            </a:extLst>
          </p:cNvPr>
          <p:cNvGrpSpPr/>
          <p:nvPr/>
        </p:nvGrpSpPr>
        <p:grpSpPr>
          <a:xfrm>
            <a:off x="4887794" y="3135251"/>
            <a:ext cx="184245" cy="91746"/>
            <a:chOff x="2837591" y="3029533"/>
            <a:chExt cx="184245" cy="91746"/>
          </a:xfrm>
        </p:grpSpPr>
        <p:sp>
          <p:nvSpPr>
            <p:cNvPr id="58" name="フリーフォーム 57">
              <a:extLst>
                <a:ext uri="{FF2B5EF4-FFF2-40B4-BE49-F238E27FC236}">
                  <a16:creationId xmlns:a16="http://schemas.microsoft.com/office/drawing/2014/main" id="{FA5A1D90-3FB7-C77F-202B-D037F323E850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59" name="線">
              <a:extLst>
                <a:ext uri="{FF2B5EF4-FFF2-40B4-BE49-F238E27FC236}">
                  <a16:creationId xmlns:a16="http://schemas.microsoft.com/office/drawing/2014/main" id="{1F3C1357-2A89-CBBB-F98D-427C65399E47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81" name="線">
            <a:extLst>
              <a:ext uri="{FF2B5EF4-FFF2-40B4-BE49-F238E27FC236}">
                <a16:creationId xmlns:a16="http://schemas.microsoft.com/office/drawing/2014/main" id="{82689875-47C7-47A8-3F1F-92DF0280E9B1}"/>
              </a:ext>
            </a:extLst>
          </p:cNvPr>
          <p:cNvSpPr/>
          <p:nvPr/>
        </p:nvSpPr>
        <p:spPr>
          <a:xfrm flipH="1">
            <a:off x="6074878" y="2728798"/>
            <a:ext cx="29" cy="318186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82" name="線">
            <a:extLst>
              <a:ext uri="{FF2B5EF4-FFF2-40B4-BE49-F238E27FC236}">
                <a16:creationId xmlns:a16="http://schemas.microsoft.com/office/drawing/2014/main" id="{9BEEE6C7-D8D3-04D1-FE37-6928F538747A}"/>
              </a:ext>
            </a:extLst>
          </p:cNvPr>
          <p:cNvSpPr/>
          <p:nvPr/>
        </p:nvSpPr>
        <p:spPr>
          <a:xfrm flipH="1">
            <a:off x="6416008" y="2719807"/>
            <a:ext cx="1080" cy="503255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91" name="ASIC QA…">
            <a:extLst>
              <a:ext uri="{FF2B5EF4-FFF2-40B4-BE49-F238E27FC236}">
                <a16:creationId xmlns:a16="http://schemas.microsoft.com/office/drawing/2014/main" id="{845F821F-52E5-EFB5-B21F-306209D440B8}"/>
              </a:ext>
            </a:extLst>
          </p:cNvPr>
          <p:cNvSpPr/>
          <p:nvPr/>
        </p:nvSpPr>
        <p:spPr>
          <a:xfrm>
            <a:off x="5847789" y="2424119"/>
            <a:ext cx="771612" cy="3698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ASIC QA</a:t>
            </a:r>
          </a:p>
          <a:p>
            <a:pPr algn="ctr">
              <a:defRPr sz="2500" b="1"/>
            </a:pPr>
            <a:r>
              <a:rPr lang="en-US" altLang="ja-JP" sz="900" dirty="0">
                <a:latin typeface="Avenir Next" panose="020B0503020202020204" pitchFamily="34" charset="0"/>
              </a:rPr>
              <a:t>Institute C</a:t>
            </a:r>
          </a:p>
        </p:txBody>
      </p:sp>
      <p:sp>
        <p:nvSpPr>
          <p:cNvPr id="111" name="ASIC QA…">
            <a:extLst>
              <a:ext uri="{FF2B5EF4-FFF2-40B4-BE49-F238E27FC236}">
                <a16:creationId xmlns:a16="http://schemas.microsoft.com/office/drawing/2014/main" id="{C3C3AC28-1D5A-4759-1EC9-3EFE9AA414F4}"/>
              </a:ext>
            </a:extLst>
          </p:cNvPr>
          <p:cNvSpPr/>
          <p:nvPr/>
        </p:nvSpPr>
        <p:spPr>
          <a:xfrm>
            <a:off x="6693873" y="2430747"/>
            <a:ext cx="771612" cy="3698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ASIC QA</a:t>
            </a:r>
          </a:p>
          <a:p>
            <a:pPr algn="ctr">
              <a:defRPr sz="2500" b="1"/>
            </a:pPr>
            <a:r>
              <a:rPr lang="en-US" altLang="ja-JP" sz="900" dirty="0">
                <a:latin typeface="Avenir Next" panose="020B0503020202020204" pitchFamily="34" charset="0"/>
              </a:rPr>
              <a:t>Institute D</a:t>
            </a:r>
          </a:p>
        </p:txBody>
      </p:sp>
      <p:sp>
        <p:nvSpPr>
          <p:cNvPr id="99" name="線">
            <a:extLst>
              <a:ext uri="{FF2B5EF4-FFF2-40B4-BE49-F238E27FC236}">
                <a16:creationId xmlns:a16="http://schemas.microsoft.com/office/drawing/2014/main" id="{57CED9B4-79D3-A23F-BB96-58CCBEFE61F9}"/>
              </a:ext>
            </a:extLst>
          </p:cNvPr>
          <p:cNvSpPr/>
          <p:nvPr/>
        </p:nvSpPr>
        <p:spPr>
          <a:xfrm flipH="1">
            <a:off x="2085417" y="2697366"/>
            <a:ext cx="0" cy="877824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35" name="線">
            <a:extLst>
              <a:ext uri="{FF2B5EF4-FFF2-40B4-BE49-F238E27FC236}">
                <a16:creationId xmlns:a16="http://schemas.microsoft.com/office/drawing/2014/main" id="{040A8054-E211-72B7-8DE0-3155ADA57E87}"/>
              </a:ext>
            </a:extLst>
          </p:cNvPr>
          <p:cNvSpPr/>
          <p:nvPr/>
        </p:nvSpPr>
        <p:spPr>
          <a:xfrm>
            <a:off x="2070385" y="3583294"/>
            <a:ext cx="2906610" cy="947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70139D4D-9115-A09A-F643-BB9627C386A5}"/>
              </a:ext>
            </a:extLst>
          </p:cNvPr>
          <p:cNvGrpSpPr/>
          <p:nvPr/>
        </p:nvGrpSpPr>
        <p:grpSpPr>
          <a:xfrm>
            <a:off x="3105860" y="3506667"/>
            <a:ext cx="184245" cy="91746"/>
            <a:chOff x="2837591" y="3029533"/>
            <a:chExt cx="184245" cy="91746"/>
          </a:xfrm>
        </p:grpSpPr>
        <p:sp>
          <p:nvSpPr>
            <p:cNvPr id="144" name="フリーフォーム 143">
              <a:extLst>
                <a:ext uri="{FF2B5EF4-FFF2-40B4-BE49-F238E27FC236}">
                  <a16:creationId xmlns:a16="http://schemas.microsoft.com/office/drawing/2014/main" id="{F2EA0E0F-FAD9-ABC6-A1A1-891AA653B08E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45" name="線">
              <a:extLst>
                <a:ext uri="{FF2B5EF4-FFF2-40B4-BE49-F238E27FC236}">
                  <a16:creationId xmlns:a16="http://schemas.microsoft.com/office/drawing/2014/main" id="{FE19BC12-3A93-2D19-C5A7-A6633C5F1B74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C4B721FB-5532-E6AB-B132-AD8325242A55}"/>
              </a:ext>
            </a:extLst>
          </p:cNvPr>
          <p:cNvGrpSpPr/>
          <p:nvPr/>
        </p:nvGrpSpPr>
        <p:grpSpPr>
          <a:xfrm>
            <a:off x="4019041" y="3505914"/>
            <a:ext cx="184245" cy="91746"/>
            <a:chOff x="2837591" y="3029533"/>
            <a:chExt cx="184245" cy="91746"/>
          </a:xfrm>
        </p:grpSpPr>
        <p:sp>
          <p:nvSpPr>
            <p:cNvPr id="141" name="フリーフォーム 140">
              <a:extLst>
                <a:ext uri="{FF2B5EF4-FFF2-40B4-BE49-F238E27FC236}">
                  <a16:creationId xmlns:a16="http://schemas.microsoft.com/office/drawing/2014/main" id="{B6023B15-BDBF-A079-46B6-89ECB83E2D15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43" name="線">
              <a:extLst>
                <a:ext uri="{FF2B5EF4-FFF2-40B4-BE49-F238E27FC236}">
                  <a16:creationId xmlns:a16="http://schemas.microsoft.com/office/drawing/2014/main" id="{5F4B1C38-4926-9744-A522-3419EFD0509F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146" name="線">
            <a:extLst>
              <a:ext uri="{FF2B5EF4-FFF2-40B4-BE49-F238E27FC236}">
                <a16:creationId xmlns:a16="http://schemas.microsoft.com/office/drawing/2014/main" id="{D5F6791E-4D3E-AC77-564E-9794D82E952F}"/>
              </a:ext>
            </a:extLst>
          </p:cNvPr>
          <p:cNvSpPr/>
          <p:nvPr/>
        </p:nvSpPr>
        <p:spPr>
          <a:xfrm>
            <a:off x="1215362" y="2000067"/>
            <a:ext cx="0" cy="1776819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48" name="線">
            <a:extLst>
              <a:ext uri="{FF2B5EF4-FFF2-40B4-BE49-F238E27FC236}">
                <a16:creationId xmlns:a16="http://schemas.microsoft.com/office/drawing/2014/main" id="{B40E922B-724E-8D25-16AA-63508C35ACAB}"/>
              </a:ext>
            </a:extLst>
          </p:cNvPr>
          <p:cNvSpPr/>
          <p:nvPr/>
        </p:nvSpPr>
        <p:spPr>
          <a:xfrm flipV="1">
            <a:off x="1210748" y="3776900"/>
            <a:ext cx="2887875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523AE23F-7C8D-B99B-0653-0B6BD73A5D6C}"/>
              </a:ext>
            </a:extLst>
          </p:cNvPr>
          <p:cNvGrpSpPr/>
          <p:nvPr/>
        </p:nvGrpSpPr>
        <p:grpSpPr>
          <a:xfrm>
            <a:off x="3113120" y="3693977"/>
            <a:ext cx="184245" cy="91746"/>
            <a:chOff x="2837591" y="3029533"/>
            <a:chExt cx="184245" cy="91746"/>
          </a:xfrm>
        </p:grpSpPr>
        <p:sp>
          <p:nvSpPr>
            <p:cNvPr id="162" name="フリーフォーム 161">
              <a:extLst>
                <a:ext uri="{FF2B5EF4-FFF2-40B4-BE49-F238E27FC236}">
                  <a16:creationId xmlns:a16="http://schemas.microsoft.com/office/drawing/2014/main" id="{4FCDF7B5-0C1A-923D-3A75-89710175621A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70" name="線">
              <a:extLst>
                <a:ext uri="{FF2B5EF4-FFF2-40B4-BE49-F238E27FC236}">
                  <a16:creationId xmlns:a16="http://schemas.microsoft.com/office/drawing/2014/main" id="{CC1CCE93-029D-FA91-A3F4-4BDFB7453418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171" name="線">
            <a:extLst>
              <a:ext uri="{FF2B5EF4-FFF2-40B4-BE49-F238E27FC236}">
                <a16:creationId xmlns:a16="http://schemas.microsoft.com/office/drawing/2014/main" id="{14F6D55A-900F-4ED9-7E27-3262C65D5CE5}"/>
              </a:ext>
            </a:extLst>
          </p:cNvPr>
          <p:cNvSpPr/>
          <p:nvPr/>
        </p:nvSpPr>
        <p:spPr>
          <a:xfrm>
            <a:off x="366215" y="2838471"/>
            <a:ext cx="0" cy="1139302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72" name="線">
            <a:extLst>
              <a:ext uri="{FF2B5EF4-FFF2-40B4-BE49-F238E27FC236}">
                <a16:creationId xmlns:a16="http://schemas.microsoft.com/office/drawing/2014/main" id="{BF815B64-1E18-4D12-4B82-8D412244094D}"/>
              </a:ext>
            </a:extLst>
          </p:cNvPr>
          <p:cNvSpPr/>
          <p:nvPr/>
        </p:nvSpPr>
        <p:spPr>
          <a:xfrm flipV="1">
            <a:off x="356332" y="3977779"/>
            <a:ext cx="2848958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54" name="Interposer…">
            <a:extLst>
              <a:ext uri="{FF2B5EF4-FFF2-40B4-BE49-F238E27FC236}">
                <a16:creationId xmlns:a16="http://schemas.microsoft.com/office/drawing/2014/main" id="{84962C1A-7D10-9DAA-D25F-43AF6271EC82}"/>
              </a:ext>
            </a:extLst>
          </p:cNvPr>
          <p:cNvSpPr/>
          <p:nvPr/>
        </p:nvSpPr>
        <p:spPr>
          <a:xfrm>
            <a:off x="360340" y="1719330"/>
            <a:ext cx="1725077" cy="4995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Interposer</a:t>
            </a:r>
          </a:p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Production</a:t>
            </a:r>
          </a:p>
          <a:p>
            <a:pPr algn="ctr">
              <a:defRPr sz="2500" b="1"/>
            </a:pPr>
            <a:r>
              <a:rPr lang="en-US" sz="900" dirty="0">
                <a:latin typeface="Avenir Next" panose="020B0503020202020204" pitchFamily="34" charset="0"/>
              </a:rPr>
              <a:t>Company</a:t>
            </a:r>
            <a:r>
              <a:rPr sz="900" dirty="0">
                <a:latin typeface="Avenir Next" panose="020B0503020202020204" pitchFamily="34" charset="0"/>
              </a:rPr>
              <a:t> </a:t>
            </a:r>
            <a:r>
              <a:rPr lang="en-US" sz="900" dirty="0">
                <a:latin typeface="Avenir Next" panose="020B0503020202020204" pitchFamily="34" charset="0"/>
              </a:rPr>
              <a:t>E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6" name="線">
            <a:extLst>
              <a:ext uri="{FF2B5EF4-FFF2-40B4-BE49-F238E27FC236}">
                <a16:creationId xmlns:a16="http://schemas.microsoft.com/office/drawing/2014/main" id="{1EAD201A-4E75-BCB5-72F5-48281C1CEF3F}"/>
              </a:ext>
            </a:extLst>
          </p:cNvPr>
          <p:cNvSpPr/>
          <p:nvPr/>
        </p:nvSpPr>
        <p:spPr>
          <a:xfrm flipV="1">
            <a:off x="3207362" y="4123570"/>
            <a:ext cx="4829867" cy="1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AB4F3FF-D8DA-6B05-2638-8B0C2C555F73}"/>
              </a:ext>
            </a:extLst>
          </p:cNvPr>
          <p:cNvGrpSpPr/>
          <p:nvPr/>
        </p:nvGrpSpPr>
        <p:grpSpPr>
          <a:xfrm>
            <a:off x="4026240" y="4035000"/>
            <a:ext cx="184245" cy="91746"/>
            <a:chOff x="2837591" y="3029533"/>
            <a:chExt cx="184245" cy="91746"/>
          </a:xfrm>
        </p:grpSpPr>
        <p:sp>
          <p:nvSpPr>
            <p:cNvPr id="12" name="フリーフォーム 11">
              <a:extLst>
                <a:ext uri="{FF2B5EF4-FFF2-40B4-BE49-F238E27FC236}">
                  <a16:creationId xmlns:a16="http://schemas.microsoft.com/office/drawing/2014/main" id="{17F82AF8-1C5E-7DB9-3FE3-5F798AC721C4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3" name="線">
              <a:extLst>
                <a:ext uri="{FF2B5EF4-FFF2-40B4-BE49-F238E27FC236}">
                  <a16:creationId xmlns:a16="http://schemas.microsoft.com/office/drawing/2014/main" id="{26A97C0C-BF3E-9030-94DC-BE245B4C7D30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0D8DA69-F63B-BBE8-7988-89082D97ABF9}"/>
              </a:ext>
            </a:extLst>
          </p:cNvPr>
          <p:cNvGrpSpPr/>
          <p:nvPr/>
        </p:nvGrpSpPr>
        <p:grpSpPr>
          <a:xfrm>
            <a:off x="4895879" y="4034247"/>
            <a:ext cx="184245" cy="91746"/>
            <a:chOff x="2837591" y="3029533"/>
            <a:chExt cx="184245" cy="91746"/>
          </a:xfrm>
        </p:grpSpPr>
        <p:sp>
          <p:nvSpPr>
            <p:cNvPr id="9" name="フリーフォーム 8">
              <a:extLst>
                <a:ext uri="{FF2B5EF4-FFF2-40B4-BE49-F238E27FC236}">
                  <a16:creationId xmlns:a16="http://schemas.microsoft.com/office/drawing/2014/main" id="{117B3E4F-6563-EE79-8107-50895B9641D2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1" name="線">
              <a:extLst>
                <a:ext uri="{FF2B5EF4-FFF2-40B4-BE49-F238E27FC236}">
                  <a16:creationId xmlns:a16="http://schemas.microsoft.com/office/drawing/2014/main" id="{53CD9DCF-4114-B824-6ABB-56ACBB27F695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15" name="線">
            <a:extLst>
              <a:ext uri="{FF2B5EF4-FFF2-40B4-BE49-F238E27FC236}">
                <a16:creationId xmlns:a16="http://schemas.microsoft.com/office/drawing/2014/main" id="{58F893FA-76FB-2C36-89D6-AE5E40CA614E}"/>
              </a:ext>
            </a:extLst>
          </p:cNvPr>
          <p:cNvSpPr/>
          <p:nvPr/>
        </p:nvSpPr>
        <p:spPr>
          <a:xfrm flipH="1">
            <a:off x="8830052" y="2101822"/>
            <a:ext cx="11819" cy="2207607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6" name="線">
            <a:extLst>
              <a:ext uri="{FF2B5EF4-FFF2-40B4-BE49-F238E27FC236}">
                <a16:creationId xmlns:a16="http://schemas.microsoft.com/office/drawing/2014/main" id="{7EEC7CB8-D93F-751B-DFDB-1D49CE3D4ACD}"/>
              </a:ext>
            </a:extLst>
          </p:cNvPr>
          <p:cNvSpPr/>
          <p:nvPr/>
        </p:nvSpPr>
        <p:spPr>
          <a:xfrm>
            <a:off x="8037230" y="2590102"/>
            <a:ext cx="6476" cy="1538094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7" name="線">
            <a:extLst>
              <a:ext uri="{FF2B5EF4-FFF2-40B4-BE49-F238E27FC236}">
                <a16:creationId xmlns:a16="http://schemas.microsoft.com/office/drawing/2014/main" id="{41817ADA-6034-E53B-7729-F7A065AF2F28}"/>
              </a:ext>
            </a:extLst>
          </p:cNvPr>
          <p:cNvSpPr/>
          <p:nvPr/>
        </p:nvSpPr>
        <p:spPr>
          <a:xfrm flipV="1">
            <a:off x="4102176" y="4296904"/>
            <a:ext cx="4717983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86FA7DEB-C389-DD9E-A477-9EEF5F4AFE5C}"/>
              </a:ext>
            </a:extLst>
          </p:cNvPr>
          <p:cNvGrpSpPr/>
          <p:nvPr/>
        </p:nvGrpSpPr>
        <p:grpSpPr>
          <a:xfrm>
            <a:off x="4890831" y="4200597"/>
            <a:ext cx="184245" cy="91746"/>
            <a:chOff x="2837591" y="3029533"/>
            <a:chExt cx="184245" cy="91746"/>
          </a:xfrm>
        </p:grpSpPr>
        <p:sp>
          <p:nvSpPr>
            <p:cNvPr id="19" name="フリーフォーム 18">
              <a:extLst>
                <a:ext uri="{FF2B5EF4-FFF2-40B4-BE49-F238E27FC236}">
                  <a16:creationId xmlns:a16="http://schemas.microsoft.com/office/drawing/2014/main" id="{A64941DF-0876-FAC5-98BB-3ED77D27A5A6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20" name="線">
              <a:extLst>
                <a:ext uri="{FF2B5EF4-FFF2-40B4-BE49-F238E27FC236}">
                  <a16:creationId xmlns:a16="http://schemas.microsoft.com/office/drawing/2014/main" id="{6A829422-4A53-47FD-EF9C-5B7EB3A7E3F6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21" name="線">
            <a:extLst>
              <a:ext uri="{FF2B5EF4-FFF2-40B4-BE49-F238E27FC236}">
                <a16:creationId xmlns:a16="http://schemas.microsoft.com/office/drawing/2014/main" id="{523B8EEE-7FE3-56FB-DA06-A397794BB85F}"/>
              </a:ext>
            </a:extLst>
          </p:cNvPr>
          <p:cNvSpPr/>
          <p:nvPr/>
        </p:nvSpPr>
        <p:spPr>
          <a:xfrm>
            <a:off x="4973695" y="4454419"/>
            <a:ext cx="4655155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22" name="線">
            <a:extLst>
              <a:ext uri="{FF2B5EF4-FFF2-40B4-BE49-F238E27FC236}">
                <a16:creationId xmlns:a16="http://schemas.microsoft.com/office/drawing/2014/main" id="{ED19A57D-DF79-09CE-5B17-D36F4DF0EBBE}"/>
              </a:ext>
            </a:extLst>
          </p:cNvPr>
          <p:cNvSpPr/>
          <p:nvPr/>
        </p:nvSpPr>
        <p:spPr>
          <a:xfrm flipH="1">
            <a:off x="9622874" y="2590616"/>
            <a:ext cx="0" cy="1869706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07" name="線">
            <a:extLst>
              <a:ext uri="{FF2B5EF4-FFF2-40B4-BE49-F238E27FC236}">
                <a16:creationId xmlns:a16="http://schemas.microsoft.com/office/drawing/2014/main" id="{B55715D5-A84F-DC89-93A0-6A3117CECD82}"/>
              </a:ext>
            </a:extLst>
          </p:cNvPr>
          <p:cNvSpPr/>
          <p:nvPr/>
        </p:nvSpPr>
        <p:spPr>
          <a:xfrm flipV="1">
            <a:off x="3201171" y="2219756"/>
            <a:ext cx="0" cy="3534859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93" name="線">
            <a:extLst>
              <a:ext uri="{FF2B5EF4-FFF2-40B4-BE49-F238E27FC236}">
                <a16:creationId xmlns:a16="http://schemas.microsoft.com/office/drawing/2014/main" id="{92CA8A37-9061-AD36-B6AA-BBED769A544C}"/>
              </a:ext>
            </a:extLst>
          </p:cNvPr>
          <p:cNvSpPr/>
          <p:nvPr/>
        </p:nvSpPr>
        <p:spPr>
          <a:xfrm flipV="1">
            <a:off x="4092282" y="2219754"/>
            <a:ext cx="0" cy="4179645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88" name="線">
            <a:extLst>
              <a:ext uri="{FF2B5EF4-FFF2-40B4-BE49-F238E27FC236}">
                <a16:creationId xmlns:a16="http://schemas.microsoft.com/office/drawing/2014/main" id="{389BB23D-0687-C8FD-F06C-194AC01B9001}"/>
              </a:ext>
            </a:extLst>
          </p:cNvPr>
          <p:cNvSpPr/>
          <p:nvPr/>
        </p:nvSpPr>
        <p:spPr>
          <a:xfrm flipV="1">
            <a:off x="4977812" y="2225017"/>
            <a:ext cx="0" cy="3534868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8" name="Sensor QA/QC…">
            <a:extLst>
              <a:ext uri="{FF2B5EF4-FFF2-40B4-BE49-F238E27FC236}">
                <a16:creationId xmlns:a16="http://schemas.microsoft.com/office/drawing/2014/main" id="{4A763603-C55C-2A5F-21BB-CF65B039EB93}"/>
              </a:ext>
            </a:extLst>
          </p:cNvPr>
          <p:cNvSpPr/>
          <p:nvPr/>
        </p:nvSpPr>
        <p:spPr>
          <a:xfrm>
            <a:off x="2506981" y="2402573"/>
            <a:ext cx="996238" cy="42222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Sensor QA/QC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Hiroshima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158" name="Module assembling…">
            <a:extLst>
              <a:ext uri="{FF2B5EF4-FFF2-40B4-BE49-F238E27FC236}">
                <a16:creationId xmlns:a16="http://schemas.microsoft.com/office/drawing/2014/main" id="{58D47AD7-4DD2-7E52-447C-152E86B2DD30}"/>
              </a:ext>
            </a:extLst>
          </p:cNvPr>
          <p:cNvSpPr/>
          <p:nvPr/>
        </p:nvSpPr>
        <p:spPr>
          <a:xfrm>
            <a:off x="2793872" y="4672509"/>
            <a:ext cx="841203" cy="6104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assembling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Hiroshima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159" name="Module QA…">
            <a:extLst>
              <a:ext uri="{FF2B5EF4-FFF2-40B4-BE49-F238E27FC236}">
                <a16:creationId xmlns:a16="http://schemas.microsoft.com/office/drawing/2014/main" id="{DBE11C5E-37CC-B876-B66D-FD7BC3E1CDC2}"/>
              </a:ext>
            </a:extLst>
          </p:cNvPr>
          <p:cNvSpPr/>
          <p:nvPr/>
        </p:nvSpPr>
        <p:spPr>
          <a:xfrm>
            <a:off x="2822084" y="5389382"/>
            <a:ext cx="784779" cy="608019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QA</a:t>
            </a:r>
          </a:p>
          <a:p>
            <a:pPr algn="ctr">
              <a:defRPr sz="2500" b="1"/>
            </a:pPr>
            <a:r>
              <a:rPr lang="en-US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Hiroshima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60" name="Sensor QA/QC…">
            <a:extLst>
              <a:ext uri="{FF2B5EF4-FFF2-40B4-BE49-F238E27FC236}">
                <a16:creationId xmlns:a16="http://schemas.microsoft.com/office/drawing/2014/main" id="{6247FD48-28FA-07A4-2A25-8CAA96CB4D87}"/>
              </a:ext>
            </a:extLst>
          </p:cNvPr>
          <p:cNvSpPr/>
          <p:nvPr/>
        </p:nvSpPr>
        <p:spPr>
          <a:xfrm>
            <a:off x="3597160" y="2402573"/>
            <a:ext cx="996238" cy="42222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Sensor QA/QC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RIKEN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109" name="Sensor Production…">
            <a:extLst>
              <a:ext uri="{FF2B5EF4-FFF2-40B4-BE49-F238E27FC236}">
                <a16:creationId xmlns:a16="http://schemas.microsoft.com/office/drawing/2014/main" id="{F8327A1A-18A5-B1E2-BB19-15066D6C5078}"/>
              </a:ext>
            </a:extLst>
          </p:cNvPr>
          <p:cNvSpPr/>
          <p:nvPr/>
        </p:nvSpPr>
        <p:spPr>
          <a:xfrm>
            <a:off x="2813255" y="1763398"/>
            <a:ext cx="2564049" cy="50157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Sensor Production</a:t>
            </a:r>
          </a:p>
          <a:p>
            <a:pPr algn="ctr">
              <a:defRPr sz="2500" b="1"/>
            </a:pPr>
            <a:r>
              <a:rPr lang="en-US" sz="900" dirty="0">
                <a:latin typeface="Avenir Next" panose="020B0503020202020204" pitchFamily="34" charset="0"/>
              </a:rPr>
              <a:t>HAMAMATSU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32" name="Module assembling…">
            <a:extLst>
              <a:ext uri="{FF2B5EF4-FFF2-40B4-BE49-F238E27FC236}">
                <a16:creationId xmlns:a16="http://schemas.microsoft.com/office/drawing/2014/main" id="{4CE6E9EA-95F6-999C-8D41-5B757AC2D12C}"/>
              </a:ext>
            </a:extLst>
          </p:cNvPr>
          <p:cNvSpPr/>
          <p:nvPr/>
        </p:nvSpPr>
        <p:spPr>
          <a:xfrm>
            <a:off x="4564744" y="4678410"/>
            <a:ext cx="841204" cy="6104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assembling</a:t>
            </a:r>
          </a:p>
          <a:p>
            <a:pPr algn="ctr">
              <a:defRPr sz="2500" b="1"/>
            </a:pPr>
            <a:r>
              <a:rPr lang="en-US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UCSC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33" name="Module QA…">
            <a:extLst>
              <a:ext uri="{FF2B5EF4-FFF2-40B4-BE49-F238E27FC236}">
                <a16:creationId xmlns:a16="http://schemas.microsoft.com/office/drawing/2014/main" id="{0915EAD5-71D2-2A81-63DD-5B0B6FDFC3B5}"/>
              </a:ext>
            </a:extLst>
          </p:cNvPr>
          <p:cNvSpPr/>
          <p:nvPr/>
        </p:nvSpPr>
        <p:spPr>
          <a:xfrm>
            <a:off x="4592956" y="5389382"/>
            <a:ext cx="784779" cy="608019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QA</a:t>
            </a:r>
          </a:p>
          <a:p>
            <a:pPr algn="ctr">
              <a:defRPr sz="2500" b="1"/>
            </a:pPr>
            <a:r>
              <a:rPr lang="en-US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UCSC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61" name="Sensor QA/QC…">
            <a:extLst>
              <a:ext uri="{FF2B5EF4-FFF2-40B4-BE49-F238E27FC236}">
                <a16:creationId xmlns:a16="http://schemas.microsoft.com/office/drawing/2014/main" id="{C1172403-0517-09ED-1639-1C63664D8C84}"/>
              </a:ext>
            </a:extLst>
          </p:cNvPr>
          <p:cNvSpPr/>
          <p:nvPr/>
        </p:nvSpPr>
        <p:spPr>
          <a:xfrm>
            <a:off x="4687340" y="2402573"/>
            <a:ext cx="996238" cy="42222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Sensor QA/QC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UCSC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3" name="Module assembling…">
            <a:extLst>
              <a:ext uri="{FF2B5EF4-FFF2-40B4-BE49-F238E27FC236}">
                <a16:creationId xmlns:a16="http://schemas.microsoft.com/office/drawing/2014/main" id="{A5BEBC84-DD59-4144-8C26-46A156E031CC}"/>
              </a:ext>
            </a:extLst>
          </p:cNvPr>
          <p:cNvSpPr/>
          <p:nvPr/>
        </p:nvSpPr>
        <p:spPr>
          <a:xfrm>
            <a:off x="3684695" y="4671851"/>
            <a:ext cx="841203" cy="6104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assembling</a:t>
            </a:r>
          </a:p>
          <a:p>
            <a:pPr algn="ctr">
              <a:defRPr sz="2500" b="1"/>
            </a:pPr>
            <a:r>
              <a:rPr lang="en-US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RIKEN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4" name="Module QA…">
            <a:extLst>
              <a:ext uri="{FF2B5EF4-FFF2-40B4-BE49-F238E27FC236}">
                <a16:creationId xmlns:a16="http://schemas.microsoft.com/office/drawing/2014/main" id="{0C581C68-2C51-648E-CA64-5B367ECB8590}"/>
              </a:ext>
            </a:extLst>
          </p:cNvPr>
          <p:cNvSpPr/>
          <p:nvPr/>
        </p:nvSpPr>
        <p:spPr>
          <a:xfrm>
            <a:off x="3707520" y="5389382"/>
            <a:ext cx="784779" cy="608019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QA</a:t>
            </a:r>
          </a:p>
          <a:p>
            <a:pPr algn="ctr">
              <a:defRPr sz="2500" b="1"/>
            </a:pPr>
            <a:r>
              <a:rPr lang="en-US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RIKEN</a:t>
            </a:r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74C090D0-ADB2-ECAB-DAD1-DBF3AFAD1B52}"/>
              </a:ext>
            </a:extLst>
          </p:cNvPr>
          <p:cNvGrpSpPr/>
          <p:nvPr/>
        </p:nvGrpSpPr>
        <p:grpSpPr>
          <a:xfrm>
            <a:off x="8276525" y="2149630"/>
            <a:ext cx="1173286" cy="443525"/>
            <a:chOff x="8276525" y="2149630"/>
            <a:chExt cx="1173286" cy="443525"/>
          </a:xfrm>
        </p:grpSpPr>
        <p:sp>
          <p:nvSpPr>
            <p:cNvPr id="33" name="線">
              <a:extLst>
                <a:ext uri="{FF2B5EF4-FFF2-40B4-BE49-F238E27FC236}">
                  <a16:creationId xmlns:a16="http://schemas.microsoft.com/office/drawing/2014/main" id="{3B3656AA-FB48-0623-6CEC-2289C62E6BC5}"/>
                </a:ext>
              </a:extLst>
            </p:cNvPr>
            <p:cNvSpPr/>
            <p:nvPr/>
          </p:nvSpPr>
          <p:spPr>
            <a:xfrm>
              <a:off x="9111694" y="2178855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>
                <a:latin typeface="Avenir Next" panose="020B0503020202020204" pitchFamily="34" charset="0"/>
              </a:endParaRPr>
            </a:p>
          </p:txBody>
        </p:sp>
        <p:sp>
          <p:nvSpPr>
            <p:cNvPr id="30" name="線">
              <a:extLst>
                <a:ext uri="{FF2B5EF4-FFF2-40B4-BE49-F238E27FC236}">
                  <a16:creationId xmlns:a16="http://schemas.microsoft.com/office/drawing/2014/main" id="{D62C8E8E-2F9D-7017-F9D4-57339CB15E7D}"/>
                </a:ext>
              </a:extLst>
            </p:cNvPr>
            <p:cNvSpPr/>
            <p:nvPr/>
          </p:nvSpPr>
          <p:spPr>
            <a:xfrm flipH="1">
              <a:off x="8276525" y="2149630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95" name="FPC Production…">
            <a:extLst>
              <a:ext uri="{FF2B5EF4-FFF2-40B4-BE49-F238E27FC236}">
                <a16:creationId xmlns:a16="http://schemas.microsoft.com/office/drawing/2014/main" id="{31686E55-18A7-A31B-761C-95F16630EAF3}"/>
              </a:ext>
            </a:extLst>
          </p:cNvPr>
          <p:cNvSpPr/>
          <p:nvPr/>
        </p:nvSpPr>
        <p:spPr>
          <a:xfrm>
            <a:off x="8276529" y="1737375"/>
            <a:ext cx="1079532" cy="5015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FPC Production</a:t>
            </a:r>
          </a:p>
          <a:p>
            <a:pPr algn="ctr">
              <a:defRPr sz="2500" b="1"/>
            </a:pPr>
            <a:r>
              <a:rPr sz="900" dirty="0">
                <a:latin typeface="Avenir Next" panose="020B0503020202020204" pitchFamily="34" charset="0"/>
              </a:rPr>
              <a:t>Company </a:t>
            </a:r>
            <a:r>
              <a:rPr lang="en-US" sz="900" dirty="0">
                <a:latin typeface="Avenir Next" panose="020B0503020202020204" pitchFamily="34" charset="0"/>
              </a:rPr>
              <a:t>F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24" name="Mechanical…">
            <a:extLst>
              <a:ext uri="{FF2B5EF4-FFF2-40B4-BE49-F238E27FC236}">
                <a16:creationId xmlns:a16="http://schemas.microsoft.com/office/drawing/2014/main" id="{CA5D7DDE-3072-BFD7-EB59-F920B9DFECAC}"/>
              </a:ext>
            </a:extLst>
          </p:cNvPr>
          <p:cNvSpPr/>
          <p:nvPr/>
        </p:nvSpPr>
        <p:spPr>
          <a:xfrm>
            <a:off x="3523797" y="6208794"/>
            <a:ext cx="1142826" cy="52517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>
            <a:solidFill>
              <a:schemeClr val="accent6"/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lang="en-US" sz="900" dirty="0">
                <a:latin typeface="Avenir Next" panose="020B0503020202020204" pitchFamily="34" charset="0"/>
              </a:rPr>
              <a:t>Module</a:t>
            </a:r>
            <a:endParaRPr sz="900" dirty="0">
              <a:latin typeface="Avenir Next" panose="020B0503020202020204" pitchFamily="34" charset="0"/>
            </a:endParaRPr>
          </a:p>
          <a:p>
            <a:pPr algn="ctr">
              <a:defRPr sz="2500"/>
            </a:pPr>
            <a:r>
              <a:rPr lang="en-US" sz="900" dirty="0">
                <a:latin typeface="Avenir Next" panose="020B0503020202020204" pitchFamily="34" charset="0"/>
              </a:rPr>
              <a:t>Check</a:t>
            </a:r>
            <a:endParaRPr sz="900" dirty="0">
              <a:latin typeface="Avenir Next" panose="020B0503020202020204" pitchFamily="34" charset="0"/>
            </a:endParaRPr>
          </a:p>
          <a:p>
            <a:pPr algn="ctr">
              <a:defRPr sz="2500" b="1"/>
            </a:pPr>
            <a:r>
              <a:rPr lang="en-US" altLang="ja-JP" sz="900" dirty="0">
                <a:latin typeface="Avenir Next" panose="020B0503020202020204" pitchFamily="34" charset="0"/>
              </a:rPr>
              <a:t>Purdue /BNL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5" name="Sensor QA/QC…">
            <a:extLst>
              <a:ext uri="{FF2B5EF4-FFF2-40B4-BE49-F238E27FC236}">
                <a16:creationId xmlns:a16="http://schemas.microsoft.com/office/drawing/2014/main" id="{D9B1D3EF-3C74-CA2B-D680-C33C5745974A}"/>
              </a:ext>
            </a:extLst>
          </p:cNvPr>
          <p:cNvSpPr/>
          <p:nvPr/>
        </p:nvSpPr>
        <p:spPr>
          <a:xfrm>
            <a:off x="7621843" y="2429641"/>
            <a:ext cx="766781" cy="4222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sz="900" dirty="0">
                <a:latin typeface="Avenir Next" panose="020B0503020202020204" pitchFamily="34" charset="0"/>
              </a:rPr>
              <a:t>FPC QA</a:t>
            </a:r>
            <a:endParaRPr sz="900" dirty="0">
              <a:latin typeface="Avenir Next" panose="020B0503020202020204" pitchFamily="34" charset="0"/>
            </a:endParaRP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Hiroshima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23" name="Sensor QA/QC…">
            <a:extLst>
              <a:ext uri="{FF2B5EF4-FFF2-40B4-BE49-F238E27FC236}">
                <a16:creationId xmlns:a16="http://schemas.microsoft.com/office/drawing/2014/main" id="{84B3DB39-59C1-D624-BDF5-1DA384AD17C6}"/>
              </a:ext>
            </a:extLst>
          </p:cNvPr>
          <p:cNvSpPr/>
          <p:nvPr/>
        </p:nvSpPr>
        <p:spPr>
          <a:xfrm>
            <a:off x="8458471" y="2429641"/>
            <a:ext cx="766800" cy="4222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altLang="ja-JP" sz="900" dirty="0">
                <a:latin typeface="Avenir Next" panose="020B0503020202020204" pitchFamily="34" charset="0"/>
              </a:rPr>
              <a:t>FPC QA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RIKEN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27" name="Sensor QA/QC…">
            <a:extLst>
              <a:ext uri="{FF2B5EF4-FFF2-40B4-BE49-F238E27FC236}">
                <a16:creationId xmlns:a16="http://schemas.microsoft.com/office/drawing/2014/main" id="{34EF0ACC-076D-7F21-2E04-9161204E4521}"/>
              </a:ext>
            </a:extLst>
          </p:cNvPr>
          <p:cNvSpPr/>
          <p:nvPr/>
        </p:nvSpPr>
        <p:spPr>
          <a:xfrm>
            <a:off x="9295118" y="2429641"/>
            <a:ext cx="766800" cy="4222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altLang="ja-JP" sz="900" dirty="0">
                <a:latin typeface="Avenir Next" panose="020B0503020202020204" pitchFamily="34" charset="0"/>
              </a:rPr>
              <a:t>FPC QA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UCSC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35" name="Sensor QA/QC…">
            <a:extLst>
              <a:ext uri="{FF2B5EF4-FFF2-40B4-BE49-F238E27FC236}">
                <a16:creationId xmlns:a16="http://schemas.microsoft.com/office/drawing/2014/main" id="{44A850A7-661D-DE67-6314-6961CE84FBCC}"/>
              </a:ext>
            </a:extLst>
          </p:cNvPr>
          <p:cNvSpPr/>
          <p:nvPr/>
        </p:nvSpPr>
        <p:spPr>
          <a:xfrm>
            <a:off x="7153" y="2418912"/>
            <a:ext cx="766781" cy="504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sz="900" dirty="0">
                <a:latin typeface="Avenir Next" panose="020B0503020202020204" pitchFamily="34" charset="0"/>
              </a:rPr>
              <a:t>Interposer QA</a:t>
            </a:r>
            <a:endParaRPr sz="900" dirty="0">
              <a:latin typeface="Avenir Next" panose="020B0503020202020204" pitchFamily="34" charset="0"/>
            </a:endParaRP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Hiroshima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36" name="Sensor QA/QC…">
            <a:extLst>
              <a:ext uri="{FF2B5EF4-FFF2-40B4-BE49-F238E27FC236}">
                <a16:creationId xmlns:a16="http://schemas.microsoft.com/office/drawing/2014/main" id="{10BB3541-6D75-6462-7216-BF4B1814496C}"/>
              </a:ext>
            </a:extLst>
          </p:cNvPr>
          <p:cNvSpPr/>
          <p:nvPr/>
        </p:nvSpPr>
        <p:spPr>
          <a:xfrm>
            <a:off x="843781" y="2418913"/>
            <a:ext cx="766800" cy="503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altLang="ja-JP" sz="900" dirty="0">
                <a:latin typeface="Avenir Next" panose="020B0503020202020204" pitchFamily="34" charset="0"/>
              </a:rPr>
              <a:t>Interposer QA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RIKEN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37" name="Sensor QA/QC…">
            <a:extLst>
              <a:ext uri="{FF2B5EF4-FFF2-40B4-BE49-F238E27FC236}">
                <a16:creationId xmlns:a16="http://schemas.microsoft.com/office/drawing/2014/main" id="{946DADB8-E75E-9BCC-BC10-17477AB3AE7A}"/>
              </a:ext>
            </a:extLst>
          </p:cNvPr>
          <p:cNvSpPr/>
          <p:nvPr/>
        </p:nvSpPr>
        <p:spPr>
          <a:xfrm>
            <a:off x="1680428" y="2418913"/>
            <a:ext cx="766800" cy="503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altLang="ja-JP" sz="900" dirty="0">
                <a:latin typeface="Avenir Next" panose="020B0503020202020204" pitchFamily="34" charset="0"/>
              </a:rPr>
              <a:t>Interposer QA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UCSC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48" name="線">
            <a:extLst>
              <a:ext uri="{FF2B5EF4-FFF2-40B4-BE49-F238E27FC236}">
                <a16:creationId xmlns:a16="http://schemas.microsoft.com/office/drawing/2014/main" id="{5544BE17-FAE7-E8F2-1EE4-C229900C80A5}"/>
              </a:ext>
            </a:extLst>
          </p:cNvPr>
          <p:cNvSpPr/>
          <p:nvPr/>
        </p:nvSpPr>
        <p:spPr>
          <a:xfrm flipV="1">
            <a:off x="934287" y="5619724"/>
            <a:ext cx="51" cy="867614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01" name="Mechanical…">
            <a:extLst>
              <a:ext uri="{FF2B5EF4-FFF2-40B4-BE49-F238E27FC236}">
                <a16:creationId xmlns:a16="http://schemas.microsoft.com/office/drawing/2014/main" id="{0EBFB9BA-4129-B023-F2EF-13B1BA7E9B3D}"/>
              </a:ext>
            </a:extLst>
          </p:cNvPr>
          <p:cNvSpPr/>
          <p:nvPr/>
        </p:nvSpPr>
        <p:spPr>
          <a:xfrm>
            <a:off x="135338" y="5253041"/>
            <a:ext cx="1601669" cy="5015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>
            <a:solidFill>
              <a:schemeClr val="accent6"/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Mechanical</a:t>
            </a:r>
          </a:p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Production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Purdue/Academia Sinica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155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4E412-2D75-F99B-0B2C-A81EE123E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2522010D-4874-E268-899F-C86AA180ABB6}"/>
              </a:ext>
            </a:extLst>
          </p:cNvPr>
          <p:cNvGrpSpPr/>
          <p:nvPr/>
        </p:nvGrpSpPr>
        <p:grpSpPr>
          <a:xfrm flipV="1">
            <a:off x="3523690" y="5885792"/>
            <a:ext cx="1173286" cy="443525"/>
            <a:chOff x="8276525" y="2149630"/>
            <a:chExt cx="1173286" cy="443525"/>
          </a:xfrm>
        </p:grpSpPr>
        <p:sp>
          <p:nvSpPr>
            <p:cNvPr id="44" name="線">
              <a:extLst>
                <a:ext uri="{FF2B5EF4-FFF2-40B4-BE49-F238E27FC236}">
                  <a16:creationId xmlns:a16="http://schemas.microsoft.com/office/drawing/2014/main" id="{64C25A32-36CE-B3E5-C6A9-C6773DF13ABA}"/>
                </a:ext>
              </a:extLst>
            </p:cNvPr>
            <p:cNvSpPr/>
            <p:nvPr/>
          </p:nvSpPr>
          <p:spPr>
            <a:xfrm>
              <a:off x="9111694" y="2178855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>
                <a:latin typeface="Avenir Next" panose="020B0503020202020204" pitchFamily="34" charset="0"/>
              </a:endParaRPr>
            </a:p>
          </p:txBody>
        </p:sp>
        <p:sp>
          <p:nvSpPr>
            <p:cNvPr id="45" name="線">
              <a:extLst>
                <a:ext uri="{FF2B5EF4-FFF2-40B4-BE49-F238E27FC236}">
                  <a16:creationId xmlns:a16="http://schemas.microsoft.com/office/drawing/2014/main" id="{E10F73BB-6665-876D-9850-49F86075EF85}"/>
                </a:ext>
              </a:extLst>
            </p:cNvPr>
            <p:cNvSpPr/>
            <p:nvPr/>
          </p:nvSpPr>
          <p:spPr>
            <a:xfrm flipH="1">
              <a:off x="8276525" y="2149630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890CC3AB-E7D7-A98F-D255-0B0368DE0150}"/>
              </a:ext>
            </a:extLst>
          </p:cNvPr>
          <p:cNvGrpSpPr/>
          <p:nvPr/>
        </p:nvGrpSpPr>
        <p:grpSpPr>
          <a:xfrm>
            <a:off x="651412" y="2112950"/>
            <a:ext cx="1173286" cy="443525"/>
            <a:chOff x="8276525" y="2149630"/>
            <a:chExt cx="1173286" cy="443525"/>
          </a:xfrm>
        </p:grpSpPr>
        <p:sp>
          <p:nvSpPr>
            <p:cNvPr id="40" name="線">
              <a:extLst>
                <a:ext uri="{FF2B5EF4-FFF2-40B4-BE49-F238E27FC236}">
                  <a16:creationId xmlns:a16="http://schemas.microsoft.com/office/drawing/2014/main" id="{5314E62A-5132-69FA-2276-6DA6D6707D22}"/>
                </a:ext>
              </a:extLst>
            </p:cNvPr>
            <p:cNvSpPr/>
            <p:nvPr/>
          </p:nvSpPr>
          <p:spPr>
            <a:xfrm>
              <a:off x="9111694" y="2178855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>
                <a:latin typeface="Avenir Next" panose="020B0503020202020204" pitchFamily="34" charset="0"/>
              </a:endParaRPr>
            </a:p>
          </p:txBody>
        </p:sp>
        <p:sp>
          <p:nvSpPr>
            <p:cNvPr id="41" name="線">
              <a:extLst>
                <a:ext uri="{FF2B5EF4-FFF2-40B4-BE49-F238E27FC236}">
                  <a16:creationId xmlns:a16="http://schemas.microsoft.com/office/drawing/2014/main" id="{E96835D3-AAE0-3E2A-CB97-5CDBCB9D467B}"/>
                </a:ext>
              </a:extLst>
            </p:cNvPr>
            <p:cNvSpPr/>
            <p:nvPr/>
          </p:nvSpPr>
          <p:spPr>
            <a:xfrm flipH="1">
              <a:off x="8276525" y="2149630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29" name="線">
            <a:extLst>
              <a:ext uri="{FF2B5EF4-FFF2-40B4-BE49-F238E27FC236}">
                <a16:creationId xmlns:a16="http://schemas.microsoft.com/office/drawing/2014/main" id="{B631F1FD-1B5D-9431-F52A-1F6A20535683}"/>
              </a:ext>
            </a:extLst>
          </p:cNvPr>
          <p:cNvSpPr/>
          <p:nvPr/>
        </p:nvSpPr>
        <p:spPr>
          <a:xfrm flipH="1">
            <a:off x="6262223" y="2083086"/>
            <a:ext cx="1080" cy="503255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790A171-27FB-C89D-FFB3-C4081E16F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40" y="365895"/>
            <a:ext cx="11835320" cy="1325563"/>
          </a:xfrm>
        </p:spPr>
        <p:txBody>
          <a:bodyPr/>
          <a:lstStyle/>
          <a:p>
            <a:r>
              <a:rPr kumimoji="1" lang="en-US" altLang="ja-JP" b="1" dirty="0">
                <a:latin typeface="Avenir Next" panose="020B0503020202020204" pitchFamily="34" charset="0"/>
              </a:rPr>
              <a:t>Detector Assembling Workflow </a:t>
            </a:r>
            <a:r>
              <a:rPr kumimoji="1" lang="en-US" altLang="ja-JP" sz="4400" b="1" dirty="0">
                <a:solidFill>
                  <a:srgbClr val="FF0000"/>
                </a:solidFill>
                <a:latin typeface="Avenir Next" panose="020B0503020202020204" pitchFamily="34" charset="0"/>
              </a:rPr>
              <a:t>FTOF</a:t>
            </a:r>
            <a:endParaRPr kumimoji="1" lang="ja-JP" altLang="en-US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97" name="線">
            <a:extLst>
              <a:ext uri="{FF2B5EF4-FFF2-40B4-BE49-F238E27FC236}">
                <a16:creationId xmlns:a16="http://schemas.microsoft.com/office/drawing/2014/main" id="{DD79E7E2-9CC8-0433-7F72-4E0E089A21F6}"/>
              </a:ext>
            </a:extLst>
          </p:cNvPr>
          <p:cNvSpPr/>
          <p:nvPr/>
        </p:nvSpPr>
        <p:spPr>
          <a:xfrm flipH="1">
            <a:off x="5326165" y="6444767"/>
            <a:ext cx="6758947" cy="0"/>
          </a:xfrm>
          <a:prstGeom prst="line">
            <a:avLst/>
          </a:prstGeom>
          <a:ln w="19050">
            <a:solidFill>
              <a:srgbClr val="000000"/>
            </a:solidFill>
            <a:headEnd type="triangle"/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00" name="線">
            <a:extLst>
              <a:ext uri="{FF2B5EF4-FFF2-40B4-BE49-F238E27FC236}">
                <a16:creationId xmlns:a16="http://schemas.microsoft.com/office/drawing/2014/main" id="{295DAECA-663E-FB9A-A8CC-3EF33E3EEC7F}"/>
              </a:ext>
            </a:extLst>
          </p:cNvPr>
          <p:cNvSpPr/>
          <p:nvPr/>
        </p:nvSpPr>
        <p:spPr>
          <a:xfrm flipH="1" flipV="1">
            <a:off x="934287" y="6487338"/>
            <a:ext cx="4434082" cy="2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02" name="Mechanical…">
            <a:extLst>
              <a:ext uri="{FF2B5EF4-FFF2-40B4-BE49-F238E27FC236}">
                <a16:creationId xmlns:a16="http://schemas.microsoft.com/office/drawing/2014/main" id="{F3112BB7-1B1B-2BA8-EC8A-C6DF7432E3D3}"/>
              </a:ext>
            </a:extLst>
          </p:cNvPr>
          <p:cNvSpPr/>
          <p:nvPr/>
        </p:nvSpPr>
        <p:spPr>
          <a:xfrm>
            <a:off x="1645899" y="6209013"/>
            <a:ext cx="1631636" cy="5015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>
            <a:solidFill>
              <a:schemeClr val="accent6"/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endParaRPr lang="en-US" sz="900" dirty="0">
              <a:latin typeface="Avenir Next" panose="020B0503020202020204" pitchFamily="34" charset="0"/>
            </a:endParaRPr>
          </a:p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Mechanical</a:t>
            </a:r>
            <a:r>
              <a:rPr lang="en-US" sz="900" dirty="0">
                <a:latin typeface="Avenir Next" panose="020B0503020202020204" pitchFamily="34" charset="0"/>
              </a:rPr>
              <a:t> </a:t>
            </a:r>
            <a:r>
              <a:rPr sz="900" dirty="0">
                <a:latin typeface="Avenir Next" panose="020B0503020202020204" pitchFamily="34" charset="0"/>
              </a:rPr>
              <a:t>QA</a:t>
            </a:r>
          </a:p>
          <a:p>
            <a:pPr algn="ctr">
              <a:defRPr sz="2500" b="1"/>
            </a:pPr>
            <a:r>
              <a:rPr lang="en-US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Purdue/Academia Sinica</a:t>
            </a:r>
          </a:p>
          <a:p>
            <a:pPr algn="ctr">
              <a:defRPr sz="2500" b="1"/>
            </a:pP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3" name="BTOF QA…">
            <a:extLst>
              <a:ext uri="{FF2B5EF4-FFF2-40B4-BE49-F238E27FC236}">
                <a16:creationId xmlns:a16="http://schemas.microsoft.com/office/drawing/2014/main" id="{45059CBC-D663-7571-2E3E-8427838F5D34}"/>
              </a:ext>
            </a:extLst>
          </p:cNvPr>
          <p:cNvSpPr/>
          <p:nvPr/>
        </p:nvSpPr>
        <p:spPr>
          <a:xfrm>
            <a:off x="8782585" y="6150823"/>
            <a:ext cx="996238" cy="652451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BTOF QA</a:t>
            </a:r>
          </a:p>
          <a:p>
            <a:pPr algn="ctr">
              <a:defRPr sz="2500" b="1"/>
            </a:pPr>
            <a:r>
              <a:rPr lang="en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4" name="Install to ePIC…">
            <a:extLst>
              <a:ext uri="{FF2B5EF4-FFF2-40B4-BE49-F238E27FC236}">
                <a16:creationId xmlns:a16="http://schemas.microsoft.com/office/drawing/2014/main" id="{FC3D0ABA-E53C-41E7-39D2-F516EEF29EF6}"/>
              </a:ext>
            </a:extLst>
          </p:cNvPr>
          <p:cNvSpPr/>
          <p:nvPr/>
        </p:nvSpPr>
        <p:spPr>
          <a:xfrm>
            <a:off x="10055051" y="6150823"/>
            <a:ext cx="996238" cy="6524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Install to </a:t>
            </a:r>
            <a:r>
              <a:rPr sz="900" dirty="0" err="1">
                <a:latin typeface="Avenir Next" panose="020B0503020202020204" pitchFamily="34" charset="0"/>
              </a:rPr>
              <a:t>ePIC</a:t>
            </a:r>
            <a:endParaRPr sz="900" dirty="0">
              <a:latin typeface="Avenir Next" panose="020B0503020202020204" pitchFamily="34" charset="0"/>
            </a:endParaRPr>
          </a:p>
          <a:p>
            <a:pPr algn="ctr">
              <a:defRPr sz="2500" b="1"/>
            </a:pPr>
            <a:r>
              <a:rPr lang="en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6" name="Stave QA…">
            <a:extLst>
              <a:ext uri="{FF2B5EF4-FFF2-40B4-BE49-F238E27FC236}">
                <a16:creationId xmlns:a16="http://schemas.microsoft.com/office/drawing/2014/main" id="{67BFED36-EACA-570B-F52B-00E8F112B7B1}"/>
              </a:ext>
            </a:extLst>
          </p:cNvPr>
          <p:cNvSpPr/>
          <p:nvPr/>
        </p:nvSpPr>
        <p:spPr>
          <a:xfrm>
            <a:off x="6175157" y="6226262"/>
            <a:ext cx="1142825" cy="501574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Stave QA</a:t>
            </a:r>
          </a:p>
          <a:p>
            <a:pPr algn="ctr">
              <a:defRPr sz="2500" b="1"/>
            </a:pPr>
            <a:r>
              <a:rPr lang="en-US" altLang="ja-JP" sz="900" dirty="0">
                <a:latin typeface="Avenir Next" panose="020B0503020202020204" pitchFamily="34" charset="0"/>
              </a:rPr>
              <a:t>Purdue/BNL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13" name="線">
            <a:extLst>
              <a:ext uri="{FF2B5EF4-FFF2-40B4-BE49-F238E27FC236}">
                <a16:creationId xmlns:a16="http://schemas.microsoft.com/office/drawing/2014/main" id="{83E0E2A8-46A2-C187-0614-2A117EB6E2A5}"/>
              </a:ext>
            </a:extLst>
          </p:cNvPr>
          <p:cNvSpPr/>
          <p:nvPr/>
        </p:nvSpPr>
        <p:spPr>
          <a:xfrm flipV="1">
            <a:off x="10633491" y="2759176"/>
            <a:ext cx="0" cy="1046753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14" name="線">
            <a:extLst>
              <a:ext uri="{FF2B5EF4-FFF2-40B4-BE49-F238E27FC236}">
                <a16:creationId xmlns:a16="http://schemas.microsoft.com/office/drawing/2014/main" id="{E1B8BB66-D143-CB58-5498-A646C4843BF0}"/>
              </a:ext>
            </a:extLst>
          </p:cNvPr>
          <p:cNvSpPr/>
          <p:nvPr/>
        </p:nvSpPr>
        <p:spPr>
          <a:xfrm flipV="1">
            <a:off x="11637197" y="2697365"/>
            <a:ext cx="0" cy="1046753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15" name="線">
            <a:extLst>
              <a:ext uri="{FF2B5EF4-FFF2-40B4-BE49-F238E27FC236}">
                <a16:creationId xmlns:a16="http://schemas.microsoft.com/office/drawing/2014/main" id="{659C80F4-119C-F395-DEFF-0F1CABBB5F28}"/>
              </a:ext>
            </a:extLst>
          </p:cNvPr>
          <p:cNvSpPr/>
          <p:nvPr/>
        </p:nvSpPr>
        <p:spPr>
          <a:xfrm flipV="1">
            <a:off x="10908313" y="3641642"/>
            <a:ext cx="0" cy="66181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16" name="線">
            <a:extLst>
              <a:ext uri="{FF2B5EF4-FFF2-40B4-BE49-F238E27FC236}">
                <a16:creationId xmlns:a16="http://schemas.microsoft.com/office/drawing/2014/main" id="{E55F7470-897A-C3D1-C6AA-7F41306429D4}"/>
              </a:ext>
            </a:extLst>
          </p:cNvPr>
          <p:cNvSpPr/>
          <p:nvPr/>
        </p:nvSpPr>
        <p:spPr>
          <a:xfrm flipV="1">
            <a:off x="11359302" y="3627042"/>
            <a:ext cx="0" cy="68767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17" name="RB QA…">
            <a:extLst>
              <a:ext uri="{FF2B5EF4-FFF2-40B4-BE49-F238E27FC236}">
                <a16:creationId xmlns:a16="http://schemas.microsoft.com/office/drawing/2014/main" id="{DA066953-3E51-7EAA-F90B-92E3783AED68}"/>
              </a:ext>
            </a:extLst>
          </p:cNvPr>
          <p:cNvSpPr/>
          <p:nvPr/>
        </p:nvSpPr>
        <p:spPr>
          <a:xfrm>
            <a:off x="10185577" y="3338319"/>
            <a:ext cx="895831" cy="4790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RB QA</a:t>
            </a:r>
          </a:p>
          <a:p>
            <a:pPr algn="ctr">
              <a:defRPr sz="2500" b="1"/>
            </a:pPr>
            <a:r>
              <a:rPr lang="en" sz="900" dirty="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18" name="PB QA Institute H">
            <a:extLst>
              <a:ext uri="{FF2B5EF4-FFF2-40B4-BE49-F238E27FC236}">
                <a16:creationId xmlns:a16="http://schemas.microsoft.com/office/drawing/2014/main" id="{C8F3D830-F1D7-C2D7-21E0-775C903FC8F6}"/>
              </a:ext>
            </a:extLst>
          </p:cNvPr>
          <p:cNvSpPr/>
          <p:nvPr/>
        </p:nvSpPr>
        <p:spPr>
          <a:xfrm>
            <a:off x="11189281" y="3339070"/>
            <a:ext cx="895831" cy="4768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lang="en" sz="900" dirty="0">
                <a:latin typeface="Avenir Next" panose="020B0503020202020204" pitchFamily="34" charset="0"/>
              </a:rPr>
              <a:t>PB QA </a:t>
            </a:r>
            <a:r>
              <a:rPr lang="en" sz="900" b="1" dirty="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19" name="線">
            <a:extLst>
              <a:ext uri="{FF2B5EF4-FFF2-40B4-BE49-F238E27FC236}">
                <a16:creationId xmlns:a16="http://schemas.microsoft.com/office/drawing/2014/main" id="{39ECD093-24DA-E6D1-EE42-4402E73DE5EC}"/>
              </a:ext>
            </a:extLst>
          </p:cNvPr>
          <p:cNvSpPr/>
          <p:nvPr/>
        </p:nvSpPr>
        <p:spPr>
          <a:xfrm flipV="1">
            <a:off x="10866958" y="2226140"/>
            <a:ext cx="0" cy="65035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20" name="線">
            <a:extLst>
              <a:ext uri="{FF2B5EF4-FFF2-40B4-BE49-F238E27FC236}">
                <a16:creationId xmlns:a16="http://schemas.microsoft.com/office/drawing/2014/main" id="{951B5B70-7ABE-6E48-FB5E-655C30DA0E3C}"/>
              </a:ext>
            </a:extLst>
          </p:cNvPr>
          <p:cNvSpPr/>
          <p:nvPr/>
        </p:nvSpPr>
        <p:spPr>
          <a:xfrm flipH="1" flipV="1">
            <a:off x="11345782" y="2277439"/>
            <a:ext cx="0" cy="64386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21" name="RB Assembling…">
            <a:extLst>
              <a:ext uri="{FF2B5EF4-FFF2-40B4-BE49-F238E27FC236}">
                <a16:creationId xmlns:a16="http://schemas.microsoft.com/office/drawing/2014/main" id="{586EBDDC-232A-16B2-C91E-D1CFF0595035}"/>
              </a:ext>
            </a:extLst>
          </p:cNvPr>
          <p:cNvSpPr/>
          <p:nvPr/>
        </p:nvSpPr>
        <p:spPr>
          <a:xfrm>
            <a:off x="10158541" y="2402573"/>
            <a:ext cx="895830" cy="6524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RB Assembling</a:t>
            </a:r>
          </a:p>
          <a:p>
            <a:pPr algn="ctr">
              <a:defRPr sz="2500" b="1"/>
            </a:pPr>
            <a:r>
              <a:rPr lang="en" sz="900" dirty="0">
                <a:solidFill>
                  <a:srgbClr val="FF0000"/>
                </a:solidFill>
                <a:latin typeface="Avenir Next" panose="020B0503020202020204" pitchFamily="34" charset="0"/>
              </a:rPr>
              <a:t>Rice</a:t>
            </a:r>
          </a:p>
        </p:txBody>
      </p:sp>
      <p:sp>
        <p:nvSpPr>
          <p:cNvPr id="122" name="PB Assembling…">
            <a:extLst>
              <a:ext uri="{FF2B5EF4-FFF2-40B4-BE49-F238E27FC236}">
                <a16:creationId xmlns:a16="http://schemas.microsoft.com/office/drawing/2014/main" id="{FCFF6481-D5A6-ADC1-C7AB-AC87CAA9FDC7}"/>
              </a:ext>
            </a:extLst>
          </p:cNvPr>
          <p:cNvSpPr/>
          <p:nvPr/>
        </p:nvSpPr>
        <p:spPr>
          <a:xfrm>
            <a:off x="11189281" y="2402573"/>
            <a:ext cx="895831" cy="6524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PB Assembling</a:t>
            </a:r>
          </a:p>
          <a:p>
            <a:pPr algn="ctr">
              <a:defRPr sz="2500" b="1"/>
            </a:pPr>
            <a:r>
              <a:rPr lang="en" sz="900" dirty="0">
                <a:solidFill>
                  <a:srgbClr val="FF0000"/>
                </a:solidFill>
                <a:latin typeface="Avenir Next" panose="020B0503020202020204" pitchFamily="34" charset="0"/>
              </a:rPr>
              <a:t>Rice</a:t>
            </a:r>
          </a:p>
        </p:txBody>
      </p:sp>
      <p:sp>
        <p:nvSpPr>
          <p:cNvPr id="123" name="Electronics…">
            <a:extLst>
              <a:ext uri="{FF2B5EF4-FFF2-40B4-BE49-F238E27FC236}">
                <a16:creationId xmlns:a16="http://schemas.microsoft.com/office/drawing/2014/main" id="{BCCD7123-F6CD-9F42-875D-9875F085E656}"/>
              </a:ext>
            </a:extLst>
          </p:cNvPr>
          <p:cNvSpPr/>
          <p:nvPr/>
        </p:nvSpPr>
        <p:spPr>
          <a:xfrm>
            <a:off x="10459046" y="1763398"/>
            <a:ext cx="1388976" cy="498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Electronics</a:t>
            </a:r>
          </a:p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Purchase</a:t>
            </a:r>
          </a:p>
          <a:p>
            <a:pPr algn="ctr">
              <a:defRPr sz="2500" b="1"/>
            </a:pPr>
            <a:r>
              <a:rPr lang="en" sz="900" dirty="0">
                <a:latin typeface="Avenir Next" panose="020B0503020202020204" pitchFamily="34" charset="0"/>
              </a:rPr>
              <a:t>Institute H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24" name="線">
            <a:extLst>
              <a:ext uri="{FF2B5EF4-FFF2-40B4-BE49-F238E27FC236}">
                <a16:creationId xmlns:a16="http://schemas.microsoft.com/office/drawing/2014/main" id="{C2AA3946-4B72-6E51-34A2-8E5CC69D380C}"/>
              </a:ext>
            </a:extLst>
          </p:cNvPr>
          <p:cNvSpPr/>
          <p:nvPr/>
        </p:nvSpPr>
        <p:spPr>
          <a:xfrm flipV="1">
            <a:off x="11153534" y="4215447"/>
            <a:ext cx="0" cy="1750745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91439" tIns="91439" rIns="91439" bIns="91439" numCol="1" anchor="t">
            <a:noAutofit/>
          </a:bodyPr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25" name="SH QA…">
            <a:extLst>
              <a:ext uri="{FF2B5EF4-FFF2-40B4-BE49-F238E27FC236}">
                <a16:creationId xmlns:a16="http://schemas.microsoft.com/office/drawing/2014/main" id="{A3DF6161-8154-5C94-DC53-92881E3923C6}"/>
              </a:ext>
            </a:extLst>
          </p:cNvPr>
          <p:cNvSpPr/>
          <p:nvPr/>
        </p:nvSpPr>
        <p:spPr>
          <a:xfrm>
            <a:off x="10681625" y="4635336"/>
            <a:ext cx="943819" cy="4584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>
                <a:latin typeface="Avenir Next" panose="020B0503020202020204" pitchFamily="34" charset="0"/>
              </a:rPr>
              <a:t>SH QA</a:t>
            </a:r>
          </a:p>
          <a:p>
            <a:pPr algn="ctr">
              <a:defRPr sz="2500" b="1"/>
            </a:pPr>
            <a:r>
              <a:rPr sz="90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26" name="SH Assembling…">
            <a:extLst>
              <a:ext uri="{FF2B5EF4-FFF2-40B4-BE49-F238E27FC236}">
                <a16:creationId xmlns:a16="http://schemas.microsoft.com/office/drawing/2014/main" id="{D5250207-ADE0-4A53-877C-AD0EAB9459AB}"/>
              </a:ext>
            </a:extLst>
          </p:cNvPr>
          <p:cNvSpPr/>
          <p:nvPr/>
        </p:nvSpPr>
        <p:spPr>
          <a:xfrm>
            <a:off x="10655416" y="3967336"/>
            <a:ext cx="996238" cy="5180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accent5">
                <a:satOff val="-6843"/>
                <a:lumOff val="-10705"/>
              </a:schemeClr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>
                <a:latin typeface="Avenir Next" panose="020B0503020202020204" pitchFamily="34" charset="0"/>
              </a:rPr>
              <a:t>SH Assembling</a:t>
            </a:r>
          </a:p>
          <a:p>
            <a:pPr algn="ctr">
              <a:defRPr sz="2500" b="1"/>
            </a:pPr>
            <a:r>
              <a:rPr sz="900">
                <a:latin typeface="Avenir Next" panose="020B0503020202020204" pitchFamily="34" charset="0"/>
              </a:rPr>
              <a:t>Institute H</a:t>
            </a:r>
          </a:p>
        </p:txBody>
      </p:sp>
      <p:sp>
        <p:nvSpPr>
          <p:cNvPr id="150" name="線">
            <a:extLst>
              <a:ext uri="{FF2B5EF4-FFF2-40B4-BE49-F238E27FC236}">
                <a16:creationId xmlns:a16="http://schemas.microsoft.com/office/drawing/2014/main" id="{19ED5274-85E1-B316-1E8F-5B00269BA01D}"/>
              </a:ext>
            </a:extLst>
          </p:cNvPr>
          <p:cNvSpPr/>
          <p:nvPr/>
        </p:nvSpPr>
        <p:spPr>
          <a:xfrm>
            <a:off x="7995538" y="5961239"/>
            <a:ext cx="3157996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51" name="線">
            <a:extLst>
              <a:ext uri="{FF2B5EF4-FFF2-40B4-BE49-F238E27FC236}">
                <a16:creationId xmlns:a16="http://schemas.microsoft.com/office/drawing/2014/main" id="{8BD3D2AA-D81C-9BF5-E763-F670F1EDC5C5}"/>
              </a:ext>
            </a:extLst>
          </p:cNvPr>
          <p:cNvSpPr/>
          <p:nvPr/>
        </p:nvSpPr>
        <p:spPr>
          <a:xfrm flipV="1">
            <a:off x="7995538" y="5954026"/>
            <a:ext cx="0" cy="58907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52" name="BTOF construction…">
            <a:extLst>
              <a:ext uri="{FF2B5EF4-FFF2-40B4-BE49-F238E27FC236}">
                <a16:creationId xmlns:a16="http://schemas.microsoft.com/office/drawing/2014/main" id="{33394420-C669-40E3-518F-8C37229A24F7}"/>
              </a:ext>
            </a:extLst>
          </p:cNvPr>
          <p:cNvSpPr/>
          <p:nvPr/>
        </p:nvSpPr>
        <p:spPr>
          <a:xfrm>
            <a:off x="7510119" y="6150823"/>
            <a:ext cx="996238" cy="6524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BTOF construction</a:t>
            </a:r>
          </a:p>
          <a:p>
            <a:pPr algn="ctr">
              <a:defRPr sz="2500" b="1"/>
            </a:pPr>
            <a:r>
              <a:rPr sz="900" dirty="0">
                <a:solidFill>
                  <a:srgbClr val="FF0000"/>
                </a:solidFill>
                <a:latin typeface="Avenir Next" panose="020B0503020202020204" pitchFamily="34" charset="0"/>
              </a:rPr>
              <a:t>BNL</a:t>
            </a:r>
          </a:p>
        </p:txBody>
      </p:sp>
      <p:sp>
        <p:nvSpPr>
          <p:cNvPr id="134" name="Stave assembling…">
            <a:extLst>
              <a:ext uri="{FF2B5EF4-FFF2-40B4-BE49-F238E27FC236}">
                <a16:creationId xmlns:a16="http://schemas.microsoft.com/office/drawing/2014/main" id="{E9C0FEF1-BB5B-11F7-A32D-5DE56B371708}"/>
              </a:ext>
            </a:extLst>
          </p:cNvPr>
          <p:cNvSpPr/>
          <p:nvPr/>
        </p:nvSpPr>
        <p:spPr>
          <a:xfrm>
            <a:off x="4822414" y="6226155"/>
            <a:ext cx="1142826" cy="5015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Stave assembling</a:t>
            </a:r>
          </a:p>
          <a:p>
            <a:pPr algn="ctr">
              <a:defRPr sz="2500" b="1"/>
            </a:pPr>
            <a:r>
              <a:rPr lang="en-US" sz="900" dirty="0">
                <a:latin typeface="Avenir Next" panose="020B0503020202020204" pitchFamily="34" charset="0"/>
              </a:rPr>
              <a:t>Purdue/BNL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85" name="線">
            <a:extLst>
              <a:ext uri="{FF2B5EF4-FFF2-40B4-BE49-F238E27FC236}">
                <a16:creationId xmlns:a16="http://schemas.microsoft.com/office/drawing/2014/main" id="{41A9568A-158D-962E-86CB-E9AEDB5AB315}"/>
              </a:ext>
            </a:extLst>
          </p:cNvPr>
          <p:cNvSpPr/>
          <p:nvPr/>
        </p:nvSpPr>
        <p:spPr>
          <a:xfrm flipH="1">
            <a:off x="7097768" y="1941475"/>
            <a:ext cx="1" cy="1476059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90" name="ASIC Production…">
            <a:extLst>
              <a:ext uri="{FF2B5EF4-FFF2-40B4-BE49-F238E27FC236}">
                <a16:creationId xmlns:a16="http://schemas.microsoft.com/office/drawing/2014/main" id="{16955ED9-EBEA-A2D4-249B-69A0C5469003}"/>
              </a:ext>
            </a:extLst>
          </p:cNvPr>
          <p:cNvSpPr/>
          <p:nvPr/>
        </p:nvSpPr>
        <p:spPr>
          <a:xfrm>
            <a:off x="5877757" y="1752392"/>
            <a:ext cx="1546186" cy="5015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ASIC Production</a:t>
            </a:r>
          </a:p>
          <a:p>
            <a:pPr algn="ctr">
              <a:defRPr sz="2500" b="1"/>
            </a:pPr>
            <a:r>
              <a:rPr lang="en-US" sz="900" dirty="0">
                <a:latin typeface="Avenir Next" panose="020B0503020202020204" pitchFamily="34" charset="0"/>
              </a:rPr>
              <a:t>TSMC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" name="線">
            <a:extLst>
              <a:ext uri="{FF2B5EF4-FFF2-40B4-BE49-F238E27FC236}">
                <a16:creationId xmlns:a16="http://schemas.microsoft.com/office/drawing/2014/main" id="{C35BF91D-FFD0-BB15-A561-F49D7F4714B8}"/>
              </a:ext>
            </a:extLst>
          </p:cNvPr>
          <p:cNvSpPr/>
          <p:nvPr/>
        </p:nvSpPr>
        <p:spPr>
          <a:xfrm flipV="1">
            <a:off x="4098624" y="3218035"/>
            <a:ext cx="2317953" cy="947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4" name="線">
            <a:extLst>
              <a:ext uri="{FF2B5EF4-FFF2-40B4-BE49-F238E27FC236}">
                <a16:creationId xmlns:a16="http://schemas.microsoft.com/office/drawing/2014/main" id="{F94B37E2-AA0C-D839-7F32-BFAC6414C070}"/>
              </a:ext>
            </a:extLst>
          </p:cNvPr>
          <p:cNvSpPr/>
          <p:nvPr/>
        </p:nvSpPr>
        <p:spPr>
          <a:xfrm>
            <a:off x="4973695" y="3410907"/>
            <a:ext cx="2117596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963479D1-7A95-F102-ECC8-0E2484FEA36B}"/>
              </a:ext>
            </a:extLst>
          </p:cNvPr>
          <p:cNvGrpSpPr/>
          <p:nvPr/>
        </p:nvGrpSpPr>
        <p:grpSpPr>
          <a:xfrm>
            <a:off x="3196183" y="2950811"/>
            <a:ext cx="2878695" cy="92499"/>
            <a:chOff x="4838417" y="3326055"/>
            <a:chExt cx="2878695" cy="92499"/>
          </a:xfrm>
        </p:grpSpPr>
        <p:sp>
          <p:nvSpPr>
            <p:cNvPr id="110" name="線">
              <a:extLst>
                <a:ext uri="{FF2B5EF4-FFF2-40B4-BE49-F238E27FC236}">
                  <a16:creationId xmlns:a16="http://schemas.microsoft.com/office/drawing/2014/main" id="{96701FA6-749C-1DA8-F05D-10CCD77D2612}"/>
                </a:ext>
              </a:extLst>
            </p:cNvPr>
            <p:cNvSpPr/>
            <p:nvPr/>
          </p:nvSpPr>
          <p:spPr>
            <a:xfrm flipV="1">
              <a:off x="4838417" y="3415381"/>
              <a:ext cx="2878695" cy="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8D0DBC7E-6F2B-90C1-381D-98CC3448E2F8}"/>
                </a:ext>
              </a:extLst>
            </p:cNvPr>
            <p:cNvGrpSpPr/>
            <p:nvPr/>
          </p:nvGrpSpPr>
          <p:grpSpPr>
            <a:xfrm>
              <a:off x="5657294" y="3326808"/>
              <a:ext cx="184245" cy="91746"/>
              <a:chOff x="2837591" y="3029533"/>
              <a:chExt cx="184245" cy="91746"/>
            </a:xfrm>
          </p:grpSpPr>
          <p:sp>
            <p:nvSpPr>
              <p:cNvPr id="43" name="フリーフォーム 42">
                <a:extLst>
                  <a:ext uri="{FF2B5EF4-FFF2-40B4-BE49-F238E27FC236}">
                    <a16:creationId xmlns:a16="http://schemas.microsoft.com/office/drawing/2014/main" id="{DE273A44-8E0B-715A-6D61-5C5C91A055D8}"/>
                  </a:ext>
                </a:extLst>
              </p:cNvPr>
              <p:cNvSpPr/>
              <p:nvPr/>
            </p:nvSpPr>
            <p:spPr>
              <a:xfrm>
                <a:off x="2837591" y="3029533"/>
                <a:ext cx="184245" cy="91746"/>
              </a:xfrm>
              <a:custGeom>
                <a:avLst/>
                <a:gdLst>
                  <a:gd name="connsiteX0" fmla="*/ 92122 w 184245"/>
                  <a:gd name="connsiteY0" fmla="*/ 0 h 91746"/>
                  <a:gd name="connsiteX1" fmla="*/ 177093 w 184245"/>
                  <a:gd name="connsiteY1" fmla="*/ 56322 h 91746"/>
                  <a:gd name="connsiteX2" fmla="*/ 184245 w 184245"/>
                  <a:gd name="connsiteY2" fmla="*/ 91746 h 91746"/>
                  <a:gd name="connsiteX3" fmla="*/ 0 w 184245"/>
                  <a:gd name="connsiteY3" fmla="*/ 91746 h 91746"/>
                  <a:gd name="connsiteX4" fmla="*/ 7151 w 184245"/>
                  <a:gd name="connsiteY4" fmla="*/ 56322 h 91746"/>
                  <a:gd name="connsiteX5" fmla="*/ 92122 w 184245"/>
                  <a:gd name="connsiteY5" fmla="*/ 0 h 91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4245" h="91746">
                    <a:moveTo>
                      <a:pt x="92122" y="0"/>
                    </a:moveTo>
                    <a:cubicBezTo>
                      <a:pt x="130320" y="0"/>
                      <a:pt x="163094" y="23224"/>
                      <a:pt x="177093" y="56322"/>
                    </a:cubicBezTo>
                    <a:lnTo>
                      <a:pt x="184245" y="91746"/>
                    </a:lnTo>
                    <a:lnTo>
                      <a:pt x="0" y="91746"/>
                    </a:lnTo>
                    <a:lnTo>
                      <a:pt x="7151" y="56322"/>
                    </a:lnTo>
                    <a:cubicBezTo>
                      <a:pt x="21150" y="23224"/>
                      <a:pt x="53924" y="0"/>
                      <a:pt x="9212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 cap="flat">
                <a:solidFill>
                  <a:schemeClr val="tx1"/>
                </a:solidFill>
                <a:prstDash val="solid"/>
                <a:round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endParaRPr sz="900" dirty="0">
                  <a:latin typeface="Avenir Next" panose="020B0503020202020204" pitchFamily="34" charset="0"/>
                </a:endParaRPr>
              </a:p>
            </p:txBody>
          </p:sp>
          <p:sp>
            <p:nvSpPr>
              <p:cNvPr id="46" name="線">
                <a:extLst>
                  <a:ext uri="{FF2B5EF4-FFF2-40B4-BE49-F238E27FC236}">
                    <a16:creationId xmlns:a16="http://schemas.microsoft.com/office/drawing/2014/main" id="{0317613E-2C03-AC9E-C909-477C22DAF778}"/>
                  </a:ext>
                </a:extLst>
              </p:cNvPr>
              <p:cNvSpPr/>
              <p:nvPr/>
            </p:nvSpPr>
            <p:spPr>
              <a:xfrm flipV="1">
                <a:off x="2848037" y="3121279"/>
                <a:ext cx="162000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txBody>
              <a:bodyPr tIns="91439" bIns="91439"/>
              <a:lstStyle/>
              <a:p>
                <a:endParaRPr sz="900" dirty="0">
                  <a:latin typeface="Avenir Next" panose="020B0503020202020204" pitchFamily="34" charset="0"/>
                </a:endParaRPr>
              </a:p>
            </p:txBody>
          </p:sp>
        </p:grp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B2438B32-F3E9-9E49-D453-00571C8DBE80}"/>
                </a:ext>
              </a:extLst>
            </p:cNvPr>
            <p:cNvGrpSpPr/>
            <p:nvPr/>
          </p:nvGrpSpPr>
          <p:grpSpPr>
            <a:xfrm>
              <a:off x="6526933" y="3326055"/>
              <a:ext cx="184245" cy="91746"/>
              <a:chOff x="2837591" y="3029533"/>
              <a:chExt cx="184245" cy="91746"/>
            </a:xfrm>
          </p:grpSpPr>
          <p:sp>
            <p:nvSpPr>
              <p:cNvPr id="52" name="フリーフォーム 51">
                <a:extLst>
                  <a:ext uri="{FF2B5EF4-FFF2-40B4-BE49-F238E27FC236}">
                    <a16:creationId xmlns:a16="http://schemas.microsoft.com/office/drawing/2014/main" id="{1686C08A-C1D9-1819-8314-14128AF69F4B}"/>
                  </a:ext>
                </a:extLst>
              </p:cNvPr>
              <p:cNvSpPr/>
              <p:nvPr/>
            </p:nvSpPr>
            <p:spPr>
              <a:xfrm>
                <a:off x="2837591" y="3029533"/>
                <a:ext cx="184245" cy="91746"/>
              </a:xfrm>
              <a:custGeom>
                <a:avLst/>
                <a:gdLst>
                  <a:gd name="connsiteX0" fmla="*/ 92122 w 184245"/>
                  <a:gd name="connsiteY0" fmla="*/ 0 h 91746"/>
                  <a:gd name="connsiteX1" fmla="*/ 177093 w 184245"/>
                  <a:gd name="connsiteY1" fmla="*/ 56322 h 91746"/>
                  <a:gd name="connsiteX2" fmla="*/ 184245 w 184245"/>
                  <a:gd name="connsiteY2" fmla="*/ 91746 h 91746"/>
                  <a:gd name="connsiteX3" fmla="*/ 0 w 184245"/>
                  <a:gd name="connsiteY3" fmla="*/ 91746 h 91746"/>
                  <a:gd name="connsiteX4" fmla="*/ 7151 w 184245"/>
                  <a:gd name="connsiteY4" fmla="*/ 56322 h 91746"/>
                  <a:gd name="connsiteX5" fmla="*/ 92122 w 184245"/>
                  <a:gd name="connsiteY5" fmla="*/ 0 h 91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4245" h="91746">
                    <a:moveTo>
                      <a:pt x="92122" y="0"/>
                    </a:moveTo>
                    <a:cubicBezTo>
                      <a:pt x="130320" y="0"/>
                      <a:pt x="163094" y="23224"/>
                      <a:pt x="177093" y="56322"/>
                    </a:cubicBezTo>
                    <a:lnTo>
                      <a:pt x="184245" y="91746"/>
                    </a:lnTo>
                    <a:lnTo>
                      <a:pt x="0" y="91746"/>
                    </a:lnTo>
                    <a:lnTo>
                      <a:pt x="7151" y="56322"/>
                    </a:lnTo>
                    <a:cubicBezTo>
                      <a:pt x="21150" y="23224"/>
                      <a:pt x="53924" y="0"/>
                      <a:pt x="9212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 cap="flat">
                <a:solidFill>
                  <a:schemeClr val="tx1"/>
                </a:solidFill>
                <a:prstDash val="solid"/>
                <a:round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endParaRPr sz="900" dirty="0">
                  <a:latin typeface="Avenir Next" panose="020B0503020202020204" pitchFamily="34" charset="0"/>
                </a:endParaRPr>
              </a:p>
            </p:txBody>
          </p:sp>
          <p:sp>
            <p:nvSpPr>
              <p:cNvPr id="53" name="線">
                <a:extLst>
                  <a:ext uri="{FF2B5EF4-FFF2-40B4-BE49-F238E27FC236}">
                    <a16:creationId xmlns:a16="http://schemas.microsoft.com/office/drawing/2014/main" id="{6408F57D-11FE-F6D4-0267-672C77B15B47}"/>
                  </a:ext>
                </a:extLst>
              </p:cNvPr>
              <p:cNvSpPr/>
              <p:nvPr/>
            </p:nvSpPr>
            <p:spPr>
              <a:xfrm flipV="1">
                <a:off x="2848037" y="3121279"/>
                <a:ext cx="162000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txBody>
              <a:bodyPr tIns="91439" bIns="91439"/>
              <a:lstStyle/>
              <a:p>
                <a:endParaRPr sz="900" dirty="0">
                  <a:latin typeface="Avenir Next" panose="020B0503020202020204" pitchFamily="34" charset="0"/>
                </a:endParaRPr>
              </a:p>
            </p:txBody>
          </p:sp>
        </p:grp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23DC0FB0-B054-B79D-5079-BAE99A28AFE2}"/>
              </a:ext>
            </a:extLst>
          </p:cNvPr>
          <p:cNvGrpSpPr/>
          <p:nvPr/>
        </p:nvGrpSpPr>
        <p:grpSpPr>
          <a:xfrm>
            <a:off x="4887794" y="3135251"/>
            <a:ext cx="184245" cy="91746"/>
            <a:chOff x="2837591" y="3029533"/>
            <a:chExt cx="184245" cy="91746"/>
          </a:xfrm>
        </p:grpSpPr>
        <p:sp>
          <p:nvSpPr>
            <p:cNvPr id="58" name="フリーフォーム 57">
              <a:extLst>
                <a:ext uri="{FF2B5EF4-FFF2-40B4-BE49-F238E27FC236}">
                  <a16:creationId xmlns:a16="http://schemas.microsoft.com/office/drawing/2014/main" id="{E3206BFF-99F0-EB61-A405-B87F0BA89CBB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59" name="線">
              <a:extLst>
                <a:ext uri="{FF2B5EF4-FFF2-40B4-BE49-F238E27FC236}">
                  <a16:creationId xmlns:a16="http://schemas.microsoft.com/office/drawing/2014/main" id="{292F280B-D927-3236-516D-C080FF2BF584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81" name="線">
            <a:extLst>
              <a:ext uri="{FF2B5EF4-FFF2-40B4-BE49-F238E27FC236}">
                <a16:creationId xmlns:a16="http://schemas.microsoft.com/office/drawing/2014/main" id="{F4B6336D-5024-D81C-8C95-2A88492546A7}"/>
              </a:ext>
            </a:extLst>
          </p:cNvPr>
          <p:cNvSpPr/>
          <p:nvPr/>
        </p:nvSpPr>
        <p:spPr>
          <a:xfrm flipH="1">
            <a:off x="6074878" y="2728798"/>
            <a:ext cx="29" cy="318186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82" name="線">
            <a:extLst>
              <a:ext uri="{FF2B5EF4-FFF2-40B4-BE49-F238E27FC236}">
                <a16:creationId xmlns:a16="http://schemas.microsoft.com/office/drawing/2014/main" id="{B8F6F8B6-B097-F324-1410-E55E5CD36B66}"/>
              </a:ext>
            </a:extLst>
          </p:cNvPr>
          <p:cNvSpPr/>
          <p:nvPr/>
        </p:nvSpPr>
        <p:spPr>
          <a:xfrm flipH="1">
            <a:off x="6416008" y="2719807"/>
            <a:ext cx="1080" cy="503255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91" name="ASIC QA…">
            <a:extLst>
              <a:ext uri="{FF2B5EF4-FFF2-40B4-BE49-F238E27FC236}">
                <a16:creationId xmlns:a16="http://schemas.microsoft.com/office/drawing/2014/main" id="{AE688838-1989-0C7E-1E6E-9AFF4FAF79A0}"/>
              </a:ext>
            </a:extLst>
          </p:cNvPr>
          <p:cNvSpPr/>
          <p:nvPr/>
        </p:nvSpPr>
        <p:spPr>
          <a:xfrm>
            <a:off x="5847789" y="2424119"/>
            <a:ext cx="771612" cy="3698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ASIC QA</a:t>
            </a:r>
          </a:p>
          <a:p>
            <a:pPr algn="ctr">
              <a:defRPr sz="2500" b="1"/>
            </a:pPr>
            <a:r>
              <a:rPr lang="en-US" altLang="ja-JP" sz="900" dirty="0">
                <a:latin typeface="Avenir Next" panose="020B0503020202020204" pitchFamily="34" charset="0"/>
              </a:rPr>
              <a:t>Institute C</a:t>
            </a:r>
          </a:p>
        </p:txBody>
      </p:sp>
      <p:sp>
        <p:nvSpPr>
          <p:cNvPr id="111" name="ASIC QA…">
            <a:extLst>
              <a:ext uri="{FF2B5EF4-FFF2-40B4-BE49-F238E27FC236}">
                <a16:creationId xmlns:a16="http://schemas.microsoft.com/office/drawing/2014/main" id="{6A25361E-0D69-4E84-FE4C-76E2E5CF41A9}"/>
              </a:ext>
            </a:extLst>
          </p:cNvPr>
          <p:cNvSpPr/>
          <p:nvPr/>
        </p:nvSpPr>
        <p:spPr>
          <a:xfrm>
            <a:off x="6693873" y="2430747"/>
            <a:ext cx="771612" cy="3698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ASIC QA</a:t>
            </a:r>
          </a:p>
          <a:p>
            <a:pPr algn="ctr">
              <a:defRPr sz="2500" b="1"/>
            </a:pPr>
            <a:r>
              <a:rPr lang="en-US" altLang="ja-JP" sz="900" dirty="0">
                <a:latin typeface="Avenir Next" panose="020B0503020202020204" pitchFamily="34" charset="0"/>
              </a:rPr>
              <a:t>Institute D</a:t>
            </a:r>
          </a:p>
        </p:txBody>
      </p:sp>
      <p:sp>
        <p:nvSpPr>
          <p:cNvPr id="99" name="線">
            <a:extLst>
              <a:ext uri="{FF2B5EF4-FFF2-40B4-BE49-F238E27FC236}">
                <a16:creationId xmlns:a16="http://schemas.microsoft.com/office/drawing/2014/main" id="{D6EABBDD-0C03-5F10-480D-3C1F388B85D1}"/>
              </a:ext>
            </a:extLst>
          </p:cNvPr>
          <p:cNvSpPr/>
          <p:nvPr/>
        </p:nvSpPr>
        <p:spPr>
          <a:xfrm flipH="1">
            <a:off x="2085417" y="2697366"/>
            <a:ext cx="0" cy="877824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35" name="線">
            <a:extLst>
              <a:ext uri="{FF2B5EF4-FFF2-40B4-BE49-F238E27FC236}">
                <a16:creationId xmlns:a16="http://schemas.microsoft.com/office/drawing/2014/main" id="{B882B9DE-288C-EF92-6C37-E35877E824C7}"/>
              </a:ext>
            </a:extLst>
          </p:cNvPr>
          <p:cNvSpPr/>
          <p:nvPr/>
        </p:nvSpPr>
        <p:spPr>
          <a:xfrm>
            <a:off x="2070385" y="3583294"/>
            <a:ext cx="2906610" cy="947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C6607553-00AA-C8F1-2F24-A38398BDA43D}"/>
              </a:ext>
            </a:extLst>
          </p:cNvPr>
          <p:cNvGrpSpPr/>
          <p:nvPr/>
        </p:nvGrpSpPr>
        <p:grpSpPr>
          <a:xfrm>
            <a:off x="3105860" y="3506667"/>
            <a:ext cx="184245" cy="91746"/>
            <a:chOff x="2837591" y="3029533"/>
            <a:chExt cx="184245" cy="91746"/>
          </a:xfrm>
        </p:grpSpPr>
        <p:sp>
          <p:nvSpPr>
            <p:cNvPr id="144" name="フリーフォーム 143">
              <a:extLst>
                <a:ext uri="{FF2B5EF4-FFF2-40B4-BE49-F238E27FC236}">
                  <a16:creationId xmlns:a16="http://schemas.microsoft.com/office/drawing/2014/main" id="{4D020316-41EC-FDB4-692B-EA067CB008D4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45" name="線">
              <a:extLst>
                <a:ext uri="{FF2B5EF4-FFF2-40B4-BE49-F238E27FC236}">
                  <a16:creationId xmlns:a16="http://schemas.microsoft.com/office/drawing/2014/main" id="{997BFDFB-62FE-6267-799A-220A7DAD0D86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5019AB69-1B6B-3B78-ED4D-7A5A83AB294E}"/>
              </a:ext>
            </a:extLst>
          </p:cNvPr>
          <p:cNvGrpSpPr/>
          <p:nvPr/>
        </p:nvGrpSpPr>
        <p:grpSpPr>
          <a:xfrm>
            <a:off x="4019041" y="3505914"/>
            <a:ext cx="184245" cy="91746"/>
            <a:chOff x="2837591" y="3029533"/>
            <a:chExt cx="184245" cy="91746"/>
          </a:xfrm>
        </p:grpSpPr>
        <p:sp>
          <p:nvSpPr>
            <p:cNvPr id="141" name="フリーフォーム 140">
              <a:extLst>
                <a:ext uri="{FF2B5EF4-FFF2-40B4-BE49-F238E27FC236}">
                  <a16:creationId xmlns:a16="http://schemas.microsoft.com/office/drawing/2014/main" id="{2B11A735-42A5-E5F4-A622-B779233DD8B8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43" name="線">
              <a:extLst>
                <a:ext uri="{FF2B5EF4-FFF2-40B4-BE49-F238E27FC236}">
                  <a16:creationId xmlns:a16="http://schemas.microsoft.com/office/drawing/2014/main" id="{C1B4AFA8-F8FB-2CA9-D628-4A9DA6C34AD0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146" name="線">
            <a:extLst>
              <a:ext uri="{FF2B5EF4-FFF2-40B4-BE49-F238E27FC236}">
                <a16:creationId xmlns:a16="http://schemas.microsoft.com/office/drawing/2014/main" id="{B1196669-9ECC-31BF-ACCC-CF042193E916}"/>
              </a:ext>
            </a:extLst>
          </p:cNvPr>
          <p:cNvSpPr/>
          <p:nvPr/>
        </p:nvSpPr>
        <p:spPr>
          <a:xfrm>
            <a:off x="1215362" y="2000067"/>
            <a:ext cx="0" cy="1776819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48" name="線">
            <a:extLst>
              <a:ext uri="{FF2B5EF4-FFF2-40B4-BE49-F238E27FC236}">
                <a16:creationId xmlns:a16="http://schemas.microsoft.com/office/drawing/2014/main" id="{F17AA3BF-E284-4EE2-8F44-ABFAA937E063}"/>
              </a:ext>
            </a:extLst>
          </p:cNvPr>
          <p:cNvSpPr/>
          <p:nvPr/>
        </p:nvSpPr>
        <p:spPr>
          <a:xfrm flipV="1">
            <a:off x="1210748" y="3776900"/>
            <a:ext cx="2887875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9FCBBE51-70F6-697E-BDA7-BF1B75DA6B27}"/>
              </a:ext>
            </a:extLst>
          </p:cNvPr>
          <p:cNvGrpSpPr/>
          <p:nvPr/>
        </p:nvGrpSpPr>
        <p:grpSpPr>
          <a:xfrm>
            <a:off x="3113120" y="3693977"/>
            <a:ext cx="184245" cy="91746"/>
            <a:chOff x="2837591" y="3029533"/>
            <a:chExt cx="184245" cy="91746"/>
          </a:xfrm>
        </p:grpSpPr>
        <p:sp>
          <p:nvSpPr>
            <p:cNvPr id="162" name="フリーフォーム 161">
              <a:extLst>
                <a:ext uri="{FF2B5EF4-FFF2-40B4-BE49-F238E27FC236}">
                  <a16:creationId xmlns:a16="http://schemas.microsoft.com/office/drawing/2014/main" id="{7495EEE4-0B0B-9497-0E32-89D06A42716E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70" name="線">
              <a:extLst>
                <a:ext uri="{FF2B5EF4-FFF2-40B4-BE49-F238E27FC236}">
                  <a16:creationId xmlns:a16="http://schemas.microsoft.com/office/drawing/2014/main" id="{AE2DCBE9-27D5-22CF-C800-5C6CD9485A58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171" name="線">
            <a:extLst>
              <a:ext uri="{FF2B5EF4-FFF2-40B4-BE49-F238E27FC236}">
                <a16:creationId xmlns:a16="http://schemas.microsoft.com/office/drawing/2014/main" id="{821C1D57-9602-8BF5-5D37-EAC85D224453}"/>
              </a:ext>
            </a:extLst>
          </p:cNvPr>
          <p:cNvSpPr/>
          <p:nvPr/>
        </p:nvSpPr>
        <p:spPr>
          <a:xfrm>
            <a:off x="366215" y="2838471"/>
            <a:ext cx="0" cy="1139302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72" name="線">
            <a:extLst>
              <a:ext uri="{FF2B5EF4-FFF2-40B4-BE49-F238E27FC236}">
                <a16:creationId xmlns:a16="http://schemas.microsoft.com/office/drawing/2014/main" id="{78E03838-6192-7008-2A93-9F9DD974EB2A}"/>
              </a:ext>
            </a:extLst>
          </p:cNvPr>
          <p:cNvSpPr/>
          <p:nvPr/>
        </p:nvSpPr>
        <p:spPr>
          <a:xfrm flipV="1">
            <a:off x="356332" y="3977779"/>
            <a:ext cx="2848958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54" name="Interposer…">
            <a:extLst>
              <a:ext uri="{FF2B5EF4-FFF2-40B4-BE49-F238E27FC236}">
                <a16:creationId xmlns:a16="http://schemas.microsoft.com/office/drawing/2014/main" id="{7541F165-5A66-0074-B3FE-82AC6D1752C9}"/>
              </a:ext>
            </a:extLst>
          </p:cNvPr>
          <p:cNvSpPr/>
          <p:nvPr/>
        </p:nvSpPr>
        <p:spPr>
          <a:xfrm>
            <a:off x="360340" y="1719330"/>
            <a:ext cx="1725077" cy="4995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Interposer</a:t>
            </a:r>
          </a:p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Production</a:t>
            </a:r>
          </a:p>
          <a:p>
            <a:pPr algn="ctr">
              <a:defRPr sz="2500" b="1"/>
            </a:pPr>
            <a:r>
              <a:rPr lang="en-US" sz="900" dirty="0">
                <a:latin typeface="Avenir Next" panose="020B0503020202020204" pitchFamily="34" charset="0"/>
              </a:rPr>
              <a:t>Company</a:t>
            </a:r>
            <a:r>
              <a:rPr sz="900" dirty="0">
                <a:latin typeface="Avenir Next" panose="020B0503020202020204" pitchFamily="34" charset="0"/>
              </a:rPr>
              <a:t> </a:t>
            </a:r>
            <a:r>
              <a:rPr lang="en-US" sz="900" dirty="0">
                <a:latin typeface="Avenir Next" panose="020B0503020202020204" pitchFamily="34" charset="0"/>
              </a:rPr>
              <a:t>E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6" name="線">
            <a:extLst>
              <a:ext uri="{FF2B5EF4-FFF2-40B4-BE49-F238E27FC236}">
                <a16:creationId xmlns:a16="http://schemas.microsoft.com/office/drawing/2014/main" id="{C15E3AA7-AB4B-7314-9C2C-33EECFA495F4}"/>
              </a:ext>
            </a:extLst>
          </p:cNvPr>
          <p:cNvSpPr/>
          <p:nvPr/>
        </p:nvSpPr>
        <p:spPr>
          <a:xfrm flipV="1">
            <a:off x="3207362" y="4123570"/>
            <a:ext cx="4829867" cy="1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8AF90F2-5D39-0753-B50D-9F5803EE31D9}"/>
              </a:ext>
            </a:extLst>
          </p:cNvPr>
          <p:cNvGrpSpPr/>
          <p:nvPr/>
        </p:nvGrpSpPr>
        <p:grpSpPr>
          <a:xfrm>
            <a:off x="4026240" y="4035000"/>
            <a:ext cx="184245" cy="91746"/>
            <a:chOff x="2837591" y="3029533"/>
            <a:chExt cx="184245" cy="91746"/>
          </a:xfrm>
        </p:grpSpPr>
        <p:sp>
          <p:nvSpPr>
            <p:cNvPr id="12" name="フリーフォーム 11">
              <a:extLst>
                <a:ext uri="{FF2B5EF4-FFF2-40B4-BE49-F238E27FC236}">
                  <a16:creationId xmlns:a16="http://schemas.microsoft.com/office/drawing/2014/main" id="{1EA826D4-7836-FDDB-13AA-566A46933859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3" name="線">
              <a:extLst>
                <a:ext uri="{FF2B5EF4-FFF2-40B4-BE49-F238E27FC236}">
                  <a16:creationId xmlns:a16="http://schemas.microsoft.com/office/drawing/2014/main" id="{F0C30464-2E6F-BB7E-E19D-C7D1084776F0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CC7A843-288C-D87B-7859-AA695A326D30}"/>
              </a:ext>
            </a:extLst>
          </p:cNvPr>
          <p:cNvGrpSpPr/>
          <p:nvPr/>
        </p:nvGrpSpPr>
        <p:grpSpPr>
          <a:xfrm>
            <a:off x="4895879" y="4034247"/>
            <a:ext cx="184245" cy="91746"/>
            <a:chOff x="2837591" y="3029533"/>
            <a:chExt cx="184245" cy="91746"/>
          </a:xfrm>
        </p:grpSpPr>
        <p:sp>
          <p:nvSpPr>
            <p:cNvPr id="9" name="フリーフォーム 8">
              <a:extLst>
                <a:ext uri="{FF2B5EF4-FFF2-40B4-BE49-F238E27FC236}">
                  <a16:creationId xmlns:a16="http://schemas.microsoft.com/office/drawing/2014/main" id="{DCB9204C-43C2-945D-223F-A5D73DA9685A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11" name="線">
              <a:extLst>
                <a:ext uri="{FF2B5EF4-FFF2-40B4-BE49-F238E27FC236}">
                  <a16:creationId xmlns:a16="http://schemas.microsoft.com/office/drawing/2014/main" id="{13EB489E-A575-15DB-CE87-3995F3A07419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15" name="線">
            <a:extLst>
              <a:ext uri="{FF2B5EF4-FFF2-40B4-BE49-F238E27FC236}">
                <a16:creationId xmlns:a16="http://schemas.microsoft.com/office/drawing/2014/main" id="{B6D0CD5E-4090-0A6F-2A12-A2AE6FE50C04}"/>
              </a:ext>
            </a:extLst>
          </p:cNvPr>
          <p:cNvSpPr/>
          <p:nvPr/>
        </p:nvSpPr>
        <p:spPr>
          <a:xfrm flipH="1">
            <a:off x="8830052" y="2101822"/>
            <a:ext cx="11819" cy="2207607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6" name="線">
            <a:extLst>
              <a:ext uri="{FF2B5EF4-FFF2-40B4-BE49-F238E27FC236}">
                <a16:creationId xmlns:a16="http://schemas.microsoft.com/office/drawing/2014/main" id="{CC84B42C-3FB4-2AF8-1D04-0A4B895F6B96}"/>
              </a:ext>
            </a:extLst>
          </p:cNvPr>
          <p:cNvSpPr/>
          <p:nvPr/>
        </p:nvSpPr>
        <p:spPr>
          <a:xfrm>
            <a:off x="8037230" y="2590102"/>
            <a:ext cx="6476" cy="1538094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7" name="線">
            <a:extLst>
              <a:ext uri="{FF2B5EF4-FFF2-40B4-BE49-F238E27FC236}">
                <a16:creationId xmlns:a16="http://schemas.microsoft.com/office/drawing/2014/main" id="{FAE403DE-16C5-3E5C-838A-7C84CB85332D}"/>
              </a:ext>
            </a:extLst>
          </p:cNvPr>
          <p:cNvSpPr/>
          <p:nvPr/>
        </p:nvSpPr>
        <p:spPr>
          <a:xfrm flipV="1">
            <a:off x="4102176" y="4296904"/>
            <a:ext cx="4717983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F36AF6F0-8467-782D-FF88-0B8386A47BE7}"/>
              </a:ext>
            </a:extLst>
          </p:cNvPr>
          <p:cNvGrpSpPr/>
          <p:nvPr/>
        </p:nvGrpSpPr>
        <p:grpSpPr>
          <a:xfrm>
            <a:off x="4890831" y="4200597"/>
            <a:ext cx="184245" cy="91746"/>
            <a:chOff x="2837591" y="3029533"/>
            <a:chExt cx="184245" cy="91746"/>
          </a:xfrm>
        </p:grpSpPr>
        <p:sp>
          <p:nvSpPr>
            <p:cNvPr id="19" name="フリーフォーム 18">
              <a:extLst>
                <a:ext uri="{FF2B5EF4-FFF2-40B4-BE49-F238E27FC236}">
                  <a16:creationId xmlns:a16="http://schemas.microsoft.com/office/drawing/2014/main" id="{B756F0E9-EA01-1009-BCB9-E71800865034}"/>
                </a:ext>
              </a:extLst>
            </p:cNvPr>
            <p:cNvSpPr/>
            <p:nvPr/>
          </p:nvSpPr>
          <p:spPr>
            <a:xfrm>
              <a:off x="2837591" y="3029533"/>
              <a:ext cx="184245" cy="91746"/>
            </a:xfrm>
            <a:custGeom>
              <a:avLst/>
              <a:gdLst>
                <a:gd name="connsiteX0" fmla="*/ 92122 w 184245"/>
                <a:gd name="connsiteY0" fmla="*/ 0 h 91746"/>
                <a:gd name="connsiteX1" fmla="*/ 177093 w 184245"/>
                <a:gd name="connsiteY1" fmla="*/ 56322 h 91746"/>
                <a:gd name="connsiteX2" fmla="*/ 184245 w 184245"/>
                <a:gd name="connsiteY2" fmla="*/ 91746 h 91746"/>
                <a:gd name="connsiteX3" fmla="*/ 0 w 184245"/>
                <a:gd name="connsiteY3" fmla="*/ 91746 h 91746"/>
                <a:gd name="connsiteX4" fmla="*/ 7151 w 184245"/>
                <a:gd name="connsiteY4" fmla="*/ 56322 h 91746"/>
                <a:gd name="connsiteX5" fmla="*/ 92122 w 184245"/>
                <a:gd name="connsiteY5" fmla="*/ 0 h 91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4245" h="91746">
                  <a:moveTo>
                    <a:pt x="92122" y="0"/>
                  </a:moveTo>
                  <a:cubicBezTo>
                    <a:pt x="130320" y="0"/>
                    <a:pt x="163094" y="23224"/>
                    <a:pt x="177093" y="56322"/>
                  </a:cubicBezTo>
                  <a:lnTo>
                    <a:pt x="184245" y="91746"/>
                  </a:lnTo>
                  <a:lnTo>
                    <a:pt x="0" y="91746"/>
                  </a:lnTo>
                  <a:lnTo>
                    <a:pt x="7151" y="56322"/>
                  </a:lnTo>
                  <a:cubicBezTo>
                    <a:pt x="21150" y="23224"/>
                    <a:pt x="53924" y="0"/>
                    <a:pt x="92122" y="0"/>
                  </a:cubicBezTo>
                  <a:close/>
                </a:path>
              </a:pathLst>
            </a:custGeom>
            <a:solidFill>
              <a:schemeClr val="bg1"/>
            </a:solidFill>
            <a:ln w="19050" cap="flat">
              <a:solidFill>
                <a:schemeClr val="tx1"/>
              </a:solidFill>
              <a:prstDash val="solid"/>
              <a:round/>
            </a:ln>
            <a:effectLst/>
          </p:spPr>
          <p:txBody>
            <a:bodyPr wrap="square" lIns="91439" tIns="91439" rIns="91439" bIns="91439" numCol="1" anchor="ctr">
              <a:noAutofit/>
            </a:bodyPr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  <p:sp>
          <p:nvSpPr>
            <p:cNvPr id="20" name="線">
              <a:extLst>
                <a:ext uri="{FF2B5EF4-FFF2-40B4-BE49-F238E27FC236}">
                  <a16:creationId xmlns:a16="http://schemas.microsoft.com/office/drawing/2014/main" id="{0D1A989D-DD0F-D943-A5EC-CF0E8DB665EA}"/>
                </a:ext>
              </a:extLst>
            </p:cNvPr>
            <p:cNvSpPr/>
            <p:nvPr/>
          </p:nvSpPr>
          <p:spPr>
            <a:xfrm flipV="1">
              <a:off x="2848037" y="3121279"/>
              <a:ext cx="1620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21" name="線">
            <a:extLst>
              <a:ext uri="{FF2B5EF4-FFF2-40B4-BE49-F238E27FC236}">
                <a16:creationId xmlns:a16="http://schemas.microsoft.com/office/drawing/2014/main" id="{CC261B2B-3ACD-23FC-83C0-BE2EB064E305}"/>
              </a:ext>
            </a:extLst>
          </p:cNvPr>
          <p:cNvSpPr/>
          <p:nvPr/>
        </p:nvSpPr>
        <p:spPr>
          <a:xfrm>
            <a:off x="4973695" y="4454419"/>
            <a:ext cx="4655155" cy="0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22" name="線">
            <a:extLst>
              <a:ext uri="{FF2B5EF4-FFF2-40B4-BE49-F238E27FC236}">
                <a16:creationId xmlns:a16="http://schemas.microsoft.com/office/drawing/2014/main" id="{A851BEE0-473E-7984-1F7E-260A26C3936A}"/>
              </a:ext>
            </a:extLst>
          </p:cNvPr>
          <p:cNvSpPr/>
          <p:nvPr/>
        </p:nvSpPr>
        <p:spPr>
          <a:xfrm flipH="1">
            <a:off x="9622874" y="2590616"/>
            <a:ext cx="0" cy="1869706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07" name="線">
            <a:extLst>
              <a:ext uri="{FF2B5EF4-FFF2-40B4-BE49-F238E27FC236}">
                <a16:creationId xmlns:a16="http://schemas.microsoft.com/office/drawing/2014/main" id="{4E7F8CE1-B194-82C1-8F70-6F52372F48F8}"/>
              </a:ext>
            </a:extLst>
          </p:cNvPr>
          <p:cNvSpPr/>
          <p:nvPr/>
        </p:nvSpPr>
        <p:spPr>
          <a:xfrm flipV="1">
            <a:off x="3201171" y="2219756"/>
            <a:ext cx="0" cy="3534859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93" name="線">
            <a:extLst>
              <a:ext uri="{FF2B5EF4-FFF2-40B4-BE49-F238E27FC236}">
                <a16:creationId xmlns:a16="http://schemas.microsoft.com/office/drawing/2014/main" id="{D554E2E0-3B33-D85C-25B1-64BED88C3160}"/>
              </a:ext>
            </a:extLst>
          </p:cNvPr>
          <p:cNvSpPr/>
          <p:nvPr/>
        </p:nvSpPr>
        <p:spPr>
          <a:xfrm flipV="1">
            <a:off x="4092282" y="2219754"/>
            <a:ext cx="0" cy="4179645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88" name="線">
            <a:extLst>
              <a:ext uri="{FF2B5EF4-FFF2-40B4-BE49-F238E27FC236}">
                <a16:creationId xmlns:a16="http://schemas.microsoft.com/office/drawing/2014/main" id="{1A458270-FBE8-D364-0FD5-E056CCDDCE27}"/>
              </a:ext>
            </a:extLst>
          </p:cNvPr>
          <p:cNvSpPr/>
          <p:nvPr/>
        </p:nvSpPr>
        <p:spPr>
          <a:xfrm flipV="1">
            <a:off x="4977812" y="2225017"/>
            <a:ext cx="0" cy="3534868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08" name="Sensor QA/QC…">
            <a:extLst>
              <a:ext uri="{FF2B5EF4-FFF2-40B4-BE49-F238E27FC236}">
                <a16:creationId xmlns:a16="http://schemas.microsoft.com/office/drawing/2014/main" id="{6B8BB83B-89BC-F0FC-EB06-96E617B891AA}"/>
              </a:ext>
            </a:extLst>
          </p:cNvPr>
          <p:cNvSpPr/>
          <p:nvPr/>
        </p:nvSpPr>
        <p:spPr>
          <a:xfrm>
            <a:off x="2506981" y="2402573"/>
            <a:ext cx="996238" cy="42222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Sensor QA/QC</a:t>
            </a:r>
          </a:p>
        </p:txBody>
      </p:sp>
      <p:sp>
        <p:nvSpPr>
          <p:cNvPr id="158" name="Module assembling…">
            <a:extLst>
              <a:ext uri="{FF2B5EF4-FFF2-40B4-BE49-F238E27FC236}">
                <a16:creationId xmlns:a16="http://schemas.microsoft.com/office/drawing/2014/main" id="{C63BD284-891F-9AF2-2CFF-510B3FAACB2F}"/>
              </a:ext>
            </a:extLst>
          </p:cNvPr>
          <p:cNvSpPr/>
          <p:nvPr/>
        </p:nvSpPr>
        <p:spPr>
          <a:xfrm>
            <a:off x="2793872" y="4672509"/>
            <a:ext cx="841203" cy="6104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assembling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ORNL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159" name="Module QA…">
            <a:extLst>
              <a:ext uri="{FF2B5EF4-FFF2-40B4-BE49-F238E27FC236}">
                <a16:creationId xmlns:a16="http://schemas.microsoft.com/office/drawing/2014/main" id="{80A55CA3-76C3-0622-2B27-88D801C0B037}"/>
              </a:ext>
            </a:extLst>
          </p:cNvPr>
          <p:cNvSpPr/>
          <p:nvPr/>
        </p:nvSpPr>
        <p:spPr>
          <a:xfrm>
            <a:off x="2822084" y="5389382"/>
            <a:ext cx="784779" cy="608019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QA</a:t>
            </a:r>
          </a:p>
          <a:p>
            <a:pPr algn="ctr">
              <a:defRPr sz="2500" b="1"/>
            </a:pPr>
            <a:r>
              <a:rPr lang="en-US" altLang="ja-JP" sz="900" dirty="0">
                <a:solidFill>
                  <a:srgbClr val="FF0000"/>
                </a:solidFill>
                <a:latin typeface="Avenir Next" panose="020B0503020202020204" pitchFamily="34" charset="0"/>
              </a:rPr>
              <a:t>ORNL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60" name="Sensor QA/QC…">
            <a:extLst>
              <a:ext uri="{FF2B5EF4-FFF2-40B4-BE49-F238E27FC236}">
                <a16:creationId xmlns:a16="http://schemas.microsoft.com/office/drawing/2014/main" id="{2EDE29A4-A3FB-C9FF-7B43-C3B3C5BCFE6F}"/>
              </a:ext>
            </a:extLst>
          </p:cNvPr>
          <p:cNvSpPr/>
          <p:nvPr/>
        </p:nvSpPr>
        <p:spPr>
          <a:xfrm>
            <a:off x="3597160" y="2402573"/>
            <a:ext cx="996238" cy="42222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Sensor QA/QC</a:t>
            </a:r>
          </a:p>
        </p:txBody>
      </p:sp>
      <p:sp>
        <p:nvSpPr>
          <p:cNvPr id="109" name="Sensor Production…">
            <a:extLst>
              <a:ext uri="{FF2B5EF4-FFF2-40B4-BE49-F238E27FC236}">
                <a16:creationId xmlns:a16="http://schemas.microsoft.com/office/drawing/2014/main" id="{D0402292-AD95-2194-2021-704598370805}"/>
              </a:ext>
            </a:extLst>
          </p:cNvPr>
          <p:cNvSpPr/>
          <p:nvPr/>
        </p:nvSpPr>
        <p:spPr>
          <a:xfrm>
            <a:off x="2813255" y="1763398"/>
            <a:ext cx="2564049" cy="50157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Sensor Production</a:t>
            </a:r>
          </a:p>
          <a:p>
            <a:pPr algn="ctr">
              <a:defRPr sz="2500" b="1"/>
            </a:pPr>
            <a:r>
              <a:rPr lang="en-US" sz="900" dirty="0">
                <a:latin typeface="Avenir Next" panose="020B0503020202020204" pitchFamily="34" charset="0"/>
              </a:rPr>
              <a:t>HAMAMATSU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132" name="Module assembling…">
            <a:extLst>
              <a:ext uri="{FF2B5EF4-FFF2-40B4-BE49-F238E27FC236}">
                <a16:creationId xmlns:a16="http://schemas.microsoft.com/office/drawing/2014/main" id="{A13E8229-E81F-6985-F97D-91E36E70E623}"/>
              </a:ext>
            </a:extLst>
          </p:cNvPr>
          <p:cNvSpPr/>
          <p:nvPr/>
        </p:nvSpPr>
        <p:spPr>
          <a:xfrm>
            <a:off x="4564744" y="4678410"/>
            <a:ext cx="841204" cy="6104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assembling</a:t>
            </a:r>
          </a:p>
        </p:txBody>
      </p:sp>
      <p:sp>
        <p:nvSpPr>
          <p:cNvPr id="133" name="Module QA…">
            <a:extLst>
              <a:ext uri="{FF2B5EF4-FFF2-40B4-BE49-F238E27FC236}">
                <a16:creationId xmlns:a16="http://schemas.microsoft.com/office/drawing/2014/main" id="{90B43F81-830F-9069-8A64-41E562425A6C}"/>
              </a:ext>
            </a:extLst>
          </p:cNvPr>
          <p:cNvSpPr/>
          <p:nvPr/>
        </p:nvSpPr>
        <p:spPr>
          <a:xfrm>
            <a:off x="4592956" y="5389382"/>
            <a:ext cx="784779" cy="608019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QA</a:t>
            </a:r>
          </a:p>
        </p:txBody>
      </p:sp>
      <p:sp>
        <p:nvSpPr>
          <p:cNvPr id="161" name="Sensor QA/QC…">
            <a:extLst>
              <a:ext uri="{FF2B5EF4-FFF2-40B4-BE49-F238E27FC236}">
                <a16:creationId xmlns:a16="http://schemas.microsoft.com/office/drawing/2014/main" id="{7719FAF4-06CB-DB2B-C9EF-5C23EFE8784D}"/>
              </a:ext>
            </a:extLst>
          </p:cNvPr>
          <p:cNvSpPr/>
          <p:nvPr/>
        </p:nvSpPr>
        <p:spPr>
          <a:xfrm>
            <a:off x="4687340" y="2402573"/>
            <a:ext cx="996238" cy="42222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satOff val="-4966"/>
                <a:lumOff val="-10549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Sensor QA/QC</a:t>
            </a:r>
          </a:p>
        </p:txBody>
      </p:sp>
      <p:sp>
        <p:nvSpPr>
          <p:cNvPr id="3" name="Module assembling…">
            <a:extLst>
              <a:ext uri="{FF2B5EF4-FFF2-40B4-BE49-F238E27FC236}">
                <a16:creationId xmlns:a16="http://schemas.microsoft.com/office/drawing/2014/main" id="{A2EECCEF-2149-5A20-C2CB-E3A3B7A4718B}"/>
              </a:ext>
            </a:extLst>
          </p:cNvPr>
          <p:cNvSpPr/>
          <p:nvPr/>
        </p:nvSpPr>
        <p:spPr>
          <a:xfrm>
            <a:off x="3684695" y="4671851"/>
            <a:ext cx="841203" cy="6104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assembling</a:t>
            </a:r>
          </a:p>
        </p:txBody>
      </p:sp>
      <p:sp>
        <p:nvSpPr>
          <p:cNvPr id="4" name="Module QA…">
            <a:extLst>
              <a:ext uri="{FF2B5EF4-FFF2-40B4-BE49-F238E27FC236}">
                <a16:creationId xmlns:a16="http://schemas.microsoft.com/office/drawing/2014/main" id="{C3799429-0061-A06F-8C68-95EA8EB68501}"/>
              </a:ext>
            </a:extLst>
          </p:cNvPr>
          <p:cNvSpPr/>
          <p:nvPr/>
        </p:nvSpPr>
        <p:spPr>
          <a:xfrm>
            <a:off x="3707520" y="5389382"/>
            <a:ext cx="784779" cy="608019"/>
          </a:xfrm>
          <a:prstGeom prst="rect">
            <a:avLst/>
          </a:prstGeom>
          <a:solidFill>
            <a:schemeClr val="accent4">
              <a:lumOff val="24313"/>
            </a:schemeClr>
          </a:solidFill>
          <a:ln w="19050">
            <a:solidFill>
              <a:schemeClr val="accent4">
                <a:satOff val="-1335"/>
                <a:lumOff val="-10274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Module QA</a:t>
            </a: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A2F61A9C-8F58-B3F7-D552-CAC1768769EC}"/>
              </a:ext>
            </a:extLst>
          </p:cNvPr>
          <p:cNvGrpSpPr/>
          <p:nvPr/>
        </p:nvGrpSpPr>
        <p:grpSpPr>
          <a:xfrm>
            <a:off x="8276525" y="2149630"/>
            <a:ext cx="1173286" cy="443525"/>
            <a:chOff x="8276525" y="2149630"/>
            <a:chExt cx="1173286" cy="443525"/>
          </a:xfrm>
        </p:grpSpPr>
        <p:sp>
          <p:nvSpPr>
            <p:cNvPr id="33" name="線">
              <a:extLst>
                <a:ext uri="{FF2B5EF4-FFF2-40B4-BE49-F238E27FC236}">
                  <a16:creationId xmlns:a16="http://schemas.microsoft.com/office/drawing/2014/main" id="{18E18067-BB46-6608-6C41-1BD7E228D908}"/>
                </a:ext>
              </a:extLst>
            </p:cNvPr>
            <p:cNvSpPr/>
            <p:nvPr/>
          </p:nvSpPr>
          <p:spPr>
            <a:xfrm>
              <a:off x="9111694" y="2178855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>
                <a:latin typeface="Avenir Next" panose="020B0503020202020204" pitchFamily="34" charset="0"/>
              </a:endParaRPr>
            </a:p>
          </p:txBody>
        </p:sp>
        <p:sp>
          <p:nvSpPr>
            <p:cNvPr id="30" name="線">
              <a:extLst>
                <a:ext uri="{FF2B5EF4-FFF2-40B4-BE49-F238E27FC236}">
                  <a16:creationId xmlns:a16="http://schemas.microsoft.com/office/drawing/2014/main" id="{B9424906-7CBB-20BB-F9A1-3C3B3DC929CC}"/>
                </a:ext>
              </a:extLst>
            </p:cNvPr>
            <p:cNvSpPr/>
            <p:nvPr/>
          </p:nvSpPr>
          <p:spPr>
            <a:xfrm flipH="1">
              <a:off x="8276525" y="2149630"/>
              <a:ext cx="338117" cy="414300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txBody>
            <a:bodyPr tIns="91439" bIns="91439"/>
            <a:lstStyle/>
            <a:p>
              <a:endParaRPr sz="900" dirty="0">
                <a:latin typeface="Avenir Next" panose="020B0503020202020204" pitchFamily="34" charset="0"/>
              </a:endParaRPr>
            </a:p>
          </p:txBody>
        </p:sp>
      </p:grpSp>
      <p:sp>
        <p:nvSpPr>
          <p:cNvPr id="95" name="FPC Production…">
            <a:extLst>
              <a:ext uri="{FF2B5EF4-FFF2-40B4-BE49-F238E27FC236}">
                <a16:creationId xmlns:a16="http://schemas.microsoft.com/office/drawing/2014/main" id="{4EB61D7F-66D4-9CCE-9364-91C407FEC210}"/>
              </a:ext>
            </a:extLst>
          </p:cNvPr>
          <p:cNvSpPr/>
          <p:nvPr/>
        </p:nvSpPr>
        <p:spPr>
          <a:xfrm>
            <a:off x="8276529" y="1737375"/>
            <a:ext cx="1079532" cy="5015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satOff val="-6843"/>
                <a:lumOff val="-10705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FPC Production</a:t>
            </a:r>
          </a:p>
          <a:p>
            <a:pPr algn="ctr">
              <a:defRPr sz="2500" b="1"/>
            </a:pPr>
            <a:r>
              <a:rPr sz="900" dirty="0">
                <a:latin typeface="Avenir Next" panose="020B0503020202020204" pitchFamily="34" charset="0"/>
              </a:rPr>
              <a:t>Company </a:t>
            </a:r>
            <a:r>
              <a:rPr lang="en-US" sz="900" dirty="0">
                <a:latin typeface="Avenir Next" panose="020B0503020202020204" pitchFamily="34" charset="0"/>
              </a:rPr>
              <a:t>F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24" name="Mechanical…">
            <a:extLst>
              <a:ext uri="{FF2B5EF4-FFF2-40B4-BE49-F238E27FC236}">
                <a16:creationId xmlns:a16="http://schemas.microsoft.com/office/drawing/2014/main" id="{B3C895A9-59C4-0479-F9DE-015278D91C46}"/>
              </a:ext>
            </a:extLst>
          </p:cNvPr>
          <p:cNvSpPr/>
          <p:nvPr/>
        </p:nvSpPr>
        <p:spPr>
          <a:xfrm>
            <a:off x="3523797" y="6208794"/>
            <a:ext cx="1142826" cy="52517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>
            <a:solidFill>
              <a:schemeClr val="accent6"/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lang="en-US" sz="900" dirty="0">
                <a:latin typeface="Avenir Next" panose="020B0503020202020204" pitchFamily="34" charset="0"/>
              </a:rPr>
              <a:t>Module</a:t>
            </a:r>
            <a:endParaRPr sz="900" dirty="0">
              <a:latin typeface="Avenir Next" panose="020B0503020202020204" pitchFamily="34" charset="0"/>
            </a:endParaRPr>
          </a:p>
          <a:p>
            <a:pPr algn="ctr">
              <a:defRPr sz="2500"/>
            </a:pPr>
            <a:r>
              <a:rPr lang="en-US" sz="900" dirty="0">
                <a:latin typeface="Avenir Next" panose="020B0503020202020204" pitchFamily="34" charset="0"/>
              </a:rPr>
              <a:t>Check</a:t>
            </a:r>
            <a:endParaRPr sz="900" dirty="0">
              <a:latin typeface="Avenir Next" panose="020B0503020202020204" pitchFamily="34" charset="0"/>
            </a:endParaRPr>
          </a:p>
          <a:p>
            <a:pPr algn="ctr">
              <a:defRPr sz="2500" b="1"/>
            </a:pPr>
            <a:r>
              <a:rPr lang="en-US" altLang="ja-JP" sz="900" dirty="0">
                <a:latin typeface="Avenir Next" panose="020B0503020202020204" pitchFamily="34" charset="0"/>
              </a:rPr>
              <a:t>Purdue /BNL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5" name="Sensor QA/QC…">
            <a:extLst>
              <a:ext uri="{FF2B5EF4-FFF2-40B4-BE49-F238E27FC236}">
                <a16:creationId xmlns:a16="http://schemas.microsoft.com/office/drawing/2014/main" id="{695666E1-E931-84DB-8A34-E45808BC5775}"/>
              </a:ext>
            </a:extLst>
          </p:cNvPr>
          <p:cNvSpPr/>
          <p:nvPr/>
        </p:nvSpPr>
        <p:spPr>
          <a:xfrm>
            <a:off x="7621843" y="2429641"/>
            <a:ext cx="766781" cy="4222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sz="900" dirty="0">
                <a:latin typeface="Avenir Next" panose="020B0503020202020204" pitchFamily="34" charset="0"/>
              </a:rPr>
              <a:t>FPC QA</a:t>
            </a:r>
            <a:endParaRPr sz="900" dirty="0">
              <a:latin typeface="Avenir Next" panose="020B0503020202020204" pitchFamily="34" charset="0"/>
            </a:endParaRPr>
          </a:p>
          <a:p>
            <a:pPr algn="ctr">
              <a:defRPr sz="2500" b="1"/>
            </a:pP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  <p:sp>
        <p:nvSpPr>
          <p:cNvPr id="23" name="Sensor QA/QC…">
            <a:extLst>
              <a:ext uri="{FF2B5EF4-FFF2-40B4-BE49-F238E27FC236}">
                <a16:creationId xmlns:a16="http://schemas.microsoft.com/office/drawing/2014/main" id="{418F2838-A88C-A2F2-319E-264BA3451D23}"/>
              </a:ext>
            </a:extLst>
          </p:cNvPr>
          <p:cNvSpPr/>
          <p:nvPr/>
        </p:nvSpPr>
        <p:spPr>
          <a:xfrm>
            <a:off x="8458471" y="2429641"/>
            <a:ext cx="766800" cy="4222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altLang="ja-JP" sz="900" dirty="0">
                <a:latin typeface="Avenir Next" panose="020B0503020202020204" pitchFamily="34" charset="0"/>
              </a:rPr>
              <a:t>FPC QA</a:t>
            </a:r>
          </a:p>
        </p:txBody>
      </p:sp>
      <p:sp>
        <p:nvSpPr>
          <p:cNvPr id="27" name="Sensor QA/QC…">
            <a:extLst>
              <a:ext uri="{FF2B5EF4-FFF2-40B4-BE49-F238E27FC236}">
                <a16:creationId xmlns:a16="http://schemas.microsoft.com/office/drawing/2014/main" id="{8C541758-1386-3C4C-BF5B-03B6922A3A5A}"/>
              </a:ext>
            </a:extLst>
          </p:cNvPr>
          <p:cNvSpPr/>
          <p:nvPr/>
        </p:nvSpPr>
        <p:spPr>
          <a:xfrm>
            <a:off x="9295118" y="2429641"/>
            <a:ext cx="766800" cy="42222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altLang="ja-JP" sz="900" dirty="0">
                <a:latin typeface="Avenir Next" panose="020B0503020202020204" pitchFamily="34" charset="0"/>
              </a:rPr>
              <a:t>FPC QA</a:t>
            </a:r>
          </a:p>
        </p:txBody>
      </p:sp>
      <p:sp>
        <p:nvSpPr>
          <p:cNvPr id="35" name="Sensor QA/QC…">
            <a:extLst>
              <a:ext uri="{FF2B5EF4-FFF2-40B4-BE49-F238E27FC236}">
                <a16:creationId xmlns:a16="http://schemas.microsoft.com/office/drawing/2014/main" id="{6678BBF5-3E6A-E722-E430-50B06180141E}"/>
              </a:ext>
            </a:extLst>
          </p:cNvPr>
          <p:cNvSpPr/>
          <p:nvPr/>
        </p:nvSpPr>
        <p:spPr>
          <a:xfrm>
            <a:off x="7153" y="2418912"/>
            <a:ext cx="766781" cy="504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sz="900" dirty="0">
                <a:latin typeface="Avenir Next" panose="020B0503020202020204" pitchFamily="34" charset="0"/>
              </a:rPr>
              <a:t>Interposer QA</a:t>
            </a:r>
            <a:endParaRPr sz="900" dirty="0">
              <a:latin typeface="Avenir Next" panose="020B0503020202020204" pitchFamily="34" charset="0"/>
            </a:endParaRPr>
          </a:p>
        </p:txBody>
      </p:sp>
      <p:sp>
        <p:nvSpPr>
          <p:cNvPr id="36" name="Sensor QA/QC…">
            <a:extLst>
              <a:ext uri="{FF2B5EF4-FFF2-40B4-BE49-F238E27FC236}">
                <a16:creationId xmlns:a16="http://schemas.microsoft.com/office/drawing/2014/main" id="{CA411C6B-5A6B-90F6-1A26-FDCFB61383FB}"/>
              </a:ext>
            </a:extLst>
          </p:cNvPr>
          <p:cNvSpPr/>
          <p:nvPr/>
        </p:nvSpPr>
        <p:spPr>
          <a:xfrm>
            <a:off x="843781" y="2418913"/>
            <a:ext cx="766800" cy="503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altLang="ja-JP" sz="900" dirty="0">
                <a:latin typeface="Avenir Next" panose="020B0503020202020204" pitchFamily="34" charset="0"/>
              </a:rPr>
              <a:t>Interposer QA</a:t>
            </a:r>
          </a:p>
        </p:txBody>
      </p:sp>
      <p:sp>
        <p:nvSpPr>
          <p:cNvPr id="37" name="Sensor QA/QC…">
            <a:extLst>
              <a:ext uri="{FF2B5EF4-FFF2-40B4-BE49-F238E27FC236}">
                <a16:creationId xmlns:a16="http://schemas.microsoft.com/office/drawing/2014/main" id="{DF8A25EF-66BF-9319-0B53-27A32959F71B}"/>
              </a:ext>
            </a:extLst>
          </p:cNvPr>
          <p:cNvSpPr/>
          <p:nvPr/>
        </p:nvSpPr>
        <p:spPr>
          <a:xfrm>
            <a:off x="1680428" y="2418913"/>
            <a:ext cx="766800" cy="503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/>
          <a:lstStyle/>
          <a:p>
            <a:pPr algn="ctr">
              <a:defRPr sz="2500"/>
            </a:pPr>
            <a:r>
              <a:rPr lang="en-US" altLang="ja-JP" sz="900" dirty="0">
                <a:latin typeface="Avenir Next" panose="020B0503020202020204" pitchFamily="34" charset="0"/>
              </a:rPr>
              <a:t>Interposer QA</a:t>
            </a:r>
          </a:p>
        </p:txBody>
      </p:sp>
      <p:sp>
        <p:nvSpPr>
          <p:cNvPr id="48" name="線">
            <a:extLst>
              <a:ext uri="{FF2B5EF4-FFF2-40B4-BE49-F238E27FC236}">
                <a16:creationId xmlns:a16="http://schemas.microsoft.com/office/drawing/2014/main" id="{0191A011-858D-E650-4778-1AC7C8782951}"/>
              </a:ext>
            </a:extLst>
          </p:cNvPr>
          <p:cNvSpPr/>
          <p:nvPr/>
        </p:nvSpPr>
        <p:spPr>
          <a:xfrm flipV="1">
            <a:off x="934287" y="5619724"/>
            <a:ext cx="51" cy="867614"/>
          </a:xfrm>
          <a:prstGeom prst="line">
            <a:avLst/>
          </a:prstGeom>
          <a:ln w="19050">
            <a:solidFill>
              <a:srgbClr val="000000"/>
            </a:solidFill>
          </a:ln>
        </p:spPr>
        <p:txBody>
          <a:bodyPr tIns="91439" bIns="91439"/>
          <a:lstStyle/>
          <a:p>
            <a:endParaRPr sz="900">
              <a:latin typeface="Avenir Next" panose="020B0503020202020204" pitchFamily="34" charset="0"/>
            </a:endParaRPr>
          </a:p>
        </p:txBody>
      </p:sp>
      <p:sp>
        <p:nvSpPr>
          <p:cNvPr id="101" name="Mechanical…">
            <a:extLst>
              <a:ext uri="{FF2B5EF4-FFF2-40B4-BE49-F238E27FC236}">
                <a16:creationId xmlns:a16="http://schemas.microsoft.com/office/drawing/2014/main" id="{61A8DD31-50A5-08EC-664A-B792AD53CF07}"/>
              </a:ext>
            </a:extLst>
          </p:cNvPr>
          <p:cNvSpPr/>
          <p:nvPr/>
        </p:nvSpPr>
        <p:spPr>
          <a:xfrm>
            <a:off x="135338" y="5253041"/>
            <a:ext cx="1601669" cy="5015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ap="flat">
            <a:solidFill>
              <a:schemeClr val="accent6"/>
            </a:solidFill>
            <a:prstDash val="solid"/>
            <a:round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noAutofit/>
          </a:bodyPr>
          <a:lstStyle/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Mechanical</a:t>
            </a:r>
          </a:p>
          <a:p>
            <a:pPr algn="ctr">
              <a:defRPr sz="2500"/>
            </a:pPr>
            <a:r>
              <a:rPr sz="900" dirty="0">
                <a:latin typeface="Avenir Next" panose="020B0503020202020204" pitchFamily="34" charset="0"/>
              </a:rPr>
              <a:t>Production</a:t>
            </a:r>
          </a:p>
          <a:p>
            <a:pPr algn="ctr">
              <a:defRPr sz="2500" b="1"/>
            </a:pPr>
            <a:r>
              <a:rPr lang="en-US" sz="900" dirty="0">
                <a:solidFill>
                  <a:srgbClr val="FF0000"/>
                </a:solidFill>
                <a:latin typeface="Avenir Next" panose="020B0503020202020204" pitchFamily="34" charset="0"/>
              </a:rPr>
              <a:t>Purdue/Academia Sinica</a:t>
            </a:r>
            <a:endParaRPr sz="900" dirty="0">
              <a:solidFill>
                <a:srgbClr val="FF00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124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64995-4AD8-F2AB-7D4A-5070E0282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0CF70A-0BCD-BC31-A895-8BA642B47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>
                <a:latin typeface="Avenir Next" panose="020B0503020202020204" pitchFamily="34" charset="0"/>
              </a:rPr>
              <a:t>ePIC</a:t>
            </a:r>
            <a:r>
              <a:rPr kumimoji="1" lang="en-US" altLang="ja-JP" b="1" dirty="0">
                <a:latin typeface="Avenir Next" panose="020B0503020202020204" pitchFamily="34" charset="0"/>
              </a:rPr>
              <a:t> Project Schedule (Best guess)</a:t>
            </a:r>
            <a:endParaRPr kumimoji="1" lang="ja-JP" altLang="en-US" b="1">
              <a:latin typeface="Avenir Next" panose="020B0503020202020204" pitchFamily="34" charset="0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D9D10277-3146-A17F-D13E-B3AB1B879761}"/>
              </a:ext>
            </a:extLst>
          </p:cNvPr>
          <p:cNvGrpSpPr/>
          <p:nvPr/>
        </p:nvGrpSpPr>
        <p:grpSpPr>
          <a:xfrm>
            <a:off x="140122" y="2256888"/>
            <a:ext cx="11911756" cy="3440726"/>
            <a:chOff x="140122" y="1562828"/>
            <a:chExt cx="11911756" cy="3440726"/>
          </a:xfrm>
        </p:grpSpPr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5F0A3C02-42AC-89B5-AAB7-07E305DFFB0F}"/>
                </a:ext>
              </a:extLst>
            </p:cNvPr>
            <p:cNvGrpSpPr/>
            <p:nvPr/>
          </p:nvGrpSpPr>
          <p:grpSpPr>
            <a:xfrm>
              <a:off x="140122" y="1562828"/>
              <a:ext cx="11911756" cy="3440726"/>
              <a:chOff x="140122" y="2223840"/>
              <a:chExt cx="11911756" cy="3440726"/>
            </a:xfrm>
          </p:grpSpPr>
          <p:pic>
            <p:nvPicPr>
              <p:cNvPr id="5" name="図 4">
                <a:extLst>
                  <a:ext uri="{FF2B5EF4-FFF2-40B4-BE49-F238E27FC236}">
                    <a16:creationId xmlns:a16="http://schemas.microsoft.com/office/drawing/2014/main" id="{647E3086-93A1-54F8-A276-38040B54B4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40122" y="2223840"/>
                <a:ext cx="11911756" cy="3440726"/>
              </a:xfrm>
              <a:prstGeom prst="rect">
                <a:avLst/>
              </a:prstGeom>
            </p:spPr>
          </p:pic>
          <p:sp>
            <p:nvSpPr>
              <p:cNvPr id="12" name="星 5 11">
                <a:extLst>
                  <a:ext uri="{FF2B5EF4-FFF2-40B4-BE49-F238E27FC236}">
                    <a16:creationId xmlns:a16="http://schemas.microsoft.com/office/drawing/2014/main" id="{CD06EAE4-0AEE-68AE-E688-34BF858BE8CD}"/>
                  </a:ext>
                </a:extLst>
              </p:cNvPr>
              <p:cNvSpPr/>
              <p:nvPr/>
            </p:nvSpPr>
            <p:spPr>
              <a:xfrm>
                <a:off x="1112080" y="4067558"/>
                <a:ext cx="468000" cy="462224"/>
              </a:xfrm>
              <a:prstGeom prst="star5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星 5 12">
                <a:extLst>
                  <a:ext uri="{FF2B5EF4-FFF2-40B4-BE49-F238E27FC236}">
                    <a16:creationId xmlns:a16="http://schemas.microsoft.com/office/drawing/2014/main" id="{7BB35D9E-95B5-AAEC-C86C-835DBA8B6617}"/>
                  </a:ext>
                </a:extLst>
              </p:cNvPr>
              <p:cNvSpPr/>
              <p:nvPr/>
            </p:nvSpPr>
            <p:spPr>
              <a:xfrm>
                <a:off x="2297942" y="4064944"/>
                <a:ext cx="468000" cy="462224"/>
              </a:xfrm>
              <a:prstGeom prst="star5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星 5 13">
                <a:extLst>
                  <a:ext uri="{FF2B5EF4-FFF2-40B4-BE49-F238E27FC236}">
                    <a16:creationId xmlns:a16="http://schemas.microsoft.com/office/drawing/2014/main" id="{2AE90D91-72D6-9184-2451-155E0A8517A4}"/>
                  </a:ext>
                </a:extLst>
              </p:cNvPr>
              <p:cNvSpPr/>
              <p:nvPr/>
            </p:nvSpPr>
            <p:spPr>
              <a:xfrm>
                <a:off x="7653955" y="4090452"/>
                <a:ext cx="468000" cy="462224"/>
              </a:xfrm>
              <a:prstGeom prst="star5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星 5 14">
                <a:extLst>
                  <a:ext uri="{FF2B5EF4-FFF2-40B4-BE49-F238E27FC236}">
                    <a16:creationId xmlns:a16="http://schemas.microsoft.com/office/drawing/2014/main" id="{BE7B54A2-7A9B-1D02-3E06-3E35966BC090}"/>
                  </a:ext>
                </a:extLst>
              </p:cNvPr>
              <p:cNvSpPr/>
              <p:nvPr/>
            </p:nvSpPr>
            <p:spPr>
              <a:xfrm>
                <a:off x="10319967" y="4126008"/>
                <a:ext cx="468000" cy="462224"/>
              </a:xfrm>
              <a:prstGeom prst="star5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右矢印 5">
                <a:extLst>
                  <a:ext uri="{FF2B5EF4-FFF2-40B4-BE49-F238E27FC236}">
                    <a16:creationId xmlns:a16="http://schemas.microsoft.com/office/drawing/2014/main" id="{6CC68FDD-DDC1-B831-29E0-3A4989A6753C}"/>
                  </a:ext>
                </a:extLst>
              </p:cNvPr>
              <p:cNvSpPr/>
              <p:nvPr/>
            </p:nvSpPr>
            <p:spPr>
              <a:xfrm>
                <a:off x="160218" y="2893928"/>
                <a:ext cx="2371724" cy="1042413"/>
              </a:xfrm>
              <a:prstGeom prst="rightArrow">
                <a:avLst/>
              </a:pr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右矢印 6">
                <a:extLst>
                  <a:ext uri="{FF2B5EF4-FFF2-40B4-BE49-F238E27FC236}">
                    <a16:creationId xmlns:a16="http://schemas.microsoft.com/office/drawing/2014/main" id="{C678D3D3-8588-81BA-C74B-DF1120E5E541}"/>
                  </a:ext>
                </a:extLst>
              </p:cNvPr>
              <p:cNvSpPr/>
              <p:nvPr/>
            </p:nvSpPr>
            <p:spPr>
              <a:xfrm>
                <a:off x="2531942" y="2893928"/>
                <a:ext cx="1762056" cy="1042413"/>
              </a:xfrm>
              <a:prstGeom prst="rightArrow">
                <a:avLst/>
              </a:prstGeom>
            </p:spPr>
            <p:style>
              <a:lnRef idx="2">
                <a:schemeClr val="accent4">
                  <a:shade val="15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右矢印 7">
                <a:extLst>
                  <a:ext uri="{FF2B5EF4-FFF2-40B4-BE49-F238E27FC236}">
                    <a16:creationId xmlns:a16="http://schemas.microsoft.com/office/drawing/2014/main" id="{B9926D41-84BA-E4C5-12CE-4D6AB9D31A36}"/>
                  </a:ext>
                </a:extLst>
              </p:cNvPr>
              <p:cNvSpPr/>
              <p:nvPr/>
            </p:nvSpPr>
            <p:spPr>
              <a:xfrm>
                <a:off x="7898003" y="2893928"/>
                <a:ext cx="552660" cy="1042413"/>
              </a:xfrm>
              <a:prstGeom prst="rightArrow">
                <a:avLst/>
              </a:prstGeom>
              <a:solidFill>
                <a:schemeClr val="accent1"/>
              </a:solidFill>
            </p:spPr>
            <p:style>
              <a:lnRef idx="2">
                <a:schemeClr val="accent3">
                  <a:shade val="15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右矢印 8">
                <a:extLst>
                  <a:ext uri="{FF2B5EF4-FFF2-40B4-BE49-F238E27FC236}">
                    <a16:creationId xmlns:a16="http://schemas.microsoft.com/office/drawing/2014/main" id="{F211776C-CA7C-D291-65EB-A1D01CC26841}"/>
                  </a:ext>
                </a:extLst>
              </p:cNvPr>
              <p:cNvSpPr/>
              <p:nvPr/>
            </p:nvSpPr>
            <p:spPr>
              <a:xfrm>
                <a:off x="8450663" y="2893927"/>
                <a:ext cx="2090057" cy="1042413"/>
              </a:xfrm>
              <a:prstGeom prst="rightArrow">
                <a:avLst/>
              </a:prstGeom>
            </p:spPr>
            <p:style>
              <a:lnRef idx="2">
                <a:schemeClr val="accent5">
                  <a:shade val="15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右矢印 17">
                <a:extLst>
                  <a:ext uri="{FF2B5EF4-FFF2-40B4-BE49-F238E27FC236}">
                    <a16:creationId xmlns:a16="http://schemas.microsoft.com/office/drawing/2014/main" id="{A4157D14-441C-9E14-56D7-83810856C722}"/>
                  </a:ext>
                </a:extLst>
              </p:cNvPr>
              <p:cNvSpPr/>
              <p:nvPr/>
            </p:nvSpPr>
            <p:spPr>
              <a:xfrm>
                <a:off x="4296787" y="2893925"/>
                <a:ext cx="2988268" cy="1042413"/>
              </a:xfrm>
              <a:prstGeom prst="rightArrow">
                <a:avLst/>
              </a:prstGeom>
              <a:solidFill>
                <a:srgbClr val="C00000"/>
              </a:solidFill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5AB93030-6F6E-00F0-FE86-3C94A2540C09}"/>
                  </a:ext>
                </a:extLst>
              </p:cNvPr>
              <p:cNvSpPr txBox="1"/>
              <p:nvPr/>
            </p:nvSpPr>
            <p:spPr>
              <a:xfrm>
                <a:off x="441885" y="3244334"/>
                <a:ext cx="15474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b="1" dirty="0"/>
                  <a:t>R&amp;D / PED</a:t>
                </a:r>
                <a:endParaRPr kumimoji="1" lang="ja-JP" altLang="en-US" b="1"/>
              </a:p>
            </p:txBody>
          </p: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472E522D-8413-4E80-31C4-20A78F55E9CE}"/>
                  </a:ext>
                </a:extLst>
              </p:cNvPr>
              <p:cNvSpPr txBox="1"/>
              <p:nvPr/>
            </p:nvSpPr>
            <p:spPr>
              <a:xfrm>
                <a:off x="2461604" y="3244334"/>
                <a:ext cx="18088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b="1" dirty="0"/>
                  <a:t>Preproduction</a:t>
                </a:r>
                <a:endParaRPr kumimoji="1" lang="ja-JP" altLang="en-US" b="1"/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38D4996E-BB31-F15D-1636-E681F25F184B}"/>
                  </a:ext>
                </a:extLst>
              </p:cNvPr>
              <p:cNvSpPr txBox="1"/>
              <p:nvPr/>
            </p:nvSpPr>
            <p:spPr>
              <a:xfrm>
                <a:off x="4642035" y="3232185"/>
                <a:ext cx="18088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b="1" dirty="0"/>
                  <a:t>P</a:t>
                </a:r>
                <a:r>
                  <a:rPr kumimoji="1" lang="en-US" altLang="ja-JP" b="1" dirty="0"/>
                  <a:t>roduction</a:t>
                </a:r>
                <a:endParaRPr kumimoji="1" lang="ja-JP" altLang="en-US" b="1"/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AF2F4B74-F1EB-DA44-6DA4-92B3E72393A4}"/>
                  </a:ext>
                </a:extLst>
              </p:cNvPr>
              <p:cNvSpPr txBox="1"/>
              <p:nvPr/>
            </p:nvSpPr>
            <p:spPr>
              <a:xfrm>
                <a:off x="8497744" y="3232185"/>
                <a:ext cx="18088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b="1" dirty="0" err="1"/>
                  <a:t>Commisioning</a:t>
                </a:r>
                <a:endParaRPr kumimoji="1" lang="ja-JP" altLang="en-US" b="1"/>
              </a:p>
            </p:txBody>
          </p:sp>
          <p:grpSp>
            <p:nvGrpSpPr>
              <p:cNvPr id="28" name="グループ化 27">
                <a:extLst>
                  <a:ext uri="{FF2B5EF4-FFF2-40B4-BE49-F238E27FC236}">
                    <a16:creationId xmlns:a16="http://schemas.microsoft.com/office/drawing/2014/main" id="{579273DB-0AB3-674D-E57F-87EB1096A0EE}"/>
                  </a:ext>
                </a:extLst>
              </p:cNvPr>
              <p:cNvGrpSpPr/>
              <p:nvPr/>
            </p:nvGrpSpPr>
            <p:grpSpPr>
              <a:xfrm>
                <a:off x="989485" y="4660999"/>
                <a:ext cx="713190" cy="389428"/>
                <a:chOff x="1276142" y="6233774"/>
                <a:chExt cx="713190" cy="389428"/>
              </a:xfrm>
            </p:grpSpPr>
            <p:sp>
              <p:nvSpPr>
                <p:cNvPr id="25" name="正方形/長方形 24">
                  <a:extLst>
                    <a:ext uri="{FF2B5EF4-FFF2-40B4-BE49-F238E27FC236}">
                      <a16:creationId xmlns:a16="http://schemas.microsoft.com/office/drawing/2014/main" id="{E2FF1EE5-AFF7-C8B0-4899-74233ABDFC63}"/>
                    </a:ext>
                  </a:extLst>
                </p:cNvPr>
                <p:cNvSpPr/>
                <p:nvPr/>
              </p:nvSpPr>
              <p:spPr>
                <a:xfrm>
                  <a:off x="1276142" y="6233774"/>
                  <a:ext cx="713189" cy="369332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" name="テキスト ボックス 22">
                  <a:extLst>
                    <a:ext uri="{FF2B5EF4-FFF2-40B4-BE49-F238E27FC236}">
                      <a16:creationId xmlns:a16="http://schemas.microsoft.com/office/drawing/2014/main" id="{029FAE60-9D2C-F681-82CB-EDDE3ECEBD6F}"/>
                    </a:ext>
                  </a:extLst>
                </p:cNvPr>
                <p:cNvSpPr txBox="1"/>
                <p:nvPr/>
              </p:nvSpPr>
              <p:spPr>
                <a:xfrm>
                  <a:off x="1276142" y="6253870"/>
                  <a:ext cx="713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b="1" dirty="0"/>
                    <a:t>CD2</a:t>
                  </a:r>
                  <a:endParaRPr kumimoji="1" lang="ja-JP" altLang="en-US" b="1"/>
                </a:p>
              </p:txBody>
            </p:sp>
          </p:grpSp>
          <p:grpSp>
            <p:nvGrpSpPr>
              <p:cNvPr id="31" name="グループ化 30">
                <a:extLst>
                  <a:ext uri="{FF2B5EF4-FFF2-40B4-BE49-F238E27FC236}">
                    <a16:creationId xmlns:a16="http://schemas.microsoft.com/office/drawing/2014/main" id="{58E7998E-8D26-0392-8874-1CDA8884B9AD}"/>
                  </a:ext>
                </a:extLst>
              </p:cNvPr>
              <p:cNvGrpSpPr/>
              <p:nvPr/>
            </p:nvGrpSpPr>
            <p:grpSpPr>
              <a:xfrm>
                <a:off x="2175347" y="4654654"/>
                <a:ext cx="713190" cy="389428"/>
                <a:chOff x="2790942" y="6271511"/>
                <a:chExt cx="713190" cy="389428"/>
              </a:xfrm>
            </p:grpSpPr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46DB0C93-A6A5-3E9E-1489-6099A09B0067}"/>
                    </a:ext>
                  </a:extLst>
                </p:cNvPr>
                <p:cNvSpPr/>
                <p:nvPr/>
              </p:nvSpPr>
              <p:spPr>
                <a:xfrm>
                  <a:off x="2790942" y="6271511"/>
                  <a:ext cx="713189" cy="369332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" name="テキスト ボックス 26">
                  <a:extLst>
                    <a:ext uri="{FF2B5EF4-FFF2-40B4-BE49-F238E27FC236}">
                      <a16:creationId xmlns:a16="http://schemas.microsoft.com/office/drawing/2014/main" id="{CD0AED78-5502-D998-2D16-783294199361}"/>
                    </a:ext>
                  </a:extLst>
                </p:cNvPr>
                <p:cNvSpPr txBox="1"/>
                <p:nvPr/>
              </p:nvSpPr>
              <p:spPr>
                <a:xfrm>
                  <a:off x="2790942" y="6291607"/>
                  <a:ext cx="71319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b="1" dirty="0"/>
                    <a:t>CD3</a:t>
                  </a:r>
                  <a:endParaRPr kumimoji="1" lang="ja-JP" altLang="en-US" b="1"/>
                </a:p>
              </p:txBody>
            </p:sp>
          </p:grp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8EA17A92-4C58-454C-CE16-7B20F70A998D}"/>
                  </a:ext>
                </a:extLst>
              </p:cNvPr>
              <p:cNvSpPr/>
              <p:nvPr/>
            </p:nvSpPr>
            <p:spPr>
              <a:xfrm>
                <a:off x="7430343" y="4654654"/>
                <a:ext cx="935321" cy="36933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6D93D318-E6B6-9C4F-0FB3-9705CC683CFD}"/>
                  </a:ext>
                </a:extLst>
              </p:cNvPr>
              <p:cNvSpPr txBox="1"/>
              <p:nvPr/>
            </p:nvSpPr>
            <p:spPr>
              <a:xfrm>
                <a:off x="7360004" y="4654654"/>
                <a:ext cx="10759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b="1" dirty="0"/>
                  <a:t>Install</a:t>
                </a:r>
                <a:endParaRPr kumimoji="1" lang="ja-JP" altLang="en-US" b="1"/>
              </a:p>
            </p:txBody>
          </p:sp>
          <p:grpSp>
            <p:nvGrpSpPr>
              <p:cNvPr id="34" name="グループ化 33">
                <a:extLst>
                  <a:ext uri="{FF2B5EF4-FFF2-40B4-BE49-F238E27FC236}">
                    <a16:creationId xmlns:a16="http://schemas.microsoft.com/office/drawing/2014/main" id="{CDDB35F3-E46C-553A-1FD9-2C9A60643FAC}"/>
                  </a:ext>
                </a:extLst>
              </p:cNvPr>
              <p:cNvGrpSpPr/>
              <p:nvPr/>
            </p:nvGrpSpPr>
            <p:grpSpPr>
              <a:xfrm>
                <a:off x="10211325" y="4634558"/>
                <a:ext cx="1355633" cy="387923"/>
                <a:chOff x="2761377" y="6271511"/>
                <a:chExt cx="1355633" cy="387923"/>
              </a:xfrm>
            </p:grpSpPr>
            <p:sp>
              <p:nvSpPr>
                <p:cNvPr id="35" name="正方形/長方形 34">
                  <a:extLst>
                    <a:ext uri="{FF2B5EF4-FFF2-40B4-BE49-F238E27FC236}">
                      <a16:creationId xmlns:a16="http://schemas.microsoft.com/office/drawing/2014/main" id="{9E45A0F6-4DCA-F676-4BCE-8742510B5AF8}"/>
                    </a:ext>
                  </a:extLst>
                </p:cNvPr>
                <p:cNvSpPr/>
                <p:nvPr/>
              </p:nvSpPr>
              <p:spPr>
                <a:xfrm>
                  <a:off x="2790941" y="6271511"/>
                  <a:ext cx="1293017" cy="369332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" name="テキスト ボックス 35">
                  <a:extLst>
                    <a:ext uri="{FF2B5EF4-FFF2-40B4-BE49-F238E27FC236}">
                      <a16:creationId xmlns:a16="http://schemas.microsoft.com/office/drawing/2014/main" id="{C7A092D6-2515-DADD-1890-0E89BFC1CF9B}"/>
                    </a:ext>
                  </a:extLst>
                </p:cNvPr>
                <p:cNvSpPr txBox="1"/>
                <p:nvPr/>
              </p:nvSpPr>
              <p:spPr>
                <a:xfrm>
                  <a:off x="2761377" y="6290102"/>
                  <a:ext cx="135563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en-US" altLang="ja-JP" b="1" dirty="0"/>
                    <a:t>Early CD4</a:t>
                  </a:r>
                  <a:endParaRPr kumimoji="1" lang="ja-JP" altLang="en-US" b="1"/>
                </a:p>
              </p:txBody>
            </p:sp>
          </p:grpSp>
          <p:sp>
            <p:nvSpPr>
              <p:cNvPr id="37" name="右矢印 36">
                <a:extLst>
                  <a:ext uri="{FF2B5EF4-FFF2-40B4-BE49-F238E27FC236}">
                    <a16:creationId xmlns:a16="http://schemas.microsoft.com/office/drawing/2014/main" id="{4F253263-0159-C6B6-D5A3-6C355183D67D}"/>
                  </a:ext>
                </a:extLst>
              </p:cNvPr>
              <p:cNvSpPr/>
              <p:nvPr/>
            </p:nvSpPr>
            <p:spPr>
              <a:xfrm>
                <a:off x="10557644" y="2893924"/>
                <a:ext cx="1494233" cy="1042413"/>
              </a:xfrm>
              <a:prstGeom prst="rightArrow">
                <a:avLst/>
              </a:prstGeom>
              <a:solidFill>
                <a:schemeClr val="accent6"/>
              </a:solidFill>
            </p:spPr>
            <p:style>
              <a:lnRef idx="2">
                <a:schemeClr val="accent3">
                  <a:shade val="15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C4E94C17-B2CE-506A-0104-39424C1AB47F}"/>
                </a:ext>
              </a:extLst>
            </p:cNvPr>
            <p:cNvSpPr txBox="1"/>
            <p:nvPr/>
          </p:nvSpPr>
          <p:spPr>
            <a:xfrm>
              <a:off x="816166" y="4500536"/>
              <a:ext cx="1068976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000" dirty="0">
                  <a:latin typeface="Avenir Next" panose="020B0503020202020204" pitchFamily="34" charset="0"/>
                </a:rPr>
                <a:t>Maturity &gt; 60%</a:t>
              </a: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4CDB612F-D42C-2A03-73AB-70839649AB78}"/>
                </a:ext>
              </a:extLst>
            </p:cNvPr>
            <p:cNvSpPr txBox="1"/>
            <p:nvPr/>
          </p:nvSpPr>
          <p:spPr>
            <a:xfrm>
              <a:off x="1989331" y="4522695"/>
              <a:ext cx="1068976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000" dirty="0">
                  <a:latin typeface="Avenir Next" panose="020B0503020202020204" pitchFamily="34" charset="0"/>
                </a:rPr>
                <a:t>Maturity &gt; 90%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5939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33276</TotalTime>
  <Words>297</Words>
  <Application>Microsoft Macintosh PowerPoint</Application>
  <PresentationFormat>Widescreen</PresentationFormat>
  <Paragraphs>152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游ゴシック</vt:lpstr>
      <vt:lpstr>游ゴシック Light</vt:lpstr>
      <vt:lpstr>Arial</vt:lpstr>
      <vt:lpstr>Avenir Next</vt:lpstr>
      <vt:lpstr>Office テーマ</vt:lpstr>
      <vt:lpstr>Detector Assembling Workflow BTOF</vt:lpstr>
      <vt:lpstr>Detector Assembling Workflow FTOF</vt:lpstr>
      <vt:lpstr>ePIC Project Schedule (Best guess)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Satoshi YANO</dc:creator>
  <cp:lastModifiedBy>Xu, Zhangbu</cp:lastModifiedBy>
  <cp:revision>951</cp:revision>
  <dcterms:created xsi:type="dcterms:W3CDTF">2025-04-11T07:28:13Z</dcterms:created>
  <dcterms:modified xsi:type="dcterms:W3CDTF">2025-06-05T00:16:49Z</dcterms:modified>
</cp:coreProperties>
</file>