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  <p:sldMasterId id="2147483663" r:id="rId15"/>
    <p:sldMasterId id="2147483664" r:id="rId16"/>
    <p:sldMasterId id="2147483665" r:id="rId17"/>
    <p:sldMasterId id="2147483666" r:id="rId18"/>
    <p:sldMasterId id="2147483667" r:id="rId19"/>
    <p:sldMasterId id="2147483668" r:id="rId20"/>
    <p:sldMasterId id="2147483669" r:id="rId21"/>
    <p:sldMasterId id="2147483670" r:id="rId22"/>
    <p:sldMasterId id="2147483671" r:id="rId23"/>
    <p:sldMasterId id="2147483672" r:id="rId24"/>
    <p:sldMasterId id="2147483673" r:id="rId25"/>
    <p:sldMasterId id="2147483674" r:id="rId26"/>
    <p:sldMasterId id="2147483675" r:id="rId27"/>
  </p:sldMasterIdLst>
  <p:notesMasterIdLst>
    <p:notesMasterId r:id="rId44"/>
  </p:notesMasterIdLst>
  <p:handoutMasterIdLst>
    <p:handoutMasterId r:id="rId45"/>
  </p:handoutMasterIdLst>
  <p:sldIdLst>
    <p:sldId id="266" r:id="rId28"/>
    <p:sldId id="257" r:id="rId29"/>
    <p:sldId id="562" r:id="rId30"/>
    <p:sldId id="269" r:id="rId31"/>
    <p:sldId id="550" r:id="rId32"/>
    <p:sldId id="552" r:id="rId33"/>
    <p:sldId id="263" r:id="rId34"/>
    <p:sldId id="560" r:id="rId35"/>
    <p:sldId id="553" r:id="rId36"/>
    <p:sldId id="555" r:id="rId37"/>
    <p:sldId id="556" r:id="rId38"/>
    <p:sldId id="557" r:id="rId39"/>
    <p:sldId id="561" r:id="rId40"/>
    <p:sldId id="528" r:id="rId41"/>
    <p:sldId id="268" r:id="rId42"/>
    <p:sldId id="558" r:id="rId43"/>
  </p:sldIdLst>
  <p:sldSz cx="13003213" cy="9752013"/>
  <p:notesSz cx="6858000" cy="9144000"/>
  <p:defaultTextStyle>
    <a:defPPr>
      <a:defRPr lang="en-GB"/>
    </a:defPPr>
    <a:lvl1pPr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1pPr>
    <a:lvl2pPr marL="742950" indent="-28575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2pPr>
    <a:lvl3pPr marL="1143000" indent="-22860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3pPr>
    <a:lvl4pPr marL="1600200" indent="-22860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4pPr>
    <a:lvl5pPr marL="2057400" indent="-22860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5pPr>
    <a:lvl6pPr marL="22860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6pPr>
    <a:lvl7pPr marL="27432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7pPr>
    <a:lvl8pPr marL="32004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8pPr>
    <a:lvl9pPr marL="36576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AD00"/>
    <a:srgbClr val="FAFFB7"/>
    <a:srgbClr val="C6F2EE"/>
    <a:srgbClr val="004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11"/>
    <p:restoredTop sz="50000" autoAdjust="0"/>
  </p:normalViewPr>
  <p:slideViewPr>
    <p:cSldViewPr>
      <p:cViewPr varScale="1">
        <p:scale>
          <a:sx n="81" d="100"/>
          <a:sy n="81" d="100"/>
        </p:scale>
        <p:origin x="184" y="46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7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2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7.xml"/><Relationship Id="rId42" Type="http://schemas.openxmlformats.org/officeDocument/2006/relationships/slide" Target="slides/slide15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2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5.xml"/><Relationship Id="rId37" Type="http://schemas.openxmlformats.org/officeDocument/2006/relationships/slide" Target="slides/slide10.xml"/><Relationship Id="rId40" Type="http://schemas.openxmlformats.org/officeDocument/2006/relationships/slide" Target="slides/slide13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36" Type="http://schemas.openxmlformats.org/officeDocument/2006/relationships/slide" Target="slides/slide9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4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3.xml"/><Relationship Id="rId35" Type="http://schemas.openxmlformats.org/officeDocument/2006/relationships/slide" Target="slides/slide8.xml"/><Relationship Id="rId43" Type="http://schemas.openxmlformats.org/officeDocument/2006/relationships/slide" Target="slides/slide16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6.xml"/><Relationship Id="rId38" Type="http://schemas.openxmlformats.org/officeDocument/2006/relationships/slide" Target="slides/slide11.xml"/><Relationship Id="rId46" Type="http://schemas.openxmlformats.org/officeDocument/2006/relationships/presProps" Target="presProp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FDEA3-DE62-5748-B08F-A55EDB818D50}" type="datetimeFigureOut">
              <a:rPr lang="en-US" smtClean="0"/>
              <a:t>5/29/25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87693-1090-C54A-9912-2240EF636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429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8300"/>
            <a:ext cx="11788775" cy="1248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704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243665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57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35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07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60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1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72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57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06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73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16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0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24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35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29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20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92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022C4-13FB-734F-8574-A72C03BD2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404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A0712-8108-BF48-95B4-A216FD381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1777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1C938-C957-0344-80B1-38579BF27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026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593DE-CD06-0D40-9D08-03E5225AE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841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D417D-D5F5-FE45-9515-BD80F9B8F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023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4C4EA-1526-F84C-B573-6745E1519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897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09D50-5311-0F49-BB62-5B63F8D4F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5337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C719A-786E-9B47-8DEE-8EDE2FF65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9247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B1090-DC1D-6044-A330-E43E6CED0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1122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8AF36-0378-3B4D-BB23-903E93675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5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259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A727C-017E-1D4A-8C5F-2B16CE820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336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26102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59220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754701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9300" y="2324100"/>
            <a:ext cx="1949450" cy="890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1150" y="2324100"/>
            <a:ext cx="1951038" cy="890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94219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46075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67627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08636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730274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6112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05587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83480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10898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10898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798811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7498811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421429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129247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863600"/>
            <a:ext cx="5848350" cy="8355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863600"/>
            <a:ext cx="5849938" cy="8355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45257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002350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22082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8088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1550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892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594974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623147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90525"/>
            <a:ext cx="2962275" cy="88280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90525"/>
            <a:ext cx="8736013" cy="8828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175215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6425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37910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88913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472847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090654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054643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607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1457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348384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212957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032489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221343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315740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522197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597706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032782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848784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0771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29519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580381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699234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100731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640084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197948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458136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939666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87205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152286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7087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13333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101882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92208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508604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369932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193685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533994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107330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878793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403584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2457450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350" y="5016500"/>
            <a:ext cx="2459038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316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4329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633104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2200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62815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898555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557798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451040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73563" y="1320800"/>
            <a:ext cx="1266825" cy="735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3649663" cy="735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286026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064328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807719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5783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7253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8600" y="8470900"/>
            <a:ext cx="2393950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94950" y="8470900"/>
            <a:ext cx="2395538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281634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278025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607563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08273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66370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19840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119994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5688" y="7785100"/>
            <a:ext cx="2844800" cy="4346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9700" y="7785100"/>
            <a:ext cx="8383588" cy="4346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544217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1761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882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84884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40977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338449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982508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981801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56882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46506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113741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081039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674909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655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821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55658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465540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72941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856042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12346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429455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23288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219010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76573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987794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8044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980430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888184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969058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794108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909246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043946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25810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47559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199844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692233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7650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42224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12651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6993549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621539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59759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889285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964366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637269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9597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383725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210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341155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364597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931890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725429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234834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82634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57450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350" y="2324100"/>
            <a:ext cx="2459038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579529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911184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03064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10700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9096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964762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83107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36332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73563" y="328613"/>
            <a:ext cx="1266825" cy="9313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3649663" cy="9313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465593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853705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44982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025894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302947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581103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070725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320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424133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202909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484250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4596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062566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6423345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309835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64811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57450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350" y="2324100"/>
            <a:ext cx="2459038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593534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711230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07860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859927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71463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32542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788952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203155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9313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9313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618385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3E357-979D-8545-89F5-822D83CC5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5538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B0091-CAD8-4A4F-9DD4-8AD6B1C13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0924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D6ACC-734F-E245-88B7-20D2ACEC0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92150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2E05-7506-A54F-9BF1-C2E2C69AB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5549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57C2B-0416-9B46-9D4B-98CC1FAA5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58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338808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62A5-C029-5E46-8CD6-80F66CE42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3876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72D46-45B2-A645-9F98-65947C35B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6863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3B41C-BAC7-A148-ADDE-A73E07BDC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2678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734A2-5BE3-9E49-AFC0-F18EF8F60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2769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79433-09A6-1C4F-B506-98EAFAC0A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6752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3F6B1-714D-3440-8BC9-206C4AE2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0454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8C30A-7EAE-9541-B0A4-4D5F08B9C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5806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7B757-34E8-C547-954A-0D5926DE2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0240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70F67-02F8-2F43-942A-81A67066F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211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1238"/>
            <a:ext cx="5768975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1238"/>
            <a:ext cx="5770563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D71D0-F61A-C64E-A244-39FCEEBFD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2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971616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5BE8E-80A8-4A4A-9B7D-989DBB03F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3486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725A8-0EF9-904F-ABC6-8A3D95147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9081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D5A19-5F14-1444-B4F3-125BD95A0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48551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2C739-91CD-AF44-9A36-203A157C9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1026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DBE46-7FD3-B145-B46C-3E340CFF7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2573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C5D74-9DBD-2845-9933-4727D5CAA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99343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0225" y="388938"/>
            <a:ext cx="2922588" cy="7537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16950" cy="7537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E7740-4E7D-C64C-BEF3-DAC1E8934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58581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998AA-A84F-5C43-91EE-11B2DED93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65031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F58B8-1878-CB46-B5CA-3331AA433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3250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B71B8-3DEC-854E-8206-274F2B0AE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64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28471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4725" y="2058988"/>
            <a:ext cx="5443538" cy="659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0663" y="2058988"/>
            <a:ext cx="5445125" cy="659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9DA82-3903-8749-9909-84B034401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2257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0E790-372F-5B42-B4D4-150D8C76B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4543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8A9DF-C2D2-1446-87EC-9DAF05A7C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88636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D1B73-ED9E-474D-B069-916661F1B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6709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598DA-539F-F443-91BF-AAA7BE757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7047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157FE-5A73-7A4C-B2E6-111184D4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6439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91FAE-BE64-0C49-B08C-B1B2E5D95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282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6713" y="866775"/>
            <a:ext cx="2759075" cy="7791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4725" y="866775"/>
            <a:ext cx="8129588" cy="779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9EF29-73B2-3B47-857F-D9E789BD1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9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584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6684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2099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981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2282825"/>
            <a:ext cx="2962275" cy="5645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282825"/>
            <a:ext cx="8736013" cy="5645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61063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31832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7798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9214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74703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52036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638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820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1378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1925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68604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41145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0225" y="388938"/>
            <a:ext cx="2922588" cy="8318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16950" cy="8318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70722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349EE-647D-2C4C-A4D1-D23182A15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805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9014C-F727-CA43-80A3-B9D035ABD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007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4199E-56D3-8D4B-AAE4-E27AB6E7C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569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3C04B-1E1C-B746-8E1B-09FE8FFB8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07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A3949-9787-B44A-8918-7C57BAAE8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95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608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4FE7E-9590-DA4C-B7D9-66BFB80FA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81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17740-341E-C547-8366-C330FB5C6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172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D806D-E244-684C-8FD5-216A5C4D1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517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3B731-1B25-7345-A8EA-02F23F686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116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7841B-B213-9C44-A146-500537F94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2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0225" y="388938"/>
            <a:ext cx="2922588" cy="8318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16950" cy="8318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9C6F2-9FAF-6543-9BD2-A3953BA4C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901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FE32E-6611-0E42-81D9-E69FBED8E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936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D7E82-4E55-4342-9113-5E632C07D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721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91A40-AAC3-EE4F-828F-F62E3770E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377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E2EFE-7898-6E4F-9985-33D8CEC02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12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399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9275B-B27A-5046-B8B0-A66C5FCC6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585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4976B-0482-0C45-970F-D05EB8615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931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6F0C3-C80B-334A-8FD0-EFE5254B8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203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9BB62-FF00-CE40-8532-4AA574458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31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0B610-4ACA-6745-9643-A289F995E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067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F0B39-CBAF-E54A-B6AB-5336EF817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263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0ADD7-D299-EA4B-9F24-31804CC71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095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DCD52-BDD6-0F48-8EF6-6CB1E6BA6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839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7BB06-45C8-9840-9329-6B4E5F522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946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C8940-BF53-6844-848B-F018018F5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5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3A75A30-6073-1E96-174D-317EB5AD88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861" y="380206"/>
            <a:ext cx="158737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7543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5BC7E-1A0D-4344-BD1F-D644FFCB7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363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AF8BB-74BB-464F-A7BA-9A37D4B2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17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B8050-5692-0549-8127-7D5E4F3AD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319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D889C-F675-244F-B647-AF2E7DCD7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254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4B371-30EE-5941-8E85-A0CE73D1C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437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848E4-6C3B-8D45-82DF-170EDEF24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83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68164-FF09-6D47-BE16-D689A817C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728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AC43E-8E6E-3E43-81E7-66AE9D519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967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29910-342F-7241-8A29-AB1339B8B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685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485B3-ADB6-6740-B866-03E0E0A3E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0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9633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A0D47-F2EF-3A46-B1C2-2F3EBEA32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826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4D04F-76A8-EF47-B7A3-A6B9A92B7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225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2A506-835F-2D46-99E8-A7EC6ACEE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657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8FC3C-9F28-A14C-A5A7-2079C8077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800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EA119-AA4E-2A4E-87AE-8B75F695F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230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28D25-08D3-6C40-986C-34B72D777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650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215E9-4330-FA45-B983-D71E966C2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530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E9661-F860-3940-835C-E06907127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550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24554-936B-594D-AA13-DCF3599F3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757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43782-7F98-C240-B400-941BC47D0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5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3962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CBC84-CF0E-6748-9A51-2D6D5BE0C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393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13F10-CD68-2443-9E49-10ABB3782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616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AE281-65E5-9D4B-9BFC-76737B3E5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668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C0DD2-435F-FE47-B667-B04FA794E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675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ACD1A-655D-1C4C-8EFA-3B465160B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910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A53AF-FBD6-B34A-8CE3-EE9BAF376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286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6842D-90FF-7C40-A016-71B6868CA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982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F4298-CA30-DE4C-A964-C62585A07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14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07073-7A9C-A34F-8457-50ADD26AC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706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A18DA-02BE-3441-A58D-D1AF053E0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5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9E15170F-BF4F-F742-BA51-3C0C03EA7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69300" y="2324100"/>
            <a:ext cx="4052888" cy="890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863600"/>
            <a:ext cx="11850688" cy="835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4338" name="Line 2"/>
          <p:cNvSpPr>
            <a:spLocks noChangeShapeType="1"/>
          </p:cNvSpPr>
          <p:nvPr/>
        </p:nvSpPr>
        <p:spPr bwMode="auto">
          <a:xfrm flipH="1">
            <a:off x="9055100" y="519113"/>
            <a:ext cx="23813" cy="79644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9066213" y="3092450"/>
            <a:ext cx="3430587" cy="1588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9066213" y="5873750"/>
            <a:ext cx="3430587" cy="1588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6386" name="Line 2"/>
          <p:cNvSpPr>
            <a:spLocks noChangeShapeType="1"/>
          </p:cNvSpPr>
          <p:nvPr/>
        </p:nvSpPr>
        <p:spPr bwMode="auto">
          <a:xfrm flipH="1">
            <a:off x="4419600" y="1778000"/>
            <a:ext cx="23813" cy="5054600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5068888" cy="366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647700" y="4749800"/>
            <a:ext cx="4881563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5068888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09700" y="7785100"/>
            <a:ext cx="5780088" cy="169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7543800" y="7975600"/>
            <a:ext cx="1588" cy="1422400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48600" y="8470900"/>
            <a:ext cx="4941888" cy="366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6502400" y="1803400"/>
            <a:ext cx="1588" cy="4318000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0482" name="Line 2"/>
          <p:cNvSpPr>
            <a:spLocks noChangeShapeType="1"/>
          </p:cNvSpPr>
          <p:nvPr/>
        </p:nvSpPr>
        <p:spPr bwMode="auto">
          <a:xfrm flipH="1">
            <a:off x="6477000" y="508000"/>
            <a:ext cx="23813" cy="8013700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1506" name="Line 2"/>
          <p:cNvSpPr>
            <a:spLocks noChangeShapeType="1"/>
          </p:cNvSpPr>
          <p:nvPr/>
        </p:nvSpPr>
        <p:spPr bwMode="auto">
          <a:xfrm flipH="1">
            <a:off x="4432300" y="1776413"/>
            <a:ext cx="23813" cy="50688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 flipH="1">
            <a:off x="8534400" y="1776413"/>
            <a:ext cx="23813" cy="50688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68888" cy="731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3554" name="Line 2"/>
          <p:cNvSpPr>
            <a:spLocks noChangeShapeType="1"/>
          </p:cNvSpPr>
          <p:nvPr/>
        </p:nvSpPr>
        <p:spPr bwMode="auto">
          <a:xfrm>
            <a:off x="647700" y="1968500"/>
            <a:ext cx="48768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50688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4578" name="Line 2"/>
          <p:cNvSpPr>
            <a:spLocks noChangeShapeType="1"/>
          </p:cNvSpPr>
          <p:nvPr/>
        </p:nvSpPr>
        <p:spPr bwMode="auto">
          <a:xfrm flipH="1">
            <a:off x="6477000" y="519113"/>
            <a:ext cx="23813" cy="79644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6488113" y="4476750"/>
            <a:ext cx="5995987" cy="1588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68888" cy="731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6626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FC6198F5-EBB4-8446-B074-2C0AE5D5E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8777288"/>
            <a:ext cx="28892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9747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441825" y="8885238"/>
            <a:ext cx="41163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93186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A4BBA098-45FA-4740-B54A-326D89CB4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193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1238"/>
            <a:ext cx="11691938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298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hf hdr="0"/>
  <p:txStyles>
    <p:titleStyle>
      <a:lvl1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2pPr>
      <a:lvl3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3pPr>
      <a:lvl4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4pPr>
      <a:lvl5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358775" rtl="0" eaLnBrk="0" fontAlgn="base" hangingPunct="0">
        <a:lnSpc>
          <a:spcPct val="93000"/>
        </a:lnSpc>
        <a:spcBef>
          <a:spcPct val="0"/>
        </a:spcBef>
        <a:spcAft>
          <a:spcPts val="2013"/>
        </a:spcAft>
        <a:buClr>
          <a:srgbClr val="000000"/>
        </a:buClr>
        <a:buSzPct val="100000"/>
        <a:buFont typeface="Times New Roman" charset="0"/>
        <a:defRPr sz="3400" i="1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lnSpc>
          <a:spcPct val="93000"/>
        </a:lnSpc>
        <a:spcBef>
          <a:spcPct val="0"/>
        </a:spcBef>
        <a:spcAft>
          <a:spcPts val="1613"/>
        </a:spcAft>
        <a:buClr>
          <a:srgbClr val="000000"/>
        </a:buClr>
        <a:buSzPct val="100000"/>
        <a:buFont typeface="Times New Roman" charset="0"/>
        <a:defRPr sz="2600" i="1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1213"/>
        </a:spcAft>
        <a:buClr>
          <a:srgbClr val="000000"/>
        </a:buClr>
        <a:buSzPct val="100000"/>
        <a:buFont typeface="Times New Roman" charset="0"/>
        <a:defRPr sz="2300" i="1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813"/>
        </a:spcAft>
        <a:buClr>
          <a:srgbClr val="000000"/>
        </a:buClr>
        <a:buSzPct val="100000"/>
        <a:buFont typeface="Times New Roman" charset="0"/>
        <a:defRPr sz="2000" i="1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8777288"/>
            <a:ext cx="28892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4725" y="866775"/>
            <a:ext cx="1104106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2058988"/>
            <a:ext cx="11041063" cy="659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9747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441825" y="8885238"/>
            <a:ext cx="41163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93186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55B6CC4-C500-8A48-94CD-4A9BC520D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/>
  <p:txStyles>
    <p:titleStyle>
      <a:lvl1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2pPr>
      <a:lvl3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3pPr>
      <a:lvl4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4pPr>
      <a:lvl5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358775" rtl="0" eaLnBrk="0" fontAlgn="base" hangingPunct="0">
        <a:lnSpc>
          <a:spcPct val="93000"/>
        </a:lnSpc>
        <a:spcBef>
          <a:spcPct val="0"/>
        </a:spcBef>
        <a:spcAft>
          <a:spcPts val="2013"/>
        </a:spcAft>
        <a:buClr>
          <a:srgbClr val="000000"/>
        </a:buClr>
        <a:buSzPct val="100000"/>
        <a:buFont typeface="Times New Roman" charset="0"/>
        <a:defRPr sz="3400" i="1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lnSpc>
          <a:spcPct val="93000"/>
        </a:lnSpc>
        <a:spcBef>
          <a:spcPct val="0"/>
        </a:spcBef>
        <a:spcAft>
          <a:spcPts val="1613"/>
        </a:spcAft>
        <a:buClr>
          <a:srgbClr val="000000"/>
        </a:buClr>
        <a:buSzPct val="100000"/>
        <a:buFont typeface="Times New Roman" charset="0"/>
        <a:defRPr sz="2600" i="1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1213"/>
        </a:spcAft>
        <a:buClr>
          <a:srgbClr val="000000"/>
        </a:buClr>
        <a:buSzPct val="100000"/>
        <a:buFont typeface="Times New Roman" charset="0"/>
        <a:defRPr sz="2300" i="1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813"/>
        </a:spcAft>
        <a:buClr>
          <a:srgbClr val="000000"/>
        </a:buClr>
        <a:buSzPct val="100000"/>
        <a:buFont typeface="Times New Roman" charset="0"/>
        <a:defRPr sz="2000" i="1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708400"/>
            <a:ext cx="11850688" cy="232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1938" cy="1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FA926AD2-D67B-E04E-BF9D-5B4C5D9F8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1938" cy="1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5AB99F3E-9034-EC4C-AB9F-1C4B53344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6C080CF3-D0AE-524D-A0B6-6695C259E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7E25456-F0F1-4445-A779-BF3123C55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F6931AB-6532-304C-A554-03C4E777D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phy.ornl.gov/event/680/sessions/321/#2025060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This week’s activities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48583" y="2124075"/>
            <a:ext cx="12597606" cy="275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This week saw the ORNL “Calorimeter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Workfest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”  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  <a:hlinkClick r:id="rId3"/>
              </a:rPr>
              <a:t>https://indico.phy.ornl.gov/event/680/sessions/321/#20250602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I attended some of it remotely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I gave a long presentation with some “live” components on Tuesday 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Some slides I show today are from that presentation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This is a screenshot of my summary 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6F595A-89FC-60E9-8578-98E7FA588E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3726"/>
          <a:stretch/>
        </p:blipFill>
        <p:spPr>
          <a:xfrm>
            <a:off x="8787606" y="2590006"/>
            <a:ext cx="2819400" cy="4080216"/>
          </a:xfrm>
          <a:prstGeom prst="rect">
            <a:avLst/>
          </a:prstGeom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D3815C-3AFD-A7DF-12FD-A6300821AD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555"/>
          <a:stretch/>
        </p:blipFill>
        <p:spPr>
          <a:xfrm>
            <a:off x="232666" y="5561806"/>
            <a:ext cx="7030939" cy="3987490"/>
          </a:xfrm>
          <a:prstGeom prst="rect">
            <a:avLst/>
          </a:prstGeom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8406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Analysis API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35292" y="2000606"/>
            <a:ext cx="12597606" cy="742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The device generates a packet with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hitformat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301 (mnemonic “IDH2GCROC3”) 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Remember these numbers are a simple enumeration, and numbers are plentiful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This “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hitformat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” maps the packet to a “handler class” that is specific to this particular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hitformat</a:t>
            </a: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6E95F0-BDF1-2D09-B63B-A5AFEBDCDC38}"/>
              </a:ext>
            </a:extLst>
          </p:cNvPr>
          <p:cNvSpPr txBox="1"/>
          <p:nvPr/>
        </p:nvSpPr>
        <p:spPr>
          <a:xfrm>
            <a:off x="400953" y="3085772"/>
            <a:ext cx="11530014" cy="646331"/>
          </a:xfrm>
          <a:prstGeom prst="rect">
            <a:avLst/>
          </a:prstGeom>
          <a:solidFill>
            <a:srgbClr val="FAFFB7"/>
          </a:solidFill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dlist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/home/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phnxrc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/data/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cosmics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/cosmics_ROC-00000012-0000.evt</a:t>
            </a:r>
          </a:p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Packet 12001  7304 -1 (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ePIC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Packet) </a:t>
            </a:r>
            <a:r>
              <a:rPr lang="en-US" sz="1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301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IDH2GCROC3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94924B-AB0D-68D1-E589-1FFA8DE37895}"/>
              </a:ext>
            </a:extLst>
          </p:cNvPr>
          <p:cNvSpPr txBox="1"/>
          <p:nvPr/>
        </p:nvSpPr>
        <p:spPr>
          <a:xfrm>
            <a:off x="396984" y="4771569"/>
            <a:ext cx="11530014" cy="3139321"/>
          </a:xfrm>
          <a:prstGeom prst="rect">
            <a:avLst/>
          </a:prstGeom>
          <a:solidFill>
            <a:srgbClr val="FAFFB7"/>
          </a:solidFill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. .</a:t>
            </a:r>
          </a:p>
          <a:p>
            <a:r>
              <a:rPr lang="en-US" sz="18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case (IDGL1V1):</a:t>
            </a:r>
          </a:p>
          <a:p>
            <a:r>
              <a:rPr lang="en-US" sz="18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return new</a:t>
            </a:r>
          </a:p>
          <a:p>
            <a:r>
              <a:rPr lang="en-US" sz="18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Packet_idgl1v1( </a:t>
            </a:r>
            <a:r>
              <a:rPr lang="en-US" sz="1800" b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sevt_ptr</a:t>
            </a:r>
            <a:r>
              <a:rPr lang="en-US" sz="18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);</a:t>
            </a:r>
          </a:p>
          <a:p>
            <a:r>
              <a:rPr lang="en-US" sz="18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break;</a:t>
            </a:r>
          </a:p>
          <a:p>
            <a:endParaRPr lang="en-US" sz="18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case (IDH2GCROC3):</a:t>
            </a:r>
          </a:p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return new</a:t>
            </a:r>
          </a:p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Packet_idh2gcroc3( 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sevt_ptr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);</a:t>
            </a:r>
          </a:p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break;</a:t>
            </a:r>
          </a:p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346360278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Analysis API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35292" y="2000606"/>
            <a:ext cx="12597606" cy="742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The data access APIs are exactly like those for any waveform sampler we support (CAEN V7142, DRS4, the (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sPHENIX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)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Sampa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(==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ePIC’s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Salsa) chips…).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If p is a pointer to the packet object from that device: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We we get away with  (0,”SAMPLES”) b/c it’s the same for all channels. It supports different numbers of samples per channel  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There are more APIs to ask the packet all kinds of other questions, but those are the most-often used ones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479C5A-48A9-D660-3D94-06169C0C651E}"/>
              </a:ext>
            </a:extLst>
          </p:cNvPr>
          <p:cNvSpPr txBox="1"/>
          <p:nvPr/>
        </p:nvSpPr>
        <p:spPr>
          <a:xfrm>
            <a:off x="185396" y="4196476"/>
            <a:ext cx="12597606" cy="1323439"/>
          </a:xfrm>
          <a:prstGeom prst="rect">
            <a:avLst/>
          </a:prstGeom>
          <a:solidFill>
            <a:srgbClr val="FAFFB7"/>
          </a:solidFill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p-&gt;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iValue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(0,"SAMPLES")  tells you how many samples are present</a:t>
            </a:r>
          </a:p>
          <a:p>
            <a:endParaRPr lang="en-US" sz="16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p-&gt;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iValue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(0,”CHANNELS") tells you how many channels that device has  (here:144)</a:t>
            </a:r>
          </a:p>
          <a:p>
            <a:endParaRPr lang="en-US" sz="16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p-&gt;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iValue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c,s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       gives you sample s from channel c  (there are faster interfaces available)</a:t>
            </a:r>
          </a:p>
        </p:txBody>
      </p:sp>
    </p:spTree>
    <p:extLst>
      <p:ext uri="{BB962C8B-B14F-4D97-AF65-F5344CB8AC3E}">
        <p14:creationId xmlns:p14="http://schemas.microsoft.com/office/powerpoint/2010/main" val="1895839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Analysis API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35292" y="2000606"/>
            <a:ext cx="12597606" cy="742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I copied the online monitoring from one of the existing ones for a waveform sampler, here is the meat of it: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479C5A-48A9-D660-3D94-06169C0C651E}"/>
              </a:ext>
            </a:extLst>
          </p:cNvPr>
          <p:cNvSpPr txBox="1"/>
          <p:nvPr/>
        </p:nvSpPr>
        <p:spPr>
          <a:xfrm>
            <a:off x="235292" y="3352006"/>
            <a:ext cx="12597606" cy="3293209"/>
          </a:xfrm>
          <a:prstGeom prst="rect">
            <a:avLst/>
          </a:prstGeom>
          <a:solidFill>
            <a:srgbClr val="FAFFB7"/>
          </a:solidFill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Packet *p = e-&gt;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getPacket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(12001);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if (p)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endParaRPr lang="en-US" sz="16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for ( int s = 0; s &lt; p-&gt;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iValue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(0,"SAMPLES"); s++)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 {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   for (int c = 1; c &lt; 35; 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c++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// we can ask 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iValue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(0,”CHANNELS”) but we only want 35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     {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h2-&gt;Fill(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c,s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p-&gt;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iValue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c,s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    }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	 }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delete p;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</p:txBody>
      </p:sp>
    </p:spTree>
    <p:extLst>
      <p:ext uri="{BB962C8B-B14F-4D97-AF65-F5344CB8AC3E}">
        <p14:creationId xmlns:p14="http://schemas.microsoft.com/office/powerpoint/2010/main" val="463467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Online monitoring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35292" y="2000606"/>
            <a:ext cx="12597606" cy="742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After Norbert was done with the cable length tests, I took over and switched to RCDAQ readout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I made a for-real online monitoring and analysis package with waveform analysis to derive a signal, and made histograms and all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Remember that the online monitoring can also be used as-is for offline analysis (reading a file instead of the online stream)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I went all-out with the setup – the 2 panels you see here (I’ll show this live in the meeting) self-update every 30 and 60s, respectively (what I call “billboard monitoring” in the manual)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The signal distributions reset when a new run starts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Last week I mentioned that run the entire show in VNC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13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616B5C-4A85-1898-D18C-630AAEDF3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870" y="5364719"/>
            <a:ext cx="6109262" cy="396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052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One final forward-looking statement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11848" y="2018506"/>
            <a:ext cx="1186180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7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At the Frascati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coll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meeting I had put out the challenge (for me, mostly) to demonstrate a full analysis chain from RCDAQ to using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eicrecon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for the analysis in the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eicshell</a:t>
            </a: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7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AFAIK </a:t>
            </a:r>
            <a:r>
              <a:rPr lang="en-US" sz="2400" b="1" dirty="0">
                <a:solidFill>
                  <a:schemeClr val="tx1"/>
                </a:solidFill>
                <a:latin typeface="Arial Narrow" charset="0"/>
              </a:rPr>
              <a:t>no one 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has ever used the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eicrecon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framework for real data (test beam, or the ones we take) </a:t>
            </a:r>
          </a:p>
          <a:p>
            <a:pPr eaLnBrk="1" hangingPunct="1">
              <a:spcBef>
                <a:spcPts val="7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Derek made a test setup but without being able to make the event libraries that we need </a:t>
            </a:r>
          </a:p>
          <a:p>
            <a:pPr eaLnBrk="1" hangingPunct="1">
              <a:spcBef>
                <a:spcPts val="7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Working with Derek, Dmitry (K) and especially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Wouter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, we have an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eicshell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version in place that can support our event libraries:</a:t>
            </a:r>
          </a:p>
          <a:p>
            <a:pPr eaLnBrk="1" hangingPunct="1">
              <a:spcBef>
                <a:spcPts val="7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7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7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7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7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7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7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7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My day job interfered with the final “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eicrecon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” step, but… RSN. </a:t>
            </a:r>
          </a:p>
          <a:p>
            <a:pPr eaLnBrk="1" hangingPunct="1">
              <a:spcBef>
                <a:spcPts val="7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I can already do the “offline monitoring” (the online monitoring can replay files, obviously)</a:t>
            </a:r>
          </a:p>
          <a:p>
            <a:pPr eaLnBrk="1" hangingPunct="1">
              <a:spcBef>
                <a:spcPts val="7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Then we will have a full native tool analysis chain</a:t>
            </a:r>
          </a:p>
          <a:p>
            <a:pPr eaLnBrk="1" hangingPunct="1">
              <a:spcBef>
                <a:spcPts val="7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7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</a:t>
            </a:r>
            <a:endParaRPr lang="en-US" sz="2400" i="1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7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1AB725-2729-CEC6-8D0B-C4BD18B13B8C}"/>
              </a:ext>
            </a:extLst>
          </p:cNvPr>
          <p:cNvSpPr txBox="1"/>
          <p:nvPr/>
        </p:nvSpPr>
        <p:spPr>
          <a:xfrm>
            <a:off x="411848" y="5083175"/>
            <a:ext cx="10439400" cy="3170099"/>
          </a:xfrm>
          <a:prstGeom prst="rect">
            <a:avLst/>
          </a:prstGeom>
          <a:solidFill>
            <a:srgbClr val="FAFFB7"/>
          </a:solidFill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jug_dev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ddump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-T -p 1002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Packet  1002    36 -1 (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ePIC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Packet)   5 (ID2EVT)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0 |  0000 0001 0002 0003 0004 0005 0006 0007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8 |  0008 0009 000a 000b 000c 000d 000e 000f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16 |  0010 0011 0012 0013 0014 0015 0016 0017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24 |  0018 0019 001a 001b 001c 001d 001e 001f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32 |  0020 0021 0022 0023 0024 0025 0026 0027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40 |  0028 0029 002a 002b 002c 002d 002e 002f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48 |  0030 0031 0032 0033 0034 0035 0036 0037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56 |  0038 0039 003a 003b 003c 003d 003e 003f</a:t>
            </a:r>
          </a:p>
        </p:txBody>
      </p:sp>
    </p:spTree>
    <p:extLst>
      <p:ext uri="{BB962C8B-B14F-4D97-AF65-F5344CB8AC3E}">
        <p14:creationId xmlns:p14="http://schemas.microsoft.com/office/powerpoint/2010/main" val="467682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Some eye candy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35292" y="2000606"/>
            <a:ext cx="12597606" cy="18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A quick movie of the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lego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display of consecutive events…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4AF0ADEF-9329-C5E5-A266-977695EE7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006" y="3047205"/>
            <a:ext cx="8839200" cy="63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52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Where we are 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05607" y="2209006"/>
            <a:ext cx="12597606" cy="698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Fully working RDAQ support is in place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I forked the “Event Libraries” that interfaces the RCDAQ format to other packages, such as ROOT, or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EICRecon</a:t>
            </a: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(this isn’t quite done - yes I added the ROC support to the fork, but didn’t get around to weeding out non-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ePIC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stuff yet. Coming.)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BTW, there is nothing to fork for RCDAQ itself, because everything detector/experiment specific lives in the plugins to begin with. In the same sense that there is no special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ePIC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ROOT version.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I have a workable online monitoring package in place 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This is pretty much the same as for any waveform sampler; I only really adjusted the histogram boundaries to reflect channel/sample numbers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There is a vast codebase from other waveform samplers (waveform fitting, software CFDs…) We have been doing this forever..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9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EAA3484-4AEA-10D5-3713-19347937C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79" y="6217048"/>
            <a:ext cx="4055487" cy="3078558"/>
          </a:xfrm>
          <a:prstGeom prst="rect">
            <a:avLst/>
          </a:prstGeom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ROC readout in our </a:t>
            </a:r>
            <a:r>
              <a:rPr lang="en-US" sz="4200" dirty="0" err="1">
                <a:solidFill>
                  <a:srgbClr val="000000"/>
                </a:solidFill>
                <a:latin typeface="Arial Narrow" charset="0"/>
              </a:rPr>
              <a:t>Hcal</a:t>
            </a: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 Lab @BNL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 descr="A table with a piece of cloth on it&#10;&#10;Description automatically generated">
            <a:extLst>
              <a:ext uri="{FF2B5EF4-FFF2-40B4-BE49-F238E27FC236}">
                <a16:creationId xmlns:a16="http://schemas.microsoft.com/office/drawing/2014/main" id="{5518F479-7C86-EE30-4DD5-B36771BCF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6226" y="6107312"/>
            <a:ext cx="4116387" cy="3087290"/>
          </a:xfrm>
          <a:prstGeom prst="rect">
            <a:avLst/>
          </a:prstGeom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C4E2ABD-9713-55C0-180C-6ED2DECDE8F2}"/>
              </a:ext>
            </a:extLst>
          </p:cNvPr>
          <p:cNvCxnSpPr>
            <a:cxnSpLocks/>
          </p:cNvCxnSpPr>
          <p:nvPr/>
        </p:nvCxnSpPr>
        <p:spPr bwMode="auto">
          <a:xfrm flipH="1">
            <a:off x="4062413" y="7610910"/>
            <a:ext cx="1600200" cy="40047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5FED368-06D9-5ADF-F843-ECE15BB75E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606" y="2141103"/>
            <a:ext cx="5029200" cy="3753967"/>
          </a:xfrm>
          <a:prstGeom prst="rect">
            <a:avLst/>
          </a:prstGeom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152D45-6E34-7D4C-62D0-E20EA1015B1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5975"/>
          <a:stretch/>
        </p:blipFill>
        <p:spPr>
          <a:xfrm>
            <a:off x="5662613" y="2141103"/>
            <a:ext cx="3849315" cy="3788249"/>
          </a:xfrm>
          <a:prstGeom prst="rect">
            <a:avLst/>
          </a:prstGeom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AF24A0A0-3475-4610-A703-0B3B92970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9735" y="2361406"/>
            <a:ext cx="3263478" cy="374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5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BHcal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tiles with the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ePIC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SiPMs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connected to the H2GCROC3 card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Read out via the KCU105 FPGA board 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Readout fully implemented  in RCDAQ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Front-end configuration vs RCDAQ configuration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02803" y="2056606"/>
            <a:ext cx="12597606" cy="275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Like many other devices with a vast configuration space (here: some 3000 parameters, most with reasonable defaults), the configuration of the front-end and the readout are two distinct tasks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The front-end is getting configured with two GUI-based processes (H2GConfig for the ASICs, H2GDAQ for the FPGA portion), and set up just the way we want it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RCDAQ is almost fully oblivious to the particulars of the front-end configuration, it reads whatever comes its way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It really only needs to know the IP address from which the data are coming; it also issues “start” and “stop” commands to the front-end to start or stop the flow of data – that’s all.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Picture 2" descr="A close-up of a computer board&#10;&#10;Description automatically generated">
            <a:extLst>
              <a:ext uri="{FF2B5EF4-FFF2-40B4-BE49-F238E27FC236}">
                <a16:creationId xmlns:a16="http://schemas.microsoft.com/office/drawing/2014/main" id="{783518AB-4EE8-0B1B-EFA1-938E3A0EF3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00" t="10552" r="24476" b="42073"/>
          <a:stretch/>
        </p:blipFill>
        <p:spPr>
          <a:xfrm>
            <a:off x="7797006" y="5854701"/>
            <a:ext cx="3657601" cy="2078984"/>
          </a:xfrm>
          <a:prstGeom prst="rect">
            <a:avLst/>
          </a:prstGeom>
          <a:effectLst>
            <a:outerShdw blurRad="88900" dist="1143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2031FF68-9518-0F8D-2402-EFD5199F9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956" y="5722068"/>
            <a:ext cx="4748680" cy="3497338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BD2A92AB-39F5-00FE-1E02-C7EE585738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9206" y="6624129"/>
            <a:ext cx="3505200" cy="320487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3F29357-13E4-830A-38EF-B303E85088FF}"/>
              </a:ext>
            </a:extLst>
          </p:cNvPr>
          <p:cNvCxnSpPr>
            <a:cxnSpLocks/>
          </p:cNvCxnSpPr>
          <p:nvPr/>
        </p:nvCxnSpPr>
        <p:spPr bwMode="auto">
          <a:xfrm>
            <a:off x="5053806" y="6323806"/>
            <a:ext cx="3124200" cy="45720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CDB0F67-77F1-E9AC-13F4-733851D065D4}"/>
              </a:ext>
            </a:extLst>
          </p:cNvPr>
          <p:cNvCxnSpPr>
            <a:cxnSpLocks/>
          </p:cNvCxnSpPr>
          <p:nvPr/>
        </p:nvCxnSpPr>
        <p:spPr bwMode="auto">
          <a:xfrm flipV="1">
            <a:off x="5259387" y="7128745"/>
            <a:ext cx="2918619" cy="69547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Text Box 2">
            <a:extLst>
              <a:ext uri="{FF2B5EF4-FFF2-40B4-BE49-F238E27FC236}">
                <a16:creationId xmlns:a16="http://schemas.microsoft.com/office/drawing/2014/main" id="{9F486EC5-23AE-F8AF-64A3-09880BA52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661" y="8191413"/>
            <a:ext cx="6483747" cy="72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The standalone configuration process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We also support command based “canned” configs – GUIs are nice but can also be tedious.</a:t>
            </a:r>
          </a:p>
        </p:txBody>
      </p:sp>
    </p:spTree>
    <p:extLst>
      <p:ext uri="{BB962C8B-B14F-4D97-AF65-F5344CB8AC3E}">
        <p14:creationId xmlns:p14="http://schemas.microsoft.com/office/powerpoint/2010/main" val="2355845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The H2GCROC3 RCDAQ plugin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05607" y="2124074"/>
            <a:ext cx="12597606" cy="275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“</a:t>
            </a:r>
            <a:r>
              <a:rPr lang="en-US" sz="2400" i="1" dirty="0">
                <a:solidFill>
                  <a:schemeClr val="tx1"/>
                </a:solidFill>
                <a:latin typeface="Arial Narrow" charset="0"/>
              </a:rPr>
              <a:t>All knowledge how to read out a device comes by way of a plugin that teaches RCDAQ how to do that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.”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This shows the relevant portions of the RCDAQ setup file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It loads that plugin that teaches RCDAQ how to read the H2GCROC3 front-end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And then we create the device itself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479C5A-48A9-D660-3D94-06169C0C651E}"/>
              </a:ext>
            </a:extLst>
          </p:cNvPr>
          <p:cNvSpPr txBox="1"/>
          <p:nvPr/>
        </p:nvSpPr>
        <p:spPr>
          <a:xfrm>
            <a:off x="405606" y="4270733"/>
            <a:ext cx="10134600" cy="1200329"/>
          </a:xfrm>
          <a:prstGeom prst="rect">
            <a:avLst/>
          </a:prstGeom>
          <a:solidFill>
            <a:srgbClr val="FAFFB7"/>
          </a:solidFill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en-US" sz="18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rcdaq_client</a:t>
            </a:r>
            <a:r>
              <a:rPr lang="en-US" sz="1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load librcdaqplugin_h2gcroc3.so</a:t>
            </a:r>
          </a:p>
          <a:p>
            <a:endParaRPr lang="en-US" sz="18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rcdaq_client</a:t>
            </a:r>
            <a:r>
              <a:rPr lang="en-US" sz="1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create_device</a:t>
            </a:r>
            <a:r>
              <a:rPr lang="en-US" sz="1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device_h2gcroc3 1 12001 10.1.2.208 1 128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E155DF5C-C194-7754-0CD0-C2ECF8A93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8668" y="5810428"/>
            <a:ext cx="4710906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This is all that the plugin needs to know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8F2744E-5DC6-2504-2E23-A887BB82950A}"/>
              </a:ext>
            </a:extLst>
          </p:cNvPr>
          <p:cNvSpPr/>
          <p:nvPr/>
        </p:nvSpPr>
        <p:spPr bwMode="auto">
          <a:xfrm>
            <a:off x="7416006" y="5108933"/>
            <a:ext cx="1499126" cy="381000"/>
          </a:xfrm>
          <a:prstGeom prst="round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8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3A0AF0D-E425-8656-21AA-D85D471224E5}"/>
              </a:ext>
            </a:extLst>
          </p:cNvPr>
          <p:cNvCxnSpPr>
            <a:cxnSpLocks/>
          </p:cNvCxnSpPr>
          <p:nvPr/>
        </p:nvCxnSpPr>
        <p:spPr bwMode="auto">
          <a:xfrm flipV="1">
            <a:off x="6501606" y="5517714"/>
            <a:ext cx="851694" cy="40808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83BDBE9-4E40-C657-7682-A9FAF14E8C76}"/>
              </a:ext>
            </a:extLst>
          </p:cNvPr>
          <p:cNvSpPr txBox="1"/>
          <p:nvPr/>
        </p:nvSpPr>
        <p:spPr>
          <a:xfrm>
            <a:off x="138906" y="6265163"/>
            <a:ext cx="12725400" cy="2862322"/>
          </a:xfrm>
          <a:prstGeom prst="rect">
            <a:avLst/>
          </a:prstGeom>
          <a:solidFill>
            <a:srgbClr val="FAFFB7"/>
          </a:solidFill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daq_status</a:t>
            </a:r>
            <a:r>
              <a:rPr lang="en-US" sz="1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endParaRPr lang="en-US" sz="18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caloroc2 -  Stopped</a:t>
            </a:r>
          </a:p>
          <a:p>
            <a:r>
              <a:rPr lang="en-US" sz="1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Filerule</a:t>
            </a:r>
            <a:r>
              <a:rPr lang="en-US" sz="1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   /home/</a:t>
            </a:r>
            <a:r>
              <a:rPr lang="en-US" sz="1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phnxrc</a:t>
            </a:r>
            <a:r>
              <a:rPr lang="en-US" sz="1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/data/junk/</a:t>
            </a:r>
            <a:r>
              <a:rPr lang="en-US" sz="1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junk_ROC</a:t>
            </a:r>
            <a:r>
              <a:rPr lang="en-US" sz="1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-%08d-%04d.evt</a:t>
            </a:r>
          </a:p>
          <a:p>
            <a:r>
              <a:rPr lang="en-US" sz="1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Logging enabled</a:t>
            </a:r>
          </a:p>
          <a:p>
            <a:endParaRPr lang="en-US" sz="18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. .  Lines deleted </a:t>
            </a:r>
          </a:p>
          <a:p>
            <a:endParaRPr lang="en-US" sz="18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 of loaded Plugins:</a:t>
            </a:r>
          </a:p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- H2GCROC3 Plugin, provides -</a:t>
            </a:r>
          </a:p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    device_h2gcroc3 (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evttype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subid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IP 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trigger, 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nr_packets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- readout an H2GCROC3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94E7428-DCD6-2D25-FFCF-90F41737BE82}"/>
              </a:ext>
            </a:extLst>
          </p:cNvPr>
          <p:cNvCxnSpPr>
            <a:cxnSpLocks/>
          </p:cNvCxnSpPr>
          <p:nvPr/>
        </p:nvCxnSpPr>
        <p:spPr bwMode="auto">
          <a:xfrm flipH="1">
            <a:off x="4749006" y="3621580"/>
            <a:ext cx="1080294" cy="96432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02349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Remember my script?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05607" y="2124074"/>
            <a:ext cx="12597606" cy="275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This is the (abridged) script that sets up the H2GCROC3 readout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479C5A-48A9-D660-3D94-06169C0C651E}"/>
              </a:ext>
            </a:extLst>
          </p:cNvPr>
          <p:cNvSpPr txBox="1"/>
          <p:nvPr/>
        </p:nvSpPr>
        <p:spPr>
          <a:xfrm>
            <a:off x="450055" y="2808030"/>
            <a:ext cx="10134600" cy="1200329"/>
          </a:xfrm>
          <a:prstGeom prst="rect">
            <a:avLst/>
          </a:prstGeom>
          <a:solidFill>
            <a:srgbClr val="FAFFB7"/>
          </a:solidFill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en-US" sz="18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rcdaq_client</a:t>
            </a:r>
            <a:r>
              <a:rPr lang="en-US" sz="1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load librcdaqplugin_h2gcroc3.so</a:t>
            </a:r>
          </a:p>
          <a:p>
            <a:endParaRPr lang="en-US" sz="18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rcdaq_client</a:t>
            </a:r>
            <a:r>
              <a:rPr lang="en-US" sz="1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create_device</a:t>
            </a:r>
            <a:r>
              <a:rPr lang="en-US" sz="1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device_h2gcroc3 1 12001 10.1.2.208 1 128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E155DF5C-C194-7754-0CD0-C2ECF8A93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4377631"/>
            <a:ext cx="10013155" cy="931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I randomly assigned 12001 here – again, the number itself is meaningless as long as you know what it is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On the last slide you saw the “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dlist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” command that lists the packets present in one event.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Here is what we have in the H2GCROC3 data: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8F2744E-5DC6-2504-2E23-A887BB82950A}"/>
              </a:ext>
            </a:extLst>
          </p:cNvPr>
          <p:cNvSpPr/>
          <p:nvPr/>
        </p:nvSpPr>
        <p:spPr bwMode="auto">
          <a:xfrm>
            <a:off x="6654006" y="3601942"/>
            <a:ext cx="762000" cy="355609"/>
          </a:xfrm>
          <a:prstGeom prst="round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8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3A0AF0D-E425-8656-21AA-D85D471224E5}"/>
              </a:ext>
            </a:extLst>
          </p:cNvPr>
          <p:cNvCxnSpPr>
            <a:cxnSpLocks/>
          </p:cNvCxnSpPr>
          <p:nvPr/>
        </p:nvCxnSpPr>
        <p:spPr bwMode="auto">
          <a:xfrm flipV="1">
            <a:off x="4063206" y="4004512"/>
            <a:ext cx="2641204" cy="49049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83BDBE9-4E40-C657-7682-A9FAF14E8C76}"/>
              </a:ext>
            </a:extLst>
          </p:cNvPr>
          <p:cNvSpPr txBox="1"/>
          <p:nvPr/>
        </p:nvSpPr>
        <p:spPr>
          <a:xfrm>
            <a:off x="484186" y="6633655"/>
            <a:ext cx="11656220" cy="830997"/>
          </a:xfrm>
          <a:prstGeom prst="rect">
            <a:avLst/>
          </a:prstGeom>
          <a:solidFill>
            <a:srgbClr val="FAFFB7"/>
          </a:solidFill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dlist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/data/h2gcroc3/cosmics_ROC-00000022-0000.evt</a:t>
            </a:r>
          </a:p>
          <a:p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Packet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12001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46724 -1 (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ePIC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Packet) 301 (IDH2GCROC3)</a:t>
            </a:r>
          </a:p>
        </p:txBody>
      </p:sp>
    </p:spTree>
    <p:extLst>
      <p:ext uri="{BB962C8B-B14F-4D97-AF65-F5344CB8AC3E}">
        <p14:creationId xmlns:p14="http://schemas.microsoft.com/office/powerpoint/2010/main" val="16642387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I said “the abridged” Script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05607" y="2056606"/>
            <a:ext cx="12597606" cy="275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The entire RCDAQ setup is usually scripted. Let me develop the full script here step by step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479C5A-48A9-D660-3D94-06169C0C651E}"/>
              </a:ext>
            </a:extLst>
          </p:cNvPr>
          <p:cNvSpPr txBox="1"/>
          <p:nvPr/>
        </p:nvSpPr>
        <p:spPr>
          <a:xfrm>
            <a:off x="313530" y="2590006"/>
            <a:ext cx="12376151" cy="6463308"/>
          </a:xfrm>
          <a:prstGeom prst="rect">
            <a:avLst/>
          </a:prstGeom>
          <a:solidFill>
            <a:srgbClr val="FAFFB7"/>
          </a:solidFill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#! /bin/bash</a:t>
            </a:r>
          </a:p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we need the $0 as absolute path b/c we pass it on to a "file" device further down</a:t>
            </a:r>
          </a:p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MYSELF=$(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readlink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-f $0)</a:t>
            </a:r>
          </a:p>
          <a:p>
            <a:endParaRPr lang="en-US" sz="18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US" sz="18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800" b="1" dirty="0">
              <a:solidFill>
                <a:schemeClr val="accent6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800" b="1" dirty="0">
              <a:solidFill>
                <a:schemeClr val="accent6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800" b="1" dirty="0">
              <a:solidFill>
                <a:schemeClr val="accent6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8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800" b="1" dirty="0">
              <a:solidFill>
                <a:schemeClr val="accent6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800" b="1" dirty="0">
              <a:solidFill>
                <a:schemeClr val="accent6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8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we add this script itself to the begin-run event</a:t>
            </a:r>
          </a:p>
          <a:p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rcdaq_client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create_device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device_file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9 900 "$MYSELF"</a:t>
            </a:r>
          </a:p>
          <a:p>
            <a:endParaRPr lang="en-US" sz="18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8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8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8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rcdaq_client</a:t>
            </a:r>
            <a:r>
              <a:rPr lang="en-US" sz="1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load librcdaqplugin_h2gcroc3.so</a:t>
            </a:r>
          </a:p>
          <a:p>
            <a:r>
              <a:rPr lang="en-US" sz="1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rcdaq_client</a:t>
            </a:r>
            <a:r>
              <a:rPr lang="en-US" sz="1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create_device</a:t>
            </a:r>
            <a:r>
              <a:rPr lang="en-US" sz="1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device_h2gcroc3 1 12001 10.1.2.208 1 1024</a:t>
            </a:r>
          </a:p>
          <a:p>
            <a:endParaRPr lang="en-US" sz="18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8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791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Begin-run what???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35292" y="2000606"/>
            <a:ext cx="12597606" cy="742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marL="0"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RCDAQ has the concept of different </a:t>
            </a:r>
            <a:r>
              <a:rPr lang="en-US" sz="2400" i="1" dirty="0">
                <a:solidFill>
                  <a:schemeClr val="tx1"/>
                </a:solidFill>
                <a:latin typeface="Arial Narrow" charset="0"/>
              </a:rPr>
              <a:t>event types 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that have </a:t>
            </a:r>
            <a:r>
              <a:rPr lang="en-US" sz="2400" i="1" dirty="0">
                <a:solidFill>
                  <a:schemeClr val="tx1"/>
                </a:solidFill>
                <a:latin typeface="Arial Narrow" charset="0"/>
              </a:rPr>
              <a:t>different </a:t>
            </a:r>
            <a:r>
              <a:rPr lang="en-US" sz="2400" i="1" dirty="0" err="1">
                <a:solidFill>
                  <a:schemeClr val="tx1"/>
                </a:solidFill>
                <a:latin typeface="Arial Narrow" charset="0"/>
              </a:rPr>
              <a:t>readlists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.</a:t>
            </a:r>
          </a:p>
          <a:p>
            <a:pPr marL="0"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This allows you to read different things at different moments  (I have a lengthy explanation in the backup)</a:t>
            </a:r>
          </a:p>
          <a:p>
            <a:pPr marL="0"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When we begin a data taking run, a begin-run is generated, and an end-run event happens when we end</a:t>
            </a:r>
          </a:p>
          <a:p>
            <a:pPr marL="0"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If nothing else, they are convenient markers that a new run has begun, or a run has ended (guaranteed to be the first and last events, respectively)</a:t>
            </a:r>
          </a:p>
          <a:p>
            <a:pPr marL="0"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In the continuously running online monitoring, you might choose to clear all monitoring histograms on receipt of the begin-run, and on end-run you you could write the current ones out – preserve the run-by-run online monitoring history from your test beam</a:t>
            </a:r>
          </a:p>
          <a:p>
            <a:pPr marL="0"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But they are events in their own right, and traverse their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readlist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like any other</a:t>
            </a:r>
          </a:p>
          <a:p>
            <a:pPr marL="0"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The begin-run is THE place to store meta-info about that run – </a:t>
            </a:r>
          </a:p>
          <a:p>
            <a:pPr marL="4762" indent="-342900" eaLnBrk="1" hangingPunct="1">
              <a:spcBef>
                <a:spcPts val="13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The setup itself</a:t>
            </a:r>
          </a:p>
          <a:p>
            <a:pPr marL="4762" indent="-342900" eaLnBrk="1" hangingPunct="1">
              <a:spcBef>
                <a:spcPts val="13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Further configurations</a:t>
            </a:r>
          </a:p>
          <a:p>
            <a:pPr marL="4762" indent="-342900" eaLnBrk="1" hangingPunct="1">
              <a:spcBef>
                <a:spcPts val="13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Webcam pics if you are doing, say, a position scan in a test beam</a:t>
            </a:r>
          </a:p>
          <a:p>
            <a:pPr marL="4762" indent="-342900" eaLnBrk="1" hangingPunct="1">
              <a:spcBef>
                <a:spcPts val="13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Position info, bias info, whatever might be needed afterwards to streamline your analysis, or to do “forensics”</a:t>
            </a:r>
          </a:p>
          <a:p>
            <a:pPr marL="0"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I have compared this to the “black box” on a plane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549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I said “the abridged” Script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05607" y="2056606"/>
            <a:ext cx="12597606" cy="275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The entire RCDAQ setup is usually scripted. Let me develop the full script here step by step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479C5A-48A9-D660-3D94-06169C0C651E}"/>
              </a:ext>
            </a:extLst>
          </p:cNvPr>
          <p:cNvSpPr txBox="1"/>
          <p:nvPr/>
        </p:nvSpPr>
        <p:spPr>
          <a:xfrm>
            <a:off x="313530" y="2590006"/>
            <a:ext cx="12376151" cy="6463308"/>
          </a:xfrm>
          <a:prstGeom prst="rect">
            <a:avLst/>
          </a:prstGeom>
          <a:solidFill>
            <a:srgbClr val="FAFFB7"/>
          </a:solidFill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#! /bin/bash</a:t>
            </a:r>
          </a:p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we need the $0 as absolute path b/c we pass it on to a "file" device further down</a:t>
            </a:r>
          </a:p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MYSELF=$(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readlink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-f $0)</a:t>
            </a:r>
          </a:p>
          <a:p>
            <a:endParaRPr lang="en-US" sz="18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rcdaq_client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daq_clear_readlist</a:t>
            </a:r>
            <a:endParaRPr lang="en-US" sz="18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8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Since we have plenty of CPU muscle, we enable the highest compression with 35 threads</a:t>
            </a:r>
          </a:p>
          <a:p>
            <a:r>
              <a:rPr lang="en-US" sz="1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rcdaq_client</a:t>
            </a: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daq_set_nr_threads</a:t>
            </a: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35</a:t>
            </a:r>
          </a:p>
          <a:p>
            <a:r>
              <a:rPr lang="en-US" sz="1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rcdaq_client</a:t>
            </a: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daq_set_compression</a:t>
            </a: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4</a:t>
            </a:r>
          </a:p>
          <a:p>
            <a:endParaRPr lang="en-US" sz="18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and we roll over the files at 3GB</a:t>
            </a:r>
          </a:p>
          <a:p>
            <a:r>
              <a:rPr lang="en-US" sz="1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rcdaq_client</a:t>
            </a: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daq_set_rolloverlimit</a:t>
            </a: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</a:t>
            </a:r>
          </a:p>
          <a:p>
            <a:endParaRPr lang="en-US" sz="18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we add this script itself to the begin-run event</a:t>
            </a:r>
          </a:p>
          <a:p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rcdaq_client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create_device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device_file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9 900 "$MYSELF"</a:t>
            </a:r>
          </a:p>
          <a:p>
            <a:endParaRPr lang="en-US" sz="18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 err="1">
                <a:solidFill>
                  <a:srgbClr val="00AD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rcdaq_client</a:t>
            </a:r>
            <a:r>
              <a:rPr lang="en-US" sz="1800" b="1" dirty="0">
                <a:solidFill>
                  <a:srgbClr val="00AD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00AD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create_device</a:t>
            </a:r>
            <a:r>
              <a:rPr lang="en-US" sz="1800" b="1" dirty="0">
                <a:solidFill>
                  <a:srgbClr val="00AD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00AD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device_command</a:t>
            </a:r>
            <a:r>
              <a:rPr lang="en-US" sz="1800" b="1" dirty="0">
                <a:solidFill>
                  <a:srgbClr val="00AD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9 0 "</a:t>
            </a:r>
            <a:r>
              <a:rPr lang="en-US" sz="1800" b="1" dirty="0" err="1">
                <a:solidFill>
                  <a:srgbClr val="00AD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RequestScript.py</a:t>
            </a:r>
            <a:r>
              <a:rPr lang="en-US" sz="1800" b="1" dirty="0">
                <a:solidFill>
                  <a:srgbClr val="00AD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/</a:t>
            </a:r>
            <a:r>
              <a:rPr lang="en-US" sz="1800" b="1" dirty="0" err="1">
                <a:solidFill>
                  <a:srgbClr val="00AD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800" b="1" dirty="0">
                <a:solidFill>
                  <a:srgbClr val="00AD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800" b="1" dirty="0" err="1">
                <a:solidFill>
                  <a:srgbClr val="00AD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roc_setup.json</a:t>
            </a:r>
            <a:r>
              <a:rPr lang="en-US" sz="1800" b="1" dirty="0">
                <a:solidFill>
                  <a:srgbClr val="00AD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800" b="1" dirty="0" err="1">
                <a:solidFill>
                  <a:srgbClr val="00AD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rcdaq_client</a:t>
            </a:r>
            <a:r>
              <a:rPr lang="en-US" sz="1800" b="1" dirty="0">
                <a:solidFill>
                  <a:srgbClr val="00AD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00AD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create_device</a:t>
            </a:r>
            <a:r>
              <a:rPr lang="en-US" sz="1800" b="1" dirty="0">
                <a:solidFill>
                  <a:srgbClr val="00AD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00AD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device_file_delete</a:t>
            </a:r>
            <a:r>
              <a:rPr lang="en-US" sz="1800" b="1" dirty="0">
                <a:solidFill>
                  <a:srgbClr val="00AD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9 910 /</a:t>
            </a:r>
            <a:r>
              <a:rPr lang="en-US" sz="1800" b="1" dirty="0" err="1">
                <a:solidFill>
                  <a:srgbClr val="00AD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800" b="1" dirty="0">
                <a:solidFill>
                  <a:srgbClr val="00AD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800" b="1" dirty="0" err="1">
                <a:solidFill>
                  <a:srgbClr val="00AD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roc_setup.json</a:t>
            </a:r>
            <a:endParaRPr lang="en-US" sz="1800" b="1" dirty="0">
              <a:solidFill>
                <a:srgbClr val="00AD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8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rcdaq_client</a:t>
            </a:r>
            <a:r>
              <a:rPr lang="en-US" sz="1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load librcdaqplugin_h2gcroc3.so</a:t>
            </a:r>
          </a:p>
          <a:p>
            <a:r>
              <a:rPr lang="en-US" sz="1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rcdaq_client</a:t>
            </a:r>
            <a:r>
              <a:rPr lang="en-US" sz="1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create_device</a:t>
            </a:r>
            <a:r>
              <a:rPr lang="en-US" sz="1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device_h2gcroc3 1 12001 10.1.2.208 1 1024</a:t>
            </a:r>
          </a:p>
          <a:p>
            <a:endParaRPr lang="en-US" sz="18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rcdaq_client</a:t>
            </a:r>
            <a:r>
              <a:rPr lang="en-US" sz="1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daq_open</a:t>
            </a:r>
            <a:endParaRPr lang="en-US" sz="18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554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And here we are…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05607" y="2124074"/>
            <a:ext cx="12597606" cy="2049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Here are the current contents of the begin-run event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Packet 900 is the setup script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Packet 910 is the snapshot of the </a:t>
            </a:r>
            <a:r>
              <a:rPr lang="en-US" sz="2400" i="1" dirty="0">
                <a:solidFill>
                  <a:schemeClr val="tx1"/>
                </a:solidFill>
                <a:latin typeface="Arial Narrow" charset="0"/>
              </a:rPr>
              <a:t>actual configuration 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of the ASIC at this moment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It is for documentation purposes, and can be used to restore a given setup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479C5A-48A9-D660-3D94-06169C0C651E}"/>
              </a:ext>
            </a:extLst>
          </p:cNvPr>
          <p:cNvSpPr txBox="1"/>
          <p:nvPr/>
        </p:nvSpPr>
        <p:spPr>
          <a:xfrm>
            <a:off x="405607" y="4308334"/>
            <a:ext cx="11562556" cy="923330"/>
          </a:xfrm>
          <a:prstGeom prst="rect">
            <a:avLst/>
          </a:prstGeom>
          <a:solidFill>
            <a:srgbClr val="FAFFB7"/>
          </a:solidFill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dlist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-t 9 data/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cosmics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/cosmics_ROC-00000050-0000.evt</a:t>
            </a:r>
          </a:p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Packet   900   382 -1 (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ePIC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Packet)   4 (IDCSTR)</a:t>
            </a:r>
          </a:p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Packet   910  7818 -1 (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ePIC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Packet)   4 (IDCSTR)</a:t>
            </a:r>
            <a:endParaRPr lang="en-US" sz="18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9BEF97-670F-25D5-7BC2-1FBA56DB3B24}"/>
              </a:ext>
            </a:extLst>
          </p:cNvPr>
          <p:cNvSpPr txBox="1"/>
          <p:nvPr/>
        </p:nvSpPr>
        <p:spPr>
          <a:xfrm>
            <a:off x="405607" y="5578392"/>
            <a:ext cx="11562556" cy="3693319"/>
          </a:xfrm>
          <a:prstGeom prst="rect">
            <a:avLst/>
          </a:prstGeom>
          <a:solidFill>
            <a:srgbClr val="FAFFB7"/>
          </a:solidFill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ddump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-t 9 -p 910 data/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cosmics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/cosmics_ROC-00000050-0000.evt  | more</a:t>
            </a:r>
          </a:p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['0xa0', '0x0', '0x10', '0x0', '0x0', '0x95', '0x5', '0xa0', '0x0', '0x0', '0x0', '0x0', '0x0', '0x0', '0x0', '0x0', '0x0', '0x0', '0x0', '0x0', '0x0'</a:t>
            </a:r>
          </a:p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'0x0', '0x0', '0x0', '0x0', '0x0', '0x0', '0x0', '0x0', '0x0', '0x0', '0x0', '0x0', '0x0', '0x0', '0x0', '0x0', '0x0', '0x0', '0x0']</a:t>
            </a:r>
          </a:p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ASIC0 Register Top:  0xa0 0x00 0x10 0x00 0x00 0x95 0x05 0xb4 0x0b 0x0f 0x40 0x7f 0x00 0x07 0x85 0x00 0xff 0x00 0xff 0x00 0xff 0x00 0x7f 0x00 0x22 0x02</a:t>
            </a:r>
          </a:p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0x05 0x00 0x00 0x00 0x00 0x00 0x00 0x00 0x00 0x00 0x00 0x00 0x00 0x00</a:t>
            </a:r>
          </a:p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['0xa0', '0x0', '0x10', '0x0', '0x0', '0x8f', '0x0', '0x0', '0x0', '0x0', '0x0', '0x0', '0x0', '0x0', '0x0', '0x0', '0x0', '0x0', '0x0', '0x0', '0x0',</a:t>
            </a:r>
          </a:p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'0x0', '0x0', '0x0', '0x0', '0x0', '0x0', '0x0', '0x0', '0x0', '0x0', '0x0', '0x0', '0x0', '0x0', '0x0', '0x0', '0x0', '0x0', '0x0']</a:t>
            </a:r>
          </a:p>
          <a:p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ASIC0 Register CM_2:  0xa0 0x00 0x10 0x00 0x00 0x8f 0x00 0x0e 0x00 0x00</a:t>
            </a:r>
            <a:endParaRPr lang="en-US" sz="18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9976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114409</TotalTime>
  <Words>2398</Words>
  <Application>Microsoft Macintosh PowerPoint</Application>
  <PresentationFormat>Custom</PresentationFormat>
  <Paragraphs>241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27</vt:i4>
      </vt:variant>
      <vt:variant>
        <vt:lpstr>Slide Titles</vt:lpstr>
      </vt:variant>
      <vt:variant>
        <vt:i4>16</vt:i4>
      </vt:variant>
    </vt:vector>
  </HeadingPairs>
  <TitlesOfParts>
    <vt:vector size="49" baseType="lpstr">
      <vt:lpstr>Arial</vt:lpstr>
      <vt:lpstr>Arial Narrow</vt:lpstr>
      <vt:lpstr>Courier New</vt:lpstr>
      <vt:lpstr>Helvetica Neue</vt:lpstr>
      <vt:lpstr>Helvetica Neue Light</vt:lpstr>
      <vt:lpstr>Times New Roman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PET Scanner for Plants at the Brookhaven National Laboratory </dc:title>
  <cp:lastModifiedBy>Purschke, Martin</cp:lastModifiedBy>
  <cp:revision>416</cp:revision>
  <cp:lastPrinted>1601-01-01T00:00:00Z</cp:lastPrinted>
  <dcterms:created xsi:type="dcterms:W3CDTF">1601-01-01T00:00:00Z</dcterms:created>
  <dcterms:modified xsi:type="dcterms:W3CDTF">2025-06-06T00:47:06Z</dcterms:modified>
</cp:coreProperties>
</file>