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49"/>
  </p:notesMasterIdLst>
  <p:handoutMasterIdLst>
    <p:handoutMasterId r:id="rId50"/>
  </p:handoutMasterIdLst>
  <p:sldIdLst>
    <p:sldId id="257" r:id="rId28"/>
    <p:sldId id="384" r:id="rId29"/>
    <p:sldId id="266" r:id="rId30"/>
    <p:sldId id="269" r:id="rId31"/>
    <p:sldId id="529" r:id="rId32"/>
    <p:sldId id="549" r:id="rId33"/>
    <p:sldId id="550" r:id="rId34"/>
    <p:sldId id="552" r:id="rId35"/>
    <p:sldId id="263" r:id="rId36"/>
    <p:sldId id="553" r:id="rId37"/>
    <p:sldId id="555" r:id="rId38"/>
    <p:sldId id="556" r:id="rId39"/>
    <p:sldId id="557" r:id="rId40"/>
    <p:sldId id="264" r:id="rId41"/>
    <p:sldId id="528" r:id="rId42"/>
    <p:sldId id="268" r:id="rId43"/>
    <p:sldId id="558" r:id="rId44"/>
    <p:sldId id="554" r:id="rId45"/>
    <p:sldId id="346" r:id="rId46"/>
    <p:sldId id="389" r:id="rId47"/>
    <p:sldId id="390" r:id="rId48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D00"/>
    <a:srgbClr val="FAFFB7"/>
    <a:srgbClr val="C6F2EE"/>
    <a:srgbClr val="00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11"/>
    <p:restoredTop sz="50000" autoAdjust="0"/>
  </p:normalViewPr>
  <p:slideViewPr>
    <p:cSldViewPr>
      <p:cViewPr varScale="1">
        <p:scale>
          <a:sx n="90" d="100"/>
          <a:sy n="90" d="100"/>
        </p:scale>
        <p:origin x="1048" y="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5/29/25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5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07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6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84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72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57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06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43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35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5FBE288-8B52-1936-F95B-637124AD4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6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7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16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4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24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5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2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3A75A30-6073-1E96-174D-317EB5AD88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861" y="380206"/>
            <a:ext cx="15873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AA3484-4AEA-10D5-3713-19347937C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79" y="6217048"/>
            <a:ext cx="4055487" cy="3078558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ROC readout in our 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Hcal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Lab @BNL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 descr="A table with a piece of cloth on it&#10;&#10;Description automatically generated">
            <a:extLst>
              <a:ext uri="{FF2B5EF4-FFF2-40B4-BE49-F238E27FC236}">
                <a16:creationId xmlns:a16="http://schemas.microsoft.com/office/drawing/2014/main" id="{5518F479-7C86-EE30-4DD5-B36771BCF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226" y="6107312"/>
            <a:ext cx="4116387" cy="3087290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4E2ABD-9713-55C0-180C-6ED2DECDE8F2}"/>
              </a:ext>
            </a:extLst>
          </p:cNvPr>
          <p:cNvCxnSpPr>
            <a:cxnSpLocks/>
          </p:cNvCxnSpPr>
          <p:nvPr/>
        </p:nvCxnSpPr>
        <p:spPr bwMode="auto">
          <a:xfrm flipH="1">
            <a:off x="4062413" y="7610910"/>
            <a:ext cx="1600200" cy="4004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5FED368-06D9-5ADF-F843-ECE15BB75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06" y="2141103"/>
            <a:ext cx="5029200" cy="3753967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152D45-6E34-7D4C-62D0-E20EA1015B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975"/>
          <a:stretch/>
        </p:blipFill>
        <p:spPr>
          <a:xfrm>
            <a:off x="5662613" y="2141103"/>
            <a:ext cx="3849315" cy="3788249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AF24A0A0-3475-4610-A703-0B3B92970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735" y="2361406"/>
            <a:ext cx="3263478" cy="374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5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BHcal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tiles with the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ePIC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SiPMs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connected to the H2GCROC3 card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Read out via the KCU105 FPGA board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Readout fully implemented  in RCDAQ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And here we are…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7" y="2124075"/>
            <a:ext cx="12597606" cy="183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Here are the current contents of the begin-run event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Packet 900 is the setup script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Packet 910 is the snapshot of the </a:t>
            </a:r>
            <a:r>
              <a:rPr lang="en-US" sz="2400" i="1" dirty="0">
                <a:solidFill>
                  <a:schemeClr val="tx1"/>
                </a:solidFill>
                <a:latin typeface="Arial Narrow" charset="0"/>
              </a:rPr>
              <a:t>actual configuration 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of the ASIC at this moment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79C5A-48A9-D660-3D94-06169C0C651E}"/>
              </a:ext>
            </a:extLst>
          </p:cNvPr>
          <p:cNvSpPr txBox="1"/>
          <p:nvPr/>
        </p:nvSpPr>
        <p:spPr>
          <a:xfrm>
            <a:off x="425450" y="4137342"/>
            <a:ext cx="11562556" cy="1200329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dlist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-t 9 /home/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phnxrc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/data/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cosmics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/cosmics_ROC-00000034-0000.evt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 Event     1 Run:    34 length:  8208 type:  9 (Begin Run Event)  1748797433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 900   382 -1 (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  4 (IDCSTR)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 910  7818 -1 (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  4 (IDCSTR)</a:t>
            </a:r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97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Analysis API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5292" y="2000606"/>
            <a:ext cx="12597606" cy="742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device generates a packet with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hitformat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301 (mnemonic “IDH2GCROC3”)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Remember these numbers are a simple enumeration, and numbers are plentiful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“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hitformat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” maps the packet to a “handler class” that is specific to this particular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hitformat</a:t>
            </a: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And what happens when (not if) we change the format, say, read it out through the FELIX eventually?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E95F0-BDF1-2D09-B63B-A5AFEBDCDC38}"/>
              </a:ext>
            </a:extLst>
          </p:cNvPr>
          <p:cNvSpPr txBox="1"/>
          <p:nvPr/>
        </p:nvSpPr>
        <p:spPr>
          <a:xfrm>
            <a:off x="400953" y="3085772"/>
            <a:ext cx="11530014" cy="646331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dlist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/home/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phnxrc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/data/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cosmics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/cosmics_ROC-00000012-0000.evt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12001  7304 -1 (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301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IDH2GCROC3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4924B-AB0D-68D1-E589-1FFA8DE37895}"/>
              </a:ext>
            </a:extLst>
          </p:cNvPr>
          <p:cNvSpPr txBox="1"/>
          <p:nvPr/>
        </p:nvSpPr>
        <p:spPr>
          <a:xfrm>
            <a:off x="396984" y="4771569"/>
            <a:ext cx="11530014" cy="3139321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case (IDGL1V1):</a:t>
            </a:r>
          </a:p>
          <a:p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new</a:t>
            </a:r>
          </a:p>
          <a:p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Packet_idgl1v1( </a:t>
            </a:r>
            <a:r>
              <a:rPr lang="en-US" sz="18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sevt_ptr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case (IDH2GCROC3):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new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Packet_idh2gcroc3(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sevt_ptr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03102-5D8E-C600-CB38-6EB2796AE3EE}"/>
              </a:ext>
            </a:extLst>
          </p:cNvPr>
          <p:cNvSpPr txBox="1"/>
          <p:nvPr/>
        </p:nvSpPr>
        <p:spPr>
          <a:xfrm>
            <a:off x="1068277" y="2561709"/>
            <a:ext cx="11530014" cy="5909310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this is the evolving data format for our TPC read through the FELIX card</a:t>
            </a:r>
          </a:p>
          <a:p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case (IDTPCFEEV1):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new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Packet_idtpcfeev1(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sevt_ptr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case (IDTPCFEEV2):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new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Packet_idtpcfeev2(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sevt_ptr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case (IDTPCFEEV3):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new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Packet_idtpcfeev3(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sevt_ptr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case (IDTPCFEEV4):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new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Packet_idtpcfeev4(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sevt_ptr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</p:txBody>
      </p:sp>
    </p:spTree>
    <p:extLst>
      <p:ext uri="{BB962C8B-B14F-4D97-AF65-F5344CB8AC3E}">
        <p14:creationId xmlns:p14="http://schemas.microsoft.com/office/powerpoint/2010/main" val="3463602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Analysis API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5292" y="2000606"/>
            <a:ext cx="12597606" cy="742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data access APIs are exactly like those for any waveform sampler we support (CAEN V7142, DRS4, the (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sPHENIX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Sampa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(==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ePIC’s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Salsa) chips…).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If p is a pointer to the packet object from that device: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We we get away with  (0,”SAMPLES”) b/c it’s the same for all channels. It supports different numbers of samples per channel 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There are more APIs to ask the packet all kinds of other questions, but those are the most-often used ones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79C5A-48A9-D660-3D94-06169C0C651E}"/>
              </a:ext>
            </a:extLst>
          </p:cNvPr>
          <p:cNvSpPr txBox="1"/>
          <p:nvPr/>
        </p:nvSpPr>
        <p:spPr>
          <a:xfrm>
            <a:off x="185396" y="4196476"/>
            <a:ext cx="12597606" cy="1323439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(0,"SAMPLES")  tells you how many samples are present</a:t>
            </a:r>
          </a:p>
          <a:p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(0,”CHANNELS") tells you how many channels that device has  (here:144)</a:t>
            </a:r>
          </a:p>
          <a:p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c,s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gives you sample s from channel c  (there are faster interfaces available)</a:t>
            </a:r>
          </a:p>
        </p:txBody>
      </p:sp>
    </p:spTree>
    <p:extLst>
      <p:ext uri="{BB962C8B-B14F-4D97-AF65-F5344CB8AC3E}">
        <p14:creationId xmlns:p14="http://schemas.microsoft.com/office/powerpoint/2010/main" val="1895839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Analysis API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5292" y="2000606"/>
            <a:ext cx="12597606" cy="742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copied the online monitoring from one of the existing ones for a waveform sampler, here is the meat of it: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79C5A-48A9-D660-3D94-06169C0C651E}"/>
              </a:ext>
            </a:extLst>
          </p:cNvPr>
          <p:cNvSpPr txBox="1"/>
          <p:nvPr/>
        </p:nvSpPr>
        <p:spPr>
          <a:xfrm>
            <a:off x="235292" y="3352006"/>
            <a:ext cx="12597606" cy="3293209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 *p = e-&gt;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getPacket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(12001);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(p)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for ( int s = 0; s &lt; p-&gt;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(0,"SAMPLES"); s++)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{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for (int c = 1; c &lt; 35;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// we can ask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(0,”CHANNELS”) but we only want 35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    {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h2-&gt;Fill(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c,s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p-&gt;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c,s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   }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	 }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delete p;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463467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The “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mlp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standard plot”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02803" y="1980406"/>
            <a:ext cx="12597606" cy="91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Whenever I have data from a waveform sampler (that is, a device with a number of channels, and each channel provides a waveform) I make a Lego plot with Channel vs Sample, with z the sample value: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We see what we expect: Signals from 5 tiles, and with the right channel numbers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waveforms are  baseline-corrected. And we saw the first of those plots from online monitoring on Thursday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9B6CD8C0-206A-E007-1F10-29700BCEC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06" y="3213015"/>
            <a:ext cx="6553200" cy="4710991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 up of a computer&#10;&#10;Description automatically generated">
            <a:extLst>
              <a:ext uri="{FF2B5EF4-FFF2-40B4-BE49-F238E27FC236}">
                <a16:creationId xmlns:a16="http://schemas.microsoft.com/office/drawing/2014/main" id="{D4F63104-934B-1546-3434-781BFE1C4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487153" y="3705478"/>
            <a:ext cx="2306953" cy="4101250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245B8B0B-E499-D705-737F-F4A3C75C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206" y="6927290"/>
            <a:ext cx="2729706" cy="42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Connected channels</a:t>
            </a:r>
          </a:p>
        </p:txBody>
      </p:sp>
    </p:spTree>
    <p:extLst>
      <p:ext uri="{BB962C8B-B14F-4D97-AF65-F5344CB8AC3E}">
        <p14:creationId xmlns:p14="http://schemas.microsoft.com/office/powerpoint/2010/main" val="2098979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One final forward-looking statement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11848" y="2018506"/>
            <a:ext cx="11861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At the Frascati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coll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meeting I had put out the challenge (for me, mostly) to demonstrate a full analysis chain from RCDAQ to using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EICRecon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for the analysis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AFAIK (don’t take it the wrong way if I’m wrong), </a:t>
            </a:r>
            <a:r>
              <a:rPr lang="en-US" sz="2400" b="1" dirty="0">
                <a:solidFill>
                  <a:schemeClr val="tx1"/>
                </a:solidFill>
                <a:latin typeface="Arial Narrow" charset="0"/>
              </a:rPr>
              <a:t>no one 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has ever used the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EICRecon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framework for real data (test beam, or the ones we take)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Derek made a test setup but without being able to make the event libraries that we need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Working with Derek, Dmitry (K) and especially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Wouter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, we have an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eicshell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version in place that can support our event libraries: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My day job interfered with the final “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eicrecon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” step, but… RSN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</a:t>
            </a:r>
            <a:endParaRPr lang="en-US" sz="2400" i="1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AB725-2729-CEC6-8D0B-C4BD18B13B8C}"/>
              </a:ext>
            </a:extLst>
          </p:cNvPr>
          <p:cNvSpPr txBox="1"/>
          <p:nvPr/>
        </p:nvSpPr>
        <p:spPr>
          <a:xfrm>
            <a:off x="441216" y="5333206"/>
            <a:ext cx="10439400" cy="3170099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jug_dev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ddump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-T -p 1002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1002    36 -1 (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  5 (ID2EVT)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0 |  0000 0001 0002 0003 0004 0005 0006 0007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8 |  0008 0009 000a 000b 000c 000d 000e 000f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16 |  0010 0011 0012 0013 0014 0015 0016 0017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24 |  0018 0019 001a 001b 001c 001d 001e 001f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32 |  0020 0021 0022 0023 0024 0025 0026 0027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40 |  0028 0029 002a 002b 002c 002d 002e 002f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48 |  0030 0031 0032 0033 0034 0035 0036 0037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56 |  0038 0039 003a 003b 003c 003d 003e 003f</a:t>
            </a:r>
          </a:p>
        </p:txBody>
      </p:sp>
    </p:spTree>
    <p:extLst>
      <p:ext uri="{BB962C8B-B14F-4D97-AF65-F5344CB8AC3E}">
        <p14:creationId xmlns:p14="http://schemas.microsoft.com/office/powerpoint/2010/main" val="467682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Some eye candy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5292" y="2000606"/>
            <a:ext cx="12597606" cy="18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 quick movie of the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lego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display of consecutive events…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4AF0ADEF-9329-C5E5-A266-977695EE7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06" y="3047205"/>
            <a:ext cx="8839200" cy="63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2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Where we are 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7" y="2209006"/>
            <a:ext cx="12597606" cy="698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Fully working RDAQ support is in place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forked the “Event Libraries” that interfaces the RCDAQ format to other packages, such as ROOT, or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EICRecon</a:t>
            </a: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(this isn’t quite done - yes I added the ROC support to the fork, but didn’t get around to weeding out non-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ePIC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stuff yet. Coming.)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BTW, there is nothing to fork for RCDAQ itself, because everything detector/experiment specific lives in the plugins to begin with. In the same sense that there is no special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ePIC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ROOT version.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have a workable online monitoring package in place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is pretty much the same as for any waveform sampler; I only really adjusted the histogram boundaries to reflect channel/sample numbers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There is a vast codebase from other waveform samplers (waveform fitting, software CFDs…) We have been doing this forever..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Backup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50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Meta Data Capturing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05606" y="2132806"/>
            <a:ext cx="12395994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In the “real” experiment that’s running for a few years (think </a:t>
            </a:r>
            <a:r>
              <a:rPr lang="en-US" sz="2800" dirty="0" err="1">
                <a:solidFill>
                  <a:srgbClr val="000000"/>
                </a:solidFill>
                <a:latin typeface="Arial Narrow" charset="0"/>
              </a:rPr>
              <a:t>sPHENIX</a:t>
            </a: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, ATLAS, what have you) you are embedded in an environment that supports all sorts of record keeping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At a test beam or you in your lab needs a different kind of “record keeping support”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What was the temperature? Was the light on? What was the HV? What was the position of that X-Y positioning table?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We capture this information in the raw data file itself and </a:t>
            </a:r>
            <a:r>
              <a:rPr lang="en-US" sz="2800" b="1" dirty="0">
                <a:solidFill>
                  <a:srgbClr val="000000"/>
                </a:solidFill>
                <a:latin typeface="Arial Narrow" charset="0"/>
              </a:rPr>
              <a:t>the data cannot get lost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I often add a webcam picture to the data so we have a visual confirmation that the detector is in the right place, or something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A picture captures everything…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Let me show you how we always capture the RCDAQ setup itself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872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RCDAQ - The High Points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81806" y="2132806"/>
            <a:ext cx="122301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Each interaction with RCDAQ is a </a:t>
            </a:r>
            <a:r>
              <a:rPr lang="en-US" sz="2800" b="1" dirty="0">
                <a:solidFill>
                  <a:srgbClr val="606060"/>
                </a:solidFill>
                <a:latin typeface="Arial Narrow" charset="0"/>
              </a:rPr>
              <a:t>shell command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. There is no “starting an application and issuing internal commands” (think of your interaction with, say, root)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Of course you still have a rich set of GUIs. But it is guaranteed that any GUI isn’t doing anything that you cannot also do with a command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This makes everything inherently scriptable (which you really need for many bench tests or test beams – thing of bias voltage scans, position scans in a test beam, </a:t>
            </a:r>
            <a:r>
              <a:rPr lang="en-US" sz="2800" dirty="0" err="1">
                <a:solidFill>
                  <a:srgbClr val="606060"/>
                </a:solidFill>
                <a:latin typeface="Arial Narrow" charset="0"/>
              </a:rPr>
              <a:t>etc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)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C00000"/>
                </a:solidFill>
                <a:latin typeface="Arial Narrow" charset="0"/>
              </a:rPr>
              <a:t>RCDAQ out of the box doesn’t know about any particular hardware. 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All knowledge how to read out something, say, a FELIX card, comes by way of a </a:t>
            </a:r>
            <a:r>
              <a:rPr lang="en-US" sz="2800" b="1" dirty="0">
                <a:solidFill>
                  <a:srgbClr val="606060"/>
                </a:solidFill>
                <a:latin typeface="Arial Narrow" charset="0"/>
              </a:rPr>
              <a:t>plugin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 that teaches RCDAQ how to do that.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Built-in support for standard </a:t>
            </a:r>
            <a:r>
              <a:rPr lang="en-US" sz="2800" b="1" dirty="0">
                <a:solidFill>
                  <a:srgbClr val="606060"/>
                </a:solidFill>
                <a:latin typeface="Arial Narrow" charset="0"/>
              </a:rPr>
              <a:t>online monitoring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Built-in support for  </a:t>
            </a:r>
            <a:r>
              <a:rPr lang="en-US" sz="2800" b="1" dirty="0">
                <a:solidFill>
                  <a:srgbClr val="606060"/>
                </a:solidFill>
                <a:latin typeface="Arial Narrow" charset="0"/>
              </a:rPr>
              <a:t>electronic logbooks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 (Stefan </a:t>
            </a:r>
            <a:r>
              <a:rPr lang="en-US" sz="2800" dirty="0" err="1">
                <a:solidFill>
                  <a:srgbClr val="606060"/>
                </a:solidFill>
                <a:latin typeface="Arial Narrow" charset="0"/>
              </a:rPr>
              <a:t>Ritt’s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 </a:t>
            </a:r>
            <a:r>
              <a:rPr lang="en-US" sz="2800" dirty="0" err="1">
                <a:solidFill>
                  <a:srgbClr val="606060"/>
                </a:solidFill>
                <a:latin typeface="Arial Narrow" charset="0"/>
              </a:rPr>
              <a:t>Elog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)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r>
              <a:rPr lang="en-US" sz="2800" b="1" dirty="0">
                <a:solidFill>
                  <a:srgbClr val="606060"/>
                </a:solidFill>
                <a:latin typeface="Arial Narrow" charset="0"/>
              </a:rPr>
              <a:t>Network-transparent </a:t>
            </a:r>
            <a:r>
              <a:rPr lang="en-US" sz="2800" dirty="0">
                <a:solidFill>
                  <a:srgbClr val="606060"/>
                </a:solidFill>
                <a:latin typeface="Arial Narrow" charset="0"/>
              </a:rPr>
              <a:t>control interfaces </a:t>
            </a:r>
          </a:p>
          <a:p>
            <a:pPr eaLnBrk="1" hangingPunct="1">
              <a:spcBef>
                <a:spcPts val="1963"/>
              </a:spcBef>
              <a:buClrTx/>
              <a:buFontTx/>
              <a:buNone/>
              <a:defRPr/>
            </a:pPr>
            <a:endParaRPr lang="en-US" sz="2800" dirty="0">
              <a:solidFill>
                <a:srgbClr val="606060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35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28600" y="3733006"/>
            <a:ext cx="11149806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Reading different things with different Event Types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8006" y="2056606"/>
            <a:ext cx="122301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You would think of the DAQ as “reading your detector”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Very often, it is necessary to read different things at different times.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Let’s go to the CERN-SPS (or the Fermilab Test Beam) for an example: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9638506" y="7333456"/>
            <a:ext cx="579438" cy="3619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3587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 marL="742950" indent="-285750" algn="l" defTabSz="3587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 marL="1143000" indent="-228600" algn="l" defTabSz="3587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 marL="1600200" indent="-228600" algn="l" defTabSz="3587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 marL="2057400" indent="-228600" algn="l" defTabSz="3587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bg1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fld id="{41FA9752-ECAF-564C-9404-19D8FD692C88}" type="slidenum">
              <a:rPr lang="en-GB" smtClean="0"/>
              <a:pPr/>
              <a:t>20</a:t>
            </a:fld>
            <a:endParaRPr lang="en-GB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396456" y="5196681"/>
            <a:ext cx="4673600" cy="2390775"/>
            <a:chOff x="1252" y="2638"/>
            <a:chExt cx="2944" cy="1506"/>
          </a:xfrm>
        </p:grpSpPr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363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2408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2453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497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565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611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657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702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745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791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836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904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2950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995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063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3108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3154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199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3267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3312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3358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3403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3448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3494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3539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3607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3653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2319" y="3165"/>
              <a:ext cx="1395" cy="979"/>
            </a:xfrm>
            <a:prstGeom prst="rect">
              <a:avLst/>
            </a:prstGeom>
            <a:noFill/>
            <a:ln w="36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8360" tIns="63360" rIns="108360" bIns="6336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Data Events</a:t>
              </a:r>
            </a:p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Read your detector channels, ADCs, TDCs...</a:t>
              </a:r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1252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1479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1728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1864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1955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2091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3970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4197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46"/>
          <p:cNvGrpSpPr>
            <a:grpSpLocks/>
          </p:cNvGrpSpPr>
          <p:nvPr/>
        </p:nvGrpSpPr>
        <p:grpSpPr bwMode="auto">
          <a:xfrm>
            <a:off x="2174081" y="5195094"/>
            <a:ext cx="2803525" cy="2152650"/>
            <a:chOff x="482" y="2637"/>
            <a:chExt cx="1766" cy="1356"/>
          </a:xfrm>
        </p:grpSpPr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2246" y="2637"/>
              <a:ext cx="0" cy="427"/>
            </a:xfrm>
            <a:prstGeom prst="line">
              <a:avLst/>
            </a:prstGeom>
            <a:noFill/>
            <a:ln w="54720" cap="sq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482" y="3165"/>
              <a:ext cx="1570" cy="828"/>
            </a:xfrm>
            <a:prstGeom prst="rect">
              <a:avLst/>
            </a:prstGeom>
            <a:noFill/>
            <a:ln w="36720" cap="sq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8360" tIns="63360" rIns="108360" bIns="6336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Spill-On event</a:t>
              </a:r>
            </a:p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Read and clear </a:t>
              </a:r>
              <a:r>
                <a:rPr lang="en-GB" sz="2000" b="1" dirty="0" err="1">
                  <a:latin typeface="Arial Narrow" charset="0"/>
                </a:rPr>
                <a:t>scalers</a:t>
              </a:r>
              <a:endParaRPr lang="en-GB" sz="2000" b="1" dirty="0">
                <a:latin typeface="Arial Narrow" charset="0"/>
              </a:endParaRPr>
            </a:p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Flush buffers</a:t>
              </a:r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 flipH="1">
              <a:off x="2011" y="3068"/>
              <a:ext cx="238" cy="109"/>
            </a:xfrm>
            <a:prstGeom prst="line">
              <a:avLst/>
            </a:prstGeom>
            <a:noFill/>
            <a:ln w="54720" cap="sq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50"/>
          <p:cNvGrpSpPr>
            <a:grpSpLocks/>
          </p:cNvGrpSpPr>
          <p:nvPr/>
        </p:nvGrpSpPr>
        <p:grpSpPr bwMode="auto">
          <a:xfrm>
            <a:off x="7392194" y="5196681"/>
            <a:ext cx="2924175" cy="2486025"/>
            <a:chOff x="3769" y="2638"/>
            <a:chExt cx="1842" cy="1566"/>
          </a:xfrm>
        </p:grpSpPr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3769" y="2638"/>
              <a:ext cx="0" cy="427"/>
            </a:xfrm>
            <a:prstGeom prst="line">
              <a:avLst/>
            </a:prstGeom>
            <a:noFill/>
            <a:ln w="54720" cap="sq">
              <a:solidFill>
                <a:srgbClr val="0047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>
              <a:off x="3952" y="3165"/>
              <a:ext cx="1659" cy="1039"/>
            </a:xfrm>
            <a:prstGeom prst="rect">
              <a:avLst/>
            </a:prstGeom>
            <a:noFill/>
            <a:ln w="36720" cap="sq">
              <a:solidFill>
                <a:srgbClr val="0047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8360" tIns="63360" rIns="108360" bIns="6336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Spill-Off event</a:t>
              </a:r>
            </a:p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Read and clear </a:t>
              </a:r>
              <a:r>
                <a:rPr lang="en-GB" sz="2000" b="1" dirty="0" err="1">
                  <a:latin typeface="Arial Narrow" charset="0"/>
                </a:rPr>
                <a:t>scalers</a:t>
              </a:r>
              <a:endParaRPr lang="en-GB" sz="2000" b="1" dirty="0">
                <a:latin typeface="Arial Narrow" charset="0"/>
              </a:endParaRPr>
            </a:p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(allows spill intensity-based corrections)</a:t>
              </a:r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>
              <a:off x="3769" y="3069"/>
              <a:ext cx="121" cy="109"/>
            </a:xfrm>
            <a:prstGeom prst="line">
              <a:avLst/>
            </a:prstGeom>
            <a:noFill/>
            <a:ln w="54720" cap="sq">
              <a:solidFill>
                <a:srgbClr val="0047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8006" y="4961731"/>
            <a:ext cx="10591800" cy="912814"/>
            <a:chOff x="558006" y="4961731"/>
            <a:chExt cx="10591800" cy="912814"/>
          </a:xfrm>
        </p:grpSpPr>
        <p:sp>
          <p:nvSpPr>
            <p:cNvPr id="59" name="Line 55"/>
            <p:cNvSpPr>
              <a:spLocks noChangeShapeType="1"/>
            </p:cNvSpPr>
            <p:nvPr/>
          </p:nvSpPr>
          <p:spPr bwMode="auto">
            <a:xfrm>
              <a:off x="1775619" y="5196682"/>
              <a:ext cx="0" cy="677863"/>
            </a:xfrm>
            <a:prstGeom prst="line">
              <a:avLst/>
            </a:prstGeom>
            <a:noFill/>
            <a:ln w="54720" cap="sq">
              <a:solidFill>
                <a:srgbClr val="99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56"/>
            <p:cNvSpPr txBox="1">
              <a:spLocks noChangeArrowheads="1"/>
            </p:cNvSpPr>
            <p:nvPr/>
          </p:nvSpPr>
          <p:spPr bwMode="auto">
            <a:xfrm>
              <a:off x="558006" y="4988719"/>
              <a:ext cx="1270000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Begin-run event</a:t>
              </a:r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>
              <a:off x="9697244" y="5196682"/>
              <a:ext cx="0" cy="677863"/>
            </a:xfrm>
            <a:prstGeom prst="line">
              <a:avLst/>
            </a:prstGeom>
            <a:noFill/>
            <a:ln w="54720" cap="sq">
              <a:solidFill>
                <a:srgbClr val="FF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9879806" y="4961731"/>
              <a:ext cx="1270000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2000" b="1" dirty="0">
                  <a:latin typeface="Arial Narrow" charset="0"/>
                </a:rPr>
                <a:t>End-run event</a:t>
              </a:r>
            </a:p>
          </p:txBody>
        </p:sp>
      </p:grpSp>
      <p:grpSp>
        <p:nvGrpSpPr>
          <p:cNvPr id="63" name="Group 59"/>
          <p:cNvGrpSpPr>
            <a:grpSpLocks/>
          </p:cNvGrpSpPr>
          <p:nvPr/>
        </p:nvGrpSpPr>
        <p:grpSpPr bwMode="auto">
          <a:xfrm>
            <a:off x="1737519" y="3656806"/>
            <a:ext cx="8697912" cy="1322387"/>
            <a:chOff x="207" y="1755"/>
            <a:chExt cx="5479" cy="833"/>
          </a:xfrm>
        </p:grpSpPr>
        <p:sp>
          <p:nvSpPr>
            <p:cNvPr id="64" name="Text Box 60"/>
            <p:cNvSpPr txBox="1">
              <a:spLocks noChangeArrowheads="1"/>
            </p:cNvSpPr>
            <p:nvPr/>
          </p:nvSpPr>
          <p:spPr bwMode="auto">
            <a:xfrm>
              <a:off x="432" y="2324"/>
              <a:ext cx="891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1600" b="1" dirty="0">
                  <a:latin typeface="Arial Narrow" charset="0"/>
                </a:rPr>
                <a:t>extraction</a:t>
              </a:r>
            </a:p>
          </p:txBody>
        </p:sp>
        <p:grpSp>
          <p:nvGrpSpPr>
            <p:cNvPr id="65" name="Group 61"/>
            <p:cNvGrpSpPr>
              <a:grpSpLocks/>
            </p:cNvGrpSpPr>
            <p:nvPr/>
          </p:nvGrpSpPr>
          <p:grpSpPr bwMode="auto">
            <a:xfrm>
              <a:off x="207" y="1755"/>
              <a:ext cx="5479" cy="568"/>
              <a:chOff x="207" y="1755"/>
              <a:chExt cx="5479" cy="568"/>
            </a:xfrm>
          </p:grpSpPr>
          <p:grpSp>
            <p:nvGrpSpPr>
              <p:cNvPr id="66" name="Group 62"/>
              <p:cNvGrpSpPr>
                <a:grpSpLocks/>
              </p:cNvGrpSpPr>
              <p:nvPr/>
            </p:nvGrpSpPr>
            <p:grpSpPr bwMode="auto">
              <a:xfrm>
                <a:off x="240" y="2007"/>
                <a:ext cx="551" cy="290"/>
                <a:chOff x="240" y="2007"/>
                <a:chExt cx="551" cy="290"/>
              </a:xfrm>
            </p:grpSpPr>
            <p:sp>
              <p:nvSpPr>
                <p:cNvPr id="106" name="Line 63"/>
                <p:cNvSpPr>
                  <a:spLocks noChangeShapeType="1"/>
                </p:cNvSpPr>
                <p:nvPr/>
              </p:nvSpPr>
              <p:spPr bwMode="auto">
                <a:xfrm>
                  <a:off x="240" y="2298"/>
                  <a:ext cx="240" cy="0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64"/>
                <p:cNvSpPr>
                  <a:spLocks noChangeShapeType="1"/>
                </p:cNvSpPr>
                <p:nvPr/>
              </p:nvSpPr>
              <p:spPr bwMode="auto">
                <a:xfrm>
                  <a:off x="539" y="2008"/>
                  <a:ext cx="179" cy="0"/>
                </a:xfrm>
                <a:prstGeom prst="line">
                  <a:avLst/>
                </a:prstGeom>
                <a:noFill/>
                <a:ln w="5472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474" y="2014"/>
                  <a:ext cx="72" cy="276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720" y="2007"/>
                  <a:ext cx="72" cy="292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67"/>
              <p:cNvGrpSpPr>
                <a:grpSpLocks/>
              </p:cNvGrpSpPr>
              <p:nvPr/>
            </p:nvGrpSpPr>
            <p:grpSpPr bwMode="auto">
              <a:xfrm>
                <a:off x="791" y="2007"/>
                <a:ext cx="551" cy="290"/>
                <a:chOff x="791" y="2007"/>
                <a:chExt cx="551" cy="290"/>
              </a:xfrm>
            </p:grpSpPr>
            <p:sp>
              <p:nvSpPr>
                <p:cNvPr id="102" name="Line 68"/>
                <p:cNvSpPr>
                  <a:spLocks noChangeShapeType="1"/>
                </p:cNvSpPr>
                <p:nvPr/>
              </p:nvSpPr>
              <p:spPr bwMode="auto">
                <a:xfrm>
                  <a:off x="791" y="2298"/>
                  <a:ext cx="238" cy="0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69"/>
                <p:cNvSpPr>
                  <a:spLocks noChangeShapeType="1"/>
                </p:cNvSpPr>
                <p:nvPr/>
              </p:nvSpPr>
              <p:spPr bwMode="auto">
                <a:xfrm>
                  <a:off x="1091" y="2008"/>
                  <a:ext cx="179" cy="0"/>
                </a:xfrm>
                <a:prstGeom prst="line">
                  <a:avLst/>
                </a:prstGeom>
                <a:noFill/>
                <a:ln w="5472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1026" y="2014"/>
                  <a:ext cx="72" cy="276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1271" y="2007"/>
                  <a:ext cx="72" cy="292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72"/>
              <p:cNvGrpSpPr>
                <a:grpSpLocks/>
              </p:cNvGrpSpPr>
              <p:nvPr/>
            </p:nvGrpSpPr>
            <p:grpSpPr bwMode="auto">
              <a:xfrm>
                <a:off x="1343" y="2007"/>
                <a:ext cx="551" cy="290"/>
                <a:chOff x="1343" y="2007"/>
                <a:chExt cx="551" cy="290"/>
              </a:xfrm>
            </p:grpSpPr>
            <p:sp>
              <p:nvSpPr>
                <p:cNvPr id="98" name="Line 73"/>
                <p:cNvSpPr>
                  <a:spLocks noChangeShapeType="1"/>
                </p:cNvSpPr>
                <p:nvPr/>
              </p:nvSpPr>
              <p:spPr bwMode="auto">
                <a:xfrm>
                  <a:off x="1343" y="2298"/>
                  <a:ext cx="239" cy="0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74"/>
                <p:cNvSpPr>
                  <a:spLocks noChangeShapeType="1"/>
                </p:cNvSpPr>
                <p:nvPr/>
              </p:nvSpPr>
              <p:spPr bwMode="auto">
                <a:xfrm>
                  <a:off x="1643" y="2008"/>
                  <a:ext cx="178" cy="0"/>
                </a:xfrm>
                <a:prstGeom prst="line">
                  <a:avLst/>
                </a:prstGeom>
                <a:noFill/>
                <a:ln w="5472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577" y="2014"/>
                  <a:ext cx="72" cy="276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76"/>
                <p:cNvSpPr>
                  <a:spLocks noChangeShapeType="1"/>
                </p:cNvSpPr>
                <p:nvPr/>
              </p:nvSpPr>
              <p:spPr bwMode="auto">
                <a:xfrm flipH="1" flipV="1">
                  <a:off x="1823" y="2007"/>
                  <a:ext cx="72" cy="292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77"/>
              <p:cNvGrpSpPr>
                <a:grpSpLocks/>
              </p:cNvGrpSpPr>
              <p:nvPr/>
            </p:nvGrpSpPr>
            <p:grpSpPr bwMode="auto">
              <a:xfrm>
                <a:off x="1895" y="2007"/>
                <a:ext cx="551" cy="290"/>
                <a:chOff x="1895" y="2007"/>
                <a:chExt cx="551" cy="290"/>
              </a:xfrm>
            </p:grpSpPr>
            <p:sp>
              <p:nvSpPr>
                <p:cNvPr id="94" name="Line 78"/>
                <p:cNvSpPr>
                  <a:spLocks noChangeShapeType="1"/>
                </p:cNvSpPr>
                <p:nvPr/>
              </p:nvSpPr>
              <p:spPr bwMode="auto">
                <a:xfrm>
                  <a:off x="1895" y="2298"/>
                  <a:ext cx="240" cy="0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79"/>
                <p:cNvSpPr>
                  <a:spLocks noChangeShapeType="1"/>
                </p:cNvSpPr>
                <p:nvPr/>
              </p:nvSpPr>
              <p:spPr bwMode="auto">
                <a:xfrm>
                  <a:off x="2196" y="2008"/>
                  <a:ext cx="178" cy="0"/>
                </a:xfrm>
                <a:prstGeom prst="line">
                  <a:avLst/>
                </a:prstGeom>
                <a:noFill/>
                <a:ln w="5472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2130" y="2014"/>
                  <a:ext cx="72" cy="276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81"/>
                <p:cNvSpPr>
                  <a:spLocks noChangeShapeType="1"/>
                </p:cNvSpPr>
                <p:nvPr/>
              </p:nvSpPr>
              <p:spPr bwMode="auto">
                <a:xfrm flipH="1" flipV="1">
                  <a:off x="2375" y="2007"/>
                  <a:ext cx="72" cy="292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Text Box 82"/>
              <p:cNvSpPr txBox="1">
                <a:spLocks noChangeArrowheads="1"/>
              </p:cNvSpPr>
              <p:nvPr/>
            </p:nvSpPr>
            <p:spPr bwMode="auto">
              <a:xfrm>
                <a:off x="207" y="1755"/>
                <a:ext cx="753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5pPr>
                <a:lvl6pPr marL="2514600" indent="-228600" eaLnBrk="0" fontAlgn="base" hangingPunct="0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6pPr>
                <a:lvl7pPr marL="2971800" indent="-228600" eaLnBrk="0" fontAlgn="base" hangingPunct="0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7pPr>
                <a:lvl8pPr marL="3429000" indent="-228600" eaLnBrk="0" fontAlgn="base" hangingPunct="0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8pPr>
                <a:lvl9pPr marL="3886200" indent="-228600" eaLnBrk="0" fontAlgn="base" hangingPunct="0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750"/>
                  </a:spcBef>
                  <a:buClrTx/>
                  <a:buFontTx/>
                  <a:buNone/>
                </a:pPr>
                <a:r>
                  <a:rPr lang="en-GB" sz="1600" b="1" dirty="0">
                    <a:latin typeface="Arial Narrow" charset="0"/>
                  </a:rPr>
                  <a:t>acceleration</a:t>
                </a:r>
              </a:p>
            </p:txBody>
          </p:sp>
          <p:grpSp>
            <p:nvGrpSpPr>
              <p:cNvPr id="71" name="Group 83"/>
              <p:cNvGrpSpPr>
                <a:grpSpLocks/>
              </p:cNvGrpSpPr>
              <p:nvPr/>
            </p:nvGrpSpPr>
            <p:grpSpPr bwMode="auto">
              <a:xfrm>
                <a:off x="2439" y="2007"/>
                <a:ext cx="551" cy="290"/>
                <a:chOff x="2439" y="2007"/>
                <a:chExt cx="551" cy="290"/>
              </a:xfrm>
            </p:grpSpPr>
            <p:sp>
              <p:nvSpPr>
                <p:cNvPr id="90" name="Line 84"/>
                <p:cNvSpPr>
                  <a:spLocks noChangeShapeType="1"/>
                </p:cNvSpPr>
                <p:nvPr/>
              </p:nvSpPr>
              <p:spPr bwMode="auto">
                <a:xfrm>
                  <a:off x="2439" y="2298"/>
                  <a:ext cx="239" cy="0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85"/>
                <p:cNvSpPr>
                  <a:spLocks noChangeShapeType="1"/>
                </p:cNvSpPr>
                <p:nvPr/>
              </p:nvSpPr>
              <p:spPr bwMode="auto">
                <a:xfrm>
                  <a:off x="2739" y="2008"/>
                  <a:ext cx="178" cy="0"/>
                </a:xfrm>
                <a:prstGeom prst="line">
                  <a:avLst/>
                </a:prstGeom>
                <a:noFill/>
                <a:ln w="5472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674" y="2014"/>
                  <a:ext cx="72" cy="276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87"/>
                <p:cNvSpPr>
                  <a:spLocks noChangeShapeType="1"/>
                </p:cNvSpPr>
                <p:nvPr/>
              </p:nvSpPr>
              <p:spPr bwMode="auto">
                <a:xfrm flipH="1" flipV="1">
                  <a:off x="2919" y="2007"/>
                  <a:ext cx="72" cy="292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88"/>
              <p:cNvGrpSpPr>
                <a:grpSpLocks/>
              </p:cNvGrpSpPr>
              <p:nvPr/>
            </p:nvGrpSpPr>
            <p:grpSpPr bwMode="auto">
              <a:xfrm>
                <a:off x="2991" y="2007"/>
                <a:ext cx="551" cy="290"/>
                <a:chOff x="2991" y="2007"/>
                <a:chExt cx="551" cy="290"/>
              </a:xfrm>
            </p:grpSpPr>
            <p:sp>
              <p:nvSpPr>
                <p:cNvPr id="86" name="Line 89"/>
                <p:cNvSpPr>
                  <a:spLocks noChangeShapeType="1"/>
                </p:cNvSpPr>
                <p:nvPr/>
              </p:nvSpPr>
              <p:spPr bwMode="auto">
                <a:xfrm>
                  <a:off x="2991" y="2298"/>
                  <a:ext cx="240" cy="0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90"/>
                <p:cNvSpPr>
                  <a:spLocks noChangeShapeType="1"/>
                </p:cNvSpPr>
                <p:nvPr/>
              </p:nvSpPr>
              <p:spPr bwMode="auto">
                <a:xfrm>
                  <a:off x="3292" y="2008"/>
                  <a:ext cx="178" cy="0"/>
                </a:xfrm>
                <a:prstGeom prst="line">
                  <a:avLst/>
                </a:prstGeom>
                <a:noFill/>
                <a:ln w="5472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3226" y="2014"/>
                  <a:ext cx="72" cy="276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92"/>
                <p:cNvSpPr>
                  <a:spLocks noChangeShapeType="1"/>
                </p:cNvSpPr>
                <p:nvPr/>
              </p:nvSpPr>
              <p:spPr bwMode="auto">
                <a:xfrm flipH="1" flipV="1">
                  <a:off x="3471" y="2007"/>
                  <a:ext cx="72" cy="292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93"/>
              <p:cNvGrpSpPr>
                <a:grpSpLocks/>
              </p:cNvGrpSpPr>
              <p:nvPr/>
            </p:nvGrpSpPr>
            <p:grpSpPr bwMode="auto">
              <a:xfrm>
                <a:off x="3543" y="2007"/>
                <a:ext cx="551" cy="290"/>
                <a:chOff x="3543" y="2007"/>
                <a:chExt cx="551" cy="290"/>
              </a:xfrm>
            </p:grpSpPr>
            <p:sp>
              <p:nvSpPr>
                <p:cNvPr id="82" name="Line 94"/>
                <p:cNvSpPr>
                  <a:spLocks noChangeShapeType="1"/>
                </p:cNvSpPr>
                <p:nvPr/>
              </p:nvSpPr>
              <p:spPr bwMode="auto">
                <a:xfrm>
                  <a:off x="3543" y="2298"/>
                  <a:ext cx="238" cy="0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95"/>
                <p:cNvSpPr>
                  <a:spLocks noChangeShapeType="1"/>
                </p:cNvSpPr>
                <p:nvPr/>
              </p:nvSpPr>
              <p:spPr bwMode="auto">
                <a:xfrm>
                  <a:off x="3843" y="2008"/>
                  <a:ext cx="177" cy="0"/>
                </a:xfrm>
                <a:prstGeom prst="line">
                  <a:avLst/>
                </a:prstGeom>
                <a:noFill/>
                <a:ln w="5472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3777" y="2014"/>
                  <a:ext cx="72" cy="276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4023" y="2007"/>
                  <a:ext cx="72" cy="292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98"/>
              <p:cNvGrpSpPr>
                <a:grpSpLocks/>
              </p:cNvGrpSpPr>
              <p:nvPr/>
            </p:nvGrpSpPr>
            <p:grpSpPr bwMode="auto">
              <a:xfrm>
                <a:off x="4095" y="2007"/>
                <a:ext cx="548" cy="290"/>
                <a:chOff x="4095" y="2007"/>
                <a:chExt cx="548" cy="290"/>
              </a:xfrm>
            </p:grpSpPr>
            <p:sp>
              <p:nvSpPr>
                <p:cNvPr id="78" name="Line 99"/>
                <p:cNvSpPr>
                  <a:spLocks noChangeShapeType="1"/>
                </p:cNvSpPr>
                <p:nvPr/>
              </p:nvSpPr>
              <p:spPr bwMode="auto">
                <a:xfrm>
                  <a:off x="4095" y="2298"/>
                  <a:ext cx="238" cy="0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00"/>
                <p:cNvSpPr>
                  <a:spLocks noChangeShapeType="1"/>
                </p:cNvSpPr>
                <p:nvPr/>
              </p:nvSpPr>
              <p:spPr bwMode="auto">
                <a:xfrm>
                  <a:off x="4394" y="2008"/>
                  <a:ext cx="177" cy="0"/>
                </a:xfrm>
                <a:prstGeom prst="line">
                  <a:avLst/>
                </a:prstGeom>
                <a:noFill/>
                <a:ln w="5472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4329" y="2014"/>
                  <a:ext cx="72" cy="276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02"/>
                <p:cNvSpPr>
                  <a:spLocks noChangeShapeType="1"/>
                </p:cNvSpPr>
                <p:nvPr/>
              </p:nvSpPr>
              <p:spPr bwMode="auto">
                <a:xfrm flipH="1" flipV="1">
                  <a:off x="4573" y="2007"/>
                  <a:ext cx="72" cy="292"/>
                </a:xfrm>
                <a:prstGeom prst="line">
                  <a:avLst/>
                </a:prstGeom>
                <a:noFill/>
                <a:ln w="5472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Line 103"/>
              <p:cNvSpPr>
                <a:spLocks noChangeShapeType="1"/>
              </p:cNvSpPr>
              <p:nvPr/>
            </p:nvSpPr>
            <p:spPr bwMode="auto">
              <a:xfrm flipH="1">
                <a:off x="280" y="1972"/>
                <a:ext cx="165" cy="324"/>
              </a:xfrm>
              <a:prstGeom prst="line">
                <a:avLst/>
              </a:prstGeom>
              <a:noFill/>
              <a:ln w="18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04"/>
              <p:cNvSpPr>
                <a:spLocks noChangeShapeType="1"/>
              </p:cNvSpPr>
              <p:nvPr/>
            </p:nvSpPr>
            <p:spPr bwMode="auto">
              <a:xfrm flipH="1" flipV="1">
                <a:off x="614" y="2059"/>
                <a:ext cx="65" cy="265"/>
              </a:xfrm>
              <a:prstGeom prst="line">
                <a:avLst/>
              </a:prstGeom>
              <a:noFill/>
              <a:ln w="18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Text Box 105"/>
              <p:cNvSpPr txBox="1">
                <a:spLocks noChangeArrowheads="1"/>
              </p:cNvSpPr>
              <p:nvPr/>
            </p:nvSpPr>
            <p:spPr bwMode="auto">
              <a:xfrm>
                <a:off x="4695" y="1983"/>
                <a:ext cx="991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5pPr>
                <a:lvl6pPr marL="2514600" indent="-228600" eaLnBrk="0" fontAlgn="base" hangingPunct="0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6pPr>
                <a:lvl7pPr marL="2971800" indent="-228600" eaLnBrk="0" fontAlgn="base" hangingPunct="0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7pPr>
                <a:lvl8pPr marL="3429000" indent="-228600" eaLnBrk="0" fontAlgn="base" hangingPunct="0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8pPr>
                <a:lvl9pPr marL="3886200" indent="-228600" eaLnBrk="0" fontAlgn="base" hangingPunct="0">
                  <a:lnSpc>
                    <a:spcPct val="7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Lucida Sans Unicode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750"/>
                  </a:spcBef>
                  <a:buClrTx/>
                  <a:buFontTx/>
                  <a:buNone/>
                </a:pPr>
                <a:r>
                  <a:rPr lang="en-GB" sz="2000" b="1" dirty="0">
                    <a:latin typeface="Arial Narrow" charset="0"/>
                  </a:rPr>
                  <a:t>SPS or FTBF</a:t>
                </a:r>
              </a:p>
            </p:txBody>
          </p:sp>
        </p:grpSp>
      </p:grp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177006" y="7847806"/>
            <a:ext cx="122301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In addition to your data, you need information about the spill itself – each one is different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You need to make intensity-dependent corrections on a spill-by-spill basis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So you put some signals on </a:t>
            </a:r>
            <a:r>
              <a:rPr lang="en-US" sz="2400" dirty="0" err="1">
                <a:solidFill>
                  <a:srgbClr val="000000"/>
                </a:solidFill>
                <a:latin typeface="Arial Narrow" charset="0"/>
              </a:rPr>
              <a:t>scalers</a:t>
            </a: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 and get an idea about the intensity, dead times, microstructures, </a:t>
            </a:r>
            <a:r>
              <a:rPr lang="en-US" sz="2400" dirty="0" err="1">
                <a:solidFill>
                  <a:srgbClr val="000000"/>
                </a:solidFill>
                <a:latin typeface="Arial Narrow" charset="0"/>
              </a:rPr>
              <a:t>etc</a:t>
            </a:r>
            <a:endParaRPr lang="en-US" sz="2400" dirty="0">
              <a:solidFill>
                <a:srgbClr val="000000"/>
              </a:solidFill>
              <a:latin typeface="Arial Narrow" charset="0"/>
            </a:endParaRPr>
          </a:p>
        </p:txBody>
      </p:sp>
      <p:grpSp>
        <p:nvGrpSpPr>
          <p:cNvPr id="37888" name="Group 37887"/>
          <p:cNvGrpSpPr/>
          <p:nvPr/>
        </p:nvGrpSpPr>
        <p:grpSpPr>
          <a:xfrm>
            <a:off x="3237706" y="4685506"/>
            <a:ext cx="5178425" cy="841375"/>
            <a:chOff x="3237706" y="4685506"/>
            <a:chExt cx="5178425" cy="841375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3237706" y="5061744"/>
              <a:ext cx="5178425" cy="465137"/>
              <a:chOff x="1152" y="2553"/>
              <a:chExt cx="3262" cy="293"/>
            </a:xfrm>
          </p:grpSpPr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>
                <a:off x="1152" y="2844"/>
                <a:ext cx="987" cy="0"/>
              </a:xfrm>
              <a:prstGeom prst="line">
                <a:avLst/>
              </a:prstGeom>
              <a:noFill/>
              <a:ln w="54720" cap="sq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2308" y="2553"/>
                <a:ext cx="1387" cy="0"/>
              </a:xfrm>
              <a:prstGeom prst="line">
                <a:avLst/>
              </a:prstGeom>
              <a:noFill/>
              <a:ln w="54720" cap="sq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3843" y="2845"/>
                <a:ext cx="571" cy="0"/>
              </a:xfrm>
              <a:prstGeom prst="line">
                <a:avLst/>
              </a:prstGeom>
              <a:noFill/>
              <a:ln w="54720" cap="sq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H="1">
                <a:off x="2129" y="2561"/>
                <a:ext cx="155" cy="279"/>
              </a:xfrm>
              <a:prstGeom prst="line">
                <a:avLst/>
              </a:prstGeom>
              <a:noFill/>
              <a:ln w="54720" cap="sq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H="1" flipV="1">
                <a:off x="3699" y="2552"/>
                <a:ext cx="155" cy="295"/>
              </a:xfrm>
              <a:prstGeom prst="line">
                <a:avLst/>
              </a:prstGeom>
              <a:noFill/>
              <a:ln w="54720" cap="sq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1" name="Text Box 60"/>
            <p:cNvSpPr txBox="1">
              <a:spLocks noChangeArrowheads="1"/>
            </p:cNvSpPr>
            <p:nvPr/>
          </p:nvSpPr>
          <p:spPr bwMode="auto">
            <a:xfrm>
              <a:off x="5849144" y="4685506"/>
              <a:ext cx="1414462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5pPr>
              <a:lvl6pPr marL="25146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6pPr>
              <a:lvl7pPr marL="29718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7pPr>
              <a:lvl8pPr marL="34290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8pPr>
              <a:lvl9pPr marL="3886200" indent="-228600" eaLnBrk="0" fontAlgn="base" hangingPunct="0">
                <a:lnSpc>
                  <a:spcPct val="7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Lucida Sans Unicode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GB" sz="1600" b="1" dirty="0">
                  <a:latin typeface="Arial Narrow" charset="0"/>
                </a:rPr>
                <a:t>“spill”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20</a:t>
            </a:fld>
            <a:endParaRPr lang="en-US" dirty="0"/>
          </a:p>
        </p:txBody>
      </p:sp>
      <p:sp>
        <p:nvSpPr>
          <p:cNvPr id="37890" name="Oval 37889"/>
          <p:cNvSpPr/>
          <p:nvPr/>
        </p:nvSpPr>
        <p:spPr bwMode="auto">
          <a:xfrm>
            <a:off x="76200" y="4495006"/>
            <a:ext cx="2005806" cy="1828800"/>
          </a:xfrm>
          <a:prstGeom prst="ellipse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44B59BE-5E1D-05BF-6884-FD7649FCA810}"/>
              </a:ext>
            </a:extLst>
          </p:cNvPr>
          <p:cNvSpPr/>
          <p:nvPr/>
        </p:nvSpPr>
        <p:spPr bwMode="auto">
          <a:xfrm>
            <a:off x="9178132" y="4483894"/>
            <a:ext cx="2005806" cy="1828800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13" name="Text Box 2">
            <a:extLst>
              <a:ext uri="{FF2B5EF4-FFF2-40B4-BE49-F238E27FC236}">
                <a16:creationId xmlns:a16="http://schemas.microsoft.com/office/drawing/2014/main" id="{D00FBF56-5636-A18B-DE7E-0B52DE634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662513"/>
            <a:ext cx="8153796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 Let’s recap here:</a:t>
            </a:r>
          </a:p>
          <a:p>
            <a:pPr marL="3476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The red lines are events that you would expect (read your detector)</a:t>
            </a:r>
          </a:p>
          <a:p>
            <a:pPr marL="3476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The blue and yellow lines are events that read </a:t>
            </a:r>
            <a:r>
              <a:rPr lang="en-US" sz="2400" i="1" dirty="0">
                <a:solidFill>
                  <a:srgbClr val="000000"/>
                </a:solidFill>
                <a:latin typeface="Arial Narrow" charset="0"/>
              </a:rPr>
              <a:t>something else</a:t>
            </a:r>
          </a:p>
        </p:txBody>
      </p:sp>
    </p:spTree>
    <p:extLst>
      <p:ext uri="{BB962C8B-B14F-4D97-AF65-F5344CB8AC3E}">
        <p14:creationId xmlns:p14="http://schemas.microsoft.com/office/powerpoint/2010/main" val="3175432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37890" grpId="0" animBg="1"/>
      <p:bldP spid="58" grpId="0" animBg="1"/>
      <p:bldP spid="113" grpId="0" animBg="1"/>
      <p:bldP spid="1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Why are begin- and 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endrun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events so important?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8EA6B0-3A84-EE4B-BDD0-465D3A164E47}"/>
              </a:ext>
            </a:extLst>
          </p:cNvPr>
          <p:cNvSpPr txBox="1">
            <a:spLocks/>
          </p:cNvSpPr>
          <p:nvPr/>
        </p:nvSpPr>
        <p:spPr>
          <a:xfrm>
            <a:off x="279002" y="2590006"/>
            <a:ext cx="12445207" cy="2062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358775" rtl="0" eaLnBrk="0" fontAlgn="base" hangingPunct="0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</a:pPr>
            <a:endParaRPr lang="en-US" sz="2800" dirty="0">
              <a:latin typeface="Arial Narrow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13BFBF5-E42C-FED3-6A0F-C2F950F1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" y="2056606"/>
            <a:ext cx="122301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In each run, they are generated exactly once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This is the place where you can keep information that is needed/valid for the entire run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Like the position information of the x/y motors that you saw before - they would get stored in the begin run.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Ditto for configuration information – we always make it so that we store it in the begin-run.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RCDAQ guarantees that the begin-run is the first, and the end-run is the last event in that run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If nothing else, if you treat your data as a stream (think online monitoring – doesn’t stop, sees many runs), these serve as convenient markers that a new run has begun, or a run has ended.</a:t>
            </a:r>
          </a:p>
          <a:p>
            <a:pPr marL="747712" lvl="1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On receipt of the begin-run event, you typically clear all your monitoring histograms</a:t>
            </a:r>
          </a:p>
          <a:p>
            <a:pPr marL="747712" lvl="1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On receipt of the end-run event, you save your histograms to a file</a:t>
            </a:r>
          </a:p>
          <a:p>
            <a:pPr marL="404812" lvl="1" indent="0" eaLnBrk="1" hangingPunct="1">
              <a:spcBef>
                <a:spcPts val="1363"/>
              </a:spcBef>
              <a:buClrTx/>
              <a:defRPr/>
            </a:pPr>
            <a:endParaRPr lang="en-US" sz="2400" dirty="0">
              <a:solidFill>
                <a:srgbClr val="000000"/>
              </a:solidFill>
              <a:latin typeface="Arial Narrow" charset="0"/>
            </a:endParaRP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This is actually how all this online monitoring history is generated!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Arial Narrow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2CF52-6467-9F6E-8761-5D626E997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324" y="7238206"/>
            <a:ext cx="5007082" cy="23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367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Front-end configuration vs RCDAQ configuration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02803" y="2056606"/>
            <a:ext cx="12597606" cy="275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Like many other devices with a vast configuration space (here: some 3000 parameters, most with reasonable defaults), the configuration of the front-end and the readout are two distinct tasks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front-end is getting configured with two GUI-based processes (H2GConfig for the ASICs, H2GDAQ for the FPGA portion), and set up just the way we want it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RCDAQ is almost fully oblivious to the particulars of the front-end configuration, it reads whatever comes its way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It really only needs to know the IP address from which the data are coming; it also issues “start” and “stop” commands to the front-end to start or stop the flow of data – that’s all.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 descr="A close-up of a computer board&#10;&#10;Description automatically generated">
            <a:extLst>
              <a:ext uri="{FF2B5EF4-FFF2-40B4-BE49-F238E27FC236}">
                <a16:creationId xmlns:a16="http://schemas.microsoft.com/office/drawing/2014/main" id="{783518AB-4EE8-0B1B-EFA1-938E3A0EF3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00" t="10552" r="24476" b="42073"/>
          <a:stretch/>
        </p:blipFill>
        <p:spPr>
          <a:xfrm>
            <a:off x="7797006" y="5854701"/>
            <a:ext cx="3657601" cy="2078984"/>
          </a:xfrm>
          <a:prstGeom prst="rect">
            <a:avLst/>
          </a:prstGeom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031FF68-9518-0F8D-2402-EFD5199F9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56" y="5722068"/>
            <a:ext cx="4748680" cy="3497338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D2A92AB-39F5-00FE-1E02-C7EE58573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206" y="6624129"/>
            <a:ext cx="3505200" cy="320487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F29357-13E4-830A-38EF-B303E85088FF}"/>
              </a:ext>
            </a:extLst>
          </p:cNvPr>
          <p:cNvCxnSpPr>
            <a:cxnSpLocks/>
          </p:cNvCxnSpPr>
          <p:nvPr/>
        </p:nvCxnSpPr>
        <p:spPr bwMode="auto">
          <a:xfrm>
            <a:off x="5053806" y="6323806"/>
            <a:ext cx="3124200" cy="4572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DB0F67-77F1-E9AC-13F4-733851D065D4}"/>
              </a:ext>
            </a:extLst>
          </p:cNvPr>
          <p:cNvCxnSpPr>
            <a:cxnSpLocks/>
          </p:cNvCxnSpPr>
          <p:nvPr/>
        </p:nvCxnSpPr>
        <p:spPr bwMode="auto">
          <a:xfrm flipV="1">
            <a:off x="5259387" y="7128745"/>
            <a:ext cx="2918619" cy="69547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 Box 2">
            <a:extLst>
              <a:ext uri="{FF2B5EF4-FFF2-40B4-BE49-F238E27FC236}">
                <a16:creationId xmlns:a16="http://schemas.microsoft.com/office/drawing/2014/main" id="{9F486EC5-23AE-F8AF-64A3-09880BA52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1" y="8191413"/>
            <a:ext cx="6483747" cy="72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standalone configuration process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We also support command based “canned” configs – GUIs are nice but can also be tedious.</a:t>
            </a:r>
          </a:p>
        </p:txBody>
      </p:sp>
    </p:spTree>
    <p:extLst>
      <p:ext uri="{BB962C8B-B14F-4D97-AF65-F5344CB8AC3E}">
        <p14:creationId xmlns:p14="http://schemas.microsoft.com/office/powerpoint/2010/main" val="2288406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The H2GCROC3 RCDAQ plugin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7" y="2124074"/>
            <a:ext cx="12597606" cy="275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“</a:t>
            </a:r>
            <a:r>
              <a:rPr lang="en-US" sz="2400" i="1" dirty="0">
                <a:solidFill>
                  <a:schemeClr val="tx1"/>
                </a:solidFill>
                <a:latin typeface="Arial Narrow" charset="0"/>
              </a:rPr>
              <a:t>All knowledge how to read out a device comes by way of a plugin that teaches RCDAQ how to do that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.”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shows the relevant portions of the RCDAQ setup file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It loads that plugin that teaches RCDAQ how to read the H2GCROC3 front-end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And then we create the device itself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79C5A-48A9-D660-3D94-06169C0C651E}"/>
              </a:ext>
            </a:extLst>
          </p:cNvPr>
          <p:cNvSpPr txBox="1"/>
          <p:nvPr/>
        </p:nvSpPr>
        <p:spPr>
          <a:xfrm>
            <a:off x="405606" y="4270733"/>
            <a:ext cx="10134600" cy="1200329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load librcdaqplugin_h2gcroc3.so</a:t>
            </a:r>
          </a:p>
          <a:p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device_h2gcroc3 1 12001 10.1.2.208 1 128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155DF5C-C194-7754-0CD0-C2ECF8A9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668" y="5810428"/>
            <a:ext cx="471090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is all that the plugin needs to know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8F2744E-5DC6-2504-2E23-A887BB82950A}"/>
              </a:ext>
            </a:extLst>
          </p:cNvPr>
          <p:cNvSpPr/>
          <p:nvPr/>
        </p:nvSpPr>
        <p:spPr bwMode="auto">
          <a:xfrm>
            <a:off x="7416006" y="5108933"/>
            <a:ext cx="1499126" cy="381000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A0AF0D-E425-8656-21AA-D85D471224E5}"/>
              </a:ext>
            </a:extLst>
          </p:cNvPr>
          <p:cNvCxnSpPr>
            <a:cxnSpLocks/>
          </p:cNvCxnSpPr>
          <p:nvPr/>
        </p:nvCxnSpPr>
        <p:spPr bwMode="auto">
          <a:xfrm flipV="1">
            <a:off x="6501606" y="5517714"/>
            <a:ext cx="851694" cy="40808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83BDBE9-4E40-C657-7682-A9FAF14E8C76}"/>
              </a:ext>
            </a:extLst>
          </p:cNvPr>
          <p:cNvSpPr txBox="1"/>
          <p:nvPr/>
        </p:nvSpPr>
        <p:spPr>
          <a:xfrm>
            <a:off x="138906" y="6265163"/>
            <a:ext cx="12725400" cy="2862322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daq_status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caloroc2 -  Stopped</a:t>
            </a:r>
          </a:p>
          <a:p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Filerule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  /home/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phnxrc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/data/junk/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junk_ROC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-%08d-%04d.evt</a:t>
            </a:r>
          </a:p>
          <a:p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Logging enabled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  Lines deleted 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 of loaded Plugins: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 H2GCROC3 Plugin, provides -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    device_h2gcroc3 (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evttype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subid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IP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trigger,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nr_packets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 readout an H2GCROC3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94E7428-DCD6-2D25-FFCF-90F41737BE82}"/>
              </a:ext>
            </a:extLst>
          </p:cNvPr>
          <p:cNvCxnSpPr>
            <a:cxnSpLocks/>
          </p:cNvCxnSpPr>
          <p:nvPr/>
        </p:nvCxnSpPr>
        <p:spPr bwMode="auto">
          <a:xfrm flipH="1">
            <a:off x="4749006" y="3621580"/>
            <a:ext cx="1080294" cy="96432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2349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How RCDAQ works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7" y="2124074"/>
            <a:ext cx="12597606" cy="633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After you have loaded the plugins you need, you create a list of devices that you read out in each event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is known as the </a:t>
            </a:r>
            <a:r>
              <a:rPr lang="en-US" sz="2400" i="1" dirty="0" err="1">
                <a:solidFill>
                  <a:schemeClr val="tx1"/>
                </a:solidFill>
                <a:latin typeface="Arial Narrow" charset="0"/>
              </a:rPr>
              <a:t>readlist</a:t>
            </a:r>
            <a:endParaRPr lang="en-US" sz="2400" i="1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When the readout is kicked off, RCDAQ visits each device in the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readlist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and asks it for its contribution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Typically, each device contributes one data packet to the data structure of this event (some devices can contribute more than one packet, and sometimes they may have nothing to contribute)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Then the eventual data structure consists of a collection of such packets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Each packet is identified by a unique packet id that then identifies a piece of “detector real estate” – what that device reads out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packet ids in themselves are just a number – you enumerate the packets in a way that makes sense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 descr="Photo of sPHENIX upgrade">
            <a:extLst>
              <a:ext uri="{FF2B5EF4-FFF2-40B4-BE49-F238E27FC236}">
                <a16:creationId xmlns:a16="http://schemas.microsoft.com/office/drawing/2014/main" id="{395D8758-9E17-F9A1-DA8F-75C9F7F0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06" y="6767999"/>
            <a:ext cx="4063207" cy="23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A0BCB363-8193-D120-FFF0-9EFEB426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6933995"/>
            <a:ext cx="6476999" cy="236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Example: the current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sPHENIX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/ future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ePIC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Barrel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Hcal</a:t>
            </a: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Every 2 (of 16) sectors are read out by one “device”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Makes 8 packets total, split across 2 readout PCs, East and West</a:t>
            </a:r>
          </a:p>
        </p:txBody>
      </p:sp>
    </p:spTree>
    <p:extLst>
      <p:ext uri="{BB962C8B-B14F-4D97-AF65-F5344CB8AC3E}">
        <p14:creationId xmlns:p14="http://schemas.microsoft.com/office/powerpoint/2010/main" val="1751623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938956-7AB0-2746-9FED-2AC71ADBC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C4FF8A33-E629-7543-A30D-FFC02F07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PacketID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assignment Example (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BHCal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12E4A22-7C5B-4A48-8AC2-45AF91953F43}"/>
              </a:ext>
            </a:extLst>
          </p:cNvPr>
          <p:cNvSpPr txBox="1">
            <a:spLocks/>
          </p:cNvSpPr>
          <p:nvPr/>
        </p:nvSpPr>
        <p:spPr>
          <a:xfrm>
            <a:off x="537870" y="2285205"/>
            <a:ext cx="11811000" cy="67540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BF851-11B4-24C2-C7F5-BC93E0E33580}"/>
              </a:ext>
            </a:extLst>
          </p:cNvPr>
          <p:cNvSpPr txBox="1"/>
          <p:nvPr/>
        </p:nvSpPr>
        <p:spPr>
          <a:xfrm>
            <a:off x="203852" y="2132806"/>
            <a:ext cx="1263252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 </a:t>
            </a:r>
            <a:r>
              <a:rPr lang="en-US" sz="2800" dirty="0" err="1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sPHENIX</a:t>
            </a: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we assign each detector system a “Detector Number” – our </a:t>
            </a:r>
            <a:r>
              <a:rPr lang="en-US" sz="2800" dirty="0" err="1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Hcal</a:t>
            </a: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happens to be #8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Each detector then can assign packet IDs in the </a:t>
            </a:r>
            <a:r>
              <a:rPr lang="en-US" sz="2800" dirty="0" err="1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d_nr</a:t>
            </a: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* 1000 +1 …. </a:t>
            </a:r>
            <a:r>
              <a:rPr lang="en-US" sz="2800" dirty="0" err="1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d_nr</a:t>
            </a: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* 1000 +999 range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8001… 8999 for the </a:t>
            </a:r>
            <a:r>
              <a:rPr lang="en-US" sz="2800" dirty="0" err="1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Hcal</a:t>
            </a: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(the “even 1000” is reserved). Much more than we need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5AC367-ED1B-D3B9-9FC1-3D1E24175ACC}"/>
              </a:ext>
            </a:extLst>
          </p:cNvPr>
          <p:cNvGrpSpPr/>
          <p:nvPr/>
        </p:nvGrpSpPr>
        <p:grpSpPr>
          <a:xfrm>
            <a:off x="24606" y="4190206"/>
            <a:ext cx="5283820" cy="3810000"/>
            <a:chOff x="202096" y="4190206"/>
            <a:chExt cx="5283820" cy="3810000"/>
          </a:xfrm>
        </p:grpSpPr>
        <p:sp>
          <p:nvSpPr>
            <p:cNvPr id="5" name="Donut 4">
              <a:extLst>
                <a:ext uri="{FF2B5EF4-FFF2-40B4-BE49-F238E27FC236}">
                  <a16:creationId xmlns:a16="http://schemas.microsoft.com/office/drawing/2014/main" id="{46C517F0-2DCF-0B6D-F23B-DF34278E33D0}"/>
                </a:ext>
              </a:extLst>
            </p:cNvPr>
            <p:cNvSpPr/>
            <p:nvPr/>
          </p:nvSpPr>
          <p:spPr bwMode="auto">
            <a:xfrm>
              <a:off x="1015206" y="4190206"/>
              <a:ext cx="3810000" cy="3810000"/>
            </a:xfrm>
            <a:prstGeom prst="donut">
              <a:avLst>
                <a:gd name="adj" fmla="val 14427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58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884DAC-00DD-55BD-CBD1-9A69BEAA71F7}"/>
                </a:ext>
              </a:extLst>
            </p:cNvPr>
            <p:cNvSpPr txBox="1"/>
            <p:nvPr/>
          </p:nvSpPr>
          <p:spPr>
            <a:xfrm>
              <a:off x="5053806" y="5638006"/>
              <a:ext cx="43211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tx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W</a:t>
              </a:r>
              <a:endParaRPr lang="en-US" sz="6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70C7F0-0BF0-F0B2-35D7-28A127A52EE8}"/>
                </a:ext>
              </a:extLst>
            </p:cNvPr>
            <p:cNvSpPr txBox="1"/>
            <p:nvPr/>
          </p:nvSpPr>
          <p:spPr>
            <a:xfrm>
              <a:off x="202096" y="5638006"/>
              <a:ext cx="43211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tx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</a:t>
              </a:r>
              <a:endParaRPr lang="en-US" sz="600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634B00-EF7A-014C-305C-47F76DECC6EC}"/>
                </a:ext>
              </a:extLst>
            </p:cNvPr>
            <p:cNvGrpSpPr/>
            <p:nvPr/>
          </p:nvGrpSpPr>
          <p:grpSpPr>
            <a:xfrm>
              <a:off x="1015206" y="4190206"/>
              <a:ext cx="3810000" cy="3810000"/>
              <a:chOff x="1320006" y="2971006"/>
              <a:chExt cx="3810000" cy="38100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A547A0C-8DE7-6158-F40A-ED51B45D2A12}"/>
                  </a:ext>
                </a:extLst>
              </p:cNvPr>
              <p:cNvCxnSpPr>
                <a:cxnSpLocks/>
                <a:stCxn id="5" idx="4"/>
              </p:cNvCxnSpPr>
              <p:nvPr/>
            </p:nvCxnSpPr>
            <p:spPr bwMode="auto">
              <a:xfrm flipV="1">
                <a:off x="3225006" y="2971006"/>
                <a:ext cx="0" cy="381000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CB278B2-E215-EBDE-7E94-085DB7D4F9A3}"/>
                  </a:ext>
                </a:extLst>
              </p:cNvPr>
              <p:cNvCxnSpPr>
                <a:cxnSpLocks/>
                <a:stCxn id="5" idx="6"/>
                <a:endCxn id="5" idx="2"/>
              </p:cNvCxnSpPr>
              <p:nvPr/>
            </p:nvCxnSpPr>
            <p:spPr bwMode="auto">
              <a:xfrm flipH="1">
                <a:off x="1320006" y="4876006"/>
                <a:ext cx="3810000" cy="0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BCD1EAB-9F88-FDA7-E3F4-ACEA23CE7107}"/>
                </a:ext>
              </a:extLst>
            </p:cNvPr>
            <p:cNvGrpSpPr/>
            <p:nvPr/>
          </p:nvGrpSpPr>
          <p:grpSpPr>
            <a:xfrm rot="18900000">
              <a:off x="1573597" y="4747990"/>
              <a:ext cx="2694076" cy="2695288"/>
              <a:chOff x="1877969" y="3520692"/>
              <a:chExt cx="2694076" cy="2695288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02ECEAE-3095-6B8C-0BBD-E8B77EA4D72F}"/>
                  </a:ext>
                </a:extLst>
              </p:cNvPr>
              <p:cNvCxnSpPr>
                <a:cxnSpLocks/>
                <a:stCxn id="5" idx="5"/>
              </p:cNvCxnSpPr>
              <p:nvPr/>
            </p:nvCxnSpPr>
            <p:spPr bwMode="auto">
              <a:xfrm rot="2700000" flipH="1" flipV="1">
                <a:off x="1880893" y="3527755"/>
                <a:ext cx="2688225" cy="2688225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526CE85-2322-5357-A1B2-48271C455BEC}"/>
                  </a:ext>
                </a:extLst>
              </p:cNvPr>
              <p:cNvCxnSpPr>
                <a:cxnSpLocks/>
                <a:stCxn id="5" idx="7"/>
                <a:endCxn id="5" idx="3"/>
              </p:cNvCxnSpPr>
              <p:nvPr/>
            </p:nvCxnSpPr>
            <p:spPr bwMode="auto">
              <a:xfrm rot="2700000" flipH="1">
                <a:off x="1877969" y="3520692"/>
                <a:ext cx="2694076" cy="2694076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BDDCDC-FFEA-0D6C-7FAE-DBCFCF0E0DC9}"/>
                </a:ext>
              </a:extLst>
            </p:cNvPr>
            <p:cNvSpPr txBox="1"/>
            <p:nvPr/>
          </p:nvSpPr>
          <p:spPr>
            <a:xfrm>
              <a:off x="3614298" y="5495581"/>
              <a:ext cx="7900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8001</a:t>
              </a:r>
              <a:endParaRPr lang="en-US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63B1A2-726F-95C3-767C-C96BCB5CFC76}"/>
                </a:ext>
              </a:extLst>
            </p:cNvPr>
            <p:cNvSpPr txBox="1"/>
            <p:nvPr/>
          </p:nvSpPr>
          <p:spPr>
            <a:xfrm>
              <a:off x="2996406" y="4871541"/>
              <a:ext cx="7900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8002</a:t>
              </a:r>
              <a:endParaRPr lang="en-US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1EEDF9-4D55-D7E6-B42C-9102B6A953F1}"/>
                </a:ext>
              </a:extLst>
            </p:cNvPr>
            <p:cNvSpPr txBox="1"/>
            <p:nvPr/>
          </p:nvSpPr>
          <p:spPr>
            <a:xfrm>
              <a:off x="2082006" y="4871541"/>
              <a:ext cx="7900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8003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12294D-DD92-CC8B-67CD-2DFBA2FB779B}"/>
                </a:ext>
              </a:extLst>
            </p:cNvPr>
            <p:cNvSpPr txBox="1"/>
            <p:nvPr/>
          </p:nvSpPr>
          <p:spPr>
            <a:xfrm>
              <a:off x="1596742" y="5488468"/>
              <a:ext cx="7900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8004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1613D6-12A0-AE2D-E7B1-9EA5C2334AB4}"/>
                </a:ext>
              </a:extLst>
            </p:cNvPr>
            <p:cNvSpPr txBox="1"/>
            <p:nvPr/>
          </p:nvSpPr>
          <p:spPr>
            <a:xfrm>
              <a:off x="1572674" y="6266724"/>
              <a:ext cx="7900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8005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01295F-FA2B-0303-7894-D90C56629F42}"/>
                </a:ext>
              </a:extLst>
            </p:cNvPr>
            <p:cNvSpPr txBox="1"/>
            <p:nvPr/>
          </p:nvSpPr>
          <p:spPr>
            <a:xfrm>
              <a:off x="2130142" y="6817034"/>
              <a:ext cx="7900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8006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A3D3CE-3038-1504-506B-22AF653C00E2}"/>
                </a:ext>
              </a:extLst>
            </p:cNvPr>
            <p:cNvSpPr txBox="1"/>
            <p:nvPr/>
          </p:nvSpPr>
          <p:spPr>
            <a:xfrm>
              <a:off x="2920206" y="6801286"/>
              <a:ext cx="7900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8007</a:t>
              </a:r>
              <a:endParaRPr lang="en-US" sz="2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D11AF6-A091-E2F4-63F9-90AECF91733F}"/>
                </a:ext>
              </a:extLst>
            </p:cNvPr>
            <p:cNvSpPr txBox="1"/>
            <p:nvPr/>
          </p:nvSpPr>
          <p:spPr>
            <a:xfrm>
              <a:off x="3529806" y="6247606"/>
              <a:ext cx="7900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8008</a:t>
              </a:r>
              <a:endParaRPr lang="en-US" sz="24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A869D48-E7EC-50F4-AD8F-278AC8A0950A}"/>
              </a:ext>
            </a:extLst>
          </p:cNvPr>
          <p:cNvSpPr txBox="1"/>
          <p:nvPr/>
        </p:nvSpPr>
        <p:spPr>
          <a:xfrm>
            <a:off x="5206206" y="3996610"/>
            <a:ext cx="767277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 we have 8001, 8002, 8007 and 8008 on the west side.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8003, 8004, 8005, 8006 on the east side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All 8 together constitute the data of the entire </a:t>
            </a:r>
            <a:r>
              <a:rPr lang="en-US" sz="2800" dirty="0" err="1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HCal</a:t>
            </a:r>
            <a:endParaRPr lang="en-US" sz="28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72543B-050D-9401-9F94-74E22B82C69B}"/>
              </a:ext>
            </a:extLst>
          </p:cNvPr>
          <p:cNvSpPr txBox="1"/>
          <p:nvPr/>
        </p:nvSpPr>
        <p:spPr>
          <a:xfrm>
            <a:off x="4531259" y="6676767"/>
            <a:ext cx="8483920" cy="1323439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dlist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bbox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/bbox6/W/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HCal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cosmics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/cosmics_seb16-064906-0000.prdf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 8001   788  0 (Unformatted)   172 (IDDIGITIZERV3_12S)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 8002   676  0 (Unformatted)   172 (IDDIGITIZERV3_12S)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 8007   753  0 (Unformatted)   172 (IDDIGITIZERV3_12S)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 8008   753  0 (Unformatted)   172 (IDDIGITIZERV3_12S)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32E9E-2587-C221-AA2E-13EECD1F1B63}"/>
              </a:ext>
            </a:extLst>
          </p:cNvPr>
          <p:cNvSpPr txBox="1"/>
          <p:nvPr/>
        </p:nvSpPr>
        <p:spPr>
          <a:xfrm>
            <a:off x="4520406" y="8200767"/>
            <a:ext cx="8483920" cy="1323439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dlist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bbox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/bbox7/W/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HCal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cosmics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/cosmics_seb17-064906-0000.prdf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 8003   746  0 (Unformatted)   172 (IDDIGITIZERV3_12S)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 8004   732  0 (Unformatted)   172 (IDDIGITIZERV3_12S)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 8005   662  0 (Unformatted)   172 (IDDIGITIZERV3_12S)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 8006   690  0 (Unformatted)   172 (IDDIGITIZERV3_12S))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29D551-7F5A-D83B-04D8-46AB471D75BD}"/>
              </a:ext>
            </a:extLst>
          </p:cNvPr>
          <p:cNvSpPr txBox="1"/>
          <p:nvPr/>
        </p:nvSpPr>
        <p:spPr>
          <a:xfrm>
            <a:off x="320941" y="8384474"/>
            <a:ext cx="3775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channel mapping for one device /packet repeats for each packet – super-easy to deal with</a:t>
            </a:r>
          </a:p>
        </p:txBody>
      </p:sp>
    </p:spTree>
    <p:extLst>
      <p:ext uri="{BB962C8B-B14F-4D97-AF65-F5344CB8AC3E}">
        <p14:creationId xmlns:p14="http://schemas.microsoft.com/office/powerpoint/2010/main" val="332703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Remember my script?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7" y="2124074"/>
            <a:ext cx="12597606" cy="275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is the (abridged) script that sets up the H2GCROC3 readout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79C5A-48A9-D660-3D94-06169C0C651E}"/>
              </a:ext>
            </a:extLst>
          </p:cNvPr>
          <p:cNvSpPr txBox="1"/>
          <p:nvPr/>
        </p:nvSpPr>
        <p:spPr>
          <a:xfrm>
            <a:off x="450055" y="2808030"/>
            <a:ext cx="10134600" cy="1200329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load librcdaqplugin_h2gcroc3.so</a:t>
            </a:r>
          </a:p>
          <a:p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device_h2gcroc3 1 12001 10.1.2.208 1 128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155DF5C-C194-7754-0CD0-C2ECF8A9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377631"/>
            <a:ext cx="10013155" cy="93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randomly assigned 12001 here – again, the number itself is meaningless as long as you know what it is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On the last slide you saw the “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dlist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” command that lists the packets present in one event.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Here is what we have in the H2GCROC3 data: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8F2744E-5DC6-2504-2E23-A887BB82950A}"/>
              </a:ext>
            </a:extLst>
          </p:cNvPr>
          <p:cNvSpPr/>
          <p:nvPr/>
        </p:nvSpPr>
        <p:spPr bwMode="auto">
          <a:xfrm>
            <a:off x="6654006" y="3601942"/>
            <a:ext cx="762000" cy="355609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A0AF0D-E425-8656-21AA-D85D471224E5}"/>
              </a:ext>
            </a:extLst>
          </p:cNvPr>
          <p:cNvCxnSpPr>
            <a:cxnSpLocks/>
          </p:cNvCxnSpPr>
          <p:nvPr/>
        </p:nvCxnSpPr>
        <p:spPr bwMode="auto">
          <a:xfrm flipV="1">
            <a:off x="4063206" y="4004512"/>
            <a:ext cx="2641204" cy="49049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83BDBE9-4E40-C657-7682-A9FAF14E8C76}"/>
              </a:ext>
            </a:extLst>
          </p:cNvPr>
          <p:cNvSpPr txBox="1"/>
          <p:nvPr/>
        </p:nvSpPr>
        <p:spPr>
          <a:xfrm>
            <a:off x="484186" y="6633655"/>
            <a:ext cx="11656220" cy="830997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dlist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/data/h2gcroc3/cosmics_ROC-00000022-0000.evt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46724 -1 (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301 (IDH2GCROC3)</a:t>
            </a:r>
          </a:p>
        </p:txBody>
      </p:sp>
    </p:spTree>
    <p:extLst>
      <p:ext uri="{BB962C8B-B14F-4D97-AF65-F5344CB8AC3E}">
        <p14:creationId xmlns:p14="http://schemas.microsoft.com/office/powerpoint/2010/main" val="1664238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I said “the abridged” Script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7" y="2056606"/>
            <a:ext cx="12597606" cy="275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entire RCDAQ setup is usually scripted. Let me develop the full script here step by step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79C5A-48A9-D660-3D94-06169C0C651E}"/>
              </a:ext>
            </a:extLst>
          </p:cNvPr>
          <p:cNvSpPr txBox="1"/>
          <p:nvPr/>
        </p:nvSpPr>
        <p:spPr>
          <a:xfrm>
            <a:off x="313530" y="2590006"/>
            <a:ext cx="12376151" cy="6463308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 /bin/bash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need the $0 as absolute path b/c we pass it on to a "file" device further down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MYSELF=$(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readlink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-f $0)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daq_clear_readlist</a:t>
            </a:r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Since we have plenty of CPU muscle, we enable the highest compression with 35 threads</a:t>
            </a:r>
          </a:p>
          <a:p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daq_set_nr_threads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35</a:t>
            </a:r>
          </a:p>
          <a:p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daq_set_compression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and we roll over the files at 3GB</a:t>
            </a:r>
          </a:p>
          <a:p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daq_set_rolloverlimit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add this script itself to the begin-run event</a:t>
            </a:r>
          </a:p>
          <a:p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device_file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9 900 "$MYSELF"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device_command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 0 "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RequestScript.py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/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roc_setup.json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device_file_delete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9 910 /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roc_setup.json</a:t>
            </a:r>
            <a:endParaRPr lang="en-US" sz="1800" b="1" dirty="0">
              <a:solidFill>
                <a:srgbClr val="00AD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load librcdaqplugin_h2gcroc3.so</a:t>
            </a:r>
          </a:p>
          <a:p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device_h2gcroc3 1 12001 10.1.2.208 1 1024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daq_open</a:t>
            </a:r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91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Begin-run what???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5292" y="2000606"/>
            <a:ext cx="12597606" cy="742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0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RCDAQ has the concept of different </a:t>
            </a:r>
            <a:r>
              <a:rPr lang="en-US" sz="2400" i="1" dirty="0">
                <a:solidFill>
                  <a:schemeClr val="tx1"/>
                </a:solidFill>
                <a:latin typeface="Arial Narrow" charset="0"/>
              </a:rPr>
              <a:t>event types 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that have </a:t>
            </a:r>
            <a:r>
              <a:rPr lang="en-US" sz="2400" i="1" dirty="0">
                <a:solidFill>
                  <a:schemeClr val="tx1"/>
                </a:solidFill>
                <a:latin typeface="Arial Narrow" charset="0"/>
              </a:rPr>
              <a:t>different </a:t>
            </a:r>
            <a:r>
              <a:rPr lang="en-US" sz="2400" i="1" dirty="0" err="1">
                <a:solidFill>
                  <a:schemeClr val="tx1"/>
                </a:solidFill>
                <a:latin typeface="Arial Narrow" charset="0"/>
              </a:rPr>
              <a:t>readlists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.</a:t>
            </a:r>
          </a:p>
          <a:p>
            <a:pPr marL="0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allows you to read different things at different moments  (I have a lengthy explanation in the backup)</a:t>
            </a:r>
          </a:p>
          <a:p>
            <a:pPr marL="0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When we begin a data taking run, a begin-run is generated, and an end-run event happens when we end</a:t>
            </a:r>
          </a:p>
          <a:p>
            <a:pPr marL="0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If nothing else, they are convenient markers that a new run has begun, or a run has ended (guaranteed to be the first and last events, respectively)</a:t>
            </a:r>
          </a:p>
          <a:p>
            <a:pPr marL="0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In the continuously running online monitoring, you might choose to clear all monitoring histograms on receipt of the begin-run, and on end-run you you could write the current ones out – preserve the run-by-run online monitoring history from your test beam</a:t>
            </a:r>
          </a:p>
          <a:p>
            <a:pPr marL="0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But they are events in their own right, and traverse their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readlist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like any other</a:t>
            </a:r>
          </a:p>
          <a:p>
            <a:pPr marL="0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begin-run is THE place to store meta-info about that run – </a:t>
            </a:r>
          </a:p>
          <a:p>
            <a:pPr marL="47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setup itself</a:t>
            </a:r>
          </a:p>
          <a:p>
            <a:pPr marL="47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Further configurations</a:t>
            </a:r>
          </a:p>
          <a:p>
            <a:pPr marL="47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Webcam pics if you are doing, say, a position scan in a test beam</a:t>
            </a:r>
          </a:p>
          <a:p>
            <a:pPr marL="47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Position info, bias info, whatever might be needed afterwards to streamline your analysis, or to do “forensics”</a:t>
            </a:r>
          </a:p>
          <a:p>
            <a:pPr marL="0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have compared this to the “black box” on a plane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49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109658</TotalTime>
  <Words>3140</Words>
  <Application>Microsoft Macintosh PowerPoint</Application>
  <PresentationFormat>Custom</PresentationFormat>
  <Paragraphs>329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21</vt:i4>
      </vt:variant>
    </vt:vector>
  </HeadingPairs>
  <TitlesOfParts>
    <vt:vector size="54" baseType="lpstr">
      <vt:lpstr>Arial</vt:lpstr>
      <vt:lpstr>Arial Narrow</vt:lpstr>
      <vt:lpstr>Courier New</vt:lpstr>
      <vt:lpstr>Helvetica Neue</vt:lpstr>
      <vt:lpstr>Helvetica Neue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Martin Purschke</cp:lastModifiedBy>
  <cp:revision>415</cp:revision>
  <cp:lastPrinted>1601-01-01T00:00:00Z</cp:lastPrinted>
  <dcterms:created xsi:type="dcterms:W3CDTF">1601-01-01T00:00:00Z</dcterms:created>
  <dcterms:modified xsi:type="dcterms:W3CDTF">2025-06-02T17:35:31Z</dcterms:modified>
</cp:coreProperties>
</file>