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</p:sldMasterIdLst>
  <p:notesMasterIdLst>
    <p:notesMasterId r:id="rId16"/>
  </p:notesMasterIdLst>
  <p:handoutMasterIdLst>
    <p:handoutMasterId r:id="rId17"/>
  </p:handoutMasterIdLst>
  <p:sldIdLst>
    <p:sldId id="316" r:id="rId7"/>
    <p:sldId id="256" r:id="rId8"/>
    <p:sldId id="320" r:id="rId9"/>
    <p:sldId id="317" r:id="rId10"/>
    <p:sldId id="318" r:id="rId11"/>
    <p:sldId id="319" r:id="rId12"/>
    <p:sldId id="322" r:id="rId13"/>
    <p:sldId id="4041" r:id="rId14"/>
    <p:sldId id="40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407B"/>
    <a:srgbClr val="30519D"/>
    <a:srgbClr val="FFF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3978" autoAdjust="0"/>
  </p:normalViewPr>
  <p:slideViewPr>
    <p:cSldViewPr snapToGrid="0" snapToObjects="1">
      <p:cViewPr varScale="1">
        <p:scale>
          <a:sx n="69" d="100"/>
          <a:sy n="69" d="100"/>
        </p:scale>
        <p:origin x="9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314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C368C8F5-950E-4322-8E5E-4728A4DE339F}"/>
    <pc:docChg chg="undo custSel delSld modSld">
      <pc:chgData name="Fernando Barbosa" userId="26e508f0-5e45-4ff3-9cbc-2459c82fe5c2" providerId="ADAL" clId="{C368C8F5-950E-4322-8E5E-4728A4DE339F}" dt="2025-06-23T11:55:37.839" v="1905" actId="5793"/>
      <pc:docMkLst>
        <pc:docMk/>
      </pc:docMkLst>
      <pc:sldChg chg="addSp delSp modSp">
        <pc:chgData name="Fernando Barbosa" userId="26e508f0-5e45-4ff3-9cbc-2459c82fe5c2" providerId="ADAL" clId="{C368C8F5-950E-4322-8E5E-4728A4DE339F}" dt="2025-06-23T11:49:24.301" v="1898" actId="20577"/>
        <pc:sldMkLst>
          <pc:docMk/>
          <pc:sldMk cId="1123033345" sldId="256"/>
        </pc:sldMkLst>
        <pc:spChg chg="add mod">
          <ac:chgData name="Fernando Barbosa" userId="26e508f0-5e45-4ff3-9cbc-2459c82fe5c2" providerId="ADAL" clId="{C368C8F5-950E-4322-8E5E-4728A4DE339F}" dt="2025-06-21T18:41:25.203" v="630" actId="20577"/>
          <ac:spMkLst>
            <pc:docMk/>
            <pc:sldMk cId="1123033345" sldId="256"/>
            <ac:spMk id="9" creationId="{1B41F1E8-7334-41A7-BA90-BC6F0CEA26F7}"/>
          </ac:spMkLst>
        </pc:spChg>
        <pc:spChg chg="mod">
          <ac:chgData name="Fernando Barbosa" userId="26e508f0-5e45-4ff3-9cbc-2459c82fe5c2" providerId="ADAL" clId="{C368C8F5-950E-4322-8E5E-4728A4DE339F}" dt="2025-06-23T11:49:24.301" v="1898" actId="20577"/>
          <ac:spMkLst>
            <pc:docMk/>
            <pc:sldMk cId="1123033345" sldId="256"/>
            <ac:spMk id="15" creationId="{5742C9BD-30AA-4276-AA6D-F6F83C879FD0}"/>
          </ac:spMkLst>
        </pc:spChg>
        <pc:spChg chg="mod">
          <ac:chgData name="Fernando Barbosa" userId="26e508f0-5e45-4ff3-9cbc-2459c82fe5c2" providerId="ADAL" clId="{C368C8F5-950E-4322-8E5E-4728A4DE339F}" dt="2025-06-21T18:21:13.249" v="148" actId="20577"/>
          <ac:spMkLst>
            <pc:docMk/>
            <pc:sldMk cId="1123033345" sldId="256"/>
            <ac:spMk id="17" creationId="{5CE149BA-F25A-4330-870E-528299409899}"/>
          </ac:spMkLst>
        </pc:spChg>
        <pc:picChg chg="add del mod">
          <ac:chgData name="Fernando Barbosa" userId="26e508f0-5e45-4ff3-9cbc-2459c82fe5c2" providerId="ADAL" clId="{C368C8F5-950E-4322-8E5E-4728A4DE339F}" dt="2025-06-21T18:34:08.322" v="374"/>
          <ac:picMkLst>
            <pc:docMk/>
            <pc:sldMk cId="1123033345" sldId="256"/>
            <ac:picMk id="4" creationId="{1890963B-DD6C-4F9E-ACBD-6F402D09E8A6}"/>
          </ac:picMkLst>
        </pc:picChg>
        <pc:picChg chg="add mod">
          <ac:chgData name="Fernando Barbosa" userId="26e508f0-5e45-4ff3-9cbc-2459c82fe5c2" providerId="ADAL" clId="{C368C8F5-950E-4322-8E5E-4728A4DE339F}" dt="2025-06-21T18:34:31.195" v="377" actId="1076"/>
          <ac:picMkLst>
            <pc:docMk/>
            <pc:sldMk cId="1123033345" sldId="256"/>
            <ac:picMk id="6" creationId="{E0D74683-BAEF-48DE-84CC-34A6BFD16FF4}"/>
          </ac:picMkLst>
        </pc:picChg>
      </pc:sldChg>
      <pc:sldChg chg="modSp">
        <pc:chgData name="Fernando Barbosa" userId="26e508f0-5e45-4ff3-9cbc-2459c82fe5c2" providerId="ADAL" clId="{C368C8F5-950E-4322-8E5E-4728A4DE339F}" dt="2025-06-21T18:17:55.940" v="75" actId="20577"/>
        <pc:sldMkLst>
          <pc:docMk/>
          <pc:sldMk cId="700661312" sldId="316"/>
        </pc:sldMkLst>
        <pc:spChg chg="mod">
          <ac:chgData name="Fernando Barbosa" userId="26e508f0-5e45-4ff3-9cbc-2459c82fe5c2" providerId="ADAL" clId="{C368C8F5-950E-4322-8E5E-4728A4DE339F}" dt="2025-06-21T18:17:55.940" v="75" actId="20577"/>
          <ac:spMkLst>
            <pc:docMk/>
            <pc:sldMk cId="700661312" sldId="316"/>
            <ac:spMk id="2" creationId="{00000000-0000-0000-0000-000000000000}"/>
          </ac:spMkLst>
        </pc:spChg>
        <pc:spChg chg="mod">
          <ac:chgData name="Fernando Barbosa" userId="26e508f0-5e45-4ff3-9cbc-2459c82fe5c2" providerId="ADAL" clId="{C368C8F5-950E-4322-8E5E-4728A4DE339F}" dt="2025-06-21T18:17:12.775" v="55" actId="20577"/>
          <ac:spMkLst>
            <pc:docMk/>
            <pc:sldMk cId="700661312" sldId="316"/>
            <ac:spMk id="3" creationId="{00000000-0000-0000-0000-000000000000}"/>
          </ac:spMkLst>
        </pc:spChg>
      </pc:sldChg>
      <pc:sldChg chg="modSp">
        <pc:chgData name="Fernando Barbosa" userId="26e508f0-5e45-4ff3-9cbc-2459c82fe5c2" providerId="ADAL" clId="{C368C8F5-950E-4322-8E5E-4728A4DE339F}" dt="2025-06-23T11:50:35.878" v="1899" actId="113"/>
        <pc:sldMkLst>
          <pc:docMk/>
          <pc:sldMk cId="1385526521" sldId="317"/>
        </pc:sldMkLst>
        <pc:spChg chg="mod">
          <ac:chgData name="Fernando Barbosa" userId="26e508f0-5e45-4ff3-9cbc-2459c82fe5c2" providerId="ADAL" clId="{C368C8F5-950E-4322-8E5E-4728A4DE339F}" dt="2025-06-23T11:50:35.878" v="1899" actId="113"/>
          <ac:spMkLst>
            <pc:docMk/>
            <pc:sldMk cId="1385526521" sldId="317"/>
            <ac:spMk id="2" creationId="{0754C8D1-EBDE-413A-97E1-6C90D9AC2B9D}"/>
          </ac:spMkLst>
        </pc:spChg>
      </pc:sldChg>
      <pc:sldChg chg="modSp">
        <pc:chgData name="Fernando Barbosa" userId="26e508f0-5e45-4ff3-9cbc-2459c82fe5c2" providerId="ADAL" clId="{C368C8F5-950E-4322-8E5E-4728A4DE339F}" dt="2025-06-21T18:52:29.422" v="736" actId="113"/>
        <pc:sldMkLst>
          <pc:docMk/>
          <pc:sldMk cId="346407158" sldId="320"/>
        </pc:sldMkLst>
        <pc:spChg chg="mod">
          <ac:chgData name="Fernando Barbosa" userId="26e508f0-5e45-4ff3-9cbc-2459c82fe5c2" providerId="ADAL" clId="{C368C8F5-950E-4322-8E5E-4728A4DE339F}" dt="2025-06-21T18:52:29.422" v="736" actId="113"/>
          <ac:spMkLst>
            <pc:docMk/>
            <pc:sldMk cId="346407158" sldId="320"/>
            <ac:spMk id="15" creationId="{5742C9BD-30AA-4276-AA6D-F6F83C879FD0}"/>
          </ac:spMkLst>
        </pc:spChg>
        <pc:spChg chg="mod">
          <ac:chgData name="Fernando Barbosa" userId="26e508f0-5e45-4ff3-9cbc-2459c82fe5c2" providerId="ADAL" clId="{C368C8F5-950E-4322-8E5E-4728A4DE339F}" dt="2025-06-21T18:44:03.105" v="651" actId="20577"/>
          <ac:spMkLst>
            <pc:docMk/>
            <pc:sldMk cId="346407158" sldId="320"/>
            <ac:spMk id="17" creationId="{5CE149BA-F25A-4330-870E-528299409899}"/>
          </ac:spMkLst>
        </pc:spChg>
      </pc:sldChg>
      <pc:sldChg chg="modSp">
        <pc:chgData name="Fernando Barbosa" userId="26e508f0-5e45-4ff3-9cbc-2459c82fe5c2" providerId="ADAL" clId="{C368C8F5-950E-4322-8E5E-4728A4DE339F}" dt="2025-06-21T18:51:04.857" v="714" actId="113"/>
        <pc:sldMkLst>
          <pc:docMk/>
          <pc:sldMk cId="4189276101" sldId="322"/>
        </pc:sldMkLst>
        <pc:spChg chg="mod">
          <ac:chgData name="Fernando Barbosa" userId="26e508f0-5e45-4ff3-9cbc-2459c82fe5c2" providerId="ADAL" clId="{C368C8F5-950E-4322-8E5E-4728A4DE339F}" dt="2025-06-21T18:51:04.857" v="714" actId="113"/>
          <ac:spMkLst>
            <pc:docMk/>
            <pc:sldMk cId="4189276101" sldId="322"/>
            <ac:spMk id="2" creationId="{0754C8D1-EBDE-413A-97E1-6C90D9AC2B9D}"/>
          </ac:spMkLst>
        </pc:spChg>
      </pc:sldChg>
      <pc:sldChg chg="modSp del">
        <pc:chgData name="Fernando Barbosa" userId="26e508f0-5e45-4ff3-9cbc-2459c82fe5c2" providerId="ADAL" clId="{C368C8F5-950E-4322-8E5E-4728A4DE339F}" dt="2025-06-22T13:41:59.277" v="740" actId="20577"/>
        <pc:sldMkLst>
          <pc:docMk/>
          <pc:sldMk cId="2153334617" sldId="4041"/>
        </pc:sldMkLst>
        <pc:graphicFrameChg chg="modGraphic">
          <ac:chgData name="Fernando Barbosa" userId="26e508f0-5e45-4ff3-9cbc-2459c82fe5c2" providerId="ADAL" clId="{C368C8F5-950E-4322-8E5E-4728A4DE339F}" dt="2025-06-22T13:41:59.277" v="740" actId="20577"/>
          <ac:graphicFrameMkLst>
            <pc:docMk/>
            <pc:sldMk cId="2153334617" sldId="4041"/>
            <ac:graphicFrameMk id="13" creationId="{9B78318F-F84A-46C8-9772-E65EDC906A6B}"/>
          </ac:graphicFrameMkLst>
        </pc:graphicFrameChg>
      </pc:sldChg>
      <pc:sldChg chg="addSp delSp modSp">
        <pc:chgData name="Fernando Barbosa" userId="26e508f0-5e45-4ff3-9cbc-2459c82fe5c2" providerId="ADAL" clId="{C368C8F5-950E-4322-8E5E-4728A4DE339F}" dt="2025-06-23T11:55:37.839" v="1905" actId="5793"/>
        <pc:sldMkLst>
          <pc:docMk/>
          <pc:sldMk cId="1357992709" sldId="4042"/>
        </pc:sldMkLst>
        <pc:spChg chg="add mod">
          <ac:chgData name="Fernando Barbosa" userId="26e508f0-5e45-4ff3-9cbc-2459c82fe5c2" providerId="ADAL" clId="{C368C8F5-950E-4322-8E5E-4728A4DE339F}" dt="2025-06-23T11:47:34.258" v="1897" actId="20577"/>
          <ac:spMkLst>
            <pc:docMk/>
            <pc:sldMk cId="1357992709" sldId="4042"/>
            <ac:spMk id="8" creationId="{C07874BD-CEFB-4B38-9F37-89E0AFB8FB90}"/>
          </ac:spMkLst>
        </pc:spChg>
        <pc:spChg chg="mod">
          <ac:chgData name="Fernando Barbosa" userId="26e508f0-5e45-4ff3-9cbc-2459c82fe5c2" providerId="ADAL" clId="{C368C8F5-950E-4322-8E5E-4728A4DE339F}" dt="2025-06-23T11:55:37.839" v="1905" actId="5793"/>
          <ac:spMkLst>
            <pc:docMk/>
            <pc:sldMk cId="1357992709" sldId="4042"/>
            <ac:spMk id="9" creationId="{1B41F1E8-7334-41A7-BA90-BC6F0CEA26F7}"/>
          </ac:spMkLst>
        </pc:spChg>
        <pc:spChg chg="del">
          <ac:chgData name="Fernando Barbosa" userId="26e508f0-5e45-4ff3-9cbc-2459c82fe5c2" providerId="ADAL" clId="{C368C8F5-950E-4322-8E5E-4728A4DE339F}" dt="2025-06-22T13:46:42.682" v="743"/>
          <ac:spMkLst>
            <pc:docMk/>
            <pc:sldMk cId="1357992709" sldId="4042"/>
            <ac:spMk id="15" creationId="{5742C9BD-30AA-4276-AA6D-F6F83C879FD0}"/>
          </ac:spMkLst>
        </pc:spChg>
        <pc:spChg chg="mod">
          <ac:chgData name="Fernando Barbosa" userId="26e508f0-5e45-4ff3-9cbc-2459c82fe5c2" providerId="ADAL" clId="{C368C8F5-950E-4322-8E5E-4728A4DE339F}" dt="2025-06-22T13:47:24.405" v="760" actId="27636"/>
          <ac:spMkLst>
            <pc:docMk/>
            <pc:sldMk cId="1357992709" sldId="4042"/>
            <ac:spMk id="17" creationId="{5CE149BA-F25A-4330-870E-528299409899}"/>
          </ac:spMkLst>
        </pc:spChg>
        <pc:picChg chg="add mod">
          <ac:chgData name="Fernando Barbosa" userId="26e508f0-5e45-4ff3-9cbc-2459c82fe5c2" providerId="ADAL" clId="{C368C8F5-950E-4322-8E5E-4728A4DE339F}" dt="2025-06-23T11:44:51.960" v="1865" actId="1076"/>
          <ac:picMkLst>
            <pc:docMk/>
            <pc:sldMk cId="1357992709" sldId="4042"/>
            <ac:picMk id="3" creationId="{942A79AE-7EB4-41F3-BF04-8D8BDB183EF2}"/>
          </ac:picMkLst>
        </pc:picChg>
        <pc:picChg chg="del">
          <ac:chgData name="Fernando Barbosa" userId="26e508f0-5e45-4ff3-9cbc-2459c82fe5c2" providerId="ADAL" clId="{C368C8F5-950E-4322-8E5E-4728A4DE339F}" dt="2025-06-22T13:46:34.274" v="742"/>
          <ac:picMkLst>
            <pc:docMk/>
            <pc:sldMk cId="1357992709" sldId="4042"/>
            <ac:picMk id="6" creationId="{E0D74683-BAEF-48DE-84CC-34A6BFD16FF4}"/>
          </ac:picMkLst>
        </pc:picChg>
      </pc:sldChg>
      <pc:sldChg chg="del">
        <pc:chgData name="Fernando Barbosa" userId="26e508f0-5e45-4ff3-9cbc-2459c82fe5c2" providerId="ADAL" clId="{C368C8F5-950E-4322-8E5E-4728A4DE339F}" dt="2025-06-22T13:46:04.145" v="741"/>
        <pc:sldMkLst>
          <pc:docMk/>
          <pc:sldMk cId="3227073505" sldId="40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5CEC36-4E56-449C-9C41-D6AF8F2A21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7585C-1A1D-4832-9FBE-99E84B63AF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B6771-C3D6-4BF4-9FE2-AAA45682A91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296A0-3F4E-4B99-A5A2-79115434EF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E02D6-77CA-44B4-B501-DB5CC57F05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6180C-9BF7-428C-8BC7-385F11FE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03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0124-CB15-F14B-95E7-034535898AAC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69A9-FC5C-7947-AB95-626A37A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1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839EF-EF2D-A244-8B03-02564FD387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81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247" y="2790092"/>
            <a:ext cx="632264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9133-567B-4610-9B1D-0C29720FE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60B5C-9987-4024-9BBA-9C91C7556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8BAA6-2942-4D9E-BE9A-4B3C9FED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6010D-ED4C-402A-9AC8-66E53F86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C43BD-C5C8-401D-90AE-64D18560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6A65-5A5B-465D-8D10-DFE46351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615D-5D6B-4EFE-9C0B-8F62F55AD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3CC75-2713-403A-9499-FE1AF846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B0374-5E60-4DEF-A56B-C3BDE9AC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C0D60-8E80-4DE2-891F-7877EAC4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04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FFA30-FF14-49EF-A1C5-374CEE1F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6990D-001E-4607-A79B-808D9C865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9BCE6-37AE-49C6-9D56-300DB4CF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38C52-D944-4F32-BB21-4D9C47D4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19B6D-1671-4AC4-A712-3B9337A3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3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AAC81-E670-4001-8C9D-1BF56CC1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FA1-B6C6-4869-8A78-186DB6D01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F638B-0C36-47B2-9822-F63FCCE61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4FDA5-210C-453B-AEA8-F84D1843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85FA8-56DA-4E37-8CCE-DD3E2C6F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E978A-12BF-4393-9BC4-3C75ECCD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8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E936-0688-4F7F-8238-46169467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75434-A2F9-45A8-AD0D-F06E4337F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2DA3C-97AD-4496-9016-E153453E7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CB8F3-90BB-4783-A429-C6C488327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A0BBB-94CE-4BA1-9EFB-DC747C62F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BB9F4-2703-4EBF-B12C-651D41EE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0EB61-69CA-4001-AC99-7B775E0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74CA60-5205-4355-84AC-748FCD2D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70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AD64-7388-480D-8CE3-5A8F0C29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C03BD-5F29-4AEC-ADFF-3EDE17A1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77E6B-D744-414C-8368-AE69197E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27C7E-072C-4760-B2FE-BA6C3699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42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93881-2659-4279-8F19-69DE7BF1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FA3D4-8D9E-41B1-96B2-B5479FCE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B927F-BDBE-4CD7-ADF4-7A854D46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06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D680-4DA5-4DDB-824B-50766DFB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F99DF-7781-4355-BDB7-6D21B9101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A3F85-C560-482B-A8E7-C145AFEC0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65CED-B9F6-4E03-B472-D4BFD21E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C6C86-07C7-4C03-8345-0FCB3932F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3D282-E120-467E-B2E8-5DEC4B9C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ED6D2-AC2A-42EE-9781-E5D4E4FF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94A3F-282E-42C2-A5A7-C85E153C8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5E0-9115-4BB6-9205-18E66008A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931B3-FAAA-4EAA-8A03-6AB0DC2D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A8B22-E99A-48F9-8F3E-50EE73F5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238E9-4C72-4AA5-A195-69F54006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81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45CE-A030-4CFB-BC2C-EEB557A8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A1707-6528-4995-BF80-C5B2249EF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C4AEF-FE2E-4C5B-8E8F-F7F294F4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C6193-592D-48D3-A871-81B12B42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7337D-47C3-44CA-8813-DCC58DD4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3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7E095-985C-4073-B0F8-CC6518B79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E0C9A-0ABE-427B-93C1-337F0EB21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B621F-0B1C-4EA3-91CD-A33B7B60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EBEED-8E37-489A-9CE6-2CC3ABD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638C2-22DD-4F57-BA6F-640684A6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4C037-5273-4D66-8FB5-3349DD991A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3FEE07-1C77-4EE6-9150-77BA97F5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1293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Level 1 – Arial 20</a:t>
            </a:r>
          </a:p>
          <a:p>
            <a:pPr lvl="1"/>
            <a:r>
              <a:rPr lang="en-US" dirty="0"/>
              <a:t>Level 2 – Arial 16</a:t>
            </a:r>
          </a:p>
          <a:p>
            <a:pPr lvl="2"/>
            <a:r>
              <a:rPr lang="en-US" dirty="0"/>
              <a:t>Level 3 – Arial 16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883DA-08EC-4DC9-B727-E2506C87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37D2AC-E4B8-4C29-828B-EA2C5CF4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5300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4223D2-5F87-4FC0-BD16-F4591101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78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170919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1092307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1760108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83389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1731984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488805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1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L2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8EACF-4276-290B-9B2F-314CC8D8D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3035" y="5576840"/>
            <a:ext cx="7315200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Breakout Session Reference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71A22FE-65EE-6DE1-A7EA-6220FDF76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4235383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-3A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33A2BC-A7DD-3DD2-AD60-11F9553DE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CD-3A Scope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1D11F80-C2CC-4CC7-74E3-3DB87928BE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3807883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739722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680778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8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E25A7-344E-4DB0-815B-DDAB16D1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81A3B-24BF-45F8-B218-B48BFF4EA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A26C2-B368-403E-AE21-069BBABD0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32DAC-B75F-4A31-ADFE-BCA48C6BB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BC237-0C78-4A5C-B9F4-97698CEA6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0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10</a:t>
            </a:r>
            <a:r>
              <a:rPr lang="en-US" sz="1400" baseline="30000" dirty="0"/>
              <a:t>th</a:t>
            </a:r>
            <a:r>
              <a:rPr lang="en-US" sz="1400" dirty="0"/>
              <a:t> DAC Meeting, June 11</a:t>
            </a:r>
            <a:r>
              <a:rPr lang="en-US" sz="1400" baseline="30000" dirty="0"/>
              <a:t>th</a:t>
            </a:r>
            <a:r>
              <a:rPr lang="en-US" sz="1400" dirty="0"/>
              <a:t> -13</a:t>
            </a:r>
            <a:r>
              <a:rPr lang="en-US" sz="1400" baseline="30000" dirty="0"/>
              <a:t>th</a:t>
            </a:r>
            <a:r>
              <a:rPr lang="en-US" sz="1400" dirty="0"/>
              <a:t>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8E25F-84A1-8590-D67F-7B72802CACE8}"/>
              </a:ext>
            </a:extLst>
          </p:cNvPr>
          <p:cNvSpPr txBox="1"/>
          <p:nvPr userDrawn="1"/>
        </p:nvSpPr>
        <p:spPr>
          <a:xfrm>
            <a:off x="4333506" y="6490194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F, Barbosa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2FD43-68F9-4E57-8E5C-6D31D498D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indico.bnl.gov/event/28161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4006" y="1983661"/>
            <a:ext cx="8370199" cy="1774948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the Paris ASIC Meeting </a:t>
            </a:r>
            <a:r>
              <a:rPr lang="en-US" sz="2000" dirty="0"/>
              <a:t>2-3 June 2025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TIC Meeting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8712" y="4283198"/>
            <a:ext cx="6906754" cy="1061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Fernando Barbosa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r>
              <a:rPr lang="en-US" dirty="0"/>
              <a:t>23 June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742C9BD-30AA-4276-AA6D-F6F83C879FD0}"/>
              </a:ext>
            </a:extLst>
          </p:cNvPr>
          <p:cNvSpPr txBox="1"/>
          <p:nvPr/>
        </p:nvSpPr>
        <p:spPr>
          <a:xfrm>
            <a:off x="598312" y="1142922"/>
            <a:ext cx="69852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sz="2000" dirty="0">
              <a:latin typeface="Calibri" panose="020F0502020204030204"/>
            </a:endParaRPr>
          </a:p>
          <a:p>
            <a:r>
              <a:rPr lang="en-US" i="1" dirty="0"/>
              <a:t>Where</a:t>
            </a:r>
            <a:r>
              <a:rPr lang="en-US" dirty="0"/>
              <a:t>: Ecole Polytechnique (+ Omega) and </a:t>
            </a:r>
            <a:r>
              <a:rPr lang="en-US" dirty="0" err="1"/>
              <a:t>Saclay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When</a:t>
            </a:r>
            <a:r>
              <a:rPr lang="en-US" dirty="0"/>
              <a:t>: 2-3 June 2025</a:t>
            </a:r>
          </a:p>
          <a:p>
            <a:endParaRPr lang="en-US" dirty="0"/>
          </a:p>
          <a:p>
            <a:r>
              <a:rPr lang="en-US" i="1" dirty="0"/>
              <a:t>Topics &amp; Goals</a:t>
            </a:r>
            <a:r>
              <a:rPr lang="en-US" dirty="0"/>
              <a:t>: Full assessment of ASICs’ developments through production</a:t>
            </a:r>
          </a:p>
          <a:p>
            <a:endParaRPr lang="en-US" dirty="0"/>
          </a:p>
          <a:p>
            <a:r>
              <a:rPr lang="en-US" i="1" dirty="0"/>
              <a:t>Reference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https://indico.bnl.gov/event/28161/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E149BA-F25A-4330-870E-528299409899}"/>
              </a:ext>
            </a:extLst>
          </p:cNvPr>
          <p:cNvSpPr txBox="1">
            <a:spLocks/>
          </p:cNvSpPr>
          <p:nvPr/>
        </p:nvSpPr>
        <p:spPr>
          <a:xfrm>
            <a:off x="598312" y="349290"/>
            <a:ext cx="3646404" cy="51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ASIC Meeting in France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74FB53-3457-4E4F-93E7-D178437E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74683-BAEF-48DE-84CC-34A6BFD16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993" y="887098"/>
            <a:ext cx="4048881" cy="5397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41F1E8-7334-41A7-BA90-BC6F0CEA26F7}"/>
              </a:ext>
            </a:extLst>
          </p:cNvPr>
          <p:cNvSpPr txBox="1"/>
          <p:nvPr/>
        </p:nvSpPr>
        <p:spPr>
          <a:xfrm>
            <a:off x="598312" y="4500093"/>
            <a:ext cx="69287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A very big thank you to Dominique Marchand, Christophe De La Taille, Damien Neyret and everyone at Ecole Polytechnique and </a:t>
            </a:r>
            <a:r>
              <a:rPr lang="en-US" dirty="0" err="1"/>
              <a:t>Saclay</a:t>
            </a:r>
            <a:r>
              <a:rPr lang="en-US" dirty="0"/>
              <a:t> for the great organization and tours.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303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742C9BD-30AA-4276-AA6D-F6F83C879FD0}"/>
              </a:ext>
            </a:extLst>
          </p:cNvPr>
          <p:cNvSpPr txBox="1"/>
          <p:nvPr/>
        </p:nvSpPr>
        <p:spPr>
          <a:xfrm>
            <a:off x="598312" y="573712"/>
            <a:ext cx="111082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sz="2000" dirty="0"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EICROC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CALOROC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FCFD – AC-LGAD Strips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FCFD Variant – HRPPD/MCP-PMT for </a:t>
            </a:r>
            <a:r>
              <a:rPr lang="en-US" sz="2000" dirty="0" err="1">
                <a:latin typeface="Calibri" panose="020F0502020204030204"/>
              </a:rPr>
              <a:t>pfRICH</a:t>
            </a:r>
            <a:r>
              <a:rPr lang="en-US" sz="2000" dirty="0">
                <a:latin typeface="Calibri" panose="020F0502020204030204"/>
              </a:rPr>
              <a:t> &amp; </a:t>
            </a:r>
            <a:r>
              <a:rPr lang="en-US" sz="2000" dirty="0" err="1">
                <a:latin typeface="Calibri" panose="020F0502020204030204"/>
              </a:rPr>
              <a:t>hpDIRC</a:t>
            </a:r>
            <a:endParaRPr lang="en-US" sz="2000" dirty="0"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SALSA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ALCOR (via Zoom)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  <a:p>
            <a:pPr marL="800100" lvl="1" indent="-342900">
              <a:buAutoNum type="alphaLcParenR"/>
            </a:pPr>
            <a:r>
              <a:rPr lang="en-US" b="1" dirty="0"/>
              <a:t>Status</a:t>
            </a:r>
          </a:p>
          <a:p>
            <a:pPr marL="800100" lvl="1" indent="-342900">
              <a:buFontTx/>
              <a:buAutoNum type="alphaLcParenR"/>
            </a:pPr>
            <a:r>
              <a:rPr lang="en-US" b="1" dirty="0"/>
              <a:t>Review of specifications</a:t>
            </a:r>
            <a:r>
              <a:rPr lang="en-US" dirty="0"/>
              <a:t>, requirements, nice-to-have requests. Includes frontend and backend with interfaces and packaging</a:t>
            </a:r>
          </a:p>
          <a:p>
            <a:pPr marL="800100" lvl="1" indent="-342900">
              <a:buFontTx/>
              <a:buAutoNum type="alphaLcParenR"/>
            </a:pPr>
            <a:r>
              <a:rPr lang="en-US" b="1" dirty="0"/>
              <a:t>Steps to completion</a:t>
            </a:r>
            <a:r>
              <a:rPr lang="en-US" dirty="0"/>
              <a:t> with anticipated schedule, including testing</a:t>
            </a:r>
          </a:p>
          <a:p>
            <a:pPr marL="800100" lvl="1" indent="-342900">
              <a:buFontTx/>
              <a:buAutoNum type="alphaLcParenR"/>
            </a:pPr>
            <a:r>
              <a:rPr lang="en-US" b="1" dirty="0"/>
              <a:t>Production outlook</a:t>
            </a:r>
            <a:r>
              <a:rPr lang="en-US" dirty="0"/>
              <a:t>, including QA/QC and testing</a:t>
            </a:r>
          </a:p>
          <a:p>
            <a:pPr marL="800100" lvl="1" indent="-342900">
              <a:buFontTx/>
              <a:buAutoNum type="alphaLcParenR"/>
            </a:pPr>
            <a:r>
              <a:rPr lang="en-US" b="1" dirty="0"/>
              <a:t>Synergies</a:t>
            </a:r>
            <a:r>
              <a:rPr lang="en-US" dirty="0"/>
              <a:t>. Possibly sharing of designs, architectures and infrastructure (e.g. power implementation, distribution)</a:t>
            </a:r>
          </a:p>
          <a:p>
            <a:pPr marL="800100" lvl="1" indent="-342900">
              <a:buAutoNum type="alphaLcParenR"/>
            </a:pPr>
            <a:r>
              <a:rPr lang="en-US" b="1" dirty="0"/>
              <a:t>Documentation</a:t>
            </a:r>
            <a:r>
              <a:rPr lang="en-US" dirty="0"/>
              <a:t>. Functionality (e.g. User’s Manual/Spec sheets) and approvals needed (e.g. CERN, import/export, etc.)</a:t>
            </a:r>
          </a:p>
          <a:p>
            <a:pPr marL="800100" lvl="1" indent="-342900">
              <a:buAutoNum type="alphaLcParenR"/>
            </a:pPr>
            <a:r>
              <a:rPr lang="en-US" b="1" dirty="0"/>
              <a:t>Digital Interfaces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E149BA-F25A-4330-870E-528299409899}"/>
              </a:ext>
            </a:extLst>
          </p:cNvPr>
          <p:cNvSpPr txBox="1">
            <a:spLocks/>
          </p:cNvSpPr>
          <p:nvPr/>
        </p:nvSpPr>
        <p:spPr>
          <a:xfrm>
            <a:off x="598312" y="349290"/>
            <a:ext cx="3646404" cy="51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Topics &amp; Goals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74FB53-3457-4E4F-93E7-D178437E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54C8D1-EBDE-413A-97E1-6C90D9AC2B9D}"/>
              </a:ext>
            </a:extLst>
          </p:cNvPr>
          <p:cNvSpPr/>
          <p:nvPr/>
        </p:nvSpPr>
        <p:spPr>
          <a:xfrm>
            <a:off x="509286" y="335845"/>
            <a:ext cx="110306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AutoNum type="alphaLcParenR"/>
            </a:pPr>
            <a:r>
              <a:rPr lang="en-US" b="1" dirty="0"/>
              <a:t>Status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Provide a brief description of the current status in the development of the ASIC and what steps remain to finalize the design.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 indent="-342900">
              <a:buFontTx/>
              <a:buAutoNum type="alphaLcParenR"/>
            </a:pPr>
            <a:r>
              <a:rPr lang="en-US" b="1" dirty="0"/>
              <a:t>Review of specifications, requirements, nice-to-have requests. Includes frontend and backend with interfaces and packaging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/>
              <a:t>Are the frontend specifications and requirements complete?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Functionality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Number of channels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Coupling, termination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/>
              <a:t>Are the backend specifications and requirements complete?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Are the interfaces and links well defined?</a:t>
            </a:r>
          </a:p>
          <a:p>
            <a:pPr marL="2171700" lvl="4" indent="-342900">
              <a:buFont typeface="Courier New" panose="02070309020205020404" pitchFamily="49" charset="0"/>
              <a:buChar char="o"/>
            </a:pPr>
            <a:r>
              <a:rPr lang="en-US" dirty="0"/>
              <a:t>Data format, digital interface definitions and development plans</a:t>
            </a:r>
          </a:p>
          <a:p>
            <a:pPr marL="2171700" lvl="4" indent="-342900">
              <a:buFont typeface="Courier New" panose="02070309020205020404" pitchFamily="49" charset="0"/>
              <a:buChar char="o"/>
            </a:pPr>
            <a:r>
              <a:rPr lang="en-US" dirty="0"/>
              <a:t>Number of links</a:t>
            </a:r>
          </a:p>
          <a:p>
            <a:pPr marL="2171700" lvl="4" indent="-342900">
              <a:buFont typeface="Courier New" panose="02070309020205020404" pitchFamily="49" charset="0"/>
              <a:buChar char="o"/>
            </a:pPr>
            <a:r>
              <a:rPr lang="en-US" dirty="0"/>
              <a:t>Link rates – fixed, programmable or settable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Is the technology node fixed?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130 nm (</a:t>
            </a:r>
            <a:r>
              <a:rPr lang="en-US" b="1" dirty="0"/>
              <a:t>EICROC</a:t>
            </a:r>
            <a:r>
              <a:rPr lang="en-US" dirty="0"/>
              <a:t>, CALOROC), 65 nm (FCFD, SALSA), 110 nm (ALCOR)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Is the nominal power consumption per channel or ASIC well understood?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Voltage and current requirements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Special considerations or recommendations for distribution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Temperature limits, cooling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4DB0FB-3242-41E7-B481-59160EAE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2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54C8D1-EBDE-413A-97E1-6C90D9AC2B9D}"/>
              </a:ext>
            </a:extLst>
          </p:cNvPr>
          <p:cNvSpPr/>
          <p:nvPr/>
        </p:nvSpPr>
        <p:spPr>
          <a:xfrm>
            <a:off x="509286" y="335845"/>
            <a:ext cx="11030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AutoNum type="alphaLcParenR" startAt="2"/>
            </a:pPr>
            <a:r>
              <a:rPr lang="en-US" b="1" dirty="0"/>
              <a:t>Review of specifications, … (cont.)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When is the packaging and pinout of the ASIC expected to be finalized?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Timeline – planning for FEB PCB design, routing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Package (wire bonding, BGA, …) and pinout</a:t>
            </a:r>
          </a:p>
          <a:p>
            <a:pPr marL="2114550" lvl="4" indent="-285750">
              <a:buFont typeface="Courier New" panose="02070309020205020404" pitchFamily="49" charset="0"/>
              <a:buChar char="o"/>
            </a:pPr>
            <a:r>
              <a:rPr lang="en-US" dirty="0"/>
              <a:t>Special considerations or recommendations for PCB layout</a:t>
            </a:r>
          </a:p>
          <a:p>
            <a:pPr marL="2114550" lvl="4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lvl="1"/>
            <a:r>
              <a:rPr lang="en-US" b="1" dirty="0"/>
              <a:t>c)   Steps to completion with anticipated schedule, including testing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Provide a brief description of the steps needed until production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Steps with timelines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Tests</a:t>
            </a:r>
          </a:p>
          <a:p>
            <a:pPr marL="2114550" lvl="4" indent="-285750">
              <a:buFont typeface="Courier New" panose="02070309020205020404" pitchFamily="49" charset="0"/>
              <a:buChar char="o"/>
            </a:pPr>
            <a:r>
              <a:rPr lang="en-US" dirty="0"/>
              <a:t>Bench, validation with sensor, beam</a:t>
            </a:r>
          </a:p>
          <a:p>
            <a:pPr marL="2114550" lvl="4" indent="-285750">
              <a:buFont typeface="Courier New" panose="02070309020205020404" pitchFamily="49" charset="0"/>
              <a:buChar char="o"/>
            </a:pPr>
            <a:r>
              <a:rPr lang="en-US" dirty="0"/>
              <a:t>Distribution to a limited number of users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Production Readiness Review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This is a major milestone prior to start of production</a:t>
            </a:r>
          </a:p>
          <a:p>
            <a:pPr lvl="1"/>
            <a:endParaRPr lang="en-US" dirty="0"/>
          </a:p>
          <a:p>
            <a:pPr marL="800100" lvl="1" indent="-342900">
              <a:buAutoNum type="alphaLcParenR" startAt="4"/>
            </a:pPr>
            <a:r>
              <a:rPr lang="en-US" b="1" dirty="0"/>
              <a:t>Production outlook, including QA/QC and testing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Provide a brief description of the steps needed to start production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Packaging &amp; shipping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Provide a preliminary plan for QA/QC and testing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9DB5C-1EB1-42E5-A7AA-7859A96C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5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54C8D1-EBDE-413A-97E1-6C90D9AC2B9D}"/>
              </a:ext>
            </a:extLst>
          </p:cNvPr>
          <p:cNvSpPr/>
          <p:nvPr/>
        </p:nvSpPr>
        <p:spPr>
          <a:xfrm>
            <a:off x="509286" y="335845"/>
            <a:ext cx="111972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 startAt="5"/>
            </a:pPr>
            <a:r>
              <a:rPr lang="en-US" b="1" dirty="0"/>
              <a:t>Synergies. Possibly sharing of designs, architectures and infrastructure (e.g. power implementation, distribution)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We would like to explore the feasibility of sharing designs, architectures and infrastructure among the various ASIC designs, including IP blocks and benefitting the streaming readout approach at the EIC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Discuss the support needed towards the first “release” of the </a:t>
            </a:r>
            <a:r>
              <a:rPr lang="en-US" dirty="0" err="1"/>
              <a:t>ePIC</a:t>
            </a:r>
            <a:r>
              <a:rPr lang="en-US" dirty="0"/>
              <a:t> DAQ (</a:t>
            </a:r>
            <a:r>
              <a:rPr lang="en-US" dirty="0" err="1"/>
              <a:t>picoDAQ</a:t>
            </a:r>
            <a:r>
              <a:rPr lang="en-US" dirty="0"/>
              <a:t>) for the readout of the various ASICs in a standardized manner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Are there benefits and efficiencies to be attained, considering the same or different technology nodes?</a:t>
            </a:r>
          </a:p>
          <a:p>
            <a:endParaRPr lang="en-US" dirty="0"/>
          </a:p>
          <a:p>
            <a:pPr marL="342900" indent="-342900">
              <a:buAutoNum type="alphaLcParenR" startAt="6"/>
            </a:pPr>
            <a:r>
              <a:rPr lang="en-US" b="1" dirty="0"/>
              <a:t>Documentation. Functionality (e.g. User’s Manual/Spec sheets) and approvals needed (e.g. CERN, import/export, etc.)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As designs mature, it would be advantageous to group each of the ASIC capabilities via a User’s Manual and a Specifications sheet. A preliminary version would be desirable well in advance of the Readiness Review.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We would like to discuss the need for documentation, agreements and/or approvals anticipated prior to production as these can take considerable time. </a:t>
            </a:r>
          </a:p>
          <a:p>
            <a:pPr marL="800100" lvl="1" indent="-342900">
              <a:buAutoNum type="alphaLcParenR" startAt="6"/>
            </a:pPr>
            <a:endParaRPr lang="en-US" dirty="0"/>
          </a:p>
          <a:p>
            <a:pPr marL="800100" lvl="1" indent="-342900">
              <a:buAutoNum type="alphaLcParenR" startAt="6"/>
            </a:pPr>
            <a:endParaRPr lang="en-US" dirty="0"/>
          </a:p>
          <a:p>
            <a:pPr marL="800100" lvl="1" indent="-342900">
              <a:buAutoNum type="alphaLcParenR" startAt="6"/>
            </a:pPr>
            <a:endParaRPr lang="en-US" dirty="0"/>
          </a:p>
          <a:p>
            <a:pPr marL="800100" lvl="1" indent="-342900">
              <a:buAutoNum type="alphaLcParenR" startAt="6"/>
            </a:pPr>
            <a:endParaRPr lang="en-US" dirty="0"/>
          </a:p>
          <a:p>
            <a:pPr marL="800100" lvl="1" indent="-342900">
              <a:buAutoNum type="alphaLcParenR" startAt="6"/>
            </a:pPr>
            <a:endParaRPr lang="en-US" dirty="0"/>
          </a:p>
          <a:p>
            <a:endParaRPr lang="en-US" dirty="0"/>
          </a:p>
          <a:p>
            <a:pPr marL="342900" indent="-342900">
              <a:buAutoNum type="alphaLcParenR" startAt="5"/>
            </a:pPr>
            <a:endParaRPr lang="en-US" dirty="0"/>
          </a:p>
          <a:p>
            <a:pPr marL="342900" indent="-342900">
              <a:buAutoNum type="alphaLcParenR" startAt="5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2B559C-EA20-4248-8A70-F1E4E7E4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54C8D1-EBDE-413A-97E1-6C90D9AC2B9D}"/>
              </a:ext>
            </a:extLst>
          </p:cNvPr>
          <p:cNvSpPr/>
          <p:nvPr/>
        </p:nvSpPr>
        <p:spPr>
          <a:xfrm>
            <a:off x="509286" y="335845"/>
            <a:ext cx="1119729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g)   Digital interfaces for streaming? (for each ASIC)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We want to understand the </a:t>
            </a:r>
            <a:r>
              <a:rPr lang="en-US" sz="1600" b="1" dirty="0"/>
              <a:t>zero suppression/self triggering</a:t>
            </a:r>
            <a:r>
              <a:rPr lang="en-US" sz="1600" dirty="0"/>
              <a:t>.   Importantly, what </a:t>
            </a:r>
            <a:r>
              <a:rPr lang="en-US" sz="1600" b="1" dirty="0"/>
              <a:t>data volume</a:t>
            </a:r>
            <a:r>
              <a:rPr lang="en-US" sz="1600" dirty="0"/>
              <a:t> do we expect for a single hit?  If there are multiple channels hit during the same clock cycle, how does this affect the data volume?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Many detectors have hot regions and cold regions and it would be beneficial to use more ASICs per FEB than other regions.  Can the </a:t>
            </a:r>
            <a:r>
              <a:rPr lang="en-US" sz="1600" b="1" dirty="0"/>
              <a:t>link speed </a:t>
            </a:r>
            <a:r>
              <a:rPr lang="en-US" sz="1600" dirty="0"/>
              <a:t>be configured slower than the maximum rate?   E.g. to allow more </a:t>
            </a:r>
            <a:r>
              <a:rPr lang="en-US" sz="1600" dirty="0" err="1"/>
              <a:t>asics</a:t>
            </a:r>
            <a:r>
              <a:rPr lang="en-US" sz="1600" dirty="0"/>
              <a:t> to be read from a single </a:t>
            </a:r>
            <a:r>
              <a:rPr lang="en-US" sz="1600" dirty="0" err="1"/>
              <a:t>lpGBT</a:t>
            </a:r>
            <a:r>
              <a:rPr lang="en-US" sz="1600" dirty="0"/>
              <a:t> in colder regions?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Error handling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/>
              <a:t>We want to positively ensure that the clocks stay synchronized.  There are at least two possibilities?  Which works, or are there other plans?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1600" dirty="0"/>
              <a:t>We intend to send a </a:t>
            </a:r>
            <a:r>
              <a:rPr lang="en-US" sz="1600" dirty="0" err="1"/>
              <a:t>revtic</a:t>
            </a:r>
            <a:r>
              <a:rPr lang="en-US" sz="1600" dirty="0"/>
              <a:t> (one signal every 1260 bunches associated with the 0 bunch).    This allows the ASIC to expect a the </a:t>
            </a:r>
            <a:r>
              <a:rPr lang="en-US" sz="1600" dirty="0" err="1"/>
              <a:t>revtic</a:t>
            </a:r>
            <a:r>
              <a:rPr lang="en-US" sz="1600" dirty="0"/>
              <a:t> every 1260 clocks (for 98.5MHz digitization) and 504 clocks (for 40MHz digitization clocks).    The ASIC itself can determine whether this signal comes when expected.   If it does not, a signal should be sent.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1600" dirty="0"/>
              <a:t>Alternatively (or in addition) we can issue a trigger on an arbitrary bunch crossing, that responds with the appropriate clock counter.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sz="1600" dirty="0"/>
              <a:t>If this method is used, can there be a trigger that ONLY responds with the clock counter?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sz="1600" dirty="0"/>
              <a:t>If not, how do we determine whether the output is generated by the trigger or by the self-triggering?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/>
              <a:t>Is it possible for the amount of data generated to overflow the ability of the serial outputs of the ASIC to transfer data to the FEBs?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1600" dirty="0"/>
              <a:t>If so, is there a error mechanism to communicate this to the FEB?   What is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Calibration</a:t>
            </a:r>
            <a:r>
              <a:rPr lang="en-US" sz="1600" dirty="0"/>
              <a:t>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/>
              <a:t>Are there pedestals/gains or other calibrations required?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/>
              <a:t>Are they automatically generated, or loaded from DAQ?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/>
              <a:t>How are they to be generated?  We can not read black events for long through the DAQ, is there a way to trigger zero-threshold readouts for short periods of time?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How long is the </a:t>
            </a:r>
            <a:r>
              <a:rPr lang="en-US" sz="1600" b="1" dirty="0"/>
              <a:t>deadtime between two hits</a:t>
            </a:r>
            <a:r>
              <a:rPr lang="en-US" sz="1600" dirty="0"/>
              <a:t>?   What is the granularity at which deadtime would be applied?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2B559C-EA20-4248-8A70-F1E4E7E4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7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/>
          </a:bodyPr>
          <a:lstStyle/>
          <a:p>
            <a:r>
              <a:rPr lang="en-US" dirty="0"/>
              <a:t>ASICs – Path to Completion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B78318F-F84A-46C8-9772-E65EDC906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767614"/>
              </p:ext>
            </p:extLst>
          </p:nvPr>
        </p:nvGraphicFramePr>
        <p:xfrm>
          <a:off x="461962" y="814866"/>
          <a:ext cx="11499234" cy="4965532"/>
        </p:xfrm>
        <a:graphic>
          <a:graphicData uri="http://schemas.openxmlformats.org/drawingml/2006/table">
            <a:tbl>
              <a:tblPr firstRow="1" bandRow="1"/>
              <a:tblGrid>
                <a:gridCol w="1445860">
                  <a:extLst>
                    <a:ext uri="{9D8B030D-6E8A-4147-A177-3AD203B41FA5}">
                      <a16:colId xmlns:a16="http://schemas.microsoft.com/office/drawing/2014/main" val="1723603135"/>
                    </a:ext>
                  </a:extLst>
                </a:gridCol>
                <a:gridCol w="4873978">
                  <a:extLst>
                    <a:ext uri="{9D8B030D-6E8A-4147-A177-3AD203B41FA5}">
                      <a16:colId xmlns:a16="http://schemas.microsoft.com/office/drawing/2014/main" val="543706014"/>
                    </a:ext>
                  </a:extLst>
                </a:gridCol>
                <a:gridCol w="2721429">
                  <a:extLst>
                    <a:ext uri="{9D8B030D-6E8A-4147-A177-3AD203B41FA5}">
                      <a16:colId xmlns:a16="http://schemas.microsoft.com/office/drawing/2014/main" val="3048827544"/>
                    </a:ext>
                  </a:extLst>
                </a:gridCol>
                <a:gridCol w="1119615">
                  <a:extLst>
                    <a:ext uri="{9D8B030D-6E8A-4147-A177-3AD203B41FA5}">
                      <a16:colId xmlns:a16="http://schemas.microsoft.com/office/drawing/2014/main" val="3212647360"/>
                    </a:ext>
                  </a:extLst>
                </a:gridCol>
                <a:gridCol w="1338352">
                  <a:extLst>
                    <a:ext uri="{9D8B030D-6E8A-4147-A177-3AD203B41FA5}">
                      <a16:colId xmlns:a16="http://schemas.microsoft.com/office/drawing/2014/main" val="1472731062"/>
                    </a:ext>
                  </a:extLst>
                </a:gridCol>
              </a:tblGrid>
              <a:tr h="50783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 &amp; Development Summary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Next Steps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Institution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91798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CALOROC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Interface design FY23- FY24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CALOROC1A/B designed FY24-</a:t>
                      </a:r>
                      <a:r>
                        <a:rPr lang="en-US" sz="135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FY25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CALOROC1A: ADC/TOT + TOA, full SRO interface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CALOROC1B: Switched gain (4) + ADC + TDC, full  SRO interface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Tests: Oct 2025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CALOROC2 (64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– FY25-FY26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 version and increase channels from 32 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64 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ch.</a:t>
                      </a:r>
                      <a:endParaRPr lang="en-US" sz="135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OMEGA/IN2P3/IJCL, ORNL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05017"/>
                  </a:ext>
                </a:extLst>
              </a:tr>
              <a:tr h="32439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EICROC (32x32)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EICROC0A (4x4) designed FY24-FY25, EICROC1 (32x32) </a:t>
                      </a:r>
                      <a:r>
                        <a:rPr lang="en-US" sz="135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FY25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EICROC0A: ADC + TOA, improved testability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EICROC0B: Replaced ADC with peak sensing, Wilkinson ADC, lower power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EICROC1: added full SRO interface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EICROC2 (32x32) 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 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Derandomizer</a:t>
                      </a:r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ZS. Digital on Top design for lower power (~1 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mW</a:t>
                      </a:r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OMEGA/IN2P3/IJCL/CEA-</a:t>
                      </a:r>
                      <a:r>
                        <a:rPr lang="en-US" dirty="0" err="1"/>
                        <a:t>Saclay</a:t>
                      </a:r>
                      <a:r>
                        <a:rPr lang="en-US" dirty="0"/>
                        <a:t>, AGH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3484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FCFD (128)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Front end characterized, FCFDv1 (6 </a:t>
                      </a:r>
                      <a:r>
                        <a:rPr lang="en-US" sz="135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FY23-FY24 characterized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FCFDv1.1 FY25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Optimized for HPK sensor characteristics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FCFDv2 (32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FY25-FY26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 ADC, TDC, interfaces from ETROC, ECON CERN.</a:t>
                      </a:r>
                    </a:p>
                    <a:p>
                      <a:r>
                        <a:rPr lang="en-US" sz="135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FCFDv3 (128 </a:t>
                      </a:r>
                      <a:r>
                        <a:rPr lang="en-US" sz="135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FY26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FNAL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488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 Variant (64)</a:t>
                      </a:r>
                    </a:p>
                    <a:p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FCFDv1.1 FY25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Preliminary tests with sensors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Harmonize sensor/ASIC specifications, adapt FCFD for 64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ch.</a:t>
                      </a:r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954283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ALCOR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ALCORv2.1 (32 </a:t>
                      </a:r>
                      <a:r>
                        <a:rPr lang="en-US" sz="135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beam tests FY24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ALCOR v3 (64 </a:t>
                      </a:r>
                      <a:r>
                        <a:rPr lang="en-US" sz="135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FY24-FY26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specification, SRO interface, BGA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ALCOR-64 – 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iteration for production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FY26 – FY27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INFN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93455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SALSA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SALSA0/1 FY24, SALSA2 (32 </a:t>
                      </a:r>
                      <a:r>
                        <a:rPr lang="en-US" sz="135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designed FY23-FY25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SRO interface, most DSP features, Submission October 2025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SALSA3 (64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FY25-FY27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DSP, 64 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endParaRPr lang="en-US" sz="135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FY27 – FY28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CEA-</a:t>
                      </a:r>
                      <a:r>
                        <a:rPr lang="en-US" dirty="0" err="1"/>
                        <a:t>Saclay</a:t>
                      </a:r>
                      <a:r>
                        <a:rPr lang="en-US" dirty="0"/>
                        <a:t>, U Sao Paulo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0210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6C336C5-6E1C-478C-98C2-A7DF803C132E}"/>
              </a:ext>
            </a:extLst>
          </p:cNvPr>
          <p:cNvSpPr txBox="1"/>
          <p:nvPr/>
        </p:nvSpPr>
        <p:spPr>
          <a:xfrm>
            <a:off x="484839" y="5871625"/>
            <a:ext cx="1135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ASIC production is ~1 Year: Fab, Packaging, Test. Additional information in the following slides. PED is expected to be completed in FY26.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EB0DE-3E88-495B-8860-D9A53C7FF914}"/>
              </a:ext>
            </a:extLst>
          </p:cNvPr>
          <p:cNvSpPr/>
          <p:nvPr/>
        </p:nvSpPr>
        <p:spPr>
          <a:xfrm>
            <a:off x="3307443" y="6259286"/>
            <a:ext cx="370114" cy="1415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4EDE99-D8C0-4704-84DE-0406EE449614}"/>
              </a:ext>
            </a:extLst>
          </p:cNvPr>
          <p:cNvSpPr txBox="1"/>
          <p:nvPr/>
        </p:nvSpPr>
        <p:spPr>
          <a:xfrm>
            <a:off x="3677557" y="6176154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Complete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DFBCE3-A2CD-41E7-915F-C1972F968F41}"/>
              </a:ext>
            </a:extLst>
          </p:cNvPr>
          <p:cNvSpPr/>
          <p:nvPr/>
        </p:nvSpPr>
        <p:spPr>
          <a:xfrm>
            <a:off x="4952633" y="6255820"/>
            <a:ext cx="370114" cy="141514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71102-06C0-4C23-82B4-30157EEEF1B1}"/>
              </a:ext>
            </a:extLst>
          </p:cNvPr>
          <p:cNvSpPr txBox="1"/>
          <p:nvPr/>
        </p:nvSpPr>
        <p:spPr>
          <a:xfrm>
            <a:off x="5322747" y="6172688"/>
            <a:ext cx="2443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Fab submission is imminent.</a:t>
            </a:r>
          </a:p>
        </p:txBody>
      </p:sp>
    </p:spTree>
    <p:extLst>
      <p:ext uri="{BB962C8B-B14F-4D97-AF65-F5344CB8AC3E}">
        <p14:creationId xmlns:p14="http://schemas.microsoft.com/office/powerpoint/2010/main" val="215333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CE149BA-F25A-4330-870E-528299409899}"/>
              </a:ext>
            </a:extLst>
          </p:cNvPr>
          <p:cNvSpPr txBox="1">
            <a:spLocks/>
          </p:cNvSpPr>
          <p:nvPr/>
        </p:nvSpPr>
        <p:spPr>
          <a:xfrm>
            <a:off x="598312" y="349290"/>
            <a:ext cx="4464342" cy="51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ASIC Meeting in France - 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74FB53-3457-4E4F-93E7-D178437E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25286-7364-4EC8-B48B-9AC787F88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1F1E8-7334-41A7-BA90-BC6F0CEA26F7}"/>
              </a:ext>
            </a:extLst>
          </p:cNvPr>
          <p:cNvSpPr txBox="1"/>
          <p:nvPr/>
        </p:nvSpPr>
        <p:spPr>
          <a:xfrm>
            <a:off x="598312" y="865859"/>
            <a:ext cx="109878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ASIC designs are progressing well, including QA/QC plans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 list of action items will be requested (Elke/Rolf) from the collaboration: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Timing precision, dynamic range (e.g.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pfRICH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Radiation dose, fluence per chip location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Occupancy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Validation, cross-checks prior to finalizing designs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Administrative steps take longer than anticipated (approvals, institutes, contracts, etc.)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Europractice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/IMEC/TSMC – agreements are with CERN and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ePIC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recognized experiment is not enough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have ~2 years to production – need to clarify agreements (CERN/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ePIC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/EIC/BNL/JLAB/institutions, 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eRD109 monthly updates during E&amp;DAQ meetings will transition to internal mini-reviews per ASIC/Discrete – PED, construction phases.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Readiness reviews for each ASIC/Discrete prior to start of production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 devices f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or tests with sub-detectors in FY26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details at the upcoming collaboration meeting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A79AE-7EB4-41F3-BF04-8D8BDB18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184" y="157783"/>
            <a:ext cx="3520745" cy="2667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7874BD-CEFB-4B38-9F37-89E0AFB8FB90}"/>
              </a:ext>
            </a:extLst>
          </p:cNvPr>
          <p:cNvSpPr txBox="1"/>
          <p:nvPr/>
        </p:nvSpPr>
        <p:spPr>
          <a:xfrm>
            <a:off x="8506184" y="2842229"/>
            <a:ext cx="2647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Testing @ Omega (~100/hour).</a:t>
            </a:r>
          </a:p>
        </p:txBody>
      </p:sp>
    </p:spTree>
    <p:extLst>
      <p:ext uri="{BB962C8B-B14F-4D97-AF65-F5344CB8AC3E}">
        <p14:creationId xmlns:p14="http://schemas.microsoft.com/office/powerpoint/2010/main" val="1357992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4" ma:contentTypeDescription="Create a new document." ma:contentTypeScope="" ma:versionID="a4c10893be17b8e7357174e5110620fb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107dde507adb31dce467b3d5a5e429ab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Props1.xml><?xml version="1.0" encoding="utf-8"?>
<ds:datastoreItem xmlns:ds="http://schemas.openxmlformats.org/officeDocument/2006/customXml" ds:itemID="{5716CE1E-95EE-4DE2-A7E0-A7ACFAB80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BE1C32-E9FB-4546-8A97-5A6C142FF51B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426b74de-0581-4e94-90c0-1abf6215444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cff909e-542d-4672-8557-4ef8d9009d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146902</TotalTime>
  <Words>1594</Words>
  <Application>Microsoft Office PowerPoint</Application>
  <PresentationFormat>Widescreen</PresentationFormat>
  <Paragraphs>180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1_BNL</vt:lpstr>
      <vt:lpstr>Summary of the Paris ASIC Meeting 2-3 June 2025  TIC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ASICs – Path to Completion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barbosa@jlab.org</dc:creator>
  <cp:lastModifiedBy>Fernando Barbosa</cp:lastModifiedBy>
  <cp:revision>542</cp:revision>
  <dcterms:created xsi:type="dcterms:W3CDTF">2020-03-06T15:05:08Z</dcterms:created>
  <dcterms:modified xsi:type="dcterms:W3CDTF">2025-06-23T11:57:11Z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