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315" r:id="rId3"/>
    <p:sldId id="299" r:id="rId4"/>
    <p:sldId id="259" r:id="rId5"/>
    <p:sldId id="258" r:id="rId6"/>
    <p:sldId id="267" r:id="rId7"/>
    <p:sldId id="264" r:id="rId8"/>
    <p:sldId id="265" r:id="rId9"/>
    <p:sldId id="300" r:id="rId10"/>
    <p:sldId id="327" r:id="rId11"/>
    <p:sldId id="326" r:id="rId12"/>
    <p:sldId id="325" r:id="rId13"/>
    <p:sldId id="263" r:id="rId14"/>
    <p:sldId id="266" r:id="rId15"/>
    <p:sldId id="285" r:id="rId16"/>
    <p:sldId id="303" r:id="rId17"/>
    <p:sldId id="302" r:id="rId18"/>
    <p:sldId id="271" r:id="rId19"/>
    <p:sldId id="282" r:id="rId20"/>
    <p:sldId id="312" r:id="rId21"/>
    <p:sldId id="313" r:id="rId22"/>
    <p:sldId id="272" r:id="rId23"/>
    <p:sldId id="287" r:id="rId24"/>
    <p:sldId id="284" r:id="rId25"/>
    <p:sldId id="296" r:id="rId26"/>
    <p:sldId id="279" r:id="rId27"/>
    <p:sldId id="268" r:id="rId28"/>
    <p:sldId id="301" r:id="rId29"/>
    <p:sldId id="270" r:id="rId30"/>
    <p:sldId id="26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20" autoAdjust="0"/>
    <p:restoredTop sz="94658"/>
  </p:normalViewPr>
  <p:slideViewPr>
    <p:cSldViewPr snapToGrid="0">
      <p:cViewPr varScale="1">
        <p:scale>
          <a:sx n="120" d="100"/>
          <a:sy n="120" d="100"/>
        </p:scale>
        <p:origin x="2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FD610-4088-4C67-A5D4-9A664F882492}" type="datetimeFigureOut">
              <a:rPr lang="en-US" smtClean="0"/>
              <a:t>9/10/25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A006B-61FB-4C12-AFFF-843613465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321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A006B-61FB-4C12-AFFF-8436134656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492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A944C-FC02-9918-6437-EE03CFB3A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25CD22-06C5-DE70-5C9F-2B09158EBC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649F18-C38B-5E7C-0F06-9420056C6B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65897-7CAB-C340-3EF7-F792241171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A006B-61FB-4C12-AFFF-8436134656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02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FA4DC-3F37-51AA-CFF3-B2A4AE6D4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CE2F3D-057B-1841-6909-D8984BAA00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DE7EF1-C719-8FDB-AB16-D3DB26758D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3A6609-72BA-8F84-7E24-3B9F7CC555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A006B-61FB-4C12-AFFF-8436134656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670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5A1ED-1DF1-56A0-7C5F-1C4686186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E9F482-54B1-48DB-08CB-354F181986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22B5A1-CF01-1219-08F0-BFC0B7B159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1A3B24-E81E-331C-ADE4-432AAC40EB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A006B-61FB-4C12-AFFF-8436134656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134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FBFA9-299E-D240-2979-EA344EBAA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C3192F-3DB5-FEFC-9DF0-80511882F2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2016C9-2701-144C-94D1-88C80B8889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C16CDE-5B73-DB0A-7A28-B0D40A7846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A006B-61FB-4C12-AFFF-8436134656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748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8121E-BFA7-7708-7DA4-1E0F657D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3847F1-21E1-B683-8552-B275277187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E81177-934E-0044-6DF1-0912CD6DF3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FA7E6A-BC95-F7C3-22A3-8871EB2E6D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A006B-61FB-4C12-AFFF-84361346568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9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F2376-AFFF-0B33-41F8-EDCB6C6698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A96835-F496-23F0-A475-B2555A2DDC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EFCA0-E82C-401A-3C3A-7D60F6CE7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E67B2-390F-4ED9-A49F-6B7D7D197698}" type="datetimeFigureOut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9D535-DF84-AE73-2AEA-A6A7F8633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B8332-0992-6A10-2B58-62A94764D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A7A10-6980-4E7A-A33C-FA0217693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61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1F573-E338-2541-3F39-3517819ED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872A5D-D7AF-424C-4EE4-8E2B89095D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C043D-988D-587F-FA0A-ECB8D3B79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E67B2-390F-4ED9-A49F-6B7D7D197698}" type="datetimeFigureOut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C0F81-F0F2-67B8-A455-0351285D9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B4266-0E81-1F9E-817A-E6E9DD89F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A7A10-6980-4E7A-A33C-FA0217693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41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607039-E4EA-9340-5D6B-18316FA5D1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4F97F6-A481-40B1-AC34-A25284471D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B14B3-00C3-60A4-70DF-FDC3CA58A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E67B2-390F-4ED9-A49F-6B7D7D197698}" type="datetimeFigureOut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EBBF5-BCF5-56B0-DAEC-08EDC9F1D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B27D4-C582-9534-2715-30E6BDB1C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A7A10-6980-4E7A-A33C-FA0217693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84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07C07-645B-8562-93D7-86015100C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CF21E-2BA3-0BF4-5C8D-2511F8A36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83CC3-F405-02E8-6BE8-7AE85A219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E67B2-390F-4ED9-A49F-6B7D7D197698}" type="datetimeFigureOut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D0B32-AA72-48AA-10B9-6654A6345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1EE03-FEFD-FCBC-FD9A-A3849CACB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A7A10-6980-4E7A-A33C-FA0217693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52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1DA32-AACD-4629-A3EC-8755A5A1A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5E8B22-0367-4723-F216-5D981CE12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25966-6DE8-5ED5-FE0E-ECB97483C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E67B2-390F-4ED9-A49F-6B7D7D197698}" type="datetimeFigureOut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9F531-3065-66E1-C5C5-DE4169018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C1D3C-BCDB-E703-991A-2CFE929DC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A7A10-6980-4E7A-A33C-FA0217693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530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5EA7-ECAC-048B-F3FC-95D43FC0A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C92CA-ADE6-D30E-22C5-116AE91E96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8A4B2A-BC89-4A64-ECF9-6B50AFEED4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083B4-CE6E-63D6-61C8-5114D79D5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E67B2-390F-4ED9-A49F-6B7D7D197698}" type="datetimeFigureOut">
              <a:rPr lang="en-US" smtClean="0"/>
              <a:t>9/10/25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788C25-2502-BE3D-6B88-284426F74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48E471-FEC6-6F98-B0BC-C794C959A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A7A10-6980-4E7A-A33C-FA0217693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52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C880B-0E02-AAB8-EFDC-AAF0D5DAF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50FC8B-8D44-9563-2CC6-ADFF0C6A0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3B113A-43E4-1BCF-2EA0-F5583A3960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E36535-B819-A82B-EF7F-F17EEB02A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29B2E5-9E31-2769-5F1D-C2DF90D612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A48D0C-8A53-AEF5-16A9-F008DC5E2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E67B2-390F-4ED9-A49F-6B7D7D197698}" type="datetimeFigureOut">
              <a:rPr lang="en-US" smtClean="0"/>
              <a:t>9/10/25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DC3D7E-C3B2-5CC9-13B3-7A193C46A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48C2FA-CE11-10B0-D6BB-8CDF7D18C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A7A10-6980-4E7A-A33C-FA0217693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992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BE031-EA10-CB38-72AC-65D8E9FF9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FB5B9E-4955-206C-2A30-857569633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E67B2-390F-4ED9-A49F-6B7D7D197698}" type="datetimeFigureOut">
              <a:rPr lang="en-US" smtClean="0"/>
              <a:t>9/10/25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3B37E9-8D16-5810-1D4D-D24EC6752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84928-C751-629A-6239-DE9F6AC77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A7A10-6980-4E7A-A33C-FA0217693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5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8BE040-B53E-9CA1-576A-E61239E1F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E67B2-390F-4ED9-A49F-6B7D7D197698}" type="datetimeFigureOut">
              <a:rPr lang="en-US" smtClean="0"/>
              <a:t>9/10/25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FE651C-2C37-0C3E-58FE-60668BA14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413C9-F39B-8284-5DAB-36249A16D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A7A10-6980-4E7A-A33C-FA0217693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26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5BB72-453F-9B16-0076-45F27422D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9A42D-BB21-96E8-3F3A-97AAC5903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9117AC-FA3A-D097-7D68-9D5B7DF527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F50F6F-3EC0-B1DB-818F-76EE332D6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E67B2-390F-4ED9-A49F-6B7D7D197698}" type="datetimeFigureOut">
              <a:rPr lang="en-US" smtClean="0"/>
              <a:t>9/10/25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56B54-EC52-DF18-5CC1-1CD382C71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91B970-430A-C52E-E7DE-5E4CD5B76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A7A10-6980-4E7A-A33C-FA0217693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06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D2C2E-0F03-CCC9-FB9B-6E541D6DB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B69521-5BA1-869F-2E74-675FB02DC2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23C93B-CAB3-AF49-8FE5-76A12F9BE6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5AE21-3C7F-0D3A-1C3F-25228D0BE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E67B2-390F-4ED9-A49F-6B7D7D197698}" type="datetimeFigureOut">
              <a:rPr lang="en-US" smtClean="0"/>
              <a:t>9/10/25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4326BB-455A-A90B-EA4E-FD123B9F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67F877-6FA0-3448-D86F-2A157DD61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A7A10-6980-4E7A-A33C-FA0217693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201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BFF077-22E2-5603-E793-D19467B52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E5338-12C7-3840-5348-58CA7D718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98FA3-E742-8E82-201F-36D0F34E5A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AE67B2-390F-4ED9-A49F-6B7D7D197698}" type="datetimeFigureOut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580CB-C62B-0C26-4B26-CA3FF2A69A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1E18D-049D-099B-A80C-9EB3284C45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CA7A10-6980-4E7A-A33C-FA0217693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56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microsoft.com/office/2007/relationships/hdphoto" Target="../media/hdphoto1.wdp"/><Relationship Id="rId9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FA6C04B-9A77-007D-9FEC-FB5C062E8B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" t="10880" r="805" b="9056"/>
          <a:stretch/>
        </p:blipFill>
        <p:spPr>
          <a:xfrm>
            <a:off x="-8401" y="-3"/>
            <a:ext cx="12200401" cy="55900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ECC20C-731F-E676-84F8-C021AA66F6F1}"/>
              </a:ext>
            </a:extLst>
          </p:cNvPr>
          <p:cNvSpPr/>
          <p:nvPr/>
        </p:nvSpPr>
        <p:spPr>
          <a:xfrm>
            <a:off x="-8401" y="-2"/>
            <a:ext cx="12200401" cy="2641602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4D8C704-B77E-2C89-8F58-B3C74740233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72199" y="294436"/>
            <a:ext cx="8839200" cy="2347164"/>
          </a:xfrm>
        </p:spPr>
        <p:txBody>
          <a:bodyPr>
            <a:noAutofit/>
          </a:bodyPr>
          <a:lstStyle/>
          <a:p>
            <a:pPr>
              <a:lnSpc>
                <a:spcPts val="6000"/>
              </a:lnSpc>
            </a:pPr>
            <a:r>
              <a:rPr lang="en-US" sz="7200" b="1" dirty="0">
                <a:latin typeface="Calibri" panose="020F0502020204030204" pitchFamily="34" charset="0"/>
                <a:cs typeface="Calibri" panose="020F0502020204030204" pitchFamily="34" charset="0"/>
              </a:rPr>
              <a:t>The Future of </a:t>
            </a:r>
            <a:br>
              <a:rPr lang="en-US" sz="7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7200" b="1" dirty="0">
                <a:latin typeface="Calibri" panose="020F0502020204030204" pitchFamily="34" charset="0"/>
                <a:cs typeface="Calibri" panose="020F0502020204030204" pitchFamily="34" charset="0"/>
              </a:rPr>
              <a:t>AI-Accelerated Physical Science</a:t>
            </a:r>
            <a:endParaRPr lang="en-US" sz="7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8B7A9C-7D9A-6D0F-7A96-9652DC06C781}"/>
              </a:ext>
            </a:extLst>
          </p:cNvPr>
          <p:cNvSpPr/>
          <p:nvPr/>
        </p:nvSpPr>
        <p:spPr>
          <a:xfrm>
            <a:off x="0" y="4554679"/>
            <a:ext cx="12192000" cy="1035415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F01551-EE41-D5C0-F23D-EA188C11A1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25"/>
          <a:stretch>
            <a:fillRect/>
          </a:stretch>
        </p:blipFill>
        <p:spPr>
          <a:xfrm>
            <a:off x="2578509" y="5907590"/>
            <a:ext cx="7034982" cy="969821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4DA7872F-1E7C-600F-D966-B433BF5D4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868" y="4555844"/>
            <a:ext cx="9682264" cy="1035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Kevin G. Yager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(kyager@bnl.gov)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Interim Director (CFN) &amp; Group Leader (AI-Accelerated Nanoscience)</a:t>
            </a:r>
          </a:p>
        </p:txBody>
      </p:sp>
    </p:spTree>
    <p:extLst>
      <p:ext uri="{BB962C8B-B14F-4D97-AF65-F5344CB8AC3E}">
        <p14:creationId xmlns:p14="http://schemas.microsoft.com/office/powerpoint/2010/main" val="3487835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3FF80-4CB5-307E-4C77-13F2F0EBD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8916C60-0132-ECEA-95F2-21183CF76100}"/>
              </a:ext>
            </a:extLst>
          </p:cNvPr>
          <p:cNvGrpSpPr/>
          <p:nvPr/>
        </p:nvGrpSpPr>
        <p:grpSpPr>
          <a:xfrm>
            <a:off x="0" y="-8352"/>
            <a:ext cx="12192000" cy="676656"/>
            <a:chOff x="0" y="-8352"/>
            <a:chExt cx="12192000" cy="67665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9E5BBA3-DFDB-1AEC-DEBD-DB7C28B9E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4104" y="-8352"/>
              <a:ext cx="9097896" cy="67665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45A1E36-5387-D205-52B9-5C9FFFDA3E05}"/>
                </a:ext>
              </a:extLst>
            </p:cNvPr>
            <p:cNvSpPr/>
            <p:nvPr/>
          </p:nvSpPr>
          <p:spPr>
            <a:xfrm>
              <a:off x="0" y="-8352"/>
              <a:ext cx="9304934" cy="676656"/>
            </a:xfrm>
            <a:prstGeom prst="rect">
              <a:avLst/>
            </a:prstGeom>
            <a:solidFill>
              <a:srgbClr val="0000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61D6F773-0B2B-1490-3AFD-3EE4BA824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36" y="11904"/>
              <a:ext cx="985312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Cognitive Block Architecture</a:t>
              </a:r>
            </a:p>
          </p:txBody>
        </p:sp>
      </p:grp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481DA95-A64E-D225-473F-75FEFA798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626" y="976170"/>
            <a:ext cx="3617727" cy="5093185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dirty="0"/>
              <a:t>How to adapt LLMs to science?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800" dirty="0"/>
              <a:t>Connect existing LLMs to various tools and services (“scaffolding”)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982319F-80AD-F507-70FE-B195AD1B0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8483" y="1082495"/>
            <a:ext cx="6347113" cy="3233854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7519A144-4919-4E3C-EBF1-8FD43FED98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2825" y="4851608"/>
            <a:ext cx="3158427" cy="134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48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01662-4B6B-01C0-D16C-764A1F266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147E80C-C0EB-10CF-0087-9E46B4296FE6}"/>
              </a:ext>
            </a:extLst>
          </p:cNvPr>
          <p:cNvGrpSpPr/>
          <p:nvPr/>
        </p:nvGrpSpPr>
        <p:grpSpPr>
          <a:xfrm>
            <a:off x="0" y="-8352"/>
            <a:ext cx="12192000" cy="676656"/>
            <a:chOff x="0" y="-8352"/>
            <a:chExt cx="12192000" cy="67665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6709949-8211-1941-5A86-FA80CBE15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4104" y="-8352"/>
              <a:ext cx="9097896" cy="67665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8898B86-B235-3E84-5003-1FC34E57F9EB}"/>
                </a:ext>
              </a:extLst>
            </p:cNvPr>
            <p:cNvSpPr/>
            <p:nvPr/>
          </p:nvSpPr>
          <p:spPr>
            <a:xfrm>
              <a:off x="0" y="-8352"/>
              <a:ext cx="9304934" cy="676656"/>
            </a:xfrm>
            <a:prstGeom prst="rect">
              <a:avLst/>
            </a:prstGeom>
            <a:solidFill>
              <a:srgbClr val="0000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0B4E09DC-CD0C-B382-4AAA-133E39617E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36" y="11904"/>
              <a:ext cx="985312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Agent Architecture</a:t>
              </a:r>
            </a:p>
          </p:txBody>
        </p:sp>
      </p:grpSp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023A34AB-DECC-1A88-21F2-D5E3A8180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62" y="1598460"/>
            <a:ext cx="11240276" cy="423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69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B49FF-2D07-2C59-92F3-43D7F190D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C5C509C-E3C1-FFA6-D10C-CB3945C6777C}"/>
              </a:ext>
            </a:extLst>
          </p:cNvPr>
          <p:cNvGrpSpPr/>
          <p:nvPr/>
        </p:nvGrpSpPr>
        <p:grpSpPr>
          <a:xfrm>
            <a:off x="0" y="-8352"/>
            <a:ext cx="12192000" cy="676656"/>
            <a:chOff x="0" y="-8352"/>
            <a:chExt cx="12192000" cy="67665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8A69A44-4915-9719-EF42-79BC1637C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4104" y="-8352"/>
              <a:ext cx="9097896" cy="67665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86587A9-12E1-2E5E-8DDC-F6377EC3D968}"/>
                </a:ext>
              </a:extLst>
            </p:cNvPr>
            <p:cNvSpPr/>
            <p:nvPr/>
          </p:nvSpPr>
          <p:spPr>
            <a:xfrm>
              <a:off x="0" y="-8352"/>
              <a:ext cx="9304934" cy="676656"/>
            </a:xfrm>
            <a:prstGeom prst="rect">
              <a:avLst/>
            </a:prstGeom>
            <a:solidFill>
              <a:srgbClr val="0000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684AB2DB-6D36-6546-F734-CA15E3B30B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36" y="11904"/>
              <a:ext cx="985312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Swarm Architecture</a:t>
              </a:r>
            </a:p>
          </p:txBody>
        </p:sp>
      </p:grpSp>
      <p:pic>
        <p:nvPicPr>
          <p:cNvPr id="2" name="Picture 1" descr="Chart, scatter chart&#10;&#10;Description automatically generated">
            <a:extLst>
              <a:ext uri="{FF2B5EF4-FFF2-40B4-BE49-F238E27FC236}">
                <a16:creationId xmlns:a16="http://schemas.microsoft.com/office/drawing/2014/main" id="{5A6B76A2-EFC2-3DFC-C5DE-4194A4E81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398" y="1469551"/>
            <a:ext cx="8039009" cy="38009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4421D-CCDE-B20A-1F5A-BDE57C8FE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319" y="1050599"/>
            <a:ext cx="3346449" cy="5093185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dirty="0"/>
              <a:t>How to coordinate agents?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8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8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8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8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8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8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dirty="0"/>
              <a:t>Deep research problem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800" dirty="0"/>
              <a:t>Research multi-agent interactions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800" dirty="0"/>
              <a:t>Treat it as an ML </a:t>
            </a:r>
            <a:br>
              <a:rPr lang="en-US" sz="1800" dirty="0"/>
            </a:br>
            <a:r>
              <a:rPr lang="en-US" sz="1800" dirty="0"/>
              <a:t>optimization problem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800" dirty="0"/>
              <a:t>Identify schemes tailored to different science tasks</a:t>
            </a:r>
          </a:p>
        </p:txBody>
      </p:sp>
      <p:pic>
        <p:nvPicPr>
          <p:cNvPr id="4" name="Picture 3" descr="A picture containing watch&#10;&#10;Description automatically generated">
            <a:extLst>
              <a:ext uri="{FF2B5EF4-FFF2-40B4-BE49-F238E27FC236}">
                <a16:creationId xmlns:a16="http://schemas.microsoft.com/office/drawing/2014/main" id="{5718E38E-A015-1601-1A60-4DF2A21D9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033" y="1749326"/>
            <a:ext cx="2141703" cy="152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35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57E55-5C5B-76EA-5A12-42B2E7EF6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1">
            <a:extLst>
              <a:ext uri="{FF2B5EF4-FFF2-40B4-BE49-F238E27FC236}">
                <a16:creationId xmlns:a16="http://schemas.microsoft.com/office/drawing/2014/main" id="{3BF72E46-DE98-2398-7B35-1C63EAE03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508" y="763588"/>
            <a:ext cx="7385538" cy="523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indent="0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Exocortex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Swarm of “reasoning AI agents” that cooperate on complex tasks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is a huge project, requiring community-scale research!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Modular and scalable architecture (agents), allows community to work on components in parallel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BNL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are working on components: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Autonomous experimentation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Chatbots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AI assistants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7FDD4D2-6C12-0965-9313-08C1BBA22522}"/>
              </a:ext>
            </a:extLst>
          </p:cNvPr>
          <p:cNvGrpSpPr/>
          <p:nvPr/>
        </p:nvGrpSpPr>
        <p:grpSpPr>
          <a:xfrm>
            <a:off x="0" y="-8352"/>
            <a:ext cx="12192000" cy="676656"/>
            <a:chOff x="0" y="-8352"/>
            <a:chExt cx="12192000" cy="67665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E3CBAF5-2065-E880-F51B-00DD1C07C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4104" y="-8352"/>
              <a:ext cx="9097896" cy="67665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9232476-F0D2-05BD-3AE0-8A5A3E86156C}"/>
                </a:ext>
              </a:extLst>
            </p:cNvPr>
            <p:cNvSpPr/>
            <p:nvPr/>
          </p:nvSpPr>
          <p:spPr>
            <a:xfrm>
              <a:off x="0" y="-8352"/>
              <a:ext cx="9304934" cy="676656"/>
            </a:xfrm>
            <a:prstGeom prst="rect">
              <a:avLst/>
            </a:prstGeom>
            <a:solidFill>
              <a:srgbClr val="0000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DA76FA3C-68CB-7F02-E475-04742E2DAD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36" y="11904"/>
              <a:ext cx="7467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How do we achieve this?</a:t>
              </a:r>
            </a:p>
          </p:txBody>
        </p:sp>
      </p:grpSp>
      <p:pic>
        <p:nvPicPr>
          <p:cNvPr id="2" name="Picture 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3B44D05-8705-1721-66FC-AC0CDC56E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121" y="1685507"/>
            <a:ext cx="3261747" cy="373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28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55EE9-1E49-E588-D872-1B7833D6B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34203D-855E-3EB7-FE6D-91F607233493}"/>
              </a:ext>
            </a:extLst>
          </p:cNvPr>
          <p:cNvSpPr/>
          <p:nvPr/>
        </p:nvSpPr>
        <p:spPr>
          <a:xfrm>
            <a:off x="1" y="2370936"/>
            <a:ext cx="12191999" cy="2116129"/>
          </a:xfrm>
          <a:prstGeom prst="rect">
            <a:avLst/>
          </a:prstGeom>
          <a:solidFill>
            <a:srgbClr val="00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129A8634-ED12-2A2B-EF5C-CC1AF26EA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570" y="2875002"/>
            <a:ext cx="11816861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Autonomous Experimentation</a:t>
            </a:r>
          </a:p>
        </p:txBody>
      </p:sp>
    </p:spTree>
    <p:extLst>
      <p:ext uri="{BB962C8B-B14F-4D97-AF65-F5344CB8AC3E}">
        <p14:creationId xmlns:p14="http://schemas.microsoft.com/office/powerpoint/2010/main" val="1529812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76EF0-223D-7D66-D14D-C279778D4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6EEBC2E-85AC-360A-F4C8-843A7A357C65}"/>
              </a:ext>
            </a:extLst>
          </p:cNvPr>
          <p:cNvGrpSpPr/>
          <p:nvPr/>
        </p:nvGrpSpPr>
        <p:grpSpPr>
          <a:xfrm>
            <a:off x="0" y="-8352"/>
            <a:ext cx="12192000" cy="676656"/>
            <a:chOff x="0" y="-8352"/>
            <a:chExt cx="12192000" cy="67665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D8986B1-7122-67A5-90CE-2103D53BD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4104" y="-8352"/>
              <a:ext cx="9097896" cy="67665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69098F7-A22A-E582-FA0F-2ADB046C2527}"/>
                </a:ext>
              </a:extLst>
            </p:cNvPr>
            <p:cNvSpPr/>
            <p:nvPr/>
          </p:nvSpPr>
          <p:spPr>
            <a:xfrm>
              <a:off x="0" y="-8352"/>
              <a:ext cx="9304934" cy="676656"/>
            </a:xfrm>
            <a:prstGeom prst="rect">
              <a:avLst/>
            </a:prstGeom>
            <a:solidFill>
              <a:srgbClr val="0000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1A819542-170E-A8C1-FED2-1D67940E96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36" y="11904"/>
              <a:ext cx="7467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Autonomous Experimentation</a:t>
              </a:r>
            </a:p>
          </p:txBody>
        </p:sp>
      </p:grpSp>
      <p:sp>
        <p:nvSpPr>
          <p:cNvPr id="13" name="Rectangle 21">
            <a:extLst>
              <a:ext uri="{FF2B5EF4-FFF2-40B4-BE49-F238E27FC236}">
                <a16:creationId xmlns:a16="http://schemas.microsoft.com/office/drawing/2014/main" id="{1D7DB0C9-CB99-5C49-DE7D-8CFD4999D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3588"/>
            <a:ext cx="3829041" cy="590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5750" lvl="1" indent="-285750">
              <a:spcBef>
                <a:spcPct val="20000"/>
              </a:spcBef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surrogate model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using Gaussian Process (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gpCAM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software)</a:t>
            </a:r>
          </a:p>
          <a:p>
            <a:pPr marL="742950" lvl="2" indent="-285750">
              <a:spcBef>
                <a:spcPct val="20000"/>
              </a:spcBef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Fit/interpolate data</a:t>
            </a:r>
          </a:p>
          <a:p>
            <a:pPr marL="742950" lvl="2" indent="-285750">
              <a:spcBef>
                <a:spcPct val="20000"/>
              </a:spcBef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kernel to match physics</a:t>
            </a:r>
          </a:p>
          <a:p>
            <a:pPr marL="742950" lvl="2" indent="-285750">
              <a:spcBef>
                <a:spcPct val="20000"/>
              </a:spcBef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Learns parameters to match data</a:t>
            </a:r>
          </a:p>
          <a:p>
            <a:pPr marL="285750" lvl="1" indent="-285750">
              <a:spcBef>
                <a:spcPct val="20000"/>
              </a:spcBef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Calculate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uncertainty surface</a:t>
            </a:r>
          </a:p>
          <a:p>
            <a:pPr marL="285750" lvl="1" indent="-285750">
              <a:spcBef>
                <a:spcPct val="20000"/>
              </a:spcBef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 function</a:t>
            </a:r>
          </a:p>
          <a:p>
            <a:pPr marL="742950" lvl="2" indent="-285750">
              <a:spcBef>
                <a:spcPct val="20000"/>
              </a:spcBef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 for maximum in objective</a:t>
            </a:r>
          </a:p>
          <a:p>
            <a:pPr marL="742950" lvl="2" indent="-285750">
              <a:spcBef>
                <a:spcPct val="20000"/>
              </a:spcBef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behavior: gradients, cost, etc.</a:t>
            </a:r>
          </a:p>
          <a:p>
            <a:pPr marL="285750" lvl="1" indent="-285750">
              <a:spcBef>
                <a:spcPct val="20000"/>
              </a:spcBef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we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iterate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errors decrease and surrogate model improves</a:t>
            </a:r>
          </a:p>
        </p:txBody>
      </p:sp>
      <p:pic>
        <p:nvPicPr>
          <p:cNvPr id="14" name="Picture 2" descr="C:\Users\kyager\Desktop\AE-concept01.png">
            <a:extLst>
              <a:ext uri="{FF2B5EF4-FFF2-40B4-BE49-F238E27FC236}">
                <a16:creationId xmlns:a16="http://schemas.microsoft.com/office/drawing/2014/main" id="{4372689A-7A38-A523-E059-E6CA91872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7793" y="763588"/>
            <a:ext cx="4211886" cy="3299310"/>
          </a:xfrm>
          <a:prstGeom prst="rect">
            <a:avLst/>
          </a:prstGeom>
          <a:noFill/>
        </p:spPr>
      </p:pic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E5F24827-13A0-E230-89A2-741B62B10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46" y="1156096"/>
            <a:ext cx="4027547" cy="40275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44CCED-F1ED-9145-6A13-83EBC5BBC43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6800" y="5611610"/>
            <a:ext cx="995970" cy="494665"/>
          </a:xfrm>
          <a:prstGeom prst="rect">
            <a:avLst/>
          </a:prstGeom>
        </p:spPr>
      </p:pic>
      <p:sp>
        <p:nvSpPr>
          <p:cNvPr id="18" name="Text Box 6">
            <a:extLst>
              <a:ext uri="{FF2B5EF4-FFF2-40B4-BE49-F238E27FC236}">
                <a16:creationId xmlns:a16="http://schemas.microsoft.com/office/drawing/2014/main" id="{45C74A1F-4E11-C274-6ECF-C3E59B3D4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550" y="6015099"/>
            <a:ext cx="363415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Noack et al.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Reports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9, 11809; 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10, 1325; 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10, 17663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Noack et al.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Reviews Physics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3, 685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Yager et al.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Nanotechnology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34, 322001</a:t>
            </a:r>
          </a:p>
        </p:txBody>
      </p:sp>
      <p:pic>
        <p:nvPicPr>
          <p:cNvPr id="19" name="Picture 3" descr="C:\Users\kyager\Desktop\11.png">
            <a:extLst>
              <a:ext uri="{FF2B5EF4-FFF2-40B4-BE49-F238E27FC236}">
                <a16:creationId xmlns:a16="http://schemas.microsoft.com/office/drawing/2014/main" id="{EBECB949-EB1B-BF34-FF34-39EA34D30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38557" y="4305163"/>
            <a:ext cx="3699055" cy="2334681"/>
          </a:xfrm>
          <a:prstGeom prst="rect">
            <a:avLst/>
          </a:prstGeom>
          <a:noFill/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029E681-EC92-CF25-9A0B-56F71386CBF4}"/>
              </a:ext>
            </a:extLst>
          </p:cNvPr>
          <p:cNvGrpSpPr/>
          <p:nvPr/>
        </p:nvGrpSpPr>
        <p:grpSpPr>
          <a:xfrm>
            <a:off x="-30764" y="5164979"/>
            <a:ext cx="1217564" cy="1697935"/>
            <a:chOff x="815794" y="5111586"/>
            <a:chExt cx="1217564" cy="169793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1F8507E-59E6-C03F-4929-0068B7BEADAD}"/>
                </a:ext>
              </a:extLst>
            </p:cNvPr>
            <p:cNvSpPr txBox="1"/>
            <p:nvPr/>
          </p:nvSpPr>
          <p:spPr>
            <a:xfrm>
              <a:off x="815794" y="6347856"/>
              <a:ext cx="12175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200" kern="0" dirty="0">
                  <a:latin typeface="Arial" panose="020B0604020202020204"/>
                </a:rPr>
                <a:t>Marcus Noack</a:t>
              </a:r>
              <a:br>
                <a:rPr lang="en-US" sz="1200" kern="0" dirty="0">
                  <a:latin typeface="Arial" panose="020B0604020202020204"/>
                </a:rPr>
              </a:br>
              <a:r>
                <a:rPr lang="en-US" sz="1200" kern="0" dirty="0">
                  <a:latin typeface="Arial" panose="020B0604020202020204"/>
                </a:rPr>
                <a:t>(LBNL)</a:t>
              </a:r>
            </a:p>
          </p:txBody>
        </p:sp>
        <p:pic>
          <p:nvPicPr>
            <p:cNvPr id="6" name="Picture 5" descr="A person folding his arms&#10;&#10;AI-generated content may be incorrect.">
              <a:extLst>
                <a:ext uri="{FF2B5EF4-FFF2-40B4-BE49-F238E27FC236}">
                  <a16:creationId xmlns:a16="http://schemas.microsoft.com/office/drawing/2014/main" id="{3099C5E7-517F-D9E9-8D7B-7876BA3D6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18" r="24997" b="50000"/>
            <a:stretch>
              <a:fillRect/>
            </a:stretch>
          </p:blipFill>
          <p:spPr>
            <a:xfrm>
              <a:off x="926405" y="5111586"/>
              <a:ext cx="996342" cy="12801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1293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C657A-64FF-5BEC-A34E-72E9B010A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DA83655-39B6-EBFC-061A-529CAE7EB9A7}"/>
              </a:ext>
            </a:extLst>
          </p:cNvPr>
          <p:cNvGrpSpPr/>
          <p:nvPr/>
        </p:nvGrpSpPr>
        <p:grpSpPr>
          <a:xfrm>
            <a:off x="0" y="-8352"/>
            <a:ext cx="12192000" cy="676656"/>
            <a:chOff x="0" y="-8352"/>
            <a:chExt cx="12192000" cy="67665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4C7A508-C0DE-E748-6AF2-9376D95B1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4104" y="-8352"/>
              <a:ext cx="9097896" cy="67665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68A5352-0E05-D0DF-F309-B6E9C959ABAC}"/>
                </a:ext>
              </a:extLst>
            </p:cNvPr>
            <p:cNvSpPr/>
            <p:nvPr/>
          </p:nvSpPr>
          <p:spPr>
            <a:xfrm>
              <a:off x="0" y="-8352"/>
              <a:ext cx="9304934" cy="676656"/>
            </a:xfrm>
            <a:prstGeom prst="rect">
              <a:avLst/>
            </a:prstGeom>
            <a:solidFill>
              <a:srgbClr val="0000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B3F18B64-8758-6DF3-A961-6B81B97FD4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36" y="11904"/>
              <a:ext cx="989220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Example: Autonomous Material Discovery</a:t>
              </a:r>
            </a:p>
          </p:txBody>
        </p:sp>
      </p:grpSp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95C47565-645C-D151-287A-444F52362A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7" r="23338" b="26228"/>
          <a:stretch/>
        </p:blipFill>
        <p:spPr>
          <a:xfrm>
            <a:off x="223715" y="3429001"/>
            <a:ext cx="5173648" cy="34170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39233A-EC13-A3B0-50F3-7790F6D36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045" y="738524"/>
            <a:ext cx="3239802" cy="2620257"/>
          </a:xfrm>
          <a:prstGeom prst="rect">
            <a:avLst/>
          </a:prstGeom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ABCEAD56-EBD8-DD91-29EF-6AEDB9CA8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6339943"/>
            <a:ext cx="60960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Doerk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Stein, Bae, Noack,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Fukuto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Yager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Science Advances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eadd3687</a:t>
            </a:r>
          </a:p>
        </p:txBody>
      </p:sp>
      <p:pic>
        <p:nvPicPr>
          <p:cNvPr id="4" name="Picture 3" descr="A collage of different types of objects&#10;&#10;Description automatically generated">
            <a:extLst>
              <a:ext uri="{FF2B5EF4-FFF2-40B4-BE49-F238E27FC236}">
                <a16:creationId xmlns:a16="http://schemas.microsoft.com/office/drawing/2014/main" id="{A3BE45CD-68A9-A7D7-150E-B920E29F7A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09" y="967998"/>
            <a:ext cx="6207194" cy="492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8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D1F59-1433-027B-095A-D8BAC57FA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5A2BAA6-8E40-2F59-0E02-11551C007F92}"/>
              </a:ext>
            </a:extLst>
          </p:cNvPr>
          <p:cNvGrpSpPr/>
          <p:nvPr/>
        </p:nvGrpSpPr>
        <p:grpSpPr>
          <a:xfrm>
            <a:off x="0" y="-8352"/>
            <a:ext cx="12192000" cy="676656"/>
            <a:chOff x="0" y="-8352"/>
            <a:chExt cx="12192000" cy="67665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BB23F0A-4D96-C008-45A0-8E75F8F2B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4104" y="-8352"/>
              <a:ext cx="9097896" cy="67665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D2C8AB3-AE04-3990-0CA4-340853FF8825}"/>
                </a:ext>
              </a:extLst>
            </p:cNvPr>
            <p:cNvSpPr/>
            <p:nvPr/>
          </p:nvSpPr>
          <p:spPr>
            <a:xfrm>
              <a:off x="0" y="-8352"/>
              <a:ext cx="9304934" cy="676656"/>
            </a:xfrm>
            <a:prstGeom prst="rect">
              <a:avLst/>
            </a:prstGeom>
            <a:solidFill>
              <a:srgbClr val="0000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F7EA9FBB-1DE3-B432-7852-8025D08970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36" y="11904"/>
              <a:ext cx="7467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Synthesis Platforms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0EF063E-2E8A-DD66-02A9-85831BD7975C}"/>
              </a:ext>
            </a:extLst>
          </p:cNvPr>
          <p:cNvSpPr txBox="1"/>
          <p:nvPr/>
        </p:nvSpPr>
        <p:spPr>
          <a:xfrm>
            <a:off x="511094" y="3074214"/>
            <a:ext cx="2912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 dirty="0" err="1">
                <a:solidFill>
                  <a:srgbClr val="000000"/>
                </a:solidFill>
                <a:latin typeface="Arial" panose="020B0604020202020204"/>
              </a:rPr>
              <a:t>QPress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/>
              </a:rPr>
              <a:t>: </a:t>
            </a:r>
            <a:r>
              <a:rPr lang="en-US" sz="1400" dirty="0">
                <a:solidFill>
                  <a:srgbClr val="000000"/>
                </a:solidFill>
                <a:latin typeface="Arial" panose="020B0604020202020204"/>
              </a:rPr>
              <a:t>Layering of 2D materials into quantum heterostructures</a:t>
            </a:r>
          </a:p>
        </p:txBody>
      </p:sp>
      <p:pic>
        <p:nvPicPr>
          <p:cNvPr id="30" name="Picture 29" descr="A picture containing text, indoor, floor&#10;&#10;Description automatically generated">
            <a:extLst>
              <a:ext uri="{FF2B5EF4-FFF2-40B4-BE49-F238E27FC236}">
                <a16:creationId xmlns:a16="http://schemas.microsoft.com/office/drawing/2014/main" id="{B486065B-BDF2-39C1-372E-31E0DE018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602" y="1166467"/>
            <a:ext cx="2555580" cy="191697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D0AB55F8-21B7-85D4-662B-953720AB1395}"/>
              </a:ext>
            </a:extLst>
          </p:cNvPr>
          <p:cNvGrpSpPr/>
          <p:nvPr/>
        </p:nvGrpSpPr>
        <p:grpSpPr>
          <a:xfrm>
            <a:off x="3832975" y="1216540"/>
            <a:ext cx="3615271" cy="1490273"/>
            <a:chOff x="3676573" y="957873"/>
            <a:chExt cx="3615271" cy="1490273"/>
          </a:xfrm>
        </p:grpSpPr>
        <p:pic>
          <p:nvPicPr>
            <p:cNvPr id="32" name="Picture 31" descr="A picture containing text, indoor, person, person&#10;&#10;Description automatically generated">
              <a:extLst>
                <a:ext uri="{FF2B5EF4-FFF2-40B4-BE49-F238E27FC236}">
                  <a16:creationId xmlns:a16="http://schemas.microsoft.com/office/drawing/2014/main" id="{81010694-08D7-A99D-4C8B-F5232CB60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7461" y="957873"/>
              <a:ext cx="2084383" cy="1490272"/>
            </a:xfrm>
            <a:prstGeom prst="rect">
              <a:avLst/>
            </a:prstGeom>
          </p:spPr>
        </p:pic>
        <p:pic>
          <p:nvPicPr>
            <p:cNvPr id="33" name="Picture 2" descr="Fluent">
              <a:extLst>
                <a:ext uri="{FF2B5EF4-FFF2-40B4-BE49-F238E27FC236}">
                  <a16:creationId xmlns:a16="http://schemas.microsoft.com/office/drawing/2014/main" id="{8ED2620C-8827-2DCE-3348-449EC35E0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6573" y="957873"/>
              <a:ext cx="1530888" cy="1490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0EBFEBC-EEEC-B508-3C48-25D5F71AE9E6}"/>
              </a:ext>
            </a:extLst>
          </p:cNvPr>
          <p:cNvGrpSpPr/>
          <p:nvPr/>
        </p:nvGrpSpPr>
        <p:grpSpPr>
          <a:xfrm>
            <a:off x="7733123" y="1404087"/>
            <a:ext cx="4002839" cy="1441737"/>
            <a:chOff x="7830760" y="909577"/>
            <a:chExt cx="4002839" cy="1441737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AA21762-0849-86EA-DA18-381305671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30760" y="1109659"/>
              <a:ext cx="2036509" cy="1041573"/>
            </a:xfrm>
            <a:prstGeom prst="rect">
              <a:avLst/>
            </a:prstGeom>
          </p:spPr>
        </p:pic>
        <p:pic>
          <p:nvPicPr>
            <p:cNvPr id="36" name="Picture 35" descr="A picture containing text, floor, indoor, cluttered&#10;&#10;Description automatically generated">
              <a:extLst>
                <a:ext uri="{FF2B5EF4-FFF2-40B4-BE49-F238E27FC236}">
                  <a16:creationId xmlns:a16="http://schemas.microsoft.com/office/drawing/2014/main" id="{1B93E649-228F-2CA5-C4D3-9CD4E87D1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11283" y="909577"/>
              <a:ext cx="1922316" cy="1441737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2CD4F0B-CDE4-6137-289E-097ACE5ABCE5}"/>
              </a:ext>
            </a:extLst>
          </p:cNvPr>
          <p:cNvGrpSpPr/>
          <p:nvPr/>
        </p:nvGrpSpPr>
        <p:grpSpPr>
          <a:xfrm>
            <a:off x="3718243" y="3947768"/>
            <a:ext cx="3844735" cy="1769657"/>
            <a:chOff x="3959901" y="3859454"/>
            <a:chExt cx="3844735" cy="1769657"/>
          </a:xfrm>
        </p:grpSpPr>
        <p:pic>
          <p:nvPicPr>
            <p:cNvPr id="38" name="Picture 4" descr="C:\Users\kyager\Desktop\20190309_Overview_withRTP_chamber_rendered.jpg">
              <a:extLst>
                <a:ext uri="{FF2B5EF4-FFF2-40B4-BE49-F238E27FC236}">
                  <a16:creationId xmlns:a16="http://schemas.microsoft.com/office/drawing/2014/main" id="{12AEB09F-2928-9DF1-8ECA-5A66EB2115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 l="4969" t="5828" r="13735"/>
            <a:stretch>
              <a:fillRect/>
            </a:stretch>
          </p:blipFill>
          <p:spPr bwMode="auto">
            <a:xfrm>
              <a:off x="3959901" y="3934523"/>
              <a:ext cx="1599493" cy="1619518"/>
            </a:xfrm>
            <a:prstGeom prst="rect">
              <a:avLst/>
            </a:prstGeom>
            <a:noFill/>
          </p:spPr>
        </p:pic>
        <p:pic>
          <p:nvPicPr>
            <p:cNvPr id="39" name="Picture 5" descr="C:\Users\kyager\Desktop\IMG_20190406_122947.jpg">
              <a:extLst>
                <a:ext uri="{FF2B5EF4-FFF2-40B4-BE49-F238E27FC236}">
                  <a16:creationId xmlns:a16="http://schemas.microsoft.com/office/drawing/2014/main" id="{5FD1E9F2-E765-71C1-46BD-2D1F99C69D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445094" y="3859454"/>
              <a:ext cx="2359542" cy="1769657"/>
            </a:xfrm>
            <a:prstGeom prst="rect">
              <a:avLst/>
            </a:prstGeom>
            <a:noFill/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320E4197-F5A0-2A78-939B-582827DA6331}"/>
              </a:ext>
            </a:extLst>
          </p:cNvPr>
          <p:cNvSpPr txBox="1"/>
          <p:nvPr/>
        </p:nvSpPr>
        <p:spPr>
          <a:xfrm>
            <a:off x="8124080" y="2950117"/>
            <a:ext cx="3220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00"/>
                </a:solidFill>
                <a:latin typeface="Arial" panose="020B0604020202020204"/>
              </a:rPr>
              <a:t>Flow Synthesis: </a:t>
            </a:r>
            <a:r>
              <a:rPr lang="en-US" sz="1400" dirty="0">
                <a:solidFill>
                  <a:srgbClr val="000000"/>
                </a:solidFill>
                <a:latin typeface="Arial" panose="020B0604020202020204"/>
              </a:rPr>
              <a:t>Automated droplet-reactor synthesis of nanoparticles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DB3203F-1BF6-E33B-F6E0-A638342806BA}"/>
              </a:ext>
            </a:extLst>
          </p:cNvPr>
          <p:cNvSpPr txBox="1"/>
          <p:nvPr/>
        </p:nvSpPr>
        <p:spPr>
          <a:xfrm>
            <a:off x="3886055" y="5693478"/>
            <a:ext cx="35091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00"/>
                </a:solidFill>
                <a:latin typeface="Arial" panose="020B0604020202020204"/>
              </a:rPr>
              <a:t>Photo-thermal Annealer: </a:t>
            </a:r>
            <a:r>
              <a:rPr lang="en-US" sz="1400" dirty="0">
                <a:solidFill>
                  <a:srgbClr val="000000"/>
                </a:solidFill>
                <a:latin typeface="Arial" panose="020B0604020202020204"/>
              </a:rPr>
              <a:t>Focused IR laser for computer-control of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/>
              </a:rPr>
              <a:t>spatio</a:t>
            </a:r>
            <a:r>
              <a:rPr lang="en-US" sz="1400" dirty="0">
                <a:solidFill>
                  <a:srgbClr val="000000"/>
                </a:solidFill>
                <a:latin typeface="Arial" panose="020B0604020202020204"/>
              </a:rPr>
              <a:t>-temporal thermal profiles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8872648-4CD0-6289-D818-253665D67C5B}"/>
              </a:ext>
            </a:extLst>
          </p:cNvPr>
          <p:cNvSpPr txBox="1"/>
          <p:nvPr/>
        </p:nvSpPr>
        <p:spPr>
          <a:xfrm>
            <a:off x="342160" y="5693478"/>
            <a:ext cx="32504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00"/>
                </a:solidFill>
                <a:latin typeface="Arial" panose="020B0604020202020204"/>
              </a:rPr>
              <a:t>Spray Platform: </a:t>
            </a:r>
            <a:r>
              <a:rPr lang="en-US" sz="1400" dirty="0">
                <a:solidFill>
                  <a:srgbClr val="000000"/>
                </a:solidFill>
                <a:latin typeface="Arial" panose="020B0604020202020204"/>
              </a:rPr>
              <a:t>Ultrasonic spray for control of coating/processing, including generating combinatorial libraries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E53AE1-F94E-DB4C-A5D4-BD09BA43CA7C}"/>
              </a:ext>
            </a:extLst>
          </p:cNvPr>
          <p:cNvSpPr txBox="1"/>
          <p:nvPr/>
        </p:nvSpPr>
        <p:spPr>
          <a:xfrm>
            <a:off x="3766063" y="2910935"/>
            <a:ext cx="37490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00"/>
                </a:solidFill>
                <a:latin typeface="Arial" panose="020B0604020202020204"/>
              </a:rPr>
              <a:t>Liquid Synthesis Robot: </a:t>
            </a:r>
            <a:r>
              <a:rPr lang="en-US" sz="1400" dirty="0">
                <a:solidFill>
                  <a:srgbClr val="000000"/>
                </a:solidFill>
                <a:latin typeface="Arial" panose="020B0604020202020204"/>
              </a:rPr>
              <a:t>Pipetting robot w/ customizable processing &amp; characterization, for arbitrary liquid-phase assembly (DNA, nanoparticles, etc.)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AF3416F-57C2-6786-6DB9-67FB384730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96" y="4005353"/>
            <a:ext cx="2361792" cy="1654487"/>
          </a:xfrm>
          <a:prstGeom prst="rect">
            <a:avLst/>
          </a:prstGeom>
        </p:spPr>
      </p:pic>
      <p:pic>
        <p:nvPicPr>
          <p:cNvPr id="45" name="Picture 2" descr="C:\Users\kyager\Desktop\20160811_124044.jpg">
            <a:extLst>
              <a:ext uri="{FF2B5EF4-FFF2-40B4-BE49-F238E27FC236}">
                <a16:creationId xmlns:a16="http://schemas.microsoft.com/office/drawing/2014/main" id="{1917DBFF-EAC0-5059-ECDB-CBFB10E74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 r="10026"/>
          <a:stretch>
            <a:fillRect/>
          </a:stretch>
        </p:blipFill>
        <p:spPr bwMode="auto">
          <a:xfrm>
            <a:off x="8271925" y="3918196"/>
            <a:ext cx="2925234" cy="1828800"/>
          </a:xfrm>
          <a:prstGeom prst="rect">
            <a:avLst/>
          </a:prstGeom>
          <a:noFill/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7AE83B5-7FE4-20D8-6A4E-4399C68A3694}"/>
              </a:ext>
            </a:extLst>
          </p:cNvPr>
          <p:cNvSpPr txBox="1"/>
          <p:nvPr/>
        </p:nvSpPr>
        <p:spPr>
          <a:xfrm>
            <a:off x="8217198" y="5739195"/>
            <a:ext cx="30346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00"/>
                </a:solidFill>
                <a:latin typeface="Arial" panose="020B0604020202020204"/>
              </a:rPr>
              <a:t>X-ray Beamlines: </a:t>
            </a:r>
            <a:r>
              <a:rPr lang="en-US" sz="1400" dirty="0">
                <a:solidFill>
                  <a:srgbClr val="000000"/>
                </a:solidFill>
                <a:latin typeface="Arial" panose="020B0604020202020204"/>
              </a:rPr>
              <a:t>Frontier instruments that can combine synth platforms with autonomous control</a:t>
            </a:r>
          </a:p>
        </p:txBody>
      </p:sp>
    </p:spTree>
    <p:extLst>
      <p:ext uri="{BB962C8B-B14F-4D97-AF65-F5344CB8AC3E}">
        <p14:creationId xmlns:p14="http://schemas.microsoft.com/office/powerpoint/2010/main" val="3783709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50A2C-936A-0410-9204-30E6D4D5D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B7355BF-0BDF-34EA-855D-2CC8287F902E}"/>
              </a:ext>
            </a:extLst>
          </p:cNvPr>
          <p:cNvSpPr/>
          <p:nvPr/>
        </p:nvSpPr>
        <p:spPr>
          <a:xfrm>
            <a:off x="1" y="2370936"/>
            <a:ext cx="12191999" cy="2116129"/>
          </a:xfrm>
          <a:prstGeom prst="rect">
            <a:avLst/>
          </a:prstGeom>
          <a:solidFill>
            <a:srgbClr val="00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B43803B5-5E6B-68E7-FE4A-5D4DBDBEB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570" y="2875002"/>
            <a:ext cx="11816861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LLMs &amp; Chatbots</a:t>
            </a:r>
          </a:p>
        </p:txBody>
      </p:sp>
    </p:spTree>
    <p:extLst>
      <p:ext uri="{BB962C8B-B14F-4D97-AF65-F5344CB8AC3E}">
        <p14:creationId xmlns:p14="http://schemas.microsoft.com/office/powerpoint/2010/main" val="2628321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90CA2-BC9B-870B-B4EE-6F640D8A1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1">
            <a:extLst>
              <a:ext uri="{FF2B5EF4-FFF2-40B4-BE49-F238E27FC236}">
                <a16:creationId xmlns:a16="http://schemas.microsoft.com/office/drawing/2014/main" id="{24553D92-47FF-43FC-BC90-D591EBACE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92" y="942855"/>
            <a:ext cx="4736123" cy="523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000" b="1" dirty="0">
                <a:solidFill>
                  <a:srgbClr val="000000"/>
                </a:solidFill>
                <a:cs typeface="Calibri"/>
              </a:rPr>
              <a:t>Science Tasks</a:t>
            </a:r>
          </a:p>
          <a:p>
            <a:pPr marL="285750" lvl="1" indent="-285750">
              <a:spcBef>
                <a:spcPct val="20000"/>
              </a:spcBef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  <a:cs typeface="Calibri"/>
              </a:rPr>
              <a:t>LLMs can be adapted to “fuzzy” tasks (ranking, classification)</a:t>
            </a:r>
          </a:p>
          <a:p>
            <a:pPr marL="285750" lvl="1" indent="-285750">
              <a:spcBef>
                <a:spcPct val="20000"/>
              </a:spcBef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  <a:cs typeface="Calibri"/>
              </a:rPr>
              <a:t>LLMs can help with learning, translating, coding</a:t>
            </a:r>
          </a:p>
          <a:p>
            <a:pPr marL="285750" lvl="1" indent="-285750">
              <a:spcBef>
                <a:spcPct val="20000"/>
              </a:spcBef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  <a:cs typeface="Calibri"/>
              </a:rPr>
              <a:t>LLMs can do ideation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4AC9597-3FEF-17D8-4212-FD603F421A23}"/>
              </a:ext>
            </a:extLst>
          </p:cNvPr>
          <p:cNvGrpSpPr/>
          <p:nvPr/>
        </p:nvGrpSpPr>
        <p:grpSpPr>
          <a:xfrm>
            <a:off x="0" y="-8352"/>
            <a:ext cx="12192000" cy="676656"/>
            <a:chOff x="0" y="-8352"/>
            <a:chExt cx="12192000" cy="67665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4F9A925-3121-F76C-411C-214ED2F26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4104" y="-8352"/>
              <a:ext cx="9097896" cy="67665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41FAE38-09B9-140E-B164-97A8E221EC2E}"/>
                </a:ext>
              </a:extLst>
            </p:cNvPr>
            <p:cNvSpPr/>
            <p:nvPr/>
          </p:nvSpPr>
          <p:spPr>
            <a:xfrm>
              <a:off x="0" y="-8352"/>
              <a:ext cx="9304934" cy="676656"/>
            </a:xfrm>
            <a:prstGeom prst="rect">
              <a:avLst/>
            </a:prstGeom>
            <a:solidFill>
              <a:srgbClr val="0000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B45C8F47-E3BB-09BC-5E2E-416F7B79DD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36" y="11904"/>
              <a:ext cx="7467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Adapt LLMs to Science Tasks</a:t>
              </a:r>
            </a:p>
          </p:txBody>
        </p:sp>
      </p:grpSp>
      <p:pic>
        <p:nvPicPr>
          <p:cNvPr id="2" name="Picture 1" descr="Table&#10;&#10;Description automatically generated">
            <a:extLst>
              <a:ext uri="{FF2B5EF4-FFF2-40B4-BE49-F238E27FC236}">
                <a16:creationId xmlns:a16="http://schemas.microsoft.com/office/drawing/2014/main" id="{9B51647B-17AE-F115-A77D-31751C6532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75" y="4042170"/>
            <a:ext cx="10981410" cy="2253167"/>
          </a:xfrm>
          <a:prstGeom prst="rect">
            <a:avLst/>
          </a:prstGeom>
        </p:spPr>
      </p:pic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0D933353-0111-7828-3B4E-D597674BD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685" y="763588"/>
            <a:ext cx="4307269" cy="30150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57E609-52B7-7B37-9A1D-1311078BB001}"/>
              </a:ext>
            </a:extLst>
          </p:cNvPr>
          <p:cNvSpPr txBox="1"/>
          <p:nvPr/>
        </p:nvSpPr>
        <p:spPr>
          <a:xfrm>
            <a:off x="8343900" y="6581001"/>
            <a:ext cx="3848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  <a:t>Yager </a:t>
            </a:r>
            <a:r>
              <a:rPr lang="en-US" sz="1200" i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  <a:t>Digital Discovery</a:t>
            </a: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  <a:t> </a:t>
            </a:r>
            <a:r>
              <a:rPr lang="en-US" sz="12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  <a:t>2023</a:t>
            </a: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  <a:t>, 2, 1850</a:t>
            </a:r>
          </a:p>
        </p:txBody>
      </p:sp>
    </p:spTree>
    <p:extLst>
      <p:ext uri="{BB962C8B-B14F-4D97-AF65-F5344CB8AC3E}">
        <p14:creationId xmlns:p14="http://schemas.microsoft.com/office/powerpoint/2010/main" val="107581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ACFB0-E471-E481-C10F-D67C2BD3D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49E48E-62A7-8F08-4049-DBE63A7CF684}"/>
              </a:ext>
            </a:extLst>
          </p:cNvPr>
          <p:cNvSpPr/>
          <p:nvPr/>
        </p:nvSpPr>
        <p:spPr>
          <a:xfrm>
            <a:off x="1" y="2370936"/>
            <a:ext cx="12191999" cy="2116129"/>
          </a:xfrm>
          <a:prstGeom prst="rect">
            <a:avLst/>
          </a:prstGeom>
          <a:solidFill>
            <a:srgbClr val="00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D405EAB4-80C1-1F05-404C-E24FE7AAE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570" y="2875002"/>
            <a:ext cx="11816861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Frontier AI (LLMs)</a:t>
            </a:r>
          </a:p>
        </p:txBody>
      </p:sp>
    </p:spTree>
    <p:extLst>
      <p:ext uri="{BB962C8B-B14F-4D97-AF65-F5344CB8AC3E}">
        <p14:creationId xmlns:p14="http://schemas.microsoft.com/office/powerpoint/2010/main" val="2103042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275DA-68FC-9F86-0487-4508D32FC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1">
            <a:extLst>
              <a:ext uri="{FF2B5EF4-FFF2-40B4-BE49-F238E27FC236}">
                <a16:creationId xmlns:a16="http://schemas.microsoft.com/office/drawing/2014/main" id="{359B3B69-B5F8-E3C9-1616-8EFF0002F4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09" y="755286"/>
            <a:ext cx="6807200" cy="523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000" b="1" dirty="0">
                <a:solidFill>
                  <a:srgbClr val="000000"/>
                </a:solidFill>
                <a:cs typeface="Calibri"/>
              </a:rPr>
              <a:t>LLMs for ideation, hypothesis generation, planning</a:t>
            </a:r>
          </a:p>
          <a:p>
            <a:pPr marL="285750" lvl="1" indent="-285750">
              <a:spcBef>
                <a:spcPct val="20000"/>
              </a:spcBef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  <a:cs typeface="Calibri"/>
              </a:rPr>
              <a:t>Benchmark measures ability to generate diverse (but coherent) science ideas</a:t>
            </a:r>
          </a:p>
          <a:p>
            <a:pPr marL="285750" lvl="1" indent="-285750">
              <a:spcBef>
                <a:spcPct val="20000"/>
              </a:spcBef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  <a:cs typeface="Calibri"/>
            </a:endParaRPr>
          </a:p>
          <a:p>
            <a:pPr marL="285750" lvl="1" indent="-285750">
              <a:spcBef>
                <a:spcPct val="20000"/>
              </a:spcBef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  <a:cs typeface="Calibri"/>
            </a:endParaRPr>
          </a:p>
          <a:p>
            <a:pPr marL="285750" lvl="1" indent="-285750">
              <a:spcBef>
                <a:spcPct val="20000"/>
              </a:spcBef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  <a:cs typeface="Calibri"/>
            </a:endParaRPr>
          </a:p>
          <a:p>
            <a:pPr marL="285750" lvl="1" indent="-285750">
              <a:spcBef>
                <a:spcPct val="20000"/>
              </a:spcBef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  <a:cs typeface="Calibri"/>
            </a:endParaRPr>
          </a:p>
          <a:p>
            <a:pPr marL="285750" lvl="1" indent="-285750">
              <a:spcBef>
                <a:spcPct val="20000"/>
              </a:spcBef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  <a:cs typeface="Calibri"/>
            </a:endParaRPr>
          </a:p>
          <a:p>
            <a:pPr marL="285750" lvl="1" indent="-285750">
              <a:spcBef>
                <a:spcPct val="20000"/>
              </a:spcBef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  <a:cs typeface="Calibri"/>
            </a:endParaRPr>
          </a:p>
          <a:p>
            <a:pPr marL="285750" lvl="1" indent="-285750">
              <a:spcBef>
                <a:spcPct val="20000"/>
              </a:spcBef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  <a:cs typeface="Calibri"/>
            </a:endParaRPr>
          </a:p>
          <a:p>
            <a:pPr marL="285750" lvl="1" indent="-285750">
              <a:spcBef>
                <a:spcPct val="20000"/>
              </a:spcBef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  <a:cs typeface="Calibri"/>
            </a:endParaRPr>
          </a:p>
          <a:p>
            <a:pPr marL="285750" lvl="1" indent="-285750">
              <a:spcBef>
                <a:spcPct val="20000"/>
              </a:spcBef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  <a:cs typeface="Calibri"/>
            </a:endParaRPr>
          </a:p>
          <a:p>
            <a:pPr marL="285750" lvl="1" indent="-285750">
              <a:spcBef>
                <a:spcPct val="20000"/>
              </a:spcBef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  <a:cs typeface="Calibri"/>
            </a:endParaRPr>
          </a:p>
          <a:p>
            <a:pPr marL="285750" lvl="1" indent="-285750">
              <a:spcBef>
                <a:spcPct val="20000"/>
              </a:spcBef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  <a:cs typeface="Calibr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09496C-E896-CC56-3311-4F66259D73F5}"/>
              </a:ext>
            </a:extLst>
          </p:cNvPr>
          <p:cNvGrpSpPr/>
          <p:nvPr/>
        </p:nvGrpSpPr>
        <p:grpSpPr>
          <a:xfrm>
            <a:off x="0" y="-8352"/>
            <a:ext cx="12192000" cy="676656"/>
            <a:chOff x="0" y="-8352"/>
            <a:chExt cx="12192000" cy="67665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F81545D-DFD0-2674-8496-D321BD981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4104" y="-8352"/>
              <a:ext cx="9097896" cy="67665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3645388-EC56-25E6-0A70-6CBDA94F7E38}"/>
                </a:ext>
              </a:extLst>
            </p:cNvPr>
            <p:cNvSpPr/>
            <p:nvPr/>
          </p:nvSpPr>
          <p:spPr>
            <a:xfrm>
              <a:off x="0" y="-8352"/>
              <a:ext cx="9304934" cy="676656"/>
            </a:xfrm>
            <a:prstGeom prst="rect">
              <a:avLst/>
            </a:prstGeom>
            <a:solidFill>
              <a:srgbClr val="0000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54B1A237-FEBF-6364-2FCD-A616ACA5FF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36" y="11904"/>
              <a:ext cx="7467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Ideation</a:t>
              </a:r>
            </a:p>
          </p:txBody>
        </p:sp>
      </p:grpSp>
      <p:pic>
        <p:nvPicPr>
          <p:cNvPr id="7" name="Picture 6" descr="Chart, scatter chart&#10;&#10;AI-generated content may be incorrect.">
            <a:extLst>
              <a:ext uri="{FF2B5EF4-FFF2-40B4-BE49-F238E27FC236}">
                <a16:creationId xmlns:a16="http://schemas.microsoft.com/office/drawing/2014/main" id="{657E8A6D-212F-CF37-1E2D-3264C29B1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5" y="1801968"/>
            <a:ext cx="7978467" cy="398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10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BEA4E-0C17-9818-2016-53108D763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hart, bar chart&#10;&#10;AI-generated content may be incorrect.">
            <a:extLst>
              <a:ext uri="{FF2B5EF4-FFF2-40B4-BE49-F238E27FC236}">
                <a16:creationId xmlns:a16="http://schemas.microsoft.com/office/drawing/2014/main" id="{6B988F2A-A4ED-3EB4-C0AC-A82DE320E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477" y="658235"/>
            <a:ext cx="3355586" cy="6181344"/>
          </a:xfrm>
          <a:prstGeom prst="rect">
            <a:avLst/>
          </a:prstGeom>
        </p:spPr>
      </p:pic>
      <p:sp>
        <p:nvSpPr>
          <p:cNvPr id="4" name="Rectangle 21">
            <a:extLst>
              <a:ext uri="{FF2B5EF4-FFF2-40B4-BE49-F238E27FC236}">
                <a16:creationId xmlns:a16="http://schemas.microsoft.com/office/drawing/2014/main" id="{135CAA7D-4C22-E9D4-0330-88C23EE7F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09" y="755286"/>
            <a:ext cx="6807200" cy="523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000" b="1" dirty="0">
                <a:solidFill>
                  <a:srgbClr val="000000"/>
                </a:solidFill>
                <a:cs typeface="Calibri"/>
              </a:rPr>
              <a:t>LLMs for ideation, hypothesis generation, planning</a:t>
            </a:r>
          </a:p>
          <a:p>
            <a:pPr marL="285750" lvl="1" indent="-285750">
              <a:spcBef>
                <a:spcPct val="20000"/>
              </a:spcBef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  <a:cs typeface="Calibri"/>
              </a:rPr>
              <a:t>Benchmark measures ability to generate diverse (but coherent) science ideas</a:t>
            </a:r>
          </a:p>
          <a:p>
            <a:pPr marL="285750" lvl="1" indent="-285750">
              <a:spcBef>
                <a:spcPct val="20000"/>
              </a:spcBef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  <a:cs typeface="Calibri"/>
            </a:endParaRPr>
          </a:p>
          <a:p>
            <a:pPr marL="285750" lvl="1" indent="-285750">
              <a:spcBef>
                <a:spcPct val="20000"/>
              </a:spcBef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  <a:cs typeface="Calibri"/>
            </a:endParaRPr>
          </a:p>
          <a:p>
            <a:pPr marL="285750" lvl="1" indent="-285750">
              <a:spcBef>
                <a:spcPct val="20000"/>
              </a:spcBef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  <a:cs typeface="Calibri"/>
            </a:endParaRPr>
          </a:p>
          <a:p>
            <a:pPr marL="285750" lvl="1" indent="-285750">
              <a:spcBef>
                <a:spcPct val="20000"/>
              </a:spcBef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  <a:cs typeface="Calibri"/>
            </a:endParaRPr>
          </a:p>
          <a:p>
            <a:pPr marL="285750" lvl="1" indent="-285750">
              <a:spcBef>
                <a:spcPct val="20000"/>
              </a:spcBef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  <a:cs typeface="Calibri"/>
            </a:endParaRPr>
          </a:p>
          <a:p>
            <a:pPr marL="285750" lvl="1" indent="-285750">
              <a:spcBef>
                <a:spcPct val="20000"/>
              </a:spcBef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  <a:cs typeface="Calibri"/>
            </a:endParaRPr>
          </a:p>
          <a:p>
            <a:pPr marL="285750" lvl="1" indent="-285750">
              <a:spcBef>
                <a:spcPct val="20000"/>
              </a:spcBef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  <a:cs typeface="Calibri"/>
            </a:endParaRPr>
          </a:p>
          <a:p>
            <a:pPr marL="285750" lvl="1" indent="-285750">
              <a:spcBef>
                <a:spcPct val="20000"/>
              </a:spcBef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  <a:cs typeface="Calibri"/>
            </a:endParaRPr>
          </a:p>
          <a:p>
            <a:pPr marL="285750" lvl="1" indent="-285750">
              <a:spcBef>
                <a:spcPct val="20000"/>
              </a:spcBef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  <a:cs typeface="Calibri"/>
            </a:endParaRPr>
          </a:p>
          <a:p>
            <a:pPr marL="285750" lvl="1" indent="-285750">
              <a:spcBef>
                <a:spcPct val="20000"/>
              </a:spcBef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  <a:cs typeface="Calibri"/>
            </a:endParaRPr>
          </a:p>
          <a:p>
            <a:pPr marL="285750" lvl="1" indent="-285750">
              <a:spcBef>
                <a:spcPct val="20000"/>
              </a:spcBef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  <a:cs typeface="Calibri"/>
            </a:endParaRPr>
          </a:p>
          <a:p>
            <a:pPr marL="285750" lvl="1" indent="-285750">
              <a:spcBef>
                <a:spcPct val="20000"/>
              </a:spcBef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  <a:cs typeface="Calibri"/>
              </a:rPr>
              <a:t>We find evidence for “jagged intelligence”</a:t>
            </a:r>
          </a:p>
          <a:p>
            <a:pPr marL="742950" lvl="2" indent="-285750">
              <a:spcBef>
                <a:spcPct val="20000"/>
              </a:spcBef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  <a:cs typeface="Calibri"/>
              </a:rPr>
              <a:t>Models have strengths and weaknesses</a:t>
            </a:r>
          </a:p>
          <a:p>
            <a:pPr marL="742950" lvl="2" indent="-285750">
              <a:spcBef>
                <a:spcPct val="20000"/>
              </a:spcBef>
              <a:buFont typeface="Wingdings" charset="2"/>
              <a:buChar char="§"/>
            </a:pPr>
            <a:endParaRPr lang="en-US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9808899-667B-7162-EA8E-837D25247719}"/>
              </a:ext>
            </a:extLst>
          </p:cNvPr>
          <p:cNvGrpSpPr/>
          <p:nvPr/>
        </p:nvGrpSpPr>
        <p:grpSpPr>
          <a:xfrm>
            <a:off x="0" y="-8352"/>
            <a:ext cx="12192000" cy="676656"/>
            <a:chOff x="0" y="-8352"/>
            <a:chExt cx="12192000" cy="67665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9C9042-E053-5F8D-16FF-B884D75BF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4104" y="-8352"/>
              <a:ext cx="9097896" cy="67665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FDCC8DF-8529-0799-4455-EB72FC13728F}"/>
                </a:ext>
              </a:extLst>
            </p:cNvPr>
            <p:cNvSpPr/>
            <p:nvPr/>
          </p:nvSpPr>
          <p:spPr>
            <a:xfrm>
              <a:off x="0" y="-8352"/>
              <a:ext cx="9304934" cy="676656"/>
            </a:xfrm>
            <a:prstGeom prst="rect">
              <a:avLst/>
            </a:prstGeom>
            <a:solidFill>
              <a:srgbClr val="0000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D262BB10-01F9-19BB-854B-407862B9C7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36" y="11904"/>
              <a:ext cx="7467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Ideation</a:t>
              </a:r>
            </a:p>
          </p:txBody>
        </p:sp>
      </p:grpSp>
      <p:pic>
        <p:nvPicPr>
          <p:cNvPr id="15" name="Picture 1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BC9D1B7-09F7-D1A6-A080-EEC2A239C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8" r="15452"/>
          <a:stretch/>
        </p:blipFill>
        <p:spPr>
          <a:xfrm>
            <a:off x="119309" y="1762137"/>
            <a:ext cx="6443302" cy="410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75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D4901-A4AA-2D9B-8DCF-8383F9A69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8CC8EC-A8C1-BA67-FAF1-F03185D9BDC3}"/>
              </a:ext>
            </a:extLst>
          </p:cNvPr>
          <p:cNvSpPr/>
          <p:nvPr/>
        </p:nvSpPr>
        <p:spPr>
          <a:xfrm>
            <a:off x="1" y="2370936"/>
            <a:ext cx="12191999" cy="2116129"/>
          </a:xfrm>
          <a:prstGeom prst="rect">
            <a:avLst/>
          </a:prstGeom>
          <a:solidFill>
            <a:srgbClr val="00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B0FC4363-6367-5CC8-6C61-B3103486E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570" y="2875002"/>
            <a:ext cx="11816861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 Assistants</a:t>
            </a:r>
          </a:p>
        </p:txBody>
      </p:sp>
    </p:spTree>
    <p:extLst>
      <p:ext uri="{BB962C8B-B14F-4D97-AF65-F5344CB8AC3E}">
        <p14:creationId xmlns:p14="http://schemas.microsoft.com/office/powerpoint/2010/main" val="1262124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71712-2313-61DF-6447-D11942E48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C06BB17-3B3C-36E7-9CBD-B29186F54697}"/>
              </a:ext>
            </a:extLst>
          </p:cNvPr>
          <p:cNvGrpSpPr/>
          <p:nvPr/>
        </p:nvGrpSpPr>
        <p:grpSpPr>
          <a:xfrm>
            <a:off x="0" y="-8352"/>
            <a:ext cx="12192000" cy="676656"/>
            <a:chOff x="0" y="-8352"/>
            <a:chExt cx="12192000" cy="67665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84B682B-C8A4-0B5B-5DC6-2E1DC6F5B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4104" y="-8352"/>
              <a:ext cx="9097896" cy="67665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9CD3AC-71EE-7968-0908-EDC4BCFE34F7}"/>
                </a:ext>
              </a:extLst>
            </p:cNvPr>
            <p:cNvSpPr/>
            <p:nvPr/>
          </p:nvSpPr>
          <p:spPr>
            <a:xfrm>
              <a:off x="0" y="-8352"/>
              <a:ext cx="9304934" cy="676656"/>
            </a:xfrm>
            <a:prstGeom prst="rect">
              <a:avLst/>
            </a:prstGeom>
            <a:solidFill>
              <a:srgbClr val="0000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E87547D7-7B43-C025-9627-17ABCBC3FE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36" y="11904"/>
              <a:ext cx="7467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Beamline Assistant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18D3E68-8DB6-F50A-DE9D-6647F3B95A44}"/>
              </a:ext>
            </a:extLst>
          </p:cNvPr>
          <p:cNvSpPr txBox="1"/>
          <p:nvPr/>
        </p:nvSpPr>
        <p:spPr>
          <a:xfrm>
            <a:off x="7784123" y="6396335"/>
            <a:ext cx="4407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  <a:t>Potemkin, Soto, Li, Yager, Tsai </a:t>
            </a:r>
            <a:r>
              <a:rPr lang="en-US" sz="1200" i="1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  <a:t>arXiv</a:t>
            </a: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  <a:t> </a:t>
            </a:r>
            <a:r>
              <a:rPr lang="en-US" sz="12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  <a:t>2023</a:t>
            </a: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  <a:t>, 2312.17180</a:t>
            </a:r>
            <a:b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</a:b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  <a:t>Mathur, van der Vleuten, Yager, Tsai </a:t>
            </a:r>
            <a:r>
              <a:rPr lang="en-US" sz="1200" i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  <a:t>MLST</a:t>
            </a: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  <a:t> </a:t>
            </a:r>
            <a:r>
              <a:rPr lang="en-US" sz="12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  <a:t>2025</a:t>
            </a: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  <a:t>, 6, 025051</a:t>
            </a:r>
          </a:p>
        </p:txBody>
      </p:sp>
      <p:pic>
        <p:nvPicPr>
          <p:cNvPr id="3" name="Google Shape;87;p17">
            <a:extLst>
              <a:ext uri="{FF2B5EF4-FFF2-40B4-BE49-F238E27FC236}">
                <a16:creationId xmlns:a16="http://schemas.microsoft.com/office/drawing/2014/main" id="{69702139-E2B4-929C-3431-3876C5D9D04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60123" y="880005"/>
            <a:ext cx="5803689" cy="53666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21">
            <a:extLst>
              <a:ext uri="{FF2B5EF4-FFF2-40B4-BE49-F238E27FC236}">
                <a16:creationId xmlns:a16="http://schemas.microsoft.com/office/drawing/2014/main" id="{D312556D-5F5E-A5CF-8966-4D7E7C2C4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" y="763588"/>
            <a:ext cx="4861171" cy="5274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Scientific Companion (VISION)</a:t>
            </a:r>
          </a:p>
          <a:p>
            <a:pPr marL="285750" lvl="1" indent="-285750">
              <a:spcBef>
                <a:spcPct val="20000"/>
              </a:spcBef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language (typing or voice)</a:t>
            </a:r>
          </a:p>
          <a:p>
            <a:pPr marL="285750" lvl="1" indent="-285750">
              <a:spcBef>
                <a:spcPct val="20000"/>
              </a:spcBef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Scientists can ask questions or describe</a:t>
            </a:r>
          </a:p>
          <a:p>
            <a:pPr marL="285750" lvl="1" indent="-285750">
              <a:spcBef>
                <a:spcPct val="20000"/>
              </a:spcBef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LLM retrieves docs, refines plans, generates Python code to execute at beamline</a:t>
            </a:r>
          </a:p>
          <a:p>
            <a:pPr marL="285750" lvl="1" indent="-285750">
              <a:spcBef>
                <a:spcPct val="20000"/>
              </a:spcBef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Dialog with data and analysis pipelines</a:t>
            </a:r>
          </a:p>
          <a:p>
            <a:pPr marL="285750" lvl="1" indent="-285750">
              <a:spcBef>
                <a:spcPct val="20000"/>
              </a:spcBef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spcBef>
                <a:spcPct val="20000"/>
              </a:spcBef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spcBef>
                <a:spcPct val="20000"/>
              </a:spcBef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oogle Shape;97;p17" title="vision_demo1_qr-code.png">
            <a:extLst>
              <a:ext uri="{FF2B5EF4-FFF2-40B4-BE49-F238E27FC236}">
                <a16:creationId xmlns:a16="http://schemas.microsoft.com/office/drawing/2014/main" id="{CF0F12A0-4C3B-1818-0050-86EC6C0B772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7626" y="3857887"/>
            <a:ext cx="2388743" cy="238874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D196BA-D39E-75B5-7824-D294F27276FA}"/>
              </a:ext>
            </a:extLst>
          </p:cNvPr>
          <p:cNvSpPr txBox="1"/>
          <p:nvPr/>
        </p:nvSpPr>
        <p:spPr>
          <a:xfrm>
            <a:off x="2230146" y="6232396"/>
            <a:ext cx="2211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  <a:t>Video demo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D5AAA4-71EF-C796-304E-B3A70365B0CD}"/>
              </a:ext>
            </a:extLst>
          </p:cNvPr>
          <p:cNvGrpSpPr/>
          <p:nvPr/>
        </p:nvGrpSpPr>
        <p:grpSpPr>
          <a:xfrm>
            <a:off x="68146" y="5111799"/>
            <a:ext cx="863662" cy="1697722"/>
            <a:chOff x="158464" y="5160278"/>
            <a:chExt cx="863662" cy="1697722"/>
          </a:xfrm>
        </p:grpSpPr>
        <p:pic>
          <p:nvPicPr>
            <p:cNvPr id="5" name="Picture 4" descr="A person with dark hair&#10;&#10;AI-generated content may be incorrect.">
              <a:extLst>
                <a:ext uri="{FF2B5EF4-FFF2-40B4-BE49-F238E27FC236}">
                  <a16:creationId xmlns:a16="http://schemas.microsoft.com/office/drawing/2014/main" id="{B4C0D447-2824-8F21-6481-7B28C4AE8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464" y="5160278"/>
              <a:ext cx="863662" cy="127994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7F0E88-9896-2C78-6C09-71E9E7C14CCF}"/>
                </a:ext>
              </a:extLst>
            </p:cNvPr>
            <p:cNvSpPr txBox="1"/>
            <p:nvPr/>
          </p:nvSpPr>
          <p:spPr>
            <a:xfrm>
              <a:off x="158464" y="6396335"/>
              <a:ext cx="8636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200" kern="0" dirty="0">
                  <a:latin typeface="Arial" panose="020B0604020202020204"/>
                </a:rPr>
                <a:t>Esther</a:t>
              </a:r>
              <a:br>
                <a:rPr lang="en-US" sz="1200" kern="0" dirty="0">
                  <a:latin typeface="Arial" panose="020B0604020202020204"/>
                </a:rPr>
              </a:br>
              <a:r>
                <a:rPr lang="en-US" sz="1200" kern="0" dirty="0">
                  <a:latin typeface="Arial" panose="020B0604020202020204"/>
                </a:rPr>
                <a:t>Tsai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552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97115-DF22-3C08-D468-8F0E0C2C0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ADE25D3-24E5-0423-95BD-A75A90A5029E}"/>
              </a:ext>
            </a:extLst>
          </p:cNvPr>
          <p:cNvGrpSpPr/>
          <p:nvPr/>
        </p:nvGrpSpPr>
        <p:grpSpPr>
          <a:xfrm>
            <a:off x="0" y="-8352"/>
            <a:ext cx="12192000" cy="676656"/>
            <a:chOff x="0" y="-8352"/>
            <a:chExt cx="12192000" cy="67665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EE57096-993D-998E-071B-2953E20B9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4104" y="-8352"/>
              <a:ext cx="9097896" cy="67665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FD001AC-051D-AB1B-27A1-8C832B6FF43C}"/>
                </a:ext>
              </a:extLst>
            </p:cNvPr>
            <p:cNvSpPr/>
            <p:nvPr/>
          </p:nvSpPr>
          <p:spPr>
            <a:xfrm>
              <a:off x="0" y="-8352"/>
              <a:ext cx="9304934" cy="676656"/>
            </a:xfrm>
            <a:prstGeom prst="rect">
              <a:avLst/>
            </a:prstGeom>
            <a:solidFill>
              <a:srgbClr val="0000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15191E7E-88BE-87D4-EF0A-604568E1B5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36" y="11904"/>
              <a:ext cx="7467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Beamline Assistant</a:t>
              </a:r>
            </a:p>
          </p:txBody>
        </p:sp>
      </p:grpSp>
      <p:pic>
        <p:nvPicPr>
          <p:cNvPr id="2" name="Google Shape;120;p19">
            <a:extLst>
              <a:ext uri="{FF2B5EF4-FFF2-40B4-BE49-F238E27FC236}">
                <a16:creationId xmlns:a16="http://schemas.microsoft.com/office/drawing/2014/main" id="{6DEE79C0-4281-D3D4-73A1-F4B17EE3100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1477" y="1890417"/>
            <a:ext cx="8691621" cy="44590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0B12D1-0418-2304-1D1A-A95E21841C29}"/>
              </a:ext>
            </a:extLst>
          </p:cNvPr>
          <p:cNvSpPr txBox="1"/>
          <p:nvPr/>
        </p:nvSpPr>
        <p:spPr>
          <a:xfrm>
            <a:off x="7784123" y="6396335"/>
            <a:ext cx="4407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  <a:t>Potemkin, Soto, Li, Yager, Tsai </a:t>
            </a:r>
            <a:r>
              <a:rPr lang="en-US" sz="1200" i="1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  <a:t>arXiv</a:t>
            </a: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  <a:t> </a:t>
            </a:r>
            <a:r>
              <a:rPr lang="en-US" sz="12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  <a:t>2023</a:t>
            </a: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  <a:t>, 2312.17180</a:t>
            </a:r>
            <a:b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</a:b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  <a:t>Mathur, van der Vleuten, Yager, Tsai </a:t>
            </a:r>
            <a:r>
              <a:rPr lang="en-US" sz="1200" i="1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  <a:t>arXiv</a:t>
            </a: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  <a:t> </a:t>
            </a:r>
            <a:r>
              <a:rPr lang="en-US" sz="12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  <a:t>2024</a:t>
            </a: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  <a:t>, 2412.18161</a:t>
            </a:r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C295C6AC-E027-CE7E-6630-D559CFF12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" y="688560"/>
            <a:ext cx="6611817" cy="534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5750" lvl="1" indent="-285750">
              <a:spcBef>
                <a:spcPct val="20000"/>
              </a:spcBef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Prompt engineering to enable capabilities</a:t>
            </a:r>
          </a:p>
          <a:p>
            <a:pPr marL="285750" lvl="1" indent="-285750">
              <a:spcBef>
                <a:spcPct val="20000"/>
              </a:spcBef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documents (beamline manual, papers, etc.)</a:t>
            </a:r>
          </a:p>
          <a:p>
            <a:pPr marL="285750" lvl="1" indent="-285750">
              <a:spcBef>
                <a:spcPct val="20000"/>
              </a:spcBef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 code for beamline control, analysis, etc.</a:t>
            </a:r>
          </a:p>
        </p:txBody>
      </p:sp>
    </p:spTree>
    <p:extLst>
      <p:ext uri="{BB962C8B-B14F-4D97-AF65-F5344CB8AC3E}">
        <p14:creationId xmlns:p14="http://schemas.microsoft.com/office/powerpoint/2010/main" val="3124163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08798-AE98-CAC7-8231-F1D3DA789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1">
            <a:extLst>
              <a:ext uri="{FF2B5EF4-FFF2-40B4-BE49-F238E27FC236}">
                <a16:creationId xmlns:a16="http://schemas.microsoft.com/office/drawing/2014/main" id="{E2876E32-1C05-A85F-A7B9-712E60F7A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3588"/>
            <a:ext cx="5783385" cy="523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Develop more AI assistants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Nanoscience publications chatbot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Data navigator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X-ray beamline operator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Materials simulation (DFT) software operator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Ideation bot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…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Test multi-AI workflows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4466B1C-9237-4B24-CDD8-19C9949B8DFF}"/>
              </a:ext>
            </a:extLst>
          </p:cNvPr>
          <p:cNvGrpSpPr/>
          <p:nvPr/>
        </p:nvGrpSpPr>
        <p:grpSpPr>
          <a:xfrm>
            <a:off x="0" y="-8352"/>
            <a:ext cx="12192000" cy="676656"/>
            <a:chOff x="0" y="-8352"/>
            <a:chExt cx="12192000" cy="67665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9813C68-48AC-8EE5-D597-998216686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4104" y="-8352"/>
              <a:ext cx="9097896" cy="67665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69B58AB-D90F-B7A9-D362-3C1E5701867C}"/>
                </a:ext>
              </a:extLst>
            </p:cNvPr>
            <p:cNvSpPr/>
            <p:nvPr/>
          </p:nvSpPr>
          <p:spPr>
            <a:xfrm>
              <a:off x="0" y="-8352"/>
              <a:ext cx="9304934" cy="676656"/>
            </a:xfrm>
            <a:prstGeom prst="rect">
              <a:avLst/>
            </a:prstGeom>
            <a:solidFill>
              <a:srgbClr val="0000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D6278D73-D823-18EF-4095-1F709A5194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36" y="11904"/>
              <a:ext cx="7467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Future</a:t>
              </a:r>
            </a:p>
          </p:txBody>
        </p:sp>
      </p:grp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A01F3286-2687-E397-65B0-F6B327299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032" y="1152769"/>
            <a:ext cx="5517323" cy="484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519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B4FE3-AC23-E3A4-E4E2-252716091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4793A7-4F57-3787-6D4A-F0CED084CDF0}"/>
              </a:ext>
            </a:extLst>
          </p:cNvPr>
          <p:cNvSpPr/>
          <p:nvPr/>
        </p:nvSpPr>
        <p:spPr>
          <a:xfrm>
            <a:off x="1" y="2370936"/>
            <a:ext cx="12191999" cy="2116129"/>
          </a:xfrm>
          <a:prstGeom prst="rect">
            <a:avLst/>
          </a:prstGeom>
          <a:solidFill>
            <a:srgbClr val="00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0CDCC28B-8041-A7D0-616B-90CC35E1A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570" y="2875002"/>
            <a:ext cx="11816861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1442613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1F88C-537F-C931-A5BB-5F63235C7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1">
            <a:extLst>
              <a:ext uri="{FF2B5EF4-FFF2-40B4-BE49-F238E27FC236}">
                <a16:creationId xmlns:a16="http://schemas.microsoft.com/office/drawing/2014/main" id="{0472DEA2-921D-F2A8-FB66-C4B5CD552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3588"/>
            <a:ext cx="7988198" cy="971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Imagine a </a:t>
            </a:r>
            <a:r>
              <a:rPr lang="en-US" sz="2000" b="1" dirty="0"/>
              <a:t>science exocortex</a:t>
            </a:r>
            <a:r>
              <a:rPr lang="en-US" sz="2000" dirty="0"/>
              <a:t>: a persistent </a:t>
            </a:r>
            <a:r>
              <a:rPr lang="en-US" sz="2000" i="1" dirty="0"/>
              <a:t>swarm of AI agents</a:t>
            </a:r>
            <a:r>
              <a:rPr lang="en-US" sz="2000" dirty="0"/>
              <a:t> that extend a researcher’s cognition and volition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C89C911-F9B9-4DD9-0629-6D4F1B1B23FC}"/>
              </a:ext>
            </a:extLst>
          </p:cNvPr>
          <p:cNvGrpSpPr/>
          <p:nvPr/>
        </p:nvGrpSpPr>
        <p:grpSpPr>
          <a:xfrm>
            <a:off x="0" y="-8352"/>
            <a:ext cx="12192000" cy="676656"/>
            <a:chOff x="0" y="-8352"/>
            <a:chExt cx="12192000" cy="67665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EB80916-AB61-0705-1CDF-4155744E3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4104" y="-8352"/>
              <a:ext cx="9097896" cy="67665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BBD4D7-CEC5-4CD2-65A8-16C1530BED5A}"/>
                </a:ext>
              </a:extLst>
            </p:cNvPr>
            <p:cNvSpPr/>
            <p:nvPr/>
          </p:nvSpPr>
          <p:spPr>
            <a:xfrm>
              <a:off x="0" y="-8352"/>
              <a:ext cx="9304934" cy="676656"/>
            </a:xfrm>
            <a:prstGeom prst="rect">
              <a:avLst/>
            </a:prstGeom>
            <a:solidFill>
              <a:srgbClr val="0000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FACB5F12-2806-A7EF-7DF1-DC5D3DB1CF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36" y="11904"/>
              <a:ext cx="7467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Vision: Science Exocortex</a:t>
              </a:r>
            </a:p>
          </p:txBody>
        </p:sp>
      </p:grpSp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C3BDDC6B-A62D-E554-CCB0-8FA8327F1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0" y="1670978"/>
            <a:ext cx="8235696" cy="36576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CBB9F38-22EC-1E6F-E600-C4E5DA61BC9A}"/>
              </a:ext>
            </a:extLst>
          </p:cNvPr>
          <p:cNvSpPr txBox="1"/>
          <p:nvPr/>
        </p:nvSpPr>
        <p:spPr>
          <a:xfrm>
            <a:off x="8343900" y="6581001"/>
            <a:ext cx="3848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200" kern="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Yager </a:t>
            </a:r>
            <a:r>
              <a:rPr lang="en-US" sz="1200" i="1" kern="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Digital Discovery</a:t>
            </a:r>
            <a:r>
              <a:rPr lang="en-US" sz="1200" kern="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 </a:t>
            </a:r>
            <a:r>
              <a:rPr lang="en-US" sz="1200" b="1" kern="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2024</a:t>
            </a:r>
            <a:r>
              <a:rPr lang="en-US" sz="1200" kern="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/>
              </a:rPr>
              <a:t>, 3, 1933</a:t>
            </a:r>
          </a:p>
        </p:txBody>
      </p:sp>
    </p:spTree>
    <p:extLst>
      <p:ext uri="{BB962C8B-B14F-4D97-AF65-F5344CB8AC3E}">
        <p14:creationId xmlns:p14="http://schemas.microsoft.com/office/powerpoint/2010/main" val="10890969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C3DE9-18B7-BF73-C403-0C225AC37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7F96F8A-535A-5016-BD97-ADC735C726E3}"/>
              </a:ext>
            </a:extLst>
          </p:cNvPr>
          <p:cNvGrpSpPr/>
          <p:nvPr/>
        </p:nvGrpSpPr>
        <p:grpSpPr>
          <a:xfrm>
            <a:off x="0" y="-8352"/>
            <a:ext cx="12192000" cy="676656"/>
            <a:chOff x="0" y="-8352"/>
            <a:chExt cx="12192000" cy="67665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508257B-14D7-916A-C583-9EB20742C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4104" y="-8352"/>
              <a:ext cx="9097896" cy="67665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2F2AE4-6BC8-2E0F-2984-046C9220BAE8}"/>
                </a:ext>
              </a:extLst>
            </p:cNvPr>
            <p:cNvSpPr/>
            <p:nvPr/>
          </p:nvSpPr>
          <p:spPr>
            <a:xfrm>
              <a:off x="0" y="-8352"/>
              <a:ext cx="9304934" cy="676656"/>
            </a:xfrm>
            <a:prstGeom prst="rect">
              <a:avLst/>
            </a:prstGeom>
            <a:solidFill>
              <a:srgbClr val="0000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4C22E229-D8B2-1B34-CCB4-2743C7FEA2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36" y="11904"/>
              <a:ext cx="985312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Vision: Science Exocortex</a:t>
              </a:r>
            </a:p>
          </p:txBody>
        </p:sp>
      </p:grpSp>
      <p:pic>
        <p:nvPicPr>
          <p:cNvPr id="2" name="Picture 1" descr="Diagram, schematic&#10;&#10;Description automatically generated">
            <a:extLst>
              <a:ext uri="{FF2B5EF4-FFF2-40B4-BE49-F238E27FC236}">
                <a16:creationId xmlns:a16="http://schemas.microsoft.com/office/drawing/2014/main" id="{E66DE680-735F-80B5-FE84-3BA31C5DB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899" y="928819"/>
            <a:ext cx="7137243" cy="5257423"/>
          </a:xfrm>
          <a:prstGeom prst="rect">
            <a:avLst/>
          </a:prstGeom>
        </p:spPr>
      </p:pic>
      <p:sp>
        <p:nvSpPr>
          <p:cNvPr id="3" name="Rectangle 21">
            <a:extLst>
              <a:ext uri="{FF2B5EF4-FFF2-40B4-BE49-F238E27FC236}">
                <a16:creationId xmlns:a16="http://schemas.microsoft.com/office/drawing/2014/main" id="{7BC5B62F-E668-CE4C-5A6D-1B8EFF85C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539" y="1193434"/>
            <a:ext cx="4501661" cy="523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indent="0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Exocortex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Swarm of “reasoning AI agents” that cooperate on complex tasks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Physical Scientists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AI-accessible instruments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Build AI agent workflows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Datasets, benchmarks, etc.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AI/ML Scientists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FMs for science (interpretable?)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LLMs suitable for science (tool-use, agents, etc.)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Connect science data to LLMs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Swarm architectures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487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4AC0B-CF56-601E-A1D6-4E6E8E7E3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410728A-292B-7D14-8831-C3B2FB42E980}"/>
              </a:ext>
            </a:extLst>
          </p:cNvPr>
          <p:cNvGrpSpPr/>
          <p:nvPr/>
        </p:nvGrpSpPr>
        <p:grpSpPr>
          <a:xfrm>
            <a:off x="0" y="-8352"/>
            <a:ext cx="12192000" cy="676656"/>
            <a:chOff x="0" y="-8352"/>
            <a:chExt cx="12192000" cy="67665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CE894AC-4EA1-5C37-C4AF-BBF442649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4104" y="-8352"/>
              <a:ext cx="9097896" cy="67665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9C2464D-06BA-9D71-3618-4E162107074E}"/>
                </a:ext>
              </a:extLst>
            </p:cNvPr>
            <p:cNvSpPr/>
            <p:nvPr/>
          </p:nvSpPr>
          <p:spPr>
            <a:xfrm>
              <a:off x="0" y="-8352"/>
              <a:ext cx="9304934" cy="676656"/>
            </a:xfrm>
            <a:prstGeom prst="rect">
              <a:avLst/>
            </a:prstGeom>
            <a:solidFill>
              <a:srgbClr val="0000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579307AD-4AAC-4CC7-0021-CED0587B95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36" y="11904"/>
              <a:ext cx="7467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Acknowledgments</a:t>
              </a:r>
              <a:endParaRPr lang="en-US" sz="3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Rectangle 21">
            <a:extLst>
              <a:ext uri="{FF2B5EF4-FFF2-40B4-BE49-F238E27FC236}">
                <a16:creationId xmlns:a16="http://schemas.microsoft.com/office/drawing/2014/main" id="{28FE77F8-5993-5213-68BE-73AB361AE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214" y="1055077"/>
            <a:ext cx="10050585" cy="504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numCol="2"/>
          <a:lstStyle/>
          <a:p>
            <a:pPr marL="331787" indent="-28575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000" b="1" dirty="0">
                <a:cs typeface="Arial" charset="0"/>
              </a:rPr>
              <a:t>Autonomous implementation</a:t>
            </a:r>
            <a:endParaRPr lang="en-US" sz="2000" b="1" i="1" dirty="0">
              <a:cs typeface="Arial" charset="0"/>
            </a:endParaRPr>
          </a:p>
          <a:p>
            <a:pPr marL="503237" lvl="1" indent="-28575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000" dirty="0" err="1">
                <a:cs typeface="Arial" charset="0"/>
              </a:rPr>
              <a:t>Masa</a:t>
            </a:r>
            <a:r>
              <a:rPr lang="en-US" sz="2000" dirty="0">
                <a:cs typeface="Arial" charset="0"/>
              </a:rPr>
              <a:t> </a:t>
            </a:r>
            <a:r>
              <a:rPr lang="en-US" sz="2000" dirty="0" err="1">
                <a:cs typeface="Arial" charset="0"/>
              </a:rPr>
              <a:t>Fukuto</a:t>
            </a:r>
            <a:r>
              <a:rPr lang="en-US" sz="2000" dirty="0">
                <a:cs typeface="Arial" charset="0"/>
              </a:rPr>
              <a:t> (BNL, NSLS-II)</a:t>
            </a:r>
          </a:p>
          <a:p>
            <a:pPr marL="503237" lvl="1" indent="-28575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cs typeface="Arial" charset="0"/>
              </a:rPr>
              <a:t>Marcus Noack (CAMERA)</a:t>
            </a:r>
          </a:p>
          <a:p>
            <a:pPr marL="503237" lvl="1" indent="-28575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000" dirty="0" err="1">
                <a:cs typeface="Arial" charset="0"/>
              </a:rPr>
              <a:t>Ruipeng</a:t>
            </a:r>
            <a:r>
              <a:rPr lang="en-US" sz="2000" dirty="0">
                <a:cs typeface="Arial" charset="0"/>
              </a:rPr>
              <a:t> Li (BNL, NSLS-II)</a:t>
            </a:r>
          </a:p>
          <a:p>
            <a:pPr marL="788987" lvl="1" indent="-285750"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sz="2000" dirty="0">
              <a:cs typeface="Arial" charset="0"/>
            </a:endParaRPr>
          </a:p>
          <a:p>
            <a:pPr marL="331787" indent="-28575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000" b="1" dirty="0">
                <a:cs typeface="Arial" charset="0"/>
              </a:rPr>
              <a:t>Directed assembly</a:t>
            </a:r>
            <a:r>
              <a:rPr lang="en-US" sz="2000" dirty="0">
                <a:cs typeface="Arial" charset="0"/>
              </a:rPr>
              <a:t> (BNL, CFN)</a:t>
            </a:r>
          </a:p>
          <a:p>
            <a:pPr marL="503237" lvl="1" indent="-28575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cs typeface="Arial" charset="0"/>
              </a:rPr>
              <a:t>Greg </a:t>
            </a:r>
            <a:r>
              <a:rPr lang="en-US" sz="2000" dirty="0" err="1">
                <a:cs typeface="Arial" charset="0"/>
              </a:rPr>
              <a:t>Doerk</a:t>
            </a:r>
            <a:endParaRPr lang="en-US" sz="2000" dirty="0">
              <a:cs typeface="Arial" charset="0"/>
            </a:endParaRPr>
          </a:p>
          <a:p>
            <a:pPr marL="503237" lvl="1" indent="-28575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cs typeface="Arial" charset="0"/>
              </a:rPr>
              <a:t>Sebastian Russell</a:t>
            </a:r>
          </a:p>
          <a:p>
            <a:pPr marL="46037" indent="-285750"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sz="2000" dirty="0">
              <a:cs typeface="Arial" charset="0"/>
            </a:endParaRPr>
          </a:p>
          <a:p>
            <a:pPr marL="46037" indent="-285750"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sz="2000" dirty="0">
              <a:cs typeface="Arial" charset="0"/>
            </a:endParaRPr>
          </a:p>
          <a:p>
            <a:pPr marL="46037" indent="-285750"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sz="2000" dirty="0">
              <a:cs typeface="Arial" charset="0"/>
            </a:endParaRPr>
          </a:p>
          <a:p>
            <a:pPr marL="46037" indent="-285750"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sz="2000" dirty="0">
              <a:cs typeface="Arial" charset="0"/>
            </a:endParaRPr>
          </a:p>
          <a:p>
            <a:pPr marL="46037" indent="-285750"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sz="2000" dirty="0">
              <a:cs typeface="Arial" charset="0"/>
            </a:endParaRPr>
          </a:p>
          <a:p>
            <a:pPr marL="46037" indent="-28575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000" b="1" dirty="0">
                <a:cs typeface="Arial" charset="0"/>
              </a:rPr>
              <a:t>AI assistants</a:t>
            </a:r>
            <a:r>
              <a:rPr lang="en-US" sz="2000" dirty="0">
                <a:cs typeface="Arial" charset="0"/>
              </a:rPr>
              <a:t> </a:t>
            </a:r>
          </a:p>
          <a:p>
            <a:pPr marL="503237" lvl="1" indent="-28575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cs typeface="Arial" charset="0"/>
              </a:rPr>
              <a:t>Esther Tsai (BNL, CFN)</a:t>
            </a:r>
          </a:p>
          <a:p>
            <a:pPr marL="503237" lvl="1" indent="-28575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cs typeface="Arial" charset="0"/>
              </a:rPr>
              <a:t>Shray Mathur (BNL, CFN)</a:t>
            </a:r>
          </a:p>
          <a:p>
            <a:pPr marL="503237" lvl="1" indent="-28575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cs typeface="Arial" charset="0"/>
              </a:rPr>
              <a:t>Noah van der Vleuten (BNL, CFN)</a:t>
            </a:r>
          </a:p>
          <a:p>
            <a:pPr marL="503237" lvl="1" indent="-28575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cs typeface="Arial" charset="0"/>
              </a:rPr>
              <a:t>Max </a:t>
            </a:r>
            <a:r>
              <a:rPr lang="en-US" sz="2000" dirty="0" err="1">
                <a:cs typeface="Arial" charset="0"/>
              </a:rPr>
              <a:t>Rakitin</a:t>
            </a:r>
            <a:r>
              <a:rPr lang="en-US" sz="2000" dirty="0">
                <a:cs typeface="Arial" charset="0"/>
              </a:rPr>
              <a:t> (BNL, NSLS-II)</a:t>
            </a:r>
          </a:p>
          <a:p>
            <a:pPr marL="503237" lvl="1" indent="-28575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cs typeface="Arial" charset="0"/>
              </a:rPr>
              <a:t>Carlos Soto (BNL, CDS)</a:t>
            </a:r>
          </a:p>
        </p:txBody>
      </p:sp>
      <p:pic>
        <p:nvPicPr>
          <p:cNvPr id="3" name="Picture 9" descr="horizontal-logo-green-text.jpg">
            <a:extLst>
              <a:ext uri="{FF2B5EF4-FFF2-40B4-BE49-F238E27FC236}">
                <a16:creationId xmlns:a16="http://schemas.microsoft.com/office/drawing/2014/main" id="{BFB7E3CC-B5A2-CC3D-20E5-2B4F46589C0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6" y="6410124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8C0292-31F5-C1A0-81BA-1DD07D24423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89055" y="1735015"/>
            <a:ext cx="1203779" cy="59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08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284F8-F648-4101-F9CD-B37C65B66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&#10;&#10;AI-generated content may be incorrect.">
            <a:extLst>
              <a:ext uri="{FF2B5EF4-FFF2-40B4-BE49-F238E27FC236}">
                <a16:creationId xmlns:a16="http://schemas.microsoft.com/office/drawing/2014/main" id="{9AB98439-3466-5CCE-2364-7135BB7EB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9" y="1015471"/>
            <a:ext cx="9200197" cy="5830625"/>
          </a:xfrm>
          <a:prstGeom prst="rect">
            <a:avLst/>
          </a:prstGeom>
        </p:spPr>
      </p:pic>
      <p:sp>
        <p:nvSpPr>
          <p:cNvPr id="4" name="Rectangle 21">
            <a:extLst>
              <a:ext uri="{FF2B5EF4-FFF2-40B4-BE49-F238E27FC236}">
                <a16:creationId xmlns:a16="http://schemas.microsoft.com/office/drawing/2014/main" id="{F4A5A11D-87D8-F74E-8277-41788AD02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304"/>
            <a:ext cx="6385169" cy="5326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Progress of LLMs hard to predict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But, impact is large across a wide range of scenarios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How to leverage for physical sciences?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36FBF9D-0388-6A73-E045-D33961187A9C}"/>
              </a:ext>
            </a:extLst>
          </p:cNvPr>
          <p:cNvGrpSpPr/>
          <p:nvPr/>
        </p:nvGrpSpPr>
        <p:grpSpPr>
          <a:xfrm>
            <a:off x="0" y="-8352"/>
            <a:ext cx="12192000" cy="676656"/>
            <a:chOff x="0" y="-8352"/>
            <a:chExt cx="12192000" cy="67665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E6CB944-1733-9FCF-B6FC-EBAD875CF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4104" y="-8352"/>
              <a:ext cx="9097896" cy="67665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5993F6B-2228-FBCF-9702-B424265CB299}"/>
                </a:ext>
              </a:extLst>
            </p:cNvPr>
            <p:cNvSpPr/>
            <p:nvPr/>
          </p:nvSpPr>
          <p:spPr>
            <a:xfrm>
              <a:off x="0" y="-8352"/>
              <a:ext cx="9304934" cy="676656"/>
            </a:xfrm>
            <a:prstGeom prst="rect">
              <a:avLst/>
            </a:prstGeom>
            <a:solidFill>
              <a:srgbClr val="0000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00E996CA-A0D8-37D7-E216-18E971F489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36" y="11904"/>
              <a:ext cx="7467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Future of AI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4B72497-E3E4-BC86-B376-AE395755B18C}"/>
              </a:ext>
            </a:extLst>
          </p:cNvPr>
          <p:cNvSpPr txBox="1"/>
          <p:nvPr/>
        </p:nvSpPr>
        <p:spPr>
          <a:xfrm>
            <a:off x="8343900" y="6611779"/>
            <a:ext cx="3848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0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  <a:t>yager-research.ca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8E6203-4E99-43CF-5AC0-31E30485668C}"/>
              </a:ext>
            </a:extLst>
          </p:cNvPr>
          <p:cNvSpPr txBox="1"/>
          <p:nvPr/>
        </p:nvSpPr>
        <p:spPr>
          <a:xfrm>
            <a:off x="0" y="6611779"/>
            <a:ext cx="3848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  <a:t>Data points from METR: </a:t>
            </a:r>
            <a:r>
              <a:rPr lang="en-US" sz="1000" i="1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  <a:t>arXiv</a:t>
            </a:r>
            <a:r>
              <a:rPr lang="en-US" sz="10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  <a:t> </a:t>
            </a:r>
            <a:r>
              <a:rPr lang="en-US" sz="10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  <a:t>2025</a:t>
            </a:r>
            <a:r>
              <a:rPr lang="en-US" sz="10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  <a:t>, 2503.14499</a:t>
            </a:r>
          </a:p>
        </p:txBody>
      </p:sp>
    </p:spTree>
    <p:extLst>
      <p:ext uri="{BB962C8B-B14F-4D97-AF65-F5344CB8AC3E}">
        <p14:creationId xmlns:p14="http://schemas.microsoft.com/office/powerpoint/2010/main" val="20615797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CCBF5-B942-0F9F-F969-AC2ECE513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F59CE8-BE21-4344-0989-7303B3D566D0}"/>
              </a:ext>
            </a:extLst>
          </p:cNvPr>
          <p:cNvSpPr/>
          <p:nvPr/>
        </p:nvSpPr>
        <p:spPr>
          <a:xfrm>
            <a:off x="1" y="2370936"/>
            <a:ext cx="12191999" cy="2116129"/>
          </a:xfrm>
          <a:prstGeom prst="rect">
            <a:avLst/>
          </a:prstGeom>
          <a:solidFill>
            <a:srgbClr val="00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C7ECDD73-0F2E-4751-1486-6D1154666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921169"/>
            <a:ext cx="88392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511549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16BB9-94D3-5854-A798-C5AC2F9F6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1">
            <a:extLst>
              <a:ext uri="{FF2B5EF4-FFF2-40B4-BE49-F238E27FC236}">
                <a16:creationId xmlns:a16="http://schemas.microsoft.com/office/drawing/2014/main" id="{9293D8A2-C255-ABD8-7BED-3A621FE09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3588"/>
            <a:ext cx="5884985" cy="523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Large Language Models (LLM) are poised to revolutionize intellectual work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AI is suited to science: Science is a sequence of cognitive tasks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AI advancements can apply to science: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Learning: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Models trained on science data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Thinking: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Reasoning for coding, math, problem solving, etc.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Acting: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Operate instruments, conduct experiments, etc.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Science is suited to AI: physical sciences are ideal proving ground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Metrics of success, etc.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02D05-97CA-7A9F-0C40-AE4545717769}"/>
              </a:ext>
            </a:extLst>
          </p:cNvPr>
          <p:cNvGrpSpPr/>
          <p:nvPr/>
        </p:nvGrpSpPr>
        <p:grpSpPr>
          <a:xfrm>
            <a:off x="0" y="-8352"/>
            <a:ext cx="12192000" cy="676656"/>
            <a:chOff x="0" y="-8352"/>
            <a:chExt cx="12192000" cy="67665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F600BC-60FD-07E6-0665-3B4854D60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4104" y="-8352"/>
              <a:ext cx="9097896" cy="67665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C6CCED6-C8F1-5676-7336-A5633D90D82A}"/>
                </a:ext>
              </a:extLst>
            </p:cNvPr>
            <p:cNvSpPr/>
            <p:nvPr/>
          </p:nvSpPr>
          <p:spPr>
            <a:xfrm>
              <a:off x="0" y="-8352"/>
              <a:ext cx="9304934" cy="676656"/>
            </a:xfrm>
            <a:prstGeom prst="rect">
              <a:avLst/>
            </a:prstGeom>
            <a:solidFill>
              <a:srgbClr val="0000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6C76F6FB-40C3-AF78-EE64-CE60D9130D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36" y="11904"/>
              <a:ext cx="7467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Future of AI for Science</a:t>
              </a:r>
            </a:p>
          </p:txBody>
        </p:sp>
      </p:grpSp>
      <p:pic>
        <p:nvPicPr>
          <p:cNvPr id="22" name="Picture 21" descr="A picture containing indoor, white&#10;&#10;Description automatically generated">
            <a:extLst>
              <a:ext uri="{FF2B5EF4-FFF2-40B4-BE49-F238E27FC236}">
                <a16:creationId xmlns:a16="http://schemas.microsoft.com/office/drawing/2014/main" id="{39198723-97CD-D4EF-08C5-BE1A754C0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077" y="1096391"/>
            <a:ext cx="3574490" cy="2747889"/>
          </a:xfrm>
          <a:prstGeom prst="rect">
            <a:avLst/>
          </a:prstGeom>
        </p:spPr>
      </p:pic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2ACCF5C0-C231-417E-E591-F6051803D8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046683"/>
              </p:ext>
            </p:extLst>
          </p:nvPr>
        </p:nvGraphicFramePr>
        <p:xfrm>
          <a:off x="6096000" y="3852230"/>
          <a:ext cx="4074567" cy="822960"/>
        </p:xfrm>
        <a:graphic>
          <a:graphicData uri="http://schemas.openxmlformats.org/drawingml/2006/table">
            <a:tbl>
              <a:tblPr firstRow="1" bandRow="1"/>
              <a:tblGrid>
                <a:gridCol w="499415">
                  <a:extLst>
                    <a:ext uri="{9D8B030D-6E8A-4147-A177-3AD203B41FA5}">
                      <a16:colId xmlns:a16="http://schemas.microsoft.com/office/drawing/2014/main" val="2235637129"/>
                    </a:ext>
                  </a:extLst>
                </a:gridCol>
                <a:gridCol w="1783080">
                  <a:extLst>
                    <a:ext uri="{9D8B030D-6E8A-4147-A177-3AD203B41FA5}">
                      <a16:colId xmlns:a16="http://schemas.microsoft.com/office/drawing/2014/main" val="2860921698"/>
                    </a:ext>
                  </a:extLst>
                </a:gridCol>
                <a:gridCol w="1792072">
                  <a:extLst>
                    <a:ext uri="{9D8B030D-6E8A-4147-A177-3AD203B41FA5}">
                      <a16:colId xmlns:a16="http://schemas.microsoft.com/office/drawing/2014/main" val="175740444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600" b="1" dirty="0"/>
                        <a:t>People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600" dirty="0"/>
                        <a:t>Reflexive response</a:t>
                      </a:r>
                      <a:br>
                        <a:rPr lang="en-US" sz="1600" dirty="0"/>
                      </a:br>
                      <a:r>
                        <a:rPr 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“system 1”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600" dirty="0"/>
                        <a:t>Iterative deliberation</a:t>
                      </a:r>
                      <a:br>
                        <a:rPr lang="en-US" sz="1600" dirty="0"/>
                      </a:br>
                      <a:r>
                        <a:rPr 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“system 2”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860787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953FD1DF-706B-7D53-6F7F-B717608CA0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570042"/>
              </p:ext>
            </p:extLst>
          </p:nvPr>
        </p:nvGraphicFramePr>
        <p:xfrm>
          <a:off x="6096000" y="4677668"/>
          <a:ext cx="4074567" cy="1310640"/>
        </p:xfrm>
        <a:graphic>
          <a:graphicData uri="http://schemas.openxmlformats.org/drawingml/2006/table">
            <a:tbl>
              <a:tblPr firstRow="1" bandRow="1"/>
              <a:tblGrid>
                <a:gridCol w="499415">
                  <a:extLst>
                    <a:ext uri="{9D8B030D-6E8A-4147-A177-3AD203B41FA5}">
                      <a16:colId xmlns:a16="http://schemas.microsoft.com/office/drawing/2014/main" val="2235637129"/>
                    </a:ext>
                  </a:extLst>
                </a:gridCol>
                <a:gridCol w="1783080">
                  <a:extLst>
                    <a:ext uri="{9D8B030D-6E8A-4147-A177-3AD203B41FA5}">
                      <a16:colId xmlns:a16="http://schemas.microsoft.com/office/drawing/2014/main" val="2860921698"/>
                    </a:ext>
                  </a:extLst>
                </a:gridCol>
                <a:gridCol w="1792072">
                  <a:extLst>
                    <a:ext uri="{9D8B030D-6E8A-4147-A177-3AD203B41FA5}">
                      <a16:colId xmlns:a16="http://schemas.microsoft.com/office/drawing/2014/main" val="175740444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600" b="1" dirty="0"/>
                        <a:t>AI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Train a giant model</a:t>
                      </a:r>
                      <a:br>
                        <a:rPr lang="en-US" sz="1600" dirty="0"/>
                      </a:br>
                      <a:br>
                        <a:rPr lang="en-US" sz="1600" dirty="0"/>
                      </a:br>
                      <a:r>
                        <a:rPr 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“training-time compute”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dirty="0"/>
                        <a:t>Iteration/ reasoning</a:t>
                      </a:r>
                      <a:br>
                        <a:rPr lang="en-US" sz="1600" i="0" dirty="0"/>
                      </a:br>
                      <a:br>
                        <a:rPr lang="en-US" sz="1600" i="0" dirty="0"/>
                      </a:br>
                      <a:r>
                        <a:rPr 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“inference-time compute”</a:t>
                      </a:r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3068846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3A06713B-7E4C-8600-8884-0C384A62A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607304"/>
              </p:ext>
            </p:extLst>
          </p:nvPr>
        </p:nvGraphicFramePr>
        <p:xfrm>
          <a:off x="10170567" y="3851315"/>
          <a:ext cx="1792072" cy="2138421"/>
        </p:xfrm>
        <a:graphic>
          <a:graphicData uri="http://schemas.openxmlformats.org/drawingml/2006/table">
            <a:tbl>
              <a:tblPr firstRow="1" bandRow="1"/>
              <a:tblGrid>
                <a:gridCol w="1792072">
                  <a:extLst>
                    <a:ext uri="{9D8B030D-6E8A-4147-A177-3AD203B41FA5}">
                      <a16:colId xmlns:a16="http://schemas.microsoft.com/office/drawing/2014/main" val="1757404441"/>
                    </a:ext>
                  </a:extLst>
                </a:gridCol>
              </a:tblGrid>
              <a:tr h="8215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Observe, make changes</a:t>
                      </a:r>
                      <a:br>
                        <a:rPr lang="en-US" sz="1600" dirty="0">
                          <a:solidFill>
                            <a:schemeClr val="tx1"/>
                          </a:solidFill>
                        </a:rPr>
                      </a:b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1044885"/>
                  </a:ext>
                </a:extLst>
              </a:tr>
              <a:tr h="13154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dirty="0"/>
                        <a:t>Use tools (search, software, etc.)</a:t>
                      </a:r>
                      <a:br>
                        <a:rPr lang="en-US" sz="1600" i="0" dirty="0"/>
                      </a:br>
                      <a:r>
                        <a:rPr lang="en-US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“agentic”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3068846"/>
                  </a:ext>
                </a:extLst>
              </a:tr>
            </a:tbl>
          </a:graphicData>
        </a:graphic>
      </p:graphicFrame>
      <p:pic>
        <p:nvPicPr>
          <p:cNvPr id="34" name="Picture 33" descr="A picture containing white&#10;&#10;AI-generated content may be incorrect.">
            <a:extLst>
              <a:ext uri="{FF2B5EF4-FFF2-40B4-BE49-F238E27FC236}">
                <a16:creationId xmlns:a16="http://schemas.microsoft.com/office/drawing/2014/main" id="{CDC671FE-7FC2-0D04-3CE5-B5EC0E90FB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567" y="1091936"/>
            <a:ext cx="1790143" cy="275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2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56820-2B05-1FFE-5F75-04B35507D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1">
            <a:extLst>
              <a:ext uri="{FF2B5EF4-FFF2-40B4-BE49-F238E27FC236}">
                <a16:creationId xmlns:a16="http://schemas.microsoft.com/office/drawing/2014/main" id="{12CFBA27-1EDE-043A-BA06-0F9942E6C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3588"/>
            <a:ext cx="7988198" cy="523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Imagine a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science exocortex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a persistent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swarm of AI agents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that extend a researcher’s cognition and volition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7E0E378-3478-B392-79FF-F42B31937942}"/>
              </a:ext>
            </a:extLst>
          </p:cNvPr>
          <p:cNvGrpSpPr/>
          <p:nvPr/>
        </p:nvGrpSpPr>
        <p:grpSpPr>
          <a:xfrm>
            <a:off x="0" y="-8352"/>
            <a:ext cx="12192000" cy="676656"/>
            <a:chOff x="0" y="-8352"/>
            <a:chExt cx="12192000" cy="67665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43832D4-2EB2-3151-6746-89BDAD5F4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4104" y="-8352"/>
              <a:ext cx="9097896" cy="67665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0C5501B-BDE7-5D7C-665D-B98B339C2E8B}"/>
                </a:ext>
              </a:extLst>
            </p:cNvPr>
            <p:cNvSpPr/>
            <p:nvPr/>
          </p:nvSpPr>
          <p:spPr>
            <a:xfrm>
              <a:off x="0" y="-8352"/>
              <a:ext cx="9304934" cy="676656"/>
            </a:xfrm>
            <a:prstGeom prst="rect">
              <a:avLst/>
            </a:prstGeom>
            <a:solidFill>
              <a:srgbClr val="0000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8D240784-9405-DB7E-6DBC-B06BF99274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36" y="11904"/>
              <a:ext cx="7467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Vision: Science Exocortex</a:t>
              </a:r>
            </a:p>
          </p:txBody>
        </p:sp>
      </p:grpSp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27F30A76-485E-0F5F-55BC-7A30DD6E4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936701"/>
            <a:ext cx="8235696" cy="36576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5E9B751-44F7-B1E1-D5CD-BB1930391348}"/>
              </a:ext>
            </a:extLst>
          </p:cNvPr>
          <p:cNvSpPr/>
          <p:nvPr/>
        </p:nvSpPr>
        <p:spPr>
          <a:xfrm>
            <a:off x="6327972" y="3338646"/>
            <a:ext cx="2879603" cy="101150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30D4BD-A835-614C-1BFB-31A320BC9D9F}"/>
              </a:ext>
            </a:extLst>
          </p:cNvPr>
          <p:cNvSpPr txBox="1"/>
          <p:nvPr/>
        </p:nvSpPr>
        <p:spPr>
          <a:xfrm>
            <a:off x="7094063" y="2488228"/>
            <a:ext cx="4310194" cy="2554545"/>
          </a:xfrm>
          <a:prstGeom prst="rect">
            <a:avLst/>
          </a:prstGeom>
          <a:solidFill>
            <a:srgbClr val="FFFFFF"/>
          </a:solidFill>
          <a:ln w="28575">
            <a:solidFill>
              <a:srgbClr val="115C79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15C79"/>
                </a:solidFill>
                <a:effectLst/>
                <a:uLnTx/>
                <a:uFillTx/>
                <a:latin typeface="Arial" panose="020B0604020202020204"/>
              </a:rPr>
              <a:t>Exocortex enables: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15C79"/>
                </a:solidFill>
                <a:effectLst/>
                <a:uLnTx/>
                <a:uFillTx/>
                <a:latin typeface="Arial" panose="020B0604020202020204"/>
              </a:rPr>
              <a:t>AI agents that think and reason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15C79"/>
                </a:solidFill>
                <a:effectLst/>
                <a:uLnTx/>
                <a:uFillTx/>
                <a:latin typeface="Arial" panose="020B0604020202020204"/>
              </a:rPr>
              <a:t>Emergent intelligence of swarm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15C79"/>
                </a:solidFill>
                <a:effectLst/>
                <a:uLnTx/>
                <a:uFillTx/>
                <a:latin typeface="Arial" panose="020B0604020202020204"/>
              </a:rPr>
              <a:t>AI that works on hard problems for long time periods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15C79"/>
                </a:solidFill>
                <a:effectLst/>
                <a:uLnTx/>
                <a:uFillTx/>
                <a:latin typeface="Arial" panose="020B0604020202020204"/>
              </a:rPr>
              <a:t>Give scientists “eureka” insights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15C79"/>
                </a:solidFill>
                <a:effectLst/>
                <a:uLnTx/>
                <a:uFillTx/>
                <a:latin typeface="Arial" panose="020B0604020202020204"/>
              </a:rPr>
              <a:t>Expands human cognition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AD162F-5AE9-5ED3-10BF-A32756595223}"/>
              </a:ext>
            </a:extLst>
          </p:cNvPr>
          <p:cNvSpPr txBox="1"/>
          <p:nvPr/>
        </p:nvSpPr>
        <p:spPr>
          <a:xfrm>
            <a:off x="7094063" y="5125161"/>
            <a:ext cx="4310194" cy="400110"/>
          </a:xfrm>
          <a:prstGeom prst="rect">
            <a:avLst/>
          </a:prstGeom>
          <a:solidFill>
            <a:srgbClr val="FFFFFF"/>
          </a:solidFill>
          <a:ln w="28575">
            <a:solidFill>
              <a:srgbClr val="115C79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15C79"/>
                </a:solidFill>
                <a:effectLst/>
                <a:uLnTx/>
                <a:uFillTx/>
                <a:latin typeface="Arial" panose="020B0604020202020204"/>
              </a:rPr>
              <a:t>Accelerates Scientific Discovery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29E0C3-F266-A61C-FBF0-254F4CF41D03}"/>
              </a:ext>
            </a:extLst>
          </p:cNvPr>
          <p:cNvSpPr txBox="1"/>
          <p:nvPr/>
        </p:nvSpPr>
        <p:spPr>
          <a:xfrm>
            <a:off x="8343900" y="6581001"/>
            <a:ext cx="3848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  <a:t>Yager </a:t>
            </a:r>
            <a:r>
              <a:rPr lang="en-US" sz="1200" i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  <a:t>Digital Discovery</a:t>
            </a: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  <a:t> </a:t>
            </a:r>
            <a:r>
              <a:rPr lang="en-US" sz="12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  <a:t>2024</a:t>
            </a: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  <a:t>, 3, 1933</a:t>
            </a:r>
          </a:p>
        </p:txBody>
      </p:sp>
    </p:spTree>
    <p:extLst>
      <p:ext uri="{BB962C8B-B14F-4D97-AF65-F5344CB8AC3E}">
        <p14:creationId xmlns:p14="http://schemas.microsoft.com/office/powerpoint/2010/main" val="215736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38E8A-3E28-3D73-79FA-D51E02AD9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1">
            <a:extLst>
              <a:ext uri="{FF2B5EF4-FFF2-40B4-BE49-F238E27FC236}">
                <a16:creationId xmlns:a16="http://schemas.microsoft.com/office/drawing/2014/main" id="{4F18A4A6-7100-BDE5-E08B-32EA9AF7C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763588"/>
            <a:ext cx="4196862" cy="523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AI Agent: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persistent AI system that autonomously and adaptively completes open-ended tasks through iterative planning, tool-use, and reasoning.</a:t>
            </a:r>
          </a:p>
          <a:p>
            <a:pPr marL="800100" lvl="1" indent="-342900">
              <a:spcBef>
                <a:spcPts val="30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/>
              </a:rPr>
              <a:t>Tool-use </a:t>
            </a:r>
            <a:r>
              <a:rPr lang="en-US" sz="2000" b="1" dirty="0">
                <a:solidFill>
                  <a:schemeClr val="accent3"/>
                </a:solidFill>
              </a:rPr>
              <a:t>✔</a:t>
            </a:r>
            <a:endParaRPr lang="en-US" sz="2000" dirty="0">
              <a:solidFill>
                <a:schemeClr val="accent3"/>
              </a:solidFill>
              <a:latin typeface="Arial" panose="020B0604020202020204"/>
            </a:endParaRPr>
          </a:p>
          <a:p>
            <a:pPr marL="800100" lvl="1" indent="-342900">
              <a:spcBef>
                <a:spcPts val="30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/>
              </a:rPr>
              <a:t>Iteration </a:t>
            </a:r>
            <a:r>
              <a:rPr lang="en-US" sz="2000" b="1" dirty="0">
                <a:solidFill>
                  <a:schemeClr val="accent3"/>
                </a:solidFill>
              </a:rPr>
              <a:t>✔</a:t>
            </a:r>
            <a:endParaRPr lang="en-US" sz="2000" dirty="0">
              <a:solidFill>
                <a:srgbClr val="000000"/>
              </a:solidFill>
              <a:latin typeface="Arial" panose="020B0604020202020204"/>
            </a:endParaRPr>
          </a:p>
          <a:p>
            <a:pPr marL="800100" lvl="1" indent="-342900">
              <a:spcBef>
                <a:spcPts val="30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Long-range coherence </a:t>
            </a:r>
            <a:r>
              <a:rPr lang="en-US" sz="2000" dirty="0">
                <a:solidFill>
                  <a:srgbClr val="C00000"/>
                </a:solidFill>
              </a:rPr>
              <a:t>✘</a:t>
            </a:r>
            <a:r>
              <a:rPr lang="en-US" sz="2000" dirty="0"/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000" b="1" dirty="0">
                <a:solidFill>
                  <a:srgbClr val="000000"/>
                </a:solidFill>
                <a:latin typeface="Arial" panose="020B0604020202020204"/>
              </a:rPr>
              <a:t>Agentic Ecosystem:</a:t>
            </a:r>
            <a:r>
              <a:rPr lang="en-US" sz="2000" dirty="0">
                <a:solidFill>
                  <a:srgbClr val="000000"/>
                </a:solidFill>
                <a:latin typeface="Arial" panose="020B0604020202020204"/>
              </a:rPr>
              <a:t> A swarm of specialized agents that collaborate to complete complex tasks.</a:t>
            </a:r>
          </a:p>
          <a:p>
            <a:pPr marL="800100" lvl="1" indent="-342900">
              <a:spcBef>
                <a:spcPts val="300"/>
              </a:spcBef>
              <a:spcAft>
                <a:spcPts val="20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Coordination</a:t>
            </a:r>
            <a:r>
              <a:rPr lang="en-US" sz="2000" dirty="0">
                <a:solidFill>
                  <a:srgbClr val="C00000"/>
                </a:solidFill>
              </a:rPr>
              <a:t> ✘</a:t>
            </a:r>
            <a:r>
              <a:rPr lang="en-US" sz="2000" dirty="0"/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9153525-80EE-56C7-2218-CEF65DD4F4AF}"/>
              </a:ext>
            </a:extLst>
          </p:cNvPr>
          <p:cNvGrpSpPr/>
          <p:nvPr/>
        </p:nvGrpSpPr>
        <p:grpSpPr>
          <a:xfrm>
            <a:off x="0" y="-8352"/>
            <a:ext cx="12192000" cy="676656"/>
            <a:chOff x="0" y="-8352"/>
            <a:chExt cx="12192000" cy="67665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A83B4D9-C951-73FC-EADE-8D70EB45F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4104" y="-8352"/>
              <a:ext cx="9097896" cy="67665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9B3700-6DD0-ACCD-F1D8-FDF1B4B42C99}"/>
                </a:ext>
              </a:extLst>
            </p:cNvPr>
            <p:cNvSpPr/>
            <p:nvPr/>
          </p:nvSpPr>
          <p:spPr>
            <a:xfrm>
              <a:off x="0" y="-8352"/>
              <a:ext cx="9304934" cy="676656"/>
            </a:xfrm>
            <a:prstGeom prst="rect">
              <a:avLst/>
            </a:prstGeom>
            <a:solidFill>
              <a:srgbClr val="0000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49E7731C-FF97-D62A-1B84-0F5493923B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36" y="11904"/>
              <a:ext cx="7467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Agentic Swarms</a:t>
              </a:r>
            </a:p>
          </p:txBody>
        </p:sp>
      </p:grp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2C0E5B6D-F2AE-7C3B-F72F-4DEB7B992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754" y="1083804"/>
            <a:ext cx="7215900" cy="525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34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2BDA5-BAAF-21B7-D294-CB23830CA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1">
            <a:extLst>
              <a:ext uri="{FF2B5EF4-FFF2-40B4-BE49-F238E27FC236}">
                <a16:creationId xmlns:a16="http://schemas.microsoft.com/office/drawing/2014/main" id="{3274D5B1-C42C-9A8A-BDE3-EE1164D56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3588"/>
            <a:ext cx="9722338" cy="523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Agents work on tasks together, messaging each other (in English!) as required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Only high-value results or decisions are brought to human attention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Emergent intelligence exceeds components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1DAA9F-EED2-E5E3-F93D-163464E25D3D}"/>
              </a:ext>
            </a:extLst>
          </p:cNvPr>
          <p:cNvGrpSpPr/>
          <p:nvPr/>
        </p:nvGrpSpPr>
        <p:grpSpPr>
          <a:xfrm>
            <a:off x="0" y="-8352"/>
            <a:ext cx="12192000" cy="676656"/>
            <a:chOff x="0" y="-8352"/>
            <a:chExt cx="12192000" cy="67665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E34E1A0-DB2C-1B37-4FAF-49CDE850B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4104" y="-8352"/>
              <a:ext cx="9097896" cy="67665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904ADED-5D54-896D-C18E-312A357697FD}"/>
                </a:ext>
              </a:extLst>
            </p:cNvPr>
            <p:cNvSpPr/>
            <p:nvPr/>
          </p:nvSpPr>
          <p:spPr>
            <a:xfrm>
              <a:off x="0" y="-8352"/>
              <a:ext cx="9304934" cy="676656"/>
            </a:xfrm>
            <a:prstGeom prst="rect">
              <a:avLst/>
            </a:prstGeom>
            <a:solidFill>
              <a:srgbClr val="0000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C16F620E-5DAB-AD41-565F-0660F00C19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36" y="11904"/>
              <a:ext cx="7467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Agent inter-communication</a:t>
              </a:r>
            </a:p>
          </p:txBody>
        </p:sp>
      </p:grpSp>
      <p:pic>
        <p:nvPicPr>
          <p:cNvPr id="3" name="Picture 2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094E86F6-F1E0-13B3-3A11-7AA673245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385" y="1997082"/>
            <a:ext cx="8119940" cy="44847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FBAC7E-2FA6-6A52-92A0-C89C13C195E6}"/>
              </a:ext>
            </a:extLst>
          </p:cNvPr>
          <p:cNvSpPr txBox="1"/>
          <p:nvPr/>
        </p:nvSpPr>
        <p:spPr>
          <a:xfrm>
            <a:off x="8343900" y="6581001"/>
            <a:ext cx="3848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  <a:t>Yager </a:t>
            </a:r>
            <a:r>
              <a:rPr lang="en-US" sz="1200" i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  <a:t>Digital Discovery</a:t>
            </a: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  <a:t> </a:t>
            </a:r>
            <a:r>
              <a:rPr lang="en-US" sz="12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  <a:t>2024</a:t>
            </a:r>
            <a:r>
              <a:rPr lang="en-US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</a:rPr>
              <a:t>, 3, 1933</a:t>
            </a:r>
          </a:p>
        </p:txBody>
      </p:sp>
    </p:spTree>
    <p:extLst>
      <p:ext uri="{BB962C8B-B14F-4D97-AF65-F5344CB8AC3E}">
        <p14:creationId xmlns:p14="http://schemas.microsoft.com/office/powerpoint/2010/main" val="1850821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77B0B-5207-4A55-C643-E167D0F58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1">
            <a:extLst>
              <a:ext uri="{FF2B5EF4-FFF2-40B4-BE49-F238E27FC236}">
                <a16:creationId xmlns:a16="http://schemas.microsoft.com/office/drawing/2014/main" id="{895907F8-AE51-CA64-41D0-0FFFA1BCE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3588"/>
            <a:ext cx="7948246" cy="523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Interpretability:</a:t>
            </a:r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“Understand what the AI is thinking”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Legible (English) messages in swarm make it easier to understand, and intervene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Alignment: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“AI should do what we intend”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“Discordant Alignment”: In humans, decisions arise from competition between drives (instincts, emotions, values, deliberation); 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Exocortex behavior is emergent from agents voting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Mitigates over-optimization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Tune behavior by weighting agents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Guardrails: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“Stop AI from doing wrong thing”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Layered architecture allows defense-in-depth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Self-reflection allows AI to block bad outputs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Human is at center, always in control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A6BECC4-EC62-78AE-976B-0E4EA1EDCF4B}"/>
              </a:ext>
            </a:extLst>
          </p:cNvPr>
          <p:cNvGrpSpPr/>
          <p:nvPr/>
        </p:nvGrpSpPr>
        <p:grpSpPr>
          <a:xfrm>
            <a:off x="0" y="-8352"/>
            <a:ext cx="12192000" cy="676656"/>
            <a:chOff x="0" y="-8352"/>
            <a:chExt cx="12192000" cy="67665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0DABE64-5477-0975-916C-5C52CF19A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4104" y="-8352"/>
              <a:ext cx="9097896" cy="67665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956C870-8F1D-6554-E004-5E6D37DA8ECC}"/>
                </a:ext>
              </a:extLst>
            </p:cNvPr>
            <p:cNvSpPr/>
            <p:nvPr/>
          </p:nvSpPr>
          <p:spPr>
            <a:xfrm>
              <a:off x="0" y="-8352"/>
              <a:ext cx="9304934" cy="676656"/>
            </a:xfrm>
            <a:prstGeom prst="rect">
              <a:avLst/>
            </a:prstGeom>
            <a:solidFill>
              <a:srgbClr val="0000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31477133-CC28-FF95-B498-054CCBCD1B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36" y="11904"/>
              <a:ext cx="985312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Swarm Safety &amp; Verifiability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2048756-F663-2093-3962-2D83A177445B}"/>
              </a:ext>
            </a:extLst>
          </p:cNvPr>
          <p:cNvSpPr txBox="1"/>
          <p:nvPr/>
        </p:nvSpPr>
        <p:spPr>
          <a:xfrm>
            <a:off x="8608492" y="2868311"/>
            <a:ext cx="2766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Exocortex unlocks new ways to increase AI capabilities and safety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940534D-6BA6-9893-33DC-3C3060ED6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0450" y="3931074"/>
            <a:ext cx="3774546" cy="1812085"/>
          </a:xfrm>
          <a:prstGeom prst="rect">
            <a:avLst/>
          </a:prstGeom>
        </p:spPr>
      </p:pic>
      <p:pic>
        <p:nvPicPr>
          <p:cNvPr id="7" name="Picture 6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10ECBA87-B868-E4CB-FC6E-22971B583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6819" y="1011193"/>
            <a:ext cx="3110015" cy="17176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0C9F25-8263-F83C-D5CF-922317F71605}"/>
              </a:ext>
            </a:extLst>
          </p:cNvPr>
          <p:cNvSpPr txBox="1"/>
          <p:nvPr/>
        </p:nvSpPr>
        <p:spPr>
          <a:xfrm>
            <a:off x="8608492" y="5882592"/>
            <a:ext cx="3016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Use optimized</a:t>
            </a:r>
            <a:r>
              <a:rPr lang="en-US" b="1" kern="0" dirty="0">
                <a:solidFill>
                  <a:srgbClr val="000000"/>
                </a:solidFill>
              </a:rPr>
              <a:t> system as teacher model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14113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9A52E-E7B6-A422-1A96-32A7E2903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13473E2-065C-D488-E5CD-D23FAC17CC6C}"/>
              </a:ext>
            </a:extLst>
          </p:cNvPr>
          <p:cNvGrpSpPr/>
          <p:nvPr/>
        </p:nvGrpSpPr>
        <p:grpSpPr>
          <a:xfrm>
            <a:off x="0" y="-8352"/>
            <a:ext cx="12192000" cy="676656"/>
            <a:chOff x="0" y="-8352"/>
            <a:chExt cx="12192000" cy="67665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BFE2BA5-C1C0-5119-84AA-33BC0538B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4104" y="-8352"/>
              <a:ext cx="9097896" cy="67665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EDCFE9A-DC35-39DD-54F4-8A3D79BC9547}"/>
                </a:ext>
              </a:extLst>
            </p:cNvPr>
            <p:cNvSpPr/>
            <p:nvPr/>
          </p:nvSpPr>
          <p:spPr>
            <a:xfrm>
              <a:off x="0" y="-8352"/>
              <a:ext cx="9304934" cy="676656"/>
            </a:xfrm>
            <a:prstGeom prst="rect">
              <a:avLst/>
            </a:prstGeom>
            <a:solidFill>
              <a:srgbClr val="0000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6CAA45B7-D6A3-43C6-EE0A-138F739AAC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36" y="11904"/>
              <a:ext cx="985312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Architecture</a:t>
              </a:r>
            </a:p>
          </p:txBody>
        </p:sp>
      </p:grp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C6520BA-C1C1-9FE4-2ED8-80A14123B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15" y="1238027"/>
            <a:ext cx="11824369" cy="449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171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1243</Words>
  <Application>Microsoft Macintosh PowerPoint</Application>
  <PresentationFormat>Widescreen</PresentationFormat>
  <Paragraphs>227</Paragraphs>
  <Slides>30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Aptos</vt:lpstr>
      <vt:lpstr>Aptos Display</vt:lpstr>
      <vt:lpstr>Arial</vt:lpstr>
      <vt:lpstr>Calibri</vt:lpstr>
      <vt:lpstr>Wingdings</vt:lpstr>
      <vt:lpstr>Office Theme</vt:lpstr>
      <vt:lpstr>The Future of  AI-Accelerated Physical 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Yager, Kevin</dc:creator>
  <cp:lastModifiedBy>Yager, Kevin</cp:lastModifiedBy>
  <cp:revision>32</cp:revision>
  <dcterms:created xsi:type="dcterms:W3CDTF">2025-03-13T16:54:35Z</dcterms:created>
  <dcterms:modified xsi:type="dcterms:W3CDTF">2025-09-10T18:05:55Z</dcterms:modified>
</cp:coreProperties>
</file>