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18"/>
  </p:notesMasterIdLst>
  <p:sldIdLst>
    <p:sldId id="256" r:id="rId3"/>
    <p:sldId id="258" r:id="rId4"/>
    <p:sldId id="265" r:id="rId5"/>
    <p:sldId id="350" r:id="rId6"/>
    <p:sldId id="351" r:id="rId7"/>
    <p:sldId id="344" r:id="rId8"/>
    <p:sldId id="346" r:id="rId9"/>
    <p:sldId id="345" r:id="rId10"/>
    <p:sldId id="328" r:id="rId11"/>
    <p:sldId id="329" r:id="rId12"/>
    <p:sldId id="331" r:id="rId13"/>
    <p:sldId id="333" r:id="rId14"/>
    <p:sldId id="334" r:id="rId15"/>
    <p:sldId id="338" r:id="rId16"/>
    <p:sldId id="3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2DDE1F-37A1-4C2B-9AA5-9CA3160D989B}" v="202" dt="2025-08-06T15:36:19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60336" autoAdjust="0"/>
  </p:normalViewPr>
  <p:slideViewPr>
    <p:cSldViewPr snapToGrid="0">
      <p:cViewPr varScale="1">
        <p:scale>
          <a:sx n="101" d="100"/>
          <a:sy n="101" d="100"/>
        </p:scale>
        <p:origin x="69" y="3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7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18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AE7E1-8E74-0C99-EE64-D7A586282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EEAF80-60DC-8FE8-2B9E-B861AA815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90D78-2768-91A9-BC5F-65595F944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638DA-E69A-5080-DFF0-FEF2C12FF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9FA12-FDA6-4BD4-9599-318D3B39F3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75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63E83-2E24-6378-CE94-EFC0F50D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51A83-BF9F-3D09-3C4D-19C1D6511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E11922-AE2E-264E-F792-4A22CE512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3301E-2AC2-81DC-C620-042824236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9FA12-FDA6-4BD4-9599-318D3B39F3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54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FDC64-7931-8BF0-AA5B-E5F4245E6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0A533-0724-B8DD-8748-5F8B2CB2A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B938F4-FF77-2FAC-05C6-D5447EEE8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DA570-0A73-CE95-1705-A8F9FBC6E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9FA12-FDA6-4BD4-9599-318D3B39F3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113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F12D2-9172-6E69-EA9D-10D8AED2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4D5063-3DC3-4841-044D-E56EE8AEA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EF986-8FAC-182E-DC8F-1166AC676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D3D23-ED4C-A058-7412-67ADE7C8D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9FA12-FDA6-4BD4-9599-318D3B39F3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184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0A68B-68FA-560B-2DFF-AFC02EFEC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A9618-E337-DE07-CEA5-91AD17623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91771-6709-6DDF-E400-A4C1485D6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1268C-792F-230B-1EB7-3229C319D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9FA12-FDA6-4BD4-9599-318D3B39F3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84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0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While </a:t>
            </a:r>
            <a:r>
              <a:rPr lang="en-US" sz="1000" dirty="0" err="1"/>
              <a:t>GenBioCELL</a:t>
            </a:r>
            <a:r>
              <a:rPr lang="en-US" sz="1000" dirty="0"/>
              <a:t> selects the most suitable segmentation tool, existing methods often fail under out-of-distribution (OOD) conditions, i.e., test images deviate substantially from the training data. To address this, if a specialist tool (e.g., </a:t>
            </a:r>
            <a:r>
              <a:rPr lang="en-US" sz="1000" dirty="0" err="1"/>
              <a:t>ERNet</a:t>
            </a:r>
            <a:r>
              <a:rPr lang="en-US" sz="1000" dirty="0"/>
              <a:t>) underperforms, we will integrates </a:t>
            </a:r>
            <a:r>
              <a:rPr lang="en-US" sz="1000" dirty="0" err="1"/>
              <a:t>SegGPT</a:t>
            </a:r>
            <a:r>
              <a:rPr lang="en-US" sz="1000" dirty="0"/>
              <a:t>, which adapts to unseen domains using in-context learning with the most similar image–mask pair.</a:t>
            </a:r>
          </a:p>
          <a:p>
            <a:endParaRPr lang="en-US" sz="1000" dirty="0"/>
          </a:p>
          <a:p>
            <a:r>
              <a:rPr lang="en-US" sz="1000" dirty="0"/>
              <a:t>On unseen ER and mitochondria datasets, </a:t>
            </a:r>
            <a:r>
              <a:rPr lang="en-US" sz="1000" dirty="0" err="1"/>
              <a:t>GenBioCELL</a:t>
            </a:r>
            <a:r>
              <a:rPr lang="en-US" sz="1000" dirty="0"/>
              <a:t> outperformed </a:t>
            </a:r>
            <a:r>
              <a:rPr lang="en-US" sz="1000" dirty="0" err="1"/>
              <a:t>ERNet</a:t>
            </a:r>
            <a:r>
              <a:rPr lang="en-US" sz="1000" dirty="0"/>
              <a:t> and </a:t>
            </a:r>
            <a:r>
              <a:rPr lang="en-US" sz="1000" dirty="0" err="1"/>
              <a:t>MitoNet</a:t>
            </a:r>
            <a:r>
              <a:rPr lang="en-US" sz="1000" dirty="0"/>
              <a:t>, recovering accurate structures and achieving higher </a:t>
            </a:r>
            <a:r>
              <a:rPr lang="en-US" sz="1000" dirty="0" err="1"/>
              <a:t>IoU</a:t>
            </a:r>
            <a:r>
              <a:rPr lang="en-US" sz="1000" dirty="0"/>
              <a:t> scores, demonstrating strong robustness to distribution shifts.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63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4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6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6" y="5773230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6" y="4501445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1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82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4320">
          <p15:clr>
            <a:srgbClr val="FBAE40"/>
          </p15:clr>
        </p15:guide>
        <p15:guide id="8" pos="7680">
          <p15:clr>
            <a:srgbClr val="FBAE40"/>
          </p15:clr>
        </p15:guide>
        <p15:guide id="9" orient="horz" pos="7776">
          <p15:clr>
            <a:srgbClr val="FBAE40"/>
          </p15:clr>
        </p15:guide>
        <p15:guide id="10" pos="720">
          <p15:clr>
            <a:srgbClr val="FBAE40"/>
          </p15:clr>
        </p15:guide>
        <p15:guide id="11" pos="14640">
          <p15:clr>
            <a:srgbClr val="FBAE40"/>
          </p15:clr>
        </p15:guide>
        <p15:guide id="12" orient="horz" pos="79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6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6" y="5773230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6" y="4501445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1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84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4320">
          <p15:clr>
            <a:srgbClr val="FBAE40"/>
          </p15:clr>
        </p15:guide>
        <p15:guide id="8" pos="7680">
          <p15:clr>
            <a:srgbClr val="FBAE40"/>
          </p15:clr>
        </p15:guide>
        <p15:guide id="9" orient="horz" pos="7776">
          <p15:clr>
            <a:srgbClr val="FBAE40"/>
          </p15:clr>
        </p15:guide>
        <p15:guide id="10" pos="720">
          <p15:clr>
            <a:srgbClr val="FBAE40"/>
          </p15:clr>
        </p15:guide>
        <p15:guide id="11" pos="14640">
          <p15:clr>
            <a:srgbClr val="FBAE40"/>
          </p15:clr>
        </p15:guide>
        <p15:guide id="12" orient="horz" pos="79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3778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6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6" y="4501445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24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6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6" y="4501445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57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47862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7319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28104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7411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74684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31592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250973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99577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6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5321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4320">
          <p15:clr>
            <a:srgbClr val="F26B43"/>
          </p15:clr>
        </p15:guide>
        <p15:guide id="8" pos="7680">
          <p15:clr>
            <a:srgbClr val="F26B43"/>
          </p15:clr>
        </p15:guide>
        <p15:guide id="9" pos="720">
          <p15:clr>
            <a:srgbClr val="F26B43"/>
          </p15:clr>
        </p15:guide>
        <p15:guide id="10" orient="horz" pos="7776">
          <p15:clr>
            <a:srgbClr val="F26B43"/>
          </p15:clr>
        </p15:guide>
        <p15:guide id="11" pos="14640">
          <p15:clr>
            <a:srgbClr val="F26B43"/>
          </p15:clr>
        </p15:guide>
        <p15:guide id="12" orient="horz" pos="8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4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11" Type="http://schemas.openxmlformats.org/officeDocument/2006/relationships/image" Target="../media/image21.sv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1.sv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5" Type="http://schemas.openxmlformats.org/officeDocument/2006/relationships/image" Target="../media/image24.svg"/><Relationship Id="rId10" Type="http://schemas.openxmlformats.org/officeDocument/2006/relationships/image" Target="../media/image30.png"/><Relationship Id="rId4" Type="http://schemas.openxmlformats.org/officeDocument/2006/relationships/image" Target="../media/image34.svg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7.png"/><Relationship Id="rId18" Type="http://schemas.openxmlformats.org/officeDocument/2006/relationships/image" Target="../media/image23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5" Type="http://schemas.openxmlformats.org/officeDocument/2006/relationships/image" Target="../media/image39.svg"/><Relationship Id="rId10" Type="http://schemas.openxmlformats.org/officeDocument/2006/relationships/image" Target="../media/image30.png"/><Relationship Id="rId19" Type="http://schemas.openxmlformats.org/officeDocument/2006/relationships/image" Target="../media/image24.svg"/><Relationship Id="rId4" Type="http://schemas.openxmlformats.org/officeDocument/2006/relationships/image" Target="../media/image34.svg"/><Relationship Id="rId9" Type="http://schemas.openxmlformats.org/officeDocument/2006/relationships/image" Target="../media/image29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svg"/><Relationship Id="rId18" Type="http://schemas.openxmlformats.org/officeDocument/2006/relationships/image" Target="../media/image37.png"/><Relationship Id="rId3" Type="http://schemas.openxmlformats.org/officeDocument/2006/relationships/image" Target="../media/image33.png"/><Relationship Id="rId21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7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26.png"/><Relationship Id="rId24" Type="http://schemas.openxmlformats.org/officeDocument/2006/relationships/image" Target="../media/image24.svg"/><Relationship Id="rId5" Type="http://schemas.openxmlformats.org/officeDocument/2006/relationships/image" Target="../media/image40.png"/><Relationship Id="rId15" Type="http://schemas.openxmlformats.org/officeDocument/2006/relationships/image" Target="../media/image30.png"/><Relationship Id="rId23" Type="http://schemas.openxmlformats.org/officeDocument/2006/relationships/image" Target="../media/image23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34.svg"/><Relationship Id="rId9" Type="http://schemas.openxmlformats.org/officeDocument/2006/relationships/image" Target="../media/image44.svg"/><Relationship Id="rId14" Type="http://schemas.openxmlformats.org/officeDocument/2006/relationships/image" Target="../media/image29.png"/><Relationship Id="rId22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835" y="2464835"/>
            <a:ext cx="11637819" cy="1803939"/>
          </a:xfrm>
        </p:spPr>
        <p:txBody>
          <a:bodyPr>
            <a:noAutofit/>
          </a:bodyPr>
          <a:lstStyle/>
          <a:p>
            <a:r>
              <a:rPr lang="en-US" sz="3200" dirty="0" err="1"/>
              <a:t>GenBioCELL</a:t>
            </a:r>
            <a:r>
              <a:rPr lang="en-US" sz="3200" dirty="0"/>
              <a:t>: Generalizable, Training-Free Biological Image Analysis via Collaborative and Self-Evolving Large Language Model Agents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40" y="4268774"/>
            <a:ext cx="10334625" cy="1168406"/>
          </a:xfrm>
        </p:spPr>
        <p:txBody>
          <a:bodyPr/>
          <a:lstStyle/>
          <a:p>
            <a:r>
              <a:rPr lang="en-US" b="1" dirty="0"/>
              <a:t>Yuewei Lin</a:t>
            </a:r>
          </a:p>
          <a:p>
            <a:r>
              <a:rPr lang="en-US" altLang="zh-CN" sz="2000" b="1" dirty="0"/>
              <a:t>Brookhaven National Laboratory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B698-C3B7-9E15-86AE-1C499BE0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014E16-762A-0911-D011-3B7520E63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10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74151D-20CA-5B17-5794-E0A8D643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17" y="-56002"/>
            <a:ext cx="11049000" cy="1325563"/>
          </a:xfrm>
        </p:spPr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77D5B-9C11-601A-369E-D189759C080E}"/>
              </a:ext>
            </a:extLst>
          </p:cNvPr>
          <p:cNvSpPr txBox="1"/>
          <p:nvPr/>
        </p:nvSpPr>
        <p:spPr>
          <a:xfrm>
            <a:off x="317499" y="986552"/>
            <a:ext cx="1155700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2400" b="1" dirty="0"/>
              <a:t>Scenario I: Existing Tools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Improvement when existing tools (e.g., </a:t>
            </a:r>
            <a:r>
              <a:rPr lang="en-US" sz="2200" dirty="0" err="1"/>
              <a:t>MitoNet</a:t>
            </a:r>
            <a:r>
              <a:rPr lang="en-US" sz="2200" dirty="0"/>
              <a:t>, </a:t>
            </a:r>
            <a:r>
              <a:rPr lang="en-US" sz="2200" dirty="0" err="1"/>
              <a:t>ERNet</a:t>
            </a:r>
            <a:r>
              <a:rPr lang="en-US" sz="2200" dirty="0"/>
              <a:t>) underperformed in out-of-distribution (OOD) conditions.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5387C-F025-E635-CA35-D69B09AC3CC7}"/>
              </a:ext>
            </a:extLst>
          </p:cNvPr>
          <p:cNvSpPr txBox="1"/>
          <p:nvPr/>
        </p:nvSpPr>
        <p:spPr>
          <a:xfrm>
            <a:off x="5580717" y="5094990"/>
            <a:ext cx="62568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Using the image and mask in the training set of existing tool and consider them as examples for in context learning to improve the </a:t>
            </a:r>
            <a:r>
              <a:rPr lang="en-US" b="1" dirty="0"/>
              <a:t>OOD</a:t>
            </a:r>
            <a:r>
              <a:rPr lang="en-US" dirty="0"/>
              <a:t> performance.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A50235-8476-A68C-3F3A-3262ABC76C6F}"/>
              </a:ext>
            </a:extLst>
          </p:cNvPr>
          <p:cNvGrpSpPr/>
          <p:nvPr/>
        </p:nvGrpSpPr>
        <p:grpSpPr>
          <a:xfrm>
            <a:off x="5426016" y="2615492"/>
            <a:ext cx="5988956" cy="2451180"/>
            <a:chOff x="2529999" y="396253"/>
            <a:chExt cx="5988956" cy="24511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506C11-0D7B-595B-A4F9-65A317CC3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84" t="5851" r="13825" b="9739"/>
            <a:stretch>
              <a:fillRect/>
            </a:stretch>
          </p:blipFill>
          <p:spPr>
            <a:xfrm>
              <a:off x="2529999" y="396253"/>
              <a:ext cx="5988956" cy="22900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E521AA-E384-8D34-7AC0-A5E07D93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2358" t="90261" r="23217" b="824"/>
            <a:stretch>
              <a:fillRect/>
            </a:stretch>
          </p:blipFill>
          <p:spPr>
            <a:xfrm>
              <a:off x="4335110" y="2624755"/>
              <a:ext cx="2885334" cy="22267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6C6679-5A28-C606-0264-571D456C754E}"/>
              </a:ext>
            </a:extLst>
          </p:cNvPr>
          <p:cNvGrpSpPr/>
          <p:nvPr/>
        </p:nvGrpSpPr>
        <p:grpSpPr>
          <a:xfrm>
            <a:off x="317499" y="2449507"/>
            <a:ext cx="5002225" cy="3568139"/>
            <a:chOff x="405217" y="2452720"/>
            <a:chExt cx="5002225" cy="35681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6F06B9-ABB8-DFC6-AFE8-9E601C9AD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886"/>
            <a:stretch>
              <a:fillRect/>
            </a:stretch>
          </p:blipFill>
          <p:spPr>
            <a:xfrm>
              <a:off x="405217" y="2452720"/>
              <a:ext cx="5002225" cy="32908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9FD18D-730D-A9C5-2DE7-455FCB14A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464" t="93978"/>
            <a:stretch>
              <a:fillRect/>
            </a:stretch>
          </p:blipFill>
          <p:spPr>
            <a:xfrm>
              <a:off x="757238" y="5810251"/>
              <a:ext cx="4378742" cy="210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50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6FA7A-E6B7-B524-AEFF-A80D3D4A9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BC4E13-44FC-4633-D356-56EABCAE5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11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D0832C-4C5F-9A7C-A01E-DF2BD5D0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17" y="-56002"/>
            <a:ext cx="11049000" cy="1325563"/>
          </a:xfrm>
        </p:spPr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024DBC-9B3F-D605-237E-DE34F8C9E620}"/>
              </a:ext>
            </a:extLst>
          </p:cNvPr>
          <p:cNvSpPr txBox="1"/>
          <p:nvPr/>
        </p:nvSpPr>
        <p:spPr>
          <a:xfrm>
            <a:off x="405217" y="990785"/>
            <a:ext cx="11557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2400" b="1" dirty="0"/>
              <a:t>Scenario II: Full Automated Segmentation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Novel object, i.e., no existing tools/data, e.g., “Golgi”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B5917B-53C3-9638-A93F-0EC282541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4" y="2260871"/>
            <a:ext cx="4253406" cy="184969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0947EF-C7D7-739F-B1D7-FB64C4FC0E0E}"/>
              </a:ext>
            </a:extLst>
          </p:cNvPr>
          <p:cNvGrpSpPr/>
          <p:nvPr/>
        </p:nvGrpSpPr>
        <p:grpSpPr>
          <a:xfrm>
            <a:off x="4946403" y="2496057"/>
            <a:ext cx="6979821" cy="2991319"/>
            <a:chOff x="4640679" y="2279922"/>
            <a:chExt cx="6979821" cy="29913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F95DBB-A5B4-2E4E-11C0-47084EC0E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0679" y="2279922"/>
              <a:ext cx="6979821" cy="262862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FCF0E3-F874-097D-5E9B-EBD932BE8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799"/>
            <a:stretch>
              <a:fillRect/>
            </a:stretch>
          </p:blipFill>
          <p:spPr>
            <a:xfrm>
              <a:off x="6455150" y="4966407"/>
              <a:ext cx="3690195" cy="30483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EDA0966-9F91-4BAD-1F06-8B4A23C7868A}"/>
              </a:ext>
            </a:extLst>
          </p:cNvPr>
          <p:cNvSpPr txBox="1"/>
          <p:nvPr/>
        </p:nvSpPr>
        <p:spPr>
          <a:xfrm>
            <a:off x="405217" y="4148670"/>
            <a:ext cx="44238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Pipeline for full automated segmentation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85A51B-F3B2-15A9-3175-FAD6ADC3198D}"/>
              </a:ext>
            </a:extLst>
          </p:cNvPr>
          <p:cNvSpPr txBox="1"/>
          <p:nvPr/>
        </p:nvSpPr>
        <p:spPr>
          <a:xfrm>
            <a:off x="571500" y="4562270"/>
            <a:ext cx="44238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Utilizing the text-guided segmentation model, the segmentation performance is </a:t>
            </a:r>
            <a:r>
              <a:rPr lang="en-US" b="1" dirty="0"/>
              <a:t>iteratively</a:t>
            </a:r>
            <a:r>
              <a:rPr lang="en-US" dirty="0"/>
              <a:t> improved through collaboration with an </a:t>
            </a:r>
            <a:r>
              <a:rPr lang="en-US" b="1" dirty="0"/>
              <a:t>evaluation agent</a:t>
            </a:r>
            <a:r>
              <a:rPr lang="en-US" dirty="0"/>
              <a:t>, which provides </a:t>
            </a:r>
            <a:r>
              <a:rPr lang="en-US" b="1" dirty="0"/>
              <a:t>feedback</a:t>
            </a:r>
            <a:r>
              <a:rPr lang="en-US" dirty="0"/>
              <a:t> to refine the results progressively.</a:t>
            </a:r>
          </a:p>
        </p:txBody>
      </p:sp>
    </p:spTree>
    <p:extLst>
      <p:ext uri="{BB962C8B-B14F-4D97-AF65-F5344CB8AC3E}">
        <p14:creationId xmlns:p14="http://schemas.microsoft.com/office/powerpoint/2010/main" val="111749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F7CDB-4474-2555-8FCC-28E47F69E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D7084-3B8D-E8FF-60FB-2A83D8F28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12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DBBC9A-3882-BE90-DF24-A79C29A1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17" y="-56002"/>
            <a:ext cx="11049000" cy="1325563"/>
          </a:xfrm>
        </p:spPr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B3D9E-5ACC-1DF7-0516-ED155518379C}"/>
              </a:ext>
            </a:extLst>
          </p:cNvPr>
          <p:cNvSpPr txBox="1"/>
          <p:nvPr/>
        </p:nvSpPr>
        <p:spPr>
          <a:xfrm>
            <a:off x="405217" y="1120676"/>
            <a:ext cx="1133037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Scenario III: Self Evolution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Novel Capability Emergence</a:t>
            </a:r>
            <a:r>
              <a:rPr lang="en-US" sz="2200" dirty="0"/>
              <a:t>. For the tasks of novel </a:t>
            </a:r>
            <a:r>
              <a:rPr lang="en-US" sz="2200" dirty="0" err="1"/>
              <a:t>organells</a:t>
            </a:r>
            <a:r>
              <a:rPr lang="en-US" sz="2200" dirty="0"/>
              <a:t>, like “segment Golgi”, </a:t>
            </a:r>
            <a:r>
              <a:rPr lang="en-US" sz="2200" dirty="0" err="1"/>
              <a:t>GenBioCELL</a:t>
            </a:r>
            <a:r>
              <a:rPr lang="en-US" sz="2200" dirty="0"/>
              <a:t> begins with automated segmentation, refined when needed by human correction and then stores corrected examples to enable in-context general tool reuse. After one process, it can quickly handle new images using fast single-example in-context learning, without re-running the full process.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CDE7F-E0C1-8445-D3E9-979F499409F8}"/>
              </a:ext>
            </a:extLst>
          </p:cNvPr>
          <p:cNvSpPr txBox="1"/>
          <p:nvPr/>
        </p:nvSpPr>
        <p:spPr>
          <a:xfrm>
            <a:off x="4984501" y="3780191"/>
            <a:ext cx="6469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test self-evolution using one example image and apply in-context learning to the others.</a:t>
            </a:r>
          </a:p>
          <a:p>
            <a:endParaRPr lang="en-US" dirty="0"/>
          </a:p>
          <a:p>
            <a:r>
              <a:rPr lang="en-US" b="1" dirty="0"/>
              <a:t>LISA only: </a:t>
            </a:r>
            <a:r>
              <a:rPr lang="en-US" dirty="0"/>
              <a:t>Using reference from automated segmentation</a:t>
            </a:r>
          </a:p>
          <a:p>
            <a:r>
              <a:rPr lang="en-US" b="1" dirty="0"/>
              <a:t>LISA+HITL: </a:t>
            </a:r>
            <a:r>
              <a:rPr lang="en-US" dirty="0"/>
              <a:t>Using human correction results as reference.</a:t>
            </a:r>
          </a:p>
          <a:p>
            <a:r>
              <a:rPr lang="en-US" b="1" dirty="0"/>
              <a:t>GT: </a:t>
            </a:r>
            <a:r>
              <a:rPr lang="en-US" dirty="0"/>
              <a:t>Using</a:t>
            </a:r>
            <a:r>
              <a:rPr lang="en-US" b="1" dirty="0"/>
              <a:t> </a:t>
            </a:r>
            <a:r>
              <a:rPr lang="en-US" dirty="0"/>
              <a:t>ground truth as reference.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F64D11-25A9-2915-20EB-0A4CFBA1F9F4}"/>
              </a:ext>
            </a:extLst>
          </p:cNvPr>
          <p:cNvGrpSpPr/>
          <p:nvPr/>
        </p:nvGrpSpPr>
        <p:grpSpPr>
          <a:xfrm>
            <a:off x="1468724" y="3275112"/>
            <a:ext cx="3361129" cy="3084480"/>
            <a:chOff x="928615" y="2176673"/>
            <a:chExt cx="3361129" cy="30844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F41D080-70D1-B156-CCE5-A9616E538479}"/>
                </a:ext>
              </a:extLst>
            </p:cNvPr>
            <p:cNvGrpSpPr/>
            <p:nvPr/>
          </p:nvGrpSpPr>
          <p:grpSpPr>
            <a:xfrm>
              <a:off x="928615" y="2197166"/>
              <a:ext cx="3361129" cy="3063987"/>
              <a:chOff x="928615" y="2197166"/>
              <a:chExt cx="3361129" cy="306398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87D4663-BCED-DD6E-78C1-B2CADBA95F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205" t="7208" r="22600"/>
              <a:stretch>
                <a:fillRect/>
              </a:stretch>
            </p:blipFill>
            <p:spPr>
              <a:xfrm>
                <a:off x="928615" y="2197166"/>
                <a:ext cx="3164866" cy="306398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7CE1823-DE23-0A4C-8595-E1D73806F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5461" t="7208"/>
              <a:stretch>
                <a:fillRect/>
              </a:stretch>
            </p:blipFill>
            <p:spPr>
              <a:xfrm>
                <a:off x="4093481" y="2197166"/>
                <a:ext cx="196263" cy="3063987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A98488-4B38-7D92-462D-8111FE31B8BC}"/>
                </a:ext>
              </a:extLst>
            </p:cNvPr>
            <p:cNvSpPr/>
            <p:nvPr/>
          </p:nvSpPr>
          <p:spPr>
            <a:xfrm>
              <a:off x="2179399" y="2176673"/>
              <a:ext cx="1786159" cy="1847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B04AFD-BA4F-A83F-EFB2-99F720036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8045" t="6823" r="22600" b="87725"/>
            <a:stretch>
              <a:fillRect/>
            </a:stretch>
          </p:blipFill>
          <p:spPr>
            <a:xfrm>
              <a:off x="1989886" y="2187690"/>
              <a:ext cx="1701669" cy="180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93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A5022-B2BE-B8B1-93F1-045EDDC77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CD24B-5DB6-F750-E80B-B3DEBCCBE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13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038FF9-B2B6-3363-4673-4D3FADE3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17" y="-56002"/>
            <a:ext cx="11049000" cy="1325563"/>
          </a:xfrm>
        </p:spPr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F9EBE-3524-3D0A-60DE-F45C0BAAAEB6}"/>
              </a:ext>
            </a:extLst>
          </p:cNvPr>
          <p:cNvSpPr txBox="1"/>
          <p:nvPr/>
        </p:nvSpPr>
        <p:spPr>
          <a:xfrm>
            <a:off x="405217" y="990785"/>
            <a:ext cx="11557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Scenario III: Self Evolution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Progressive Performance Improvement, </a:t>
            </a:r>
            <a:r>
              <a:rPr lang="en-US" sz="2400" dirty="0"/>
              <a:t>where performance improves as experience accumulates.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80334-8A09-6019-9269-C9A03DAE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2" y="2708802"/>
            <a:ext cx="5177401" cy="3281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B7047-669E-50DB-AEF0-FE8233CA6BE5}"/>
              </a:ext>
            </a:extLst>
          </p:cNvPr>
          <p:cNvSpPr txBox="1"/>
          <p:nvPr/>
        </p:nvSpPr>
        <p:spPr>
          <a:xfrm>
            <a:off x="5593286" y="2995461"/>
            <a:ext cx="62907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treat one image as the input. The remaining images become progressively available for in-context reference.</a:t>
            </a:r>
          </a:p>
          <a:p>
            <a:endParaRPr lang="en-US" dirty="0"/>
          </a:p>
          <a:p>
            <a:r>
              <a:rPr lang="en-US" altLang="zh-CN" dirty="0"/>
              <a:t>M</a:t>
            </a:r>
            <a:r>
              <a:rPr lang="en-US" dirty="0"/>
              <a:t>inimally corrected masks outperformed ground truth, likely because simplified boundaries provided more generalizable examples. It suggests that lightweight human-in-the-loop input, rather than extensive curation, can yield strong results, making </a:t>
            </a:r>
            <a:r>
              <a:rPr lang="en-US" dirty="0" err="1"/>
              <a:t>GenBioCELL</a:t>
            </a:r>
            <a:r>
              <a:rPr lang="en-US" dirty="0"/>
              <a:t> scalable and practical for biological research.</a:t>
            </a:r>
          </a:p>
        </p:txBody>
      </p:sp>
    </p:spTree>
    <p:extLst>
      <p:ext uri="{BB962C8B-B14F-4D97-AF65-F5344CB8AC3E}">
        <p14:creationId xmlns:p14="http://schemas.microsoft.com/office/powerpoint/2010/main" val="1080880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5BD76-F916-ED43-43DC-0FC34F079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DDBA9-D8CE-33AC-D2EB-138B5312A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14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8A83452-3580-66D4-0B88-EEA95FE7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17" y="-56002"/>
            <a:ext cx="11049000" cy="1325563"/>
          </a:xfrm>
        </p:spPr>
        <p:txBody>
          <a:bodyPr/>
          <a:lstStyle/>
          <a:p>
            <a:r>
              <a:rPr lang="en-US" altLang="zh-CN" dirty="0"/>
              <a:t>Conclusion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FBD74-6F77-67D5-84DC-C6C12343AC82}"/>
              </a:ext>
            </a:extLst>
          </p:cNvPr>
          <p:cNvSpPr txBox="1"/>
          <p:nvPr/>
        </p:nvSpPr>
        <p:spPr>
          <a:xfrm>
            <a:off x="848071" y="1350546"/>
            <a:ext cx="10129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/>
              <a:t>Key points: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Training-Free: </a:t>
            </a:r>
            <a:r>
              <a:rPr lang="en-US" sz="2000" dirty="0"/>
              <a:t>Works without labeled data or extra training.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Intelligent Tool Selection:</a:t>
            </a:r>
            <a:r>
              <a:rPr lang="en-US" sz="2000" dirty="0"/>
              <a:t> Selects the best tools for each task and dataset.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Generalization: </a:t>
            </a:r>
            <a:r>
              <a:rPr lang="en-US" sz="2000" dirty="0"/>
              <a:t>Handles unseen biological structures through text-based features.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Self-Evolving: </a:t>
            </a:r>
            <a:r>
              <a:rPr lang="en-US" sz="2000" dirty="0"/>
              <a:t>Continuously enhances itself by experience accumulates.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0A5A9-496B-17BB-A7CF-E6A85CA404E7}"/>
              </a:ext>
            </a:extLst>
          </p:cNvPr>
          <p:cNvSpPr txBox="1"/>
          <p:nvPr/>
        </p:nvSpPr>
        <p:spPr>
          <a:xfrm>
            <a:off x="848071" y="3777319"/>
            <a:ext cx="100536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/>
              <a:t>Future work: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Develop more powerful in-context learning and text-guided models specifically for biological images.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Develop more powerful and stable evaluation agent.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Extend it to more complex tasks beyond segmentation.</a:t>
            </a:r>
          </a:p>
        </p:txBody>
      </p:sp>
    </p:spTree>
    <p:extLst>
      <p:ext uri="{BB962C8B-B14F-4D97-AF65-F5344CB8AC3E}">
        <p14:creationId xmlns:p14="http://schemas.microsoft.com/office/powerpoint/2010/main" val="100676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A4D9A-EBC1-8B2A-DA97-28CFE9BD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0" y="2714627"/>
            <a:ext cx="3475567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207CE-5A2E-DADD-7868-B0DFB294F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656495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7C54-D902-A084-DFE4-E24FA586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&amp;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22BCE-CFD3-49D3-B414-4EA9A963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6E3EE-4299-0462-2FF3-771F782EAA40}"/>
              </a:ext>
            </a:extLst>
          </p:cNvPr>
          <p:cNvSpPr txBox="1"/>
          <p:nvPr/>
        </p:nvSpPr>
        <p:spPr>
          <a:xfrm>
            <a:off x="403548" y="1628995"/>
            <a:ext cx="657667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Biological image analysis</a:t>
            </a:r>
            <a:r>
              <a:rPr lang="en-US" sz="2000" dirty="0"/>
              <a:t> is essential for modern life sciences, enabling breakthroughs and deeper insights.</a:t>
            </a:r>
            <a:endParaRPr lang="en-US" sz="2000" b="1" dirty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Object segmentation</a:t>
            </a:r>
            <a:r>
              <a:rPr lang="en-US" sz="2000" dirty="0"/>
              <a:t> is a core technique, critical for researchers to measure shapes and track changes in biological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Existing models: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Require large-scale training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Restricted to specific organelles -- poor generalizability</a:t>
            </a: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E724AB-5299-7E36-5831-58075AF3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39" y="1501171"/>
            <a:ext cx="2740640" cy="23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01200-6889-5160-C84B-B9DEE0358D45}"/>
              </a:ext>
            </a:extLst>
          </p:cNvPr>
          <p:cNvSpPr txBox="1"/>
          <p:nvPr/>
        </p:nvSpPr>
        <p:spPr>
          <a:xfrm>
            <a:off x="8802895" y="482068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Organelles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CE1BC-2788-5637-AAB3-43A22F082F02}"/>
              </a:ext>
            </a:extLst>
          </p:cNvPr>
          <p:cNvSpPr txBox="1"/>
          <p:nvPr/>
        </p:nvSpPr>
        <p:spPr>
          <a:xfrm>
            <a:off x="1526223" y="5635406"/>
            <a:ext cx="991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Our goal: develop a generalizable, training-free system for organelle segmentation.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02CB6A-4530-2895-6D1C-2DB4AF3D8E2F}"/>
              </a:ext>
            </a:extLst>
          </p:cNvPr>
          <p:cNvGrpSpPr/>
          <p:nvPr/>
        </p:nvGrpSpPr>
        <p:grpSpPr>
          <a:xfrm>
            <a:off x="6869550" y="3716306"/>
            <a:ext cx="2164411" cy="917663"/>
            <a:chOff x="8937517" y="1135844"/>
            <a:chExt cx="2164411" cy="9176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8E298D-C6BE-B281-504C-11725903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7517" y="1135844"/>
              <a:ext cx="1469641" cy="91766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6CF212-8462-2EDE-7913-5AFA6E215F69}"/>
                </a:ext>
              </a:extLst>
            </p:cNvPr>
            <p:cNvSpPr txBox="1"/>
            <p:nvPr/>
          </p:nvSpPr>
          <p:spPr>
            <a:xfrm>
              <a:off x="10369523" y="1396938"/>
              <a:ext cx="7324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Golgi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263462-152D-7D56-7E1E-1BEC986547B9}"/>
              </a:ext>
            </a:extLst>
          </p:cNvPr>
          <p:cNvGrpSpPr/>
          <p:nvPr/>
        </p:nvGrpSpPr>
        <p:grpSpPr>
          <a:xfrm>
            <a:off x="10446810" y="3612457"/>
            <a:ext cx="1369220" cy="1130705"/>
            <a:chOff x="10268184" y="2295977"/>
            <a:chExt cx="1369220" cy="11307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6CC027-2183-9AD7-74BE-9762A037B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68184" y="2295977"/>
              <a:ext cx="1368354" cy="85575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3C19FF-DAC8-8A3D-2CF7-A78CE2062EB1}"/>
                </a:ext>
              </a:extLst>
            </p:cNvPr>
            <p:cNvSpPr txBox="1"/>
            <p:nvPr/>
          </p:nvSpPr>
          <p:spPr>
            <a:xfrm>
              <a:off x="10268184" y="3088128"/>
              <a:ext cx="13692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Mitochondria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5DC17E-2889-5EBF-9E88-055845CE3B82}"/>
              </a:ext>
            </a:extLst>
          </p:cNvPr>
          <p:cNvGrpSpPr/>
          <p:nvPr/>
        </p:nvGrpSpPr>
        <p:grpSpPr>
          <a:xfrm>
            <a:off x="10581528" y="1131349"/>
            <a:ext cx="1369213" cy="1303319"/>
            <a:chOff x="10251287" y="3769647"/>
            <a:chExt cx="1369213" cy="130331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EF9276-3607-1152-2F13-041817663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1287" y="3769647"/>
              <a:ext cx="1369213" cy="85575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78F73B-C529-8304-3C14-A59015F6C1EE}"/>
                </a:ext>
              </a:extLst>
            </p:cNvPr>
            <p:cNvSpPr txBox="1"/>
            <p:nvPr/>
          </p:nvSpPr>
          <p:spPr>
            <a:xfrm>
              <a:off x="10277237" y="4611301"/>
              <a:ext cx="129309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dirty="0"/>
                <a:t>Endoplasmic </a:t>
              </a:r>
            </a:p>
            <a:p>
              <a:pPr algn="ctr">
                <a:lnSpc>
                  <a:spcPct val="80000"/>
                </a:lnSpc>
              </a:pPr>
              <a:r>
                <a:rPr lang="en-US" sz="1500" dirty="0"/>
                <a:t>reticulum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516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475B7-6043-7C95-B3FA-83945A197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35B19-1BD1-CC19-4D7A-ADCA7939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&amp;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5372E-72EB-C6B9-A19E-0818CC3CC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32136-754B-80D1-176D-D76EF0D25F03}"/>
              </a:ext>
            </a:extLst>
          </p:cNvPr>
          <p:cNvSpPr txBox="1"/>
          <p:nvPr/>
        </p:nvSpPr>
        <p:spPr>
          <a:xfrm>
            <a:off x="7070390" y="2523989"/>
            <a:ext cx="50259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7432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LLM serves as the </a:t>
            </a:r>
            <a:r>
              <a:rPr lang="en-US" sz="2000" b="1" dirty="0"/>
              <a:t>controller</a:t>
            </a:r>
            <a:r>
              <a:rPr lang="en-US" sz="2000" dirty="0"/>
              <a:t> for the system and is able to call multiple </a:t>
            </a:r>
            <a:r>
              <a:rPr lang="en-US" sz="2000" b="1" dirty="0"/>
              <a:t>external tools</a:t>
            </a:r>
            <a:r>
              <a:rPr lang="en-US" sz="2000" dirty="0"/>
              <a:t>.</a:t>
            </a:r>
          </a:p>
          <a:p>
            <a:pPr lvl="1" indent="-274320"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lvl="1" indent="-27432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Multiple LLM agents serve as different roles, (e.g., planner, executor, evaluator, etc.) and collaborate to tackle various tasks.</a:t>
            </a:r>
          </a:p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713C0-F3D9-F21A-628C-CB6E1052104D}"/>
              </a:ext>
            </a:extLst>
          </p:cNvPr>
          <p:cNvGrpSpPr/>
          <p:nvPr/>
        </p:nvGrpSpPr>
        <p:grpSpPr>
          <a:xfrm>
            <a:off x="279725" y="1996745"/>
            <a:ext cx="6819575" cy="4018822"/>
            <a:chOff x="355924" y="2111045"/>
            <a:chExt cx="7152336" cy="422803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B86586A-9A42-9B01-23C2-E0EB28498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924" y="2111045"/>
              <a:ext cx="7152336" cy="4228035"/>
            </a:xfrm>
            <a:prstGeom prst="rect">
              <a:avLst/>
            </a:prstGeom>
          </p:spPr>
        </p:pic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FFFB4F8D-1C15-07CA-7800-902213070D08}"/>
                </a:ext>
              </a:extLst>
            </p:cNvPr>
            <p:cNvSpPr/>
            <p:nvPr/>
          </p:nvSpPr>
          <p:spPr>
            <a:xfrm>
              <a:off x="1982754" y="4645726"/>
              <a:ext cx="713793" cy="31691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5BFEFC4C-3888-86AA-3FF5-B3DD4539144A}"/>
                </a:ext>
              </a:extLst>
            </p:cNvPr>
            <p:cNvSpPr txBox="1"/>
            <p:nvPr/>
          </p:nvSpPr>
          <p:spPr>
            <a:xfrm>
              <a:off x="1679795" y="4581526"/>
              <a:ext cx="1319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" panose="020B0604020104020204" pitchFamily="34" charset="0"/>
                </a:rPr>
                <a:t>LLM agent</a:t>
              </a: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FCED0F22-0CD6-DD07-B50C-1A5A33E2ACFD}"/>
                </a:ext>
              </a:extLst>
            </p:cNvPr>
            <p:cNvSpPr/>
            <p:nvPr/>
          </p:nvSpPr>
          <p:spPr>
            <a:xfrm>
              <a:off x="3483530" y="2136677"/>
              <a:ext cx="953912" cy="31691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E81C609B-87F2-D868-A699-5CDB8B0E479D}"/>
                </a:ext>
              </a:extLst>
            </p:cNvPr>
            <p:cNvSpPr txBox="1"/>
            <p:nvPr/>
          </p:nvSpPr>
          <p:spPr>
            <a:xfrm>
              <a:off x="3524118" y="2123597"/>
              <a:ext cx="913323" cy="388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" panose="020B0604020104020204" pitchFamily="34" charset="0"/>
                </a:rPr>
                <a:t>Inputs</a:t>
              </a: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8D0F18C1-B274-30C7-8AD6-1E92729C5B13}"/>
                </a:ext>
              </a:extLst>
            </p:cNvPr>
            <p:cNvSpPr/>
            <p:nvPr/>
          </p:nvSpPr>
          <p:spPr>
            <a:xfrm>
              <a:off x="5771444" y="3007534"/>
              <a:ext cx="953912" cy="31691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747E590E-640C-EA60-FAAF-8D2528CF0942}"/>
                </a:ext>
              </a:extLst>
            </p:cNvPr>
            <p:cNvSpPr txBox="1"/>
            <p:nvPr/>
          </p:nvSpPr>
          <p:spPr>
            <a:xfrm>
              <a:off x="5711501" y="3033400"/>
              <a:ext cx="12071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badi" panose="020B0604020104020204" pitchFamily="34" charset="0"/>
                </a:rPr>
                <a:t>Workflow</a:t>
              </a:r>
              <a:endParaRPr lang="en-US" dirty="0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4AD0008F-EE1A-6B3B-9972-C82886EA49C2}"/>
                </a:ext>
              </a:extLst>
            </p:cNvPr>
            <p:cNvSpPr/>
            <p:nvPr/>
          </p:nvSpPr>
          <p:spPr>
            <a:xfrm>
              <a:off x="1144657" y="2761654"/>
              <a:ext cx="994392" cy="31691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9BB449B8-48C8-D60E-A005-EFCC9E4D6A1E}"/>
                </a:ext>
              </a:extLst>
            </p:cNvPr>
            <p:cNvSpPr/>
            <p:nvPr/>
          </p:nvSpPr>
          <p:spPr>
            <a:xfrm>
              <a:off x="3562185" y="4772608"/>
              <a:ext cx="875257" cy="19961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8B46D68D-F362-861E-EA59-BC839BCE66A5}"/>
                </a:ext>
              </a:extLst>
            </p:cNvPr>
            <p:cNvSpPr txBox="1"/>
            <p:nvPr/>
          </p:nvSpPr>
          <p:spPr>
            <a:xfrm>
              <a:off x="3236410" y="4642852"/>
              <a:ext cx="227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" panose="020B0604020104020204" pitchFamily="34" charset="0"/>
                </a:rPr>
                <a:t>External Tools</a:t>
              </a: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D2B2BF44-1F11-BFB1-DE4B-C6684E0791A3}"/>
                </a:ext>
              </a:extLst>
            </p:cNvPr>
            <p:cNvSpPr txBox="1"/>
            <p:nvPr/>
          </p:nvSpPr>
          <p:spPr>
            <a:xfrm>
              <a:off x="1123512" y="2773439"/>
              <a:ext cx="937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" panose="020B0604020104020204" pitchFamily="34" charset="0"/>
                </a:rPr>
                <a:t>Query</a:t>
              </a: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81865BF0-203E-BDDA-79C6-7017583EC342}"/>
                </a:ext>
              </a:extLst>
            </p:cNvPr>
            <p:cNvSpPr txBox="1"/>
            <p:nvPr/>
          </p:nvSpPr>
          <p:spPr>
            <a:xfrm>
              <a:off x="2855090" y="3727017"/>
              <a:ext cx="1338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badi" panose="020B0604020104020204" pitchFamily="34" charset="0"/>
                </a:rPr>
                <a:t>LLM </a:t>
              </a: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47825290-CBEA-E73D-6BFC-C3814AA2859C}"/>
                </a:ext>
              </a:extLst>
            </p:cNvPr>
            <p:cNvSpPr txBox="1"/>
            <p:nvPr/>
          </p:nvSpPr>
          <p:spPr>
            <a:xfrm>
              <a:off x="526757" y="5428587"/>
              <a:ext cx="1338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badi" panose="020B0604020104020204" pitchFamily="34" charset="0"/>
                </a:rPr>
                <a:t>Agent Response </a:t>
              </a:r>
            </a:p>
          </p:txBody>
        </p:sp>
      </p:grp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3D910DBA-6BD6-C7FB-9FE2-EB4CC6E50069}"/>
              </a:ext>
            </a:extLst>
          </p:cNvPr>
          <p:cNvSpPr/>
          <p:nvPr/>
        </p:nvSpPr>
        <p:spPr>
          <a:xfrm>
            <a:off x="4669367" y="2815167"/>
            <a:ext cx="2429933" cy="23349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139B5020-E8E2-C02D-2FC5-E0D71FA99212}"/>
              </a:ext>
            </a:extLst>
          </p:cNvPr>
          <p:cNvSpPr/>
          <p:nvPr/>
        </p:nvSpPr>
        <p:spPr>
          <a:xfrm>
            <a:off x="2794474" y="4403272"/>
            <a:ext cx="1819859" cy="163665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1E03D9CB-3425-2ACD-7CA1-928B782E416D}"/>
              </a:ext>
            </a:extLst>
          </p:cNvPr>
          <p:cNvSpPr txBox="1"/>
          <p:nvPr/>
        </p:nvSpPr>
        <p:spPr>
          <a:xfrm>
            <a:off x="442610" y="1507818"/>
            <a:ext cx="11212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altLang="zh-CN" sz="2000" b="1" dirty="0"/>
              <a:t>Multi-</a:t>
            </a:r>
            <a:r>
              <a:rPr lang="en-US" sz="2000" b="1" dirty="0"/>
              <a:t>LLM agent </a:t>
            </a:r>
            <a:r>
              <a:rPr lang="en-US" altLang="zh-CN" sz="2000" b="1" dirty="0"/>
              <a:t>system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7156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45CF6-3DC9-14FA-564C-DC0A39145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D189FEC-E1B3-7069-D335-6F83EDCCDC9D}"/>
              </a:ext>
            </a:extLst>
          </p:cNvPr>
          <p:cNvGrpSpPr/>
          <p:nvPr/>
        </p:nvGrpSpPr>
        <p:grpSpPr>
          <a:xfrm>
            <a:off x="2230012" y="852488"/>
            <a:ext cx="2915455" cy="4315847"/>
            <a:chOff x="2230012" y="852488"/>
            <a:chExt cx="2915455" cy="4315847"/>
          </a:xfrm>
        </p:grpSpPr>
        <p:sp>
          <p:nvSpPr>
            <p:cNvPr id="322" name="Arrow: Notched Right 321">
              <a:extLst>
                <a:ext uri="{FF2B5EF4-FFF2-40B4-BE49-F238E27FC236}">
                  <a16:creationId xmlns:a16="http://schemas.microsoft.com/office/drawing/2014/main" id="{860D4847-8892-0816-19B6-6A7C6F71A4E4}"/>
                </a:ext>
              </a:extLst>
            </p:cNvPr>
            <p:cNvSpPr/>
            <p:nvPr/>
          </p:nvSpPr>
          <p:spPr>
            <a:xfrm>
              <a:off x="2230012" y="2229712"/>
              <a:ext cx="262667" cy="16758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sq" cmpd="sng">
              <a:solidFill>
                <a:schemeClr val="tx2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812CAA-8DC4-A36D-3D4A-7FF0C7F99FD4}"/>
                </a:ext>
              </a:extLst>
            </p:cNvPr>
            <p:cNvGrpSpPr/>
            <p:nvPr/>
          </p:nvGrpSpPr>
          <p:grpSpPr>
            <a:xfrm>
              <a:off x="2419331" y="852488"/>
              <a:ext cx="2726136" cy="4315847"/>
              <a:chOff x="2419331" y="852488"/>
              <a:chExt cx="2726136" cy="4315847"/>
            </a:xfrm>
          </p:grpSpPr>
          <p:sp>
            <p:nvSpPr>
              <p:cNvPr id="364" name="Rectangle: Rounded Corners 363">
                <a:extLst>
                  <a:ext uri="{FF2B5EF4-FFF2-40B4-BE49-F238E27FC236}">
                    <a16:creationId xmlns:a16="http://schemas.microsoft.com/office/drawing/2014/main" id="{F2DA7DF5-3B08-A45D-45B6-A813027BB88F}"/>
                  </a:ext>
                </a:extLst>
              </p:cNvPr>
              <p:cNvSpPr/>
              <p:nvPr/>
            </p:nvSpPr>
            <p:spPr>
              <a:xfrm>
                <a:off x="2425700" y="4788466"/>
                <a:ext cx="1168400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External information retrieval</a:t>
                </a:r>
              </a:p>
            </p:txBody>
          </p:sp>
          <p:sp>
            <p:nvSpPr>
              <p:cNvPr id="365" name="Arrow: Notched Right 364">
                <a:extLst>
                  <a:ext uri="{FF2B5EF4-FFF2-40B4-BE49-F238E27FC236}">
                    <a16:creationId xmlns:a16="http://schemas.microsoft.com/office/drawing/2014/main" id="{D3FC8860-F7C6-33F8-A374-994FFE8D4D8A}"/>
                  </a:ext>
                </a:extLst>
              </p:cNvPr>
              <p:cNvSpPr/>
              <p:nvPr/>
            </p:nvSpPr>
            <p:spPr>
              <a:xfrm rot="16200000">
                <a:off x="2878567" y="4540005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D1E99430-9331-3540-8736-0FF9267F3015}"/>
                  </a:ext>
                </a:extLst>
              </p:cNvPr>
              <p:cNvGrpSpPr/>
              <p:nvPr/>
            </p:nvGrpSpPr>
            <p:grpSpPr>
              <a:xfrm>
                <a:off x="2419331" y="852488"/>
                <a:ext cx="2726136" cy="4218000"/>
                <a:chOff x="4799602" y="1370270"/>
                <a:chExt cx="5452271" cy="8436000"/>
              </a:xfrm>
            </p:grpSpPr>
            <p:grpSp>
              <p:nvGrpSpPr>
                <p:cNvPr id="367" name="Group 366">
                  <a:extLst>
                    <a:ext uri="{FF2B5EF4-FFF2-40B4-BE49-F238E27FC236}">
                      <a16:creationId xmlns:a16="http://schemas.microsoft.com/office/drawing/2014/main" id="{3DC27EFD-EF51-F98F-5EE2-D2D1BB691F31}"/>
                    </a:ext>
                  </a:extLst>
                </p:cNvPr>
                <p:cNvGrpSpPr/>
                <p:nvPr/>
              </p:nvGrpSpPr>
              <p:grpSpPr>
                <a:xfrm>
                  <a:off x="4799602" y="1370270"/>
                  <a:ext cx="5452271" cy="8436000"/>
                  <a:chOff x="4838824" y="-141602"/>
                  <a:chExt cx="5452271" cy="8436000"/>
                </a:xfrm>
              </p:grpSpPr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851676F1-35BC-9559-9A87-0CBF742A3821}"/>
                      </a:ext>
                    </a:extLst>
                  </p:cNvPr>
                  <p:cNvGrpSpPr/>
                  <p:nvPr/>
                </p:nvGrpSpPr>
                <p:grpSpPr>
                  <a:xfrm>
                    <a:off x="4838824" y="-141602"/>
                    <a:ext cx="5452271" cy="7172279"/>
                    <a:chOff x="4848349" y="-141602"/>
                    <a:chExt cx="5452271" cy="7172279"/>
                  </a:xfrm>
                </p:grpSpPr>
                <p:sp>
                  <p:nvSpPr>
                    <p:cNvPr id="372" name="Rectangle: Rounded Corners 371">
                      <a:extLst>
                        <a:ext uri="{FF2B5EF4-FFF2-40B4-BE49-F238E27FC236}">
                          <a16:creationId xmlns:a16="http://schemas.microsoft.com/office/drawing/2014/main" id="{EADA9E6B-2F52-F366-64E4-D09CD468D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6081" y="-1630"/>
                      <a:ext cx="5254539" cy="7032307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19050">
                      <a:solidFill>
                        <a:schemeClr val="bg2"/>
                      </a:solidFill>
                      <a:prstDash val="solid"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3" name="Rectangle: Rounded Corners 372">
                      <a:extLst>
                        <a:ext uri="{FF2B5EF4-FFF2-40B4-BE49-F238E27FC236}">
                          <a16:creationId xmlns:a16="http://schemas.microsoft.com/office/drawing/2014/main" id="{49921C38-C9E7-28E1-52EA-D8AB2E8B7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7190" y="-127211"/>
                      <a:ext cx="2708430" cy="466725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4" name="TextBox 373">
                      <a:extLst>
                        <a:ext uri="{FF2B5EF4-FFF2-40B4-BE49-F238E27FC236}">
                          <a16:creationId xmlns:a16="http://schemas.microsoft.com/office/drawing/2014/main" id="{0673F97E-B4F7-1505-14C8-C2EDB2A367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13191" y="-128436"/>
                      <a:ext cx="2923397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Planning </a:t>
                      </a:r>
                      <a:r>
                        <a:rPr lang="en-US" altLang="zh-CN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Agent</a:t>
                      </a:r>
                      <a:endParaRPr lang="en-US" sz="1300" b="1" i="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p:txBody>
                </p:sp>
                <p:grpSp>
                  <p:nvGrpSpPr>
                    <p:cNvPr id="375" name="Group 374">
                      <a:extLst>
                        <a:ext uri="{FF2B5EF4-FFF2-40B4-BE49-F238E27FC236}">
                          <a16:creationId xmlns:a16="http://schemas.microsoft.com/office/drawing/2014/main" id="{21D5D411-52FF-59E6-FA01-3D1D2F1F63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3274" y="2390571"/>
                      <a:ext cx="2534917" cy="1291399"/>
                      <a:chOff x="5093274" y="2390571"/>
                      <a:chExt cx="2534917" cy="1291399"/>
                    </a:xfrm>
                  </p:grpSpPr>
                  <p:sp>
                    <p:nvSpPr>
                      <p:cNvPr id="406" name="Diamond 405">
                        <a:extLst>
                          <a:ext uri="{FF2B5EF4-FFF2-40B4-BE49-F238E27FC236}">
                            <a16:creationId xmlns:a16="http://schemas.microsoft.com/office/drawing/2014/main" id="{A5B722A9-E9C3-6919-0A89-4C89BC458A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3274" y="2390571"/>
                        <a:ext cx="2534917" cy="1291399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407" name="TextBox 406">
                        <a:extLst>
                          <a:ext uri="{FF2B5EF4-FFF2-40B4-BE49-F238E27FC236}">
                            <a16:creationId xmlns:a16="http://schemas.microsoft.com/office/drawing/2014/main" id="{89F4C528-417F-7739-C72B-B0932F90C7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54854" y="2720613"/>
                        <a:ext cx="1611755" cy="7386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Existing tool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available? </a:t>
                        </a:r>
                      </a:p>
                    </p:txBody>
                  </p:sp>
                </p:grpSp>
                <p:grpSp>
                  <p:nvGrpSpPr>
                    <p:cNvPr id="376" name="Group 375">
                      <a:extLst>
                        <a:ext uri="{FF2B5EF4-FFF2-40B4-BE49-F238E27FC236}">
                          <a16:creationId xmlns:a16="http://schemas.microsoft.com/office/drawing/2014/main" id="{B2270D6B-96FA-DBA6-D0C2-39972DC601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81789" y="2577427"/>
                      <a:ext cx="2135910" cy="917685"/>
                      <a:chOff x="16752032" y="3959519"/>
                      <a:chExt cx="2135910" cy="917685"/>
                    </a:xfrm>
                  </p:grpSpPr>
                  <p:grpSp>
                    <p:nvGrpSpPr>
                      <p:cNvPr id="401" name="Group 400">
                        <a:extLst>
                          <a:ext uri="{FF2B5EF4-FFF2-40B4-BE49-F238E27FC236}">
                            <a16:creationId xmlns:a16="http://schemas.microsoft.com/office/drawing/2014/main" id="{C11AA1F1-DD8D-092E-6EC4-CA5384F464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91834" y="3959519"/>
                        <a:ext cx="1396108" cy="917685"/>
                        <a:chOff x="17491834" y="3959519"/>
                        <a:chExt cx="1396108" cy="917685"/>
                      </a:xfrm>
                    </p:grpSpPr>
                    <p:sp>
                      <p:nvSpPr>
                        <p:cNvPr id="404" name="Rectangle: Rounded Corners 403">
                          <a:extLst>
                            <a:ext uri="{FF2B5EF4-FFF2-40B4-BE49-F238E27FC236}">
                              <a16:creationId xmlns:a16="http://schemas.microsoft.com/office/drawing/2014/main" id="{6761BCF5-923B-19EE-B8C7-414A6E8AAE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501688" y="3959519"/>
                          <a:ext cx="1386254" cy="917685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900">
                            <a:solidFill>
                              <a:srgbClr val="FFFFFF"/>
                            </a:solidFill>
                            <a:latin typeface="Arial" panose="020B0604020202020204"/>
                          </a:endParaRPr>
                        </a:p>
                      </p:txBody>
                    </p:sp>
                    <p:sp>
                      <p:nvSpPr>
                        <p:cNvPr id="405" name="TextBox 404">
                          <a:extLst>
                            <a:ext uri="{FF2B5EF4-FFF2-40B4-BE49-F238E27FC236}">
                              <a16:creationId xmlns:a16="http://schemas.microsoft.com/office/drawing/2014/main" id="{9B6A6268-80F3-9534-00F8-B69D309D005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491834" y="4068757"/>
                          <a:ext cx="1324030" cy="8002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Specific </a:t>
                          </a:r>
                        </a:p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Tool </a:t>
                          </a:r>
                        </a:p>
                      </p:txBody>
                    </p:sp>
                  </p:grpSp>
                  <p:cxnSp>
                    <p:nvCxnSpPr>
                      <p:cNvPr id="402" name="Straight Arrow Connector 401">
                        <a:extLst>
                          <a:ext uri="{FF2B5EF4-FFF2-40B4-BE49-F238E27FC236}">
                            <a16:creationId xmlns:a16="http://schemas.microsoft.com/office/drawing/2014/main" id="{A720419F-3BBA-918B-00DF-2B598CCB87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005399" y="4424206"/>
                        <a:ext cx="441568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3" name="TextBox 402">
                        <a:extLst>
                          <a:ext uri="{FF2B5EF4-FFF2-40B4-BE49-F238E27FC236}">
                            <a16:creationId xmlns:a16="http://schemas.microsoft.com/office/drawing/2014/main" id="{70B9D799-269E-78A6-CEBD-EA74536B778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752032" y="4018991"/>
                        <a:ext cx="851394" cy="430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Yes</a:t>
                        </a:r>
                      </a:p>
                    </p:txBody>
                  </p:sp>
                </p:grpSp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5186173F-2CCD-ACEE-BCB1-AD2400B88D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33112" y="3693266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99" name="Straight Arrow Connector 398">
                        <a:extLst>
                          <a:ext uri="{FF2B5EF4-FFF2-40B4-BE49-F238E27FC236}">
                            <a16:creationId xmlns:a16="http://schemas.microsoft.com/office/drawing/2014/main" id="{26F51406-17D9-A6BF-EBCE-6B7C637ED1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0" name="TextBox 399">
                        <a:extLst>
                          <a:ext uri="{FF2B5EF4-FFF2-40B4-BE49-F238E27FC236}">
                            <a16:creationId xmlns:a16="http://schemas.microsoft.com/office/drawing/2014/main" id="{FECA9EBF-51F0-5927-A463-CA70AF79DCE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C6F8F133-B510-5144-ED95-2A14491FFF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546" y="4375980"/>
                      <a:ext cx="2057705" cy="917682"/>
                      <a:chOff x="14833827" y="5651917"/>
                      <a:chExt cx="2057705" cy="917682"/>
                    </a:xfrm>
                  </p:grpSpPr>
                  <p:sp>
                    <p:nvSpPr>
                      <p:cNvPr id="397" name="Rectangle: Rounded Corners 396">
                        <a:extLst>
                          <a:ext uri="{FF2B5EF4-FFF2-40B4-BE49-F238E27FC236}">
                            <a16:creationId xmlns:a16="http://schemas.microsoft.com/office/drawing/2014/main" id="{FEF58EE2-4B29-3662-3DC6-7AE10D37BC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5651917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8" name="TextBox 397">
                        <a:extLst>
                          <a:ext uri="{FF2B5EF4-FFF2-40B4-BE49-F238E27FC236}">
                            <a16:creationId xmlns:a16="http://schemas.microsoft.com/office/drawing/2014/main" id="{BF2E1424-4B5C-656E-B0F3-CDF1E6DE92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833827" y="5795085"/>
                        <a:ext cx="2057705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In-Context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grpSp>
                  <p:nvGrpSpPr>
                    <p:cNvPr id="379" name="Group 378">
                      <a:extLst>
                        <a:ext uri="{FF2B5EF4-FFF2-40B4-BE49-F238E27FC236}">
                          <a16:creationId xmlns:a16="http://schemas.microsoft.com/office/drawing/2014/main" id="{4EC86DAA-4BAD-B565-9597-B000779B8C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45286" y="5980523"/>
                      <a:ext cx="1763660" cy="917682"/>
                      <a:chOff x="14926066" y="2446601"/>
                      <a:chExt cx="1763660" cy="917682"/>
                    </a:xfrm>
                  </p:grpSpPr>
                  <p:sp>
                    <p:nvSpPr>
                      <p:cNvPr id="395" name="Rectangle: Rounded Corners 394">
                        <a:extLst>
                          <a:ext uri="{FF2B5EF4-FFF2-40B4-BE49-F238E27FC236}">
                            <a16:creationId xmlns:a16="http://schemas.microsoft.com/office/drawing/2014/main" id="{524F93C4-CE7B-BD93-3A51-6DA4DB3E68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2446601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6" name="TextBox 395">
                        <a:extLst>
                          <a:ext uri="{FF2B5EF4-FFF2-40B4-BE49-F238E27FC236}">
                            <a16:creationId xmlns:a16="http://schemas.microsoft.com/office/drawing/2014/main" id="{F703413D-6859-0A51-B5A3-B45EA2B8E06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926066" y="2588267"/>
                        <a:ext cx="1763660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Text-Input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cxnSp>
                  <p:nvCxnSpPr>
                    <p:cNvPr id="380" name="Straight Arrow Connector 379">
                      <a:extLst>
                        <a:ext uri="{FF2B5EF4-FFF2-40B4-BE49-F238E27FC236}">
                          <a16:creationId xmlns:a16="http://schemas.microsoft.com/office/drawing/2014/main" id="{8B61A5F0-706B-5FA4-B093-46ACE9DFD7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50388" y="5332581"/>
                      <a:ext cx="0" cy="62191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1" name="Group 380">
                      <a:extLst>
                        <a:ext uri="{FF2B5EF4-FFF2-40B4-BE49-F238E27FC236}">
                          <a16:creationId xmlns:a16="http://schemas.microsoft.com/office/drawing/2014/main" id="{82024014-D5F9-2337-BFDC-A29B11CFEE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74308" y="6114131"/>
                      <a:ext cx="1650687" cy="638176"/>
                      <a:chOff x="17308625" y="7132604"/>
                      <a:chExt cx="1650687" cy="906105"/>
                    </a:xfrm>
                  </p:grpSpPr>
                  <p:sp>
                    <p:nvSpPr>
                      <p:cNvPr id="393" name="Rectangle: Rounded Corners 392">
                        <a:extLst>
                          <a:ext uri="{FF2B5EF4-FFF2-40B4-BE49-F238E27FC236}">
                            <a16:creationId xmlns:a16="http://schemas.microsoft.com/office/drawing/2014/main" id="{F340BD6A-C0B5-4794-F917-1BDEB8CC47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86343" y="7132604"/>
                        <a:ext cx="1477643" cy="906105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4" name="TextBox 393">
                        <a:extLst>
                          <a:ext uri="{FF2B5EF4-FFF2-40B4-BE49-F238E27FC236}">
                            <a16:creationId xmlns:a16="http://schemas.microsoft.com/office/drawing/2014/main" id="{6961594E-C3EF-73C7-3716-9A78E914B7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308625" y="7259833"/>
                        <a:ext cx="1650687" cy="6991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Summarize  </a:t>
                        </a:r>
                      </a:p>
                    </p:txBody>
                  </p:sp>
                </p:grpSp>
                <p:pic>
                  <p:nvPicPr>
                    <p:cNvPr id="382" name="Graphic 381" descr="Daily calendar with solid fill">
                      <a:extLst>
                        <a:ext uri="{FF2B5EF4-FFF2-40B4-BE49-F238E27FC236}">
                          <a16:creationId xmlns:a16="http://schemas.microsoft.com/office/drawing/2014/main" id="{AD8654AF-9250-D876-8B2C-A2CAF4C9F9D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48349" y="-141602"/>
                      <a:ext cx="569038" cy="56903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E01E62B5-8E9C-F84E-0402-1D9D847BC8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19675" y="4119420"/>
                      <a:ext cx="2667128" cy="1443362"/>
                      <a:chOff x="5019675" y="4328970"/>
                      <a:chExt cx="2667128" cy="1443362"/>
                    </a:xfrm>
                  </p:grpSpPr>
                  <p:sp>
                    <p:nvSpPr>
                      <p:cNvPr id="391" name="Diamond 390">
                        <a:extLst>
                          <a:ext uri="{FF2B5EF4-FFF2-40B4-BE49-F238E27FC236}">
                            <a16:creationId xmlns:a16="http://schemas.microsoft.com/office/drawing/2014/main" id="{38799971-F0E6-CDE4-8594-E62A597BDC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19675" y="4328970"/>
                        <a:ext cx="2667128" cy="1443362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 dirty="0">
                          <a:solidFill>
                            <a:schemeClr val="tx1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2" name="TextBox 391">
                        <a:extLst>
                          <a:ext uri="{FF2B5EF4-FFF2-40B4-BE49-F238E27FC236}">
                            <a16:creationId xmlns:a16="http://schemas.microsoft.com/office/drawing/2014/main" id="{9718AD6A-6999-7AF7-E912-DD1520CA5AC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71827" y="4767118"/>
                        <a:ext cx="2409826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latin typeface="Arial" panose="020B0604020202020204"/>
                          </a:rPr>
                          <a:t>Prev. runs/Existing data available?</a:t>
                        </a:r>
                      </a:p>
                    </p:txBody>
                  </p:sp>
                </p:grpSp>
                <p:cxnSp>
                  <p:nvCxnSpPr>
                    <p:cNvPr id="384" name="Straight Arrow Connector 383">
                      <a:extLst>
                        <a:ext uri="{FF2B5EF4-FFF2-40B4-BE49-F238E27FC236}">
                          <a16:creationId xmlns:a16="http://schemas.microsoft.com/office/drawing/2014/main" id="{E1E67DF8-8DA2-929D-D0B0-F3DD88EC0C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86769" y="4837367"/>
                      <a:ext cx="441568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8F97683D-0D89-71B3-EC07-93988B3945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33403" y="4432151"/>
                      <a:ext cx="851394" cy="430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8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Yes</a:t>
                      </a:r>
                    </a:p>
                  </p:txBody>
                </p:sp>
                <p:cxnSp>
                  <p:nvCxnSpPr>
                    <p:cNvPr id="386" name="Straight Arrow Connector 385">
                      <a:extLst>
                        <a:ext uri="{FF2B5EF4-FFF2-40B4-BE49-F238E27FC236}">
                          <a16:creationId xmlns:a16="http://schemas.microsoft.com/office/drawing/2014/main" id="{D5F9E9F0-CF6E-1979-0D44-87A0DED5B2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24572" y="3514524"/>
                      <a:ext cx="0" cy="822536"/>
                    </a:xfrm>
                    <a:prstGeom prst="straightConnector1">
                      <a:avLst/>
                    </a:prstGeom>
                    <a:ln>
                      <a:prstDash val="dash"/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7" name="Group 386">
                      <a:extLst>
                        <a:ext uri="{FF2B5EF4-FFF2-40B4-BE49-F238E27FC236}">
                          <a16:creationId xmlns:a16="http://schemas.microsoft.com/office/drawing/2014/main" id="{223184A2-E091-571D-CD4C-E815F9EC9E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20411" y="5562782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89" name="Straight Arrow Connector 388">
                        <a:extLst>
                          <a:ext uri="{FF2B5EF4-FFF2-40B4-BE49-F238E27FC236}">
                            <a16:creationId xmlns:a16="http://schemas.microsoft.com/office/drawing/2014/main" id="{19065688-BE78-2433-7332-ECD8DA48F4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0" name="TextBox 389">
                        <a:extLst>
                          <a:ext uri="{FF2B5EF4-FFF2-40B4-BE49-F238E27FC236}">
                            <a16:creationId xmlns:a16="http://schemas.microsoft.com/office/drawing/2014/main" id="{2EE2B7E5-0E80-AB30-384E-8BA90125FE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cxnSp>
                  <p:nvCxnSpPr>
                    <p:cNvPr id="388" name="Straight Arrow Connector 387">
                      <a:extLst>
                        <a:ext uri="{FF2B5EF4-FFF2-40B4-BE49-F238E27FC236}">
                          <a16:creationId xmlns:a16="http://schemas.microsoft.com/office/drawing/2014/main" id="{96AB8DE8-BBD4-6BAF-970C-FE05939854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054851" y="6439363"/>
                      <a:ext cx="128174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1" name="Arc 370">
                    <a:extLst>
                      <a:ext uri="{FF2B5EF4-FFF2-40B4-BE49-F238E27FC236}">
                        <a16:creationId xmlns:a16="http://schemas.microsoft.com/office/drawing/2014/main" id="{3673B725-83FF-E50E-7299-7119523E8955}"/>
                      </a:ext>
                    </a:extLst>
                  </p:cNvPr>
                  <p:cNvSpPr/>
                  <p:nvPr/>
                </p:nvSpPr>
                <p:spPr>
                  <a:xfrm rot="873135">
                    <a:off x="7949809" y="2761601"/>
                    <a:ext cx="1673029" cy="5532797"/>
                  </a:xfrm>
                  <a:prstGeom prst="arc">
                    <a:avLst>
                      <a:gd name="adj1" fmla="val 16301492"/>
                      <a:gd name="adj2" fmla="val 1264335"/>
                    </a:avLst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/>
                  </a:p>
                </p:txBody>
              </p:sp>
            </p:grpSp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31CEDABA-6BC0-F8D0-C278-75BA2DA7E47A}"/>
                    </a:ext>
                  </a:extLst>
                </p:cNvPr>
                <p:cNvSpPr txBox="1"/>
                <p:nvPr/>
              </p:nvSpPr>
              <p:spPr>
                <a:xfrm>
                  <a:off x="5454518" y="2090994"/>
                  <a:ext cx="4313595" cy="12003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100" dirty="0">
                      <a:solidFill>
                        <a:srgbClr val="000000"/>
                      </a:solidFill>
                      <a:latin typeface="Arial" panose="020B0604020202020204"/>
                    </a:rPr>
                    <a:t>Task parsing, Memory retrieval External information retrieval Existing tool pool retrieval … </a:t>
                  </a:r>
                  <a:endParaRPr lang="en-US" sz="1100" dirty="0"/>
                </a:p>
              </p:txBody>
            </p:sp>
            <p:cxnSp>
              <p:nvCxnSpPr>
                <p:cNvPr id="369" name="Straight Arrow Connector 368">
                  <a:extLst>
                    <a:ext uri="{FF2B5EF4-FFF2-40B4-BE49-F238E27FC236}">
                      <a16:creationId xmlns:a16="http://schemas.microsoft.com/office/drawing/2014/main" id="{9A0A7A82-A9B2-BBCB-D139-438CB7745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3153" y="3321320"/>
                  <a:ext cx="0" cy="48941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8" name="Rectangle: Rounded Corners 407">
                <a:extLst>
                  <a:ext uri="{FF2B5EF4-FFF2-40B4-BE49-F238E27FC236}">
                    <a16:creationId xmlns:a16="http://schemas.microsoft.com/office/drawing/2014/main" id="{ABFBBDCB-D4F9-D55C-BA68-1326C2C5876F}"/>
                  </a:ext>
                </a:extLst>
              </p:cNvPr>
              <p:cNvSpPr/>
              <p:nvPr/>
            </p:nvSpPr>
            <p:spPr>
              <a:xfrm>
                <a:off x="3860800" y="4794817"/>
                <a:ext cx="780144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Existing Tool Pool</a:t>
                </a:r>
              </a:p>
            </p:txBody>
          </p:sp>
          <p:sp>
            <p:nvSpPr>
              <p:cNvPr id="409" name="Arrow: Notched Right 408">
                <a:extLst>
                  <a:ext uri="{FF2B5EF4-FFF2-40B4-BE49-F238E27FC236}">
                    <a16:creationId xmlns:a16="http://schemas.microsoft.com/office/drawing/2014/main" id="{5A44CD75-C68D-6A93-A027-BC65A92CBAAF}"/>
                  </a:ext>
                </a:extLst>
              </p:cNvPr>
              <p:cNvSpPr/>
              <p:nvPr/>
            </p:nvSpPr>
            <p:spPr>
              <a:xfrm rot="16200000">
                <a:off x="4115909" y="4555234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5EA0C3-82FE-A38E-5A43-FC2ADE95B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4" y="1"/>
            <a:ext cx="11049000" cy="911492"/>
          </a:xfrm>
        </p:spPr>
        <p:txBody>
          <a:bodyPr>
            <a:normAutofit/>
          </a:bodyPr>
          <a:lstStyle/>
          <a:p>
            <a:r>
              <a:rPr lang="en-US" sz="3600" dirty="0"/>
              <a:t>Overall Framework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855925B9-B424-A81A-F098-FB92BD0FBD4B}"/>
              </a:ext>
            </a:extLst>
          </p:cNvPr>
          <p:cNvGrpSpPr/>
          <p:nvPr/>
        </p:nvGrpSpPr>
        <p:grpSpPr>
          <a:xfrm>
            <a:off x="299928" y="1354598"/>
            <a:ext cx="1930085" cy="1610590"/>
            <a:chOff x="591209" y="3030057"/>
            <a:chExt cx="3731700" cy="32211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9891C88-B315-EE1A-B244-333086446778}"/>
                </a:ext>
              </a:extLst>
            </p:cNvPr>
            <p:cNvSpPr/>
            <p:nvPr/>
          </p:nvSpPr>
          <p:spPr>
            <a:xfrm>
              <a:off x="803345" y="3403021"/>
              <a:ext cx="3485208" cy="266027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bg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E6B103-5F18-83CD-3607-E207186FB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877" t="13130" r="70459" b="4961"/>
            <a:stretch/>
          </p:blipFill>
          <p:spPr>
            <a:xfrm>
              <a:off x="1363074" y="3819819"/>
              <a:ext cx="2288935" cy="148589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852911-4D09-0073-5F37-D98784B01F3C}"/>
                </a:ext>
              </a:extLst>
            </p:cNvPr>
            <p:cNvSpPr txBox="1"/>
            <p:nvPr/>
          </p:nvSpPr>
          <p:spPr>
            <a:xfrm>
              <a:off x="894613" y="5420241"/>
              <a:ext cx="3428296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>
                  <a:solidFill>
                    <a:srgbClr val="000000"/>
                  </a:solidFill>
                  <a:latin typeface="Arial" panose="020B0604020202020204"/>
                </a:rPr>
                <a:t>User Query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: "Help me segment the </a:t>
              </a:r>
              <a:r>
                <a:rPr lang="en-US" sz="700" b="1" i="1">
                  <a:solidFill>
                    <a:srgbClr val="FF0000"/>
                  </a:solidFill>
                  <a:latin typeface="Arial" panose="020B0604020202020204"/>
                </a:rPr>
                <a:t>mitochondrion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 in the provided image.."</a:t>
              </a:r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AF12C286-A409-F95A-FFB5-7EA6D02E3516}"/>
                </a:ext>
              </a:extLst>
            </p:cNvPr>
            <p:cNvSpPr/>
            <p:nvPr/>
          </p:nvSpPr>
          <p:spPr>
            <a:xfrm>
              <a:off x="1120971" y="3120608"/>
              <a:ext cx="1604693" cy="3606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78116FB-BB62-44EC-49E6-C69E28AEBC0C}"/>
                </a:ext>
              </a:extLst>
            </p:cNvPr>
            <p:cNvSpPr txBox="1"/>
            <p:nvPr/>
          </p:nvSpPr>
          <p:spPr>
            <a:xfrm>
              <a:off x="832995" y="3116985"/>
              <a:ext cx="218064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>
                  <a:solidFill>
                    <a:srgbClr val="000000"/>
                  </a:solidFill>
                  <a:latin typeface="Arial" panose="020B0604020202020204"/>
                </a:rPr>
                <a:t>User Inputs</a:t>
              </a:r>
            </a:p>
          </p:txBody>
        </p:sp>
        <p:pic>
          <p:nvPicPr>
            <p:cNvPr id="25" name="Graphic 24" descr="Images with solid fill">
              <a:extLst>
                <a:ext uri="{FF2B5EF4-FFF2-40B4-BE49-F238E27FC236}">
                  <a16:creationId xmlns:a16="http://schemas.microsoft.com/office/drawing/2014/main" id="{2B9E103F-DD65-3F31-3BE8-556252BB8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1209" y="3030057"/>
              <a:ext cx="475487" cy="47548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D19CF6-88C7-6086-D46B-0E88DB0FA4F9}"/>
              </a:ext>
            </a:extLst>
          </p:cNvPr>
          <p:cNvSpPr txBox="1"/>
          <p:nvPr/>
        </p:nvSpPr>
        <p:spPr>
          <a:xfrm>
            <a:off x="5537473" y="1744898"/>
            <a:ext cx="61418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User Inputs: </a:t>
            </a:r>
            <a:r>
              <a:rPr lang="en-US" sz="2000" dirty="0"/>
              <a:t>User provides an input image and query </a:t>
            </a:r>
            <a:r>
              <a:rPr lang="en-US" sz="2000" i="1" dirty="0"/>
              <a:t>e.g. “Help me segment the mitochondrion in the provided image."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Planning Agent: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Given the user’s input, the available tools and data, the memory and external information retrieval, to generate the basic plan.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9A746-8707-716D-31C4-4A825F3A7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94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0A018-65CE-0BC6-F35B-A918D3F2B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EB206B2E-A171-A92D-35F0-19E8F9B080AD}"/>
              </a:ext>
            </a:extLst>
          </p:cNvPr>
          <p:cNvGrpSpPr/>
          <p:nvPr/>
        </p:nvGrpSpPr>
        <p:grpSpPr>
          <a:xfrm>
            <a:off x="6543544" y="845017"/>
            <a:ext cx="4130071" cy="2342502"/>
            <a:chOff x="10165744" y="2151527"/>
            <a:chExt cx="8260142" cy="4665037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C1BA387C-969D-2B78-4C61-013D7BAECC53}"/>
                </a:ext>
              </a:extLst>
            </p:cNvPr>
            <p:cNvSpPr/>
            <p:nvPr/>
          </p:nvSpPr>
          <p:spPr>
            <a:xfrm>
              <a:off x="11047204" y="2528133"/>
              <a:ext cx="7378682" cy="42884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AA6E12D9-55FD-669B-25D2-57A8C02C12BA}"/>
                </a:ext>
              </a:extLst>
            </p:cNvPr>
            <p:cNvSpPr/>
            <p:nvPr/>
          </p:nvSpPr>
          <p:spPr>
            <a:xfrm>
              <a:off x="10788774" y="2151527"/>
              <a:ext cx="2730308" cy="54312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D4F6560-1603-7C67-EC23-B592053F0F90}"/>
                </a:ext>
              </a:extLst>
            </p:cNvPr>
            <p:cNvSpPr txBox="1"/>
            <p:nvPr/>
          </p:nvSpPr>
          <p:spPr>
            <a:xfrm>
              <a:off x="10573528" y="2166614"/>
              <a:ext cx="3127556" cy="59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i="1" dirty="0">
                  <a:solidFill>
                    <a:srgbClr val="000000"/>
                  </a:solidFill>
                  <a:latin typeface="Arial" panose="020B0604020202020204"/>
                </a:rPr>
                <a:t>Execution Agent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1ACA41E-9389-A20E-600A-0641678952FC}"/>
                </a:ext>
              </a:extLst>
            </p:cNvPr>
            <p:cNvSpPr txBox="1"/>
            <p:nvPr/>
          </p:nvSpPr>
          <p:spPr>
            <a:xfrm rot="10800000" flipV="1">
              <a:off x="15136942" y="5618396"/>
              <a:ext cx="1541682" cy="52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Text-Input General Tool 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CAA10AD3-C640-2F32-50A2-58181DE96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V="1">
              <a:off x="12601214" y="4142623"/>
              <a:ext cx="2117253" cy="1118924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1B271081-3BA9-558A-7DD8-13ECFC67B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" b="2643"/>
            <a:stretch/>
          </p:blipFill>
          <p:spPr>
            <a:xfrm rot="10800000" flipH="1" flipV="1">
              <a:off x="16596288" y="2783652"/>
              <a:ext cx="1462002" cy="1021372"/>
            </a:xfrm>
            <a:prstGeom prst="rect">
              <a:avLst/>
            </a:prstGeom>
          </p:spPr>
        </p:pic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8D5FFBDC-6BEB-1D9A-91C8-8E8067A53695}"/>
                </a:ext>
              </a:extLst>
            </p:cNvPr>
            <p:cNvCxnSpPr>
              <a:cxnSpLocks/>
              <a:stCxn id="126" idx="3"/>
              <a:endCxn id="110" idx="1"/>
            </p:cNvCxnSpPr>
            <p:nvPr/>
          </p:nvCxnSpPr>
          <p:spPr>
            <a:xfrm flipV="1">
              <a:off x="14471964" y="3294338"/>
              <a:ext cx="2124324" cy="197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360BB67-4DFE-9986-6905-D6D77003376B}"/>
                </a:ext>
              </a:extLst>
            </p:cNvPr>
            <p:cNvGrpSpPr/>
            <p:nvPr/>
          </p:nvGrpSpPr>
          <p:grpSpPr>
            <a:xfrm>
              <a:off x="12940514" y="5515237"/>
              <a:ext cx="1871501" cy="1195213"/>
              <a:chOff x="5869052" y="1179874"/>
              <a:chExt cx="1871501" cy="1195213"/>
            </a:xfrm>
          </p:grpSpPr>
          <p:sp>
            <p:nvSpPr>
              <p:cNvPr id="328" name="Speech Bubble: Rectangle with Corners Rounded 327">
                <a:extLst>
                  <a:ext uri="{FF2B5EF4-FFF2-40B4-BE49-F238E27FC236}">
                    <a16:creationId xmlns:a16="http://schemas.microsoft.com/office/drawing/2014/main" id="{AB18B331-0ABD-99BF-BF43-55B8FB68930B}"/>
                  </a:ext>
                </a:extLst>
              </p:cNvPr>
              <p:cNvSpPr/>
              <p:nvPr/>
            </p:nvSpPr>
            <p:spPr>
              <a:xfrm rot="10800000" flipV="1">
                <a:off x="5869052" y="1208442"/>
                <a:ext cx="1734137" cy="1161838"/>
              </a:xfrm>
              <a:prstGeom prst="wedgeRoundRectCallout">
                <a:avLst>
                  <a:gd name="adj1" fmla="val -22275"/>
                  <a:gd name="adj2" fmla="val 50001"/>
                  <a:gd name="adj3" fmla="val 16667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F40C1CC5-1C55-D1A3-8C9C-2EBA236124E3}"/>
                  </a:ext>
                </a:extLst>
              </p:cNvPr>
              <p:cNvSpPr txBox="1"/>
              <p:nvPr/>
            </p:nvSpPr>
            <p:spPr>
              <a:xfrm rot="10800000" flipV="1">
                <a:off x="5888102" y="1179874"/>
                <a:ext cx="1852451" cy="1195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50" i="1" dirty="0">
                    <a:solidFill>
                      <a:srgbClr val="000000"/>
                    </a:solidFill>
                    <a:latin typeface="Arial" panose="020B0604020202020204"/>
                  </a:rPr>
                  <a:t>Mitochondria </a:t>
                </a:r>
                <a:r>
                  <a:rPr lang="en-US" altLang="zh-CN" sz="550" i="1" dirty="0">
                    <a:solidFill>
                      <a:srgbClr val="000000"/>
                    </a:solidFill>
                    <a:latin typeface="Arial" panose="020B0604020202020204"/>
                  </a:rPr>
                  <a:t>are organelles with a double membrane, often appearing as bean-shape or rod-shape structures.</a:t>
                </a:r>
                <a:endParaRPr lang="en-US" sz="550" i="1" dirty="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F6A303D-4BBF-11A4-8221-ABBA9B56FB82}"/>
                </a:ext>
              </a:extLst>
            </p:cNvPr>
            <p:cNvGrpSpPr/>
            <p:nvPr/>
          </p:nvGrpSpPr>
          <p:grpSpPr>
            <a:xfrm>
              <a:off x="11082744" y="5847653"/>
              <a:ext cx="1579895" cy="583744"/>
              <a:chOff x="11667265" y="7712239"/>
              <a:chExt cx="1579895" cy="583744"/>
            </a:xfrm>
          </p:grpSpPr>
          <p:sp>
            <p:nvSpPr>
              <p:cNvPr id="324" name="Rectangle: Rounded Corners 323">
                <a:extLst>
                  <a:ext uri="{FF2B5EF4-FFF2-40B4-BE49-F238E27FC236}">
                    <a16:creationId xmlns:a16="http://schemas.microsoft.com/office/drawing/2014/main" id="{08F11B8A-9DC8-C47C-5E15-C441CFA21F0A}"/>
                  </a:ext>
                </a:extLst>
              </p:cNvPr>
              <p:cNvSpPr/>
              <p:nvPr/>
            </p:nvSpPr>
            <p:spPr>
              <a:xfrm>
                <a:off x="11786723" y="7712239"/>
                <a:ext cx="1432598" cy="5189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D492436E-22EC-80BE-F081-8526D1B56175}"/>
                  </a:ext>
                </a:extLst>
              </p:cNvPr>
              <p:cNvSpPr txBox="1"/>
              <p:nvPr/>
            </p:nvSpPr>
            <p:spPr>
              <a:xfrm>
                <a:off x="11667265" y="7744346"/>
                <a:ext cx="1579895" cy="55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Database/ </a:t>
                </a:r>
              </a:p>
              <a:p>
                <a:pPr algn="ctr"/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web search</a:t>
                </a:r>
              </a:p>
            </p:txBody>
          </p:sp>
        </p:grpSp>
        <p:pic>
          <p:nvPicPr>
            <p:cNvPr id="114" name="Graphic 113" descr="Wrench with solid fill">
              <a:extLst>
                <a:ext uri="{FF2B5EF4-FFF2-40B4-BE49-F238E27FC236}">
                  <a16:creationId xmlns:a16="http://schemas.microsoft.com/office/drawing/2014/main" id="{A07B35C1-3510-CA31-23F0-C816EF9A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65744" y="2193239"/>
              <a:ext cx="536171" cy="567406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F2066D0-5874-1D5B-4785-08B8B50729F3}"/>
                </a:ext>
              </a:extLst>
            </p:cNvPr>
            <p:cNvSpPr txBox="1"/>
            <p:nvPr/>
          </p:nvSpPr>
          <p:spPr>
            <a:xfrm>
              <a:off x="13454492" y="2528133"/>
              <a:ext cx="577392" cy="520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Input</a:t>
              </a:r>
              <a:endParaRPr lang="en-US" sz="550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24880C5-6421-9429-B924-2A71AD450835}"/>
                </a:ext>
              </a:extLst>
            </p:cNvPr>
            <p:cNvSpPr txBox="1"/>
            <p:nvPr/>
          </p:nvSpPr>
          <p:spPr>
            <a:xfrm rot="10800000" flipV="1">
              <a:off x="15349690" y="2818399"/>
              <a:ext cx="1246600" cy="52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Existing Specific Tool 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4D70C21-8686-986D-39C1-01F4AE71C62C}"/>
                </a:ext>
              </a:extLst>
            </p:cNvPr>
            <p:cNvSpPr txBox="1"/>
            <p:nvPr/>
          </p:nvSpPr>
          <p:spPr>
            <a:xfrm>
              <a:off x="13082450" y="5232815"/>
              <a:ext cx="1333068" cy="352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Reference pair</a:t>
              </a:r>
              <a:endParaRPr lang="en-US" sz="550" dirty="0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1308EA2-852D-0DFE-1008-8E6DB074B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543" t="3416" r="3575" b="9451"/>
            <a:stretch/>
          </p:blipFill>
          <p:spPr>
            <a:xfrm rot="10800000" flipH="1" flipV="1">
              <a:off x="16596288" y="4196343"/>
              <a:ext cx="1462002" cy="1009503"/>
            </a:xfrm>
            <a:prstGeom prst="rect">
              <a:avLst/>
            </a:prstGeom>
          </p:spPr>
        </p:pic>
        <p:cxnSp>
          <p:nvCxnSpPr>
            <p:cNvPr id="119" name="Connector: Elbow 118">
              <a:extLst>
                <a:ext uri="{FF2B5EF4-FFF2-40B4-BE49-F238E27FC236}">
                  <a16:creationId xmlns:a16="http://schemas.microsoft.com/office/drawing/2014/main" id="{24CDB8F0-EFB4-7DBB-01F4-1CAD17FFFE42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13517440" y="3310188"/>
              <a:ext cx="3078848" cy="139090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A415727-1928-4A31-C515-9CD07A3F6F71}"/>
                </a:ext>
              </a:extLst>
            </p:cNvPr>
            <p:cNvCxnSpPr>
              <a:cxnSpLocks/>
              <a:stCxn id="108" idx="1"/>
            </p:cNvCxnSpPr>
            <p:nvPr/>
          </p:nvCxnSpPr>
          <p:spPr>
            <a:xfrm>
              <a:off x="14718467" y="4702085"/>
              <a:ext cx="35008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or: Elbow 120">
              <a:extLst>
                <a:ext uri="{FF2B5EF4-FFF2-40B4-BE49-F238E27FC236}">
                  <a16:creationId xmlns:a16="http://schemas.microsoft.com/office/drawing/2014/main" id="{2E099C61-6846-CBF9-E698-15928729806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4916152" y="4415275"/>
              <a:ext cx="1821310" cy="1541682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71C873-0BF1-531E-880A-F7541D97BAFD}"/>
                </a:ext>
              </a:extLst>
            </p:cNvPr>
            <p:cNvCxnSpPr>
              <a:cxnSpLocks/>
            </p:cNvCxnSpPr>
            <p:nvPr/>
          </p:nvCxnSpPr>
          <p:spPr>
            <a:xfrm>
              <a:off x="14718467" y="6095727"/>
              <a:ext cx="35008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C3B3F54-96FE-5E1E-570E-884466C30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 flipH="1" flipV="1">
              <a:off x="16596288" y="5591678"/>
              <a:ext cx="1504671" cy="1005317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5F51356-2EFF-6321-E615-F2998601838B}"/>
                </a:ext>
              </a:extLst>
            </p:cNvPr>
            <p:cNvSpPr txBox="1"/>
            <p:nvPr/>
          </p:nvSpPr>
          <p:spPr>
            <a:xfrm rot="10800000" flipV="1">
              <a:off x="15098414" y="4242240"/>
              <a:ext cx="1541682" cy="520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In-Context General Tool 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D7331F91-0C24-0030-0A08-405A3B8906A5}"/>
                </a:ext>
              </a:extLst>
            </p:cNvPr>
            <p:cNvCxnSpPr>
              <a:cxnSpLocks/>
            </p:cNvCxnSpPr>
            <p:nvPr/>
          </p:nvCxnSpPr>
          <p:spPr>
            <a:xfrm>
              <a:off x="12642593" y="6107471"/>
              <a:ext cx="2976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1D707DDD-2E94-D663-0F23-696CAB5E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877" t="13130" r="70459" b="4961"/>
            <a:stretch/>
          </p:blipFill>
          <p:spPr>
            <a:xfrm rot="10800000" flipH="1" flipV="1">
              <a:off x="13036272" y="2783653"/>
              <a:ext cx="1435692" cy="106094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56330B-453F-7C9E-BCBC-D62EDE9FE2E4}"/>
              </a:ext>
            </a:extLst>
          </p:cNvPr>
          <p:cNvGrpSpPr/>
          <p:nvPr/>
        </p:nvGrpSpPr>
        <p:grpSpPr>
          <a:xfrm>
            <a:off x="2230012" y="852488"/>
            <a:ext cx="2915455" cy="4315847"/>
            <a:chOff x="2230012" y="852488"/>
            <a:chExt cx="2915455" cy="4315847"/>
          </a:xfrm>
        </p:grpSpPr>
        <p:sp>
          <p:nvSpPr>
            <p:cNvPr id="322" name="Arrow: Notched Right 321">
              <a:extLst>
                <a:ext uri="{FF2B5EF4-FFF2-40B4-BE49-F238E27FC236}">
                  <a16:creationId xmlns:a16="http://schemas.microsoft.com/office/drawing/2014/main" id="{3BF08409-C86B-ADE2-44A3-67C99F8A76EB}"/>
                </a:ext>
              </a:extLst>
            </p:cNvPr>
            <p:cNvSpPr/>
            <p:nvPr/>
          </p:nvSpPr>
          <p:spPr>
            <a:xfrm>
              <a:off x="2230012" y="2229712"/>
              <a:ext cx="262667" cy="16758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sq" cmpd="sng">
              <a:solidFill>
                <a:schemeClr val="tx2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6D5437-86EF-E45A-0C25-48A4F046EB50}"/>
                </a:ext>
              </a:extLst>
            </p:cNvPr>
            <p:cNvGrpSpPr/>
            <p:nvPr/>
          </p:nvGrpSpPr>
          <p:grpSpPr>
            <a:xfrm>
              <a:off x="2419331" y="852488"/>
              <a:ext cx="2726136" cy="4315847"/>
              <a:chOff x="2419331" y="852488"/>
              <a:chExt cx="2726136" cy="4315847"/>
            </a:xfrm>
          </p:grpSpPr>
          <p:sp>
            <p:nvSpPr>
              <p:cNvPr id="364" name="Rectangle: Rounded Corners 363">
                <a:extLst>
                  <a:ext uri="{FF2B5EF4-FFF2-40B4-BE49-F238E27FC236}">
                    <a16:creationId xmlns:a16="http://schemas.microsoft.com/office/drawing/2014/main" id="{78AA0117-47DB-1E93-30F6-49192CEA6E42}"/>
                  </a:ext>
                </a:extLst>
              </p:cNvPr>
              <p:cNvSpPr/>
              <p:nvPr/>
            </p:nvSpPr>
            <p:spPr>
              <a:xfrm>
                <a:off x="2425700" y="4788466"/>
                <a:ext cx="1168400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External information retrieval</a:t>
                </a:r>
              </a:p>
            </p:txBody>
          </p:sp>
          <p:sp>
            <p:nvSpPr>
              <p:cNvPr id="365" name="Arrow: Notched Right 364">
                <a:extLst>
                  <a:ext uri="{FF2B5EF4-FFF2-40B4-BE49-F238E27FC236}">
                    <a16:creationId xmlns:a16="http://schemas.microsoft.com/office/drawing/2014/main" id="{5E2F1E39-8E68-032E-1631-5FEDECE37670}"/>
                  </a:ext>
                </a:extLst>
              </p:cNvPr>
              <p:cNvSpPr/>
              <p:nvPr/>
            </p:nvSpPr>
            <p:spPr>
              <a:xfrm rot="16200000">
                <a:off x="2878567" y="4540005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26534ADB-FDEF-B5E9-C31E-381F659404E6}"/>
                  </a:ext>
                </a:extLst>
              </p:cNvPr>
              <p:cNvGrpSpPr/>
              <p:nvPr/>
            </p:nvGrpSpPr>
            <p:grpSpPr>
              <a:xfrm>
                <a:off x="2419331" y="852488"/>
                <a:ext cx="2726136" cy="4218000"/>
                <a:chOff x="4799602" y="1370270"/>
                <a:chExt cx="5452271" cy="8436000"/>
              </a:xfrm>
            </p:grpSpPr>
            <p:grpSp>
              <p:nvGrpSpPr>
                <p:cNvPr id="367" name="Group 366">
                  <a:extLst>
                    <a:ext uri="{FF2B5EF4-FFF2-40B4-BE49-F238E27FC236}">
                      <a16:creationId xmlns:a16="http://schemas.microsoft.com/office/drawing/2014/main" id="{BA6920FE-116A-043E-2A75-5DC81011CDD6}"/>
                    </a:ext>
                  </a:extLst>
                </p:cNvPr>
                <p:cNvGrpSpPr/>
                <p:nvPr/>
              </p:nvGrpSpPr>
              <p:grpSpPr>
                <a:xfrm>
                  <a:off x="4799602" y="1370270"/>
                  <a:ext cx="5452271" cy="8436000"/>
                  <a:chOff x="4838824" y="-141602"/>
                  <a:chExt cx="5452271" cy="8436000"/>
                </a:xfrm>
              </p:grpSpPr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0E2EF41A-A0EE-1E90-6556-73E559A2D13D}"/>
                      </a:ext>
                    </a:extLst>
                  </p:cNvPr>
                  <p:cNvGrpSpPr/>
                  <p:nvPr/>
                </p:nvGrpSpPr>
                <p:grpSpPr>
                  <a:xfrm>
                    <a:off x="4838824" y="-141602"/>
                    <a:ext cx="5452271" cy="7172279"/>
                    <a:chOff x="4848349" y="-141602"/>
                    <a:chExt cx="5452271" cy="7172279"/>
                  </a:xfrm>
                </p:grpSpPr>
                <p:sp>
                  <p:nvSpPr>
                    <p:cNvPr id="372" name="Rectangle: Rounded Corners 371">
                      <a:extLst>
                        <a:ext uri="{FF2B5EF4-FFF2-40B4-BE49-F238E27FC236}">
                          <a16:creationId xmlns:a16="http://schemas.microsoft.com/office/drawing/2014/main" id="{13DB42BB-375C-2205-6436-468BE0DF8D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6081" y="-1630"/>
                      <a:ext cx="5254539" cy="7032307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19050">
                      <a:solidFill>
                        <a:schemeClr val="bg2"/>
                      </a:solidFill>
                      <a:prstDash val="solid"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3" name="Rectangle: Rounded Corners 372">
                      <a:extLst>
                        <a:ext uri="{FF2B5EF4-FFF2-40B4-BE49-F238E27FC236}">
                          <a16:creationId xmlns:a16="http://schemas.microsoft.com/office/drawing/2014/main" id="{F74BA410-7150-3B0E-7CBE-BD02575D8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7190" y="-127211"/>
                      <a:ext cx="2708430" cy="466725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4" name="TextBox 373">
                      <a:extLst>
                        <a:ext uri="{FF2B5EF4-FFF2-40B4-BE49-F238E27FC236}">
                          <a16:creationId xmlns:a16="http://schemas.microsoft.com/office/drawing/2014/main" id="{25FD150C-BF9A-3D35-53E7-829FC410BD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13191" y="-128436"/>
                      <a:ext cx="2923397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Planning </a:t>
                      </a:r>
                      <a:r>
                        <a:rPr lang="en-US" altLang="zh-CN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Agent</a:t>
                      </a:r>
                      <a:endParaRPr lang="en-US" sz="1300" b="1" i="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p:txBody>
                </p:sp>
                <p:grpSp>
                  <p:nvGrpSpPr>
                    <p:cNvPr id="375" name="Group 374">
                      <a:extLst>
                        <a:ext uri="{FF2B5EF4-FFF2-40B4-BE49-F238E27FC236}">
                          <a16:creationId xmlns:a16="http://schemas.microsoft.com/office/drawing/2014/main" id="{B66120CE-97FE-C8ED-223C-56AA85C9AC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3274" y="2390571"/>
                      <a:ext cx="2534917" cy="1291399"/>
                      <a:chOff x="5093274" y="2390571"/>
                      <a:chExt cx="2534917" cy="1291399"/>
                    </a:xfrm>
                  </p:grpSpPr>
                  <p:sp>
                    <p:nvSpPr>
                      <p:cNvPr id="406" name="Diamond 405">
                        <a:extLst>
                          <a:ext uri="{FF2B5EF4-FFF2-40B4-BE49-F238E27FC236}">
                            <a16:creationId xmlns:a16="http://schemas.microsoft.com/office/drawing/2014/main" id="{6339860C-62F3-4688-D84C-CE21919832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3274" y="2390571"/>
                        <a:ext cx="2534917" cy="1291399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407" name="TextBox 406">
                        <a:extLst>
                          <a:ext uri="{FF2B5EF4-FFF2-40B4-BE49-F238E27FC236}">
                            <a16:creationId xmlns:a16="http://schemas.microsoft.com/office/drawing/2014/main" id="{7DCEFCA5-0E76-2569-2FC9-FFB105C9553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54854" y="2720613"/>
                        <a:ext cx="1611755" cy="7386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Existing tool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available? </a:t>
                        </a:r>
                      </a:p>
                    </p:txBody>
                  </p:sp>
                </p:grpSp>
                <p:grpSp>
                  <p:nvGrpSpPr>
                    <p:cNvPr id="376" name="Group 375">
                      <a:extLst>
                        <a:ext uri="{FF2B5EF4-FFF2-40B4-BE49-F238E27FC236}">
                          <a16:creationId xmlns:a16="http://schemas.microsoft.com/office/drawing/2014/main" id="{E230E5BA-1750-1306-9EC9-B090735BA5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81789" y="2577427"/>
                      <a:ext cx="2135910" cy="917685"/>
                      <a:chOff x="16752032" y="3959519"/>
                      <a:chExt cx="2135910" cy="917685"/>
                    </a:xfrm>
                  </p:grpSpPr>
                  <p:grpSp>
                    <p:nvGrpSpPr>
                      <p:cNvPr id="401" name="Group 400">
                        <a:extLst>
                          <a:ext uri="{FF2B5EF4-FFF2-40B4-BE49-F238E27FC236}">
                            <a16:creationId xmlns:a16="http://schemas.microsoft.com/office/drawing/2014/main" id="{6AAEC6CB-6812-52A6-8256-F6F7875B80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91834" y="3959519"/>
                        <a:ext cx="1396108" cy="917685"/>
                        <a:chOff x="17491834" y="3959519"/>
                        <a:chExt cx="1396108" cy="917685"/>
                      </a:xfrm>
                    </p:grpSpPr>
                    <p:sp>
                      <p:nvSpPr>
                        <p:cNvPr id="404" name="Rectangle: Rounded Corners 403">
                          <a:extLst>
                            <a:ext uri="{FF2B5EF4-FFF2-40B4-BE49-F238E27FC236}">
                              <a16:creationId xmlns:a16="http://schemas.microsoft.com/office/drawing/2014/main" id="{5E487182-586F-80C6-42B6-4E18AD4414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501688" y="3959519"/>
                          <a:ext cx="1386254" cy="917685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900">
                            <a:solidFill>
                              <a:srgbClr val="FFFFFF"/>
                            </a:solidFill>
                            <a:latin typeface="Arial" panose="020B0604020202020204"/>
                          </a:endParaRPr>
                        </a:p>
                      </p:txBody>
                    </p:sp>
                    <p:sp>
                      <p:nvSpPr>
                        <p:cNvPr id="405" name="TextBox 404">
                          <a:extLst>
                            <a:ext uri="{FF2B5EF4-FFF2-40B4-BE49-F238E27FC236}">
                              <a16:creationId xmlns:a16="http://schemas.microsoft.com/office/drawing/2014/main" id="{8AEB26A5-E5B8-1F31-F311-BA3FB8A7BD7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491834" y="4068757"/>
                          <a:ext cx="1324030" cy="8002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Specific </a:t>
                          </a:r>
                        </a:p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Tool </a:t>
                          </a:r>
                        </a:p>
                      </p:txBody>
                    </p:sp>
                  </p:grpSp>
                  <p:cxnSp>
                    <p:nvCxnSpPr>
                      <p:cNvPr id="402" name="Straight Arrow Connector 401">
                        <a:extLst>
                          <a:ext uri="{FF2B5EF4-FFF2-40B4-BE49-F238E27FC236}">
                            <a16:creationId xmlns:a16="http://schemas.microsoft.com/office/drawing/2014/main" id="{5B2229C5-F719-48A2-CE0B-178CB0FE09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005399" y="4424206"/>
                        <a:ext cx="441568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3" name="TextBox 402">
                        <a:extLst>
                          <a:ext uri="{FF2B5EF4-FFF2-40B4-BE49-F238E27FC236}">
                            <a16:creationId xmlns:a16="http://schemas.microsoft.com/office/drawing/2014/main" id="{E99A20FD-CCDA-ADD5-D8DD-2FC5050DD1D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752032" y="4018991"/>
                        <a:ext cx="851394" cy="430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Yes</a:t>
                        </a:r>
                      </a:p>
                    </p:txBody>
                  </p:sp>
                </p:grpSp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2225B15F-E7C2-CAED-CF22-2D8E5DCCDA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33112" y="3693266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99" name="Straight Arrow Connector 398">
                        <a:extLst>
                          <a:ext uri="{FF2B5EF4-FFF2-40B4-BE49-F238E27FC236}">
                            <a16:creationId xmlns:a16="http://schemas.microsoft.com/office/drawing/2014/main" id="{9D20CB3D-C15D-FFDF-DAEE-024C8677C7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0" name="TextBox 399">
                        <a:extLst>
                          <a:ext uri="{FF2B5EF4-FFF2-40B4-BE49-F238E27FC236}">
                            <a16:creationId xmlns:a16="http://schemas.microsoft.com/office/drawing/2014/main" id="{1E125DF5-8E56-90DC-F305-B54D0FE2B5A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CD5452EA-2786-5AB1-CE7F-3D25217CA5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546" y="4375980"/>
                      <a:ext cx="2057705" cy="917682"/>
                      <a:chOff x="14833827" y="5651917"/>
                      <a:chExt cx="2057705" cy="917682"/>
                    </a:xfrm>
                  </p:grpSpPr>
                  <p:sp>
                    <p:nvSpPr>
                      <p:cNvPr id="397" name="Rectangle: Rounded Corners 396">
                        <a:extLst>
                          <a:ext uri="{FF2B5EF4-FFF2-40B4-BE49-F238E27FC236}">
                            <a16:creationId xmlns:a16="http://schemas.microsoft.com/office/drawing/2014/main" id="{A1ADAAFB-5CAC-5064-4293-791F1C6FC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5651917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8" name="TextBox 397">
                        <a:extLst>
                          <a:ext uri="{FF2B5EF4-FFF2-40B4-BE49-F238E27FC236}">
                            <a16:creationId xmlns:a16="http://schemas.microsoft.com/office/drawing/2014/main" id="{ABC3A94E-9A4D-3766-FD64-CC87C2E2247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833827" y="5795085"/>
                        <a:ext cx="2057705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In-Context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grpSp>
                  <p:nvGrpSpPr>
                    <p:cNvPr id="379" name="Group 378">
                      <a:extLst>
                        <a:ext uri="{FF2B5EF4-FFF2-40B4-BE49-F238E27FC236}">
                          <a16:creationId xmlns:a16="http://schemas.microsoft.com/office/drawing/2014/main" id="{AA34C9B6-B962-0FA2-4A29-1955470324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45286" y="5980523"/>
                      <a:ext cx="1763660" cy="917682"/>
                      <a:chOff x="14926066" y="2446601"/>
                      <a:chExt cx="1763660" cy="917682"/>
                    </a:xfrm>
                  </p:grpSpPr>
                  <p:sp>
                    <p:nvSpPr>
                      <p:cNvPr id="395" name="Rectangle: Rounded Corners 394">
                        <a:extLst>
                          <a:ext uri="{FF2B5EF4-FFF2-40B4-BE49-F238E27FC236}">
                            <a16:creationId xmlns:a16="http://schemas.microsoft.com/office/drawing/2014/main" id="{94FE0D56-E907-589F-B08E-5628DF11DD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2446601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6" name="TextBox 395">
                        <a:extLst>
                          <a:ext uri="{FF2B5EF4-FFF2-40B4-BE49-F238E27FC236}">
                            <a16:creationId xmlns:a16="http://schemas.microsoft.com/office/drawing/2014/main" id="{29278D95-87B0-E2F0-8A76-2326806C891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926066" y="2588267"/>
                        <a:ext cx="1763660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Text-Input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cxnSp>
                  <p:nvCxnSpPr>
                    <p:cNvPr id="380" name="Straight Arrow Connector 379">
                      <a:extLst>
                        <a:ext uri="{FF2B5EF4-FFF2-40B4-BE49-F238E27FC236}">
                          <a16:creationId xmlns:a16="http://schemas.microsoft.com/office/drawing/2014/main" id="{F090364F-04E6-3D2B-33AE-43261A341C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50388" y="5332581"/>
                      <a:ext cx="0" cy="62191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1" name="Group 380">
                      <a:extLst>
                        <a:ext uri="{FF2B5EF4-FFF2-40B4-BE49-F238E27FC236}">
                          <a16:creationId xmlns:a16="http://schemas.microsoft.com/office/drawing/2014/main" id="{4A07C85C-FB68-A8C0-476E-BE4875B04D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74308" y="6114131"/>
                      <a:ext cx="1650687" cy="638176"/>
                      <a:chOff x="17308625" y="7132604"/>
                      <a:chExt cx="1650687" cy="906105"/>
                    </a:xfrm>
                  </p:grpSpPr>
                  <p:sp>
                    <p:nvSpPr>
                      <p:cNvPr id="393" name="Rectangle: Rounded Corners 392">
                        <a:extLst>
                          <a:ext uri="{FF2B5EF4-FFF2-40B4-BE49-F238E27FC236}">
                            <a16:creationId xmlns:a16="http://schemas.microsoft.com/office/drawing/2014/main" id="{313F0178-F5ED-C05F-3A7F-88808A7CB1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86343" y="7132604"/>
                        <a:ext cx="1477643" cy="906105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4" name="TextBox 393">
                        <a:extLst>
                          <a:ext uri="{FF2B5EF4-FFF2-40B4-BE49-F238E27FC236}">
                            <a16:creationId xmlns:a16="http://schemas.microsoft.com/office/drawing/2014/main" id="{4036FA2F-4921-E92F-B673-94706321DA7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308625" y="7259833"/>
                        <a:ext cx="1650687" cy="6991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Summarize  </a:t>
                        </a:r>
                      </a:p>
                    </p:txBody>
                  </p:sp>
                </p:grpSp>
                <p:pic>
                  <p:nvPicPr>
                    <p:cNvPr id="382" name="Graphic 381" descr="Daily calendar with solid fill">
                      <a:extLst>
                        <a:ext uri="{FF2B5EF4-FFF2-40B4-BE49-F238E27FC236}">
                          <a16:creationId xmlns:a16="http://schemas.microsoft.com/office/drawing/2014/main" id="{D26C88BC-F5B1-0221-D6E2-04B58A831BC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96DAC541-7B7A-43D3-8B79-37D633B846F1}">
                          <asvg:svgBlip xmlns:asvg="http://schemas.microsoft.com/office/drawing/2016/SVG/main" r:embed="rId1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48349" y="-141602"/>
                      <a:ext cx="569038" cy="56903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ED6338AB-18A6-70EB-7C91-4B7B1376EF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19675" y="4119420"/>
                      <a:ext cx="2667128" cy="1443362"/>
                      <a:chOff x="5019675" y="4328970"/>
                      <a:chExt cx="2667128" cy="1443362"/>
                    </a:xfrm>
                  </p:grpSpPr>
                  <p:sp>
                    <p:nvSpPr>
                      <p:cNvPr id="391" name="Diamond 390">
                        <a:extLst>
                          <a:ext uri="{FF2B5EF4-FFF2-40B4-BE49-F238E27FC236}">
                            <a16:creationId xmlns:a16="http://schemas.microsoft.com/office/drawing/2014/main" id="{2CBCDE99-41CE-CEB7-FFF1-75376FAC4E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19675" y="4328970"/>
                        <a:ext cx="2667128" cy="1443362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 dirty="0">
                          <a:solidFill>
                            <a:schemeClr val="tx1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2" name="TextBox 391">
                        <a:extLst>
                          <a:ext uri="{FF2B5EF4-FFF2-40B4-BE49-F238E27FC236}">
                            <a16:creationId xmlns:a16="http://schemas.microsoft.com/office/drawing/2014/main" id="{A0C3893F-C8B6-7DA4-F9E0-1BA9F1A902B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71827" y="4767118"/>
                        <a:ext cx="2409826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latin typeface="Arial" panose="020B0604020202020204"/>
                          </a:rPr>
                          <a:t>Prev. runs/Existing data available?</a:t>
                        </a:r>
                      </a:p>
                    </p:txBody>
                  </p:sp>
                </p:grpSp>
                <p:cxnSp>
                  <p:nvCxnSpPr>
                    <p:cNvPr id="384" name="Straight Arrow Connector 383">
                      <a:extLst>
                        <a:ext uri="{FF2B5EF4-FFF2-40B4-BE49-F238E27FC236}">
                          <a16:creationId xmlns:a16="http://schemas.microsoft.com/office/drawing/2014/main" id="{6AB45A89-0892-D353-50AF-3F59E3B69B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86769" y="4837367"/>
                      <a:ext cx="441568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A1FD5D30-9608-4A72-8941-422FF64F5A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33403" y="4432151"/>
                      <a:ext cx="851394" cy="430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8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Yes</a:t>
                      </a:r>
                    </a:p>
                  </p:txBody>
                </p:sp>
                <p:cxnSp>
                  <p:nvCxnSpPr>
                    <p:cNvPr id="386" name="Straight Arrow Connector 385">
                      <a:extLst>
                        <a:ext uri="{FF2B5EF4-FFF2-40B4-BE49-F238E27FC236}">
                          <a16:creationId xmlns:a16="http://schemas.microsoft.com/office/drawing/2014/main" id="{FF779590-9E09-86B5-6F3A-ADDF168DC5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24572" y="3514524"/>
                      <a:ext cx="0" cy="822536"/>
                    </a:xfrm>
                    <a:prstGeom prst="straightConnector1">
                      <a:avLst/>
                    </a:prstGeom>
                    <a:ln>
                      <a:prstDash val="dash"/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7" name="Group 386">
                      <a:extLst>
                        <a:ext uri="{FF2B5EF4-FFF2-40B4-BE49-F238E27FC236}">
                          <a16:creationId xmlns:a16="http://schemas.microsoft.com/office/drawing/2014/main" id="{C968DAB2-D248-B2DE-4B0D-D1AB589C5C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20411" y="5562782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89" name="Straight Arrow Connector 388">
                        <a:extLst>
                          <a:ext uri="{FF2B5EF4-FFF2-40B4-BE49-F238E27FC236}">
                            <a16:creationId xmlns:a16="http://schemas.microsoft.com/office/drawing/2014/main" id="{E5236EB9-4681-967F-0CB3-97CE1CFECA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0" name="TextBox 389">
                        <a:extLst>
                          <a:ext uri="{FF2B5EF4-FFF2-40B4-BE49-F238E27FC236}">
                            <a16:creationId xmlns:a16="http://schemas.microsoft.com/office/drawing/2014/main" id="{0383EE10-AA37-9B7D-083E-F37F657E60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cxnSp>
                  <p:nvCxnSpPr>
                    <p:cNvPr id="388" name="Straight Arrow Connector 387">
                      <a:extLst>
                        <a:ext uri="{FF2B5EF4-FFF2-40B4-BE49-F238E27FC236}">
                          <a16:creationId xmlns:a16="http://schemas.microsoft.com/office/drawing/2014/main" id="{B2AB7BDB-8557-7600-C2A8-CC9939B763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054851" y="6439363"/>
                      <a:ext cx="128174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1" name="Arc 370">
                    <a:extLst>
                      <a:ext uri="{FF2B5EF4-FFF2-40B4-BE49-F238E27FC236}">
                        <a16:creationId xmlns:a16="http://schemas.microsoft.com/office/drawing/2014/main" id="{F86801D4-A609-6E5B-203B-CE3F3DDD4C3A}"/>
                      </a:ext>
                    </a:extLst>
                  </p:cNvPr>
                  <p:cNvSpPr/>
                  <p:nvPr/>
                </p:nvSpPr>
                <p:spPr>
                  <a:xfrm rot="873135">
                    <a:off x="7949809" y="2761601"/>
                    <a:ext cx="1673029" cy="5532797"/>
                  </a:xfrm>
                  <a:prstGeom prst="arc">
                    <a:avLst>
                      <a:gd name="adj1" fmla="val 16301492"/>
                      <a:gd name="adj2" fmla="val 1264335"/>
                    </a:avLst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/>
                  </a:p>
                </p:txBody>
              </p:sp>
            </p:grpSp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AA8B65BB-49ED-5761-EFB4-AC9450AE0B00}"/>
                    </a:ext>
                  </a:extLst>
                </p:cNvPr>
                <p:cNvSpPr txBox="1"/>
                <p:nvPr/>
              </p:nvSpPr>
              <p:spPr>
                <a:xfrm>
                  <a:off x="5454518" y="2090994"/>
                  <a:ext cx="4313595" cy="12003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100" dirty="0">
                      <a:solidFill>
                        <a:srgbClr val="000000"/>
                      </a:solidFill>
                      <a:latin typeface="Arial" panose="020B0604020202020204"/>
                    </a:rPr>
                    <a:t>Task parsing, Memory retrieval External information retrieval Existing tool pool retrieval … </a:t>
                  </a:r>
                  <a:endParaRPr lang="en-US" sz="1100" dirty="0"/>
                </a:p>
              </p:txBody>
            </p:sp>
            <p:cxnSp>
              <p:nvCxnSpPr>
                <p:cNvPr id="369" name="Straight Arrow Connector 368">
                  <a:extLst>
                    <a:ext uri="{FF2B5EF4-FFF2-40B4-BE49-F238E27FC236}">
                      <a16:creationId xmlns:a16="http://schemas.microsoft.com/office/drawing/2014/main" id="{71BE96AE-E29E-E85D-72A5-2899578A36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3153" y="3321320"/>
                  <a:ext cx="0" cy="48941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8" name="Rectangle: Rounded Corners 407">
                <a:extLst>
                  <a:ext uri="{FF2B5EF4-FFF2-40B4-BE49-F238E27FC236}">
                    <a16:creationId xmlns:a16="http://schemas.microsoft.com/office/drawing/2014/main" id="{D3644EAD-2A11-9927-E15A-D1FAF568CC68}"/>
                  </a:ext>
                </a:extLst>
              </p:cNvPr>
              <p:cNvSpPr/>
              <p:nvPr/>
            </p:nvSpPr>
            <p:spPr>
              <a:xfrm>
                <a:off x="3860800" y="4794817"/>
                <a:ext cx="780144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Existing Tool Pool</a:t>
                </a:r>
              </a:p>
            </p:txBody>
          </p:sp>
          <p:sp>
            <p:nvSpPr>
              <p:cNvPr id="409" name="Arrow: Notched Right 408">
                <a:extLst>
                  <a:ext uri="{FF2B5EF4-FFF2-40B4-BE49-F238E27FC236}">
                    <a16:creationId xmlns:a16="http://schemas.microsoft.com/office/drawing/2014/main" id="{3C3C2515-21E8-0E96-2A90-A054B42292C4}"/>
                  </a:ext>
                </a:extLst>
              </p:cNvPr>
              <p:cNvSpPr/>
              <p:nvPr/>
            </p:nvSpPr>
            <p:spPr>
              <a:xfrm rot="16200000">
                <a:off x="4115909" y="4555234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07AA66-E537-AC6E-AE75-EDB0A9F5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4" y="1"/>
            <a:ext cx="11049000" cy="911492"/>
          </a:xfrm>
        </p:spPr>
        <p:txBody>
          <a:bodyPr>
            <a:normAutofit/>
          </a:bodyPr>
          <a:lstStyle/>
          <a:p>
            <a:r>
              <a:rPr lang="en-US" sz="3600" dirty="0"/>
              <a:t>Overall Framework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206C304-2C0A-9503-60D5-6A8224D12512}"/>
              </a:ext>
            </a:extLst>
          </p:cNvPr>
          <p:cNvGrpSpPr/>
          <p:nvPr/>
        </p:nvGrpSpPr>
        <p:grpSpPr>
          <a:xfrm>
            <a:off x="299928" y="1354598"/>
            <a:ext cx="1930085" cy="1610590"/>
            <a:chOff x="591209" y="3030057"/>
            <a:chExt cx="3731700" cy="32211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214BB27-5ACA-021D-7E0F-C3758264731C}"/>
                </a:ext>
              </a:extLst>
            </p:cNvPr>
            <p:cNvSpPr/>
            <p:nvPr/>
          </p:nvSpPr>
          <p:spPr>
            <a:xfrm>
              <a:off x="803345" y="3403021"/>
              <a:ext cx="3485208" cy="266027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bg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5B39C7-D721-B26A-6305-C72AF85E9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877" t="13130" r="70459" b="4961"/>
            <a:stretch/>
          </p:blipFill>
          <p:spPr>
            <a:xfrm>
              <a:off x="1363074" y="3819819"/>
              <a:ext cx="2288935" cy="148589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C89DD2-C4B9-CC5D-7B0F-86C1B98BC3B9}"/>
                </a:ext>
              </a:extLst>
            </p:cNvPr>
            <p:cNvSpPr txBox="1"/>
            <p:nvPr/>
          </p:nvSpPr>
          <p:spPr>
            <a:xfrm>
              <a:off x="894613" y="5420241"/>
              <a:ext cx="3428296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>
                  <a:solidFill>
                    <a:srgbClr val="000000"/>
                  </a:solidFill>
                  <a:latin typeface="Arial" panose="020B0604020202020204"/>
                </a:rPr>
                <a:t>User Query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: "Help me segment the </a:t>
              </a:r>
              <a:r>
                <a:rPr lang="en-US" sz="700" b="1" i="1">
                  <a:solidFill>
                    <a:srgbClr val="FF0000"/>
                  </a:solidFill>
                  <a:latin typeface="Arial" panose="020B0604020202020204"/>
                </a:rPr>
                <a:t>mitochondrion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 in the provided image.."</a:t>
              </a:r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1C29E7E6-FF6C-2A13-6871-217AF30F1187}"/>
                </a:ext>
              </a:extLst>
            </p:cNvPr>
            <p:cNvSpPr/>
            <p:nvPr/>
          </p:nvSpPr>
          <p:spPr>
            <a:xfrm>
              <a:off x="1120971" y="3120608"/>
              <a:ext cx="1604693" cy="3606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2700723-D6D4-4DFA-5DFA-F99DC97769A3}"/>
                </a:ext>
              </a:extLst>
            </p:cNvPr>
            <p:cNvSpPr txBox="1"/>
            <p:nvPr/>
          </p:nvSpPr>
          <p:spPr>
            <a:xfrm>
              <a:off x="832995" y="3116985"/>
              <a:ext cx="218064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>
                  <a:solidFill>
                    <a:srgbClr val="000000"/>
                  </a:solidFill>
                  <a:latin typeface="Arial" panose="020B0604020202020204"/>
                </a:rPr>
                <a:t>User Inputs</a:t>
              </a:r>
            </a:p>
          </p:txBody>
        </p:sp>
        <p:pic>
          <p:nvPicPr>
            <p:cNvPr id="25" name="Graphic 24" descr="Images with solid fill">
              <a:extLst>
                <a:ext uri="{FF2B5EF4-FFF2-40B4-BE49-F238E27FC236}">
                  <a16:creationId xmlns:a16="http://schemas.microsoft.com/office/drawing/2014/main" id="{890945BE-C5D1-E38E-197B-1BDFD136D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1209" y="3030057"/>
              <a:ext cx="475487" cy="47548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436CB1-FA5C-9831-6862-8E824E8205F0}"/>
              </a:ext>
            </a:extLst>
          </p:cNvPr>
          <p:cNvGrpSpPr/>
          <p:nvPr/>
        </p:nvGrpSpPr>
        <p:grpSpPr>
          <a:xfrm>
            <a:off x="5170072" y="4440661"/>
            <a:ext cx="3433473" cy="2089833"/>
            <a:chOff x="734035" y="3986385"/>
            <a:chExt cx="3433473" cy="208983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B11E3A-D31E-CC17-768D-CA2C96CEB07E}"/>
                </a:ext>
              </a:extLst>
            </p:cNvPr>
            <p:cNvSpPr txBox="1"/>
            <p:nvPr/>
          </p:nvSpPr>
          <p:spPr>
            <a:xfrm>
              <a:off x="734035" y="3986385"/>
              <a:ext cx="3433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badi" panose="020B0604020104020204" pitchFamily="34" charset="0"/>
                </a:rPr>
                <a:t>In-context Tools: </a:t>
              </a:r>
              <a:r>
                <a:rPr lang="en-US" sz="1400" dirty="0">
                  <a:latin typeface="Abadi" panose="020B0604020104020204" pitchFamily="34" charset="0"/>
                </a:rPr>
                <a:t>Provide a reference image/mask pair as the example</a:t>
              </a:r>
              <a:endParaRPr lang="en-US" sz="14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F60C4BA-C57B-E4CA-344A-D125690C7D45}"/>
                </a:ext>
              </a:extLst>
            </p:cNvPr>
            <p:cNvGrpSpPr/>
            <p:nvPr/>
          </p:nvGrpSpPr>
          <p:grpSpPr>
            <a:xfrm>
              <a:off x="1001649" y="4481877"/>
              <a:ext cx="2237194" cy="1594341"/>
              <a:chOff x="862667" y="3128815"/>
              <a:chExt cx="1997218" cy="141962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28F85FB-496B-58A7-0264-3C7B1F9DA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7320" t="13824" b="31381"/>
              <a:stretch>
                <a:fillRect/>
              </a:stretch>
            </p:blipFill>
            <p:spPr>
              <a:xfrm>
                <a:off x="2045914" y="3389189"/>
                <a:ext cx="813971" cy="77411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8C86BD1-5BFA-68AA-AAFC-1FE4FC433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r="68788"/>
              <a:stretch>
                <a:fillRect/>
              </a:stretch>
            </p:blipFill>
            <p:spPr>
              <a:xfrm>
                <a:off x="862667" y="3128815"/>
                <a:ext cx="1125623" cy="1419626"/>
              </a:xfrm>
              <a:prstGeom prst="rect">
                <a:avLst/>
              </a:prstGeom>
            </p:spPr>
          </p:pic>
        </p:grpSp>
      </p:grpSp>
      <p:sp>
        <p:nvSpPr>
          <p:cNvPr id="232" name="TextBox 231">
            <a:extLst>
              <a:ext uri="{FF2B5EF4-FFF2-40B4-BE49-F238E27FC236}">
                <a16:creationId xmlns:a16="http://schemas.microsoft.com/office/drawing/2014/main" id="{2C31CD67-D198-7B15-FFE5-CB9C2D4232AF}"/>
              </a:ext>
            </a:extLst>
          </p:cNvPr>
          <p:cNvSpPr txBox="1"/>
          <p:nvPr/>
        </p:nvSpPr>
        <p:spPr>
          <a:xfrm>
            <a:off x="5319069" y="3896304"/>
            <a:ext cx="694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Specific Tool: </a:t>
            </a:r>
            <a:r>
              <a:rPr lang="en-US" sz="1200" dirty="0"/>
              <a:t>Designed for </a:t>
            </a:r>
            <a:r>
              <a:rPr lang="en-US" sz="1200" b="1" dirty="0"/>
              <a:t>specific task</a:t>
            </a:r>
            <a:r>
              <a:rPr lang="en-US" sz="1200" dirty="0"/>
              <a:t>. Likely highly optimized or pretrained for a particular organelles, e.g., </a:t>
            </a:r>
            <a:r>
              <a:rPr lang="en-US" sz="1200" dirty="0" err="1"/>
              <a:t>MitoNet</a:t>
            </a:r>
            <a:r>
              <a:rPr lang="en-US" sz="1200" dirty="0"/>
              <a:t> for mitochondria, </a:t>
            </a:r>
            <a:r>
              <a:rPr lang="en-US" sz="1200" dirty="0" err="1"/>
              <a:t>Cellpose</a:t>
            </a:r>
            <a:r>
              <a:rPr lang="en-US" sz="1200" dirty="0"/>
              <a:t> and µSAM</a:t>
            </a:r>
            <a:r>
              <a:rPr lang="en-US" sz="1200" b="1" dirty="0"/>
              <a:t> </a:t>
            </a:r>
            <a:r>
              <a:rPr lang="en-US" sz="1200" dirty="0"/>
              <a:t>for cell/nuclei.</a:t>
            </a: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1A7717D-95BD-421E-1C3E-4DABA6D77EC0}"/>
              </a:ext>
            </a:extLst>
          </p:cNvPr>
          <p:cNvGrpSpPr/>
          <p:nvPr/>
        </p:nvGrpSpPr>
        <p:grpSpPr>
          <a:xfrm>
            <a:off x="7970813" y="4444474"/>
            <a:ext cx="4055618" cy="1779823"/>
            <a:chOff x="6350176" y="3599308"/>
            <a:chExt cx="4055618" cy="177982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78C37A64-2B6C-8A84-E64F-EA319E4EC6A6}"/>
                </a:ext>
              </a:extLst>
            </p:cNvPr>
            <p:cNvGrpSpPr/>
            <p:nvPr/>
          </p:nvGrpSpPr>
          <p:grpSpPr>
            <a:xfrm>
              <a:off x="6350176" y="3599308"/>
              <a:ext cx="4055618" cy="1779823"/>
              <a:chOff x="2713383" y="3254292"/>
              <a:chExt cx="4055618" cy="1779823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89EB181A-16AC-6AAD-F91E-E1B12C085DD7}"/>
                  </a:ext>
                </a:extLst>
              </p:cNvPr>
              <p:cNvSpPr txBox="1"/>
              <p:nvPr/>
            </p:nvSpPr>
            <p:spPr>
              <a:xfrm>
                <a:off x="2801780" y="3254292"/>
                <a:ext cx="37806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badi" panose="020B0604020104020204" pitchFamily="34" charset="0"/>
                  </a:rPr>
                  <a:t>Text-Guided Tools: </a:t>
                </a:r>
                <a:r>
                  <a:rPr lang="en-US" sz="1400" dirty="0">
                    <a:latin typeface="Abadi" panose="020B0604020104020204" pitchFamily="34" charset="0"/>
                  </a:rPr>
                  <a:t>provide the text description of the object.</a:t>
                </a:r>
                <a:endParaRPr lang="en-US" sz="1400" dirty="0"/>
              </a:p>
            </p:txBody>
          </p: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4C0B85CD-EDE1-81F1-C5B0-D8851AC86A35}"/>
                  </a:ext>
                </a:extLst>
              </p:cNvPr>
              <p:cNvGrpSpPr/>
              <p:nvPr/>
            </p:nvGrpSpPr>
            <p:grpSpPr>
              <a:xfrm>
                <a:off x="2713383" y="3777234"/>
                <a:ext cx="4055618" cy="1256881"/>
                <a:chOff x="-1503764" y="652118"/>
                <a:chExt cx="8530433" cy="3209781"/>
              </a:xfrm>
            </p:grpSpPr>
            <p:pic>
              <p:nvPicPr>
                <p:cNvPr id="257" name="Picture 256">
                  <a:extLst>
                    <a:ext uri="{FF2B5EF4-FFF2-40B4-BE49-F238E27FC236}">
                      <a16:creationId xmlns:a16="http://schemas.microsoft.com/office/drawing/2014/main" id="{487EFE38-1B03-AF60-305A-61445BCDE2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rcRect l="31588" t="23949" r="64155" b="68846"/>
                <a:stretch>
                  <a:fillRect/>
                </a:stretch>
              </p:blipFill>
              <p:spPr>
                <a:xfrm>
                  <a:off x="2951154" y="1957588"/>
                  <a:ext cx="402773" cy="220436"/>
                </a:xfrm>
                <a:prstGeom prst="rect">
                  <a:avLst/>
                </a:prstGeom>
              </p:spPr>
            </p:pic>
            <p:pic>
              <p:nvPicPr>
                <p:cNvPr id="258" name="Picture 257">
                  <a:extLst>
                    <a:ext uri="{FF2B5EF4-FFF2-40B4-BE49-F238E27FC236}">
                      <a16:creationId xmlns:a16="http://schemas.microsoft.com/office/drawing/2014/main" id="{04222EC4-0254-10C1-7125-DA3691C887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rcRect l="71279" t="11382" r="2231" b="25459"/>
                <a:stretch>
                  <a:fillRect/>
                </a:stretch>
              </p:blipFill>
              <p:spPr>
                <a:xfrm>
                  <a:off x="3543482" y="1088010"/>
                  <a:ext cx="2350071" cy="1811849"/>
                </a:xfrm>
                <a:prstGeom prst="rect">
                  <a:avLst/>
                </a:prstGeom>
              </p:spPr>
            </p:pic>
            <p:pic>
              <p:nvPicPr>
                <p:cNvPr id="259" name="Picture 258">
                  <a:extLst>
                    <a:ext uri="{FF2B5EF4-FFF2-40B4-BE49-F238E27FC236}">
                      <a16:creationId xmlns:a16="http://schemas.microsoft.com/office/drawing/2014/main" id="{62FB15AC-5FE1-BBEF-B10F-370E189AE0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rcRect l="5386" t="11382" r="68124" b="25459"/>
                <a:stretch>
                  <a:fillRect/>
                </a:stretch>
              </p:blipFill>
              <p:spPr>
                <a:xfrm>
                  <a:off x="227799" y="652118"/>
                  <a:ext cx="2506440" cy="1932405"/>
                </a:xfrm>
                <a:prstGeom prst="rect">
                  <a:avLst/>
                </a:prstGeom>
              </p:spPr>
            </p:pic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6226DA9E-ADC8-FB8F-0446-1535CB2CD35F}"/>
                    </a:ext>
                  </a:extLst>
                </p:cNvPr>
                <p:cNvSpPr txBox="1"/>
                <p:nvPr/>
              </p:nvSpPr>
              <p:spPr>
                <a:xfrm>
                  <a:off x="-1366846" y="1058864"/>
                  <a:ext cx="1590327" cy="1178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Image input</a:t>
                  </a:r>
                </a:p>
              </p:txBody>
            </p:sp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02FEFF9F-D0AD-442F-378A-A2975B5876E3}"/>
                    </a:ext>
                  </a:extLst>
                </p:cNvPr>
                <p:cNvSpPr txBox="1"/>
                <p:nvPr/>
              </p:nvSpPr>
              <p:spPr>
                <a:xfrm>
                  <a:off x="-1503764" y="2682914"/>
                  <a:ext cx="1842015" cy="1178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Text guidance</a:t>
                  </a:r>
                </a:p>
              </p:txBody>
            </p:sp>
            <p:cxnSp>
              <p:nvCxnSpPr>
                <p:cNvPr id="262" name="Straight Arrow Connector 261">
                  <a:extLst>
                    <a:ext uri="{FF2B5EF4-FFF2-40B4-BE49-F238E27FC236}">
                      <a16:creationId xmlns:a16="http://schemas.microsoft.com/office/drawing/2014/main" id="{EA6E32A6-7376-C9FB-C7F6-AAE5550F77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98402" y="2616749"/>
                  <a:ext cx="220437" cy="48601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32C5B4D2-7B4F-9E85-C91A-C14795F3D695}"/>
                    </a:ext>
                  </a:extLst>
                </p:cNvPr>
                <p:cNvSpPr txBox="1"/>
                <p:nvPr/>
              </p:nvSpPr>
              <p:spPr>
                <a:xfrm>
                  <a:off x="3299257" y="3120387"/>
                  <a:ext cx="3727412" cy="7073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/>
                    <a:t>Orange is segmented</a:t>
                  </a:r>
                </a:p>
              </p:txBody>
            </p:sp>
          </p:grpSp>
        </p:grp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ADAE959-C9F9-DA28-1F8A-75DC90FE786F}"/>
                </a:ext>
              </a:extLst>
            </p:cNvPr>
            <p:cNvSpPr txBox="1"/>
            <p:nvPr/>
          </p:nvSpPr>
          <p:spPr>
            <a:xfrm>
              <a:off x="7108990" y="4982661"/>
              <a:ext cx="14803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/>
                <a:t>“Segment the food with the most Vitamin C.”</a:t>
              </a:r>
            </a:p>
          </p:txBody>
        </p:sp>
      </p:grpSp>
      <p:sp>
        <p:nvSpPr>
          <p:cNvPr id="264" name="TextBox 263">
            <a:extLst>
              <a:ext uri="{FF2B5EF4-FFF2-40B4-BE49-F238E27FC236}">
                <a16:creationId xmlns:a16="http://schemas.microsoft.com/office/drawing/2014/main" id="{C0F43111-AA90-3462-FFEC-E0778A76539B}"/>
              </a:ext>
            </a:extLst>
          </p:cNvPr>
          <p:cNvSpPr txBox="1"/>
          <p:nvPr/>
        </p:nvSpPr>
        <p:spPr>
          <a:xfrm>
            <a:off x="5850885" y="3583474"/>
            <a:ext cx="517038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Execution Agent: </a:t>
            </a:r>
            <a:r>
              <a:rPr lang="en-US" sz="1500" dirty="0"/>
              <a:t>runs the </a:t>
            </a:r>
            <a:r>
              <a:rPr lang="en-US" sz="1500" b="1" dirty="0"/>
              <a:t>best‑fit tool chain</a:t>
            </a:r>
            <a:r>
              <a:rPr lang="en-US" sz="15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B727C-FC57-B0E1-B7A1-1E95D54CF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409382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9FB9E-359A-8022-F655-CFE7D9834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 228">
            <a:extLst>
              <a:ext uri="{FF2B5EF4-FFF2-40B4-BE49-F238E27FC236}">
                <a16:creationId xmlns:a16="http://schemas.microsoft.com/office/drawing/2014/main" id="{DF3C8BEF-6DDF-CB97-BD76-EC2CFB89405D}"/>
              </a:ext>
            </a:extLst>
          </p:cNvPr>
          <p:cNvGrpSpPr/>
          <p:nvPr/>
        </p:nvGrpSpPr>
        <p:grpSpPr>
          <a:xfrm>
            <a:off x="6823684" y="3240265"/>
            <a:ext cx="2782669" cy="1604373"/>
            <a:chOff x="13792684" y="6585962"/>
            <a:chExt cx="5548275" cy="320874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F2004E9-5677-8FC0-9B65-C8AF9C3429C6}"/>
                </a:ext>
              </a:extLst>
            </p:cNvPr>
            <p:cNvSpPr/>
            <p:nvPr/>
          </p:nvSpPr>
          <p:spPr>
            <a:xfrm>
              <a:off x="13932288" y="7716143"/>
              <a:ext cx="5408671" cy="2059261"/>
            </a:xfrm>
            <a:prstGeom prst="roundRect">
              <a:avLst/>
            </a:prstGeom>
            <a:solidFill>
              <a:srgbClr val="F7A9AF"/>
            </a:solidFill>
            <a:ln w="28575">
              <a:solidFill>
                <a:srgbClr val="FCE2C8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A532E31C-B662-A3B0-ED6F-5AD77E48BA0D}"/>
                </a:ext>
              </a:extLst>
            </p:cNvPr>
            <p:cNvSpPr/>
            <p:nvPr/>
          </p:nvSpPr>
          <p:spPr>
            <a:xfrm>
              <a:off x="17129525" y="7970916"/>
              <a:ext cx="1400641" cy="6447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3" name="Diamond 252">
              <a:extLst>
                <a:ext uri="{FF2B5EF4-FFF2-40B4-BE49-F238E27FC236}">
                  <a16:creationId xmlns:a16="http://schemas.microsoft.com/office/drawing/2014/main" id="{FC90B4CF-2477-ED15-EF9E-E11CBEE0E5D7}"/>
                </a:ext>
              </a:extLst>
            </p:cNvPr>
            <p:cNvSpPr/>
            <p:nvPr/>
          </p:nvSpPr>
          <p:spPr>
            <a:xfrm>
              <a:off x="17129526" y="8908132"/>
              <a:ext cx="1400641" cy="82770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B4962225-50C3-C74A-1AF1-D335A02E916B}"/>
                </a:ext>
              </a:extLst>
            </p:cNvPr>
            <p:cNvSpPr txBox="1"/>
            <p:nvPr/>
          </p:nvSpPr>
          <p:spPr>
            <a:xfrm>
              <a:off x="16945575" y="8005138"/>
              <a:ext cx="174152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Evaluation </a:t>
              </a:r>
            </a:p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Tool 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C9ED4243-78D5-3544-E96B-558B6E8679B9}"/>
                </a:ext>
              </a:extLst>
            </p:cNvPr>
            <p:cNvSpPr txBox="1"/>
            <p:nvPr/>
          </p:nvSpPr>
          <p:spPr>
            <a:xfrm>
              <a:off x="17251743" y="9056044"/>
              <a:ext cx="12316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i="1" dirty="0">
                  <a:solidFill>
                    <a:srgbClr val="000000"/>
                  </a:solidFill>
                  <a:latin typeface="Arial" panose="020B0604020202020204"/>
                </a:rPr>
                <a:t>Evaluation </a:t>
              </a:r>
            </a:p>
            <a:p>
              <a:pPr algn="ctr"/>
              <a:r>
                <a:rPr lang="en-US" sz="600" i="1" dirty="0">
                  <a:solidFill>
                    <a:srgbClr val="000000"/>
                  </a:solidFill>
                  <a:latin typeface="Arial" panose="020B0604020202020204"/>
                </a:rPr>
                <a:t>Performance?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CE395C9-82FA-BE7F-3B42-2710FFC81C19}"/>
                </a:ext>
              </a:extLst>
            </p:cNvPr>
            <p:cNvSpPr/>
            <p:nvPr/>
          </p:nvSpPr>
          <p:spPr>
            <a:xfrm>
              <a:off x="14427293" y="7452502"/>
              <a:ext cx="2870199" cy="466295"/>
            </a:xfrm>
            <a:prstGeom prst="roundRect">
              <a:avLst/>
            </a:prstGeom>
            <a:solidFill>
              <a:srgbClr val="F7A9AF"/>
            </a:solidFill>
            <a:ln>
              <a:solidFill>
                <a:srgbClr val="FCE2C8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18248F7-F48A-2CB0-8A44-BD2204FDA93F}"/>
                </a:ext>
              </a:extLst>
            </p:cNvPr>
            <p:cNvSpPr txBox="1"/>
            <p:nvPr/>
          </p:nvSpPr>
          <p:spPr>
            <a:xfrm>
              <a:off x="14288892" y="7417736"/>
              <a:ext cx="308293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i="1" dirty="0">
                  <a:solidFill>
                    <a:srgbClr val="000000"/>
                  </a:solidFill>
                  <a:latin typeface="Arial" panose="020B0604020202020204"/>
                </a:rPr>
                <a:t>Evaluation Agent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65F870D3-F8DD-C8F2-8B0B-4E1042431D64}"/>
                </a:ext>
              </a:extLst>
            </p:cNvPr>
            <p:cNvCxnSpPr>
              <a:cxnSpLocks/>
            </p:cNvCxnSpPr>
            <p:nvPr/>
          </p:nvCxnSpPr>
          <p:spPr>
            <a:xfrm>
              <a:off x="17836123" y="8657830"/>
              <a:ext cx="0" cy="2119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B5903CA-55E6-0A18-FD49-2529160FC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09600" y="9337299"/>
              <a:ext cx="463228" cy="0"/>
            </a:xfrm>
            <a:prstGeom prst="straightConnector1">
              <a:avLst/>
            </a:prstGeom>
            <a:ln w="38100">
              <a:prstDash val="soli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12662A6-03C8-DCFF-6384-8F6C80C833C0}"/>
                </a:ext>
              </a:extLst>
            </p:cNvPr>
            <p:cNvCxnSpPr>
              <a:cxnSpLocks/>
            </p:cNvCxnSpPr>
            <p:nvPr/>
          </p:nvCxnSpPr>
          <p:spPr>
            <a:xfrm>
              <a:off x="18600674" y="9323759"/>
              <a:ext cx="39668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3EBFA2EE-55D4-0E52-2C6C-36ADB10C790F}"/>
                </a:ext>
              </a:extLst>
            </p:cNvPr>
            <p:cNvSpPr txBox="1"/>
            <p:nvPr/>
          </p:nvSpPr>
          <p:spPr>
            <a:xfrm>
              <a:off x="18394395" y="8959798"/>
              <a:ext cx="85139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Yes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86C2232F-A7A6-06C8-A27D-F3D16938B128}"/>
                </a:ext>
              </a:extLst>
            </p:cNvPr>
            <p:cNvSpPr txBox="1"/>
            <p:nvPr/>
          </p:nvSpPr>
          <p:spPr>
            <a:xfrm>
              <a:off x="16432332" y="8959798"/>
              <a:ext cx="697196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No</a:t>
              </a:r>
            </a:p>
          </p:txBody>
        </p:sp>
        <p:sp>
          <p:nvSpPr>
            <p:cNvPr id="228" name="Scroll: Vertical 227">
              <a:extLst>
                <a:ext uri="{FF2B5EF4-FFF2-40B4-BE49-F238E27FC236}">
                  <a16:creationId xmlns:a16="http://schemas.microsoft.com/office/drawing/2014/main" id="{06458309-6237-1358-2711-FC7E1C645A62}"/>
                </a:ext>
              </a:extLst>
            </p:cNvPr>
            <p:cNvSpPr/>
            <p:nvPr/>
          </p:nvSpPr>
          <p:spPr>
            <a:xfrm>
              <a:off x="14153462" y="8032640"/>
              <a:ext cx="2236033" cy="1673542"/>
            </a:xfrm>
            <a:prstGeom prst="verticalScroll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8BF90DF-6A5B-2B41-18DC-28BDF4D530D5}"/>
                </a:ext>
              </a:extLst>
            </p:cNvPr>
            <p:cNvGrpSpPr/>
            <p:nvPr/>
          </p:nvGrpSpPr>
          <p:grpSpPr>
            <a:xfrm>
              <a:off x="14415994" y="8282263"/>
              <a:ext cx="3077643" cy="1472520"/>
              <a:chOff x="16620675" y="7121235"/>
              <a:chExt cx="3077643" cy="1472520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0FF009A3-928C-9A3F-19BF-21E4FBA7FF7A}"/>
                  </a:ext>
                </a:extLst>
              </p:cNvPr>
              <p:cNvSpPr txBox="1"/>
              <p:nvPr/>
            </p:nvSpPr>
            <p:spPr>
              <a:xfrm>
                <a:off x="16622857" y="7121235"/>
                <a:ext cx="2946397" cy="32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 dirty="0"/>
                  <a:t>Modified the Tool’s Inputs.  </a:t>
                </a: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08BBF0AC-D868-64EF-C5AB-8496567BC67B}"/>
                  </a:ext>
                </a:extLst>
              </p:cNvPr>
              <p:cNvSpPr txBox="1"/>
              <p:nvPr/>
            </p:nvSpPr>
            <p:spPr>
              <a:xfrm>
                <a:off x="16744423" y="7301805"/>
                <a:ext cx="16162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Focus more on the boundary of the object.  </a:t>
                </a:r>
              </a:p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Provide more examples.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96C70B07-7EC3-57DA-204A-C23FD704EFAC}"/>
                  </a:ext>
                </a:extLst>
              </p:cNvPr>
              <p:cNvSpPr txBox="1"/>
              <p:nvPr/>
            </p:nvSpPr>
            <p:spPr>
              <a:xfrm>
                <a:off x="16620675" y="7736371"/>
                <a:ext cx="29463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 dirty="0"/>
                  <a:t>Using other Tools</a:t>
                </a:r>
                <a:r>
                  <a:rPr lang="en-US" sz="600" i="1" dirty="0"/>
                  <a:t>.  </a:t>
                </a: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FAFB4D17-0375-860D-737E-453C49C3F9E2}"/>
                  </a:ext>
                </a:extLst>
              </p:cNvPr>
              <p:cNvSpPr txBox="1"/>
              <p:nvPr/>
            </p:nvSpPr>
            <p:spPr>
              <a:xfrm>
                <a:off x="16622857" y="7977089"/>
                <a:ext cx="2946397" cy="32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/>
                  <a:t>Ask help from human</a:t>
                </a:r>
                <a:r>
                  <a:rPr lang="en-US" sz="450" i="1"/>
                  <a:t>.  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69F02380-4B46-2A76-0B4C-F3902D486CEA}"/>
                  </a:ext>
                </a:extLst>
              </p:cNvPr>
              <p:cNvSpPr txBox="1"/>
              <p:nvPr/>
            </p:nvSpPr>
            <p:spPr>
              <a:xfrm>
                <a:off x="16751921" y="8162867"/>
                <a:ext cx="2946397" cy="43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Change the planning.</a:t>
                </a:r>
              </a:p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Correct the outputs of tool  </a:t>
                </a:r>
              </a:p>
            </p:txBody>
          </p:sp>
        </p:grp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0A4C29E2-629B-C84E-18AD-1E50641CD23A}"/>
                </a:ext>
              </a:extLst>
            </p:cNvPr>
            <p:cNvSpPr txBox="1"/>
            <p:nvPr/>
          </p:nvSpPr>
          <p:spPr>
            <a:xfrm>
              <a:off x="14509324" y="8009596"/>
              <a:ext cx="2175548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" b="1" i="1" dirty="0"/>
                <a:t>Based on the evaluation results  </a:t>
              </a:r>
            </a:p>
          </p:txBody>
        </p:sp>
        <p:pic>
          <p:nvPicPr>
            <p:cNvPr id="16" name="Graphic 15" descr="Research with solid fill">
              <a:extLst>
                <a:ext uri="{FF2B5EF4-FFF2-40B4-BE49-F238E27FC236}">
                  <a16:creationId xmlns:a16="http://schemas.microsoft.com/office/drawing/2014/main" id="{71CA62CE-5C9D-CC76-6A6E-E77DCE45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92684" y="7340924"/>
              <a:ext cx="621910" cy="621910"/>
            </a:xfrm>
            <a:prstGeom prst="rect">
              <a:avLst/>
            </a:prstGeom>
          </p:spPr>
        </p:pic>
        <p:sp>
          <p:nvSpPr>
            <p:cNvPr id="323" name="Arrow: Notched Right 322">
              <a:extLst>
                <a:ext uri="{FF2B5EF4-FFF2-40B4-BE49-F238E27FC236}">
                  <a16:creationId xmlns:a16="http://schemas.microsoft.com/office/drawing/2014/main" id="{53960FCD-9DB5-438B-36D3-433AF9C2CCC2}"/>
                </a:ext>
              </a:extLst>
            </p:cNvPr>
            <p:cNvSpPr/>
            <p:nvPr/>
          </p:nvSpPr>
          <p:spPr>
            <a:xfrm rot="5400000">
              <a:off x="17194237" y="7065116"/>
              <a:ext cx="1306822" cy="348514"/>
            </a:xfrm>
            <a:prstGeom prst="notchedRightArrow">
              <a:avLst/>
            </a:prstGeom>
            <a:solidFill>
              <a:schemeClr val="accent4">
                <a:lumMod val="75000"/>
              </a:schemeClr>
            </a:solidFill>
            <a:ln w="12700" cap="sq" cmpd="sng">
              <a:solidFill>
                <a:schemeClr val="tx2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69AF152-7AFD-C495-4E38-98497B0BA02F}"/>
              </a:ext>
            </a:extLst>
          </p:cNvPr>
          <p:cNvGrpSpPr/>
          <p:nvPr/>
        </p:nvGrpSpPr>
        <p:grpSpPr>
          <a:xfrm>
            <a:off x="6543544" y="845017"/>
            <a:ext cx="4130071" cy="2342502"/>
            <a:chOff x="10165744" y="2151527"/>
            <a:chExt cx="8260142" cy="4665037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96008EB1-2449-A152-879E-F86BFA88B93F}"/>
                </a:ext>
              </a:extLst>
            </p:cNvPr>
            <p:cNvSpPr/>
            <p:nvPr/>
          </p:nvSpPr>
          <p:spPr>
            <a:xfrm>
              <a:off x="11047204" y="2528133"/>
              <a:ext cx="7378682" cy="42884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45FDA8BE-7604-82D0-178F-92F4579461C0}"/>
                </a:ext>
              </a:extLst>
            </p:cNvPr>
            <p:cNvSpPr/>
            <p:nvPr/>
          </p:nvSpPr>
          <p:spPr>
            <a:xfrm>
              <a:off x="10788774" y="2151527"/>
              <a:ext cx="2730308" cy="54312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E275A71-E141-5D48-1166-0894836B8A89}"/>
                </a:ext>
              </a:extLst>
            </p:cNvPr>
            <p:cNvSpPr txBox="1"/>
            <p:nvPr/>
          </p:nvSpPr>
          <p:spPr>
            <a:xfrm>
              <a:off x="10573528" y="2166614"/>
              <a:ext cx="3127556" cy="59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i="1" dirty="0">
                  <a:solidFill>
                    <a:srgbClr val="000000"/>
                  </a:solidFill>
                  <a:latin typeface="Arial" panose="020B0604020202020204"/>
                </a:rPr>
                <a:t>Execution Agent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BAAA8BC-EFBD-7A00-C9AB-30E3A2061511}"/>
                </a:ext>
              </a:extLst>
            </p:cNvPr>
            <p:cNvSpPr txBox="1"/>
            <p:nvPr/>
          </p:nvSpPr>
          <p:spPr>
            <a:xfrm rot="10800000" flipV="1">
              <a:off x="15136942" y="5618396"/>
              <a:ext cx="1541682" cy="52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Text-Input General Tool 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B1657AB-EBD5-323F-14CE-41FAF77AE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2601214" y="4142623"/>
              <a:ext cx="2117253" cy="1118924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F3F18ECA-2386-393A-F7FB-C751C6DB1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" b="2643"/>
            <a:stretch/>
          </p:blipFill>
          <p:spPr>
            <a:xfrm rot="10800000" flipH="1" flipV="1">
              <a:off x="16596288" y="2783652"/>
              <a:ext cx="1462002" cy="1021372"/>
            </a:xfrm>
            <a:prstGeom prst="rect">
              <a:avLst/>
            </a:prstGeom>
          </p:spPr>
        </p:pic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A91FEDB-B543-60C2-13CA-3B344CB1887E}"/>
                </a:ext>
              </a:extLst>
            </p:cNvPr>
            <p:cNvCxnSpPr>
              <a:cxnSpLocks/>
              <a:stCxn id="126" idx="3"/>
              <a:endCxn id="110" idx="1"/>
            </p:cNvCxnSpPr>
            <p:nvPr/>
          </p:nvCxnSpPr>
          <p:spPr>
            <a:xfrm flipV="1">
              <a:off x="14471964" y="3294338"/>
              <a:ext cx="2124324" cy="197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6ACBAB7-9A26-838F-C175-CFB6C9629821}"/>
                </a:ext>
              </a:extLst>
            </p:cNvPr>
            <p:cNvGrpSpPr/>
            <p:nvPr/>
          </p:nvGrpSpPr>
          <p:grpSpPr>
            <a:xfrm>
              <a:off x="12940514" y="5515237"/>
              <a:ext cx="1871501" cy="1195213"/>
              <a:chOff x="5869052" y="1179874"/>
              <a:chExt cx="1871501" cy="1195213"/>
            </a:xfrm>
          </p:grpSpPr>
          <p:sp>
            <p:nvSpPr>
              <p:cNvPr id="328" name="Speech Bubble: Rectangle with Corners Rounded 327">
                <a:extLst>
                  <a:ext uri="{FF2B5EF4-FFF2-40B4-BE49-F238E27FC236}">
                    <a16:creationId xmlns:a16="http://schemas.microsoft.com/office/drawing/2014/main" id="{E3A34AB3-D250-395E-C257-9B44E6292895}"/>
                  </a:ext>
                </a:extLst>
              </p:cNvPr>
              <p:cNvSpPr/>
              <p:nvPr/>
            </p:nvSpPr>
            <p:spPr>
              <a:xfrm rot="10800000" flipV="1">
                <a:off x="5869052" y="1208442"/>
                <a:ext cx="1734137" cy="1161838"/>
              </a:xfrm>
              <a:prstGeom prst="wedgeRoundRectCallout">
                <a:avLst>
                  <a:gd name="adj1" fmla="val -22275"/>
                  <a:gd name="adj2" fmla="val 50001"/>
                  <a:gd name="adj3" fmla="val 16667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680E835E-339A-1E80-2CFD-F77836A80113}"/>
                  </a:ext>
                </a:extLst>
              </p:cNvPr>
              <p:cNvSpPr txBox="1"/>
              <p:nvPr/>
            </p:nvSpPr>
            <p:spPr>
              <a:xfrm rot="10800000" flipV="1">
                <a:off x="5888102" y="1179874"/>
                <a:ext cx="1852451" cy="1195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50" i="1" dirty="0">
                    <a:solidFill>
                      <a:srgbClr val="000000"/>
                    </a:solidFill>
                    <a:latin typeface="Arial" panose="020B0604020202020204"/>
                  </a:rPr>
                  <a:t>Mitochondria </a:t>
                </a:r>
                <a:r>
                  <a:rPr lang="en-US" altLang="zh-CN" sz="550" i="1" dirty="0">
                    <a:solidFill>
                      <a:srgbClr val="000000"/>
                    </a:solidFill>
                    <a:latin typeface="Arial" panose="020B0604020202020204"/>
                  </a:rPr>
                  <a:t>are organelles with a double membrane, often appearing as bean-shape or rod-shape structures.</a:t>
                </a:r>
                <a:endParaRPr lang="en-US" sz="550" i="1" dirty="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AD45181-8E7E-D9E0-1B67-8A49EDF5E642}"/>
                </a:ext>
              </a:extLst>
            </p:cNvPr>
            <p:cNvGrpSpPr/>
            <p:nvPr/>
          </p:nvGrpSpPr>
          <p:grpSpPr>
            <a:xfrm>
              <a:off x="11082744" y="5847653"/>
              <a:ext cx="1579895" cy="583744"/>
              <a:chOff x="11667265" y="7712239"/>
              <a:chExt cx="1579895" cy="583744"/>
            </a:xfrm>
          </p:grpSpPr>
          <p:sp>
            <p:nvSpPr>
              <p:cNvPr id="324" name="Rectangle: Rounded Corners 323">
                <a:extLst>
                  <a:ext uri="{FF2B5EF4-FFF2-40B4-BE49-F238E27FC236}">
                    <a16:creationId xmlns:a16="http://schemas.microsoft.com/office/drawing/2014/main" id="{8E2FC754-550A-CB35-F7C7-33AB45C8AE3E}"/>
                  </a:ext>
                </a:extLst>
              </p:cNvPr>
              <p:cNvSpPr/>
              <p:nvPr/>
            </p:nvSpPr>
            <p:spPr>
              <a:xfrm>
                <a:off x="11786723" y="7712239"/>
                <a:ext cx="1432598" cy="5189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186BC77B-53CD-AC8F-45D3-6D1538313C87}"/>
                  </a:ext>
                </a:extLst>
              </p:cNvPr>
              <p:cNvSpPr txBox="1"/>
              <p:nvPr/>
            </p:nvSpPr>
            <p:spPr>
              <a:xfrm>
                <a:off x="11667265" y="7744346"/>
                <a:ext cx="1579895" cy="55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Database/ </a:t>
                </a:r>
              </a:p>
              <a:p>
                <a:pPr algn="ctr"/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web search</a:t>
                </a:r>
              </a:p>
            </p:txBody>
          </p:sp>
        </p:grpSp>
        <p:pic>
          <p:nvPicPr>
            <p:cNvPr id="114" name="Graphic 113" descr="Wrench with solid fill">
              <a:extLst>
                <a:ext uri="{FF2B5EF4-FFF2-40B4-BE49-F238E27FC236}">
                  <a16:creationId xmlns:a16="http://schemas.microsoft.com/office/drawing/2014/main" id="{76270E1D-2928-AD3F-3CDC-EC4FCDC95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65744" y="2193239"/>
              <a:ext cx="536171" cy="567406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B381505-876D-726E-1C7E-3279DC4F56B6}"/>
                </a:ext>
              </a:extLst>
            </p:cNvPr>
            <p:cNvSpPr txBox="1"/>
            <p:nvPr/>
          </p:nvSpPr>
          <p:spPr>
            <a:xfrm>
              <a:off x="13454492" y="2528133"/>
              <a:ext cx="577392" cy="520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Input</a:t>
              </a:r>
              <a:endParaRPr lang="en-US" sz="550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0CFDADB-B329-60BD-5FAB-172FBA3DEFBF}"/>
                </a:ext>
              </a:extLst>
            </p:cNvPr>
            <p:cNvSpPr txBox="1"/>
            <p:nvPr/>
          </p:nvSpPr>
          <p:spPr>
            <a:xfrm rot="10800000" flipV="1">
              <a:off x="15349690" y="2818399"/>
              <a:ext cx="1246600" cy="52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Existing Specific Tool 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EAD3BAC-B68F-C726-60E7-123B6CF547D4}"/>
                </a:ext>
              </a:extLst>
            </p:cNvPr>
            <p:cNvSpPr txBox="1"/>
            <p:nvPr/>
          </p:nvSpPr>
          <p:spPr>
            <a:xfrm>
              <a:off x="13082450" y="5232815"/>
              <a:ext cx="1333068" cy="352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Reference pair</a:t>
              </a:r>
              <a:endParaRPr lang="en-US" sz="550" dirty="0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5545E85-34D9-3C88-EAAB-C816B410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543" t="3416" r="3575" b="9451"/>
            <a:stretch/>
          </p:blipFill>
          <p:spPr>
            <a:xfrm rot="10800000" flipH="1" flipV="1">
              <a:off x="16596288" y="4196343"/>
              <a:ext cx="1462002" cy="1009503"/>
            </a:xfrm>
            <a:prstGeom prst="rect">
              <a:avLst/>
            </a:prstGeom>
          </p:spPr>
        </p:pic>
        <p:cxnSp>
          <p:nvCxnSpPr>
            <p:cNvPr id="119" name="Connector: Elbow 118">
              <a:extLst>
                <a:ext uri="{FF2B5EF4-FFF2-40B4-BE49-F238E27FC236}">
                  <a16:creationId xmlns:a16="http://schemas.microsoft.com/office/drawing/2014/main" id="{40052446-EB1B-3783-2602-A9BF1CCED5BC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13517440" y="3310188"/>
              <a:ext cx="3078848" cy="139090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1EC8EF8-C863-4490-84F3-67EF7ACEA5F2}"/>
                </a:ext>
              </a:extLst>
            </p:cNvPr>
            <p:cNvCxnSpPr>
              <a:cxnSpLocks/>
              <a:stCxn id="108" idx="1"/>
            </p:cNvCxnSpPr>
            <p:nvPr/>
          </p:nvCxnSpPr>
          <p:spPr>
            <a:xfrm>
              <a:off x="14718467" y="4702085"/>
              <a:ext cx="35008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or: Elbow 120">
              <a:extLst>
                <a:ext uri="{FF2B5EF4-FFF2-40B4-BE49-F238E27FC236}">
                  <a16:creationId xmlns:a16="http://schemas.microsoft.com/office/drawing/2014/main" id="{138888C6-AA74-A389-DDC7-70A80B0A2F7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4916152" y="4415275"/>
              <a:ext cx="1821310" cy="1541682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4D87C7C-D853-714C-CFFD-571232665771}"/>
                </a:ext>
              </a:extLst>
            </p:cNvPr>
            <p:cNvCxnSpPr>
              <a:cxnSpLocks/>
            </p:cNvCxnSpPr>
            <p:nvPr/>
          </p:nvCxnSpPr>
          <p:spPr>
            <a:xfrm>
              <a:off x="14718467" y="6095727"/>
              <a:ext cx="35008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0D1E043C-E313-628F-29D9-0013D5AD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 flipH="1" flipV="1">
              <a:off x="16596288" y="5591678"/>
              <a:ext cx="1504671" cy="1005317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E1FEA28-6BF2-6801-22EA-906AB8CC2C5E}"/>
                </a:ext>
              </a:extLst>
            </p:cNvPr>
            <p:cNvSpPr txBox="1"/>
            <p:nvPr/>
          </p:nvSpPr>
          <p:spPr>
            <a:xfrm rot="10800000" flipV="1">
              <a:off x="15098414" y="4242240"/>
              <a:ext cx="1541682" cy="520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In-Context General Tool 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F19742E2-A553-F16E-6E48-9FE726D5313A}"/>
                </a:ext>
              </a:extLst>
            </p:cNvPr>
            <p:cNvCxnSpPr>
              <a:cxnSpLocks/>
            </p:cNvCxnSpPr>
            <p:nvPr/>
          </p:nvCxnSpPr>
          <p:spPr>
            <a:xfrm>
              <a:off x="12642593" y="6107471"/>
              <a:ext cx="2976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1DDF4AE4-A06A-36BD-67D0-097FC8479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877" t="13130" r="70459" b="4961"/>
            <a:stretch/>
          </p:blipFill>
          <p:spPr>
            <a:xfrm rot="10800000" flipH="1" flipV="1">
              <a:off x="13036272" y="2783653"/>
              <a:ext cx="1435692" cy="106094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E6F203-AD36-C4C1-246D-603607704B8E}"/>
              </a:ext>
            </a:extLst>
          </p:cNvPr>
          <p:cNvGrpSpPr/>
          <p:nvPr/>
        </p:nvGrpSpPr>
        <p:grpSpPr>
          <a:xfrm>
            <a:off x="5263860" y="2424588"/>
            <a:ext cx="1618343" cy="1631353"/>
            <a:chOff x="5263860" y="2424588"/>
            <a:chExt cx="1618343" cy="163135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DA97745-7B2C-1FE4-76B9-61B030774CEA}"/>
                </a:ext>
              </a:extLst>
            </p:cNvPr>
            <p:cNvGrpSpPr/>
            <p:nvPr/>
          </p:nvGrpSpPr>
          <p:grpSpPr>
            <a:xfrm>
              <a:off x="5263860" y="2424588"/>
              <a:ext cx="1618343" cy="1631353"/>
              <a:chOff x="6028680" y="-3011715"/>
              <a:chExt cx="3236686" cy="3262706"/>
            </a:xfrm>
          </p:grpSpPr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F4787F4E-D6C0-C652-4F95-402FE29FF468}"/>
                  </a:ext>
                </a:extLst>
              </p:cNvPr>
              <p:cNvSpPr/>
              <p:nvPr/>
            </p:nvSpPr>
            <p:spPr>
              <a:xfrm rot="14394875">
                <a:off x="6016787" y="-2956667"/>
                <a:ext cx="3236686" cy="3178629"/>
              </a:xfrm>
              <a:prstGeom prst="arc">
                <a:avLst>
                  <a:gd name="adj1" fmla="val 16200000"/>
                  <a:gd name="adj2" fmla="val 1898025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CE776710-8FE6-5674-1230-5BEDF0DF5396}"/>
                  </a:ext>
                </a:extLst>
              </p:cNvPr>
              <p:cNvSpPr/>
              <p:nvPr/>
            </p:nvSpPr>
            <p:spPr>
              <a:xfrm>
                <a:off x="6028680" y="-3011715"/>
                <a:ext cx="3236686" cy="3178629"/>
              </a:xfrm>
              <a:prstGeom prst="arc">
                <a:avLst>
                  <a:gd name="adj1" fmla="val 16200000"/>
                  <a:gd name="adj2" fmla="val 1898025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C94F6255-83F4-142C-F584-38CB784D04AF}"/>
                  </a:ext>
                </a:extLst>
              </p:cNvPr>
              <p:cNvSpPr/>
              <p:nvPr/>
            </p:nvSpPr>
            <p:spPr>
              <a:xfrm rot="7203608">
                <a:off x="6116380" y="-3027301"/>
                <a:ext cx="3103150" cy="3178630"/>
              </a:xfrm>
              <a:prstGeom prst="arc">
                <a:avLst>
                  <a:gd name="adj1" fmla="val 16200000"/>
                  <a:gd name="adj2" fmla="val 1887178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54894A41-915F-EFE4-BEDD-7D1598D2EDAC}"/>
                </a:ext>
              </a:extLst>
            </p:cNvPr>
            <p:cNvSpPr txBox="1"/>
            <p:nvPr/>
          </p:nvSpPr>
          <p:spPr>
            <a:xfrm>
              <a:off x="5343364" y="2884163"/>
              <a:ext cx="143510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cs typeface="Arial"/>
                </a:rPr>
                <a:t>Multi-agent</a:t>
              </a:r>
            </a:p>
            <a:p>
              <a:pPr algn="ctr"/>
              <a:r>
                <a:rPr lang="en-US" sz="1500" b="1" dirty="0">
                  <a:cs typeface="Arial"/>
                </a:rPr>
                <a:t>Interaction</a:t>
              </a:r>
            </a:p>
            <a:p>
              <a:pPr algn="ctr"/>
              <a:r>
                <a:rPr lang="en-US" sz="1500" b="1" dirty="0">
                  <a:cs typeface="Arial"/>
                </a:rPr>
                <a:t>Loop</a:t>
              </a:r>
              <a:endParaRPr lang="en-US" sz="15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B686E6-4AE2-4975-45B3-829797EE9421}"/>
              </a:ext>
            </a:extLst>
          </p:cNvPr>
          <p:cNvGrpSpPr/>
          <p:nvPr/>
        </p:nvGrpSpPr>
        <p:grpSpPr>
          <a:xfrm>
            <a:off x="2230012" y="852488"/>
            <a:ext cx="2915455" cy="4315847"/>
            <a:chOff x="2230012" y="852488"/>
            <a:chExt cx="2915455" cy="4315847"/>
          </a:xfrm>
        </p:grpSpPr>
        <p:sp>
          <p:nvSpPr>
            <p:cNvPr id="322" name="Arrow: Notched Right 321">
              <a:extLst>
                <a:ext uri="{FF2B5EF4-FFF2-40B4-BE49-F238E27FC236}">
                  <a16:creationId xmlns:a16="http://schemas.microsoft.com/office/drawing/2014/main" id="{344737B3-261A-66D4-50D7-764173008751}"/>
                </a:ext>
              </a:extLst>
            </p:cNvPr>
            <p:cNvSpPr/>
            <p:nvPr/>
          </p:nvSpPr>
          <p:spPr>
            <a:xfrm>
              <a:off x="2230012" y="2229712"/>
              <a:ext cx="262667" cy="16758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sq" cmpd="sng">
              <a:solidFill>
                <a:schemeClr val="tx2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ED02092-93ED-65CD-47B6-2D900500720C}"/>
                </a:ext>
              </a:extLst>
            </p:cNvPr>
            <p:cNvGrpSpPr/>
            <p:nvPr/>
          </p:nvGrpSpPr>
          <p:grpSpPr>
            <a:xfrm>
              <a:off x="2419331" y="852488"/>
              <a:ext cx="2726136" cy="4315847"/>
              <a:chOff x="2419331" y="852488"/>
              <a:chExt cx="2726136" cy="4315847"/>
            </a:xfrm>
          </p:grpSpPr>
          <p:sp>
            <p:nvSpPr>
              <p:cNvPr id="364" name="Rectangle: Rounded Corners 363">
                <a:extLst>
                  <a:ext uri="{FF2B5EF4-FFF2-40B4-BE49-F238E27FC236}">
                    <a16:creationId xmlns:a16="http://schemas.microsoft.com/office/drawing/2014/main" id="{FE7F6823-7D23-9B41-4566-8C2C5C707B0C}"/>
                  </a:ext>
                </a:extLst>
              </p:cNvPr>
              <p:cNvSpPr/>
              <p:nvPr/>
            </p:nvSpPr>
            <p:spPr>
              <a:xfrm>
                <a:off x="2425700" y="4788466"/>
                <a:ext cx="1168400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External information retrieval</a:t>
                </a:r>
              </a:p>
            </p:txBody>
          </p:sp>
          <p:sp>
            <p:nvSpPr>
              <p:cNvPr id="365" name="Arrow: Notched Right 364">
                <a:extLst>
                  <a:ext uri="{FF2B5EF4-FFF2-40B4-BE49-F238E27FC236}">
                    <a16:creationId xmlns:a16="http://schemas.microsoft.com/office/drawing/2014/main" id="{4C62ABCE-AE51-5A19-2B26-9DD417186F57}"/>
                  </a:ext>
                </a:extLst>
              </p:cNvPr>
              <p:cNvSpPr/>
              <p:nvPr/>
            </p:nvSpPr>
            <p:spPr>
              <a:xfrm rot="16200000">
                <a:off x="2878567" y="4540005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73C9FDBB-FD4C-5546-B6C7-4C1F920A39EF}"/>
                  </a:ext>
                </a:extLst>
              </p:cNvPr>
              <p:cNvGrpSpPr/>
              <p:nvPr/>
            </p:nvGrpSpPr>
            <p:grpSpPr>
              <a:xfrm>
                <a:off x="2419331" y="852488"/>
                <a:ext cx="2726136" cy="4218000"/>
                <a:chOff x="4799602" y="1370270"/>
                <a:chExt cx="5452271" cy="8436000"/>
              </a:xfrm>
            </p:grpSpPr>
            <p:grpSp>
              <p:nvGrpSpPr>
                <p:cNvPr id="367" name="Group 366">
                  <a:extLst>
                    <a:ext uri="{FF2B5EF4-FFF2-40B4-BE49-F238E27FC236}">
                      <a16:creationId xmlns:a16="http://schemas.microsoft.com/office/drawing/2014/main" id="{8066BFB4-2893-23E6-9017-C1A23716540F}"/>
                    </a:ext>
                  </a:extLst>
                </p:cNvPr>
                <p:cNvGrpSpPr/>
                <p:nvPr/>
              </p:nvGrpSpPr>
              <p:grpSpPr>
                <a:xfrm>
                  <a:off x="4799602" y="1370270"/>
                  <a:ext cx="5452271" cy="8436000"/>
                  <a:chOff x="4838824" y="-141602"/>
                  <a:chExt cx="5452271" cy="8436000"/>
                </a:xfrm>
              </p:grpSpPr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53F67688-C303-C862-44F4-89E12814EC52}"/>
                      </a:ext>
                    </a:extLst>
                  </p:cNvPr>
                  <p:cNvGrpSpPr/>
                  <p:nvPr/>
                </p:nvGrpSpPr>
                <p:grpSpPr>
                  <a:xfrm>
                    <a:off x="4838824" y="-141602"/>
                    <a:ext cx="5452271" cy="7172279"/>
                    <a:chOff x="4848349" y="-141602"/>
                    <a:chExt cx="5452271" cy="7172279"/>
                  </a:xfrm>
                </p:grpSpPr>
                <p:sp>
                  <p:nvSpPr>
                    <p:cNvPr id="372" name="Rectangle: Rounded Corners 371">
                      <a:extLst>
                        <a:ext uri="{FF2B5EF4-FFF2-40B4-BE49-F238E27FC236}">
                          <a16:creationId xmlns:a16="http://schemas.microsoft.com/office/drawing/2014/main" id="{AE9FC4F5-AFF0-9876-7022-0F90C8AFD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6081" y="-1630"/>
                      <a:ext cx="5254539" cy="7032307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19050">
                      <a:solidFill>
                        <a:schemeClr val="bg2"/>
                      </a:solidFill>
                      <a:prstDash val="solid"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3" name="Rectangle: Rounded Corners 372">
                      <a:extLst>
                        <a:ext uri="{FF2B5EF4-FFF2-40B4-BE49-F238E27FC236}">
                          <a16:creationId xmlns:a16="http://schemas.microsoft.com/office/drawing/2014/main" id="{268B176E-237A-8DC4-F46D-962F3C3B23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7190" y="-127211"/>
                      <a:ext cx="2708430" cy="466725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4" name="TextBox 373">
                      <a:extLst>
                        <a:ext uri="{FF2B5EF4-FFF2-40B4-BE49-F238E27FC236}">
                          <a16:creationId xmlns:a16="http://schemas.microsoft.com/office/drawing/2014/main" id="{0C3E12F0-3B96-ABF9-84A1-645FCD6B19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13191" y="-128436"/>
                      <a:ext cx="2923397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Planning </a:t>
                      </a:r>
                      <a:r>
                        <a:rPr lang="en-US" altLang="zh-CN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Agent</a:t>
                      </a:r>
                      <a:endParaRPr lang="en-US" sz="1300" b="1" i="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p:txBody>
                </p:sp>
                <p:grpSp>
                  <p:nvGrpSpPr>
                    <p:cNvPr id="375" name="Group 374">
                      <a:extLst>
                        <a:ext uri="{FF2B5EF4-FFF2-40B4-BE49-F238E27FC236}">
                          <a16:creationId xmlns:a16="http://schemas.microsoft.com/office/drawing/2014/main" id="{E49CA0DB-71EA-D9B0-1092-2EF04F9DD4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3274" y="2390571"/>
                      <a:ext cx="2534917" cy="1291399"/>
                      <a:chOff x="5093274" y="2390571"/>
                      <a:chExt cx="2534917" cy="1291399"/>
                    </a:xfrm>
                  </p:grpSpPr>
                  <p:sp>
                    <p:nvSpPr>
                      <p:cNvPr id="406" name="Diamond 405">
                        <a:extLst>
                          <a:ext uri="{FF2B5EF4-FFF2-40B4-BE49-F238E27FC236}">
                            <a16:creationId xmlns:a16="http://schemas.microsoft.com/office/drawing/2014/main" id="{3A8B831D-7AB8-77D2-7846-BC9F04BBBB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3274" y="2390571"/>
                        <a:ext cx="2534917" cy="1291399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407" name="TextBox 406">
                        <a:extLst>
                          <a:ext uri="{FF2B5EF4-FFF2-40B4-BE49-F238E27FC236}">
                            <a16:creationId xmlns:a16="http://schemas.microsoft.com/office/drawing/2014/main" id="{C4F41253-B912-11D4-C552-DEF8C63301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54854" y="2720613"/>
                        <a:ext cx="1611755" cy="7386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Existing tool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available? </a:t>
                        </a:r>
                      </a:p>
                    </p:txBody>
                  </p:sp>
                </p:grpSp>
                <p:grpSp>
                  <p:nvGrpSpPr>
                    <p:cNvPr id="376" name="Group 375">
                      <a:extLst>
                        <a:ext uri="{FF2B5EF4-FFF2-40B4-BE49-F238E27FC236}">
                          <a16:creationId xmlns:a16="http://schemas.microsoft.com/office/drawing/2014/main" id="{BEE4B9D0-756C-F918-5907-374D69BC70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81789" y="2577427"/>
                      <a:ext cx="2135910" cy="917685"/>
                      <a:chOff x="16752032" y="3959519"/>
                      <a:chExt cx="2135910" cy="917685"/>
                    </a:xfrm>
                  </p:grpSpPr>
                  <p:grpSp>
                    <p:nvGrpSpPr>
                      <p:cNvPr id="401" name="Group 400">
                        <a:extLst>
                          <a:ext uri="{FF2B5EF4-FFF2-40B4-BE49-F238E27FC236}">
                            <a16:creationId xmlns:a16="http://schemas.microsoft.com/office/drawing/2014/main" id="{386B9C35-4C81-0C06-4503-275BF657BF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91834" y="3959519"/>
                        <a:ext cx="1396108" cy="917685"/>
                        <a:chOff x="17491834" y="3959519"/>
                        <a:chExt cx="1396108" cy="917685"/>
                      </a:xfrm>
                    </p:grpSpPr>
                    <p:sp>
                      <p:nvSpPr>
                        <p:cNvPr id="404" name="Rectangle: Rounded Corners 403">
                          <a:extLst>
                            <a:ext uri="{FF2B5EF4-FFF2-40B4-BE49-F238E27FC236}">
                              <a16:creationId xmlns:a16="http://schemas.microsoft.com/office/drawing/2014/main" id="{2BAEC73E-B600-4728-777A-C0F2C4E5FC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501688" y="3959519"/>
                          <a:ext cx="1386254" cy="917685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900">
                            <a:solidFill>
                              <a:srgbClr val="FFFFFF"/>
                            </a:solidFill>
                            <a:latin typeface="Arial" panose="020B0604020202020204"/>
                          </a:endParaRPr>
                        </a:p>
                      </p:txBody>
                    </p:sp>
                    <p:sp>
                      <p:nvSpPr>
                        <p:cNvPr id="405" name="TextBox 404">
                          <a:extLst>
                            <a:ext uri="{FF2B5EF4-FFF2-40B4-BE49-F238E27FC236}">
                              <a16:creationId xmlns:a16="http://schemas.microsoft.com/office/drawing/2014/main" id="{8D20C586-D1F4-8967-29E5-5B332E19B81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491834" y="4068757"/>
                          <a:ext cx="1324030" cy="8002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Specific </a:t>
                          </a:r>
                        </a:p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Tool </a:t>
                          </a:r>
                        </a:p>
                      </p:txBody>
                    </p:sp>
                  </p:grpSp>
                  <p:cxnSp>
                    <p:nvCxnSpPr>
                      <p:cNvPr id="402" name="Straight Arrow Connector 401">
                        <a:extLst>
                          <a:ext uri="{FF2B5EF4-FFF2-40B4-BE49-F238E27FC236}">
                            <a16:creationId xmlns:a16="http://schemas.microsoft.com/office/drawing/2014/main" id="{2F937BC2-8409-CC26-D72F-4FCD273B6E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005399" y="4424206"/>
                        <a:ext cx="441568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3" name="TextBox 402">
                        <a:extLst>
                          <a:ext uri="{FF2B5EF4-FFF2-40B4-BE49-F238E27FC236}">
                            <a16:creationId xmlns:a16="http://schemas.microsoft.com/office/drawing/2014/main" id="{D561E116-81FC-595D-7054-BA8871EF49C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752032" y="4018991"/>
                        <a:ext cx="851394" cy="430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Yes</a:t>
                        </a:r>
                      </a:p>
                    </p:txBody>
                  </p:sp>
                </p:grpSp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A54EB57A-067F-6BFA-E3DD-75A679F172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33112" y="3693266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99" name="Straight Arrow Connector 398">
                        <a:extLst>
                          <a:ext uri="{FF2B5EF4-FFF2-40B4-BE49-F238E27FC236}">
                            <a16:creationId xmlns:a16="http://schemas.microsoft.com/office/drawing/2014/main" id="{66AE43EF-2E60-CF43-342D-94E099C460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0" name="TextBox 399">
                        <a:extLst>
                          <a:ext uri="{FF2B5EF4-FFF2-40B4-BE49-F238E27FC236}">
                            <a16:creationId xmlns:a16="http://schemas.microsoft.com/office/drawing/2014/main" id="{62439C91-BF42-EBA0-FE3C-066593B272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F5E2D427-CD9A-4A02-22A0-4A416399FB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546" y="4375980"/>
                      <a:ext cx="2057705" cy="917682"/>
                      <a:chOff x="14833827" y="5651917"/>
                      <a:chExt cx="2057705" cy="917682"/>
                    </a:xfrm>
                  </p:grpSpPr>
                  <p:sp>
                    <p:nvSpPr>
                      <p:cNvPr id="397" name="Rectangle: Rounded Corners 396">
                        <a:extLst>
                          <a:ext uri="{FF2B5EF4-FFF2-40B4-BE49-F238E27FC236}">
                            <a16:creationId xmlns:a16="http://schemas.microsoft.com/office/drawing/2014/main" id="{A6575D7E-67DB-A097-3CB2-AA5D335635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5651917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8" name="TextBox 397">
                        <a:extLst>
                          <a:ext uri="{FF2B5EF4-FFF2-40B4-BE49-F238E27FC236}">
                            <a16:creationId xmlns:a16="http://schemas.microsoft.com/office/drawing/2014/main" id="{5BF9478B-072E-21E0-3E10-D4AD81424CA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833827" y="5795085"/>
                        <a:ext cx="2057705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In-Context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grpSp>
                  <p:nvGrpSpPr>
                    <p:cNvPr id="379" name="Group 378">
                      <a:extLst>
                        <a:ext uri="{FF2B5EF4-FFF2-40B4-BE49-F238E27FC236}">
                          <a16:creationId xmlns:a16="http://schemas.microsoft.com/office/drawing/2014/main" id="{31C8A439-2393-BEC7-5B7F-B1883F9DCF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64238" y="5980523"/>
                      <a:ext cx="1763660" cy="917682"/>
                      <a:chOff x="14945018" y="2446601"/>
                      <a:chExt cx="1763660" cy="917682"/>
                    </a:xfrm>
                  </p:grpSpPr>
                  <p:sp>
                    <p:nvSpPr>
                      <p:cNvPr id="395" name="Rectangle: Rounded Corners 394">
                        <a:extLst>
                          <a:ext uri="{FF2B5EF4-FFF2-40B4-BE49-F238E27FC236}">
                            <a16:creationId xmlns:a16="http://schemas.microsoft.com/office/drawing/2014/main" id="{85FF9555-0142-740B-C40C-D292A9625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2446601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6" name="TextBox 395">
                        <a:extLst>
                          <a:ext uri="{FF2B5EF4-FFF2-40B4-BE49-F238E27FC236}">
                            <a16:creationId xmlns:a16="http://schemas.microsoft.com/office/drawing/2014/main" id="{2F2DC09E-8CF7-6A9C-E3F6-C9DADFF03D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945018" y="2588267"/>
                        <a:ext cx="1763660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Text-Guided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cxnSp>
                  <p:nvCxnSpPr>
                    <p:cNvPr id="380" name="Straight Arrow Connector 379">
                      <a:extLst>
                        <a:ext uri="{FF2B5EF4-FFF2-40B4-BE49-F238E27FC236}">
                          <a16:creationId xmlns:a16="http://schemas.microsoft.com/office/drawing/2014/main" id="{4451F659-D557-1A6D-CEF4-4CE9F60FCD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50388" y="5332581"/>
                      <a:ext cx="0" cy="62191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1" name="Group 380">
                      <a:extLst>
                        <a:ext uri="{FF2B5EF4-FFF2-40B4-BE49-F238E27FC236}">
                          <a16:creationId xmlns:a16="http://schemas.microsoft.com/office/drawing/2014/main" id="{0F150AF4-08B3-D56B-712C-B3902ED599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74308" y="6114131"/>
                      <a:ext cx="1650687" cy="638176"/>
                      <a:chOff x="17308625" y="7132604"/>
                      <a:chExt cx="1650687" cy="906105"/>
                    </a:xfrm>
                  </p:grpSpPr>
                  <p:sp>
                    <p:nvSpPr>
                      <p:cNvPr id="393" name="Rectangle: Rounded Corners 392">
                        <a:extLst>
                          <a:ext uri="{FF2B5EF4-FFF2-40B4-BE49-F238E27FC236}">
                            <a16:creationId xmlns:a16="http://schemas.microsoft.com/office/drawing/2014/main" id="{EDDA969E-6C68-AAA8-6E17-0F3A0C6A21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86343" y="7132604"/>
                        <a:ext cx="1477643" cy="906105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4" name="TextBox 393">
                        <a:extLst>
                          <a:ext uri="{FF2B5EF4-FFF2-40B4-BE49-F238E27FC236}">
                            <a16:creationId xmlns:a16="http://schemas.microsoft.com/office/drawing/2014/main" id="{B28ACEF6-DF81-EE54-FEE8-4062D5CBE15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308625" y="7259833"/>
                        <a:ext cx="1650687" cy="6991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Summarize  </a:t>
                        </a:r>
                      </a:p>
                    </p:txBody>
                  </p:sp>
                </p:grpSp>
                <p:pic>
                  <p:nvPicPr>
                    <p:cNvPr id="382" name="Graphic 381" descr="Daily calendar with solid fill">
                      <a:extLst>
                        <a:ext uri="{FF2B5EF4-FFF2-40B4-BE49-F238E27FC236}">
                          <a16:creationId xmlns:a16="http://schemas.microsoft.com/office/drawing/2014/main" id="{0F32AEF1-D3EF-A0DC-E586-2957363130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48349" y="-141602"/>
                      <a:ext cx="569038" cy="56903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A25BA519-0D46-3786-96C7-8CA5EBF05D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19675" y="4119420"/>
                      <a:ext cx="2667128" cy="1443362"/>
                      <a:chOff x="5019675" y="4328970"/>
                      <a:chExt cx="2667128" cy="1443362"/>
                    </a:xfrm>
                  </p:grpSpPr>
                  <p:sp>
                    <p:nvSpPr>
                      <p:cNvPr id="391" name="Diamond 390">
                        <a:extLst>
                          <a:ext uri="{FF2B5EF4-FFF2-40B4-BE49-F238E27FC236}">
                            <a16:creationId xmlns:a16="http://schemas.microsoft.com/office/drawing/2014/main" id="{8E6C809B-04D2-52DB-3B80-799E3557B2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19675" y="4328970"/>
                        <a:ext cx="2667128" cy="1443362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 dirty="0">
                          <a:solidFill>
                            <a:schemeClr val="tx1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2" name="TextBox 391">
                        <a:extLst>
                          <a:ext uri="{FF2B5EF4-FFF2-40B4-BE49-F238E27FC236}">
                            <a16:creationId xmlns:a16="http://schemas.microsoft.com/office/drawing/2014/main" id="{B70A7E0F-253B-E1DF-C7E6-996AE3813D9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71827" y="4767118"/>
                        <a:ext cx="2409826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latin typeface="Arial" panose="020B0604020202020204"/>
                          </a:rPr>
                          <a:t>Prev. runs/Existing data available?</a:t>
                        </a:r>
                      </a:p>
                    </p:txBody>
                  </p:sp>
                </p:grpSp>
                <p:cxnSp>
                  <p:nvCxnSpPr>
                    <p:cNvPr id="384" name="Straight Arrow Connector 383">
                      <a:extLst>
                        <a:ext uri="{FF2B5EF4-FFF2-40B4-BE49-F238E27FC236}">
                          <a16:creationId xmlns:a16="http://schemas.microsoft.com/office/drawing/2014/main" id="{4145070A-7FA3-2491-26C3-B6D019858C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86769" y="4837367"/>
                      <a:ext cx="441568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E333A82B-4940-B844-4451-1C24D147DF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33403" y="4432151"/>
                      <a:ext cx="851394" cy="430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8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Yes</a:t>
                      </a:r>
                    </a:p>
                  </p:txBody>
                </p:sp>
                <p:cxnSp>
                  <p:nvCxnSpPr>
                    <p:cNvPr id="386" name="Straight Arrow Connector 385">
                      <a:extLst>
                        <a:ext uri="{FF2B5EF4-FFF2-40B4-BE49-F238E27FC236}">
                          <a16:creationId xmlns:a16="http://schemas.microsoft.com/office/drawing/2014/main" id="{A8A48DDA-9167-2A59-8C62-607E9D9723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24572" y="3514524"/>
                      <a:ext cx="0" cy="822536"/>
                    </a:xfrm>
                    <a:prstGeom prst="straightConnector1">
                      <a:avLst/>
                    </a:prstGeom>
                    <a:ln>
                      <a:prstDash val="dash"/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7" name="Group 386">
                      <a:extLst>
                        <a:ext uri="{FF2B5EF4-FFF2-40B4-BE49-F238E27FC236}">
                          <a16:creationId xmlns:a16="http://schemas.microsoft.com/office/drawing/2014/main" id="{887A2136-E14D-A78E-EDB4-B7933F4BBC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20411" y="5562782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89" name="Straight Arrow Connector 388">
                        <a:extLst>
                          <a:ext uri="{FF2B5EF4-FFF2-40B4-BE49-F238E27FC236}">
                            <a16:creationId xmlns:a16="http://schemas.microsoft.com/office/drawing/2014/main" id="{09C45E12-7414-BCCB-855A-01BDBDA328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0" name="TextBox 389">
                        <a:extLst>
                          <a:ext uri="{FF2B5EF4-FFF2-40B4-BE49-F238E27FC236}">
                            <a16:creationId xmlns:a16="http://schemas.microsoft.com/office/drawing/2014/main" id="{909F254A-7201-EAFB-F07A-E4DC45BFC9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cxnSp>
                  <p:nvCxnSpPr>
                    <p:cNvPr id="388" name="Straight Arrow Connector 387">
                      <a:extLst>
                        <a:ext uri="{FF2B5EF4-FFF2-40B4-BE49-F238E27FC236}">
                          <a16:creationId xmlns:a16="http://schemas.microsoft.com/office/drawing/2014/main" id="{0B67530B-A71B-6DE9-09E6-0D387A7D14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054851" y="6439363"/>
                      <a:ext cx="128174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1" name="Arc 370">
                    <a:extLst>
                      <a:ext uri="{FF2B5EF4-FFF2-40B4-BE49-F238E27FC236}">
                        <a16:creationId xmlns:a16="http://schemas.microsoft.com/office/drawing/2014/main" id="{006BC02A-2E45-3ADF-A47A-B80DB0853865}"/>
                      </a:ext>
                    </a:extLst>
                  </p:cNvPr>
                  <p:cNvSpPr/>
                  <p:nvPr/>
                </p:nvSpPr>
                <p:spPr>
                  <a:xfrm rot="873135">
                    <a:off x="7949809" y="2761601"/>
                    <a:ext cx="1673029" cy="5532797"/>
                  </a:xfrm>
                  <a:prstGeom prst="arc">
                    <a:avLst>
                      <a:gd name="adj1" fmla="val 16301492"/>
                      <a:gd name="adj2" fmla="val 1264335"/>
                    </a:avLst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/>
                  </a:p>
                </p:txBody>
              </p:sp>
            </p:grpSp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BA3E93B8-AAF3-A048-4E38-9C7A1B8B4E1D}"/>
                    </a:ext>
                  </a:extLst>
                </p:cNvPr>
                <p:cNvSpPr txBox="1"/>
                <p:nvPr/>
              </p:nvSpPr>
              <p:spPr>
                <a:xfrm>
                  <a:off x="5454518" y="2090994"/>
                  <a:ext cx="4313595" cy="12003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100" dirty="0">
                      <a:solidFill>
                        <a:srgbClr val="000000"/>
                      </a:solidFill>
                      <a:latin typeface="Arial" panose="020B0604020202020204"/>
                    </a:rPr>
                    <a:t>Task parsing, Memory retrieval External information retrieval Existing tool pool retrieval … </a:t>
                  </a:r>
                  <a:endParaRPr lang="en-US" sz="1100" dirty="0"/>
                </a:p>
              </p:txBody>
            </p:sp>
            <p:cxnSp>
              <p:nvCxnSpPr>
                <p:cNvPr id="369" name="Straight Arrow Connector 368">
                  <a:extLst>
                    <a:ext uri="{FF2B5EF4-FFF2-40B4-BE49-F238E27FC236}">
                      <a16:creationId xmlns:a16="http://schemas.microsoft.com/office/drawing/2014/main" id="{827A9CE4-D5AF-E3D8-D905-8F1762FB0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3153" y="3321320"/>
                  <a:ext cx="0" cy="48941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8" name="Rectangle: Rounded Corners 407">
                <a:extLst>
                  <a:ext uri="{FF2B5EF4-FFF2-40B4-BE49-F238E27FC236}">
                    <a16:creationId xmlns:a16="http://schemas.microsoft.com/office/drawing/2014/main" id="{32309898-8EEC-4075-54A7-181AE288857F}"/>
                  </a:ext>
                </a:extLst>
              </p:cNvPr>
              <p:cNvSpPr/>
              <p:nvPr/>
            </p:nvSpPr>
            <p:spPr>
              <a:xfrm>
                <a:off x="3860800" y="4794817"/>
                <a:ext cx="780144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Existing Tool Pool</a:t>
                </a:r>
              </a:p>
            </p:txBody>
          </p:sp>
          <p:sp>
            <p:nvSpPr>
              <p:cNvPr id="409" name="Arrow: Notched Right 408">
                <a:extLst>
                  <a:ext uri="{FF2B5EF4-FFF2-40B4-BE49-F238E27FC236}">
                    <a16:creationId xmlns:a16="http://schemas.microsoft.com/office/drawing/2014/main" id="{9ED3B395-D97C-73E0-713B-70F13F2519F1}"/>
                  </a:ext>
                </a:extLst>
              </p:cNvPr>
              <p:cNvSpPr/>
              <p:nvPr/>
            </p:nvSpPr>
            <p:spPr>
              <a:xfrm rot="16200000">
                <a:off x="4115909" y="4555234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50F9CA-45D3-F286-29D0-45F1E9966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4" y="1"/>
            <a:ext cx="11049000" cy="911492"/>
          </a:xfrm>
        </p:spPr>
        <p:txBody>
          <a:bodyPr>
            <a:normAutofit/>
          </a:bodyPr>
          <a:lstStyle/>
          <a:p>
            <a:r>
              <a:rPr lang="en-US" sz="3600" dirty="0"/>
              <a:t>Overall Framework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04FA3B95-7D79-8A2C-CD6F-83ACE9C80856}"/>
              </a:ext>
            </a:extLst>
          </p:cNvPr>
          <p:cNvGrpSpPr/>
          <p:nvPr/>
        </p:nvGrpSpPr>
        <p:grpSpPr>
          <a:xfrm>
            <a:off x="299928" y="1354598"/>
            <a:ext cx="1930085" cy="1610590"/>
            <a:chOff x="591209" y="3030057"/>
            <a:chExt cx="3731700" cy="32211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935C68C-FE3B-5928-E379-BC3D3BEB98CD}"/>
                </a:ext>
              </a:extLst>
            </p:cNvPr>
            <p:cNvSpPr/>
            <p:nvPr/>
          </p:nvSpPr>
          <p:spPr>
            <a:xfrm>
              <a:off x="803345" y="3403021"/>
              <a:ext cx="3485208" cy="266027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bg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890046-A07C-DD6E-1FB4-905B11D36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877" t="13130" r="70459" b="4961"/>
            <a:stretch/>
          </p:blipFill>
          <p:spPr>
            <a:xfrm>
              <a:off x="1363074" y="3819819"/>
              <a:ext cx="2288935" cy="148589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F6AB90-3FC8-E0F2-8B6F-3BE6CC34B669}"/>
                </a:ext>
              </a:extLst>
            </p:cNvPr>
            <p:cNvSpPr txBox="1"/>
            <p:nvPr/>
          </p:nvSpPr>
          <p:spPr>
            <a:xfrm>
              <a:off x="894613" y="5420241"/>
              <a:ext cx="3428296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>
                  <a:solidFill>
                    <a:srgbClr val="000000"/>
                  </a:solidFill>
                  <a:latin typeface="Arial" panose="020B0604020202020204"/>
                </a:rPr>
                <a:t>User Query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: "Help me segment the </a:t>
              </a:r>
              <a:r>
                <a:rPr lang="en-US" sz="700" b="1" i="1">
                  <a:solidFill>
                    <a:srgbClr val="FF0000"/>
                  </a:solidFill>
                  <a:latin typeface="Arial" panose="020B0604020202020204"/>
                </a:rPr>
                <a:t>mitochondrion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 in the provided image.."</a:t>
              </a:r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8642C4BE-1AE2-A8B8-5677-0AB62459B447}"/>
                </a:ext>
              </a:extLst>
            </p:cNvPr>
            <p:cNvSpPr/>
            <p:nvPr/>
          </p:nvSpPr>
          <p:spPr>
            <a:xfrm>
              <a:off x="1120971" y="3120608"/>
              <a:ext cx="1604693" cy="3606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DE36E70-9162-3FE6-C2EE-B82A5D339E20}"/>
                </a:ext>
              </a:extLst>
            </p:cNvPr>
            <p:cNvSpPr txBox="1"/>
            <p:nvPr/>
          </p:nvSpPr>
          <p:spPr>
            <a:xfrm>
              <a:off x="832995" y="3116985"/>
              <a:ext cx="218064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>
                  <a:solidFill>
                    <a:srgbClr val="000000"/>
                  </a:solidFill>
                  <a:latin typeface="Arial" panose="020B0604020202020204"/>
                </a:rPr>
                <a:t>User Inputs</a:t>
              </a:r>
            </a:p>
          </p:txBody>
        </p:sp>
        <p:pic>
          <p:nvPicPr>
            <p:cNvPr id="25" name="Graphic 24" descr="Images with solid fill">
              <a:extLst>
                <a:ext uri="{FF2B5EF4-FFF2-40B4-BE49-F238E27FC236}">
                  <a16:creationId xmlns:a16="http://schemas.microsoft.com/office/drawing/2014/main" id="{2B232C12-7ED3-C556-D839-1ED8F88B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1209" y="3030057"/>
              <a:ext cx="475487" cy="47548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6EA5725-9719-7102-63E4-3CC1B2835D25}"/>
              </a:ext>
            </a:extLst>
          </p:cNvPr>
          <p:cNvSpPr txBox="1"/>
          <p:nvPr/>
        </p:nvSpPr>
        <p:spPr>
          <a:xfrm>
            <a:off x="8907427" y="4947930"/>
            <a:ext cx="319297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Evaluation Agent: </a:t>
            </a:r>
            <a:r>
              <a:rPr lang="en-US" sz="1500" dirty="0"/>
              <a:t>Uses a visual-language model to assess segmentation based on text description, which is from the external information retrieval.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E0CF15-F149-EA05-47DA-864538A7A8F0}"/>
              </a:ext>
            </a:extLst>
          </p:cNvPr>
          <p:cNvGrpSpPr/>
          <p:nvPr/>
        </p:nvGrpSpPr>
        <p:grpSpPr>
          <a:xfrm>
            <a:off x="5230001" y="4793315"/>
            <a:ext cx="3573670" cy="1667449"/>
            <a:chOff x="6925081" y="-3180"/>
            <a:chExt cx="3573670" cy="16674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92A717-435B-80DC-4178-6F736A1CB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r="61372"/>
            <a:stretch>
              <a:fillRect/>
            </a:stretch>
          </p:blipFill>
          <p:spPr>
            <a:xfrm>
              <a:off x="6925081" y="-3180"/>
              <a:ext cx="1804742" cy="166744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0F43F67-7F3E-DA0D-A19B-BC03725A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38762" t="32987" r="46395" b="47454"/>
            <a:stretch>
              <a:fillRect/>
            </a:stretch>
          </p:blipFill>
          <p:spPr>
            <a:xfrm>
              <a:off x="8506783" y="557838"/>
              <a:ext cx="693492" cy="326142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BC4EFB2D-3F17-F4DA-1E4F-2E8147490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59395" t="11998" r="12612" b="17352"/>
            <a:stretch>
              <a:fillRect/>
            </a:stretch>
          </p:blipFill>
          <p:spPr>
            <a:xfrm>
              <a:off x="9190883" y="159806"/>
              <a:ext cx="1307868" cy="1178058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929B0-C50B-B62E-20D2-1FF27554B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7681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5504F-BFA5-4168-B7E4-88D46F417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15ED2BA-EE7D-D516-E92F-0321AB9AEBD4}"/>
              </a:ext>
            </a:extLst>
          </p:cNvPr>
          <p:cNvGrpSpPr/>
          <p:nvPr/>
        </p:nvGrpSpPr>
        <p:grpSpPr>
          <a:xfrm>
            <a:off x="6823684" y="3240265"/>
            <a:ext cx="2782669" cy="1604373"/>
            <a:chOff x="13792684" y="6585962"/>
            <a:chExt cx="5548275" cy="320874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049CAC-48BD-8A6D-EABC-48847C592AF8}"/>
                </a:ext>
              </a:extLst>
            </p:cNvPr>
            <p:cNvSpPr/>
            <p:nvPr/>
          </p:nvSpPr>
          <p:spPr>
            <a:xfrm>
              <a:off x="13932288" y="7716143"/>
              <a:ext cx="5408671" cy="2059261"/>
            </a:xfrm>
            <a:prstGeom prst="roundRect">
              <a:avLst/>
            </a:prstGeom>
            <a:solidFill>
              <a:srgbClr val="F7A9AF"/>
            </a:solidFill>
            <a:ln w="28575">
              <a:solidFill>
                <a:srgbClr val="FCE2C8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B3589BCE-55A0-3342-3A98-16F540D45CBC}"/>
                </a:ext>
              </a:extLst>
            </p:cNvPr>
            <p:cNvSpPr/>
            <p:nvPr/>
          </p:nvSpPr>
          <p:spPr>
            <a:xfrm>
              <a:off x="17129525" y="7970916"/>
              <a:ext cx="1400641" cy="6447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3" name="Diamond 252">
              <a:extLst>
                <a:ext uri="{FF2B5EF4-FFF2-40B4-BE49-F238E27FC236}">
                  <a16:creationId xmlns:a16="http://schemas.microsoft.com/office/drawing/2014/main" id="{1D143343-48A2-03AE-995E-658360AE24F6}"/>
                </a:ext>
              </a:extLst>
            </p:cNvPr>
            <p:cNvSpPr/>
            <p:nvPr/>
          </p:nvSpPr>
          <p:spPr>
            <a:xfrm>
              <a:off x="17129526" y="8908132"/>
              <a:ext cx="1400641" cy="82770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0DAD7BD4-CF7F-C27C-B2AB-D12E6A8BE6EE}"/>
                </a:ext>
              </a:extLst>
            </p:cNvPr>
            <p:cNvSpPr txBox="1"/>
            <p:nvPr/>
          </p:nvSpPr>
          <p:spPr>
            <a:xfrm>
              <a:off x="16945575" y="8005138"/>
              <a:ext cx="174152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Evaluation </a:t>
              </a:r>
            </a:p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Tool 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B6551644-1C6C-CB6E-D457-4C19ED427508}"/>
                </a:ext>
              </a:extLst>
            </p:cNvPr>
            <p:cNvSpPr txBox="1"/>
            <p:nvPr/>
          </p:nvSpPr>
          <p:spPr>
            <a:xfrm>
              <a:off x="17251743" y="9056044"/>
              <a:ext cx="12316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i="1" dirty="0">
                  <a:solidFill>
                    <a:srgbClr val="000000"/>
                  </a:solidFill>
                  <a:latin typeface="Arial" panose="020B0604020202020204"/>
                </a:rPr>
                <a:t>Evaluation </a:t>
              </a:r>
            </a:p>
            <a:p>
              <a:pPr algn="ctr"/>
              <a:r>
                <a:rPr lang="en-US" sz="600" i="1" dirty="0">
                  <a:solidFill>
                    <a:srgbClr val="000000"/>
                  </a:solidFill>
                  <a:latin typeface="Arial" panose="020B0604020202020204"/>
                </a:rPr>
                <a:t>Performance?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9DA0459-B927-6445-1300-1B7E97F6C5A4}"/>
                </a:ext>
              </a:extLst>
            </p:cNvPr>
            <p:cNvSpPr/>
            <p:nvPr/>
          </p:nvSpPr>
          <p:spPr>
            <a:xfrm>
              <a:off x="14427293" y="7452502"/>
              <a:ext cx="2870199" cy="466295"/>
            </a:xfrm>
            <a:prstGeom prst="roundRect">
              <a:avLst/>
            </a:prstGeom>
            <a:solidFill>
              <a:srgbClr val="F7A9AF"/>
            </a:solidFill>
            <a:ln>
              <a:solidFill>
                <a:srgbClr val="FCE2C8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B17A8F8-CA35-A7CC-9492-43BCFDB4DAD7}"/>
                </a:ext>
              </a:extLst>
            </p:cNvPr>
            <p:cNvSpPr txBox="1"/>
            <p:nvPr/>
          </p:nvSpPr>
          <p:spPr>
            <a:xfrm>
              <a:off x="14288892" y="7417736"/>
              <a:ext cx="308293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i="1" dirty="0">
                  <a:solidFill>
                    <a:srgbClr val="000000"/>
                  </a:solidFill>
                  <a:latin typeface="Arial" panose="020B0604020202020204"/>
                </a:rPr>
                <a:t>Evaluation Agent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3A25200C-2B43-A84C-B15A-093BB946446E}"/>
                </a:ext>
              </a:extLst>
            </p:cNvPr>
            <p:cNvCxnSpPr>
              <a:cxnSpLocks/>
            </p:cNvCxnSpPr>
            <p:nvPr/>
          </p:nvCxnSpPr>
          <p:spPr>
            <a:xfrm>
              <a:off x="17836123" y="8657830"/>
              <a:ext cx="0" cy="2119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CDF107F-C267-2027-47EE-ED95522DC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09600" y="9337299"/>
              <a:ext cx="463228" cy="0"/>
            </a:xfrm>
            <a:prstGeom prst="straightConnector1">
              <a:avLst/>
            </a:prstGeom>
            <a:ln w="38100">
              <a:prstDash val="soli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B5FE03D-AB4E-F14D-1084-A0955509414C}"/>
                </a:ext>
              </a:extLst>
            </p:cNvPr>
            <p:cNvCxnSpPr>
              <a:cxnSpLocks/>
            </p:cNvCxnSpPr>
            <p:nvPr/>
          </p:nvCxnSpPr>
          <p:spPr>
            <a:xfrm>
              <a:off x="18600674" y="9323759"/>
              <a:ext cx="39668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0572B1B4-5A62-AF3C-9A12-525A5359A82E}"/>
                </a:ext>
              </a:extLst>
            </p:cNvPr>
            <p:cNvSpPr txBox="1"/>
            <p:nvPr/>
          </p:nvSpPr>
          <p:spPr>
            <a:xfrm>
              <a:off x="18394395" y="8959798"/>
              <a:ext cx="85139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Yes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8A3F961E-4170-7EA3-4D21-437860FAF830}"/>
                </a:ext>
              </a:extLst>
            </p:cNvPr>
            <p:cNvSpPr txBox="1"/>
            <p:nvPr/>
          </p:nvSpPr>
          <p:spPr>
            <a:xfrm>
              <a:off x="16432332" y="8959798"/>
              <a:ext cx="697196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No</a:t>
              </a:r>
            </a:p>
          </p:txBody>
        </p:sp>
        <p:sp>
          <p:nvSpPr>
            <p:cNvPr id="228" name="Scroll: Vertical 227">
              <a:extLst>
                <a:ext uri="{FF2B5EF4-FFF2-40B4-BE49-F238E27FC236}">
                  <a16:creationId xmlns:a16="http://schemas.microsoft.com/office/drawing/2014/main" id="{44D9A43D-A281-CF58-1570-B5777417F61C}"/>
                </a:ext>
              </a:extLst>
            </p:cNvPr>
            <p:cNvSpPr/>
            <p:nvPr/>
          </p:nvSpPr>
          <p:spPr>
            <a:xfrm>
              <a:off x="14153462" y="8032640"/>
              <a:ext cx="2236033" cy="1673542"/>
            </a:xfrm>
            <a:prstGeom prst="verticalScroll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3C3A3A45-C071-6CCD-B6B2-0E25B44157D8}"/>
                </a:ext>
              </a:extLst>
            </p:cNvPr>
            <p:cNvGrpSpPr/>
            <p:nvPr/>
          </p:nvGrpSpPr>
          <p:grpSpPr>
            <a:xfrm>
              <a:off x="14415994" y="8282263"/>
              <a:ext cx="3077643" cy="1472520"/>
              <a:chOff x="16620675" y="7121235"/>
              <a:chExt cx="3077643" cy="1472520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5B31D8A9-102F-24FB-82E0-8B22C013CF8F}"/>
                  </a:ext>
                </a:extLst>
              </p:cNvPr>
              <p:cNvSpPr txBox="1"/>
              <p:nvPr/>
            </p:nvSpPr>
            <p:spPr>
              <a:xfrm>
                <a:off x="16622857" y="7121235"/>
                <a:ext cx="2946397" cy="32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 dirty="0"/>
                  <a:t>Modified the Tool’s Inputs.  </a:t>
                </a: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45AE9E14-4FDF-61E2-E2D3-12A302DA7B49}"/>
                  </a:ext>
                </a:extLst>
              </p:cNvPr>
              <p:cNvSpPr txBox="1"/>
              <p:nvPr/>
            </p:nvSpPr>
            <p:spPr>
              <a:xfrm>
                <a:off x="16744423" y="7301805"/>
                <a:ext cx="16162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Focus more on the boundary of the object.  </a:t>
                </a:r>
              </a:p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Provide more examples.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99948DD3-9EBD-F477-0A7A-1402A3A3DCD5}"/>
                  </a:ext>
                </a:extLst>
              </p:cNvPr>
              <p:cNvSpPr txBox="1"/>
              <p:nvPr/>
            </p:nvSpPr>
            <p:spPr>
              <a:xfrm>
                <a:off x="16620675" y="7736371"/>
                <a:ext cx="29463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 dirty="0"/>
                  <a:t>Using other Tools</a:t>
                </a:r>
                <a:r>
                  <a:rPr lang="en-US" sz="600" i="1" dirty="0"/>
                  <a:t>.  </a:t>
                </a: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75538E37-EE05-9D6C-46BC-7894080A99E4}"/>
                  </a:ext>
                </a:extLst>
              </p:cNvPr>
              <p:cNvSpPr txBox="1"/>
              <p:nvPr/>
            </p:nvSpPr>
            <p:spPr>
              <a:xfrm>
                <a:off x="16622857" y="7977089"/>
                <a:ext cx="2946397" cy="32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/>
                  <a:t>Ask help from human</a:t>
                </a:r>
                <a:r>
                  <a:rPr lang="en-US" sz="450" i="1"/>
                  <a:t>.  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7F7F5F54-8C85-0445-18F9-A69B68FFD116}"/>
                  </a:ext>
                </a:extLst>
              </p:cNvPr>
              <p:cNvSpPr txBox="1"/>
              <p:nvPr/>
            </p:nvSpPr>
            <p:spPr>
              <a:xfrm>
                <a:off x="16751921" y="8162867"/>
                <a:ext cx="2946397" cy="43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Change the planning.</a:t>
                </a:r>
              </a:p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Correct the outputs of tool  </a:t>
                </a:r>
              </a:p>
            </p:txBody>
          </p:sp>
        </p:grp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9CFFBE8A-6ACF-DAFE-3F1B-88F36D0082AE}"/>
                </a:ext>
              </a:extLst>
            </p:cNvPr>
            <p:cNvSpPr txBox="1"/>
            <p:nvPr/>
          </p:nvSpPr>
          <p:spPr>
            <a:xfrm>
              <a:off x="14509324" y="8009596"/>
              <a:ext cx="2175548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" b="1" i="1" dirty="0"/>
                <a:t>Based on the evaluation results  </a:t>
              </a:r>
            </a:p>
          </p:txBody>
        </p:sp>
        <p:pic>
          <p:nvPicPr>
            <p:cNvPr id="16" name="Graphic 15" descr="Research with solid fill">
              <a:extLst>
                <a:ext uri="{FF2B5EF4-FFF2-40B4-BE49-F238E27FC236}">
                  <a16:creationId xmlns:a16="http://schemas.microsoft.com/office/drawing/2014/main" id="{041B9752-1427-DD6C-55D5-AF03164D0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92684" y="7340924"/>
              <a:ext cx="621910" cy="621910"/>
            </a:xfrm>
            <a:prstGeom prst="rect">
              <a:avLst/>
            </a:prstGeom>
          </p:spPr>
        </p:pic>
        <p:sp>
          <p:nvSpPr>
            <p:cNvPr id="323" name="Arrow: Notched Right 322">
              <a:extLst>
                <a:ext uri="{FF2B5EF4-FFF2-40B4-BE49-F238E27FC236}">
                  <a16:creationId xmlns:a16="http://schemas.microsoft.com/office/drawing/2014/main" id="{37E2796D-392E-CDB5-B42C-54DCF91A7AEA}"/>
                </a:ext>
              </a:extLst>
            </p:cNvPr>
            <p:cNvSpPr/>
            <p:nvPr/>
          </p:nvSpPr>
          <p:spPr>
            <a:xfrm rot="5400000">
              <a:off x="17194237" y="7065116"/>
              <a:ext cx="1306822" cy="348514"/>
            </a:xfrm>
            <a:prstGeom prst="notchedRightArrow">
              <a:avLst/>
            </a:prstGeom>
            <a:solidFill>
              <a:schemeClr val="accent4">
                <a:lumMod val="75000"/>
              </a:schemeClr>
            </a:solidFill>
            <a:ln w="12700" cap="sq" cmpd="sng">
              <a:solidFill>
                <a:schemeClr val="tx2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E1F461A-E2D8-450E-D644-943BFDC11786}"/>
              </a:ext>
            </a:extLst>
          </p:cNvPr>
          <p:cNvGrpSpPr/>
          <p:nvPr/>
        </p:nvGrpSpPr>
        <p:grpSpPr>
          <a:xfrm>
            <a:off x="6543544" y="845017"/>
            <a:ext cx="4130071" cy="2342502"/>
            <a:chOff x="10165744" y="2151527"/>
            <a:chExt cx="8260142" cy="4665037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4C20A86C-73DF-B81A-86E0-3A9EED4AA690}"/>
                </a:ext>
              </a:extLst>
            </p:cNvPr>
            <p:cNvSpPr/>
            <p:nvPr/>
          </p:nvSpPr>
          <p:spPr>
            <a:xfrm>
              <a:off x="11047204" y="2528133"/>
              <a:ext cx="7378682" cy="42884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237D53FA-9D1C-331C-0E87-4422BBFC938A}"/>
                </a:ext>
              </a:extLst>
            </p:cNvPr>
            <p:cNvSpPr/>
            <p:nvPr/>
          </p:nvSpPr>
          <p:spPr>
            <a:xfrm>
              <a:off x="10788774" y="2151527"/>
              <a:ext cx="2730308" cy="54312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32FC9A3-49BF-73EC-3E19-73C8E49FCA3A}"/>
                </a:ext>
              </a:extLst>
            </p:cNvPr>
            <p:cNvSpPr txBox="1"/>
            <p:nvPr/>
          </p:nvSpPr>
          <p:spPr>
            <a:xfrm>
              <a:off x="10573528" y="2166614"/>
              <a:ext cx="3127556" cy="59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i="1" dirty="0">
                  <a:solidFill>
                    <a:srgbClr val="000000"/>
                  </a:solidFill>
                  <a:latin typeface="Arial" panose="020B0604020202020204"/>
                </a:rPr>
                <a:t>Execution Agent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3B0FA4D-75D3-F664-568E-69E1F746BF2B}"/>
                </a:ext>
              </a:extLst>
            </p:cNvPr>
            <p:cNvSpPr txBox="1"/>
            <p:nvPr/>
          </p:nvSpPr>
          <p:spPr>
            <a:xfrm rot="10800000" flipV="1">
              <a:off x="15136942" y="5618396"/>
              <a:ext cx="1541682" cy="52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Text-Input General Tool 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C940222-260A-BF14-AB42-9C9C251BC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2601214" y="4142623"/>
              <a:ext cx="2117253" cy="1118924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8E97ABC-DB16-181F-94A5-A4C807B58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" b="2643"/>
            <a:stretch/>
          </p:blipFill>
          <p:spPr>
            <a:xfrm rot="10800000" flipH="1" flipV="1">
              <a:off x="16596288" y="2783652"/>
              <a:ext cx="1462002" cy="1021372"/>
            </a:xfrm>
            <a:prstGeom prst="rect">
              <a:avLst/>
            </a:prstGeom>
          </p:spPr>
        </p:pic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3AC6F34F-0EC9-D766-FD91-BE82E71010B3}"/>
                </a:ext>
              </a:extLst>
            </p:cNvPr>
            <p:cNvCxnSpPr>
              <a:cxnSpLocks/>
              <a:stCxn id="126" idx="3"/>
              <a:endCxn id="110" idx="1"/>
            </p:cNvCxnSpPr>
            <p:nvPr/>
          </p:nvCxnSpPr>
          <p:spPr>
            <a:xfrm flipV="1">
              <a:off x="14471964" y="3294338"/>
              <a:ext cx="2124324" cy="197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2058EB0-5BA3-04DE-5769-17192A353795}"/>
                </a:ext>
              </a:extLst>
            </p:cNvPr>
            <p:cNvGrpSpPr/>
            <p:nvPr/>
          </p:nvGrpSpPr>
          <p:grpSpPr>
            <a:xfrm>
              <a:off x="12940514" y="5515237"/>
              <a:ext cx="1871501" cy="1195213"/>
              <a:chOff x="5869052" y="1179874"/>
              <a:chExt cx="1871501" cy="1195213"/>
            </a:xfrm>
          </p:grpSpPr>
          <p:sp>
            <p:nvSpPr>
              <p:cNvPr id="328" name="Speech Bubble: Rectangle with Corners Rounded 327">
                <a:extLst>
                  <a:ext uri="{FF2B5EF4-FFF2-40B4-BE49-F238E27FC236}">
                    <a16:creationId xmlns:a16="http://schemas.microsoft.com/office/drawing/2014/main" id="{E8F95700-93A6-3465-BC05-C47BB4836B51}"/>
                  </a:ext>
                </a:extLst>
              </p:cNvPr>
              <p:cNvSpPr/>
              <p:nvPr/>
            </p:nvSpPr>
            <p:spPr>
              <a:xfrm rot="10800000" flipV="1">
                <a:off x="5869052" y="1208442"/>
                <a:ext cx="1734137" cy="1161838"/>
              </a:xfrm>
              <a:prstGeom prst="wedgeRoundRectCallout">
                <a:avLst>
                  <a:gd name="adj1" fmla="val -22275"/>
                  <a:gd name="adj2" fmla="val 50001"/>
                  <a:gd name="adj3" fmla="val 16667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AEB0C419-F3EC-AB8F-904F-44D2312B7E48}"/>
                  </a:ext>
                </a:extLst>
              </p:cNvPr>
              <p:cNvSpPr txBox="1"/>
              <p:nvPr/>
            </p:nvSpPr>
            <p:spPr>
              <a:xfrm rot="10800000" flipV="1">
                <a:off x="5888102" y="1179874"/>
                <a:ext cx="1852451" cy="1195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50" i="1" dirty="0">
                    <a:solidFill>
                      <a:srgbClr val="000000"/>
                    </a:solidFill>
                    <a:latin typeface="Arial" panose="020B0604020202020204"/>
                  </a:rPr>
                  <a:t>Mitochondria </a:t>
                </a:r>
                <a:r>
                  <a:rPr lang="en-US" altLang="zh-CN" sz="550" i="1" dirty="0">
                    <a:solidFill>
                      <a:srgbClr val="000000"/>
                    </a:solidFill>
                    <a:latin typeface="Arial" panose="020B0604020202020204"/>
                  </a:rPr>
                  <a:t>are organelles with a double membrane, often appearing as bean-shape or rod-shape structures.</a:t>
                </a:r>
                <a:endParaRPr lang="en-US" sz="550" i="1" dirty="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18A79A1-90A3-C3FD-42C1-773F098626AC}"/>
                </a:ext>
              </a:extLst>
            </p:cNvPr>
            <p:cNvGrpSpPr/>
            <p:nvPr/>
          </p:nvGrpSpPr>
          <p:grpSpPr>
            <a:xfrm>
              <a:off x="11082744" y="5847653"/>
              <a:ext cx="1579895" cy="583744"/>
              <a:chOff x="11667265" y="7712239"/>
              <a:chExt cx="1579895" cy="583744"/>
            </a:xfrm>
          </p:grpSpPr>
          <p:sp>
            <p:nvSpPr>
              <p:cNvPr id="324" name="Rectangle: Rounded Corners 323">
                <a:extLst>
                  <a:ext uri="{FF2B5EF4-FFF2-40B4-BE49-F238E27FC236}">
                    <a16:creationId xmlns:a16="http://schemas.microsoft.com/office/drawing/2014/main" id="{8848B896-8989-AC0C-46C8-B532620B8C1B}"/>
                  </a:ext>
                </a:extLst>
              </p:cNvPr>
              <p:cNvSpPr/>
              <p:nvPr/>
            </p:nvSpPr>
            <p:spPr>
              <a:xfrm>
                <a:off x="11786723" y="7712239"/>
                <a:ext cx="1432598" cy="5189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C6B67B8F-F430-0FD6-D6F3-FAC2A25C9B07}"/>
                  </a:ext>
                </a:extLst>
              </p:cNvPr>
              <p:cNvSpPr txBox="1"/>
              <p:nvPr/>
            </p:nvSpPr>
            <p:spPr>
              <a:xfrm>
                <a:off x="11667265" y="7744346"/>
                <a:ext cx="1579895" cy="55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Database/ </a:t>
                </a:r>
              </a:p>
              <a:p>
                <a:pPr algn="ctr"/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web search</a:t>
                </a:r>
              </a:p>
            </p:txBody>
          </p:sp>
        </p:grpSp>
        <p:pic>
          <p:nvPicPr>
            <p:cNvPr id="114" name="Graphic 113" descr="Wrench with solid fill">
              <a:extLst>
                <a:ext uri="{FF2B5EF4-FFF2-40B4-BE49-F238E27FC236}">
                  <a16:creationId xmlns:a16="http://schemas.microsoft.com/office/drawing/2014/main" id="{F8C1288B-F8FD-B85C-7922-87991DFC7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65744" y="2193239"/>
              <a:ext cx="536171" cy="567406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398B4F4-21CF-309E-6A8B-976F8B3FA3F3}"/>
                </a:ext>
              </a:extLst>
            </p:cNvPr>
            <p:cNvSpPr txBox="1"/>
            <p:nvPr/>
          </p:nvSpPr>
          <p:spPr>
            <a:xfrm>
              <a:off x="13454492" y="2528133"/>
              <a:ext cx="577392" cy="520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Input</a:t>
              </a:r>
              <a:endParaRPr lang="en-US" sz="550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70084F-8053-5DB4-5D92-AE7F02EF02D1}"/>
                </a:ext>
              </a:extLst>
            </p:cNvPr>
            <p:cNvSpPr txBox="1"/>
            <p:nvPr/>
          </p:nvSpPr>
          <p:spPr>
            <a:xfrm rot="10800000" flipV="1">
              <a:off x="15349690" y="2818399"/>
              <a:ext cx="1246600" cy="52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Existing Specific Tool 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F527367-D368-B1F8-5D26-CE5D106F76D2}"/>
                </a:ext>
              </a:extLst>
            </p:cNvPr>
            <p:cNvSpPr txBox="1"/>
            <p:nvPr/>
          </p:nvSpPr>
          <p:spPr>
            <a:xfrm>
              <a:off x="13082450" y="5232815"/>
              <a:ext cx="1333068" cy="352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Reference pair</a:t>
              </a:r>
              <a:endParaRPr lang="en-US" sz="550" dirty="0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0A2C859-9650-8D5C-20E5-9A4EA33F4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543" t="3416" r="3575" b="9451"/>
            <a:stretch/>
          </p:blipFill>
          <p:spPr>
            <a:xfrm rot="10800000" flipH="1" flipV="1">
              <a:off x="16596288" y="4196343"/>
              <a:ext cx="1462002" cy="1009503"/>
            </a:xfrm>
            <a:prstGeom prst="rect">
              <a:avLst/>
            </a:prstGeom>
          </p:spPr>
        </p:pic>
        <p:cxnSp>
          <p:nvCxnSpPr>
            <p:cNvPr id="119" name="Connector: Elbow 118">
              <a:extLst>
                <a:ext uri="{FF2B5EF4-FFF2-40B4-BE49-F238E27FC236}">
                  <a16:creationId xmlns:a16="http://schemas.microsoft.com/office/drawing/2014/main" id="{E7B8C4AF-EFB6-4A08-DBC6-D26225A10BB8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13517440" y="3310188"/>
              <a:ext cx="3078848" cy="139090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75B5DBA-1189-A6C4-1643-B65CE94D171F}"/>
                </a:ext>
              </a:extLst>
            </p:cNvPr>
            <p:cNvCxnSpPr>
              <a:cxnSpLocks/>
              <a:stCxn id="108" idx="1"/>
            </p:cNvCxnSpPr>
            <p:nvPr/>
          </p:nvCxnSpPr>
          <p:spPr>
            <a:xfrm>
              <a:off x="14718467" y="4702085"/>
              <a:ext cx="35008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or: Elbow 120">
              <a:extLst>
                <a:ext uri="{FF2B5EF4-FFF2-40B4-BE49-F238E27FC236}">
                  <a16:creationId xmlns:a16="http://schemas.microsoft.com/office/drawing/2014/main" id="{3892CC2D-FC7A-028D-9DFF-90E8A19F091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4916152" y="4415275"/>
              <a:ext cx="1821310" cy="1541682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2FFD223-5118-B252-CA42-DFE98609D1B8}"/>
                </a:ext>
              </a:extLst>
            </p:cNvPr>
            <p:cNvCxnSpPr>
              <a:cxnSpLocks/>
            </p:cNvCxnSpPr>
            <p:nvPr/>
          </p:nvCxnSpPr>
          <p:spPr>
            <a:xfrm>
              <a:off x="14718467" y="6095727"/>
              <a:ext cx="35008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13690B20-26C1-D494-CA3F-207076F9A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 flipH="1" flipV="1">
              <a:off x="16596288" y="5591678"/>
              <a:ext cx="1504671" cy="1005317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057DCA7-CD9D-52A8-B4FE-455303392627}"/>
                </a:ext>
              </a:extLst>
            </p:cNvPr>
            <p:cNvSpPr txBox="1"/>
            <p:nvPr/>
          </p:nvSpPr>
          <p:spPr>
            <a:xfrm rot="10800000" flipV="1">
              <a:off x="15098414" y="4242240"/>
              <a:ext cx="1541682" cy="520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In-Context General Tool 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C94F11CD-31EB-00FF-97CB-CE8FD8F94CF4}"/>
                </a:ext>
              </a:extLst>
            </p:cNvPr>
            <p:cNvCxnSpPr>
              <a:cxnSpLocks/>
            </p:cNvCxnSpPr>
            <p:nvPr/>
          </p:nvCxnSpPr>
          <p:spPr>
            <a:xfrm>
              <a:off x="12642593" y="6107471"/>
              <a:ext cx="2976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D6346D9-8D59-339F-B9C3-91142A144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877" t="13130" r="70459" b="4961"/>
            <a:stretch/>
          </p:blipFill>
          <p:spPr>
            <a:xfrm rot="10800000" flipH="1" flipV="1">
              <a:off x="13036272" y="2783653"/>
              <a:ext cx="1435692" cy="106094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9E542D-38C8-01FD-9FB3-A12D80757CE2}"/>
              </a:ext>
            </a:extLst>
          </p:cNvPr>
          <p:cNvGrpSpPr/>
          <p:nvPr/>
        </p:nvGrpSpPr>
        <p:grpSpPr>
          <a:xfrm>
            <a:off x="5263860" y="2424588"/>
            <a:ext cx="1618343" cy="1631353"/>
            <a:chOff x="5263860" y="2424588"/>
            <a:chExt cx="1618343" cy="163135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22E75D-1BF2-BB43-5E90-42EF843F9C6A}"/>
                </a:ext>
              </a:extLst>
            </p:cNvPr>
            <p:cNvGrpSpPr/>
            <p:nvPr/>
          </p:nvGrpSpPr>
          <p:grpSpPr>
            <a:xfrm>
              <a:off x="5263860" y="2424588"/>
              <a:ext cx="1618343" cy="1631353"/>
              <a:chOff x="6028680" y="-3011715"/>
              <a:chExt cx="3236686" cy="3262706"/>
            </a:xfrm>
          </p:grpSpPr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E000ACDB-15FB-40DF-E55E-9F8409BA0425}"/>
                  </a:ext>
                </a:extLst>
              </p:cNvPr>
              <p:cNvSpPr/>
              <p:nvPr/>
            </p:nvSpPr>
            <p:spPr>
              <a:xfrm rot="14394875">
                <a:off x="6016787" y="-2956667"/>
                <a:ext cx="3236686" cy="3178629"/>
              </a:xfrm>
              <a:prstGeom prst="arc">
                <a:avLst>
                  <a:gd name="adj1" fmla="val 16200000"/>
                  <a:gd name="adj2" fmla="val 1898025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66B744E1-3C38-6495-9960-9575DF8E939A}"/>
                  </a:ext>
                </a:extLst>
              </p:cNvPr>
              <p:cNvSpPr/>
              <p:nvPr/>
            </p:nvSpPr>
            <p:spPr>
              <a:xfrm>
                <a:off x="6028680" y="-3011715"/>
                <a:ext cx="3236686" cy="3178629"/>
              </a:xfrm>
              <a:prstGeom prst="arc">
                <a:avLst>
                  <a:gd name="adj1" fmla="val 16200000"/>
                  <a:gd name="adj2" fmla="val 1898025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6604CAA9-9743-2801-AAD3-F7D90004456F}"/>
                  </a:ext>
                </a:extLst>
              </p:cNvPr>
              <p:cNvSpPr/>
              <p:nvPr/>
            </p:nvSpPr>
            <p:spPr>
              <a:xfrm rot="7203608">
                <a:off x="6116380" y="-3027301"/>
                <a:ext cx="3103150" cy="3178630"/>
              </a:xfrm>
              <a:prstGeom prst="arc">
                <a:avLst>
                  <a:gd name="adj1" fmla="val 16200000"/>
                  <a:gd name="adj2" fmla="val 1887178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009B1387-E743-4AD1-7169-8056EC0C5E46}"/>
                </a:ext>
              </a:extLst>
            </p:cNvPr>
            <p:cNvSpPr txBox="1"/>
            <p:nvPr/>
          </p:nvSpPr>
          <p:spPr>
            <a:xfrm>
              <a:off x="5343364" y="2884163"/>
              <a:ext cx="143510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cs typeface="Arial"/>
                </a:rPr>
                <a:t>Multi-agent</a:t>
              </a:r>
            </a:p>
            <a:p>
              <a:pPr algn="ctr"/>
              <a:r>
                <a:rPr lang="en-US" sz="1500" b="1" dirty="0">
                  <a:cs typeface="Arial"/>
                </a:rPr>
                <a:t>Interaction</a:t>
              </a:r>
            </a:p>
            <a:p>
              <a:pPr algn="ctr"/>
              <a:r>
                <a:rPr lang="en-US" sz="1500" b="1" dirty="0">
                  <a:cs typeface="Arial"/>
                </a:rPr>
                <a:t>Loop</a:t>
              </a:r>
              <a:endParaRPr lang="en-US" sz="15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F2C720-9D4A-3E21-E59B-3630DA528169}"/>
              </a:ext>
            </a:extLst>
          </p:cNvPr>
          <p:cNvGrpSpPr/>
          <p:nvPr/>
        </p:nvGrpSpPr>
        <p:grpSpPr>
          <a:xfrm>
            <a:off x="4911928" y="4100502"/>
            <a:ext cx="1880693" cy="1727726"/>
            <a:chOff x="4911928" y="4100502"/>
            <a:chExt cx="1880693" cy="17277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ED6F33-C806-55B2-2F6C-BC586C4EA28C}"/>
                </a:ext>
              </a:extLst>
            </p:cNvPr>
            <p:cNvGrpSpPr/>
            <p:nvPr/>
          </p:nvGrpSpPr>
          <p:grpSpPr>
            <a:xfrm>
              <a:off x="5212509" y="4357068"/>
              <a:ext cx="1580112" cy="1471160"/>
              <a:chOff x="10361576" y="6795697"/>
              <a:chExt cx="3160224" cy="2942320"/>
            </a:xfrm>
          </p:grpSpPr>
          <p:sp>
            <p:nvSpPr>
              <p:cNvPr id="300" name="Rectangle: Rounded Corners 299">
                <a:extLst>
                  <a:ext uri="{FF2B5EF4-FFF2-40B4-BE49-F238E27FC236}">
                    <a16:creationId xmlns:a16="http://schemas.microsoft.com/office/drawing/2014/main" id="{85DD8C5B-145E-5FBC-EA55-3DAAB20F711F}"/>
                  </a:ext>
                </a:extLst>
              </p:cNvPr>
              <p:cNvSpPr/>
              <p:nvPr/>
            </p:nvSpPr>
            <p:spPr>
              <a:xfrm>
                <a:off x="10657967" y="7154909"/>
                <a:ext cx="2693195" cy="258310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  <a:prstDash val="dash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5DDAF449-44CD-3DF3-6185-23CAB5011C12}"/>
                  </a:ext>
                </a:extLst>
              </p:cNvPr>
              <p:cNvSpPr/>
              <p:nvPr/>
            </p:nvSpPr>
            <p:spPr>
              <a:xfrm>
                <a:off x="10911486" y="6926742"/>
                <a:ext cx="1881306" cy="360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E3902D9A-6B77-8B98-BBA4-5CD9ADF9AFF5}"/>
                  </a:ext>
                </a:extLst>
              </p:cNvPr>
              <p:cNvSpPr txBox="1"/>
              <p:nvPr/>
            </p:nvSpPr>
            <p:spPr>
              <a:xfrm>
                <a:off x="10758384" y="6931261"/>
                <a:ext cx="2180644" cy="43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i="1" dirty="0">
                    <a:solidFill>
                      <a:srgbClr val="000000"/>
                    </a:solidFill>
                    <a:latin typeface="Arial" panose="020B0604020202020204"/>
                  </a:rPr>
                  <a:t>Human-in-the-loop</a:t>
                </a:r>
              </a:p>
            </p:txBody>
          </p:sp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2B3129B0-5AA1-0D69-9188-400F66F3A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097054" y="7642281"/>
                <a:ext cx="1166787" cy="928605"/>
              </a:xfrm>
              <a:prstGeom prst="rect">
                <a:avLst/>
              </a:prstGeom>
            </p:spPr>
          </p:pic>
          <p:cxnSp>
            <p:nvCxnSpPr>
              <p:cNvPr id="313" name="Straight Arrow Connector 312">
                <a:extLst>
                  <a:ext uri="{FF2B5EF4-FFF2-40B4-BE49-F238E27FC236}">
                    <a16:creationId xmlns:a16="http://schemas.microsoft.com/office/drawing/2014/main" id="{58C0DD3F-59B8-D83B-812D-E7A2CB5F2A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844962" y="8102334"/>
                <a:ext cx="23765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8BDA060B-127F-F693-E98E-764712E8A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8689" y="7802621"/>
                <a:ext cx="1034620" cy="622299"/>
              </a:xfrm>
              <a:prstGeom prst="rect">
                <a:avLst/>
              </a:prstGeom>
            </p:spPr>
          </p:pic>
          <p:sp>
            <p:nvSpPr>
              <p:cNvPr id="96" name="Speech Bubble: Rectangle with Corners Rounded 95">
                <a:extLst>
                  <a:ext uri="{FF2B5EF4-FFF2-40B4-BE49-F238E27FC236}">
                    <a16:creationId xmlns:a16="http://schemas.microsoft.com/office/drawing/2014/main" id="{58C868F8-C29D-1EED-FD70-7B72114C8D10}"/>
                  </a:ext>
                </a:extLst>
              </p:cNvPr>
              <p:cNvSpPr/>
              <p:nvPr/>
            </p:nvSpPr>
            <p:spPr>
              <a:xfrm flipV="1">
                <a:off x="10925268" y="9008685"/>
                <a:ext cx="2141092" cy="623537"/>
              </a:xfrm>
              <a:prstGeom prst="wedgeRoundRectCallout">
                <a:avLst>
                  <a:gd name="adj1" fmla="val -27868"/>
                  <a:gd name="adj2" fmla="val 81117"/>
                  <a:gd name="adj3" fmla="val 16667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BB9E205-14AA-10C5-1339-E5E51F12B25B}"/>
                  </a:ext>
                </a:extLst>
              </p:cNvPr>
              <p:cNvSpPr txBox="1"/>
              <p:nvPr/>
            </p:nvSpPr>
            <p:spPr>
              <a:xfrm rot="10800000" flipV="1">
                <a:off x="11046204" y="9000595"/>
                <a:ext cx="2132234" cy="646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00" b="1" i="1" dirty="0">
                    <a:solidFill>
                      <a:srgbClr val="000000"/>
                    </a:solidFill>
                    <a:latin typeface="Arial" panose="020B0604020202020204"/>
                  </a:rPr>
                  <a:t>Skip the Ensemble tool </a:t>
                </a:r>
                <a:r>
                  <a:rPr lang="en-US" sz="500" i="1" dirty="0">
                    <a:solidFill>
                      <a:srgbClr val="000000"/>
                    </a:solidFill>
                    <a:latin typeface="Arial" panose="020B0604020202020204"/>
                  </a:rPr>
                  <a:t>and </a:t>
                </a:r>
                <a:r>
                  <a:rPr lang="en-US" sz="500" b="1" i="1" dirty="0">
                    <a:solidFill>
                      <a:srgbClr val="000000"/>
                    </a:solidFill>
                    <a:latin typeface="Arial" panose="020B0604020202020204"/>
                  </a:rPr>
                  <a:t>use the Summarize tool </a:t>
                </a:r>
                <a:r>
                  <a:rPr lang="en-US" sz="500" i="1" dirty="0">
                    <a:solidFill>
                      <a:srgbClr val="000000"/>
                    </a:solidFill>
                    <a:latin typeface="Arial" panose="020B0604020202020204"/>
                  </a:rPr>
                  <a:t>to generate the final report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06382FD-B597-413B-21EC-9B8C5C39A804}"/>
                  </a:ext>
                </a:extLst>
              </p:cNvPr>
              <p:cNvSpPr txBox="1"/>
              <p:nvPr/>
            </p:nvSpPr>
            <p:spPr>
              <a:xfrm rot="10800000" flipV="1">
                <a:off x="10708944" y="7199567"/>
                <a:ext cx="281285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Directly correct segmentation results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0ED7F8-49D1-794F-B561-4D4DB8768F7A}"/>
                  </a:ext>
                </a:extLst>
              </p:cNvPr>
              <p:cNvSpPr txBox="1"/>
              <p:nvPr/>
            </p:nvSpPr>
            <p:spPr>
              <a:xfrm rot="10800000" flipV="1">
                <a:off x="10724580" y="8475445"/>
                <a:ext cx="22993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50" i="1" dirty="0">
                    <a:solidFill>
                      <a:srgbClr val="000000"/>
                    </a:solidFill>
                    <a:latin typeface="Arial" panose="020B0604020202020204"/>
                  </a:rPr>
                  <a:t>Interrupt the loop and replanning</a:t>
                </a:r>
              </a:p>
            </p:txBody>
          </p:sp>
          <p:pic>
            <p:nvPicPr>
              <p:cNvPr id="6" name="Graphic 5" descr="User with solid fill">
                <a:extLst>
                  <a:ext uri="{FF2B5EF4-FFF2-40B4-BE49-F238E27FC236}">
                    <a16:creationId xmlns:a16="http://schemas.microsoft.com/office/drawing/2014/main" id="{77C4D27B-0F4C-827F-99E5-8FE5C0738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361576" y="6795697"/>
                <a:ext cx="548639" cy="548639"/>
              </a:xfrm>
              <a:prstGeom prst="rect">
                <a:avLst/>
              </a:prstGeom>
            </p:spPr>
          </p:pic>
        </p:grpSp>
        <p:sp>
          <p:nvSpPr>
            <p:cNvPr id="309" name="Arrow: Up-Down 308">
              <a:extLst>
                <a:ext uri="{FF2B5EF4-FFF2-40B4-BE49-F238E27FC236}">
                  <a16:creationId xmlns:a16="http://schemas.microsoft.com/office/drawing/2014/main" id="{1AE8BB4C-A1D1-4B86-85A7-E9C98962DCC5}"/>
                </a:ext>
              </a:extLst>
            </p:cNvPr>
            <p:cNvSpPr/>
            <p:nvPr/>
          </p:nvSpPr>
          <p:spPr>
            <a:xfrm>
              <a:off x="5936477" y="4100502"/>
              <a:ext cx="167665" cy="319088"/>
            </a:xfrm>
            <a:prstGeom prst="upDownArrow">
              <a:avLst/>
            </a:prstGeom>
            <a:solidFill>
              <a:schemeClr val="accent4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Arrow: Up-Down 309">
              <a:extLst>
                <a:ext uri="{FF2B5EF4-FFF2-40B4-BE49-F238E27FC236}">
                  <a16:creationId xmlns:a16="http://schemas.microsoft.com/office/drawing/2014/main" id="{69C6CC90-A029-525D-9402-7292749D2A6D}"/>
                </a:ext>
              </a:extLst>
            </p:cNvPr>
            <p:cNvSpPr/>
            <p:nvPr/>
          </p:nvSpPr>
          <p:spPr>
            <a:xfrm rot="19037199">
              <a:off x="4911928" y="4418659"/>
              <a:ext cx="217734" cy="563848"/>
            </a:xfrm>
            <a:prstGeom prst="upDownArrow">
              <a:avLst/>
            </a:prstGeom>
            <a:solidFill>
              <a:schemeClr val="accent4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3B8E54-7D6A-0B6E-3299-D842CB30A4BF}"/>
              </a:ext>
            </a:extLst>
          </p:cNvPr>
          <p:cNvGrpSpPr/>
          <p:nvPr/>
        </p:nvGrpSpPr>
        <p:grpSpPr>
          <a:xfrm>
            <a:off x="2230012" y="852488"/>
            <a:ext cx="2915455" cy="4315847"/>
            <a:chOff x="2230012" y="852488"/>
            <a:chExt cx="2915455" cy="4315847"/>
          </a:xfrm>
        </p:grpSpPr>
        <p:sp>
          <p:nvSpPr>
            <p:cNvPr id="322" name="Arrow: Notched Right 321">
              <a:extLst>
                <a:ext uri="{FF2B5EF4-FFF2-40B4-BE49-F238E27FC236}">
                  <a16:creationId xmlns:a16="http://schemas.microsoft.com/office/drawing/2014/main" id="{3D0B3828-B5DA-7F56-37E4-74817BF2FE21}"/>
                </a:ext>
              </a:extLst>
            </p:cNvPr>
            <p:cNvSpPr/>
            <p:nvPr/>
          </p:nvSpPr>
          <p:spPr>
            <a:xfrm>
              <a:off x="2230012" y="2229712"/>
              <a:ext cx="262667" cy="16758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sq" cmpd="sng">
              <a:solidFill>
                <a:schemeClr val="tx2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F2B911-4DC0-B27C-BF9A-27B76EC10683}"/>
                </a:ext>
              </a:extLst>
            </p:cNvPr>
            <p:cNvGrpSpPr/>
            <p:nvPr/>
          </p:nvGrpSpPr>
          <p:grpSpPr>
            <a:xfrm>
              <a:off x="2419331" y="852488"/>
              <a:ext cx="2726136" cy="4315847"/>
              <a:chOff x="2419331" y="852488"/>
              <a:chExt cx="2726136" cy="4315847"/>
            </a:xfrm>
          </p:grpSpPr>
          <p:sp>
            <p:nvSpPr>
              <p:cNvPr id="364" name="Rectangle: Rounded Corners 363">
                <a:extLst>
                  <a:ext uri="{FF2B5EF4-FFF2-40B4-BE49-F238E27FC236}">
                    <a16:creationId xmlns:a16="http://schemas.microsoft.com/office/drawing/2014/main" id="{E8E81344-7349-5195-0B00-CFD0D4F6AE7F}"/>
                  </a:ext>
                </a:extLst>
              </p:cNvPr>
              <p:cNvSpPr/>
              <p:nvPr/>
            </p:nvSpPr>
            <p:spPr>
              <a:xfrm>
                <a:off x="2425700" y="4788466"/>
                <a:ext cx="1168400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External information retrieval</a:t>
                </a:r>
              </a:p>
            </p:txBody>
          </p:sp>
          <p:sp>
            <p:nvSpPr>
              <p:cNvPr id="365" name="Arrow: Notched Right 364">
                <a:extLst>
                  <a:ext uri="{FF2B5EF4-FFF2-40B4-BE49-F238E27FC236}">
                    <a16:creationId xmlns:a16="http://schemas.microsoft.com/office/drawing/2014/main" id="{6E60007C-6FC8-C8F3-C6E3-15F023832F4D}"/>
                  </a:ext>
                </a:extLst>
              </p:cNvPr>
              <p:cNvSpPr/>
              <p:nvPr/>
            </p:nvSpPr>
            <p:spPr>
              <a:xfrm rot="16200000">
                <a:off x="2878567" y="4540005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ABAB2A02-DBAE-CD15-7931-9799DC87E820}"/>
                  </a:ext>
                </a:extLst>
              </p:cNvPr>
              <p:cNvGrpSpPr/>
              <p:nvPr/>
            </p:nvGrpSpPr>
            <p:grpSpPr>
              <a:xfrm>
                <a:off x="2419331" y="852488"/>
                <a:ext cx="2726136" cy="4218000"/>
                <a:chOff x="4799602" y="1370270"/>
                <a:chExt cx="5452271" cy="8436000"/>
              </a:xfrm>
            </p:grpSpPr>
            <p:grpSp>
              <p:nvGrpSpPr>
                <p:cNvPr id="367" name="Group 366">
                  <a:extLst>
                    <a:ext uri="{FF2B5EF4-FFF2-40B4-BE49-F238E27FC236}">
                      <a16:creationId xmlns:a16="http://schemas.microsoft.com/office/drawing/2014/main" id="{D5715589-DEE7-69F9-4FC7-0B8D3A1A27A6}"/>
                    </a:ext>
                  </a:extLst>
                </p:cNvPr>
                <p:cNvGrpSpPr/>
                <p:nvPr/>
              </p:nvGrpSpPr>
              <p:grpSpPr>
                <a:xfrm>
                  <a:off x="4799602" y="1370270"/>
                  <a:ext cx="5452271" cy="8436000"/>
                  <a:chOff x="4838824" y="-141602"/>
                  <a:chExt cx="5452271" cy="8436000"/>
                </a:xfrm>
              </p:grpSpPr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53282B00-3973-88D6-1461-EEE9653BC91D}"/>
                      </a:ext>
                    </a:extLst>
                  </p:cNvPr>
                  <p:cNvGrpSpPr/>
                  <p:nvPr/>
                </p:nvGrpSpPr>
                <p:grpSpPr>
                  <a:xfrm>
                    <a:off x="4838824" y="-141602"/>
                    <a:ext cx="5452271" cy="7172279"/>
                    <a:chOff x="4848349" y="-141602"/>
                    <a:chExt cx="5452271" cy="7172279"/>
                  </a:xfrm>
                </p:grpSpPr>
                <p:sp>
                  <p:nvSpPr>
                    <p:cNvPr id="372" name="Rectangle: Rounded Corners 371">
                      <a:extLst>
                        <a:ext uri="{FF2B5EF4-FFF2-40B4-BE49-F238E27FC236}">
                          <a16:creationId xmlns:a16="http://schemas.microsoft.com/office/drawing/2014/main" id="{E77E1B00-3629-4345-6EF9-FDD6687B4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6081" y="-1630"/>
                      <a:ext cx="5254539" cy="7032307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19050">
                      <a:solidFill>
                        <a:schemeClr val="bg2"/>
                      </a:solidFill>
                      <a:prstDash val="solid"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3" name="Rectangle: Rounded Corners 372">
                      <a:extLst>
                        <a:ext uri="{FF2B5EF4-FFF2-40B4-BE49-F238E27FC236}">
                          <a16:creationId xmlns:a16="http://schemas.microsoft.com/office/drawing/2014/main" id="{37DA5C23-ECFA-FF51-3937-D1B2B38DA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7190" y="-127211"/>
                      <a:ext cx="2708430" cy="466725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4" name="TextBox 373">
                      <a:extLst>
                        <a:ext uri="{FF2B5EF4-FFF2-40B4-BE49-F238E27FC236}">
                          <a16:creationId xmlns:a16="http://schemas.microsoft.com/office/drawing/2014/main" id="{F247AAC8-873F-5479-6BDE-6260264B5C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13191" y="-128436"/>
                      <a:ext cx="2923397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Planning </a:t>
                      </a:r>
                      <a:r>
                        <a:rPr lang="en-US" altLang="zh-CN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Agent</a:t>
                      </a:r>
                      <a:endParaRPr lang="en-US" sz="1300" b="1" i="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p:txBody>
                </p:sp>
                <p:grpSp>
                  <p:nvGrpSpPr>
                    <p:cNvPr id="375" name="Group 374">
                      <a:extLst>
                        <a:ext uri="{FF2B5EF4-FFF2-40B4-BE49-F238E27FC236}">
                          <a16:creationId xmlns:a16="http://schemas.microsoft.com/office/drawing/2014/main" id="{21C6438C-59E6-122F-AEF4-6432D8F4FC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3274" y="2390571"/>
                      <a:ext cx="2534917" cy="1291399"/>
                      <a:chOff x="5093274" y="2390571"/>
                      <a:chExt cx="2534917" cy="1291399"/>
                    </a:xfrm>
                  </p:grpSpPr>
                  <p:sp>
                    <p:nvSpPr>
                      <p:cNvPr id="406" name="Diamond 405">
                        <a:extLst>
                          <a:ext uri="{FF2B5EF4-FFF2-40B4-BE49-F238E27FC236}">
                            <a16:creationId xmlns:a16="http://schemas.microsoft.com/office/drawing/2014/main" id="{C26D238C-DEB1-2FA5-DA00-B95D87484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3274" y="2390571"/>
                        <a:ext cx="2534917" cy="1291399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407" name="TextBox 406">
                        <a:extLst>
                          <a:ext uri="{FF2B5EF4-FFF2-40B4-BE49-F238E27FC236}">
                            <a16:creationId xmlns:a16="http://schemas.microsoft.com/office/drawing/2014/main" id="{D2852930-E175-15B6-B36D-127C074F75F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54854" y="2720613"/>
                        <a:ext cx="1611755" cy="7386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Existing tool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available? </a:t>
                        </a:r>
                      </a:p>
                    </p:txBody>
                  </p:sp>
                </p:grpSp>
                <p:grpSp>
                  <p:nvGrpSpPr>
                    <p:cNvPr id="376" name="Group 375">
                      <a:extLst>
                        <a:ext uri="{FF2B5EF4-FFF2-40B4-BE49-F238E27FC236}">
                          <a16:creationId xmlns:a16="http://schemas.microsoft.com/office/drawing/2014/main" id="{21A5C400-BA70-1E90-8134-14C8C6EBB7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81789" y="2577427"/>
                      <a:ext cx="2135910" cy="917685"/>
                      <a:chOff x="16752032" y="3959519"/>
                      <a:chExt cx="2135910" cy="917685"/>
                    </a:xfrm>
                  </p:grpSpPr>
                  <p:grpSp>
                    <p:nvGrpSpPr>
                      <p:cNvPr id="401" name="Group 400">
                        <a:extLst>
                          <a:ext uri="{FF2B5EF4-FFF2-40B4-BE49-F238E27FC236}">
                            <a16:creationId xmlns:a16="http://schemas.microsoft.com/office/drawing/2014/main" id="{2332A9AD-2950-479E-6256-0F66BB51F3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91834" y="3959519"/>
                        <a:ext cx="1396108" cy="917685"/>
                        <a:chOff x="17491834" y="3959519"/>
                        <a:chExt cx="1396108" cy="917685"/>
                      </a:xfrm>
                    </p:grpSpPr>
                    <p:sp>
                      <p:nvSpPr>
                        <p:cNvPr id="404" name="Rectangle: Rounded Corners 403">
                          <a:extLst>
                            <a:ext uri="{FF2B5EF4-FFF2-40B4-BE49-F238E27FC236}">
                              <a16:creationId xmlns:a16="http://schemas.microsoft.com/office/drawing/2014/main" id="{9AEC36B9-3468-4C6D-5819-A858120A9F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501688" y="3959519"/>
                          <a:ext cx="1386254" cy="917685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900">
                            <a:solidFill>
                              <a:srgbClr val="FFFFFF"/>
                            </a:solidFill>
                            <a:latin typeface="Arial" panose="020B0604020202020204"/>
                          </a:endParaRPr>
                        </a:p>
                      </p:txBody>
                    </p:sp>
                    <p:sp>
                      <p:nvSpPr>
                        <p:cNvPr id="405" name="TextBox 404">
                          <a:extLst>
                            <a:ext uri="{FF2B5EF4-FFF2-40B4-BE49-F238E27FC236}">
                              <a16:creationId xmlns:a16="http://schemas.microsoft.com/office/drawing/2014/main" id="{754D7446-B5B5-2A02-1BCC-04A1CBEEA2A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491834" y="4068757"/>
                          <a:ext cx="1324030" cy="8002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Specific </a:t>
                          </a:r>
                        </a:p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Tool </a:t>
                          </a:r>
                        </a:p>
                      </p:txBody>
                    </p:sp>
                  </p:grpSp>
                  <p:cxnSp>
                    <p:nvCxnSpPr>
                      <p:cNvPr id="402" name="Straight Arrow Connector 401">
                        <a:extLst>
                          <a:ext uri="{FF2B5EF4-FFF2-40B4-BE49-F238E27FC236}">
                            <a16:creationId xmlns:a16="http://schemas.microsoft.com/office/drawing/2014/main" id="{F2258D7E-305E-804F-DB2A-E70E1B1A28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005399" y="4424206"/>
                        <a:ext cx="441568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3" name="TextBox 402">
                        <a:extLst>
                          <a:ext uri="{FF2B5EF4-FFF2-40B4-BE49-F238E27FC236}">
                            <a16:creationId xmlns:a16="http://schemas.microsoft.com/office/drawing/2014/main" id="{E5509DB0-3859-0922-DBB0-6E23C38F2D0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752032" y="4018991"/>
                        <a:ext cx="851394" cy="430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Yes</a:t>
                        </a:r>
                      </a:p>
                    </p:txBody>
                  </p:sp>
                </p:grpSp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85F4E994-FB1B-5E27-36C8-A4C575D540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33112" y="3693266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99" name="Straight Arrow Connector 398">
                        <a:extLst>
                          <a:ext uri="{FF2B5EF4-FFF2-40B4-BE49-F238E27FC236}">
                            <a16:creationId xmlns:a16="http://schemas.microsoft.com/office/drawing/2014/main" id="{B655459F-10C1-D236-A1E4-93BC9D2A37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0" name="TextBox 399">
                        <a:extLst>
                          <a:ext uri="{FF2B5EF4-FFF2-40B4-BE49-F238E27FC236}">
                            <a16:creationId xmlns:a16="http://schemas.microsoft.com/office/drawing/2014/main" id="{124DFED0-8BE3-93FF-505B-3AB63288C0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63205663-BA5C-12D4-E8B5-E1A3556E7B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546" y="4375980"/>
                      <a:ext cx="2057705" cy="917682"/>
                      <a:chOff x="14833827" y="5651917"/>
                      <a:chExt cx="2057705" cy="917682"/>
                    </a:xfrm>
                  </p:grpSpPr>
                  <p:sp>
                    <p:nvSpPr>
                      <p:cNvPr id="397" name="Rectangle: Rounded Corners 396">
                        <a:extLst>
                          <a:ext uri="{FF2B5EF4-FFF2-40B4-BE49-F238E27FC236}">
                            <a16:creationId xmlns:a16="http://schemas.microsoft.com/office/drawing/2014/main" id="{A1EB5B24-4C09-62C8-217D-C7E9DA6DF2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5651917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8" name="TextBox 397">
                        <a:extLst>
                          <a:ext uri="{FF2B5EF4-FFF2-40B4-BE49-F238E27FC236}">
                            <a16:creationId xmlns:a16="http://schemas.microsoft.com/office/drawing/2014/main" id="{89DC230B-24DA-3693-774E-994F599DBD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833827" y="5795085"/>
                        <a:ext cx="2057705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In-Context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grpSp>
                  <p:nvGrpSpPr>
                    <p:cNvPr id="379" name="Group 378">
                      <a:extLst>
                        <a:ext uri="{FF2B5EF4-FFF2-40B4-BE49-F238E27FC236}">
                          <a16:creationId xmlns:a16="http://schemas.microsoft.com/office/drawing/2014/main" id="{7DD8C70D-4F85-4005-2136-17DBE5E2B6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45286" y="5980523"/>
                      <a:ext cx="1763660" cy="917682"/>
                      <a:chOff x="14926066" y="2446601"/>
                      <a:chExt cx="1763660" cy="917682"/>
                    </a:xfrm>
                  </p:grpSpPr>
                  <p:sp>
                    <p:nvSpPr>
                      <p:cNvPr id="395" name="Rectangle: Rounded Corners 394">
                        <a:extLst>
                          <a:ext uri="{FF2B5EF4-FFF2-40B4-BE49-F238E27FC236}">
                            <a16:creationId xmlns:a16="http://schemas.microsoft.com/office/drawing/2014/main" id="{C38FB8C4-2EEA-5AB0-47C2-8D0FB476AD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2446601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6" name="TextBox 395">
                        <a:extLst>
                          <a:ext uri="{FF2B5EF4-FFF2-40B4-BE49-F238E27FC236}">
                            <a16:creationId xmlns:a16="http://schemas.microsoft.com/office/drawing/2014/main" id="{6C851629-2308-BC55-2B4B-E7D01B9E545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926066" y="2588267"/>
                        <a:ext cx="1763660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Text-Input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cxnSp>
                  <p:nvCxnSpPr>
                    <p:cNvPr id="380" name="Straight Arrow Connector 379">
                      <a:extLst>
                        <a:ext uri="{FF2B5EF4-FFF2-40B4-BE49-F238E27FC236}">
                          <a16:creationId xmlns:a16="http://schemas.microsoft.com/office/drawing/2014/main" id="{9F15D233-4314-6305-E5FF-96664BD11E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50388" y="5332581"/>
                      <a:ext cx="0" cy="62191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1" name="Group 380">
                      <a:extLst>
                        <a:ext uri="{FF2B5EF4-FFF2-40B4-BE49-F238E27FC236}">
                          <a16:creationId xmlns:a16="http://schemas.microsoft.com/office/drawing/2014/main" id="{22B9DE09-CC16-E9A7-1C30-924574F63E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74308" y="6114131"/>
                      <a:ext cx="1650687" cy="638176"/>
                      <a:chOff x="17308625" y="7132604"/>
                      <a:chExt cx="1650687" cy="906105"/>
                    </a:xfrm>
                  </p:grpSpPr>
                  <p:sp>
                    <p:nvSpPr>
                      <p:cNvPr id="393" name="Rectangle: Rounded Corners 392">
                        <a:extLst>
                          <a:ext uri="{FF2B5EF4-FFF2-40B4-BE49-F238E27FC236}">
                            <a16:creationId xmlns:a16="http://schemas.microsoft.com/office/drawing/2014/main" id="{6680B2F3-78FB-5D14-EBA8-4AA728EA17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86343" y="7132604"/>
                        <a:ext cx="1477643" cy="906105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4" name="TextBox 393">
                        <a:extLst>
                          <a:ext uri="{FF2B5EF4-FFF2-40B4-BE49-F238E27FC236}">
                            <a16:creationId xmlns:a16="http://schemas.microsoft.com/office/drawing/2014/main" id="{04801F91-172C-D0E9-994D-636FE0E1F02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308625" y="7259833"/>
                        <a:ext cx="1650687" cy="6991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Summarize  </a:t>
                        </a:r>
                      </a:p>
                    </p:txBody>
                  </p:sp>
                </p:grpSp>
                <p:pic>
                  <p:nvPicPr>
                    <p:cNvPr id="382" name="Graphic 381" descr="Daily calendar with solid fill">
                      <a:extLst>
                        <a:ext uri="{FF2B5EF4-FFF2-40B4-BE49-F238E27FC236}">
                          <a16:creationId xmlns:a16="http://schemas.microsoft.com/office/drawing/2014/main" id="{997FFED3-995C-874A-8FCE-10AC7FAF28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>
                        <a:ext uri="{96DAC541-7B7A-43D3-8B79-37D633B846F1}">
                          <asvg:svgBlip xmlns:asvg="http://schemas.microsoft.com/office/drawing/2016/SVG/main" r:embed="rId1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48349" y="-141602"/>
                      <a:ext cx="569038" cy="56903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9B6FC42C-E6C8-1A2D-1472-548959F02E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19675" y="4119420"/>
                      <a:ext cx="2667128" cy="1443362"/>
                      <a:chOff x="5019675" y="4328970"/>
                      <a:chExt cx="2667128" cy="1443362"/>
                    </a:xfrm>
                  </p:grpSpPr>
                  <p:sp>
                    <p:nvSpPr>
                      <p:cNvPr id="391" name="Diamond 390">
                        <a:extLst>
                          <a:ext uri="{FF2B5EF4-FFF2-40B4-BE49-F238E27FC236}">
                            <a16:creationId xmlns:a16="http://schemas.microsoft.com/office/drawing/2014/main" id="{B82E1480-0902-29E4-A3CF-7E6DFED49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19675" y="4328970"/>
                        <a:ext cx="2667128" cy="1443362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 dirty="0">
                          <a:solidFill>
                            <a:schemeClr val="tx1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2" name="TextBox 391">
                        <a:extLst>
                          <a:ext uri="{FF2B5EF4-FFF2-40B4-BE49-F238E27FC236}">
                            <a16:creationId xmlns:a16="http://schemas.microsoft.com/office/drawing/2014/main" id="{079DCE5A-1E26-92FB-4706-B709BCD1D31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71827" y="4767118"/>
                        <a:ext cx="2409826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latin typeface="Arial" panose="020B0604020202020204"/>
                          </a:rPr>
                          <a:t>Prev. runs/Existing data available?</a:t>
                        </a:r>
                      </a:p>
                    </p:txBody>
                  </p:sp>
                </p:grpSp>
                <p:cxnSp>
                  <p:nvCxnSpPr>
                    <p:cNvPr id="384" name="Straight Arrow Connector 383">
                      <a:extLst>
                        <a:ext uri="{FF2B5EF4-FFF2-40B4-BE49-F238E27FC236}">
                          <a16:creationId xmlns:a16="http://schemas.microsoft.com/office/drawing/2014/main" id="{7796A5D7-0750-9BA6-751B-E1D04048F4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86769" y="4837367"/>
                      <a:ext cx="441568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DE360935-C91D-FA89-6CC8-CD0EDA47B3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33403" y="4432151"/>
                      <a:ext cx="851394" cy="430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8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Yes</a:t>
                      </a:r>
                    </a:p>
                  </p:txBody>
                </p:sp>
                <p:cxnSp>
                  <p:nvCxnSpPr>
                    <p:cNvPr id="386" name="Straight Arrow Connector 385">
                      <a:extLst>
                        <a:ext uri="{FF2B5EF4-FFF2-40B4-BE49-F238E27FC236}">
                          <a16:creationId xmlns:a16="http://schemas.microsoft.com/office/drawing/2014/main" id="{929D2C09-3750-4CD4-9EDA-EECEBAC565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24572" y="3514524"/>
                      <a:ext cx="0" cy="822536"/>
                    </a:xfrm>
                    <a:prstGeom prst="straightConnector1">
                      <a:avLst/>
                    </a:prstGeom>
                    <a:ln>
                      <a:prstDash val="dash"/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7" name="Group 386">
                      <a:extLst>
                        <a:ext uri="{FF2B5EF4-FFF2-40B4-BE49-F238E27FC236}">
                          <a16:creationId xmlns:a16="http://schemas.microsoft.com/office/drawing/2014/main" id="{6BE25098-0361-81E8-3071-C74EB02FAE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20411" y="5562782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89" name="Straight Arrow Connector 388">
                        <a:extLst>
                          <a:ext uri="{FF2B5EF4-FFF2-40B4-BE49-F238E27FC236}">
                            <a16:creationId xmlns:a16="http://schemas.microsoft.com/office/drawing/2014/main" id="{BC207024-4754-2962-F210-0C4A776907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0" name="TextBox 389">
                        <a:extLst>
                          <a:ext uri="{FF2B5EF4-FFF2-40B4-BE49-F238E27FC236}">
                            <a16:creationId xmlns:a16="http://schemas.microsoft.com/office/drawing/2014/main" id="{5B8DF28A-375A-9456-CA5F-887038F6531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cxnSp>
                  <p:nvCxnSpPr>
                    <p:cNvPr id="388" name="Straight Arrow Connector 387">
                      <a:extLst>
                        <a:ext uri="{FF2B5EF4-FFF2-40B4-BE49-F238E27FC236}">
                          <a16:creationId xmlns:a16="http://schemas.microsoft.com/office/drawing/2014/main" id="{7A065FCD-B547-4923-EAED-3EE4314E2F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054851" y="6439363"/>
                      <a:ext cx="128174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1" name="Arc 370">
                    <a:extLst>
                      <a:ext uri="{FF2B5EF4-FFF2-40B4-BE49-F238E27FC236}">
                        <a16:creationId xmlns:a16="http://schemas.microsoft.com/office/drawing/2014/main" id="{A63E4E15-BBF2-86AD-007B-AED3089EDDFD}"/>
                      </a:ext>
                    </a:extLst>
                  </p:cNvPr>
                  <p:cNvSpPr/>
                  <p:nvPr/>
                </p:nvSpPr>
                <p:spPr>
                  <a:xfrm rot="873135">
                    <a:off x="7949809" y="2761601"/>
                    <a:ext cx="1673029" cy="5532797"/>
                  </a:xfrm>
                  <a:prstGeom prst="arc">
                    <a:avLst>
                      <a:gd name="adj1" fmla="val 16301492"/>
                      <a:gd name="adj2" fmla="val 1264335"/>
                    </a:avLst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/>
                  </a:p>
                </p:txBody>
              </p:sp>
            </p:grpSp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31C6C9AA-DC92-16AE-CE6D-9FDEB57193AF}"/>
                    </a:ext>
                  </a:extLst>
                </p:cNvPr>
                <p:cNvSpPr txBox="1"/>
                <p:nvPr/>
              </p:nvSpPr>
              <p:spPr>
                <a:xfrm>
                  <a:off x="5454518" y="2090994"/>
                  <a:ext cx="4313595" cy="12003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100" dirty="0">
                      <a:solidFill>
                        <a:srgbClr val="000000"/>
                      </a:solidFill>
                      <a:latin typeface="Arial" panose="020B0604020202020204"/>
                    </a:rPr>
                    <a:t>Task parsing, Memory retrieval External information retrieval Existing tool pool retrieval … </a:t>
                  </a:r>
                  <a:endParaRPr lang="en-US" sz="1100" dirty="0"/>
                </a:p>
              </p:txBody>
            </p:sp>
            <p:cxnSp>
              <p:nvCxnSpPr>
                <p:cNvPr id="369" name="Straight Arrow Connector 368">
                  <a:extLst>
                    <a:ext uri="{FF2B5EF4-FFF2-40B4-BE49-F238E27FC236}">
                      <a16:creationId xmlns:a16="http://schemas.microsoft.com/office/drawing/2014/main" id="{B0DC6043-29E8-AFA4-781C-7D4D2067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3153" y="3321320"/>
                  <a:ext cx="0" cy="48941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8" name="Rectangle: Rounded Corners 407">
                <a:extLst>
                  <a:ext uri="{FF2B5EF4-FFF2-40B4-BE49-F238E27FC236}">
                    <a16:creationId xmlns:a16="http://schemas.microsoft.com/office/drawing/2014/main" id="{43283FD7-48CB-BAB4-FBAB-1FB606B0B86A}"/>
                  </a:ext>
                </a:extLst>
              </p:cNvPr>
              <p:cNvSpPr/>
              <p:nvPr/>
            </p:nvSpPr>
            <p:spPr>
              <a:xfrm>
                <a:off x="3860800" y="4794817"/>
                <a:ext cx="780144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Existing Tool Pool</a:t>
                </a:r>
              </a:p>
            </p:txBody>
          </p:sp>
          <p:sp>
            <p:nvSpPr>
              <p:cNvPr id="409" name="Arrow: Notched Right 408">
                <a:extLst>
                  <a:ext uri="{FF2B5EF4-FFF2-40B4-BE49-F238E27FC236}">
                    <a16:creationId xmlns:a16="http://schemas.microsoft.com/office/drawing/2014/main" id="{DB321A8C-E5BC-E528-9768-4B1F4F3F00CC}"/>
                  </a:ext>
                </a:extLst>
              </p:cNvPr>
              <p:cNvSpPr/>
              <p:nvPr/>
            </p:nvSpPr>
            <p:spPr>
              <a:xfrm rot="16200000">
                <a:off x="4115909" y="4555234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7C41B3-A423-422F-D9C4-78B33615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4" y="1"/>
            <a:ext cx="11049000" cy="911492"/>
          </a:xfrm>
        </p:spPr>
        <p:txBody>
          <a:bodyPr>
            <a:normAutofit/>
          </a:bodyPr>
          <a:lstStyle/>
          <a:p>
            <a:r>
              <a:rPr lang="en-US" sz="3600" dirty="0"/>
              <a:t>Overall Framework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AD577BB4-89CA-028E-F8F3-1AD7ABD19CF8}"/>
              </a:ext>
            </a:extLst>
          </p:cNvPr>
          <p:cNvGrpSpPr/>
          <p:nvPr/>
        </p:nvGrpSpPr>
        <p:grpSpPr>
          <a:xfrm>
            <a:off x="299928" y="1354598"/>
            <a:ext cx="1930085" cy="1610590"/>
            <a:chOff x="591209" y="3030057"/>
            <a:chExt cx="3731700" cy="32211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9E722CF-3B61-8047-05D8-D294B59D1BB4}"/>
                </a:ext>
              </a:extLst>
            </p:cNvPr>
            <p:cNvSpPr/>
            <p:nvPr/>
          </p:nvSpPr>
          <p:spPr>
            <a:xfrm>
              <a:off x="803345" y="3403021"/>
              <a:ext cx="3485208" cy="266027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bg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3CE526-CF2B-4404-8B66-8E6A557E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877" t="13130" r="70459" b="4961"/>
            <a:stretch/>
          </p:blipFill>
          <p:spPr>
            <a:xfrm>
              <a:off x="1363074" y="3819819"/>
              <a:ext cx="2288935" cy="148589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EEE108-E21C-AA55-8BE2-44646E607A2E}"/>
                </a:ext>
              </a:extLst>
            </p:cNvPr>
            <p:cNvSpPr txBox="1"/>
            <p:nvPr/>
          </p:nvSpPr>
          <p:spPr>
            <a:xfrm>
              <a:off x="894613" y="5420241"/>
              <a:ext cx="3428296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>
                  <a:solidFill>
                    <a:srgbClr val="000000"/>
                  </a:solidFill>
                  <a:latin typeface="Arial" panose="020B0604020202020204"/>
                </a:rPr>
                <a:t>User Query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: "Help me segment the </a:t>
              </a:r>
              <a:r>
                <a:rPr lang="en-US" sz="700" b="1" i="1">
                  <a:solidFill>
                    <a:srgbClr val="FF0000"/>
                  </a:solidFill>
                  <a:latin typeface="Arial" panose="020B0604020202020204"/>
                </a:rPr>
                <a:t>mitochondrion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 in the provided image.."</a:t>
              </a:r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4F9B001A-4D94-9D6A-16E4-074D9FED08ED}"/>
                </a:ext>
              </a:extLst>
            </p:cNvPr>
            <p:cNvSpPr/>
            <p:nvPr/>
          </p:nvSpPr>
          <p:spPr>
            <a:xfrm>
              <a:off x="1120971" y="3120608"/>
              <a:ext cx="1604693" cy="3606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E4C2DAC-2AC7-B479-5A49-5A7B705597DE}"/>
                </a:ext>
              </a:extLst>
            </p:cNvPr>
            <p:cNvSpPr txBox="1"/>
            <p:nvPr/>
          </p:nvSpPr>
          <p:spPr>
            <a:xfrm>
              <a:off x="832995" y="3116985"/>
              <a:ext cx="218064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>
                  <a:solidFill>
                    <a:srgbClr val="000000"/>
                  </a:solidFill>
                  <a:latin typeface="Arial" panose="020B0604020202020204"/>
                </a:rPr>
                <a:t>User Inputs</a:t>
              </a:r>
            </a:p>
          </p:txBody>
        </p:sp>
        <p:pic>
          <p:nvPicPr>
            <p:cNvPr id="25" name="Graphic 24" descr="Images with solid fill">
              <a:extLst>
                <a:ext uri="{FF2B5EF4-FFF2-40B4-BE49-F238E27FC236}">
                  <a16:creationId xmlns:a16="http://schemas.microsoft.com/office/drawing/2014/main" id="{4338AAED-0A17-3821-0BA9-5FE8EC0ED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91209" y="3030057"/>
              <a:ext cx="475487" cy="47548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F98658-AAA9-C845-BE99-F53BBA113EA1}"/>
              </a:ext>
            </a:extLst>
          </p:cNvPr>
          <p:cNvSpPr txBox="1"/>
          <p:nvPr/>
        </p:nvSpPr>
        <p:spPr>
          <a:xfrm>
            <a:off x="6749913" y="5313630"/>
            <a:ext cx="511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Human interaction: </a:t>
            </a:r>
            <a:r>
              <a:rPr lang="en-US" sz="1600" dirty="0"/>
              <a:t>Directly correct the segmentation results or interrupting the loop and replanning.</a:t>
            </a:r>
            <a:r>
              <a:rPr lang="en-US" sz="1600" b="1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18169-8C3D-7E34-3487-E8E007353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504038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59AA5-381E-B141-08C8-5C6609F12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DA3102E-9D2C-AF96-79A0-4A5243B54364}"/>
              </a:ext>
            </a:extLst>
          </p:cNvPr>
          <p:cNvGrpSpPr/>
          <p:nvPr/>
        </p:nvGrpSpPr>
        <p:grpSpPr>
          <a:xfrm>
            <a:off x="6823684" y="3240265"/>
            <a:ext cx="2782669" cy="1604373"/>
            <a:chOff x="13792684" y="6585962"/>
            <a:chExt cx="5548275" cy="320874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4A011FF-C37B-AC9B-8301-9D45366A0A9C}"/>
                </a:ext>
              </a:extLst>
            </p:cNvPr>
            <p:cNvSpPr/>
            <p:nvPr/>
          </p:nvSpPr>
          <p:spPr>
            <a:xfrm>
              <a:off x="13932288" y="7716143"/>
              <a:ext cx="5408671" cy="2059261"/>
            </a:xfrm>
            <a:prstGeom prst="roundRect">
              <a:avLst/>
            </a:prstGeom>
            <a:solidFill>
              <a:srgbClr val="F7A9AF"/>
            </a:solidFill>
            <a:ln w="28575">
              <a:solidFill>
                <a:srgbClr val="FCE2C8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3F89BF3B-34D1-B717-C92C-5920E7554B84}"/>
                </a:ext>
              </a:extLst>
            </p:cNvPr>
            <p:cNvSpPr/>
            <p:nvPr/>
          </p:nvSpPr>
          <p:spPr>
            <a:xfrm>
              <a:off x="17129525" y="7970916"/>
              <a:ext cx="1400641" cy="6447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3" name="Diamond 252">
              <a:extLst>
                <a:ext uri="{FF2B5EF4-FFF2-40B4-BE49-F238E27FC236}">
                  <a16:creationId xmlns:a16="http://schemas.microsoft.com/office/drawing/2014/main" id="{4F9F4B1F-EAB0-7B7F-78AC-788C2C937645}"/>
                </a:ext>
              </a:extLst>
            </p:cNvPr>
            <p:cNvSpPr/>
            <p:nvPr/>
          </p:nvSpPr>
          <p:spPr>
            <a:xfrm>
              <a:off x="17129526" y="8908132"/>
              <a:ext cx="1400641" cy="82770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C04E9DB9-62C4-F417-4D75-ECB05A3987B3}"/>
                </a:ext>
              </a:extLst>
            </p:cNvPr>
            <p:cNvSpPr txBox="1"/>
            <p:nvPr/>
          </p:nvSpPr>
          <p:spPr>
            <a:xfrm>
              <a:off x="16945575" y="8005138"/>
              <a:ext cx="174152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Evaluation </a:t>
              </a:r>
            </a:p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Tool 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051E6F47-41AC-06BE-3AA2-1CE4CF1FBAFB}"/>
                </a:ext>
              </a:extLst>
            </p:cNvPr>
            <p:cNvSpPr txBox="1"/>
            <p:nvPr/>
          </p:nvSpPr>
          <p:spPr>
            <a:xfrm>
              <a:off x="17251743" y="9056044"/>
              <a:ext cx="12316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i="1" dirty="0">
                  <a:solidFill>
                    <a:srgbClr val="000000"/>
                  </a:solidFill>
                  <a:latin typeface="Arial" panose="020B0604020202020204"/>
                </a:rPr>
                <a:t>Evaluation </a:t>
              </a:r>
            </a:p>
            <a:p>
              <a:pPr algn="ctr"/>
              <a:r>
                <a:rPr lang="en-US" sz="600" i="1" dirty="0">
                  <a:solidFill>
                    <a:srgbClr val="000000"/>
                  </a:solidFill>
                  <a:latin typeface="Arial" panose="020B0604020202020204"/>
                </a:rPr>
                <a:t>Performance?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AD133E4-52C3-D8C1-C5A9-4025DA0B2D89}"/>
                </a:ext>
              </a:extLst>
            </p:cNvPr>
            <p:cNvSpPr/>
            <p:nvPr/>
          </p:nvSpPr>
          <p:spPr>
            <a:xfrm>
              <a:off x="14427293" y="7452502"/>
              <a:ext cx="2870199" cy="466295"/>
            </a:xfrm>
            <a:prstGeom prst="roundRect">
              <a:avLst/>
            </a:prstGeom>
            <a:solidFill>
              <a:srgbClr val="F7A9AF"/>
            </a:solidFill>
            <a:ln>
              <a:solidFill>
                <a:srgbClr val="FCE2C8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6BCFECE-A164-AC91-D73C-3AA7F424DAFA}"/>
                </a:ext>
              </a:extLst>
            </p:cNvPr>
            <p:cNvSpPr txBox="1"/>
            <p:nvPr/>
          </p:nvSpPr>
          <p:spPr>
            <a:xfrm>
              <a:off x="14288892" y="7417736"/>
              <a:ext cx="308293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i="1" dirty="0">
                  <a:solidFill>
                    <a:srgbClr val="000000"/>
                  </a:solidFill>
                  <a:latin typeface="Arial" panose="020B0604020202020204"/>
                </a:rPr>
                <a:t>Evaluation Agent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85FCD498-DC61-8B64-19F2-CF886BB17AF7}"/>
                </a:ext>
              </a:extLst>
            </p:cNvPr>
            <p:cNvCxnSpPr>
              <a:cxnSpLocks/>
            </p:cNvCxnSpPr>
            <p:nvPr/>
          </p:nvCxnSpPr>
          <p:spPr>
            <a:xfrm>
              <a:off x="17836123" y="8657830"/>
              <a:ext cx="0" cy="2119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A6BF55E-1D2D-900A-1778-36DCBD5CF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09600" y="9337299"/>
              <a:ext cx="463228" cy="0"/>
            </a:xfrm>
            <a:prstGeom prst="straightConnector1">
              <a:avLst/>
            </a:prstGeom>
            <a:ln w="38100">
              <a:prstDash val="soli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E6E863-2D77-1303-F74E-4D60714E3153}"/>
                </a:ext>
              </a:extLst>
            </p:cNvPr>
            <p:cNvCxnSpPr>
              <a:cxnSpLocks/>
            </p:cNvCxnSpPr>
            <p:nvPr/>
          </p:nvCxnSpPr>
          <p:spPr>
            <a:xfrm>
              <a:off x="18600674" y="9323759"/>
              <a:ext cx="39668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8C7D7807-8D99-16E6-8583-04540D2F724A}"/>
                </a:ext>
              </a:extLst>
            </p:cNvPr>
            <p:cNvSpPr txBox="1"/>
            <p:nvPr/>
          </p:nvSpPr>
          <p:spPr>
            <a:xfrm>
              <a:off x="18394395" y="8959798"/>
              <a:ext cx="85139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Yes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507A01E1-82F7-25A0-7831-68CC3DFF1660}"/>
                </a:ext>
              </a:extLst>
            </p:cNvPr>
            <p:cNvSpPr txBox="1"/>
            <p:nvPr/>
          </p:nvSpPr>
          <p:spPr>
            <a:xfrm>
              <a:off x="16432332" y="8959798"/>
              <a:ext cx="697196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>
                  <a:solidFill>
                    <a:srgbClr val="000000"/>
                  </a:solidFill>
                  <a:latin typeface="Arial" panose="020B0604020202020204"/>
                </a:rPr>
                <a:t>No</a:t>
              </a:r>
            </a:p>
          </p:txBody>
        </p:sp>
        <p:sp>
          <p:nvSpPr>
            <p:cNvPr id="228" name="Scroll: Vertical 227">
              <a:extLst>
                <a:ext uri="{FF2B5EF4-FFF2-40B4-BE49-F238E27FC236}">
                  <a16:creationId xmlns:a16="http://schemas.microsoft.com/office/drawing/2014/main" id="{9EB9C088-2713-6014-3EF5-130268E17AE3}"/>
                </a:ext>
              </a:extLst>
            </p:cNvPr>
            <p:cNvSpPr/>
            <p:nvPr/>
          </p:nvSpPr>
          <p:spPr>
            <a:xfrm>
              <a:off x="14153462" y="8032640"/>
              <a:ext cx="2236033" cy="1673542"/>
            </a:xfrm>
            <a:prstGeom prst="verticalScroll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67601F84-E8AA-10BC-369A-C71E2B7DC0E5}"/>
                </a:ext>
              </a:extLst>
            </p:cNvPr>
            <p:cNvGrpSpPr/>
            <p:nvPr/>
          </p:nvGrpSpPr>
          <p:grpSpPr>
            <a:xfrm>
              <a:off x="14415994" y="8282263"/>
              <a:ext cx="3077643" cy="1472520"/>
              <a:chOff x="16620675" y="7121235"/>
              <a:chExt cx="3077643" cy="1472520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2DE65FE6-141B-110A-6255-444A31A5E183}"/>
                  </a:ext>
                </a:extLst>
              </p:cNvPr>
              <p:cNvSpPr txBox="1"/>
              <p:nvPr/>
            </p:nvSpPr>
            <p:spPr>
              <a:xfrm>
                <a:off x="16622857" y="7121235"/>
                <a:ext cx="2946397" cy="32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 dirty="0"/>
                  <a:t>Modified the Tool’s Inputs.  </a:t>
                </a: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D7544BB9-CBC4-7B59-D3C9-E22DEF7A3B79}"/>
                  </a:ext>
                </a:extLst>
              </p:cNvPr>
              <p:cNvSpPr txBox="1"/>
              <p:nvPr/>
            </p:nvSpPr>
            <p:spPr>
              <a:xfrm>
                <a:off x="16744423" y="7301805"/>
                <a:ext cx="16162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Focus more on the boundary of the object.  </a:t>
                </a:r>
              </a:p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Provide more examples.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A958422A-EC78-E1DE-AD66-FEB98A3E5A18}"/>
                  </a:ext>
                </a:extLst>
              </p:cNvPr>
              <p:cNvSpPr txBox="1"/>
              <p:nvPr/>
            </p:nvSpPr>
            <p:spPr>
              <a:xfrm>
                <a:off x="16620675" y="7736371"/>
                <a:ext cx="29463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 dirty="0"/>
                  <a:t>Using other Tools</a:t>
                </a:r>
                <a:r>
                  <a:rPr lang="en-US" sz="600" i="1" dirty="0"/>
                  <a:t>.  </a:t>
                </a: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A225D090-93F1-D01C-8CCD-CE32523C4E7D}"/>
                  </a:ext>
                </a:extLst>
              </p:cNvPr>
              <p:cNvSpPr txBox="1"/>
              <p:nvPr/>
            </p:nvSpPr>
            <p:spPr>
              <a:xfrm>
                <a:off x="16622857" y="7977089"/>
                <a:ext cx="2946397" cy="32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q"/>
                </a:pPr>
                <a:r>
                  <a:rPr lang="en-US" sz="450" b="1" i="1"/>
                  <a:t>Ask help from human</a:t>
                </a:r>
                <a:r>
                  <a:rPr lang="en-US" sz="450" i="1"/>
                  <a:t>.  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01B100BC-0D2B-A614-73C7-B0E7C1F0F957}"/>
                  </a:ext>
                </a:extLst>
              </p:cNvPr>
              <p:cNvSpPr txBox="1"/>
              <p:nvPr/>
            </p:nvSpPr>
            <p:spPr>
              <a:xfrm>
                <a:off x="16751921" y="8162867"/>
                <a:ext cx="2946397" cy="43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Change the planning.</a:t>
                </a:r>
              </a:p>
              <a:p>
                <a:pPr marL="85725" indent="-85725">
                  <a:buFont typeface="Wingdings" panose="05000000000000000000" pitchFamily="2" charset="2"/>
                  <a:buChar char="Ø"/>
                </a:pPr>
                <a:r>
                  <a:rPr lang="en-US" sz="400" i="1"/>
                  <a:t>Correct the outputs of tool  </a:t>
                </a:r>
              </a:p>
            </p:txBody>
          </p:sp>
        </p:grp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2836BA4B-54A6-3550-8DE1-6DFB1989327C}"/>
                </a:ext>
              </a:extLst>
            </p:cNvPr>
            <p:cNvSpPr txBox="1"/>
            <p:nvPr/>
          </p:nvSpPr>
          <p:spPr>
            <a:xfrm>
              <a:off x="14509324" y="8009596"/>
              <a:ext cx="2175548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" b="1" i="1" dirty="0"/>
                <a:t>Based on the evaluation results  </a:t>
              </a:r>
            </a:p>
          </p:txBody>
        </p:sp>
        <p:pic>
          <p:nvPicPr>
            <p:cNvPr id="16" name="Graphic 15" descr="Research with solid fill">
              <a:extLst>
                <a:ext uri="{FF2B5EF4-FFF2-40B4-BE49-F238E27FC236}">
                  <a16:creationId xmlns:a16="http://schemas.microsoft.com/office/drawing/2014/main" id="{937D0E2A-ECBE-BE22-2AEE-B1E21A61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92684" y="7340924"/>
              <a:ext cx="621910" cy="621910"/>
            </a:xfrm>
            <a:prstGeom prst="rect">
              <a:avLst/>
            </a:prstGeom>
          </p:spPr>
        </p:pic>
        <p:sp>
          <p:nvSpPr>
            <p:cNvPr id="323" name="Arrow: Notched Right 322">
              <a:extLst>
                <a:ext uri="{FF2B5EF4-FFF2-40B4-BE49-F238E27FC236}">
                  <a16:creationId xmlns:a16="http://schemas.microsoft.com/office/drawing/2014/main" id="{DE992BF0-2421-70FF-E994-B1852D9879B8}"/>
                </a:ext>
              </a:extLst>
            </p:cNvPr>
            <p:cNvSpPr/>
            <p:nvPr/>
          </p:nvSpPr>
          <p:spPr>
            <a:xfrm rot="5400000">
              <a:off x="17194237" y="7065116"/>
              <a:ext cx="1306822" cy="348514"/>
            </a:xfrm>
            <a:prstGeom prst="notchedRightArrow">
              <a:avLst/>
            </a:prstGeom>
            <a:solidFill>
              <a:schemeClr val="accent4">
                <a:lumMod val="75000"/>
              </a:schemeClr>
            </a:solidFill>
            <a:ln w="12700" cap="sq" cmpd="sng">
              <a:solidFill>
                <a:schemeClr val="tx2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4B87AC3C-55B7-9F8E-D8CA-2F22FB7A5A7D}"/>
              </a:ext>
            </a:extLst>
          </p:cNvPr>
          <p:cNvGrpSpPr/>
          <p:nvPr/>
        </p:nvGrpSpPr>
        <p:grpSpPr>
          <a:xfrm>
            <a:off x="9632419" y="4033524"/>
            <a:ext cx="2547938" cy="934834"/>
            <a:chOff x="19337966" y="8066552"/>
            <a:chExt cx="5095875" cy="1869667"/>
          </a:xfrm>
        </p:grpSpPr>
        <p:sp>
          <p:nvSpPr>
            <p:cNvPr id="249" name="Rectangle: Rounded Corners 248">
              <a:extLst>
                <a:ext uri="{FF2B5EF4-FFF2-40B4-BE49-F238E27FC236}">
                  <a16:creationId xmlns:a16="http://schemas.microsoft.com/office/drawing/2014/main" id="{06829575-B99A-01CC-6BFD-A0F640E31A8B}"/>
                </a:ext>
              </a:extLst>
            </p:cNvPr>
            <p:cNvSpPr/>
            <p:nvPr/>
          </p:nvSpPr>
          <p:spPr>
            <a:xfrm>
              <a:off x="19986710" y="8332948"/>
              <a:ext cx="4447131" cy="1466909"/>
            </a:xfrm>
            <a:prstGeom prst="roundRect">
              <a:avLst/>
            </a:prstGeom>
            <a:solidFill>
              <a:srgbClr val="EACDF7"/>
            </a:solidFill>
            <a:ln>
              <a:solidFill>
                <a:srgbClr val="EACDF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A05AD3B-502E-E500-CB80-8D8BC98C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 flipV="1">
              <a:off x="20081044" y="8809917"/>
              <a:ext cx="1133267" cy="767848"/>
            </a:xfrm>
            <a:prstGeom prst="rect">
              <a:avLst/>
            </a:prstGeom>
            <a:ln>
              <a:solidFill>
                <a:srgbClr val="EACDF7"/>
              </a:solidFill>
            </a:ln>
          </p:spPr>
        </p:pic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494270-5125-268F-ECD0-D1C270944C25}"/>
                </a:ext>
              </a:extLst>
            </p:cNvPr>
            <p:cNvCxnSpPr>
              <a:cxnSpLocks/>
            </p:cNvCxnSpPr>
            <p:nvPr/>
          </p:nvCxnSpPr>
          <p:spPr>
            <a:xfrm>
              <a:off x="21330580" y="8496200"/>
              <a:ext cx="0" cy="1231770"/>
            </a:xfrm>
            <a:prstGeom prst="line">
              <a:avLst/>
            </a:prstGeom>
            <a:ln w="19050">
              <a:solidFill>
                <a:srgbClr val="EACDF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29C2E04A-7E89-0B1D-1408-8FFE9B062302}"/>
                </a:ext>
              </a:extLst>
            </p:cNvPr>
            <p:cNvSpPr txBox="1"/>
            <p:nvPr/>
          </p:nvSpPr>
          <p:spPr>
            <a:xfrm>
              <a:off x="21263474" y="8506726"/>
              <a:ext cx="3061099" cy="142949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EACDF7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713"/>
                </a:lnSpc>
              </a:pPr>
              <a:r>
                <a:rPr lang="en-US" sz="500" b="1" dirty="0">
                  <a:solidFill>
                    <a:schemeClr val="accent3">
                      <a:lumMod val="50000"/>
                    </a:schemeClr>
                  </a:solidFill>
                  <a:latin typeface="Consolas" panose="020B0609020204030204" pitchFamily="49" charset="0"/>
                </a:rPr>
                <a:t>Object Name </a:t>
              </a:r>
              <a:r>
                <a:rPr lang="en-US" sz="500" dirty="0">
                  <a:solidFill>
                    <a:schemeClr val="accent3">
                      <a:lumMod val="50000"/>
                    </a:schemeClr>
                  </a:solidFill>
                  <a:latin typeface="Consolas" panose="020B0609020204030204" pitchFamily="49" charset="0"/>
                </a:rPr>
                <a:t>: Mitochondria </a:t>
              </a:r>
            </a:p>
            <a:p>
              <a:pPr>
                <a:lnSpc>
                  <a:spcPts val="713"/>
                </a:lnSpc>
              </a:pPr>
              <a:r>
                <a:rPr lang="en-US" sz="500" b="1" dirty="0">
                  <a:solidFill>
                    <a:schemeClr val="accent3">
                      <a:lumMod val="50000"/>
                    </a:schemeClr>
                  </a:solidFill>
                  <a:latin typeface="Consolas" panose="020B0609020204030204" pitchFamily="49" charset="0"/>
                </a:rPr>
                <a:t>Visual Characteristics</a:t>
              </a:r>
              <a:r>
                <a:rPr lang="en-US" sz="500" dirty="0">
                  <a:solidFill>
                    <a:schemeClr val="accent3">
                      <a:lumMod val="50000"/>
                    </a:schemeClr>
                  </a:solidFill>
                  <a:latin typeface="Consolas" panose="020B0609020204030204" pitchFamily="49" charset="0"/>
                </a:rPr>
                <a:t>: Mitochondria, typically round to oval-shaped organelles, often described as bean-like, with a double membrane structure. </a:t>
              </a:r>
            </a:p>
            <a:p>
              <a:pPr>
                <a:lnSpc>
                  <a:spcPts val="713"/>
                </a:lnSpc>
              </a:pPr>
              <a:r>
                <a:rPr lang="en-US" sz="500" b="1" dirty="0">
                  <a:solidFill>
                    <a:schemeClr val="accent3">
                      <a:lumMod val="50000"/>
                    </a:schemeClr>
                  </a:solidFill>
                  <a:latin typeface="Consolas" panose="020B0609020204030204" pitchFamily="49" charset="0"/>
                </a:rPr>
                <a:t>Tool Usage and Performance ...</a:t>
              </a:r>
            </a:p>
          </p:txBody>
        </p:sp>
        <p:sp>
          <p:nvSpPr>
            <p:cNvPr id="326" name="Arrow: Notched Right 325">
              <a:extLst>
                <a:ext uri="{FF2B5EF4-FFF2-40B4-BE49-F238E27FC236}">
                  <a16:creationId xmlns:a16="http://schemas.microsoft.com/office/drawing/2014/main" id="{3A69D53D-FD7C-9E64-7999-0D533CD9320A}"/>
                </a:ext>
              </a:extLst>
            </p:cNvPr>
            <p:cNvSpPr/>
            <p:nvPr/>
          </p:nvSpPr>
          <p:spPr>
            <a:xfrm>
              <a:off x="19337966" y="8821772"/>
              <a:ext cx="601643" cy="3687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sq" cmpd="sng">
              <a:solidFill>
                <a:srgbClr val="EACDF7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5" name="Graphic 4" descr="Clipboard with solid fill">
              <a:extLst>
                <a:ext uri="{FF2B5EF4-FFF2-40B4-BE49-F238E27FC236}">
                  <a16:creationId xmlns:a16="http://schemas.microsoft.com/office/drawing/2014/main" id="{A59BA195-D903-D893-10F0-3DB536BC5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659297" y="8066552"/>
              <a:ext cx="451626" cy="451626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02E3123-3F98-7A84-2168-6962B2474708}"/>
                </a:ext>
              </a:extLst>
            </p:cNvPr>
            <p:cNvSpPr/>
            <p:nvPr/>
          </p:nvSpPr>
          <p:spPr>
            <a:xfrm>
              <a:off x="20205539" y="8210027"/>
              <a:ext cx="1553233" cy="25389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ACDF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EF7F21C0-6E48-3E5D-6F8C-BCB8E35423B2}"/>
                </a:ext>
              </a:extLst>
            </p:cNvPr>
            <p:cNvSpPr txBox="1"/>
            <p:nvPr/>
          </p:nvSpPr>
          <p:spPr>
            <a:xfrm>
              <a:off x="20103228" y="8202306"/>
              <a:ext cx="1892930" cy="353944"/>
            </a:xfrm>
            <a:prstGeom prst="rect">
              <a:avLst/>
            </a:prstGeom>
            <a:solidFill>
              <a:srgbClr val="EACDF7"/>
            </a:solidFill>
            <a:ln>
              <a:solidFill>
                <a:srgbClr val="E5DBE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b="1" i="1" dirty="0">
                  <a:solidFill>
                    <a:srgbClr val="000000"/>
                  </a:solidFill>
                  <a:latin typeface="Arial" panose="020B0604020202020204"/>
                </a:rPr>
                <a:t>Final Result &amp; Reports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535C3D-60C0-9E99-9855-FC0CF06FE768}"/>
              </a:ext>
            </a:extLst>
          </p:cNvPr>
          <p:cNvGrpSpPr/>
          <p:nvPr/>
        </p:nvGrpSpPr>
        <p:grpSpPr>
          <a:xfrm>
            <a:off x="300604" y="2910542"/>
            <a:ext cx="10828504" cy="3075921"/>
            <a:chOff x="300604" y="2910542"/>
            <a:chExt cx="10828504" cy="30759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EBCAEDF-155C-66F3-6C01-0A39E34B59B7}"/>
                </a:ext>
              </a:extLst>
            </p:cNvPr>
            <p:cNvGrpSpPr/>
            <p:nvPr/>
          </p:nvGrpSpPr>
          <p:grpSpPr>
            <a:xfrm>
              <a:off x="300604" y="2910542"/>
              <a:ext cx="2192075" cy="2286400"/>
              <a:chOff x="300604" y="2910542"/>
              <a:chExt cx="2192075" cy="2286400"/>
            </a:xfrm>
          </p:grpSpPr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A5218B0E-9D1B-82A3-E01E-81C79659C744}"/>
                  </a:ext>
                </a:extLst>
              </p:cNvPr>
              <p:cNvGrpSpPr/>
              <p:nvPr/>
            </p:nvGrpSpPr>
            <p:grpSpPr>
              <a:xfrm>
                <a:off x="300604" y="2910542"/>
                <a:ext cx="1896071" cy="2286400"/>
                <a:chOff x="509833" y="6407438"/>
                <a:chExt cx="3792141" cy="3615845"/>
              </a:xfrm>
            </p:grpSpPr>
            <p:pic>
              <p:nvPicPr>
                <p:cNvPr id="19" name="Graphic 18" descr="Database with solid fill">
                  <a:extLst>
                    <a:ext uri="{FF2B5EF4-FFF2-40B4-BE49-F238E27FC236}">
                      <a16:creationId xmlns:a16="http://schemas.microsoft.com/office/drawing/2014/main" id="{F47353AE-0AC1-CA15-216F-67F62631D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833" y="6407438"/>
                  <a:ext cx="643214" cy="643214"/>
                </a:xfrm>
                <a:prstGeom prst="rect">
                  <a:avLst/>
                </a:prstGeom>
              </p:spPr>
            </p:pic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CADAD0AD-3BEC-2A02-6390-936FA7719B96}"/>
                    </a:ext>
                  </a:extLst>
                </p:cNvPr>
                <p:cNvGrpSpPr/>
                <p:nvPr/>
              </p:nvGrpSpPr>
              <p:grpSpPr>
                <a:xfrm>
                  <a:off x="767251" y="6551382"/>
                  <a:ext cx="3534723" cy="3471901"/>
                  <a:chOff x="767251" y="6551382"/>
                  <a:chExt cx="3534723" cy="3471901"/>
                </a:xfrm>
              </p:grpSpPr>
              <p:sp>
                <p:nvSpPr>
                  <p:cNvPr id="92" name="Rectangle: Rounded Corners 91">
                    <a:extLst>
                      <a:ext uri="{FF2B5EF4-FFF2-40B4-BE49-F238E27FC236}">
                        <a16:creationId xmlns:a16="http://schemas.microsoft.com/office/drawing/2014/main" id="{65C19BFB-0AF4-4423-28C3-EDE5219508A8}"/>
                      </a:ext>
                    </a:extLst>
                  </p:cNvPr>
                  <p:cNvSpPr/>
                  <p:nvPr/>
                </p:nvSpPr>
                <p:spPr>
                  <a:xfrm>
                    <a:off x="872402" y="6819763"/>
                    <a:ext cx="3335666" cy="302140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  <a:prstDash val="das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>
                      <a:solidFill>
                        <a:srgbClr val="FFFFFF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97" name="Rectangle: Rounded Corners 96">
                    <a:extLst>
                      <a:ext uri="{FF2B5EF4-FFF2-40B4-BE49-F238E27FC236}">
                        <a16:creationId xmlns:a16="http://schemas.microsoft.com/office/drawing/2014/main" id="{E21129A5-C99D-8645-2E53-9980893461AA}"/>
                      </a:ext>
                    </a:extLst>
                  </p:cNvPr>
                  <p:cNvSpPr/>
                  <p:nvPr/>
                </p:nvSpPr>
                <p:spPr>
                  <a:xfrm>
                    <a:off x="1101827" y="6586244"/>
                    <a:ext cx="1604693" cy="360638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1"/>
                    </a:solidFill>
                    <a:prstDash val="dash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>
                      <a:solidFill>
                        <a:srgbClr val="FFFFFF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40F9A81D-F396-AB2F-00CB-85EEEE358C06}"/>
                      </a:ext>
                    </a:extLst>
                  </p:cNvPr>
                  <p:cNvSpPr txBox="1"/>
                  <p:nvPr/>
                </p:nvSpPr>
                <p:spPr>
                  <a:xfrm>
                    <a:off x="767251" y="6551382"/>
                    <a:ext cx="2180643" cy="3938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900" b="1" i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Memory</a:t>
                    </a:r>
                  </a:p>
                </p:txBody>
              </p:sp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DD344916-6ABE-487A-DB2A-157E390DBE42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91" y="7029797"/>
                    <a:ext cx="3356183" cy="29934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i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Prev. Runs: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Object name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Visual Characteristic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</a:rPr>
                      <a:t>Tools used 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</a:rPr>
                      <a:t>Tools execution order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</a:rPr>
                      <a:t>Evaluation score of each tool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</a:rPr>
                      <a:t>Results</a:t>
                    </a:r>
                    <a:endParaRPr lang="en-US" sz="900" i="1" dirty="0">
                      <a:solidFill>
                        <a:srgbClr val="000000"/>
                      </a:solidFill>
                      <a:latin typeface="Arial" panose="020B0604020202020204"/>
                    </a:endParaRPr>
                  </a:p>
                  <a:p>
                    <a:r>
                      <a:rPr lang="en-US" sz="900" i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User Profile: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User Inputs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User provide example</a:t>
                    </a:r>
                  </a:p>
                  <a:p>
                    <a:pPr marL="91440" indent="-91440">
                      <a:buFont typeface="Arial" panose="020B0604020202020204" pitchFamily="34" charset="0"/>
                      <a:buChar char="•"/>
                    </a:pPr>
                    <a:r>
                      <a:rPr lang="en-US" sz="900" i="1" dirty="0">
                        <a:solidFill>
                          <a:srgbClr val="000000"/>
                        </a:solidFill>
                        <a:latin typeface="Arial" panose="020B0604020202020204"/>
                      </a:rPr>
                      <a:t>User Interactions</a:t>
                    </a:r>
                  </a:p>
                </p:txBody>
              </p:sp>
            </p:grpSp>
          </p:grpSp>
          <p:sp>
            <p:nvSpPr>
              <p:cNvPr id="15" name="Arrow: Notched Right 14">
                <a:extLst>
                  <a:ext uri="{FF2B5EF4-FFF2-40B4-BE49-F238E27FC236}">
                    <a16:creationId xmlns:a16="http://schemas.microsoft.com/office/drawing/2014/main" id="{C82CAA49-447B-437A-1BD7-8679F5146DA4}"/>
                  </a:ext>
                </a:extLst>
              </p:cNvPr>
              <p:cNvSpPr/>
              <p:nvPr/>
            </p:nvSpPr>
            <p:spPr>
              <a:xfrm>
                <a:off x="2230012" y="3805238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4" name="Arrow: U-Turn 253">
              <a:extLst>
                <a:ext uri="{FF2B5EF4-FFF2-40B4-BE49-F238E27FC236}">
                  <a16:creationId xmlns:a16="http://schemas.microsoft.com/office/drawing/2014/main" id="{AF79F180-3C16-66E0-8356-B9076EF82B58}"/>
                </a:ext>
              </a:extLst>
            </p:cNvPr>
            <p:cNvSpPr/>
            <p:nvPr/>
          </p:nvSpPr>
          <p:spPr>
            <a:xfrm rot="10800000">
              <a:off x="1046375" y="5014913"/>
              <a:ext cx="10082733" cy="971550"/>
            </a:xfrm>
            <a:prstGeom prst="uturnArrow">
              <a:avLst>
                <a:gd name="adj1" fmla="val 7560"/>
                <a:gd name="adj2" fmla="val 13016"/>
                <a:gd name="adj3" fmla="val 21023"/>
                <a:gd name="adj4" fmla="val 43750"/>
                <a:gd name="adj5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116962D-6724-B277-3F1A-253F613596DD}"/>
              </a:ext>
            </a:extLst>
          </p:cNvPr>
          <p:cNvGrpSpPr/>
          <p:nvPr/>
        </p:nvGrpSpPr>
        <p:grpSpPr>
          <a:xfrm>
            <a:off x="6543544" y="845017"/>
            <a:ext cx="4130071" cy="2342502"/>
            <a:chOff x="10165744" y="2151527"/>
            <a:chExt cx="8260142" cy="4665037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2AA9EAC8-3C56-4E97-E921-D6CDBD5F23A2}"/>
                </a:ext>
              </a:extLst>
            </p:cNvPr>
            <p:cNvSpPr/>
            <p:nvPr/>
          </p:nvSpPr>
          <p:spPr>
            <a:xfrm>
              <a:off x="11047204" y="2528133"/>
              <a:ext cx="7378682" cy="42884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B7159084-1954-9EEB-6CB3-895A8FCC0C02}"/>
                </a:ext>
              </a:extLst>
            </p:cNvPr>
            <p:cNvSpPr/>
            <p:nvPr/>
          </p:nvSpPr>
          <p:spPr>
            <a:xfrm>
              <a:off x="10788774" y="2151527"/>
              <a:ext cx="2730308" cy="54312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4EAE915-9040-CCB5-C0C5-738A47191700}"/>
                </a:ext>
              </a:extLst>
            </p:cNvPr>
            <p:cNvSpPr txBox="1"/>
            <p:nvPr/>
          </p:nvSpPr>
          <p:spPr>
            <a:xfrm>
              <a:off x="10573528" y="2166614"/>
              <a:ext cx="3127556" cy="59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i="1" dirty="0">
                  <a:solidFill>
                    <a:srgbClr val="000000"/>
                  </a:solidFill>
                  <a:latin typeface="Arial" panose="020B0604020202020204"/>
                </a:rPr>
                <a:t>Execution Agent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C1D4944-4C28-8C16-5C2C-F88428637167}"/>
                </a:ext>
              </a:extLst>
            </p:cNvPr>
            <p:cNvSpPr txBox="1"/>
            <p:nvPr/>
          </p:nvSpPr>
          <p:spPr>
            <a:xfrm rot="10800000" flipV="1">
              <a:off x="15136942" y="5618396"/>
              <a:ext cx="1541682" cy="52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Text-Input General Tool 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6F0C9C0A-CCD1-A923-CFDD-C4B53B05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 flipV="1">
              <a:off x="12601214" y="4142623"/>
              <a:ext cx="2117253" cy="1118924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0E69836A-7635-B11E-E385-7288A78D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" b="2643"/>
            <a:stretch/>
          </p:blipFill>
          <p:spPr>
            <a:xfrm rot="10800000" flipH="1" flipV="1">
              <a:off x="16596288" y="2783652"/>
              <a:ext cx="1462002" cy="1021372"/>
            </a:xfrm>
            <a:prstGeom prst="rect">
              <a:avLst/>
            </a:prstGeom>
          </p:spPr>
        </p:pic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190FB65D-4CA1-F4DC-DA66-474F33B02DF9}"/>
                </a:ext>
              </a:extLst>
            </p:cNvPr>
            <p:cNvCxnSpPr>
              <a:cxnSpLocks/>
              <a:stCxn id="126" idx="3"/>
              <a:endCxn id="110" idx="1"/>
            </p:cNvCxnSpPr>
            <p:nvPr/>
          </p:nvCxnSpPr>
          <p:spPr>
            <a:xfrm flipV="1">
              <a:off x="14471964" y="3294338"/>
              <a:ext cx="2124324" cy="197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E9CC328-FA50-6B42-0DA2-B2EBCB82E8C5}"/>
                </a:ext>
              </a:extLst>
            </p:cNvPr>
            <p:cNvGrpSpPr/>
            <p:nvPr/>
          </p:nvGrpSpPr>
          <p:grpSpPr>
            <a:xfrm>
              <a:off x="12940514" y="5515237"/>
              <a:ext cx="1871501" cy="1195213"/>
              <a:chOff x="5869052" y="1179874"/>
              <a:chExt cx="1871501" cy="1195213"/>
            </a:xfrm>
          </p:grpSpPr>
          <p:sp>
            <p:nvSpPr>
              <p:cNvPr id="328" name="Speech Bubble: Rectangle with Corners Rounded 327">
                <a:extLst>
                  <a:ext uri="{FF2B5EF4-FFF2-40B4-BE49-F238E27FC236}">
                    <a16:creationId xmlns:a16="http://schemas.microsoft.com/office/drawing/2014/main" id="{CFF51A2E-7B1F-F2AB-2614-39A9D06DD2AC}"/>
                  </a:ext>
                </a:extLst>
              </p:cNvPr>
              <p:cNvSpPr/>
              <p:nvPr/>
            </p:nvSpPr>
            <p:spPr>
              <a:xfrm rot="10800000" flipV="1">
                <a:off x="5869052" y="1208442"/>
                <a:ext cx="1734137" cy="1161838"/>
              </a:xfrm>
              <a:prstGeom prst="wedgeRoundRectCallout">
                <a:avLst>
                  <a:gd name="adj1" fmla="val -22275"/>
                  <a:gd name="adj2" fmla="val 50001"/>
                  <a:gd name="adj3" fmla="val 16667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927EA629-5FAF-C413-8647-C926FE73A764}"/>
                  </a:ext>
                </a:extLst>
              </p:cNvPr>
              <p:cNvSpPr txBox="1"/>
              <p:nvPr/>
            </p:nvSpPr>
            <p:spPr>
              <a:xfrm rot="10800000" flipV="1">
                <a:off x="5888102" y="1179874"/>
                <a:ext cx="1852451" cy="1195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50" i="1" dirty="0">
                    <a:solidFill>
                      <a:srgbClr val="000000"/>
                    </a:solidFill>
                    <a:latin typeface="Arial" panose="020B0604020202020204"/>
                  </a:rPr>
                  <a:t>Mitochondria </a:t>
                </a:r>
                <a:r>
                  <a:rPr lang="en-US" altLang="zh-CN" sz="550" i="1" dirty="0">
                    <a:solidFill>
                      <a:srgbClr val="000000"/>
                    </a:solidFill>
                    <a:latin typeface="Arial" panose="020B0604020202020204"/>
                  </a:rPr>
                  <a:t>are organelles with a double membrane, often appearing as bean-shape or rod-shape structures.</a:t>
                </a:r>
                <a:endParaRPr lang="en-US" sz="550" i="1" dirty="0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5447252-E58E-2225-13FC-C6E9D2E823A7}"/>
                </a:ext>
              </a:extLst>
            </p:cNvPr>
            <p:cNvGrpSpPr/>
            <p:nvPr/>
          </p:nvGrpSpPr>
          <p:grpSpPr>
            <a:xfrm>
              <a:off x="11082744" y="5847653"/>
              <a:ext cx="1579895" cy="583744"/>
              <a:chOff x="11667265" y="7712239"/>
              <a:chExt cx="1579895" cy="583744"/>
            </a:xfrm>
          </p:grpSpPr>
          <p:sp>
            <p:nvSpPr>
              <p:cNvPr id="324" name="Rectangle: Rounded Corners 323">
                <a:extLst>
                  <a:ext uri="{FF2B5EF4-FFF2-40B4-BE49-F238E27FC236}">
                    <a16:creationId xmlns:a16="http://schemas.microsoft.com/office/drawing/2014/main" id="{8240FEE3-94CC-F59E-C5D1-47EEFFEF7F9F}"/>
                  </a:ext>
                </a:extLst>
              </p:cNvPr>
              <p:cNvSpPr/>
              <p:nvPr/>
            </p:nvSpPr>
            <p:spPr>
              <a:xfrm>
                <a:off x="11786723" y="7712239"/>
                <a:ext cx="1432598" cy="5189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607BC2AE-B2C6-6FBA-4E41-C2297BD20842}"/>
                  </a:ext>
                </a:extLst>
              </p:cNvPr>
              <p:cNvSpPr txBox="1"/>
              <p:nvPr/>
            </p:nvSpPr>
            <p:spPr>
              <a:xfrm>
                <a:off x="11667265" y="7744346"/>
                <a:ext cx="1579895" cy="55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Database/ </a:t>
                </a:r>
              </a:p>
              <a:p>
                <a:pPr algn="ctr"/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web search</a:t>
                </a:r>
              </a:p>
            </p:txBody>
          </p:sp>
        </p:grpSp>
        <p:pic>
          <p:nvPicPr>
            <p:cNvPr id="114" name="Graphic 113" descr="Wrench with solid fill">
              <a:extLst>
                <a:ext uri="{FF2B5EF4-FFF2-40B4-BE49-F238E27FC236}">
                  <a16:creationId xmlns:a16="http://schemas.microsoft.com/office/drawing/2014/main" id="{74728F30-23DB-B313-9FEE-6AC116D5F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165744" y="2193239"/>
              <a:ext cx="536171" cy="567406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9397CF8-2C8A-9368-DCF5-103CF4AB6C30}"/>
                </a:ext>
              </a:extLst>
            </p:cNvPr>
            <p:cNvSpPr txBox="1"/>
            <p:nvPr/>
          </p:nvSpPr>
          <p:spPr>
            <a:xfrm>
              <a:off x="13454492" y="2528133"/>
              <a:ext cx="577392" cy="520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Input</a:t>
              </a:r>
              <a:endParaRPr lang="en-US" sz="550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C663892-AF41-B82F-DF1B-5AC243D6A0B4}"/>
                </a:ext>
              </a:extLst>
            </p:cNvPr>
            <p:cNvSpPr txBox="1"/>
            <p:nvPr/>
          </p:nvSpPr>
          <p:spPr>
            <a:xfrm rot="10800000" flipV="1">
              <a:off x="15349690" y="2818399"/>
              <a:ext cx="1246600" cy="52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Existing Specific Tool 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B0F4582-4635-43BB-18D0-F60275AB0F37}"/>
                </a:ext>
              </a:extLst>
            </p:cNvPr>
            <p:cNvSpPr txBox="1"/>
            <p:nvPr/>
          </p:nvSpPr>
          <p:spPr>
            <a:xfrm>
              <a:off x="13082450" y="5232815"/>
              <a:ext cx="1333068" cy="352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Reference pair</a:t>
              </a:r>
              <a:endParaRPr lang="en-US" sz="550" dirty="0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9683CA17-4C3F-8E63-57F4-0F732D695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3543" t="3416" r="3575" b="9451"/>
            <a:stretch/>
          </p:blipFill>
          <p:spPr>
            <a:xfrm rot="10800000" flipH="1" flipV="1">
              <a:off x="16596288" y="4196343"/>
              <a:ext cx="1462002" cy="1009503"/>
            </a:xfrm>
            <a:prstGeom prst="rect">
              <a:avLst/>
            </a:prstGeom>
          </p:spPr>
        </p:pic>
        <p:cxnSp>
          <p:nvCxnSpPr>
            <p:cNvPr id="119" name="Connector: Elbow 118">
              <a:extLst>
                <a:ext uri="{FF2B5EF4-FFF2-40B4-BE49-F238E27FC236}">
                  <a16:creationId xmlns:a16="http://schemas.microsoft.com/office/drawing/2014/main" id="{948CAB1A-C906-F5F7-7149-1960C5D19184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13517440" y="3310188"/>
              <a:ext cx="3078848" cy="139090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00B2097-85FF-C297-DEA8-0B5465A0E9AB}"/>
                </a:ext>
              </a:extLst>
            </p:cNvPr>
            <p:cNvCxnSpPr>
              <a:cxnSpLocks/>
              <a:stCxn id="108" idx="1"/>
            </p:cNvCxnSpPr>
            <p:nvPr/>
          </p:nvCxnSpPr>
          <p:spPr>
            <a:xfrm>
              <a:off x="14718467" y="4702085"/>
              <a:ext cx="35008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or: Elbow 120">
              <a:extLst>
                <a:ext uri="{FF2B5EF4-FFF2-40B4-BE49-F238E27FC236}">
                  <a16:creationId xmlns:a16="http://schemas.microsoft.com/office/drawing/2014/main" id="{29BCA4C1-9DFD-B28B-8034-1CFA7B9F123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4916152" y="4415275"/>
              <a:ext cx="1821310" cy="1541682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7433639-638C-303B-7E61-2CCCF35B823E}"/>
                </a:ext>
              </a:extLst>
            </p:cNvPr>
            <p:cNvCxnSpPr>
              <a:cxnSpLocks/>
            </p:cNvCxnSpPr>
            <p:nvPr/>
          </p:nvCxnSpPr>
          <p:spPr>
            <a:xfrm>
              <a:off x="14718467" y="6095727"/>
              <a:ext cx="35008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344F1FE9-4CD2-6523-2791-31EE38D47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0800000" flipH="1" flipV="1">
              <a:off x="16596288" y="5591678"/>
              <a:ext cx="1504671" cy="1005317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1ED69F2-9560-F5E1-64A6-CAEB5B68E4D5}"/>
                </a:ext>
              </a:extLst>
            </p:cNvPr>
            <p:cNvSpPr txBox="1"/>
            <p:nvPr/>
          </p:nvSpPr>
          <p:spPr>
            <a:xfrm rot="10800000" flipV="1">
              <a:off x="15098414" y="4242240"/>
              <a:ext cx="1541682" cy="520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50" i="1" dirty="0">
                  <a:solidFill>
                    <a:srgbClr val="000000"/>
                  </a:solidFill>
                  <a:latin typeface="Arial" panose="020B0604020202020204"/>
                </a:rPr>
                <a:t>In-Context General Tool 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1168F3FB-5D22-1FEB-C3EB-1BE00B13CB31}"/>
                </a:ext>
              </a:extLst>
            </p:cNvPr>
            <p:cNvCxnSpPr>
              <a:cxnSpLocks/>
            </p:cNvCxnSpPr>
            <p:nvPr/>
          </p:nvCxnSpPr>
          <p:spPr>
            <a:xfrm>
              <a:off x="12642593" y="6107471"/>
              <a:ext cx="2976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75E08E80-8BC4-20D5-66E8-C503E507B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877" t="13130" r="70459" b="4961"/>
            <a:stretch/>
          </p:blipFill>
          <p:spPr>
            <a:xfrm rot="10800000" flipH="1" flipV="1">
              <a:off x="13036272" y="2783653"/>
              <a:ext cx="1435692" cy="106094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BFD6CAB-F54C-B7AF-2783-2D60AD9DD199}"/>
              </a:ext>
            </a:extLst>
          </p:cNvPr>
          <p:cNvGrpSpPr/>
          <p:nvPr/>
        </p:nvGrpSpPr>
        <p:grpSpPr>
          <a:xfrm>
            <a:off x="5263860" y="2424588"/>
            <a:ext cx="1618343" cy="1631353"/>
            <a:chOff x="5263860" y="2424588"/>
            <a:chExt cx="1618343" cy="163135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E1FD6B6-BB72-8EF4-CA6A-4023E54F54E9}"/>
                </a:ext>
              </a:extLst>
            </p:cNvPr>
            <p:cNvGrpSpPr/>
            <p:nvPr/>
          </p:nvGrpSpPr>
          <p:grpSpPr>
            <a:xfrm>
              <a:off x="5263860" y="2424588"/>
              <a:ext cx="1618343" cy="1631353"/>
              <a:chOff x="6028680" y="-3011715"/>
              <a:chExt cx="3236686" cy="3262706"/>
            </a:xfrm>
          </p:grpSpPr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337EC47B-7AF9-FF44-C0C7-0DFC2B63351F}"/>
                  </a:ext>
                </a:extLst>
              </p:cNvPr>
              <p:cNvSpPr/>
              <p:nvPr/>
            </p:nvSpPr>
            <p:spPr>
              <a:xfrm rot="14394875">
                <a:off x="6016787" y="-2956667"/>
                <a:ext cx="3236686" cy="3178629"/>
              </a:xfrm>
              <a:prstGeom prst="arc">
                <a:avLst>
                  <a:gd name="adj1" fmla="val 16200000"/>
                  <a:gd name="adj2" fmla="val 1898025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0C2E4435-43DF-6F9A-5F70-A3765F2CFB82}"/>
                  </a:ext>
                </a:extLst>
              </p:cNvPr>
              <p:cNvSpPr/>
              <p:nvPr/>
            </p:nvSpPr>
            <p:spPr>
              <a:xfrm>
                <a:off x="6028680" y="-3011715"/>
                <a:ext cx="3236686" cy="3178629"/>
              </a:xfrm>
              <a:prstGeom prst="arc">
                <a:avLst>
                  <a:gd name="adj1" fmla="val 16200000"/>
                  <a:gd name="adj2" fmla="val 1898025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ADF27368-AC39-695B-63CA-AB90A00407F6}"/>
                  </a:ext>
                </a:extLst>
              </p:cNvPr>
              <p:cNvSpPr/>
              <p:nvPr/>
            </p:nvSpPr>
            <p:spPr>
              <a:xfrm rot="7203608">
                <a:off x="6116380" y="-3027301"/>
                <a:ext cx="3103150" cy="3178630"/>
              </a:xfrm>
              <a:prstGeom prst="arc">
                <a:avLst>
                  <a:gd name="adj1" fmla="val 16200000"/>
                  <a:gd name="adj2" fmla="val 1887178"/>
                </a:avLst>
              </a:prstGeom>
              <a:ln w="190500"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F13FEB69-29EF-BC5D-82E3-8AD5094914D0}"/>
                </a:ext>
              </a:extLst>
            </p:cNvPr>
            <p:cNvSpPr txBox="1"/>
            <p:nvPr/>
          </p:nvSpPr>
          <p:spPr>
            <a:xfrm>
              <a:off x="5343364" y="2884163"/>
              <a:ext cx="143510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cs typeface="Arial"/>
                </a:rPr>
                <a:t>Multi-agent</a:t>
              </a:r>
            </a:p>
            <a:p>
              <a:pPr algn="ctr"/>
              <a:r>
                <a:rPr lang="en-US" sz="1500" b="1" dirty="0">
                  <a:cs typeface="Arial"/>
                </a:rPr>
                <a:t>Interaction</a:t>
              </a:r>
            </a:p>
            <a:p>
              <a:pPr algn="ctr"/>
              <a:r>
                <a:rPr lang="en-US" sz="1500" b="1" dirty="0">
                  <a:cs typeface="Arial"/>
                </a:rPr>
                <a:t>Loop</a:t>
              </a:r>
              <a:endParaRPr lang="en-US" sz="15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91BA5E-CC51-21B2-FE94-99CC3C603385}"/>
              </a:ext>
            </a:extLst>
          </p:cNvPr>
          <p:cNvGrpSpPr/>
          <p:nvPr/>
        </p:nvGrpSpPr>
        <p:grpSpPr>
          <a:xfrm>
            <a:off x="4911928" y="4100502"/>
            <a:ext cx="1880693" cy="1727726"/>
            <a:chOff x="4911928" y="4100502"/>
            <a:chExt cx="1880693" cy="17277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48E79C-3156-65DE-7102-864917AC3CDA}"/>
                </a:ext>
              </a:extLst>
            </p:cNvPr>
            <p:cNvGrpSpPr/>
            <p:nvPr/>
          </p:nvGrpSpPr>
          <p:grpSpPr>
            <a:xfrm>
              <a:off x="5212509" y="4357068"/>
              <a:ext cx="1580112" cy="1471160"/>
              <a:chOff x="10361576" y="6795697"/>
              <a:chExt cx="3160224" cy="2942320"/>
            </a:xfrm>
          </p:grpSpPr>
          <p:sp>
            <p:nvSpPr>
              <p:cNvPr id="300" name="Rectangle: Rounded Corners 299">
                <a:extLst>
                  <a:ext uri="{FF2B5EF4-FFF2-40B4-BE49-F238E27FC236}">
                    <a16:creationId xmlns:a16="http://schemas.microsoft.com/office/drawing/2014/main" id="{13A5EEC1-A85C-EB1E-C78E-AE2A819067DB}"/>
                  </a:ext>
                </a:extLst>
              </p:cNvPr>
              <p:cNvSpPr/>
              <p:nvPr/>
            </p:nvSpPr>
            <p:spPr>
              <a:xfrm>
                <a:off x="10657967" y="7154909"/>
                <a:ext cx="2693195" cy="258310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  <a:prstDash val="dash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F81B05A-0725-C085-2ACF-2E203F0BF685}"/>
                  </a:ext>
                </a:extLst>
              </p:cNvPr>
              <p:cNvSpPr/>
              <p:nvPr/>
            </p:nvSpPr>
            <p:spPr>
              <a:xfrm>
                <a:off x="10911486" y="6926742"/>
                <a:ext cx="1881306" cy="360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553B0F0A-813B-5A5E-A8F6-C68524119EA2}"/>
                  </a:ext>
                </a:extLst>
              </p:cNvPr>
              <p:cNvSpPr txBox="1"/>
              <p:nvPr/>
            </p:nvSpPr>
            <p:spPr>
              <a:xfrm>
                <a:off x="10758384" y="6931261"/>
                <a:ext cx="2180644" cy="43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i="1" dirty="0">
                    <a:solidFill>
                      <a:srgbClr val="000000"/>
                    </a:solidFill>
                    <a:latin typeface="Arial" panose="020B0604020202020204"/>
                  </a:rPr>
                  <a:t>Human-in-the-loop</a:t>
                </a:r>
              </a:p>
            </p:txBody>
          </p:sp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2CE50605-7922-4746-8553-38E761C10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097054" y="7642281"/>
                <a:ext cx="1166787" cy="928605"/>
              </a:xfrm>
              <a:prstGeom prst="rect">
                <a:avLst/>
              </a:prstGeom>
            </p:spPr>
          </p:pic>
          <p:cxnSp>
            <p:nvCxnSpPr>
              <p:cNvPr id="313" name="Straight Arrow Connector 312">
                <a:extLst>
                  <a:ext uri="{FF2B5EF4-FFF2-40B4-BE49-F238E27FC236}">
                    <a16:creationId xmlns:a16="http://schemas.microsoft.com/office/drawing/2014/main" id="{379D259E-3C79-B2F4-6672-B8CF37BB05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844962" y="8102334"/>
                <a:ext cx="23765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27586634-0B33-C299-2A7B-5F2A94D4F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88689" y="7802621"/>
                <a:ext cx="1034620" cy="622299"/>
              </a:xfrm>
              <a:prstGeom prst="rect">
                <a:avLst/>
              </a:prstGeom>
            </p:spPr>
          </p:pic>
          <p:sp>
            <p:nvSpPr>
              <p:cNvPr id="96" name="Speech Bubble: Rectangle with Corners Rounded 95">
                <a:extLst>
                  <a:ext uri="{FF2B5EF4-FFF2-40B4-BE49-F238E27FC236}">
                    <a16:creationId xmlns:a16="http://schemas.microsoft.com/office/drawing/2014/main" id="{4DB846DD-9E0D-04B3-F8E5-7003AE646E67}"/>
                  </a:ext>
                </a:extLst>
              </p:cNvPr>
              <p:cNvSpPr/>
              <p:nvPr/>
            </p:nvSpPr>
            <p:spPr>
              <a:xfrm flipV="1">
                <a:off x="10925268" y="9008685"/>
                <a:ext cx="2141092" cy="623537"/>
              </a:xfrm>
              <a:prstGeom prst="wedgeRoundRectCallout">
                <a:avLst>
                  <a:gd name="adj1" fmla="val -27868"/>
                  <a:gd name="adj2" fmla="val 81117"/>
                  <a:gd name="adj3" fmla="val 16667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F5D8A9A-4B91-5A78-E748-40EF3A55153D}"/>
                  </a:ext>
                </a:extLst>
              </p:cNvPr>
              <p:cNvSpPr txBox="1"/>
              <p:nvPr/>
            </p:nvSpPr>
            <p:spPr>
              <a:xfrm rot="10800000" flipV="1">
                <a:off x="11046204" y="9000595"/>
                <a:ext cx="2132234" cy="646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00" b="1" i="1" dirty="0">
                    <a:solidFill>
                      <a:srgbClr val="000000"/>
                    </a:solidFill>
                    <a:latin typeface="Arial" panose="020B0604020202020204"/>
                  </a:rPr>
                  <a:t>Skip the Ensemble tool </a:t>
                </a:r>
                <a:r>
                  <a:rPr lang="en-US" sz="500" i="1" dirty="0">
                    <a:solidFill>
                      <a:srgbClr val="000000"/>
                    </a:solidFill>
                    <a:latin typeface="Arial" panose="020B0604020202020204"/>
                  </a:rPr>
                  <a:t>and </a:t>
                </a:r>
                <a:r>
                  <a:rPr lang="en-US" sz="500" b="1" i="1" dirty="0">
                    <a:solidFill>
                      <a:srgbClr val="000000"/>
                    </a:solidFill>
                    <a:latin typeface="Arial" panose="020B0604020202020204"/>
                  </a:rPr>
                  <a:t>use the Summarize tool </a:t>
                </a:r>
                <a:r>
                  <a:rPr lang="en-US" sz="500" i="1" dirty="0">
                    <a:solidFill>
                      <a:srgbClr val="000000"/>
                    </a:solidFill>
                    <a:latin typeface="Arial" panose="020B0604020202020204"/>
                  </a:rPr>
                  <a:t>to generate the final report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123D312-AF7C-836E-3EB0-F9444E39A888}"/>
                  </a:ext>
                </a:extLst>
              </p:cNvPr>
              <p:cNvSpPr txBox="1"/>
              <p:nvPr/>
            </p:nvSpPr>
            <p:spPr>
              <a:xfrm rot="10800000" flipV="1">
                <a:off x="10708944" y="7199567"/>
                <a:ext cx="281285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600" i="1" dirty="0">
                    <a:solidFill>
                      <a:srgbClr val="000000"/>
                    </a:solidFill>
                    <a:latin typeface="Arial" panose="020B0604020202020204"/>
                  </a:rPr>
                  <a:t>Directly correct segmentation results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F198FA0-406F-BFEF-69DF-B0A0958F3ACE}"/>
                  </a:ext>
                </a:extLst>
              </p:cNvPr>
              <p:cNvSpPr txBox="1"/>
              <p:nvPr/>
            </p:nvSpPr>
            <p:spPr>
              <a:xfrm rot="10800000" flipV="1">
                <a:off x="10724580" y="8475445"/>
                <a:ext cx="22993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50" i="1" dirty="0">
                    <a:solidFill>
                      <a:srgbClr val="000000"/>
                    </a:solidFill>
                    <a:latin typeface="Arial" panose="020B0604020202020204"/>
                  </a:rPr>
                  <a:t>Interrupt the loop and replanning</a:t>
                </a:r>
              </a:p>
            </p:txBody>
          </p:sp>
          <p:pic>
            <p:nvPicPr>
              <p:cNvPr id="6" name="Graphic 5" descr="User with solid fill">
                <a:extLst>
                  <a:ext uri="{FF2B5EF4-FFF2-40B4-BE49-F238E27FC236}">
                    <a16:creationId xmlns:a16="http://schemas.microsoft.com/office/drawing/2014/main" id="{D4D7CB0B-5A80-20D8-71A8-8C6395DE0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361576" y="6795697"/>
                <a:ext cx="548639" cy="548639"/>
              </a:xfrm>
              <a:prstGeom prst="rect">
                <a:avLst/>
              </a:prstGeom>
            </p:spPr>
          </p:pic>
        </p:grpSp>
        <p:sp>
          <p:nvSpPr>
            <p:cNvPr id="309" name="Arrow: Up-Down 308">
              <a:extLst>
                <a:ext uri="{FF2B5EF4-FFF2-40B4-BE49-F238E27FC236}">
                  <a16:creationId xmlns:a16="http://schemas.microsoft.com/office/drawing/2014/main" id="{97D7CB3E-7060-088E-458C-2603E6295ECF}"/>
                </a:ext>
              </a:extLst>
            </p:cNvPr>
            <p:cNvSpPr/>
            <p:nvPr/>
          </p:nvSpPr>
          <p:spPr>
            <a:xfrm>
              <a:off x="5936477" y="4100502"/>
              <a:ext cx="167665" cy="319088"/>
            </a:xfrm>
            <a:prstGeom prst="upDownArrow">
              <a:avLst/>
            </a:prstGeom>
            <a:solidFill>
              <a:schemeClr val="accent4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Arrow: Up-Down 309">
              <a:extLst>
                <a:ext uri="{FF2B5EF4-FFF2-40B4-BE49-F238E27FC236}">
                  <a16:creationId xmlns:a16="http://schemas.microsoft.com/office/drawing/2014/main" id="{BB93CE54-FF61-BD2E-F54E-4E150A5AD4E7}"/>
                </a:ext>
              </a:extLst>
            </p:cNvPr>
            <p:cNvSpPr/>
            <p:nvPr/>
          </p:nvSpPr>
          <p:spPr>
            <a:xfrm rot="19037199">
              <a:off x="4911928" y="4418659"/>
              <a:ext cx="217734" cy="563848"/>
            </a:xfrm>
            <a:prstGeom prst="upDownArrow">
              <a:avLst/>
            </a:prstGeom>
            <a:solidFill>
              <a:schemeClr val="accent4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DCC457-8AC7-B83C-F8A8-ACC0C46C5782}"/>
              </a:ext>
            </a:extLst>
          </p:cNvPr>
          <p:cNvGrpSpPr/>
          <p:nvPr/>
        </p:nvGrpSpPr>
        <p:grpSpPr>
          <a:xfrm>
            <a:off x="2230012" y="852488"/>
            <a:ext cx="2915455" cy="4315847"/>
            <a:chOff x="2230012" y="852488"/>
            <a:chExt cx="2915455" cy="4315847"/>
          </a:xfrm>
        </p:grpSpPr>
        <p:sp>
          <p:nvSpPr>
            <p:cNvPr id="322" name="Arrow: Notched Right 321">
              <a:extLst>
                <a:ext uri="{FF2B5EF4-FFF2-40B4-BE49-F238E27FC236}">
                  <a16:creationId xmlns:a16="http://schemas.microsoft.com/office/drawing/2014/main" id="{615ABFD5-91C0-9D27-02AB-0014B2EDB4C6}"/>
                </a:ext>
              </a:extLst>
            </p:cNvPr>
            <p:cNvSpPr/>
            <p:nvPr/>
          </p:nvSpPr>
          <p:spPr>
            <a:xfrm>
              <a:off x="2230012" y="2229712"/>
              <a:ext cx="262667" cy="16758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sq" cmpd="sng">
              <a:solidFill>
                <a:schemeClr val="tx2"/>
              </a:solidFill>
              <a:prstDash val="solid"/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19C576-5683-402D-3DC2-E044C45B0415}"/>
                </a:ext>
              </a:extLst>
            </p:cNvPr>
            <p:cNvGrpSpPr/>
            <p:nvPr/>
          </p:nvGrpSpPr>
          <p:grpSpPr>
            <a:xfrm>
              <a:off x="2419331" y="852488"/>
              <a:ext cx="2726136" cy="4315847"/>
              <a:chOff x="2419331" y="852488"/>
              <a:chExt cx="2726136" cy="4315847"/>
            </a:xfrm>
          </p:grpSpPr>
          <p:sp>
            <p:nvSpPr>
              <p:cNvPr id="364" name="Rectangle: Rounded Corners 363">
                <a:extLst>
                  <a:ext uri="{FF2B5EF4-FFF2-40B4-BE49-F238E27FC236}">
                    <a16:creationId xmlns:a16="http://schemas.microsoft.com/office/drawing/2014/main" id="{F0928146-49E4-3768-1600-3ECF9FF98437}"/>
                  </a:ext>
                </a:extLst>
              </p:cNvPr>
              <p:cNvSpPr/>
              <p:nvPr/>
            </p:nvSpPr>
            <p:spPr>
              <a:xfrm>
                <a:off x="2425700" y="4788466"/>
                <a:ext cx="1168400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External information retrieval</a:t>
                </a:r>
              </a:p>
            </p:txBody>
          </p:sp>
          <p:sp>
            <p:nvSpPr>
              <p:cNvPr id="365" name="Arrow: Notched Right 364">
                <a:extLst>
                  <a:ext uri="{FF2B5EF4-FFF2-40B4-BE49-F238E27FC236}">
                    <a16:creationId xmlns:a16="http://schemas.microsoft.com/office/drawing/2014/main" id="{48234F0F-F400-837E-3B73-1BCF021DA8FB}"/>
                  </a:ext>
                </a:extLst>
              </p:cNvPr>
              <p:cNvSpPr/>
              <p:nvPr/>
            </p:nvSpPr>
            <p:spPr>
              <a:xfrm rot="16200000">
                <a:off x="2878567" y="4540005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56321698-6CCE-D8C0-795B-0842BE77D051}"/>
                  </a:ext>
                </a:extLst>
              </p:cNvPr>
              <p:cNvGrpSpPr/>
              <p:nvPr/>
            </p:nvGrpSpPr>
            <p:grpSpPr>
              <a:xfrm>
                <a:off x="2419331" y="852488"/>
                <a:ext cx="2726136" cy="4218000"/>
                <a:chOff x="4799602" y="1370270"/>
                <a:chExt cx="5452271" cy="8436000"/>
              </a:xfrm>
            </p:grpSpPr>
            <p:grpSp>
              <p:nvGrpSpPr>
                <p:cNvPr id="367" name="Group 366">
                  <a:extLst>
                    <a:ext uri="{FF2B5EF4-FFF2-40B4-BE49-F238E27FC236}">
                      <a16:creationId xmlns:a16="http://schemas.microsoft.com/office/drawing/2014/main" id="{BD54F75B-517A-9169-6FA9-90DA7FF96BF4}"/>
                    </a:ext>
                  </a:extLst>
                </p:cNvPr>
                <p:cNvGrpSpPr/>
                <p:nvPr/>
              </p:nvGrpSpPr>
              <p:grpSpPr>
                <a:xfrm>
                  <a:off x="4799602" y="1370270"/>
                  <a:ext cx="5452271" cy="8436000"/>
                  <a:chOff x="4838824" y="-141602"/>
                  <a:chExt cx="5452271" cy="8436000"/>
                </a:xfrm>
              </p:grpSpPr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39B99E16-0A6F-59AB-D294-70B52A26B1E4}"/>
                      </a:ext>
                    </a:extLst>
                  </p:cNvPr>
                  <p:cNvGrpSpPr/>
                  <p:nvPr/>
                </p:nvGrpSpPr>
                <p:grpSpPr>
                  <a:xfrm>
                    <a:off x="4838824" y="-141602"/>
                    <a:ext cx="5452271" cy="7172279"/>
                    <a:chOff x="4848349" y="-141602"/>
                    <a:chExt cx="5452271" cy="7172279"/>
                  </a:xfrm>
                </p:grpSpPr>
                <p:sp>
                  <p:nvSpPr>
                    <p:cNvPr id="372" name="Rectangle: Rounded Corners 371">
                      <a:extLst>
                        <a:ext uri="{FF2B5EF4-FFF2-40B4-BE49-F238E27FC236}">
                          <a16:creationId xmlns:a16="http://schemas.microsoft.com/office/drawing/2014/main" id="{778BD101-0453-976B-E0AD-9F3CE3EA1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6081" y="-1630"/>
                      <a:ext cx="5254539" cy="7032307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19050">
                      <a:solidFill>
                        <a:schemeClr val="bg2"/>
                      </a:solidFill>
                      <a:prstDash val="solid"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3" name="Rectangle: Rounded Corners 372">
                      <a:extLst>
                        <a:ext uri="{FF2B5EF4-FFF2-40B4-BE49-F238E27FC236}">
                          <a16:creationId xmlns:a16="http://schemas.microsoft.com/office/drawing/2014/main" id="{625BCEEE-C477-F070-B08F-96FF64D2C9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7190" y="-127211"/>
                      <a:ext cx="2708430" cy="466725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>
                        <a:solidFill>
                          <a:srgbClr val="FFFFFF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374" name="TextBox 373">
                      <a:extLst>
                        <a:ext uri="{FF2B5EF4-FFF2-40B4-BE49-F238E27FC236}">
                          <a16:creationId xmlns:a16="http://schemas.microsoft.com/office/drawing/2014/main" id="{D8F0185E-7A19-07CF-7975-70E8A96F1B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13191" y="-128436"/>
                      <a:ext cx="2923397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Planning </a:t>
                      </a:r>
                      <a:r>
                        <a:rPr lang="en-US" altLang="zh-CN" sz="13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Agent</a:t>
                      </a:r>
                      <a:endParaRPr lang="en-US" sz="1300" b="1" i="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p:txBody>
                </p:sp>
                <p:grpSp>
                  <p:nvGrpSpPr>
                    <p:cNvPr id="375" name="Group 374">
                      <a:extLst>
                        <a:ext uri="{FF2B5EF4-FFF2-40B4-BE49-F238E27FC236}">
                          <a16:creationId xmlns:a16="http://schemas.microsoft.com/office/drawing/2014/main" id="{2E9CB9F2-FDD7-B5E3-7547-EE194AFDC6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3274" y="2390571"/>
                      <a:ext cx="2534917" cy="1291399"/>
                      <a:chOff x="5093274" y="2390571"/>
                      <a:chExt cx="2534917" cy="1291399"/>
                    </a:xfrm>
                  </p:grpSpPr>
                  <p:sp>
                    <p:nvSpPr>
                      <p:cNvPr id="406" name="Diamond 405">
                        <a:extLst>
                          <a:ext uri="{FF2B5EF4-FFF2-40B4-BE49-F238E27FC236}">
                            <a16:creationId xmlns:a16="http://schemas.microsoft.com/office/drawing/2014/main" id="{CD26BD7E-71B3-1884-5D7A-4B87BD7474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3274" y="2390571"/>
                        <a:ext cx="2534917" cy="1291399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407" name="TextBox 406">
                        <a:extLst>
                          <a:ext uri="{FF2B5EF4-FFF2-40B4-BE49-F238E27FC236}">
                            <a16:creationId xmlns:a16="http://schemas.microsoft.com/office/drawing/2014/main" id="{12F49D5A-9CED-6F2A-02A2-5D017A7F351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54854" y="2720613"/>
                        <a:ext cx="1611755" cy="7386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Existing tool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available? </a:t>
                        </a:r>
                      </a:p>
                    </p:txBody>
                  </p:sp>
                </p:grpSp>
                <p:grpSp>
                  <p:nvGrpSpPr>
                    <p:cNvPr id="376" name="Group 375">
                      <a:extLst>
                        <a:ext uri="{FF2B5EF4-FFF2-40B4-BE49-F238E27FC236}">
                          <a16:creationId xmlns:a16="http://schemas.microsoft.com/office/drawing/2014/main" id="{A4303110-5846-ED63-03B0-39259000CF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81789" y="2577427"/>
                      <a:ext cx="2135910" cy="917685"/>
                      <a:chOff x="16752032" y="3959519"/>
                      <a:chExt cx="2135910" cy="917685"/>
                    </a:xfrm>
                  </p:grpSpPr>
                  <p:grpSp>
                    <p:nvGrpSpPr>
                      <p:cNvPr id="401" name="Group 400">
                        <a:extLst>
                          <a:ext uri="{FF2B5EF4-FFF2-40B4-BE49-F238E27FC236}">
                            <a16:creationId xmlns:a16="http://schemas.microsoft.com/office/drawing/2014/main" id="{C0271133-071F-49C3-FCA6-0B69ABDC55D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91834" y="3959519"/>
                        <a:ext cx="1396108" cy="917685"/>
                        <a:chOff x="17491834" y="3959519"/>
                        <a:chExt cx="1396108" cy="917685"/>
                      </a:xfrm>
                    </p:grpSpPr>
                    <p:sp>
                      <p:nvSpPr>
                        <p:cNvPr id="404" name="Rectangle: Rounded Corners 403">
                          <a:extLst>
                            <a:ext uri="{FF2B5EF4-FFF2-40B4-BE49-F238E27FC236}">
                              <a16:creationId xmlns:a16="http://schemas.microsoft.com/office/drawing/2014/main" id="{85D78222-C4F9-9A19-3DD3-4758449321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501688" y="3959519"/>
                          <a:ext cx="1386254" cy="917685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900">
                            <a:solidFill>
                              <a:srgbClr val="FFFFFF"/>
                            </a:solidFill>
                            <a:latin typeface="Arial" panose="020B0604020202020204"/>
                          </a:endParaRPr>
                        </a:p>
                      </p:txBody>
                    </p:sp>
                    <p:sp>
                      <p:nvSpPr>
                        <p:cNvPr id="405" name="TextBox 404">
                          <a:extLst>
                            <a:ext uri="{FF2B5EF4-FFF2-40B4-BE49-F238E27FC236}">
                              <a16:creationId xmlns:a16="http://schemas.microsoft.com/office/drawing/2014/main" id="{3566F1BE-BF11-C32A-D9E3-CBAF14B69BD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491834" y="4068757"/>
                          <a:ext cx="1324030" cy="8002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Specific </a:t>
                          </a:r>
                        </a:p>
                        <a:p>
                          <a:pPr algn="ctr"/>
                          <a:r>
                            <a:rPr lang="en-US" sz="1000" i="1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Tool </a:t>
                          </a:r>
                        </a:p>
                      </p:txBody>
                    </p:sp>
                  </p:grpSp>
                  <p:cxnSp>
                    <p:nvCxnSpPr>
                      <p:cNvPr id="402" name="Straight Arrow Connector 401">
                        <a:extLst>
                          <a:ext uri="{FF2B5EF4-FFF2-40B4-BE49-F238E27FC236}">
                            <a16:creationId xmlns:a16="http://schemas.microsoft.com/office/drawing/2014/main" id="{679C8051-C9B0-3CE6-A068-4F36BEB9EB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005399" y="4424206"/>
                        <a:ext cx="441568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3" name="TextBox 402">
                        <a:extLst>
                          <a:ext uri="{FF2B5EF4-FFF2-40B4-BE49-F238E27FC236}">
                            <a16:creationId xmlns:a16="http://schemas.microsoft.com/office/drawing/2014/main" id="{EF365A3A-1ACC-45B3-EEE1-17EB8D02B2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752032" y="4018991"/>
                        <a:ext cx="851394" cy="430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Yes</a:t>
                        </a:r>
                      </a:p>
                    </p:txBody>
                  </p:sp>
                </p:grpSp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CB06A3AD-AD82-9B35-B809-961EE3E015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33112" y="3693266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99" name="Straight Arrow Connector 398">
                        <a:extLst>
                          <a:ext uri="{FF2B5EF4-FFF2-40B4-BE49-F238E27FC236}">
                            <a16:creationId xmlns:a16="http://schemas.microsoft.com/office/drawing/2014/main" id="{BE8A32EE-AA5F-64D0-A178-75B7367D49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0" name="TextBox 399">
                        <a:extLst>
                          <a:ext uri="{FF2B5EF4-FFF2-40B4-BE49-F238E27FC236}">
                            <a16:creationId xmlns:a16="http://schemas.microsoft.com/office/drawing/2014/main" id="{913F4A88-7AEA-E7BA-7597-8E229CD2FA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6F31AAA3-77AF-D266-ED2E-53DDE669F0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546" y="4375980"/>
                      <a:ext cx="2057705" cy="917682"/>
                      <a:chOff x="14833827" y="5651917"/>
                      <a:chExt cx="2057705" cy="917682"/>
                    </a:xfrm>
                  </p:grpSpPr>
                  <p:sp>
                    <p:nvSpPr>
                      <p:cNvPr id="397" name="Rectangle: Rounded Corners 396">
                        <a:extLst>
                          <a:ext uri="{FF2B5EF4-FFF2-40B4-BE49-F238E27FC236}">
                            <a16:creationId xmlns:a16="http://schemas.microsoft.com/office/drawing/2014/main" id="{2F44DD26-03A5-A398-4F78-CB6C7C9E5E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5651917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8" name="TextBox 397">
                        <a:extLst>
                          <a:ext uri="{FF2B5EF4-FFF2-40B4-BE49-F238E27FC236}">
                            <a16:creationId xmlns:a16="http://schemas.microsoft.com/office/drawing/2014/main" id="{ACC628A8-A7EB-8AD7-DAB5-D37448EAC96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833827" y="5795085"/>
                        <a:ext cx="2057705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In-Context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grpSp>
                  <p:nvGrpSpPr>
                    <p:cNvPr id="379" name="Group 378">
                      <a:extLst>
                        <a:ext uri="{FF2B5EF4-FFF2-40B4-BE49-F238E27FC236}">
                          <a16:creationId xmlns:a16="http://schemas.microsoft.com/office/drawing/2014/main" id="{7105BD60-F4F1-E4B6-9B60-25AF0C71D6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45286" y="5980523"/>
                      <a:ext cx="1763660" cy="917682"/>
                      <a:chOff x="14926066" y="2446601"/>
                      <a:chExt cx="1763660" cy="917682"/>
                    </a:xfrm>
                  </p:grpSpPr>
                  <p:sp>
                    <p:nvSpPr>
                      <p:cNvPr id="395" name="Rectangle: Rounded Corners 394">
                        <a:extLst>
                          <a:ext uri="{FF2B5EF4-FFF2-40B4-BE49-F238E27FC236}">
                            <a16:creationId xmlns:a16="http://schemas.microsoft.com/office/drawing/2014/main" id="{D4E8D6B9-383E-EEDA-6386-8EE0D402B4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0397" y="2446601"/>
                        <a:ext cx="1386545" cy="917682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6" name="TextBox 395">
                        <a:extLst>
                          <a:ext uri="{FF2B5EF4-FFF2-40B4-BE49-F238E27FC236}">
                            <a16:creationId xmlns:a16="http://schemas.microsoft.com/office/drawing/2014/main" id="{A397AA96-1413-9348-3084-9227A06FC4D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926066" y="2588267"/>
                        <a:ext cx="1763660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Text-Input </a:t>
                        </a:r>
                      </a:p>
                      <a:p>
                        <a:pPr algn="ctr"/>
                        <a:r>
                          <a:rPr lang="en-US" sz="9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General Tool </a:t>
                        </a:r>
                      </a:p>
                    </p:txBody>
                  </p:sp>
                </p:grpSp>
                <p:cxnSp>
                  <p:nvCxnSpPr>
                    <p:cNvPr id="380" name="Straight Arrow Connector 379">
                      <a:extLst>
                        <a:ext uri="{FF2B5EF4-FFF2-40B4-BE49-F238E27FC236}">
                          <a16:creationId xmlns:a16="http://schemas.microsoft.com/office/drawing/2014/main" id="{0610239F-6C99-B213-37FC-6BDDA837A0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50388" y="5332581"/>
                      <a:ext cx="0" cy="62191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1" name="Group 380">
                      <a:extLst>
                        <a:ext uri="{FF2B5EF4-FFF2-40B4-BE49-F238E27FC236}">
                          <a16:creationId xmlns:a16="http://schemas.microsoft.com/office/drawing/2014/main" id="{E1609D21-FBBE-3F44-0927-9504E2EA16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74308" y="6114131"/>
                      <a:ext cx="1650687" cy="638176"/>
                      <a:chOff x="17308625" y="7132604"/>
                      <a:chExt cx="1650687" cy="906105"/>
                    </a:xfrm>
                  </p:grpSpPr>
                  <p:sp>
                    <p:nvSpPr>
                      <p:cNvPr id="393" name="Rectangle: Rounded Corners 392">
                        <a:extLst>
                          <a:ext uri="{FF2B5EF4-FFF2-40B4-BE49-F238E27FC236}">
                            <a16:creationId xmlns:a16="http://schemas.microsoft.com/office/drawing/2014/main" id="{5B52A1BD-0208-B03C-5032-88452638D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86343" y="7132604"/>
                        <a:ext cx="1477643" cy="906105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>
                          <a:solidFill>
                            <a:srgbClr val="FFFFFF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4" name="TextBox 393">
                        <a:extLst>
                          <a:ext uri="{FF2B5EF4-FFF2-40B4-BE49-F238E27FC236}">
                            <a16:creationId xmlns:a16="http://schemas.microsoft.com/office/drawing/2014/main" id="{BD467611-6F46-7C88-A276-73D218A414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308625" y="7259833"/>
                        <a:ext cx="1650687" cy="6991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Summarize  </a:t>
                        </a:r>
                      </a:p>
                    </p:txBody>
                  </p:sp>
                </p:grpSp>
                <p:pic>
                  <p:nvPicPr>
                    <p:cNvPr id="382" name="Graphic 381" descr="Daily calendar with solid fill">
                      <a:extLst>
                        <a:ext uri="{FF2B5EF4-FFF2-40B4-BE49-F238E27FC236}">
                          <a16:creationId xmlns:a16="http://schemas.microsoft.com/office/drawing/2014/main" id="{9822964A-30CE-2F2A-2EFA-7A6308A7EE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>
                        <a:ext uri="{96DAC541-7B7A-43D3-8B79-37D633B846F1}">
                          <asvg:svgBlip xmlns:asvg="http://schemas.microsoft.com/office/drawing/2016/SVG/main" r:embe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48349" y="-141602"/>
                      <a:ext cx="569038" cy="56903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3910C501-6527-E5E1-ADF6-7B6B637B69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19675" y="4119420"/>
                      <a:ext cx="2667128" cy="1443362"/>
                      <a:chOff x="5019675" y="4328970"/>
                      <a:chExt cx="2667128" cy="1443362"/>
                    </a:xfrm>
                  </p:grpSpPr>
                  <p:sp>
                    <p:nvSpPr>
                      <p:cNvPr id="391" name="Diamond 390">
                        <a:extLst>
                          <a:ext uri="{FF2B5EF4-FFF2-40B4-BE49-F238E27FC236}">
                            <a16:creationId xmlns:a16="http://schemas.microsoft.com/office/drawing/2014/main" id="{5987BF0C-07CF-4A84-D428-8468E586C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19675" y="4328970"/>
                        <a:ext cx="2667128" cy="1443362"/>
                      </a:xfrm>
                      <a:prstGeom prst="diamond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 dirty="0">
                          <a:solidFill>
                            <a:schemeClr val="tx1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92" name="TextBox 391">
                        <a:extLst>
                          <a:ext uri="{FF2B5EF4-FFF2-40B4-BE49-F238E27FC236}">
                            <a16:creationId xmlns:a16="http://schemas.microsoft.com/office/drawing/2014/main" id="{15EE8CD3-E5E2-AF71-6C2F-524401C5BFE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71827" y="4767118"/>
                        <a:ext cx="2409826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900" i="1" dirty="0">
                            <a:latin typeface="Arial" panose="020B0604020202020204"/>
                          </a:rPr>
                          <a:t>Prev. runs/Existing data available?</a:t>
                        </a:r>
                      </a:p>
                    </p:txBody>
                  </p:sp>
                </p:grpSp>
                <p:cxnSp>
                  <p:nvCxnSpPr>
                    <p:cNvPr id="384" name="Straight Arrow Connector 383">
                      <a:extLst>
                        <a:ext uri="{FF2B5EF4-FFF2-40B4-BE49-F238E27FC236}">
                          <a16:creationId xmlns:a16="http://schemas.microsoft.com/office/drawing/2014/main" id="{121912E8-4610-6576-BA21-A8DA3AC787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86769" y="4837367"/>
                      <a:ext cx="441568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5" name="TextBox 384">
                      <a:extLst>
                        <a:ext uri="{FF2B5EF4-FFF2-40B4-BE49-F238E27FC236}">
                          <a16:creationId xmlns:a16="http://schemas.microsoft.com/office/drawing/2014/main" id="{6F8C390D-0F16-6ED3-C73D-6073FF4706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33403" y="4432151"/>
                      <a:ext cx="851394" cy="430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800" b="1" i="1" dirty="0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Yes</a:t>
                      </a:r>
                    </a:p>
                  </p:txBody>
                </p:sp>
                <p:cxnSp>
                  <p:nvCxnSpPr>
                    <p:cNvPr id="386" name="Straight Arrow Connector 385">
                      <a:extLst>
                        <a:ext uri="{FF2B5EF4-FFF2-40B4-BE49-F238E27FC236}">
                          <a16:creationId xmlns:a16="http://schemas.microsoft.com/office/drawing/2014/main" id="{18477B42-A4FD-A30A-086E-41CD86238C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24572" y="3514524"/>
                      <a:ext cx="0" cy="822536"/>
                    </a:xfrm>
                    <a:prstGeom prst="straightConnector1">
                      <a:avLst/>
                    </a:prstGeom>
                    <a:ln>
                      <a:prstDash val="dash"/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87" name="Group 386">
                      <a:extLst>
                        <a:ext uri="{FF2B5EF4-FFF2-40B4-BE49-F238E27FC236}">
                          <a16:creationId xmlns:a16="http://schemas.microsoft.com/office/drawing/2014/main" id="{035D5B6D-34F5-F7AC-A35C-E3D2C1B91C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20411" y="5562782"/>
                      <a:ext cx="697195" cy="430887"/>
                      <a:chOff x="15505885" y="5129748"/>
                      <a:chExt cx="697195" cy="430887"/>
                    </a:xfrm>
                  </p:grpSpPr>
                  <p:cxnSp>
                    <p:nvCxnSpPr>
                      <p:cNvPr id="389" name="Straight Arrow Connector 388">
                        <a:extLst>
                          <a:ext uri="{FF2B5EF4-FFF2-40B4-BE49-F238E27FC236}">
                            <a16:creationId xmlns:a16="http://schemas.microsoft.com/office/drawing/2014/main" id="{DF46A5E8-EBE0-8837-1F28-9CEF056F77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533504" y="5134257"/>
                        <a:ext cx="0" cy="369884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0" name="TextBox 389">
                        <a:extLst>
                          <a:ext uri="{FF2B5EF4-FFF2-40B4-BE49-F238E27FC236}">
                            <a16:creationId xmlns:a16="http://schemas.microsoft.com/office/drawing/2014/main" id="{47E00A2F-7C31-A91E-53BA-C9A998051C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505885" y="5129748"/>
                        <a:ext cx="697195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800" b="1" i="1" dirty="0">
                            <a:solidFill>
                              <a:srgbClr val="000000"/>
                            </a:solidFill>
                            <a:latin typeface="Arial" panose="020B0604020202020204"/>
                          </a:rPr>
                          <a:t>No</a:t>
                        </a:r>
                      </a:p>
                    </p:txBody>
                  </p:sp>
                </p:grpSp>
                <p:cxnSp>
                  <p:nvCxnSpPr>
                    <p:cNvPr id="388" name="Straight Arrow Connector 387">
                      <a:extLst>
                        <a:ext uri="{FF2B5EF4-FFF2-40B4-BE49-F238E27FC236}">
                          <a16:creationId xmlns:a16="http://schemas.microsoft.com/office/drawing/2014/main" id="{193432D7-0F83-8B7A-A02D-C39E5724BD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054851" y="6439363"/>
                      <a:ext cx="128174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1" name="Arc 370">
                    <a:extLst>
                      <a:ext uri="{FF2B5EF4-FFF2-40B4-BE49-F238E27FC236}">
                        <a16:creationId xmlns:a16="http://schemas.microsoft.com/office/drawing/2014/main" id="{E4011837-AEB2-1196-5B72-380D98276738}"/>
                      </a:ext>
                    </a:extLst>
                  </p:cNvPr>
                  <p:cNvSpPr/>
                  <p:nvPr/>
                </p:nvSpPr>
                <p:spPr>
                  <a:xfrm rot="873135">
                    <a:off x="7949809" y="2761601"/>
                    <a:ext cx="1673029" cy="5532797"/>
                  </a:xfrm>
                  <a:prstGeom prst="arc">
                    <a:avLst>
                      <a:gd name="adj1" fmla="val 16301492"/>
                      <a:gd name="adj2" fmla="val 1264335"/>
                    </a:avLst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/>
                  </a:p>
                </p:txBody>
              </p:sp>
            </p:grpSp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71E66E42-5C06-5C6D-F98A-FB1C0844398E}"/>
                    </a:ext>
                  </a:extLst>
                </p:cNvPr>
                <p:cNvSpPr txBox="1"/>
                <p:nvPr/>
              </p:nvSpPr>
              <p:spPr>
                <a:xfrm>
                  <a:off x="5454518" y="2090994"/>
                  <a:ext cx="4313595" cy="12003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100" dirty="0">
                      <a:solidFill>
                        <a:srgbClr val="000000"/>
                      </a:solidFill>
                      <a:latin typeface="Arial" panose="020B0604020202020204"/>
                    </a:rPr>
                    <a:t>Task parsing, Memory retrieval External information retrieval Existing tool pool retrieval … </a:t>
                  </a:r>
                  <a:endParaRPr lang="en-US" sz="1100" dirty="0"/>
                </a:p>
              </p:txBody>
            </p:sp>
            <p:cxnSp>
              <p:nvCxnSpPr>
                <p:cNvPr id="369" name="Straight Arrow Connector 368">
                  <a:extLst>
                    <a:ext uri="{FF2B5EF4-FFF2-40B4-BE49-F238E27FC236}">
                      <a16:creationId xmlns:a16="http://schemas.microsoft.com/office/drawing/2014/main" id="{5172A90A-5F3E-AC84-6082-6AD6C6821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3153" y="3321320"/>
                  <a:ext cx="0" cy="48941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8" name="Rectangle: Rounded Corners 407">
                <a:extLst>
                  <a:ext uri="{FF2B5EF4-FFF2-40B4-BE49-F238E27FC236}">
                    <a16:creationId xmlns:a16="http://schemas.microsoft.com/office/drawing/2014/main" id="{6F7A1E3C-F65C-2217-7B19-A2C474455511}"/>
                  </a:ext>
                </a:extLst>
              </p:cNvPr>
              <p:cNvSpPr/>
              <p:nvPr/>
            </p:nvSpPr>
            <p:spPr>
              <a:xfrm>
                <a:off x="3860800" y="4794817"/>
                <a:ext cx="780144" cy="3735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/>
                  </a:rPr>
                  <a:t>Existing Tool Pool</a:t>
                </a:r>
              </a:p>
            </p:txBody>
          </p:sp>
          <p:sp>
            <p:nvSpPr>
              <p:cNvPr id="409" name="Arrow: Notched Right 408">
                <a:extLst>
                  <a:ext uri="{FF2B5EF4-FFF2-40B4-BE49-F238E27FC236}">
                    <a16:creationId xmlns:a16="http://schemas.microsoft.com/office/drawing/2014/main" id="{1976B0B9-902C-C345-FC7A-A8F35B72656C}"/>
                  </a:ext>
                </a:extLst>
              </p:cNvPr>
              <p:cNvSpPr/>
              <p:nvPr/>
            </p:nvSpPr>
            <p:spPr>
              <a:xfrm rot="16200000">
                <a:off x="4115909" y="4555234"/>
                <a:ext cx="262667" cy="167580"/>
              </a:xfrm>
              <a:prstGeom prst="notched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sq" cmpd="sng">
                <a:solidFill>
                  <a:schemeClr val="tx2"/>
                </a:solidFill>
                <a:prstDash val="solid"/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EBF725-9B95-C2CA-A2C6-0DA4F843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4" y="1"/>
            <a:ext cx="11049000" cy="911492"/>
          </a:xfrm>
        </p:spPr>
        <p:txBody>
          <a:bodyPr>
            <a:normAutofit/>
          </a:bodyPr>
          <a:lstStyle/>
          <a:p>
            <a:r>
              <a:rPr lang="en-US" sz="3600" dirty="0"/>
              <a:t>Overall Framework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C1797112-9DFE-453D-5E4E-18437FC9B300}"/>
              </a:ext>
            </a:extLst>
          </p:cNvPr>
          <p:cNvGrpSpPr/>
          <p:nvPr/>
        </p:nvGrpSpPr>
        <p:grpSpPr>
          <a:xfrm>
            <a:off x="299928" y="1354598"/>
            <a:ext cx="1930085" cy="1610590"/>
            <a:chOff x="591209" y="3030057"/>
            <a:chExt cx="3731700" cy="32211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20A329-A57A-724E-D433-D7624C7BBFDA}"/>
                </a:ext>
              </a:extLst>
            </p:cNvPr>
            <p:cNvSpPr/>
            <p:nvPr/>
          </p:nvSpPr>
          <p:spPr>
            <a:xfrm>
              <a:off x="803345" y="3403021"/>
              <a:ext cx="3485208" cy="266027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bg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8DD443-EAEC-1521-6FEE-C1F44F6FD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877" t="13130" r="70459" b="4961"/>
            <a:stretch/>
          </p:blipFill>
          <p:spPr>
            <a:xfrm>
              <a:off x="1363074" y="3819819"/>
              <a:ext cx="2288935" cy="148589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97DE28-99DD-30A5-9921-0932E2AE4312}"/>
                </a:ext>
              </a:extLst>
            </p:cNvPr>
            <p:cNvSpPr txBox="1"/>
            <p:nvPr/>
          </p:nvSpPr>
          <p:spPr>
            <a:xfrm>
              <a:off x="894613" y="5420241"/>
              <a:ext cx="3428296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>
                  <a:solidFill>
                    <a:srgbClr val="000000"/>
                  </a:solidFill>
                  <a:latin typeface="Arial" panose="020B0604020202020204"/>
                </a:rPr>
                <a:t>User Query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: "Help me segment the </a:t>
              </a:r>
              <a:r>
                <a:rPr lang="en-US" sz="700" b="1" i="1">
                  <a:solidFill>
                    <a:srgbClr val="FF0000"/>
                  </a:solidFill>
                  <a:latin typeface="Arial" panose="020B0604020202020204"/>
                </a:rPr>
                <a:t>mitochondrion</a:t>
              </a:r>
              <a:r>
                <a:rPr lang="en-US" sz="700" i="1">
                  <a:solidFill>
                    <a:srgbClr val="000000"/>
                  </a:solidFill>
                  <a:latin typeface="Arial" panose="020B0604020202020204"/>
                </a:rPr>
                <a:t> in the provided image.."</a:t>
              </a:r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240C6C14-BFE7-6F79-41A9-BCA573BE31E6}"/>
                </a:ext>
              </a:extLst>
            </p:cNvPr>
            <p:cNvSpPr/>
            <p:nvPr/>
          </p:nvSpPr>
          <p:spPr>
            <a:xfrm>
              <a:off x="1120971" y="3120608"/>
              <a:ext cx="1604693" cy="3606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79A89CE-8A5B-11B7-D234-849543D0CA1C}"/>
                </a:ext>
              </a:extLst>
            </p:cNvPr>
            <p:cNvSpPr txBox="1"/>
            <p:nvPr/>
          </p:nvSpPr>
          <p:spPr>
            <a:xfrm>
              <a:off x="832995" y="3116985"/>
              <a:ext cx="218064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>
                  <a:solidFill>
                    <a:srgbClr val="000000"/>
                  </a:solidFill>
                  <a:latin typeface="Arial" panose="020B0604020202020204"/>
                </a:rPr>
                <a:t>User Inputs</a:t>
              </a:r>
            </a:p>
          </p:txBody>
        </p:sp>
        <p:pic>
          <p:nvPicPr>
            <p:cNvPr id="25" name="Graphic 24" descr="Images with solid fill">
              <a:extLst>
                <a:ext uri="{FF2B5EF4-FFF2-40B4-BE49-F238E27FC236}">
                  <a16:creationId xmlns:a16="http://schemas.microsoft.com/office/drawing/2014/main" id="{36F4310C-A8C1-ABDB-85A4-43D3F0B0F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91209" y="3030057"/>
              <a:ext cx="475487" cy="47548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E412D75-7A2D-DB04-7482-C8EAC8FFA6C7}"/>
              </a:ext>
            </a:extLst>
          </p:cNvPr>
          <p:cNvSpPr txBox="1"/>
          <p:nvPr/>
        </p:nvSpPr>
        <p:spPr>
          <a:xfrm>
            <a:off x="2545240" y="6012747"/>
            <a:ext cx="84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If the results are satisfied, all the information, including segmentation masks, visual features, and tool execution sequences, are recorded and stored in memory.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9C41FFF-8B2E-20A6-2ADE-22FFFFF84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82448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A6BFD-883F-2188-4E0A-91DC99E34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6FDA0-4DF4-ECA5-2C15-EECFA602F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9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DB6838-E27A-8868-ECB0-A2D14053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17" y="-56002"/>
            <a:ext cx="11049000" cy="1325563"/>
          </a:xfrm>
        </p:spPr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BA751-9F53-87CF-2AD2-97C5B3221B74}"/>
              </a:ext>
            </a:extLst>
          </p:cNvPr>
          <p:cNvSpPr txBox="1"/>
          <p:nvPr/>
        </p:nvSpPr>
        <p:spPr>
          <a:xfrm>
            <a:off x="405217" y="977696"/>
            <a:ext cx="11557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2400" b="1" dirty="0"/>
              <a:t>Scenario I: Existing Tools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Intelligent specific tool selection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3063A-8594-406B-82F2-2EC00EAB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683"/>
          <a:stretch>
            <a:fillRect/>
          </a:stretch>
        </p:blipFill>
        <p:spPr>
          <a:xfrm>
            <a:off x="259514" y="2129574"/>
            <a:ext cx="6764274" cy="3210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D0E8E-323D-ECC0-A9E2-17B528379843}"/>
              </a:ext>
            </a:extLst>
          </p:cNvPr>
          <p:cNvSpPr txBox="1"/>
          <p:nvPr/>
        </p:nvSpPr>
        <p:spPr>
          <a:xfrm>
            <a:off x="7023788" y="2117019"/>
            <a:ext cx="5113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specific tool comes with its tasks, training datasets, and the datasets it handles best, e.g., </a:t>
            </a:r>
            <a:r>
              <a:rPr lang="en-US" dirty="0" err="1"/>
              <a:t>Cellpose</a:t>
            </a:r>
            <a:r>
              <a:rPr lang="en-US" dirty="0"/>
              <a:t> on </a:t>
            </a:r>
            <a:r>
              <a:rPr lang="en-US" dirty="0" err="1"/>
              <a:t>LiveCell</a:t>
            </a:r>
            <a:r>
              <a:rPr lang="en-US" dirty="0"/>
              <a:t>/Lizard, </a:t>
            </a:r>
            <a:r>
              <a:rPr lang="en-US" dirty="0" err="1"/>
              <a:t>μSAM</a:t>
            </a:r>
            <a:r>
              <a:rPr lang="en-US" dirty="0"/>
              <a:t> on </a:t>
            </a:r>
            <a:r>
              <a:rPr lang="en-US" dirty="0" err="1"/>
              <a:t>TissueNet</a:t>
            </a:r>
            <a:r>
              <a:rPr lang="en-US" dirty="0"/>
              <a:t>/</a:t>
            </a:r>
            <a:r>
              <a:rPr lang="en-US" dirty="0" err="1"/>
              <a:t>PlantSeg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FA6F7-1746-F45C-7961-C030A1C26F5D}"/>
              </a:ext>
            </a:extLst>
          </p:cNvPr>
          <p:cNvSpPr txBox="1"/>
          <p:nvPr/>
        </p:nvSpPr>
        <p:spPr>
          <a:xfrm>
            <a:off x="7023788" y="3370712"/>
            <a:ext cx="4834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M</a:t>
            </a:r>
            <a:r>
              <a:rPr lang="en-US" dirty="0"/>
              <a:t>easure the </a:t>
            </a:r>
            <a:r>
              <a:rPr lang="en-US" b="1" dirty="0"/>
              <a:t>style similarity </a:t>
            </a:r>
            <a:r>
              <a:rPr lang="en-US" dirty="0"/>
              <a:t>between the test image and samples from known datasets, select the tool that historically performs best on the most similar dataset.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1E50A-F42B-CF38-4733-5ECE8AB34B72}"/>
              </a:ext>
            </a:extLst>
          </p:cNvPr>
          <p:cNvSpPr txBox="1"/>
          <p:nvPr/>
        </p:nvSpPr>
        <p:spPr>
          <a:xfrm>
            <a:off x="7023788" y="4612912"/>
            <a:ext cx="5011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Our model performs the same as the best model for each dataset, while overall it outperforms any of the single tools.</a:t>
            </a:r>
          </a:p>
        </p:txBody>
      </p:sp>
    </p:spTree>
    <p:extLst>
      <p:ext uri="{BB962C8B-B14F-4D97-AF65-F5344CB8AC3E}">
        <p14:creationId xmlns:p14="http://schemas.microsoft.com/office/powerpoint/2010/main" val="89955802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1_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ltimodal Foundation Models.potx" id="{57F528E8-23D3-4276-A9A6-87D734290ABA}" vid="{2178D49D-8008-48C8-B403-A398AF2417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9099</TotalTime>
  <Words>1689</Words>
  <Application>Microsoft Office PowerPoint</Application>
  <PresentationFormat>Widescreen</PresentationFormat>
  <Paragraphs>334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Abadi</vt:lpstr>
      <vt:lpstr>Aptos</vt:lpstr>
      <vt:lpstr>Arial</vt:lpstr>
      <vt:lpstr>Calibri</vt:lpstr>
      <vt:lpstr>Consolas</vt:lpstr>
      <vt:lpstr>Wingdings</vt:lpstr>
      <vt:lpstr>BNL</vt:lpstr>
      <vt:lpstr>1_BNL</vt:lpstr>
      <vt:lpstr>GenBioCELL: Generalizable, Training-Free Biological Image Analysis via Collaborative and Self-Evolving Large Language Model Agents</vt:lpstr>
      <vt:lpstr>Background &amp; Motivation</vt:lpstr>
      <vt:lpstr>Background &amp; Motivation</vt:lpstr>
      <vt:lpstr>Overall Framework</vt:lpstr>
      <vt:lpstr>Overall Framework</vt:lpstr>
      <vt:lpstr>Overall Framework</vt:lpstr>
      <vt:lpstr>Overall Framework</vt:lpstr>
      <vt:lpstr>Overall Framework</vt:lpstr>
      <vt:lpstr>Results</vt:lpstr>
      <vt:lpstr>Results</vt:lpstr>
      <vt:lpstr>Results</vt:lpstr>
      <vt:lpstr>Results</vt:lpstr>
      <vt:lpstr>Results</vt:lpstr>
      <vt:lpstr>Conclusion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Plata, Charity</dc:creator>
  <cp:keywords/>
  <dc:description/>
  <cp:lastModifiedBy>Lin, Yuewei</cp:lastModifiedBy>
  <cp:revision>15</cp:revision>
  <dcterms:created xsi:type="dcterms:W3CDTF">2025-06-18T18:19:19Z</dcterms:created>
  <dcterms:modified xsi:type="dcterms:W3CDTF">2025-09-12T12:35:00Z</dcterms:modified>
  <cp:category/>
</cp:coreProperties>
</file>