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9144000" cy="5143500"/>
  <p:embeddedFontLst>
    <p:embeddedFont>
      <p:font typeface="Roboto Medium"/>
      <p:regular r:id="rId25"/>
      <p:bold r:id="rId26"/>
      <p:italic r:id="rId27"/>
      <p:boldItalic r:id="rId28"/>
    </p:embeddedFont>
    <p:embeddedFont>
      <p:font typeface="Roboto"/>
      <p:regular r:id="rId29"/>
      <p:bold r:id="rId30"/>
      <p:italic r:id="rId31"/>
      <p:boldItalic r:id="rId32"/>
    </p:embeddedFont>
    <p:embeddedFont>
      <p:font typeface="Arial Narrow"/>
      <p:regular r:id="rId33"/>
      <p:bold r:id="rId34"/>
      <p:italic r:id="rId35"/>
      <p:boldItalic r:id="rId36"/>
    </p:embeddedFont>
    <p:embeddedFont>
      <p:font typeface="Helvetica Neue"/>
      <p:regular r:id="rId37"/>
      <p:bold r:id="rId38"/>
      <p:italic r:id="rId39"/>
      <p:boldItalic r:id="rId40"/>
    </p:embeddedFont>
    <p:embeddedFont>
      <p:font typeface="Arial Black"/>
      <p:regular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HelveticaNeue-boldItalic.fntdata"/><Relationship Id="rId20" Type="http://schemas.openxmlformats.org/officeDocument/2006/relationships/slide" Target="slides/slide15.xml"/><Relationship Id="rId41" Type="http://schemas.openxmlformats.org/officeDocument/2006/relationships/font" Target="fonts/ArialBlack-regular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Medium-bold.fntdata"/><Relationship Id="rId25" Type="http://schemas.openxmlformats.org/officeDocument/2006/relationships/font" Target="fonts/RobotoMedium-regular.fntdata"/><Relationship Id="rId28" Type="http://schemas.openxmlformats.org/officeDocument/2006/relationships/font" Target="fonts/RobotoMedium-boldItalic.fntdata"/><Relationship Id="rId27" Type="http://schemas.openxmlformats.org/officeDocument/2006/relationships/font" Target="fonts/RobotoMedium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-italic.fntdata"/><Relationship Id="rId30" Type="http://schemas.openxmlformats.org/officeDocument/2006/relationships/font" Target="fonts/Roboto-bold.fntdata"/><Relationship Id="rId11" Type="http://schemas.openxmlformats.org/officeDocument/2006/relationships/slide" Target="slides/slide6.xml"/><Relationship Id="rId33" Type="http://schemas.openxmlformats.org/officeDocument/2006/relationships/font" Target="fonts/ArialNarrow-regular.fntdata"/><Relationship Id="rId10" Type="http://schemas.openxmlformats.org/officeDocument/2006/relationships/slide" Target="slides/slide5.xml"/><Relationship Id="rId32" Type="http://schemas.openxmlformats.org/officeDocument/2006/relationships/font" Target="fonts/Roboto-boldItalic.fntdata"/><Relationship Id="rId13" Type="http://schemas.openxmlformats.org/officeDocument/2006/relationships/slide" Target="slides/slide8.xml"/><Relationship Id="rId35" Type="http://schemas.openxmlformats.org/officeDocument/2006/relationships/font" Target="fonts/ArialNarrow-italic.fntdata"/><Relationship Id="rId12" Type="http://schemas.openxmlformats.org/officeDocument/2006/relationships/slide" Target="slides/slide7.xml"/><Relationship Id="rId34" Type="http://schemas.openxmlformats.org/officeDocument/2006/relationships/font" Target="fonts/ArialNarrow-bold.fntdata"/><Relationship Id="rId15" Type="http://schemas.openxmlformats.org/officeDocument/2006/relationships/slide" Target="slides/slide10.xml"/><Relationship Id="rId37" Type="http://schemas.openxmlformats.org/officeDocument/2006/relationships/font" Target="fonts/HelveticaNeue-regular.fntdata"/><Relationship Id="rId14" Type="http://schemas.openxmlformats.org/officeDocument/2006/relationships/slide" Target="slides/slide9.xml"/><Relationship Id="rId36" Type="http://schemas.openxmlformats.org/officeDocument/2006/relationships/font" Target="fonts/ArialNarrow-boldItalic.fntdata"/><Relationship Id="rId17" Type="http://schemas.openxmlformats.org/officeDocument/2006/relationships/slide" Target="slides/slide12.xml"/><Relationship Id="rId39" Type="http://schemas.openxmlformats.org/officeDocument/2006/relationships/font" Target="fonts/HelveticaNeue-italic.fntdata"/><Relationship Id="rId16" Type="http://schemas.openxmlformats.org/officeDocument/2006/relationships/slide" Target="slides/slide11.xml"/><Relationship Id="rId38" Type="http://schemas.openxmlformats.org/officeDocument/2006/relationships/font" Target="fonts/HelveticaNeue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96240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5180013" y="0"/>
            <a:ext cx="396240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028950" y="642938"/>
            <a:ext cx="3086100" cy="17367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4886325"/>
            <a:ext cx="3962400" cy="2571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:notes"/>
          <p:cNvSpPr txBox="1"/>
          <p:nvPr>
            <p:ph idx="1" type="body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:notes"/>
          <p:cNvSpPr/>
          <p:nvPr>
            <p:ph idx="2" type="sldImg"/>
          </p:nvPr>
        </p:nvSpPr>
        <p:spPr>
          <a:xfrm>
            <a:off x="3028950" y="642938"/>
            <a:ext cx="3086100" cy="17367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7c702629f4_0_11:notes"/>
          <p:cNvSpPr/>
          <p:nvPr>
            <p:ph idx="2" type="sldImg"/>
          </p:nvPr>
        </p:nvSpPr>
        <p:spPr>
          <a:xfrm>
            <a:off x="508400" y="385763"/>
            <a:ext cx="81279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7c702629f4_0_11:notes"/>
          <p:cNvSpPr txBox="1"/>
          <p:nvPr>
            <p:ph idx="1" type="body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7c4c3dbb63_0_1191:notes"/>
          <p:cNvSpPr/>
          <p:nvPr>
            <p:ph idx="2" type="sldImg"/>
          </p:nvPr>
        </p:nvSpPr>
        <p:spPr>
          <a:xfrm>
            <a:off x="3028950" y="642938"/>
            <a:ext cx="3086100" cy="1736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7c4c3dbb63_0_1191:notes"/>
          <p:cNvSpPr txBox="1"/>
          <p:nvPr>
            <p:ph idx="1" type="body"/>
          </p:nvPr>
        </p:nvSpPr>
        <p:spPr>
          <a:xfrm>
            <a:off x="914400" y="2474913"/>
            <a:ext cx="7315200" cy="2025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g37c4c3dbb63_0_1191:notes"/>
          <p:cNvSpPr txBox="1"/>
          <p:nvPr>
            <p:ph idx="12" type="sldNum"/>
          </p:nvPr>
        </p:nvSpPr>
        <p:spPr>
          <a:xfrm>
            <a:off x="5180013" y="4886325"/>
            <a:ext cx="3962400" cy="257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7c702629f4_0_336:notes"/>
          <p:cNvSpPr/>
          <p:nvPr>
            <p:ph idx="2" type="sldImg"/>
          </p:nvPr>
        </p:nvSpPr>
        <p:spPr>
          <a:xfrm>
            <a:off x="3028950" y="642938"/>
            <a:ext cx="3086100" cy="1736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7c702629f4_0_336:notes"/>
          <p:cNvSpPr txBox="1"/>
          <p:nvPr>
            <p:ph idx="1" type="body"/>
          </p:nvPr>
        </p:nvSpPr>
        <p:spPr>
          <a:xfrm>
            <a:off x="914400" y="2474913"/>
            <a:ext cx="7315200" cy="2025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g37c702629f4_0_336:notes"/>
          <p:cNvSpPr txBox="1"/>
          <p:nvPr>
            <p:ph idx="12" type="sldNum"/>
          </p:nvPr>
        </p:nvSpPr>
        <p:spPr>
          <a:xfrm>
            <a:off x="5180013" y="4886325"/>
            <a:ext cx="3962400" cy="257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7c702629f4_0_1033:notes"/>
          <p:cNvSpPr/>
          <p:nvPr>
            <p:ph idx="2" type="sldImg"/>
          </p:nvPr>
        </p:nvSpPr>
        <p:spPr>
          <a:xfrm>
            <a:off x="3028950" y="642938"/>
            <a:ext cx="3086100" cy="1736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7c702629f4_0_1033:notes"/>
          <p:cNvSpPr txBox="1"/>
          <p:nvPr>
            <p:ph idx="1" type="body"/>
          </p:nvPr>
        </p:nvSpPr>
        <p:spPr>
          <a:xfrm>
            <a:off x="914400" y="2474913"/>
            <a:ext cx="7315200" cy="2025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g37c702629f4_0_1033:notes"/>
          <p:cNvSpPr txBox="1"/>
          <p:nvPr>
            <p:ph idx="12" type="sldNum"/>
          </p:nvPr>
        </p:nvSpPr>
        <p:spPr>
          <a:xfrm>
            <a:off x="5180013" y="4886325"/>
            <a:ext cx="3962400" cy="257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7c702629f4_0_159:notes"/>
          <p:cNvSpPr/>
          <p:nvPr>
            <p:ph idx="2" type="sldImg"/>
          </p:nvPr>
        </p:nvSpPr>
        <p:spPr>
          <a:xfrm>
            <a:off x="3028950" y="642938"/>
            <a:ext cx="3086100" cy="1736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7c702629f4_0_159:notes"/>
          <p:cNvSpPr txBox="1"/>
          <p:nvPr>
            <p:ph idx="1" type="body"/>
          </p:nvPr>
        </p:nvSpPr>
        <p:spPr>
          <a:xfrm>
            <a:off x="914400" y="2474913"/>
            <a:ext cx="7315200" cy="2025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Pervasive AI - means all science that needs AI can use it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Removing Barriers for scientists in training large models on HPC (beyond the industry focus on LLMs)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Enable the development and sharing of large foundation models that can be leveraged across experiments, applications and science domains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Build standard frameworks and approaches for optimization, UQ and sharing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Develop adaptable capabilities for integration of AI with HPC simulations or experimental data pipelines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303" name="Google Shape;303;g37c702629f4_0_159:notes"/>
          <p:cNvSpPr txBox="1"/>
          <p:nvPr>
            <p:ph idx="12" type="sldNum"/>
          </p:nvPr>
        </p:nvSpPr>
        <p:spPr>
          <a:xfrm>
            <a:off x="5180013" y="4886325"/>
            <a:ext cx="3962400" cy="257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37c4c3dbb63_0_1537:notes"/>
          <p:cNvSpPr/>
          <p:nvPr>
            <p:ph idx="2" type="sldImg"/>
          </p:nvPr>
        </p:nvSpPr>
        <p:spPr>
          <a:xfrm>
            <a:off x="3028950" y="642938"/>
            <a:ext cx="3086100" cy="1736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37c4c3dbb63_0_1537:notes"/>
          <p:cNvSpPr txBox="1"/>
          <p:nvPr>
            <p:ph idx="1" type="body"/>
          </p:nvPr>
        </p:nvSpPr>
        <p:spPr>
          <a:xfrm>
            <a:off x="914400" y="2474913"/>
            <a:ext cx="7315200" cy="2025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g37c4c3dbb63_0_1537:notes"/>
          <p:cNvSpPr txBox="1"/>
          <p:nvPr>
            <p:ph idx="12" type="sldNum"/>
          </p:nvPr>
        </p:nvSpPr>
        <p:spPr>
          <a:xfrm>
            <a:off x="5180013" y="4886325"/>
            <a:ext cx="3962400" cy="257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7c4c3dbb63_0_1382:notes"/>
          <p:cNvSpPr/>
          <p:nvPr>
            <p:ph idx="2" type="sldImg"/>
          </p:nvPr>
        </p:nvSpPr>
        <p:spPr>
          <a:xfrm>
            <a:off x="3028950" y="642938"/>
            <a:ext cx="3086100" cy="1736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37c4c3dbb63_0_1382:notes"/>
          <p:cNvSpPr txBox="1"/>
          <p:nvPr>
            <p:ph idx="1" type="body"/>
          </p:nvPr>
        </p:nvSpPr>
        <p:spPr>
          <a:xfrm>
            <a:off x="914400" y="2474913"/>
            <a:ext cx="7315200" cy="2025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g37c4c3dbb63_0_1382:notes"/>
          <p:cNvSpPr txBox="1"/>
          <p:nvPr>
            <p:ph idx="12" type="sldNum"/>
          </p:nvPr>
        </p:nvSpPr>
        <p:spPr>
          <a:xfrm>
            <a:off x="5180013" y="4886325"/>
            <a:ext cx="3962400" cy="257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7c702629f4_0_558:notes"/>
          <p:cNvSpPr/>
          <p:nvPr>
            <p:ph idx="2" type="sldImg"/>
          </p:nvPr>
        </p:nvSpPr>
        <p:spPr>
          <a:xfrm>
            <a:off x="3028950" y="642938"/>
            <a:ext cx="3086100" cy="1736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37c702629f4_0_558:notes"/>
          <p:cNvSpPr txBox="1"/>
          <p:nvPr>
            <p:ph idx="1" type="body"/>
          </p:nvPr>
        </p:nvSpPr>
        <p:spPr>
          <a:xfrm>
            <a:off x="914400" y="2474913"/>
            <a:ext cx="7315200" cy="2025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g37c702629f4_0_558:notes"/>
          <p:cNvSpPr txBox="1"/>
          <p:nvPr>
            <p:ph idx="12" type="sldNum"/>
          </p:nvPr>
        </p:nvSpPr>
        <p:spPr>
          <a:xfrm>
            <a:off x="5180013" y="4886325"/>
            <a:ext cx="3962400" cy="257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7c702629f4_0_280:notes"/>
          <p:cNvSpPr/>
          <p:nvPr>
            <p:ph idx="2" type="sldImg"/>
          </p:nvPr>
        </p:nvSpPr>
        <p:spPr>
          <a:xfrm>
            <a:off x="3028950" y="642938"/>
            <a:ext cx="3086100" cy="1736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37c702629f4_0_280:notes"/>
          <p:cNvSpPr txBox="1"/>
          <p:nvPr>
            <p:ph idx="1" type="body"/>
          </p:nvPr>
        </p:nvSpPr>
        <p:spPr>
          <a:xfrm>
            <a:off x="914400" y="2474913"/>
            <a:ext cx="7315200" cy="2025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AI can transform science - work still needed on integration and new ways of working. </a:t>
            </a:r>
            <a:br>
              <a:rPr lang="en-US"/>
            </a:br>
            <a:r>
              <a:rPr i="1" lang="en-US"/>
              <a:t>One </a:t>
            </a:r>
            <a:r>
              <a:rPr lang="en-US"/>
              <a:t>way is through language models and AI agents e.g “discovery assistants” </a:t>
            </a:r>
            <a:endParaRPr/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i="1" lang="en-US"/>
              <a:t>Many</a:t>
            </a:r>
            <a:r>
              <a:rPr lang="en-US"/>
              <a:t> other ways include </a:t>
            </a:r>
            <a:endParaRPr/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extreme scale surrogates - 10000x faster simulations opens completely new approaches - such as evaluating weather risks in detail </a:t>
            </a:r>
            <a:endParaRPr/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experiment design and automation - opening door to fast feedback (e.g for fusion) </a:t>
            </a:r>
            <a:endParaRPr/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Uncovering secrets of the universe in surprising places that wouldn’t otherwise discovered in vast datasets such as the LHC</a:t>
            </a:r>
            <a:endParaRPr/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Integration with simulation and AI - allows use of full science models </a:t>
            </a:r>
            <a:endParaRPr/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[All projects highlighted except fusion had LBL involvement and/or used Perlmutter]</a:t>
            </a:r>
            <a:endParaRPr/>
          </a:p>
        </p:txBody>
      </p:sp>
      <p:sp>
        <p:nvSpPr>
          <p:cNvPr id="357" name="Google Shape;357;g37c702629f4_0_280:notes"/>
          <p:cNvSpPr txBox="1"/>
          <p:nvPr>
            <p:ph idx="12" type="sldNum"/>
          </p:nvPr>
        </p:nvSpPr>
        <p:spPr>
          <a:xfrm>
            <a:off x="5180013" y="4886325"/>
            <a:ext cx="3962400" cy="257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7c702629f4_0_1063:notes"/>
          <p:cNvSpPr/>
          <p:nvPr>
            <p:ph idx="2" type="sldImg"/>
          </p:nvPr>
        </p:nvSpPr>
        <p:spPr>
          <a:xfrm>
            <a:off x="3028950" y="642938"/>
            <a:ext cx="3086100" cy="1736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37c702629f4_0_1063:notes"/>
          <p:cNvSpPr txBox="1"/>
          <p:nvPr>
            <p:ph idx="1" type="body"/>
          </p:nvPr>
        </p:nvSpPr>
        <p:spPr>
          <a:xfrm>
            <a:off x="914400" y="2474913"/>
            <a:ext cx="7315200" cy="2025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g37c702629f4_0_1063:notes"/>
          <p:cNvSpPr txBox="1"/>
          <p:nvPr>
            <p:ph idx="12" type="sldNum"/>
          </p:nvPr>
        </p:nvSpPr>
        <p:spPr>
          <a:xfrm>
            <a:off x="5180013" y="4886325"/>
            <a:ext cx="3962400" cy="257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7c4c3dbb63_0_0:notes"/>
          <p:cNvSpPr/>
          <p:nvPr>
            <p:ph idx="2" type="sldImg"/>
          </p:nvPr>
        </p:nvSpPr>
        <p:spPr>
          <a:xfrm>
            <a:off x="508400" y="385763"/>
            <a:ext cx="81279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7c4c3dbb63_0_0:notes"/>
          <p:cNvSpPr txBox="1"/>
          <p:nvPr>
            <p:ph idx="1" type="body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7c4c3dbb63_0_103:notes"/>
          <p:cNvSpPr/>
          <p:nvPr>
            <p:ph idx="2" type="sldImg"/>
          </p:nvPr>
        </p:nvSpPr>
        <p:spPr>
          <a:xfrm>
            <a:off x="3028950" y="642938"/>
            <a:ext cx="3086100" cy="1736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7c4c3dbb63_0_103:notes"/>
          <p:cNvSpPr txBox="1"/>
          <p:nvPr>
            <p:ph idx="1" type="body"/>
          </p:nvPr>
        </p:nvSpPr>
        <p:spPr>
          <a:xfrm>
            <a:off x="914400" y="2474913"/>
            <a:ext cx="7315200" cy="2025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g37c4c3dbb63_0_103:notes"/>
          <p:cNvSpPr txBox="1"/>
          <p:nvPr>
            <p:ph idx="12" type="sldNum"/>
          </p:nvPr>
        </p:nvSpPr>
        <p:spPr>
          <a:xfrm>
            <a:off x="5180013" y="4886325"/>
            <a:ext cx="3962400" cy="257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7c4c3dbb63_0_228:notes"/>
          <p:cNvSpPr/>
          <p:nvPr>
            <p:ph idx="2" type="sldImg"/>
          </p:nvPr>
        </p:nvSpPr>
        <p:spPr>
          <a:xfrm>
            <a:off x="3028950" y="642938"/>
            <a:ext cx="3086100" cy="1736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7c4c3dbb63_0_228:notes"/>
          <p:cNvSpPr txBox="1"/>
          <p:nvPr>
            <p:ph idx="1" type="body"/>
          </p:nvPr>
        </p:nvSpPr>
        <p:spPr>
          <a:xfrm>
            <a:off x="914400" y="2474913"/>
            <a:ext cx="7315200" cy="2025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g37c4c3dbb63_0_228:notes"/>
          <p:cNvSpPr txBox="1"/>
          <p:nvPr>
            <p:ph idx="12" type="sldNum"/>
          </p:nvPr>
        </p:nvSpPr>
        <p:spPr>
          <a:xfrm>
            <a:off x="5180013" y="4886325"/>
            <a:ext cx="3962400" cy="257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7c4c3dbb63_0_1742:notes"/>
          <p:cNvSpPr/>
          <p:nvPr>
            <p:ph idx="2" type="sldImg"/>
          </p:nvPr>
        </p:nvSpPr>
        <p:spPr>
          <a:xfrm>
            <a:off x="508400" y="385763"/>
            <a:ext cx="81279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7c4c3dbb63_0_1742:notes"/>
          <p:cNvSpPr txBox="1"/>
          <p:nvPr>
            <p:ph idx="1" type="body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7c4c3dbb63_0_1563:notes"/>
          <p:cNvSpPr/>
          <p:nvPr>
            <p:ph idx="2" type="sldImg"/>
          </p:nvPr>
        </p:nvSpPr>
        <p:spPr>
          <a:xfrm>
            <a:off x="3028950" y="642938"/>
            <a:ext cx="3086100" cy="1736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7c4c3dbb63_0_1563:notes"/>
          <p:cNvSpPr txBox="1"/>
          <p:nvPr>
            <p:ph idx="1" type="body"/>
          </p:nvPr>
        </p:nvSpPr>
        <p:spPr>
          <a:xfrm>
            <a:off x="914400" y="2474913"/>
            <a:ext cx="7315200" cy="2025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FourCastNet - 25km grid, (720 x 1440 pixels), initially 20 variables, </a:t>
            </a:r>
            <a:endParaRPr/>
          </a:p>
        </p:txBody>
      </p:sp>
      <p:sp>
        <p:nvSpPr>
          <p:cNvPr id="177" name="Google Shape;177;g37c4c3dbb63_0_1563:notes"/>
          <p:cNvSpPr txBox="1"/>
          <p:nvPr>
            <p:ph idx="12" type="sldNum"/>
          </p:nvPr>
        </p:nvSpPr>
        <p:spPr>
          <a:xfrm>
            <a:off x="5180013" y="4886325"/>
            <a:ext cx="3962400" cy="257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7c4c3dbb63_0_1592:notes"/>
          <p:cNvSpPr/>
          <p:nvPr>
            <p:ph idx="2" type="sldImg"/>
          </p:nvPr>
        </p:nvSpPr>
        <p:spPr>
          <a:xfrm>
            <a:off x="1524300" y="385763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7c4c3dbb63_0_1592:notes"/>
          <p:cNvSpPr txBox="1"/>
          <p:nvPr>
            <p:ph idx="1" type="body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7c4c3dbb63_0_364:notes"/>
          <p:cNvSpPr txBox="1"/>
          <p:nvPr>
            <p:ph idx="1" type="body"/>
          </p:nvPr>
        </p:nvSpPr>
        <p:spPr>
          <a:xfrm>
            <a:off x="914400" y="2474913"/>
            <a:ext cx="7315200" cy="2025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g37c4c3dbb63_0_364:notes"/>
          <p:cNvSpPr/>
          <p:nvPr>
            <p:ph idx="2" type="sldImg"/>
          </p:nvPr>
        </p:nvSpPr>
        <p:spPr>
          <a:xfrm>
            <a:off x="3028950" y="642938"/>
            <a:ext cx="3086100" cy="1736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7c4c3dbb63_0_1015:notes"/>
          <p:cNvSpPr/>
          <p:nvPr>
            <p:ph idx="2" type="sldImg"/>
          </p:nvPr>
        </p:nvSpPr>
        <p:spPr>
          <a:xfrm>
            <a:off x="508400" y="385763"/>
            <a:ext cx="81279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7c4c3dbb63_0_1015:notes"/>
          <p:cNvSpPr txBox="1"/>
          <p:nvPr>
            <p:ph idx="1" type="body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"/>
          <p:cNvSpPr/>
          <p:nvPr/>
        </p:nvSpPr>
        <p:spPr>
          <a:xfrm>
            <a:off x="1135" y="422"/>
            <a:ext cx="9142864" cy="5143077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7187875" y="158763"/>
            <a:ext cx="1611022" cy="108286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 txBox="1"/>
          <p:nvPr>
            <p:ph idx="1" type="body"/>
          </p:nvPr>
        </p:nvSpPr>
        <p:spPr>
          <a:xfrm>
            <a:off x="307854" y="361950"/>
            <a:ext cx="3429000" cy="12618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3200"/>
              <a:buNone/>
              <a:defRPr sz="32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"/>
          <p:cNvSpPr txBox="1"/>
          <p:nvPr>
            <p:ph idx="2" type="body"/>
          </p:nvPr>
        </p:nvSpPr>
        <p:spPr>
          <a:xfrm>
            <a:off x="329420" y="4179568"/>
            <a:ext cx="3197346" cy="646331"/>
          </a:xfrm>
          <a:prstGeom prst="rect">
            <a:avLst/>
          </a:prstGeom>
          <a:solidFill>
            <a:schemeClr val="dk1">
              <a:alpha val="25882"/>
            </a:scheme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"/>
          <p:cNvSpPr txBox="1"/>
          <p:nvPr>
            <p:ph idx="3" type="body"/>
          </p:nvPr>
        </p:nvSpPr>
        <p:spPr>
          <a:xfrm>
            <a:off x="5715000" y="4095750"/>
            <a:ext cx="3197346" cy="730149"/>
          </a:xfrm>
          <a:prstGeom prst="rect">
            <a:avLst/>
          </a:prstGeom>
          <a:solidFill>
            <a:schemeClr val="dk1">
              <a:alpha val="25882"/>
            </a:scheme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">
  <p:cSld name="Two Columns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/>
          <p:nvPr>
            <p:ph type="title"/>
          </p:nvPr>
        </p:nvSpPr>
        <p:spPr>
          <a:xfrm>
            <a:off x="398014" y="191515"/>
            <a:ext cx="8347970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1"/>
          <p:cNvSpPr txBox="1"/>
          <p:nvPr>
            <p:ph idx="1" type="body"/>
          </p:nvPr>
        </p:nvSpPr>
        <p:spPr>
          <a:xfrm>
            <a:off x="411724" y="867007"/>
            <a:ext cx="3931920" cy="3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algn="l">
              <a:spcBef>
                <a:spcPts val="600"/>
              </a:spcBef>
              <a:spcAft>
                <a:spcPts val="0"/>
              </a:spcAft>
              <a:buSzPts val="2000"/>
              <a:buFont typeface="Arial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Courier New"/>
              <a:buChar char="o"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11"/>
          <p:cNvSpPr txBox="1"/>
          <p:nvPr>
            <p:ph idx="2" type="body"/>
          </p:nvPr>
        </p:nvSpPr>
        <p:spPr>
          <a:xfrm>
            <a:off x="4814064" y="867007"/>
            <a:ext cx="3931920" cy="3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algn="l">
              <a:spcBef>
                <a:spcPts val="600"/>
              </a:spcBef>
              <a:spcAft>
                <a:spcPts val="0"/>
              </a:spcAft>
              <a:buSzPts val="2000"/>
              <a:buFont typeface="Arial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Courier New"/>
              <a:buChar char="o"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Picture">
  <p:cSld name="Text and Picture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/>
          <p:nvPr>
            <p:ph type="title"/>
          </p:nvPr>
        </p:nvSpPr>
        <p:spPr>
          <a:xfrm>
            <a:off x="398014" y="191515"/>
            <a:ext cx="8347970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2"/>
          <p:cNvSpPr/>
          <p:nvPr>
            <p:ph idx="2" type="pic"/>
          </p:nvPr>
        </p:nvSpPr>
        <p:spPr>
          <a:xfrm>
            <a:off x="5088384" y="867007"/>
            <a:ext cx="3657600" cy="31525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Google Shape;54;p12"/>
          <p:cNvSpPr txBox="1"/>
          <p:nvPr>
            <p:ph idx="1" type="body"/>
          </p:nvPr>
        </p:nvSpPr>
        <p:spPr>
          <a:xfrm>
            <a:off x="411724" y="867007"/>
            <a:ext cx="4465076" cy="3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algn="l">
              <a:spcBef>
                <a:spcPts val="600"/>
              </a:spcBef>
              <a:spcAft>
                <a:spcPts val="0"/>
              </a:spcAft>
              <a:buSzPts val="2000"/>
              <a:buFont typeface="Arial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Courier New"/>
              <a:buChar char="o"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2"/>
          <p:cNvSpPr txBox="1"/>
          <p:nvPr>
            <p:ph idx="3" type="body"/>
          </p:nvPr>
        </p:nvSpPr>
        <p:spPr>
          <a:xfrm>
            <a:off x="5088384" y="4095750"/>
            <a:ext cx="3505200" cy="4288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 1">
  <p:cSld name="OBJECT_1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/>
          <p:nvPr>
            <p:ph type="title"/>
          </p:nvPr>
        </p:nvSpPr>
        <p:spPr>
          <a:xfrm>
            <a:off x="360342" y="134903"/>
            <a:ext cx="83265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3"/>
          <p:cNvSpPr txBox="1"/>
          <p:nvPr>
            <p:ph idx="1" type="body"/>
          </p:nvPr>
        </p:nvSpPr>
        <p:spPr>
          <a:xfrm>
            <a:off x="457200" y="971551"/>
            <a:ext cx="8229600" cy="3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2286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2286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indent="-2286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indent="-2286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indent="-2286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sp>
        <p:nvSpPr>
          <p:cNvPr id="59" name="Google Shape;59;p13"/>
          <p:cNvSpPr txBox="1"/>
          <p:nvPr>
            <p:ph idx="12" type="sldNum"/>
          </p:nvPr>
        </p:nvSpPr>
        <p:spPr>
          <a:xfrm>
            <a:off x="4116656" y="4776605"/>
            <a:ext cx="925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</a:t>
            </a:r>
            <a:fld id="{00000000-1234-1234-1234-123412341234}" type="slidenum">
              <a:rPr lang="en-US"/>
              <a:t>‹#›</a:t>
            </a:fld>
            <a:r>
              <a:rPr lang="en-US"/>
              <a:t> -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OBJECT_2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98014" y="191515"/>
            <a:ext cx="83481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604588" y="997203"/>
            <a:ext cx="7934700" cy="12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576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60"/>
              <a:buFont typeface="Arial"/>
              <a:buChar char="•"/>
              <a:defRPr b="0" i="0" sz="24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Title only">
  <p:cSld name="7_Title only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/>
          <p:nvPr>
            <p:ph type="title"/>
          </p:nvPr>
        </p:nvSpPr>
        <p:spPr>
          <a:xfrm>
            <a:off x="144018" y="178308"/>
            <a:ext cx="8742900" cy="6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300"/>
            </a:lvl1pPr>
            <a:lvl2pPr lvl="1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 showMasterSp="0">
  <p:cSld name="NERSC Title and Content_1_1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" name="Google Shape;66;p16"/>
          <p:cNvCxnSpPr/>
          <p:nvPr/>
        </p:nvCxnSpPr>
        <p:spPr>
          <a:xfrm flipH="1" rot="10800000">
            <a:off x="368225" y="808425"/>
            <a:ext cx="8547300" cy="6900"/>
          </a:xfrm>
          <a:prstGeom prst="straightConnector1">
            <a:avLst/>
          </a:prstGeom>
          <a:noFill/>
          <a:ln cap="flat" cmpd="sng" w="28575">
            <a:solidFill>
              <a:srgbClr val="3D85C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7" name="Google Shape;67;p16"/>
          <p:cNvSpPr txBox="1"/>
          <p:nvPr>
            <p:ph type="title"/>
          </p:nvPr>
        </p:nvSpPr>
        <p:spPr>
          <a:xfrm>
            <a:off x="368225" y="57475"/>
            <a:ext cx="8460300" cy="750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6"/>
          <p:cNvSpPr txBox="1"/>
          <p:nvPr>
            <p:ph idx="12" type="sldNum"/>
          </p:nvPr>
        </p:nvSpPr>
        <p:spPr>
          <a:xfrm>
            <a:off x="6781800" y="4743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NERSC_logo_color_sm.png" id="69" name="Google Shape;69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9200" y="4559350"/>
            <a:ext cx="954881" cy="641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">
  <p:cSld name="2_Title and Conten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/>
          <p:nvPr>
            <p:ph type="title"/>
          </p:nvPr>
        </p:nvSpPr>
        <p:spPr>
          <a:xfrm>
            <a:off x="398014" y="191516"/>
            <a:ext cx="82887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8"/>
          <p:cNvSpPr txBox="1"/>
          <p:nvPr>
            <p:ph idx="1" type="body"/>
          </p:nvPr>
        </p:nvSpPr>
        <p:spPr>
          <a:xfrm>
            <a:off x="398014" y="1045003"/>
            <a:ext cx="8288700" cy="35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algn="l">
              <a:spcBef>
                <a:spcPts val="600"/>
              </a:spcBef>
              <a:spcAft>
                <a:spcPts val="0"/>
              </a:spcAft>
              <a:buSzPts val="24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ourier New"/>
              <a:buChar char="o"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/>
          <p:nvPr>
            <p:ph type="title"/>
          </p:nvPr>
        </p:nvSpPr>
        <p:spPr>
          <a:xfrm>
            <a:off x="197400" y="50800"/>
            <a:ext cx="878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7" name="Google Shape;77;p19"/>
          <p:cNvSpPr txBox="1"/>
          <p:nvPr>
            <p:ph idx="1" type="body"/>
          </p:nvPr>
        </p:nvSpPr>
        <p:spPr>
          <a:xfrm>
            <a:off x="197400" y="542875"/>
            <a:ext cx="8787900" cy="42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8" name="Google Shape;78;p19"/>
          <p:cNvSpPr txBox="1"/>
          <p:nvPr>
            <p:ph idx="12" type="sldNum"/>
          </p:nvPr>
        </p:nvSpPr>
        <p:spPr>
          <a:xfrm>
            <a:off x="8777258" y="4778865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/>
          <p:nvPr>
            <p:ph type="title"/>
          </p:nvPr>
        </p:nvSpPr>
        <p:spPr>
          <a:xfrm>
            <a:off x="398014" y="191515"/>
            <a:ext cx="8288786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"/>
          <p:cNvSpPr txBox="1"/>
          <p:nvPr>
            <p:ph idx="1" type="body"/>
          </p:nvPr>
        </p:nvSpPr>
        <p:spPr>
          <a:xfrm>
            <a:off x="398014" y="1045002"/>
            <a:ext cx="8288786" cy="35328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 algn="l">
              <a:spcBef>
                <a:spcPts val="600"/>
              </a:spcBef>
              <a:spcAft>
                <a:spcPts val="0"/>
              </a:spcAft>
              <a:buSzPts val="24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ourier New"/>
              <a:buChar char="o"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Only" type="obj">
  <p:cSld name="OBJEC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/>
          <p:nvPr>
            <p:ph type="title"/>
          </p:nvPr>
        </p:nvSpPr>
        <p:spPr>
          <a:xfrm>
            <a:off x="398014" y="191515"/>
            <a:ext cx="8347970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wo Columns">
  <p:cSld name="1_Two Column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>
            <a:off x="398014" y="191515"/>
            <a:ext cx="8347970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411724" y="867007"/>
            <a:ext cx="3931920" cy="3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algn="l">
              <a:spcBef>
                <a:spcPts val="600"/>
              </a:spcBef>
              <a:spcAft>
                <a:spcPts val="0"/>
              </a:spcAft>
              <a:buSzPts val="2000"/>
              <a:buFont typeface="Arial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Courier New"/>
              <a:buChar char="o"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2" type="body"/>
          </p:nvPr>
        </p:nvSpPr>
        <p:spPr>
          <a:xfrm>
            <a:off x="4814064" y="867007"/>
            <a:ext cx="3931920" cy="3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algn="l">
              <a:spcBef>
                <a:spcPts val="600"/>
              </a:spcBef>
              <a:spcAft>
                <a:spcPts val="0"/>
              </a:spcAft>
              <a:buSzPts val="2000"/>
              <a:buFont typeface="Arial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Courier New"/>
              <a:buChar char="o"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ext and Picture">
  <p:cSld name="1_Text and Picture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/>
          <p:nvPr>
            <p:ph type="title"/>
          </p:nvPr>
        </p:nvSpPr>
        <p:spPr>
          <a:xfrm>
            <a:off x="398014" y="191515"/>
            <a:ext cx="8347970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6"/>
          <p:cNvSpPr/>
          <p:nvPr>
            <p:ph idx="2" type="pic"/>
          </p:nvPr>
        </p:nvSpPr>
        <p:spPr>
          <a:xfrm>
            <a:off x="5088384" y="867007"/>
            <a:ext cx="3657600" cy="31525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" name="Google Shape;37;p6"/>
          <p:cNvSpPr txBox="1"/>
          <p:nvPr>
            <p:ph idx="1" type="body"/>
          </p:nvPr>
        </p:nvSpPr>
        <p:spPr>
          <a:xfrm>
            <a:off x="411724" y="867007"/>
            <a:ext cx="4465076" cy="3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algn="l">
              <a:spcBef>
                <a:spcPts val="600"/>
              </a:spcBef>
              <a:spcAft>
                <a:spcPts val="0"/>
              </a:spcAft>
              <a:buSzPts val="2000"/>
              <a:buFont typeface="Arial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Courier New"/>
              <a:buChar char="o"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3" type="body"/>
          </p:nvPr>
        </p:nvSpPr>
        <p:spPr>
          <a:xfrm>
            <a:off x="5088384" y="4095750"/>
            <a:ext cx="3505200" cy="4288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">
  <p:cSld name="Table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/>
          <p:nvPr>
            <p:ph type="title"/>
          </p:nvPr>
        </p:nvSpPr>
        <p:spPr>
          <a:xfrm>
            <a:off x="398014" y="191515"/>
            <a:ext cx="8347970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Blank">
  <p:cSld name="2_Blank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able">
  <p:cSld name="1_Table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/>
          <p:nvPr>
            <p:ph type="title"/>
          </p:nvPr>
        </p:nvSpPr>
        <p:spPr>
          <a:xfrm>
            <a:off x="398014" y="191515"/>
            <a:ext cx="8347970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/>
          <p:nvPr>
            <p:ph type="title"/>
          </p:nvPr>
        </p:nvSpPr>
        <p:spPr>
          <a:xfrm>
            <a:off x="398014" y="191515"/>
            <a:ext cx="8288786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98014" y="1045002"/>
            <a:ext cx="8288786" cy="35328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 algn="l">
              <a:spcBef>
                <a:spcPts val="600"/>
              </a:spcBef>
              <a:spcAft>
                <a:spcPts val="0"/>
              </a:spcAft>
              <a:buSzPts val="24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ourier New"/>
              <a:buChar char="o"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6.xml"/><Relationship Id="rId22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5.xml"/><Relationship Id="rId21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8.xml"/><Relationship Id="rId24" Type="http://schemas.openxmlformats.org/officeDocument/2006/relationships/theme" Target="../theme/theme1.xml"/><Relationship Id="rId12" Type="http://schemas.openxmlformats.org/officeDocument/2006/relationships/slideLayout" Target="../slideLayouts/slideLayout7.xml"/><Relationship Id="rId23" Type="http://schemas.openxmlformats.org/officeDocument/2006/relationships/slideLayout" Target="../slideLayouts/slideLayout18.xml"/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9" Type="http://schemas.openxmlformats.org/officeDocument/2006/relationships/slideLayout" Target="../slideLayouts/slideLayout4.xml"/><Relationship Id="rId15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9.xml"/><Relationship Id="rId17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1.xml"/><Relationship Id="rId5" Type="http://schemas.openxmlformats.org/officeDocument/2006/relationships/image" Target="../media/image1.png"/><Relationship Id="rId19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.xml"/><Relationship Id="rId18" Type="http://schemas.openxmlformats.org/officeDocument/2006/relationships/slideLayout" Target="../slideLayouts/slideLayout13.xml"/><Relationship Id="rId7" Type="http://schemas.openxmlformats.org/officeDocument/2006/relationships/slideLayout" Target="../slideLayouts/slideLayout2.xml"/><Relationship Id="rId8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398014" y="191515"/>
            <a:ext cx="834797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604588" y="997203"/>
            <a:ext cx="7934822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"/>
          <p:cNvSpPr/>
          <p:nvPr/>
        </p:nvSpPr>
        <p:spPr>
          <a:xfrm>
            <a:off x="152400" y="4552950"/>
            <a:ext cx="1079778" cy="508658"/>
          </a:xfrm>
          <a:prstGeom prst="rect">
            <a:avLst/>
          </a:prstGeom>
          <a:blipFill rotWithShape="1">
            <a:blip r:embed="rId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1"/>
          <p:cNvSpPr/>
          <p:nvPr/>
        </p:nvSpPr>
        <p:spPr>
          <a:xfrm>
            <a:off x="2112715" y="4797192"/>
            <a:ext cx="941454" cy="234679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1"/>
          <p:cNvSpPr txBox="1"/>
          <p:nvPr/>
        </p:nvSpPr>
        <p:spPr>
          <a:xfrm>
            <a:off x="3270791" y="4746333"/>
            <a:ext cx="2103120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-US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sz="1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1"/>
          <p:cNvSpPr/>
          <p:nvPr/>
        </p:nvSpPr>
        <p:spPr>
          <a:xfrm>
            <a:off x="3126999" y="4837324"/>
            <a:ext cx="352899" cy="18735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1"/>
          <p:cNvSpPr/>
          <p:nvPr/>
        </p:nvSpPr>
        <p:spPr>
          <a:xfrm>
            <a:off x="3076126" y="4815218"/>
            <a:ext cx="0" cy="234950"/>
          </a:xfrm>
          <a:custGeom>
            <a:rect b="b" l="l" r="r" t="t"/>
            <a:pathLst>
              <a:path extrusionOk="0" h="234950" w="120000">
                <a:moveTo>
                  <a:pt x="0" y="0"/>
                </a:moveTo>
                <a:lnTo>
                  <a:pt x="0" y="234420"/>
                </a:lnTo>
              </a:path>
            </a:pathLst>
          </a:cu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31200" y="4609825"/>
            <a:ext cx="1658100" cy="29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1"/>
          <p:cNvPicPr preferRelativeResize="0"/>
          <p:nvPr/>
        </p:nvPicPr>
        <p:blipFill rotWithShape="1">
          <a:blip r:embed="rId5">
            <a:alphaModFix/>
          </a:blip>
          <a:srcRect b="49535" l="0" r="0" t="0"/>
          <a:stretch/>
        </p:blipFill>
        <p:spPr>
          <a:xfrm>
            <a:off x="5394950" y="4622359"/>
            <a:ext cx="1434750" cy="373966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6"/>
    <p:sldLayoutId id="2147483649" r:id="rId7"/>
    <p:sldLayoutId id="2147483650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60" r:id="rId18"/>
    <p:sldLayoutId id="2147483661" r:id="rId19"/>
    <p:sldLayoutId id="2147483662" r:id="rId20"/>
    <p:sldLayoutId id="2147483663" r:id="rId21"/>
    <p:sldLayoutId id="2147483664" r:id="rId22"/>
    <p:sldLayoutId id="2147483665" r:id="rId2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image" Target="../media/image86.jpg"/><Relationship Id="rId10" Type="http://schemas.openxmlformats.org/officeDocument/2006/relationships/image" Target="../media/image72.png"/><Relationship Id="rId13" Type="http://schemas.openxmlformats.org/officeDocument/2006/relationships/hyperlink" Target="https://sc25.supercomputing.org/program/" TargetMode="External"/><Relationship Id="rId12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dl4sci-school.lbl.gov/" TargetMode="External"/><Relationship Id="rId4" Type="http://schemas.openxmlformats.org/officeDocument/2006/relationships/hyperlink" Target="https://dl4sci-school.lbl.gov/agenda" TargetMode="External"/><Relationship Id="rId9" Type="http://schemas.openxmlformats.org/officeDocument/2006/relationships/image" Target="../media/image62.png"/><Relationship Id="rId14" Type="http://schemas.openxmlformats.org/officeDocument/2006/relationships/hyperlink" Target="https://github.com/NERSC/sc24-dl-tutorial/tree/main" TargetMode="External"/><Relationship Id="rId5" Type="http://schemas.openxmlformats.org/officeDocument/2006/relationships/image" Target="../media/image73.png"/><Relationship Id="rId6" Type="http://schemas.openxmlformats.org/officeDocument/2006/relationships/image" Target="../media/image54.png"/><Relationship Id="rId7" Type="http://schemas.openxmlformats.org/officeDocument/2006/relationships/image" Target="../media/image81.png"/><Relationship Id="rId8" Type="http://schemas.openxmlformats.org/officeDocument/2006/relationships/image" Target="../media/image6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80.png"/><Relationship Id="rId6" Type="http://schemas.openxmlformats.org/officeDocument/2006/relationships/image" Target="../media/image84.png"/><Relationship Id="rId7" Type="http://schemas.openxmlformats.org/officeDocument/2006/relationships/image" Target="../media/image10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9.png"/><Relationship Id="rId4" Type="http://schemas.openxmlformats.org/officeDocument/2006/relationships/image" Target="../media/image7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5.png"/><Relationship Id="rId6" Type="http://schemas.openxmlformats.org/officeDocument/2006/relationships/image" Target="../media/image65.png"/><Relationship Id="rId7" Type="http://schemas.openxmlformats.org/officeDocument/2006/relationships/image" Target="../media/image75.png"/><Relationship Id="rId8" Type="http://schemas.openxmlformats.org/officeDocument/2006/relationships/image" Target="../media/image7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5.png"/><Relationship Id="rId4" Type="http://schemas.openxmlformats.org/officeDocument/2006/relationships/image" Target="../media/image7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://nersc.gov/aiml" TargetMode="External"/><Relationship Id="rId4" Type="http://schemas.openxmlformats.org/officeDocument/2006/relationships/hyperlink" Target="mailto:wbhimji@lbl.gov" TargetMode="External"/><Relationship Id="rId5" Type="http://schemas.openxmlformats.org/officeDocument/2006/relationships/image" Target="../media/image7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1" Type="http://schemas.openxmlformats.org/officeDocument/2006/relationships/hyperlink" Target="https://scipost.org/10.21468/SciPostPhys.13.4.087" TargetMode="External"/><Relationship Id="rId10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9" Type="http://schemas.openxmlformats.org/officeDocument/2006/relationships/image" Target="../media/image91.png"/><Relationship Id="rId5" Type="http://schemas.openxmlformats.org/officeDocument/2006/relationships/image" Target="../media/image94.png"/><Relationship Id="rId6" Type="http://schemas.openxmlformats.org/officeDocument/2006/relationships/hyperlink" Target="https://www.nature.com/articles/s41586-024-07024-9" TargetMode="External"/><Relationship Id="rId7" Type="http://schemas.openxmlformats.org/officeDocument/2006/relationships/image" Target="../media/image92.png"/><Relationship Id="rId8" Type="http://schemas.openxmlformats.org/officeDocument/2006/relationships/image" Target="../media/image101.png"/></Relationships>
</file>

<file path=ppt/slides/_rels/slide19.xml.rels><?xml version="1.0" encoding="UTF-8" standalone="yes"?><Relationships xmlns="http://schemas.openxmlformats.org/package/2006/relationships"><Relationship Id="rId10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0.jpg"/><Relationship Id="rId4" Type="http://schemas.openxmlformats.org/officeDocument/2006/relationships/image" Target="../media/image106.png"/><Relationship Id="rId9" Type="http://schemas.openxmlformats.org/officeDocument/2006/relationships/image" Target="../media/image96.png"/><Relationship Id="rId5" Type="http://schemas.openxmlformats.org/officeDocument/2006/relationships/image" Target="../media/image97.png"/><Relationship Id="rId6" Type="http://schemas.openxmlformats.org/officeDocument/2006/relationships/image" Target="../media/image98.png"/><Relationship Id="rId7" Type="http://schemas.openxmlformats.org/officeDocument/2006/relationships/image" Target="../media/image95.png"/><Relationship Id="rId8" Type="http://schemas.openxmlformats.org/officeDocument/2006/relationships/image" Target="../media/image93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45.png"/><Relationship Id="rId10" Type="http://schemas.openxmlformats.org/officeDocument/2006/relationships/image" Target="../media/image43.png"/><Relationship Id="rId13" Type="http://schemas.openxmlformats.org/officeDocument/2006/relationships/image" Target="../media/image18.png"/><Relationship Id="rId12" Type="http://schemas.openxmlformats.org/officeDocument/2006/relationships/image" Target="../media/image105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jpg"/><Relationship Id="rId4" Type="http://schemas.openxmlformats.org/officeDocument/2006/relationships/image" Target="../media/image16.png"/><Relationship Id="rId9" Type="http://schemas.openxmlformats.org/officeDocument/2006/relationships/image" Target="../media/image6.png"/><Relationship Id="rId15" Type="http://schemas.openxmlformats.org/officeDocument/2006/relationships/image" Target="../media/image17.png"/><Relationship Id="rId14" Type="http://schemas.openxmlformats.org/officeDocument/2006/relationships/image" Target="../media/image13.png"/><Relationship Id="rId5" Type="http://schemas.openxmlformats.org/officeDocument/2006/relationships/image" Target="../media/image10.png"/><Relationship Id="rId6" Type="http://schemas.openxmlformats.org/officeDocument/2006/relationships/image" Target="../media/image20.png"/><Relationship Id="rId7" Type="http://schemas.openxmlformats.org/officeDocument/2006/relationships/image" Target="../media/image12.png"/><Relationship Id="rId8" Type="http://schemas.openxmlformats.org/officeDocument/2006/relationships/image" Target="../media/image24.png"/></Relationships>
</file>

<file path=ppt/slides/_rels/slide3.xml.rels><?xml version="1.0" encoding="UTF-8" standalone="yes"?><Relationships xmlns="http://schemas.openxmlformats.org/package/2006/relationships"><Relationship Id="rId20" Type="http://schemas.openxmlformats.org/officeDocument/2006/relationships/image" Target="../media/image33.png"/><Relationship Id="rId11" Type="http://schemas.openxmlformats.org/officeDocument/2006/relationships/image" Target="../media/image30.png"/><Relationship Id="rId22" Type="http://schemas.openxmlformats.org/officeDocument/2006/relationships/image" Target="../media/image50.png"/><Relationship Id="rId10" Type="http://schemas.openxmlformats.org/officeDocument/2006/relationships/image" Target="../media/image36.jpg"/><Relationship Id="rId21" Type="http://schemas.openxmlformats.org/officeDocument/2006/relationships/image" Target="../media/image38.png"/><Relationship Id="rId13" Type="http://schemas.openxmlformats.org/officeDocument/2006/relationships/image" Target="../media/image21.png"/><Relationship Id="rId1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27.png"/><Relationship Id="rId9" Type="http://schemas.openxmlformats.org/officeDocument/2006/relationships/image" Target="../media/image29.png"/><Relationship Id="rId15" Type="http://schemas.openxmlformats.org/officeDocument/2006/relationships/image" Target="../media/image26.png"/><Relationship Id="rId14" Type="http://schemas.openxmlformats.org/officeDocument/2006/relationships/image" Target="../media/image41.png"/><Relationship Id="rId17" Type="http://schemas.openxmlformats.org/officeDocument/2006/relationships/image" Target="../media/image19.png"/><Relationship Id="rId16" Type="http://schemas.openxmlformats.org/officeDocument/2006/relationships/image" Target="../media/image32.png"/><Relationship Id="rId5" Type="http://schemas.openxmlformats.org/officeDocument/2006/relationships/image" Target="../media/image15.jpg"/><Relationship Id="rId19" Type="http://schemas.openxmlformats.org/officeDocument/2006/relationships/image" Target="../media/image28.png"/><Relationship Id="rId6" Type="http://schemas.openxmlformats.org/officeDocument/2006/relationships/image" Target="../media/image46.png"/><Relationship Id="rId18" Type="http://schemas.openxmlformats.org/officeDocument/2006/relationships/image" Target="../media/image37.png"/><Relationship Id="rId7" Type="http://schemas.openxmlformats.org/officeDocument/2006/relationships/image" Target="../media/image25.png"/><Relationship Id="rId8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7.png"/><Relationship Id="rId4" Type="http://schemas.openxmlformats.org/officeDocument/2006/relationships/image" Target="../media/image4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1.png"/><Relationship Id="rId4" Type="http://schemas.openxmlformats.org/officeDocument/2006/relationships/image" Target="../media/image60.png"/><Relationship Id="rId5" Type="http://schemas.openxmlformats.org/officeDocument/2006/relationships/image" Target="../media/image49.png"/><Relationship Id="rId6" Type="http://schemas.openxmlformats.org/officeDocument/2006/relationships/image" Target="../media/image39.png"/><Relationship Id="rId7" Type="http://schemas.openxmlformats.org/officeDocument/2006/relationships/hyperlink" Target="https://docs.google.com/presentation/d/1v26uhlINLwsnygN-69hJmfE7AEwAqhi4TiSMnsFMzuM/edit?slide=id.g2d9dbff7c6f_0_192#slide=id.g2d9dbff7c6f_0_192" TargetMode="External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55.png"/><Relationship Id="rId10" Type="http://schemas.openxmlformats.org/officeDocument/2006/relationships/image" Target="../media/image40.png"/><Relationship Id="rId13" Type="http://schemas.openxmlformats.org/officeDocument/2006/relationships/image" Target="../media/image47.png"/><Relationship Id="rId1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5.png"/><Relationship Id="rId4" Type="http://schemas.openxmlformats.org/officeDocument/2006/relationships/hyperlink" Target="https://arxiv.org/abs/2202.11214" TargetMode="External"/><Relationship Id="rId9" Type="http://schemas.openxmlformats.org/officeDocument/2006/relationships/hyperlink" Target="https://neurips.cc/Conferences/2021/CompetitionTrack" TargetMode="External"/><Relationship Id="rId15" Type="http://schemas.openxmlformats.org/officeDocument/2006/relationships/hyperlink" Target="https://newscenter.lbl.gov/2022/10/25/solving-the-proton-puzzle/" TargetMode="External"/><Relationship Id="rId14" Type="http://schemas.openxmlformats.org/officeDocument/2006/relationships/image" Target="../media/image53.png"/><Relationship Id="rId5" Type="http://schemas.openxmlformats.org/officeDocument/2006/relationships/image" Target="../media/image52.gif"/><Relationship Id="rId6" Type="http://schemas.openxmlformats.org/officeDocument/2006/relationships/image" Target="../media/image34.gif"/><Relationship Id="rId7" Type="http://schemas.openxmlformats.org/officeDocument/2006/relationships/image" Target="../media/image24.png"/><Relationship Id="rId8" Type="http://schemas.openxmlformats.org/officeDocument/2006/relationships/hyperlink" Target="https://arxiv.org/abs/2010.09990" TargetMode="External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64.png"/><Relationship Id="rId10" Type="http://schemas.openxmlformats.org/officeDocument/2006/relationships/hyperlink" Target="https://arxiv.org/abs/2404.16091" TargetMode="External"/><Relationship Id="rId13" Type="http://schemas.openxmlformats.org/officeDocument/2006/relationships/image" Target="../media/image83.png"/><Relationship Id="rId1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42.png"/><Relationship Id="rId15" Type="http://schemas.openxmlformats.org/officeDocument/2006/relationships/hyperlink" Target="https://arxiv.org/abs/2505.08762" TargetMode="External"/><Relationship Id="rId14" Type="http://schemas.openxmlformats.org/officeDocument/2006/relationships/hyperlink" Target="https://arxiv.org/abs/2505.08762" TargetMode="External"/><Relationship Id="rId16" Type="http://schemas.openxmlformats.org/officeDocument/2006/relationships/hyperlink" Target="https://arxiv.org/abs/2506.23971" TargetMode="External"/><Relationship Id="rId5" Type="http://schemas.openxmlformats.org/officeDocument/2006/relationships/image" Target="../media/image66.png"/><Relationship Id="rId6" Type="http://schemas.openxmlformats.org/officeDocument/2006/relationships/hyperlink" Target="https://arxiv.org/abs/2408.03100" TargetMode="External"/><Relationship Id="rId7" Type="http://schemas.openxmlformats.org/officeDocument/2006/relationships/hyperlink" Target="https://arxiv.org/abs/2408.01581v1" TargetMode="External"/><Relationship Id="rId8" Type="http://schemas.openxmlformats.org/officeDocument/2006/relationships/image" Target="../media/image5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6.png"/><Relationship Id="rId4" Type="http://schemas.openxmlformats.org/officeDocument/2006/relationships/image" Target="../media/image71.png"/><Relationship Id="rId5" Type="http://schemas.openxmlformats.org/officeDocument/2006/relationships/hyperlink" Target="https://arxiv.org/abs/2506.21788" TargetMode="External"/><Relationship Id="rId6" Type="http://schemas.openxmlformats.org/officeDocument/2006/relationships/hyperlink" Target="https://www.biorxiv.org/content/10.1101/2024.11.19.624167v2.full.pdf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3.png"/><Relationship Id="rId4" Type="http://schemas.openxmlformats.org/officeDocument/2006/relationships/hyperlink" Target="https://arxiv.org/abs/2410.00273" TargetMode="External"/><Relationship Id="rId5" Type="http://schemas.openxmlformats.org/officeDocument/2006/relationships/hyperlink" Target="https://github.com/ShashankSubramanian/transformer-perf-estimates" TargetMode="External"/><Relationship Id="rId6" Type="http://schemas.openxmlformats.org/officeDocument/2006/relationships/image" Target="../media/image82.png"/><Relationship Id="rId7" Type="http://schemas.openxmlformats.org/officeDocument/2006/relationships/image" Target="../media/image7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0"/>
          <p:cNvSpPr txBox="1"/>
          <p:nvPr>
            <p:ph idx="1" type="body"/>
          </p:nvPr>
        </p:nvSpPr>
        <p:spPr>
          <a:xfrm>
            <a:off x="307850" y="361950"/>
            <a:ext cx="5262000" cy="19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Integrated AI for Science Infrastructure and the Upcoming NERSC "Doudna" System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</p:txBody>
      </p:sp>
      <p:sp>
        <p:nvSpPr>
          <p:cNvPr id="84" name="Google Shape;84;p20"/>
          <p:cNvSpPr txBox="1"/>
          <p:nvPr>
            <p:ph idx="3" type="body"/>
          </p:nvPr>
        </p:nvSpPr>
        <p:spPr>
          <a:xfrm>
            <a:off x="4753425" y="3520025"/>
            <a:ext cx="4158900" cy="1296900"/>
          </a:xfrm>
          <a:prstGeom prst="rect">
            <a:avLst/>
          </a:prstGeom>
          <a:solidFill>
            <a:schemeClr val="dk1">
              <a:alpha val="25882"/>
            </a:scheme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000"/>
              <a:t>Wahid  Bhimji</a:t>
            </a:r>
            <a:endParaRPr sz="1600"/>
          </a:p>
          <a:p>
            <a:pPr indent="0" lvl="0" marL="0" rtl="0" algn="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/>
              <a:t>September 12</a:t>
            </a:r>
            <a:r>
              <a:rPr baseline="30000" lang="en-US" sz="1600"/>
              <a:t>th</a:t>
            </a:r>
            <a:r>
              <a:rPr lang="en-US" sz="1600"/>
              <a:t> 2025</a:t>
            </a:r>
            <a:endParaRPr sz="1600"/>
          </a:p>
          <a:p>
            <a:pPr indent="0" lvl="0" marL="0" rtl="0" algn="r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/>
          </a:p>
        </p:txBody>
      </p:sp>
      <p:sp>
        <p:nvSpPr>
          <p:cNvPr id="85" name="Google Shape;85;p20"/>
          <p:cNvSpPr txBox="1"/>
          <p:nvPr/>
        </p:nvSpPr>
        <p:spPr>
          <a:xfrm>
            <a:off x="208650" y="4160150"/>
            <a:ext cx="5225100" cy="8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500">
                <a:solidFill>
                  <a:schemeClr val="lt1"/>
                </a:solidFill>
              </a:rPr>
              <a:t>New York Scientific Data Summit 2025</a:t>
            </a:r>
            <a:endParaRPr b="1" sz="1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9"/>
          <p:cNvSpPr/>
          <p:nvPr/>
        </p:nvSpPr>
        <p:spPr>
          <a:xfrm>
            <a:off x="-25" y="4123325"/>
            <a:ext cx="9144000" cy="1020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29"/>
          <p:cNvSpPr txBox="1"/>
          <p:nvPr>
            <p:ph type="title"/>
          </p:nvPr>
        </p:nvSpPr>
        <p:spPr>
          <a:xfrm>
            <a:off x="197400" y="50800"/>
            <a:ext cx="8787900" cy="46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Learning from community engagement </a:t>
            </a:r>
            <a:endParaRPr/>
          </a:p>
        </p:txBody>
      </p:sp>
      <p:sp>
        <p:nvSpPr>
          <p:cNvPr id="257" name="Google Shape;257;p29"/>
          <p:cNvSpPr txBox="1"/>
          <p:nvPr>
            <p:ph idx="1" type="body"/>
          </p:nvPr>
        </p:nvSpPr>
        <p:spPr>
          <a:xfrm>
            <a:off x="197400" y="573450"/>
            <a:ext cx="6382800" cy="254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/>
              <a:t>The Deep Learning for Science School at Berkeley Lab (</a:t>
            </a:r>
            <a:r>
              <a:rPr b="1" lang="en-US" sz="1600" u="sng">
                <a:solidFill>
                  <a:schemeClr val="hlink"/>
                </a:solidFill>
                <a:hlinkClick r:id="rId3"/>
              </a:rPr>
              <a:t>https://dl4sci-school.lbl.gov/</a:t>
            </a:r>
            <a:r>
              <a:rPr b="1" lang="en-US" sz="1600"/>
              <a:t>) since 2019</a:t>
            </a:r>
            <a:endParaRPr b="1"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Lectures from leading </a:t>
            </a:r>
            <a:r>
              <a:rPr i="1" lang="en-US" sz="1600"/>
              <a:t>practitioners</a:t>
            </a:r>
            <a:r>
              <a:rPr lang="en-US" sz="1600"/>
              <a:t> from industry and academia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1" lang="en-US" sz="1600"/>
              <a:t>2025 lectures: </a:t>
            </a:r>
            <a:r>
              <a:rPr b="1" lang="en-US" sz="1600" u="sng">
                <a:solidFill>
                  <a:schemeClr val="hlink"/>
                </a:solidFill>
                <a:hlinkClick r:id="rId4"/>
              </a:rPr>
              <a:t>https://dl4sci-school.lbl.gov/agenda</a:t>
            </a:r>
            <a:r>
              <a:rPr b="1" lang="en-US" sz="1600"/>
              <a:t> </a:t>
            </a:r>
            <a:endParaRPr b="1"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1" lang="en-US" sz="1600"/>
              <a:t>150 participants - over 500 applications</a:t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941100"/>
              </a:solidFill>
            </a:endParaRPr>
          </a:p>
        </p:txBody>
      </p:sp>
      <p:pic>
        <p:nvPicPr>
          <p:cNvPr id="258" name="Google Shape;258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09175" y="3408050"/>
            <a:ext cx="2177649" cy="163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80100" y="50800"/>
            <a:ext cx="2565411" cy="132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08475" y="1546525"/>
            <a:ext cx="2778352" cy="90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70402" y="3255001"/>
            <a:ext cx="991175" cy="727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161575" y="3289675"/>
            <a:ext cx="925250" cy="600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38300" y="3185944"/>
            <a:ext cx="732100" cy="1124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9" title="DL4Sci School Group Photo.jpg"/>
          <p:cNvPicPr preferRelativeResize="0"/>
          <p:nvPr/>
        </p:nvPicPr>
        <p:blipFill rotWithShape="1">
          <a:blip r:embed="rId11">
            <a:alphaModFix/>
          </a:blip>
          <a:srcRect b="0" l="0" r="0" t="26766"/>
          <a:stretch/>
        </p:blipFill>
        <p:spPr>
          <a:xfrm>
            <a:off x="6580100" y="2446949"/>
            <a:ext cx="2235100" cy="782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08350" y="2093488"/>
            <a:ext cx="5841300" cy="956525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29"/>
          <p:cNvSpPr txBox="1"/>
          <p:nvPr/>
        </p:nvSpPr>
        <p:spPr>
          <a:xfrm>
            <a:off x="31500" y="3042773"/>
            <a:ext cx="6382800" cy="21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</a:rPr>
              <a:t>The Deep Learning at Scale Tutorial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Jointly organized with NVIDIA (+ previously Cray, ORNL,Intel)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Detailed lectures + hands-on material covering distributed training, scaling, profiling, and optimization on Perlmutter. </a:t>
            </a:r>
            <a:r>
              <a:rPr lang="en-US" sz="1600" u="sng">
                <a:solidFill>
                  <a:schemeClr val="hlink"/>
                </a:solidFill>
                <a:hlinkClick r:id="rId13"/>
              </a:rPr>
              <a:t>Upcoming at SC25</a:t>
            </a:r>
            <a:r>
              <a:rPr lang="en-US" sz="1800">
                <a:solidFill>
                  <a:schemeClr val="dk1"/>
                </a:solidFill>
              </a:rPr>
              <a:t> (</a:t>
            </a:r>
            <a:r>
              <a:rPr lang="en-US" sz="1600" u="sng">
                <a:solidFill>
                  <a:schemeClr val="hlink"/>
                </a:solidFill>
                <a:hlinkClick r:id="rId14"/>
              </a:rPr>
              <a:t>See the full SC24 material here</a:t>
            </a:r>
            <a:r>
              <a:rPr lang="en-US" sz="1600">
                <a:solidFill>
                  <a:schemeClr val="dk1"/>
                </a:solidFill>
              </a:rPr>
              <a:t>)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941100"/>
                </a:solidFill>
              </a:rPr>
              <a:t>G</a:t>
            </a:r>
            <a:r>
              <a:rPr b="1" lang="en-US" sz="1600">
                <a:solidFill>
                  <a:srgbClr val="941100"/>
                </a:solidFill>
              </a:rPr>
              <a:t>rowing appetite and sophistication of community for more advanced topics</a:t>
            </a:r>
            <a:r>
              <a:rPr b="1" lang="en-US" sz="1600">
                <a:solidFill>
                  <a:srgbClr val="941100"/>
                </a:solidFill>
              </a:rPr>
              <a:t> such as model parallelism </a:t>
            </a:r>
            <a:endParaRPr b="1" sz="1600">
              <a:solidFill>
                <a:srgbClr val="9411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0"/>
          <p:cNvSpPr txBox="1"/>
          <p:nvPr>
            <p:ph type="title"/>
          </p:nvPr>
        </p:nvSpPr>
        <p:spPr>
          <a:xfrm>
            <a:off x="398025" y="191525"/>
            <a:ext cx="8553300" cy="98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Science r</a:t>
            </a:r>
            <a:r>
              <a:rPr lang="en-US" sz="2400">
                <a:solidFill>
                  <a:schemeClr val="dk1"/>
                </a:solidFill>
              </a:rPr>
              <a:t>equirements for a n</a:t>
            </a:r>
            <a:r>
              <a:rPr lang="en-US" sz="2400">
                <a:solidFill>
                  <a:schemeClr val="dk1"/>
                </a:solidFill>
              </a:rPr>
              <a:t>ext-generation AI infrastructure ..</a:t>
            </a:r>
            <a:endParaRPr sz="2700"/>
          </a:p>
        </p:txBody>
      </p:sp>
      <p:sp>
        <p:nvSpPr>
          <p:cNvPr id="273" name="Google Shape;273;p30"/>
          <p:cNvSpPr/>
          <p:nvPr/>
        </p:nvSpPr>
        <p:spPr>
          <a:xfrm>
            <a:off x="3165950" y="1991251"/>
            <a:ext cx="2538900" cy="11610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rgbClr val="F4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Integration of AI with Scientific Simulation and Data Pipelines</a:t>
            </a:r>
            <a:endParaRPr/>
          </a:p>
        </p:txBody>
      </p:sp>
      <p:sp>
        <p:nvSpPr>
          <p:cNvPr id="274" name="Google Shape;274;p30"/>
          <p:cNvSpPr/>
          <p:nvPr/>
        </p:nvSpPr>
        <p:spPr>
          <a:xfrm>
            <a:off x="2963900" y="703949"/>
            <a:ext cx="2669100" cy="11610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Large “Foundation” AI models for scientific problems</a:t>
            </a:r>
            <a:endParaRPr/>
          </a:p>
        </p:txBody>
      </p:sp>
      <p:sp>
        <p:nvSpPr>
          <p:cNvPr id="275" name="Google Shape;275;p30"/>
          <p:cNvSpPr/>
          <p:nvPr/>
        </p:nvSpPr>
        <p:spPr>
          <a:xfrm>
            <a:off x="184000" y="837300"/>
            <a:ext cx="2538900" cy="12873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Increasing and diverse compute demands across current workloads and AI</a:t>
            </a:r>
            <a:endParaRPr/>
          </a:p>
        </p:txBody>
      </p:sp>
      <p:sp>
        <p:nvSpPr>
          <p:cNvPr id="276" name="Google Shape;276;p30"/>
          <p:cNvSpPr/>
          <p:nvPr/>
        </p:nvSpPr>
        <p:spPr>
          <a:xfrm>
            <a:off x="5875800" y="856350"/>
            <a:ext cx="2963400" cy="1287300"/>
          </a:xfrm>
          <a:prstGeom prst="wedgeEllipseCallout">
            <a:avLst>
              <a:gd fmla="val -23922" name="adj1"/>
              <a:gd fmla="val 62669" name="adj2"/>
            </a:avLst>
          </a:prstGeom>
          <a:solidFill>
            <a:srgbClr val="9FC5E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Move to </a:t>
            </a:r>
            <a:r>
              <a:rPr lang="en-US"/>
              <a:t>production AI: MLOps, inference, intelligent agents</a:t>
            </a:r>
            <a:endParaRPr/>
          </a:p>
        </p:txBody>
      </p:sp>
      <p:pic>
        <p:nvPicPr>
          <p:cNvPr id="277" name="Google Shape;27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0012" y="3412825"/>
            <a:ext cx="2252476" cy="1692575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0"/>
          <p:cNvSpPr/>
          <p:nvPr/>
        </p:nvSpPr>
        <p:spPr>
          <a:xfrm>
            <a:off x="5922600" y="2562748"/>
            <a:ext cx="2669100" cy="11610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rgbClr val="EAD1D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Experimentation and interactivity </a:t>
            </a:r>
            <a:endParaRPr/>
          </a:p>
        </p:txBody>
      </p:sp>
      <p:sp>
        <p:nvSpPr>
          <p:cNvPr id="279" name="Google Shape;279;p30"/>
          <p:cNvSpPr/>
          <p:nvPr/>
        </p:nvSpPr>
        <p:spPr>
          <a:xfrm>
            <a:off x="549100" y="2396025"/>
            <a:ext cx="2538900" cy="12873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Persistent services for inference,  workload </a:t>
            </a:r>
            <a:r>
              <a:rPr lang="en-US"/>
              <a:t>orchestration</a:t>
            </a:r>
            <a:r>
              <a:rPr lang="en-US"/>
              <a:t> etc. 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1"/>
          <p:cNvSpPr txBox="1"/>
          <p:nvPr>
            <p:ph type="title"/>
          </p:nvPr>
        </p:nvSpPr>
        <p:spPr>
          <a:xfrm>
            <a:off x="398021" y="191525"/>
            <a:ext cx="5571600" cy="492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400">
                <a:solidFill>
                  <a:schemeClr val="dk1"/>
                </a:solidFill>
              </a:rPr>
              <a:t>Doudna</a:t>
            </a:r>
            <a:r>
              <a:rPr lang="en-US" sz="2400">
                <a:solidFill>
                  <a:schemeClr val="dk1"/>
                </a:solidFill>
              </a:rPr>
              <a:t> - announced May 2025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31"/>
          <p:cNvSpPr txBox="1"/>
          <p:nvPr>
            <p:ph idx="1" type="body"/>
          </p:nvPr>
        </p:nvSpPr>
        <p:spPr>
          <a:xfrm>
            <a:off x="11225" y="586575"/>
            <a:ext cx="5969700" cy="353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SzPts val="2000"/>
              <a:buChar char="•"/>
            </a:pPr>
            <a:r>
              <a:rPr b="1" lang="en-US" sz="2000"/>
              <a:t>&gt;10x performance increase</a:t>
            </a:r>
            <a:r>
              <a:rPr lang="en-US" sz="2000"/>
              <a:t> over Perlmutter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Infrastructure for </a:t>
            </a:r>
            <a:r>
              <a:rPr i="1" lang="en-US" sz="2000"/>
              <a:t>integrated</a:t>
            </a:r>
            <a:r>
              <a:rPr lang="en-US" sz="2000"/>
              <a:t> AI for science</a:t>
            </a:r>
            <a:endParaRPr sz="20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o"/>
            </a:pPr>
            <a:r>
              <a:rPr lang="en-US" sz="1600">
                <a:solidFill>
                  <a:schemeClr val="dk1"/>
                </a:solidFill>
              </a:rPr>
              <a:t>Large-scale AI model training and fine-tuning to particular science needs</a:t>
            </a:r>
            <a:endParaRPr sz="1600">
              <a:solidFill>
                <a:schemeClr val="dk1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o"/>
            </a:pPr>
            <a:r>
              <a:rPr lang="en-US" sz="1600">
                <a:solidFill>
                  <a:schemeClr val="dk1"/>
                </a:solidFill>
              </a:rPr>
              <a:t>Services for deep workflow integration of models into simulation and data pipelines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7" name="Google Shape;28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3125" y="0"/>
            <a:ext cx="2926223" cy="70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9631" y="561037"/>
            <a:ext cx="2113352" cy="96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88191" y="1472575"/>
            <a:ext cx="2044585" cy="136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1"/>
          <p:cNvPicPr preferRelativeResize="0"/>
          <p:nvPr/>
        </p:nvPicPr>
        <p:blipFill rotWithShape="1">
          <a:blip r:embed="rId6">
            <a:alphaModFix/>
          </a:blip>
          <a:srcRect b="12554" l="0" r="32840" t="14324"/>
          <a:stretch/>
        </p:blipFill>
        <p:spPr>
          <a:xfrm>
            <a:off x="7708548" y="1473325"/>
            <a:ext cx="896052" cy="136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8025" y="2331528"/>
            <a:ext cx="8039876" cy="27584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2"/>
          <p:cNvSpPr txBox="1"/>
          <p:nvPr>
            <p:ph type="title"/>
          </p:nvPr>
        </p:nvSpPr>
        <p:spPr>
          <a:xfrm>
            <a:off x="398014" y="191515"/>
            <a:ext cx="8348100" cy="492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>
                <a:solidFill>
                  <a:schemeClr val="dk1"/>
                </a:solidFill>
              </a:rPr>
              <a:t>Doudna</a:t>
            </a:r>
            <a:r>
              <a:rPr lang="en-US">
                <a:solidFill>
                  <a:schemeClr val="dk1"/>
                </a:solidFill>
              </a:rPr>
              <a:t>: Advanced </a:t>
            </a:r>
            <a:r>
              <a:rPr lang="en-US">
                <a:solidFill>
                  <a:schemeClr val="dk1"/>
                </a:solidFill>
              </a:rPr>
              <a:t>Workflow</a:t>
            </a:r>
            <a:r>
              <a:rPr lang="en-US">
                <a:solidFill>
                  <a:schemeClr val="dk1"/>
                </a:solidFill>
              </a:rPr>
              <a:t> Capabilities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98" name="Google Shape;29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9700" y="1322149"/>
            <a:ext cx="4017551" cy="249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011" y="1038550"/>
            <a:ext cx="5030700" cy="3414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3"/>
          <p:cNvSpPr txBox="1"/>
          <p:nvPr>
            <p:ph type="title"/>
          </p:nvPr>
        </p:nvSpPr>
        <p:spPr>
          <a:xfrm>
            <a:off x="398014" y="191515"/>
            <a:ext cx="8288700" cy="492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Working towards </a:t>
            </a:r>
            <a:r>
              <a:rPr i="1" lang="en-US" sz="2400">
                <a:solidFill>
                  <a:schemeClr val="dk1"/>
                </a:solidFill>
              </a:rPr>
              <a:t>Infrastructure for </a:t>
            </a:r>
            <a:r>
              <a:rPr i="1" lang="en-US" sz="2400">
                <a:solidFill>
                  <a:schemeClr val="dk1"/>
                </a:solidFill>
              </a:rPr>
              <a:t>Pervasive AI </a:t>
            </a:r>
            <a:endParaRPr i="1" sz="2400">
              <a:solidFill>
                <a:schemeClr val="dk1"/>
              </a:solidFill>
            </a:endParaRPr>
          </a:p>
        </p:txBody>
      </p:sp>
      <p:sp>
        <p:nvSpPr>
          <p:cNvPr id="306" name="Google Shape;306;p33"/>
          <p:cNvSpPr/>
          <p:nvPr/>
        </p:nvSpPr>
        <p:spPr>
          <a:xfrm>
            <a:off x="6405850" y="2294294"/>
            <a:ext cx="1821300" cy="1568100"/>
          </a:xfrm>
          <a:prstGeom prst="triangle">
            <a:avLst>
              <a:gd fmla="val 50000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33"/>
          <p:cNvSpPr/>
          <p:nvPr/>
        </p:nvSpPr>
        <p:spPr>
          <a:xfrm>
            <a:off x="6500800" y="1913873"/>
            <a:ext cx="1631400" cy="1631400"/>
          </a:xfrm>
          <a:prstGeom prst="ellipse">
            <a:avLst/>
          </a:prstGeom>
          <a:solidFill>
            <a:schemeClr val="dk1"/>
          </a:solidFill>
          <a:ln cap="flat" cmpd="sng" w="38100">
            <a:solidFill>
              <a:srgbClr val="FFFF00"/>
            </a:solidFill>
            <a:prstDash val="dot"/>
            <a:round/>
            <a:headEnd len="sm" w="sm" type="none"/>
            <a:tailEnd len="sm" w="sm" type="none"/>
          </a:ln>
          <a:effectLst>
            <a:outerShdw blurRad="214313" rotWithShape="0" algn="bl" dir="8460000" dist="447675">
              <a:srgbClr val="6FA8DC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8" name="Google Shape;30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67186" y="2391524"/>
            <a:ext cx="783895" cy="394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153340">
            <a:off x="7169424" y="2670987"/>
            <a:ext cx="783894" cy="394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941521">
            <a:off x="6759982" y="2862151"/>
            <a:ext cx="783895" cy="394406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3"/>
          <p:cNvSpPr txBox="1"/>
          <p:nvPr/>
        </p:nvSpPr>
        <p:spPr>
          <a:xfrm>
            <a:off x="6583223" y="1910346"/>
            <a:ext cx="1618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2" name="Google Shape;312;p33"/>
          <p:cNvSpPr/>
          <p:nvPr/>
        </p:nvSpPr>
        <p:spPr>
          <a:xfrm>
            <a:off x="7998625" y="1857400"/>
            <a:ext cx="1066800" cy="16314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/>
              <a:t>AI Augmented simulations</a:t>
            </a:r>
            <a:endParaRPr b="1" sz="1000"/>
          </a:p>
        </p:txBody>
      </p:sp>
      <p:grpSp>
        <p:nvGrpSpPr>
          <p:cNvPr id="313" name="Google Shape;313;p33"/>
          <p:cNvGrpSpPr/>
          <p:nvPr/>
        </p:nvGrpSpPr>
        <p:grpSpPr>
          <a:xfrm>
            <a:off x="5498617" y="1901555"/>
            <a:ext cx="1089897" cy="1631453"/>
            <a:chOff x="158925" y="881366"/>
            <a:chExt cx="2184600" cy="1580100"/>
          </a:xfrm>
        </p:grpSpPr>
        <p:sp>
          <p:nvSpPr>
            <p:cNvPr id="314" name="Google Shape;314;p33"/>
            <p:cNvSpPr/>
            <p:nvPr/>
          </p:nvSpPr>
          <p:spPr>
            <a:xfrm>
              <a:off x="158925" y="881366"/>
              <a:ext cx="2184600" cy="1580100"/>
            </a:xfrm>
            <a:prstGeom prst="round2DiagRect">
              <a:avLst>
                <a:gd fmla="val 16667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33"/>
            <p:cNvSpPr txBox="1"/>
            <p:nvPr/>
          </p:nvSpPr>
          <p:spPr>
            <a:xfrm>
              <a:off x="179347" y="1836353"/>
              <a:ext cx="2143800" cy="47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000">
                  <a:latin typeface="Helvetica Neue"/>
                  <a:ea typeface="Helvetica Neue"/>
                  <a:cs typeface="Helvetica Neue"/>
                  <a:sym typeface="Helvetica Neue"/>
                </a:rPr>
                <a:t>AI integrated data pipelines</a:t>
              </a:r>
              <a:endParaRPr b="1" sz="1000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316" name="Google Shape;316;p33"/>
          <p:cNvGrpSpPr/>
          <p:nvPr/>
        </p:nvGrpSpPr>
        <p:grpSpPr>
          <a:xfrm>
            <a:off x="6525869" y="734859"/>
            <a:ext cx="1733508" cy="1179028"/>
            <a:chOff x="380278" y="3792843"/>
            <a:chExt cx="1890000" cy="1452900"/>
          </a:xfrm>
        </p:grpSpPr>
        <p:sp>
          <p:nvSpPr>
            <p:cNvPr id="317" name="Google Shape;317;p33"/>
            <p:cNvSpPr/>
            <p:nvPr/>
          </p:nvSpPr>
          <p:spPr>
            <a:xfrm>
              <a:off x="429076" y="3792843"/>
              <a:ext cx="1635900" cy="1452900"/>
            </a:xfrm>
            <a:prstGeom prst="round2DiagRect">
              <a:avLst>
                <a:gd fmla="val 16667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33"/>
            <p:cNvSpPr txBox="1"/>
            <p:nvPr/>
          </p:nvSpPr>
          <p:spPr>
            <a:xfrm>
              <a:off x="380278" y="4719588"/>
              <a:ext cx="1890000" cy="32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000">
                  <a:latin typeface="Helvetica Neue"/>
                  <a:ea typeface="Helvetica Neue"/>
                  <a:cs typeface="Helvetica Neue"/>
                  <a:sym typeface="Helvetica Neue"/>
                </a:rPr>
                <a:t>AI-assisted user</a:t>
              </a:r>
              <a:endParaRPr b="1" sz="1000"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000">
                  <a:latin typeface="Helvetica Neue"/>
                  <a:ea typeface="Helvetica Neue"/>
                  <a:cs typeface="Helvetica Neue"/>
                  <a:sym typeface="Helvetica Neue"/>
                </a:rPr>
                <a:t>Intelligent Interfaces</a:t>
              </a:r>
              <a:endParaRPr b="1" sz="1000"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319" name="Google Shape;319;p33"/>
          <p:cNvSpPr/>
          <p:nvPr/>
        </p:nvSpPr>
        <p:spPr>
          <a:xfrm>
            <a:off x="6835675" y="1913863"/>
            <a:ext cx="910500" cy="394500"/>
          </a:xfrm>
          <a:prstGeom prst="curvedUp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0" name="Google Shape;320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57512" y="734850"/>
            <a:ext cx="1066850" cy="801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49600" y="2181400"/>
            <a:ext cx="935617" cy="42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58275" y="2181400"/>
            <a:ext cx="910381" cy="57720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33"/>
          <p:cNvSpPr txBox="1"/>
          <p:nvPr/>
        </p:nvSpPr>
        <p:spPr>
          <a:xfrm>
            <a:off x="6443425" y="3443475"/>
            <a:ext cx="163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24" name="Google Shape;324;p33"/>
          <p:cNvSpPr/>
          <p:nvPr/>
        </p:nvSpPr>
        <p:spPr>
          <a:xfrm>
            <a:off x="6487862" y="3536174"/>
            <a:ext cx="1733400" cy="6213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Integrated AI+Sim+Data Supercomputer</a:t>
            </a:r>
            <a:endParaRPr/>
          </a:p>
        </p:txBody>
      </p:sp>
      <p:sp>
        <p:nvSpPr>
          <p:cNvPr id="325" name="Google Shape;325;p33"/>
          <p:cNvSpPr txBox="1"/>
          <p:nvPr/>
        </p:nvSpPr>
        <p:spPr>
          <a:xfrm>
            <a:off x="6742125" y="4385072"/>
            <a:ext cx="1701000" cy="10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6" name="Google Shape;326;p33"/>
          <p:cNvSpPr txBox="1"/>
          <p:nvPr>
            <p:ph idx="1" type="body"/>
          </p:nvPr>
        </p:nvSpPr>
        <p:spPr>
          <a:xfrm>
            <a:off x="78500" y="729150"/>
            <a:ext cx="5420100" cy="353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SzPts val="1800"/>
              <a:buChar char="•"/>
            </a:pPr>
            <a:r>
              <a:rPr b="1" lang="en-US" sz="1800">
                <a:solidFill>
                  <a:srgbClr val="1155CC"/>
                </a:solidFill>
              </a:rPr>
              <a:t>System</a:t>
            </a:r>
            <a:r>
              <a:rPr lang="en-US" sz="1800"/>
              <a:t> hardware and software that liberates scientists in application of large AI models</a:t>
            </a:r>
            <a:endParaRPr sz="18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o"/>
            </a:pPr>
            <a:r>
              <a:rPr lang="en-US" sz="1400"/>
              <a:t>Integrated AI+Data+Sim accelerators, workflow and data management</a:t>
            </a:r>
            <a:r>
              <a:rPr lang="en-US" sz="1400"/>
              <a:t> 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o"/>
            </a:pPr>
            <a:r>
              <a:rPr lang="en-US" sz="1400"/>
              <a:t>Highly-instrumented,“S</a:t>
            </a:r>
            <a:r>
              <a:rPr lang="en-US" sz="1400"/>
              <a:t>elf-driving” systems</a:t>
            </a:r>
            <a:endParaRPr sz="1400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b="1" lang="en-US" sz="1800">
                <a:solidFill>
                  <a:srgbClr val="1155CC"/>
                </a:solidFill>
              </a:rPr>
              <a:t>Service</a:t>
            </a:r>
            <a:r>
              <a:rPr lang="en-US" sz="1800"/>
              <a:t> platform for seamless experimentation and integration of AI with simulation and data</a:t>
            </a:r>
            <a:endParaRPr sz="18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o"/>
            </a:pPr>
            <a:r>
              <a:rPr lang="en-US" sz="1400"/>
              <a:t>Host foundational AI models and datasets 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o"/>
            </a:pPr>
            <a:r>
              <a:rPr lang="en-US" sz="1400"/>
              <a:t>Intelligent agentic interfaces to compute</a:t>
            </a:r>
            <a:endParaRPr sz="1400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b="1" lang="en-US" sz="1800">
                <a:solidFill>
                  <a:srgbClr val="1155CC"/>
                </a:solidFill>
              </a:rPr>
              <a:t>Applications</a:t>
            </a:r>
            <a:r>
              <a:rPr lang="en-US" sz="1800"/>
              <a:t> for science with large-scale, science-informed, robust, transferable models </a:t>
            </a:r>
            <a:endParaRPr sz="1800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b="1" lang="en-US" sz="1800">
                <a:solidFill>
                  <a:srgbClr val="1155CC"/>
                </a:solidFill>
              </a:rPr>
              <a:t>Ecosystem</a:t>
            </a:r>
            <a:r>
              <a:rPr lang="en-US" sz="1800"/>
              <a:t> to </a:t>
            </a:r>
            <a:r>
              <a:rPr lang="en-US" sz="1800"/>
              <a:t>make all DoE science AI-enabled</a:t>
            </a:r>
            <a:endParaRPr sz="18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o"/>
            </a:pPr>
            <a:r>
              <a:rPr lang="en-US" sz="1400">
                <a:solidFill>
                  <a:schemeClr val="dk1"/>
                </a:solidFill>
              </a:rPr>
              <a:t>C</a:t>
            </a:r>
            <a:r>
              <a:rPr lang="en-US" sz="1400">
                <a:solidFill>
                  <a:schemeClr val="dk1"/>
                </a:solidFill>
              </a:rPr>
              <a:t>enters of expertise with engineering staff resources  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o"/>
            </a:pPr>
            <a:r>
              <a:rPr lang="en-US" sz="1400"/>
              <a:t>H</a:t>
            </a:r>
            <a:r>
              <a:rPr lang="en-US" sz="1400"/>
              <a:t>uman and AI-driven assistance</a:t>
            </a:r>
            <a:endParaRPr sz="1400"/>
          </a:p>
        </p:txBody>
      </p:sp>
      <p:sp>
        <p:nvSpPr>
          <p:cNvPr id="327" name="Google Shape;327;p33"/>
          <p:cNvSpPr/>
          <p:nvPr/>
        </p:nvSpPr>
        <p:spPr>
          <a:xfrm>
            <a:off x="6487862" y="4129550"/>
            <a:ext cx="1733400" cy="4923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Self-driving AI-Operations </a:t>
            </a:r>
            <a:endParaRPr b="1"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4"/>
          <p:cNvSpPr txBox="1"/>
          <p:nvPr>
            <p:ph type="title"/>
          </p:nvPr>
        </p:nvSpPr>
        <p:spPr>
          <a:xfrm>
            <a:off x="197400" y="93609"/>
            <a:ext cx="8787900" cy="46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Integrated AI </a:t>
            </a:r>
            <a:r>
              <a:rPr lang="en-US"/>
              <a:t>Infrastructure</a:t>
            </a:r>
            <a:r>
              <a:rPr lang="en-US"/>
              <a:t> for </a:t>
            </a:r>
            <a:r>
              <a:rPr lang="en-US"/>
              <a:t>Transformative</a:t>
            </a:r>
            <a:r>
              <a:rPr lang="en-US"/>
              <a:t> AI for Science</a:t>
            </a:r>
            <a:endParaRPr/>
          </a:p>
        </p:txBody>
      </p:sp>
      <p:sp>
        <p:nvSpPr>
          <p:cNvPr id="334" name="Google Shape;334;p34"/>
          <p:cNvSpPr txBox="1"/>
          <p:nvPr>
            <p:ph idx="12" type="sldNum"/>
          </p:nvPr>
        </p:nvSpPr>
        <p:spPr>
          <a:xfrm>
            <a:off x="8777258" y="4778865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35" name="Google Shape;33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0517" y="1053169"/>
            <a:ext cx="4274783" cy="264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625" y="1016407"/>
            <a:ext cx="4473525" cy="271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5"/>
          <p:cNvSpPr txBox="1"/>
          <p:nvPr>
            <p:ph type="title"/>
          </p:nvPr>
        </p:nvSpPr>
        <p:spPr>
          <a:xfrm>
            <a:off x="117725" y="191525"/>
            <a:ext cx="8957700" cy="492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NERSC seen emergence of modern AI for Science in last decade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343" name="Google Shape;343;p35"/>
          <p:cNvSpPr txBox="1"/>
          <p:nvPr/>
        </p:nvSpPr>
        <p:spPr>
          <a:xfrm>
            <a:off x="7320897" y="3722648"/>
            <a:ext cx="1955700" cy="8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Contact: </a:t>
            </a:r>
            <a:endParaRPr b="1" sz="15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u="sng">
                <a:solidFill>
                  <a:srgbClr val="0097A7"/>
                </a:solidFill>
                <a:highlight>
                  <a:srgbClr val="FFFFFF"/>
                </a:highlight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nersc.gov/aiml </a:t>
            </a:r>
            <a:endParaRPr sz="1500">
              <a:solidFill>
                <a:srgbClr val="59595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u="sng">
                <a:solidFill>
                  <a:srgbClr val="0097A7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wbhimji@lbl.gov</a:t>
            </a:r>
            <a:endParaRPr sz="1500">
              <a:solidFill>
                <a:srgbClr val="59595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59595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4" name="Google Shape;344;p35"/>
          <p:cNvSpPr txBox="1"/>
          <p:nvPr/>
        </p:nvSpPr>
        <p:spPr>
          <a:xfrm>
            <a:off x="197400" y="695275"/>
            <a:ext cx="8760300" cy="29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ts val="1800"/>
              <a:buChar char="●"/>
            </a:pPr>
            <a:r>
              <a:rPr lang="en-US" sz="1800"/>
              <a:t>Learn lessons from workload monitoring, surveys, in-depth </a:t>
            </a:r>
            <a:r>
              <a:rPr lang="en-US" sz="1800"/>
              <a:t>partnerships</a:t>
            </a:r>
            <a:r>
              <a:rPr lang="en-US" sz="1800"/>
              <a:t>, broad science projects, detailed </a:t>
            </a:r>
            <a:r>
              <a:rPr lang="en-US" sz="1800">
                <a:solidFill>
                  <a:schemeClr val="dk1"/>
                </a:solidFill>
              </a:rPr>
              <a:t>performance analysis, and</a:t>
            </a:r>
            <a:r>
              <a:rPr lang="en-US" sz="1800"/>
              <a:t> community engagement 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ts val="1800"/>
              <a:buChar char="●"/>
            </a:pPr>
            <a:r>
              <a:rPr lang="en-US" sz="1800"/>
              <a:t>Potential clearly demonstrated. Work still needed to fully exploit </a:t>
            </a:r>
            <a:endParaRPr sz="1800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AI+Sim+Data optimized compute capabilities and data infrastructure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Hosting and exploitation of vast DoE datasets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Development and sharing of large science-specific models that can be leveraged across experiments and science domains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Capabilities for integration of AI with simulations and experimental data 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Engineering staff working deeply with scientists and AI experts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</p:txBody>
      </p:sp>
      <p:pic>
        <p:nvPicPr>
          <p:cNvPr id="345" name="Google Shape;345;p35" title="Screenshot 2025-03-16 at 6.21.48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44100" y="2451000"/>
            <a:ext cx="1331325" cy="12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35"/>
          <p:cNvSpPr txBox="1"/>
          <p:nvPr/>
        </p:nvSpPr>
        <p:spPr>
          <a:xfrm>
            <a:off x="197400" y="3158645"/>
            <a:ext cx="7647600" cy="15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ts val="1800"/>
              <a:buChar char="●"/>
            </a:pPr>
            <a:r>
              <a:rPr i="1" lang="en-US" sz="1800">
                <a:solidFill>
                  <a:schemeClr val="dk2"/>
                </a:solidFill>
              </a:rPr>
              <a:t>Doudna</a:t>
            </a:r>
            <a:r>
              <a:rPr lang="en-US" sz="1800"/>
              <a:t> - Next generation AI4Sci infrastructure</a:t>
            </a:r>
            <a:endParaRPr sz="1800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NVIDIA Vera-Rubin GPUs; High speed </a:t>
            </a:r>
            <a:r>
              <a:rPr lang="en-US"/>
              <a:t>interconnect</a:t>
            </a:r>
            <a:r>
              <a:rPr lang="en-US"/>
              <a:t> and external network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Platform (IBM) and QoS (VAST) Storage. Integrated workflow nodes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Advanced workflow capabilities and new NESAP deep engagements  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ts val="1800"/>
              <a:buChar char="●"/>
            </a:pPr>
            <a:r>
              <a:rPr lang="en-US" sz="1800"/>
              <a:t>An integrated </a:t>
            </a:r>
            <a:r>
              <a:rPr lang="en-US" sz="1800"/>
              <a:t>infrastructure</a:t>
            </a:r>
            <a:r>
              <a:rPr lang="en-US" sz="1800"/>
              <a:t> for pervasive AI will transform science </a:t>
            </a:r>
            <a:endParaRPr sz="18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6"/>
          <p:cNvSpPr txBox="1"/>
          <p:nvPr>
            <p:ph type="title"/>
          </p:nvPr>
        </p:nvSpPr>
        <p:spPr>
          <a:xfrm>
            <a:off x="398014" y="191515"/>
            <a:ext cx="8288700" cy="492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Extras</a:t>
            </a:r>
            <a:endParaRPr/>
          </a:p>
        </p:txBody>
      </p:sp>
      <p:sp>
        <p:nvSpPr>
          <p:cNvPr id="353" name="Google Shape;353;p36"/>
          <p:cNvSpPr txBox="1"/>
          <p:nvPr>
            <p:ph idx="1" type="body"/>
          </p:nvPr>
        </p:nvSpPr>
        <p:spPr>
          <a:xfrm>
            <a:off x="398014" y="1045002"/>
            <a:ext cx="8288700" cy="353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7"/>
          <p:cNvSpPr/>
          <p:nvPr/>
        </p:nvSpPr>
        <p:spPr>
          <a:xfrm>
            <a:off x="160925" y="4666650"/>
            <a:ext cx="8896500" cy="40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37"/>
          <p:cNvSpPr/>
          <p:nvPr/>
        </p:nvSpPr>
        <p:spPr>
          <a:xfrm>
            <a:off x="2733550" y="1047925"/>
            <a:ext cx="3531900" cy="3531900"/>
          </a:xfrm>
          <a:prstGeom prst="ellipse">
            <a:avLst/>
          </a:prstGeom>
          <a:solidFill>
            <a:srgbClr val="A4C2F4">
              <a:alpha val="538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37"/>
          <p:cNvSpPr txBox="1"/>
          <p:nvPr>
            <p:ph type="title"/>
          </p:nvPr>
        </p:nvSpPr>
        <p:spPr>
          <a:xfrm>
            <a:off x="427639" y="191515"/>
            <a:ext cx="8288700" cy="492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400">
                <a:solidFill>
                  <a:schemeClr val="dk1"/>
                </a:solidFill>
              </a:rPr>
              <a:t>Pervasive AI</a:t>
            </a:r>
            <a:r>
              <a:rPr lang="en-US" sz="2400">
                <a:solidFill>
                  <a:schemeClr val="dk1"/>
                </a:solidFill>
              </a:rPr>
              <a:t> can t</a:t>
            </a:r>
            <a:r>
              <a:rPr lang="en-US" sz="2400">
                <a:solidFill>
                  <a:schemeClr val="dk1"/>
                </a:solidFill>
              </a:rPr>
              <a:t>ransfor</a:t>
            </a:r>
            <a:r>
              <a:rPr lang="en-US" sz="2400">
                <a:solidFill>
                  <a:schemeClr val="dk1"/>
                </a:solidFill>
              </a:rPr>
              <a:t>m science</a:t>
            </a:r>
            <a:endParaRPr sz="2400">
              <a:solidFill>
                <a:schemeClr val="dk1"/>
              </a:solidFill>
            </a:endParaRPr>
          </a:p>
        </p:txBody>
      </p:sp>
      <p:cxnSp>
        <p:nvCxnSpPr>
          <p:cNvPr id="362" name="Google Shape;362;p37"/>
          <p:cNvCxnSpPr/>
          <p:nvPr/>
        </p:nvCxnSpPr>
        <p:spPr>
          <a:xfrm rot="5998636">
            <a:off x="3251784" y="1565103"/>
            <a:ext cx="2496861" cy="2496861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3" name="Google Shape;363;p37"/>
          <p:cNvCxnSpPr/>
          <p:nvPr/>
        </p:nvCxnSpPr>
        <p:spPr>
          <a:xfrm rot="1799579">
            <a:off x="2733576" y="2813649"/>
            <a:ext cx="3531749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4" name="Google Shape;364;p37"/>
          <p:cNvCxnSpPr>
            <a:stCxn id="360" idx="0"/>
          </p:cNvCxnSpPr>
          <p:nvPr/>
        </p:nvCxnSpPr>
        <p:spPr>
          <a:xfrm>
            <a:off x="4499500" y="1047925"/>
            <a:ext cx="0" cy="35319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65" name="Google Shape;36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5925" y="1722775"/>
            <a:ext cx="2063700" cy="2120400"/>
          </a:xfrm>
          <a:prstGeom prst="ellipse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66" name="Google Shape;366;p37"/>
          <p:cNvSpPr txBox="1"/>
          <p:nvPr/>
        </p:nvSpPr>
        <p:spPr>
          <a:xfrm>
            <a:off x="4823875" y="799450"/>
            <a:ext cx="1802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C57D3"/>
                </a:solidFill>
                <a:latin typeface="Roboto"/>
                <a:ea typeface="Roboto"/>
                <a:cs typeface="Roboto"/>
                <a:sym typeface="Roboto"/>
              </a:rPr>
              <a:t>Fast novel experiment design</a:t>
            </a:r>
            <a:endParaRPr b="1" sz="1800">
              <a:solidFill>
                <a:srgbClr val="0C57D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7" name="Google Shape;367;p37"/>
          <p:cNvSpPr txBox="1"/>
          <p:nvPr/>
        </p:nvSpPr>
        <p:spPr>
          <a:xfrm>
            <a:off x="4802450" y="3875200"/>
            <a:ext cx="16317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C57D3"/>
                </a:solidFill>
                <a:latin typeface="Roboto"/>
                <a:ea typeface="Roboto"/>
                <a:cs typeface="Roboto"/>
                <a:sym typeface="Roboto"/>
              </a:rPr>
              <a:t>Unsupervised</a:t>
            </a:r>
            <a:endParaRPr b="1" sz="1800">
              <a:solidFill>
                <a:srgbClr val="0C57D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C57D3"/>
                </a:solidFill>
                <a:latin typeface="Roboto"/>
                <a:ea typeface="Roboto"/>
                <a:cs typeface="Roboto"/>
                <a:sym typeface="Roboto"/>
              </a:rPr>
              <a:t>detection of new science </a:t>
            </a:r>
            <a:endParaRPr b="1" sz="1800">
              <a:solidFill>
                <a:srgbClr val="0C57D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8" name="Google Shape;368;p37"/>
          <p:cNvSpPr txBox="1"/>
          <p:nvPr/>
        </p:nvSpPr>
        <p:spPr>
          <a:xfrm>
            <a:off x="5543738" y="2021075"/>
            <a:ext cx="3241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C57D3"/>
                </a:solidFill>
                <a:latin typeface="Roboto"/>
                <a:ea typeface="Roboto"/>
                <a:cs typeface="Roboto"/>
                <a:sym typeface="Roboto"/>
              </a:rPr>
              <a:t>AI-driven </a:t>
            </a:r>
            <a:endParaRPr b="1" sz="1800">
              <a:solidFill>
                <a:srgbClr val="0C57D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C57D3"/>
                </a:solidFill>
                <a:latin typeface="Roboto"/>
                <a:ea typeface="Roboto"/>
                <a:cs typeface="Roboto"/>
                <a:sym typeface="Roboto"/>
              </a:rPr>
              <a:t>automation</a:t>
            </a:r>
            <a:endParaRPr b="1" sz="1800">
              <a:solidFill>
                <a:srgbClr val="0C57D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9" name="Google Shape;369;p37"/>
          <p:cNvSpPr txBox="1"/>
          <p:nvPr/>
        </p:nvSpPr>
        <p:spPr>
          <a:xfrm>
            <a:off x="1847420" y="875650"/>
            <a:ext cx="2251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C57D3"/>
                </a:solidFill>
                <a:latin typeface="Roboto"/>
                <a:ea typeface="Roboto"/>
                <a:cs typeface="Roboto"/>
                <a:sym typeface="Roboto"/>
              </a:rPr>
              <a:t>Extreme scale surrogate models</a:t>
            </a:r>
            <a:endParaRPr b="1" sz="1800">
              <a:solidFill>
                <a:srgbClr val="0C57D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0" name="Google Shape;370;p37"/>
          <p:cNvSpPr txBox="1"/>
          <p:nvPr/>
        </p:nvSpPr>
        <p:spPr>
          <a:xfrm>
            <a:off x="1549900" y="2052125"/>
            <a:ext cx="19227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C57D3"/>
                </a:solidFill>
                <a:latin typeface="Roboto"/>
                <a:ea typeface="Roboto"/>
                <a:cs typeface="Roboto"/>
                <a:sym typeface="Roboto"/>
              </a:rPr>
              <a:t>AI knowledge discovery agents</a:t>
            </a:r>
            <a:endParaRPr b="1" sz="1800">
              <a:solidFill>
                <a:srgbClr val="0C57D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1" name="Google Shape;371;p37"/>
          <p:cNvSpPr txBox="1"/>
          <p:nvPr/>
        </p:nvSpPr>
        <p:spPr>
          <a:xfrm>
            <a:off x="2347525" y="3875200"/>
            <a:ext cx="19227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C57D3"/>
                </a:solidFill>
                <a:latin typeface="Roboto"/>
                <a:ea typeface="Roboto"/>
                <a:cs typeface="Roboto"/>
                <a:sym typeface="Roboto"/>
              </a:rPr>
              <a:t>Inference with full science models</a:t>
            </a:r>
            <a:endParaRPr b="1">
              <a:solidFill>
                <a:srgbClr val="0C57D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72" name="Google Shape;37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9000" y="592225"/>
            <a:ext cx="1781999" cy="1067107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7"/>
          <p:cNvSpPr txBox="1"/>
          <p:nvPr/>
        </p:nvSpPr>
        <p:spPr>
          <a:xfrm>
            <a:off x="6601425" y="1545100"/>
            <a:ext cx="1852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/>
              <a:t>Nuclear Physics: Instrument design</a:t>
            </a:r>
            <a:endParaRPr b="1" sz="1000">
              <a:solidFill>
                <a:schemeClr val="dk1"/>
              </a:solidFill>
            </a:endParaRPr>
          </a:p>
        </p:txBody>
      </p:sp>
      <p:pic>
        <p:nvPicPr>
          <p:cNvPr id="374" name="Google Shape;374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06237" y="2038200"/>
            <a:ext cx="1922624" cy="106710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37"/>
          <p:cNvSpPr txBox="1"/>
          <p:nvPr/>
        </p:nvSpPr>
        <p:spPr>
          <a:xfrm>
            <a:off x="6595250" y="3008450"/>
            <a:ext cx="2538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/>
              <a:t>Fusion: Plasma instability avoidance </a:t>
            </a:r>
            <a:endParaRPr b="1" sz="800"/>
          </a:p>
        </p:txBody>
      </p:sp>
      <p:sp>
        <p:nvSpPr>
          <p:cNvPr id="376" name="Google Shape;376;p37"/>
          <p:cNvSpPr txBox="1"/>
          <p:nvPr/>
        </p:nvSpPr>
        <p:spPr>
          <a:xfrm>
            <a:off x="8409300" y="1817175"/>
            <a:ext cx="734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1"/>
                </a:solidFill>
              </a:rPr>
              <a:t>(ref: </a:t>
            </a:r>
            <a:r>
              <a:rPr lang="en-US" sz="800" u="sng">
                <a:solidFill>
                  <a:schemeClr val="hlink"/>
                </a:solidFill>
                <a:hlinkClick r:id="rId6"/>
              </a:rPr>
              <a:t>Nature 626:746–751 (2024)</a:t>
            </a:r>
            <a:r>
              <a:rPr lang="en-US" sz="800">
                <a:solidFill>
                  <a:schemeClr val="dk1"/>
                </a:solidFill>
              </a:rPr>
              <a:t>)</a:t>
            </a:r>
            <a:endParaRPr/>
          </a:p>
        </p:txBody>
      </p:sp>
      <p:pic>
        <p:nvPicPr>
          <p:cNvPr id="377" name="Google Shape;377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37100" y="3407975"/>
            <a:ext cx="2110699" cy="1329670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37"/>
          <p:cNvSpPr txBox="1"/>
          <p:nvPr/>
        </p:nvSpPr>
        <p:spPr>
          <a:xfrm>
            <a:off x="6493575" y="4565850"/>
            <a:ext cx="2650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/>
              <a:t>High-energy physics: “Anomaly” detection for LHC</a:t>
            </a:r>
            <a:endParaRPr sz="800"/>
          </a:p>
        </p:txBody>
      </p:sp>
      <p:pic>
        <p:nvPicPr>
          <p:cNvPr id="379" name="Google Shape;379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1000" y="660088"/>
            <a:ext cx="1568875" cy="1142125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37"/>
          <p:cNvSpPr txBox="1"/>
          <p:nvPr/>
        </p:nvSpPr>
        <p:spPr>
          <a:xfrm>
            <a:off x="266000" y="1778475"/>
            <a:ext cx="1802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/>
              <a:t>Weather: hindcasting with large ensembles</a:t>
            </a:r>
            <a:endParaRPr b="1" sz="1000"/>
          </a:p>
        </p:txBody>
      </p:sp>
      <p:pic>
        <p:nvPicPr>
          <p:cNvPr id="381" name="Google Shape;381;p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2369" y="2366975"/>
            <a:ext cx="2166456" cy="1197475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37"/>
          <p:cNvSpPr txBox="1"/>
          <p:nvPr/>
        </p:nvSpPr>
        <p:spPr>
          <a:xfrm>
            <a:off x="93225" y="3488250"/>
            <a:ext cx="2538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dk1"/>
                </a:solidFill>
              </a:rPr>
              <a:t>Systems biology: KBase knowledge assistant</a:t>
            </a:r>
            <a:endParaRPr b="1" sz="1000">
              <a:solidFill>
                <a:schemeClr val="dk1"/>
              </a:solidFill>
            </a:endParaRPr>
          </a:p>
        </p:txBody>
      </p:sp>
      <p:pic>
        <p:nvPicPr>
          <p:cNvPr id="383" name="Google Shape;383;p3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16525" y="3872650"/>
            <a:ext cx="2447847" cy="1067100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37"/>
          <p:cNvSpPr txBox="1"/>
          <p:nvPr/>
        </p:nvSpPr>
        <p:spPr>
          <a:xfrm>
            <a:off x="126100" y="4807125"/>
            <a:ext cx="4206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dk1"/>
                </a:solidFill>
              </a:rPr>
              <a:t>Materials science: pixel-level analysis at LCLS-II x-ray laser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385" name="Google Shape;385;p37"/>
          <p:cNvSpPr txBox="1"/>
          <p:nvPr/>
        </p:nvSpPr>
        <p:spPr>
          <a:xfrm>
            <a:off x="7949050" y="4765950"/>
            <a:ext cx="1294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1"/>
                </a:solidFill>
              </a:rPr>
              <a:t>(ref: </a:t>
            </a:r>
            <a:r>
              <a:rPr lang="en-US" sz="800" u="sng">
                <a:solidFill>
                  <a:schemeClr val="hlink"/>
                </a:solidFill>
                <a:hlinkClick r:id="rId11"/>
              </a:rPr>
              <a:t>SciPost Phys. 13, 087 (2022) </a:t>
            </a:r>
            <a:r>
              <a:rPr lang="en-US" sz="800">
                <a:solidFill>
                  <a:schemeClr val="dk1"/>
                </a:solidFill>
              </a:rPr>
              <a:t>)</a:t>
            </a:r>
            <a:endParaRPr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8"/>
          <p:cNvSpPr/>
          <p:nvPr/>
        </p:nvSpPr>
        <p:spPr>
          <a:xfrm>
            <a:off x="133825" y="4562700"/>
            <a:ext cx="8840700" cy="44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38"/>
          <p:cNvSpPr/>
          <p:nvPr/>
        </p:nvSpPr>
        <p:spPr>
          <a:xfrm>
            <a:off x="6960575" y="3155694"/>
            <a:ext cx="1821300" cy="1568100"/>
          </a:xfrm>
          <a:prstGeom prst="triangle">
            <a:avLst>
              <a:gd fmla="val 50000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38"/>
          <p:cNvSpPr txBox="1"/>
          <p:nvPr>
            <p:ph type="title"/>
          </p:nvPr>
        </p:nvSpPr>
        <p:spPr>
          <a:xfrm>
            <a:off x="398021" y="191525"/>
            <a:ext cx="5319000" cy="492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NERSC infrastructure responds to evolving mission  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394" name="Google Shape;394;p38"/>
          <p:cNvSpPr/>
          <p:nvPr/>
        </p:nvSpPr>
        <p:spPr>
          <a:xfrm>
            <a:off x="591001" y="2816405"/>
            <a:ext cx="1924800" cy="5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NERSC-8: Cori 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Manycore CPU</a:t>
            </a:r>
            <a:endParaRPr b="1" i="0" sz="16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architectures</a:t>
            </a:r>
            <a:endParaRPr b="1" i="0" sz="14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38"/>
          <p:cNvSpPr txBox="1"/>
          <p:nvPr/>
        </p:nvSpPr>
        <p:spPr>
          <a:xfrm>
            <a:off x="141997" y="3632685"/>
            <a:ext cx="8343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2016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38"/>
          <p:cNvSpPr txBox="1"/>
          <p:nvPr/>
        </p:nvSpPr>
        <p:spPr>
          <a:xfrm>
            <a:off x="4882878" y="2672773"/>
            <a:ext cx="8343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2026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7" name="Google Shape;397;p38"/>
          <p:cNvCxnSpPr>
            <a:stCxn id="398" idx="0"/>
          </p:cNvCxnSpPr>
          <p:nvPr/>
        </p:nvCxnSpPr>
        <p:spPr>
          <a:xfrm rot="10800000">
            <a:off x="2752796" y="1857447"/>
            <a:ext cx="7500" cy="124350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diamond"/>
          </a:ln>
          <a:effectLst>
            <a:outerShdw rotWithShape="0" algn="ctr" dir="2700000" dist="17961">
              <a:srgbClr val="4D4D4D"/>
            </a:outerShdw>
          </a:effectLst>
        </p:spPr>
      </p:cxnSp>
      <p:cxnSp>
        <p:nvCxnSpPr>
          <p:cNvPr id="399" name="Google Shape;399;p38"/>
          <p:cNvCxnSpPr>
            <a:stCxn id="396" idx="0"/>
          </p:cNvCxnSpPr>
          <p:nvPr/>
        </p:nvCxnSpPr>
        <p:spPr>
          <a:xfrm rot="10800000">
            <a:off x="5300028" y="1407672"/>
            <a:ext cx="0" cy="126510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diamond"/>
          </a:ln>
          <a:effectLst>
            <a:outerShdw rotWithShape="0" algn="ctr" dir="2700000" dist="17961">
              <a:srgbClr val="4D4D4D"/>
            </a:outerShdw>
          </a:effectLst>
        </p:spPr>
      </p:cxnSp>
      <p:sp>
        <p:nvSpPr>
          <p:cNvPr id="400" name="Google Shape;400;p38"/>
          <p:cNvSpPr/>
          <p:nvPr/>
        </p:nvSpPr>
        <p:spPr>
          <a:xfrm>
            <a:off x="4478705" y="2204650"/>
            <a:ext cx="186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NERSC-Cabinet-Cori copy.jpg" id="401" name="Google Shape;401;p38"/>
          <p:cNvPicPr preferRelativeResize="0"/>
          <p:nvPr/>
        </p:nvPicPr>
        <p:blipFill rotWithShape="1">
          <a:blip r:embed="rId3">
            <a:alphaModFix/>
          </a:blip>
          <a:srcRect b="0" l="0" r="23774" t="0"/>
          <a:stretch/>
        </p:blipFill>
        <p:spPr>
          <a:xfrm>
            <a:off x="152223" y="2143225"/>
            <a:ext cx="2467049" cy="577200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38"/>
          <p:cNvSpPr/>
          <p:nvPr/>
        </p:nvSpPr>
        <p:spPr>
          <a:xfrm>
            <a:off x="2880937" y="2031400"/>
            <a:ext cx="2035500" cy="5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NERSC-9: Perlmutter </a:t>
            </a:r>
            <a:endParaRPr b="1" i="0" sz="18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CPU and GPU nodes </a:t>
            </a:r>
            <a:endParaRPr b="1" i="0" sz="16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-US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Expanded</a:t>
            </a:r>
            <a:r>
              <a:rPr b="1" lang="en-US" sz="1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1" lang="en-US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Simulation, Learning &amp; Data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3" name="Google Shape;403;p38"/>
          <p:cNvCxnSpPr>
            <a:stCxn id="395" idx="0"/>
          </p:cNvCxnSpPr>
          <p:nvPr/>
        </p:nvCxnSpPr>
        <p:spPr>
          <a:xfrm rot="10800000">
            <a:off x="559147" y="2638785"/>
            <a:ext cx="0" cy="99390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diamond"/>
          </a:ln>
          <a:effectLst>
            <a:outerShdw rotWithShape="0" algn="ctr" dir="2700000" dist="17961">
              <a:srgbClr val="4D4D4D"/>
            </a:outerShdw>
          </a:effectLst>
        </p:spPr>
      </p:cxnSp>
      <p:sp>
        <p:nvSpPr>
          <p:cNvPr id="398" name="Google Shape;398;p38"/>
          <p:cNvSpPr txBox="1"/>
          <p:nvPr/>
        </p:nvSpPr>
        <p:spPr>
          <a:xfrm>
            <a:off x="2343146" y="3100948"/>
            <a:ext cx="8343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2020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38"/>
          <p:cNvSpPr/>
          <p:nvPr/>
        </p:nvSpPr>
        <p:spPr>
          <a:xfrm>
            <a:off x="5323150" y="1619325"/>
            <a:ext cx="1924800" cy="5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E06666"/>
                </a:solidFill>
                <a:latin typeface="Arial Narrow"/>
                <a:ea typeface="Arial Narrow"/>
                <a:cs typeface="Arial Narrow"/>
                <a:sym typeface="Arial Narrow"/>
              </a:rPr>
              <a:t>NERSC-10: Doudna</a:t>
            </a:r>
            <a:br>
              <a:rPr b="1" lang="en-US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b="1" lang="en-US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Accelerating </a:t>
            </a:r>
            <a:br>
              <a:rPr b="1" lang="en-US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b="1" lang="en-US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end-to-end </a:t>
            </a:r>
            <a:br>
              <a:rPr b="1" lang="en-US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b="1" lang="en-US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workflows</a:t>
            </a:r>
            <a:endParaRPr b="1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</a:endParaRPr>
          </a:p>
        </p:txBody>
      </p:sp>
      <p:cxnSp>
        <p:nvCxnSpPr>
          <p:cNvPr id="405" name="Google Shape;405;p38"/>
          <p:cNvCxnSpPr>
            <a:stCxn id="406" idx="0"/>
          </p:cNvCxnSpPr>
          <p:nvPr/>
        </p:nvCxnSpPr>
        <p:spPr>
          <a:xfrm rot="10800000">
            <a:off x="7501181" y="749335"/>
            <a:ext cx="0" cy="142320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diamond"/>
          </a:ln>
          <a:effectLst>
            <a:outerShdw rotWithShape="0" algn="ctr" dir="2700000" dist="17961">
              <a:srgbClr val="4D4D4D"/>
            </a:outerShdw>
          </a:effectLst>
        </p:spPr>
      </p:cxnSp>
      <p:sp>
        <p:nvSpPr>
          <p:cNvPr id="406" name="Google Shape;406;p38"/>
          <p:cNvSpPr txBox="1"/>
          <p:nvPr/>
        </p:nvSpPr>
        <p:spPr>
          <a:xfrm>
            <a:off x="6998831" y="2172535"/>
            <a:ext cx="10047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2030+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38"/>
          <p:cNvSpPr/>
          <p:nvPr/>
        </p:nvSpPr>
        <p:spPr>
          <a:xfrm>
            <a:off x="7525249" y="1233025"/>
            <a:ext cx="1354800" cy="5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NERSC-11: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Beyond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1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Moore</a:t>
            </a:r>
            <a:endParaRPr b="1" i="0" sz="16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8" name="Google Shape;408;p38"/>
          <p:cNvGrpSpPr/>
          <p:nvPr/>
        </p:nvGrpSpPr>
        <p:grpSpPr>
          <a:xfrm>
            <a:off x="2304875" y="3559786"/>
            <a:ext cx="1360060" cy="1478414"/>
            <a:chOff x="4057475" y="3102586"/>
            <a:chExt cx="1360060" cy="1478414"/>
          </a:xfrm>
        </p:grpSpPr>
        <p:sp>
          <p:nvSpPr>
            <p:cNvPr id="409" name="Google Shape;409;p38"/>
            <p:cNvSpPr/>
            <p:nvPr/>
          </p:nvSpPr>
          <p:spPr>
            <a:xfrm>
              <a:off x="4219335" y="3457578"/>
              <a:ext cx="1198200" cy="1031700"/>
            </a:xfrm>
            <a:prstGeom prst="triangle">
              <a:avLst>
                <a:gd fmla="val 50000" name="adj"/>
              </a:avLst>
            </a:pr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1" i="0" sz="11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10" name="Google Shape;410;p38"/>
            <p:cNvSpPr/>
            <p:nvPr/>
          </p:nvSpPr>
          <p:spPr>
            <a:xfrm>
              <a:off x="4057475" y="4013100"/>
              <a:ext cx="614100" cy="567900"/>
            </a:xfrm>
            <a:prstGeom prst="ellipse">
              <a:avLst/>
            </a:prstGeom>
            <a:solidFill>
              <a:srgbClr val="6D9EEB">
                <a:alpha val="356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12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AI</a:t>
              </a:r>
              <a:endParaRPr b="1" i="0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11" name="Google Shape;411;p38"/>
            <p:cNvSpPr/>
            <p:nvPr/>
          </p:nvSpPr>
          <p:spPr>
            <a:xfrm>
              <a:off x="4165063" y="3102586"/>
              <a:ext cx="1198200" cy="1198200"/>
            </a:xfrm>
            <a:prstGeom prst="ellipse">
              <a:avLst/>
            </a:prstGeom>
            <a:solidFill>
              <a:srgbClr val="D5A6BD">
                <a:alpha val="48240"/>
              </a:srgbClr>
            </a:solidFill>
            <a:ln>
              <a:noFill/>
            </a:ln>
          </p:spPr>
          <p:txBody>
            <a:bodyPr anchorCtr="0" anchor="ctr" bIns="91425" lIns="0" spcFirstLastPara="1" rIns="0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12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Simulation &amp; Modeling</a:t>
              </a:r>
              <a:endParaRPr b="1" i="0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412" name="Google Shape;412;p38"/>
          <p:cNvSpPr/>
          <p:nvPr/>
        </p:nvSpPr>
        <p:spPr>
          <a:xfrm>
            <a:off x="382500" y="4048712"/>
            <a:ext cx="1198200" cy="1031700"/>
          </a:xfrm>
          <a:prstGeom prst="triangle">
            <a:avLst>
              <a:gd fmla="val 50000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38"/>
          <p:cNvSpPr/>
          <p:nvPr/>
        </p:nvSpPr>
        <p:spPr>
          <a:xfrm>
            <a:off x="414995" y="3950976"/>
            <a:ext cx="995400" cy="995400"/>
          </a:xfrm>
          <a:prstGeom prst="ellipse">
            <a:avLst/>
          </a:prstGeom>
          <a:solidFill>
            <a:srgbClr val="D5A6BD">
              <a:alpha val="76860"/>
            </a:srgbClr>
          </a:solidFill>
          <a:ln cap="flat" cmpd="sng" w="19050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Simulation &amp; Modeling</a:t>
            </a:r>
            <a:endParaRPr b="1" i="0" sz="1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4" name="Google Shape;414;p38"/>
          <p:cNvSpPr/>
          <p:nvPr/>
        </p:nvSpPr>
        <p:spPr>
          <a:xfrm rot="-750130">
            <a:off x="1570880" y="4118858"/>
            <a:ext cx="559876" cy="313063"/>
          </a:xfrm>
          <a:prstGeom prst="notchedRightArrow">
            <a:avLst>
              <a:gd fmla="val 50000" name="adj1"/>
              <a:gd fmla="val 50441" name="adj2"/>
            </a:avLst>
          </a:prstGeom>
          <a:gradFill>
            <a:gsLst>
              <a:gs pos="0">
                <a:srgbClr val="FFFF00"/>
              </a:gs>
              <a:gs pos="100000">
                <a:srgbClr val="E97414"/>
              </a:gs>
            </a:gsLst>
            <a:lin ang="10800025" scaled="0"/>
          </a:gradFill>
          <a:ln cap="flat" cmpd="sng" w="9525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38"/>
          <p:cNvSpPr/>
          <p:nvPr/>
        </p:nvSpPr>
        <p:spPr>
          <a:xfrm>
            <a:off x="4869390" y="3416894"/>
            <a:ext cx="995400" cy="860400"/>
          </a:xfrm>
          <a:prstGeom prst="triangle">
            <a:avLst>
              <a:gd fmla="val 50000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38"/>
          <p:cNvSpPr/>
          <p:nvPr/>
        </p:nvSpPr>
        <p:spPr>
          <a:xfrm>
            <a:off x="4241293" y="3747434"/>
            <a:ext cx="1354800" cy="1354800"/>
          </a:xfrm>
          <a:prstGeom prst="ellipse">
            <a:avLst/>
          </a:prstGeom>
          <a:solidFill>
            <a:srgbClr val="6D9EEB">
              <a:alpha val="35690"/>
            </a:srgbClr>
          </a:solidFill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AI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Training </a:t>
            </a:r>
            <a:r>
              <a:rPr b="1" lang="en-US" sz="1200">
                <a:latin typeface="Roboto"/>
                <a:ea typeface="Roboto"/>
                <a:cs typeface="Roboto"/>
                <a:sym typeface="Roboto"/>
              </a:rPr>
              <a:t>&amp;</a:t>
            </a:r>
            <a:br>
              <a:rPr b="1" i="0" lang="en-US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i="0" lang="en-US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Inference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7" name="Google Shape;417;p38"/>
          <p:cNvSpPr/>
          <p:nvPr/>
        </p:nvSpPr>
        <p:spPr>
          <a:xfrm>
            <a:off x="4626817" y="3013849"/>
            <a:ext cx="1471200" cy="1471200"/>
          </a:xfrm>
          <a:prstGeom prst="ellipse">
            <a:avLst/>
          </a:prstGeom>
          <a:solidFill>
            <a:srgbClr val="D5A6BD">
              <a:alpha val="29800"/>
            </a:srgbClr>
          </a:solidFill>
          <a:ln>
            <a:noFill/>
          </a:ln>
        </p:spPr>
        <p:txBody>
          <a:bodyPr anchorCtr="0" anchor="t" bIns="91425" lIns="0" spcFirstLastPara="1" rIns="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Simulation &amp; Modeling</a:t>
            </a:r>
            <a:endParaRPr b="1" i="0" sz="13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8" name="Google Shape;418;p38"/>
          <p:cNvSpPr/>
          <p:nvPr/>
        </p:nvSpPr>
        <p:spPr>
          <a:xfrm>
            <a:off x="5213199" y="3747434"/>
            <a:ext cx="1354800" cy="1354800"/>
          </a:xfrm>
          <a:prstGeom prst="ellipse">
            <a:avLst/>
          </a:prstGeom>
          <a:solidFill>
            <a:srgbClr val="93C47D">
              <a:alpha val="33730"/>
            </a:srgbClr>
          </a:solidFill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Experiment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Data Analysis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19" name="Google Shape;41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3813" y="3784694"/>
            <a:ext cx="446568" cy="447274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38"/>
          <p:cNvSpPr/>
          <p:nvPr/>
        </p:nvSpPr>
        <p:spPr>
          <a:xfrm>
            <a:off x="7055525" y="2775273"/>
            <a:ext cx="1631400" cy="1631400"/>
          </a:xfrm>
          <a:prstGeom prst="ellipse">
            <a:avLst/>
          </a:prstGeom>
          <a:solidFill>
            <a:schemeClr val="dk1"/>
          </a:solidFill>
          <a:ln cap="flat" cmpd="sng" w="38100">
            <a:solidFill>
              <a:srgbClr val="FFFF00"/>
            </a:solidFill>
            <a:prstDash val="dot"/>
            <a:round/>
            <a:headEnd len="sm" w="sm" type="none"/>
            <a:tailEnd len="sm" w="sm" type="none"/>
          </a:ln>
          <a:effectLst>
            <a:outerShdw blurRad="214313" rotWithShape="0" algn="bl" dir="8460000" dist="447675">
              <a:srgbClr val="6FA8DC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1" name="Google Shape;421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21911" y="3329124"/>
            <a:ext cx="783895" cy="394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7153340">
            <a:off x="7724149" y="3608587"/>
            <a:ext cx="783894" cy="394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7941521">
            <a:off x="7314707" y="3799751"/>
            <a:ext cx="783895" cy="394406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38"/>
          <p:cNvSpPr txBox="1"/>
          <p:nvPr/>
        </p:nvSpPr>
        <p:spPr>
          <a:xfrm>
            <a:off x="7061748" y="2771746"/>
            <a:ext cx="1618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HPC</a:t>
            </a:r>
            <a:endParaRPr b="1" sz="9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Workflows Running Seamlessly in IRI</a:t>
            </a:r>
            <a:endParaRPr b="1" sz="9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5" name="Google Shape;425;p38"/>
          <p:cNvSpPr/>
          <p:nvPr/>
        </p:nvSpPr>
        <p:spPr>
          <a:xfrm rot="-750130">
            <a:off x="3696105" y="3732208"/>
            <a:ext cx="559876" cy="313063"/>
          </a:xfrm>
          <a:prstGeom prst="notchedRightArrow">
            <a:avLst>
              <a:gd fmla="val 50000" name="adj1"/>
              <a:gd fmla="val 50441" name="adj2"/>
            </a:avLst>
          </a:prstGeom>
          <a:gradFill>
            <a:gsLst>
              <a:gs pos="0">
                <a:srgbClr val="FFFF00"/>
              </a:gs>
              <a:gs pos="100000">
                <a:srgbClr val="E97414"/>
              </a:gs>
            </a:gsLst>
            <a:lin ang="10800025" scaled="0"/>
          </a:gradFill>
          <a:ln cap="flat" cmpd="sng" w="9525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38"/>
          <p:cNvSpPr/>
          <p:nvPr/>
        </p:nvSpPr>
        <p:spPr>
          <a:xfrm rot="-750130">
            <a:off x="6218317" y="3257183"/>
            <a:ext cx="559876" cy="313063"/>
          </a:xfrm>
          <a:prstGeom prst="notchedRightArrow">
            <a:avLst>
              <a:gd fmla="val 50000" name="adj1"/>
              <a:gd fmla="val 50441" name="adj2"/>
            </a:avLst>
          </a:prstGeom>
          <a:gradFill>
            <a:gsLst>
              <a:gs pos="0">
                <a:srgbClr val="FFFF00"/>
              </a:gs>
              <a:gs pos="100000">
                <a:srgbClr val="E97414"/>
              </a:gs>
            </a:gsLst>
            <a:lin ang="10800025" scaled="0"/>
          </a:gradFill>
          <a:ln cap="flat" cmpd="sng" w="9525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38"/>
          <p:cNvSpPr/>
          <p:nvPr/>
        </p:nvSpPr>
        <p:spPr>
          <a:xfrm>
            <a:off x="8256700" y="4027175"/>
            <a:ext cx="783900" cy="577200"/>
          </a:xfrm>
          <a:prstGeom prst="ellipse">
            <a:avLst/>
          </a:prstGeom>
          <a:solidFill>
            <a:srgbClr val="F79646">
              <a:alpha val="67090"/>
            </a:srgbClr>
          </a:solidFill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lang="en-US" sz="800">
                <a:latin typeface="Roboto"/>
                <a:ea typeface="Roboto"/>
                <a:cs typeface="Roboto"/>
                <a:sym typeface="Roboto"/>
              </a:rPr>
              <a:t>Quantum</a:t>
            </a:r>
            <a:br>
              <a:rPr b="1" lang="en-US" sz="800">
                <a:latin typeface="Roboto"/>
                <a:ea typeface="Roboto"/>
                <a:cs typeface="Roboto"/>
                <a:sym typeface="Roboto"/>
              </a:rPr>
            </a:br>
            <a:r>
              <a:rPr b="1" lang="en-US" sz="800">
                <a:latin typeface="Roboto"/>
                <a:ea typeface="Roboto"/>
                <a:cs typeface="Roboto"/>
                <a:sym typeface="Roboto"/>
              </a:rPr>
              <a:t>Computing</a:t>
            </a:r>
            <a:endParaRPr b="1" i="0" sz="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8" name="Google Shape;428;p38"/>
          <p:cNvSpPr txBox="1"/>
          <p:nvPr/>
        </p:nvSpPr>
        <p:spPr>
          <a:xfrm rot="2699335">
            <a:off x="6611838" y="4082607"/>
            <a:ext cx="1096935" cy="36953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Pervasive AI</a:t>
            </a:r>
            <a:endParaRPr b="1"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29" name="Google Shape;429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43625" y="870937"/>
            <a:ext cx="2621650" cy="129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3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361800" y="135304"/>
            <a:ext cx="2518257" cy="604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3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360725" y="562425"/>
            <a:ext cx="3874749" cy="932725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38"/>
          <p:cNvSpPr/>
          <p:nvPr/>
        </p:nvSpPr>
        <p:spPr>
          <a:xfrm>
            <a:off x="179368" y="4694331"/>
            <a:ext cx="446700" cy="426900"/>
          </a:xfrm>
          <a:prstGeom prst="ellipse">
            <a:avLst/>
          </a:prstGeom>
          <a:solidFill>
            <a:srgbClr val="6D9EEB">
              <a:alpha val="356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AI</a:t>
            </a:r>
            <a:endParaRPr b="1" i="0" sz="1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3" name="Google Shape;433;p38"/>
          <p:cNvSpPr/>
          <p:nvPr/>
        </p:nvSpPr>
        <p:spPr>
          <a:xfrm>
            <a:off x="3177450" y="4460775"/>
            <a:ext cx="583800" cy="567900"/>
          </a:xfrm>
          <a:prstGeom prst="ellipse">
            <a:avLst/>
          </a:prstGeom>
          <a:solidFill>
            <a:srgbClr val="93C47D">
              <a:alpha val="33730"/>
            </a:srgbClr>
          </a:solidFill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Expt</a:t>
            </a:r>
            <a:endParaRPr b="1" i="0" sz="1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Data</a:t>
            </a:r>
            <a:endParaRPr b="1" i="0" sz="1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4" name="Google Shape;434;p38"/>
          <p:cNvSpPr/>
          <p:nvPr/>
        </p:nvSpPr>
        <p:spPr>
          <a:xfrm>
            <a:off x="1195080" y="4689562"/>
            <a:ext cx="446700" cy="447300"/>
          </a:xfrm>
          <a:prstGeom prst="ellipse">
            <a:avLst/>
          </a:prstGeom>
          <a:solidFill>
            <a:srgbClr val="93C47D">
              <a:alpha val="33730"/>
            </a:srgbClr>
          </a:solidFill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Expt</a:t>
            </a:r>
            <a:endParaRPr b="1" i="0" sz="1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Data</a:t>
            </a:r>
            <a:endParaRPr b="1" i="0" sz="1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1"/>
          <p:cNvSpPr txBox="1"/>
          <p:nvPr>
            <p:ph type="title"/>
          </p:nvPr>
        </p:nvSpPr>
        <p:spPr>
          <a:xfrm>
            <a:off x="197400" y="50800"/>
            <a:ext cx="8787900" cy="46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NERSC: Mission HPC Infrastructure for Department of Energy Office of Science</a:t>
            </a:r>
            <a:endParaRPr/>
          </a:p>
        </p:txBody>
      </p:sp>
      <p:sp>
        <p:nvSpPr>
          <p:cNvPr id="91" name="Google Shape;91;p21"/>
          <p:cNvSpPr txBox="1"/>
          <p:nvPr>
            <p:ph idx="1" type="body"/>
          </p:nvPr>
        </p:nvSpPr>
        <p:spPr>
          <a:xfrm>
            <a:off x="311700" y="3546600"/>
            <a:ext cx="8520600" cy="102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/>
              <a:t>Broad Scientific User Base: &gt; 10,000 Users, 1000 Projects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/>
              <a:t>Current system - Perlmutter (launched 2021): ~ 7,000 A100 GPUs, 35PB All-flash Scratch File System, </a:t>
            </a:r>
            <a:r>
              <a:rPr lang="en-US"/>
              <a:t>128PB Community File System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2" name="Google Shape;9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7100" y="1000750"/>
            <a:ext cx="1199999" cy="1280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47100" y="1000750"/>
            <a:ext cx="1919181" cy="1280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23500" y="994900"/>
            <a:ext cx="3113277" cy="130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7100" y="2280855"/>
            <a:ext cx="1142493" cy="1142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89600" y="2288475"/>
            <a:ext cx="1142500" cy="112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53100" y="2269775"/>
            <a:ext cx="1694519" cy="114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301825" y="2256100"/>
            <a:ext cx="1425059" cy="1169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688625" y="2256100"/>
            <a:ext cx="1425050" cy="112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453654" y="1000750"/>
            <a:ext cx="2077888" cy="128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1"/>
          <p:cNvPicPr preferRelativeResize="0"/>
          <p:nvPr/>
        </p:nvPicPr>
        <p:blipFill rotWithShape="1">
          <a:blip r:embed="rId12">
            <a:alphaModFix/>
          </a:blip>
          <a:srcRect b="0" l="31648" r="30170" t="0"/>
          <a:stretch/>
        </p:blipFill>
        <p:spPr>
          <a:xfrm>
            <a:off x="4982300" y="1000750"/>
            <a:ext cx="770349" cy="87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1"/>
          <p:cNvPicPr preferRelativeResize="0"/>
          <p:nvPr/>
        </p:nvPicPr>
        <p:blipFill rotWithShape="1">
          <a:blip r:embed="rId13">
            <a:alphaModFix/>
          </a:blip>
          <a:srcRect b="22160" l="7920" r="7904" t="18301"/>
          <a:stretch/>
        </p:blipFill>
        <p:spPr>
          <a:xfrm>
            <a:off x="4982299" y="1838750"/>
            <a:ext cx="1376425" cy="487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632100" y="2273225"/>
            <a:ext cx="1200000" cy="114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832098" y="2280850"/>
            <a:ext cx="1321007" cy="112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/>
          <p:nvPr>
            <p:ph type="title"/>
          </p:nvPr>
        </p:nvSpPr>
        <p:spPr>
          <a:xfrm>
            <a:off x="107150" y="191525"/>
            <a:ext cx="9001200" cy="36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NERSC </a:t>
            </a:r>
            <a:r>
              <a:rPr lang="en-US" sz="2400">
                <a:solidFill>
                  <a:schemeClr val="dk1"/>
                </a:solidFill>
              </a:rPr>
              <a:t>AI infrastructure </a:t>
            </a:r>
            <a:r>
              <a:rPr lang="en-US" sz="2400">
                <a:solidFill>
                  <a:schemeClr val="dk1"/>
                </a:solidFill>
              </a:rPr>
              <a:t>involves</a:t>
            </a:r>
            <a:r>
              <a:rPr lang="en-US" sz="2400">
                <a:solidFill>
                  <a:schemeClr val="dk1"/>
                </a:solidFill>
              </a:rPr>
              <a:t> a broad ecosystem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111" name="Google Shape;11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28126" y="1488312"/>
            <a:ext cx="1645951" cy="840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67875" y="1055288"/>
            <a:ext cx="1229294" cy="922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08400" y="1053300"/>
            <a:ext cx="1112881" cy="83468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2"/>
          <p:cNvSpPr/>
          <p:nvPr/>
        </p:nvSpPr>
        <p:spPr>
          <a:xfrm>
            <a:off x="3272850" y="1709050"/>
            <a:ext cx="2559600" cy="638700"/>
          </a:xfrm>
          <a:prstGeom prst="rect">
            <a:avLst/>
          </a:prstGeom>
          <a:solidFill>
            <a:srgbClr val="FFAB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1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1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1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-US" sz="1000"/>
              <a:t>Large Scale</a:t>
            </a:r>
            <a:br>
              <a:rPr b="1" lang="en-US" sz="1000"/>
            </a:br>
            <a:r>
              <a:rPr b="1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Systems w/     </a:t>
            </a:r>
            <a:endParaRPr b="1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Accelerators</a:t>
            </a:r>
            <a:endParaRPr b="1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22"/>
          <p:cNvSpPr/>
          <p:nvPr/>
        </p:nvSpPr>
        <p:spPr>
          <a:xfrm>
            <a:off x="6161300" y="772875"/>
            <a:ext cx="2834700" cy="226800"/>
          </a:xfrm>
          <a:prstGeom prst="rect">
            <a:avLst/>
          </a:prstGeom>
          <a:solidFill>
            <a:srgbClr val="E69138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-US">
                <a:solidFill>
                  <a:srgbClr val="FFFFFF"/>
                </a:solidFill>
              </a:rPr>
              <a:t>Community </a:t>
            </a:r>
            <a:r>
              <a:rPr b="1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Empowerment</a:t>
            </a:r>
            <a:endParaRPr b="1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22"/>
          <p:cNvSpPr/>
          <p:nvPr/>
        </p:nvSpPr>
        <p:spPr>
          <a:xfrm>
            <a:off x="3150538" y="772875"/>
            <a:ext cx="2834700" cy="226800"/>
          </a:xfrm>
          <a:prstGeom prst="rect">
            <a:avLst/>
          </a:prstGeom>
          <a:solidFill>
            <a:srgbClr val="38761D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-US">
                <a:solidFill>
                  <a:srgbClr val="FFFFFF"/>
                </a:solidFill>
              </a:rPr>
              <a:t>Infrastructure </a:t>
            </a:r>
            <a:r>
              <a:rPr b="1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Deployment</a:t>
            </a:r>
            <a:endParaRPr b="1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22"/>
          <p:cNvSpPr/>
          <p:nvPr/>
        </p:nvSpPr>
        <p:spPr>
          <a:xfrm>
            <a:off x="139775" y="772875"/>
            <a:ext cx="2834700" cy="226800"/>
          </a:xfrm>
          <a:prstGeom prst="rect">
            <a:avLst/>
          </a:prstGeom>
          <a:solidFill>
            <a:srgbClr val="B45F06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Methods and Applications </a:t>
            </a:r>
            <a:endParaRPr b="1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22"/>
          <p:cNvSpPr/>
          <p:nvPr/>
        </p:nvSpPr>
        <p:spPr>
          <a:xfrm>
            <a:off x="3272806" y="1323561"/>
            <a:ext cx="2559600" cy="385500"/>
          </a:xfrm>
          <a:prstGeom prst="roundRect">
            <a:avLst>
              <a:gd fmla="val 16667" name="adj"/>
            </a:avLst>
          </a:prstGeom>
          <a:solidFill>
            <a:srgbClr val="A4C2F4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Software Frameworks and Libraries</a:t>
            </a:r>
            <a:endParaRPr b="1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2"/>
          <p:cNvSpPr/>
          <p:nvPr/>
        </p:nvSpPr>
        <p:spPr>
          <a:xfrm>
            <a:off x="3272823" y="1088725"/>
            <a:ext cx="1306800" cy="190800"/>
          </a:xfrm>
          <a:prstGeom prst="roundRect">
            <a:avLst>
              <a:gd fmla="val 16667" name="adj"/>
            </a:avLst>
          </a:prstGeom>
          <a:solidFill>
            <a:srgbClr val="FFE599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Automation</a:t>
            </a:r>
            <a:endParaRPr b="1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22"/>
          <p:cNvSpPr/>
          <p:nvPr/>
        </p:nvSpPr>
        <p:spPr>
          <a:xfrm>
            <a:off x="4602801" y="1088725"/>
            <a:ext cx="1229400" cy="190800"/>
          </a:xfrm>
          <a:prstGeom prst="roundRect">
            <a:avLst>
              <a:gd fmla="val 26053" name="adj"/>
            </a:avLst>
          </a:prstGeom>
          <a:solidFill>
            <a:srgbClr val="FFE599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Interactivity</a:t>
            </a:r>
            <a:endParaRPr b="1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1" name="Google Shape;121;p22"/>
          <p:cNvGrpSpPr/>
          <p:nvPr/>
        </p:nvGrpSpPr>
        <p:grpSpPr>
          <a:xfrm>
            <a:off x="4175440" y="1698023"/>
            <a:ext cx="1580137" cy="573434"/>
            <a:chOff x="4980209" y="1609100"/>
            <a:chExt cx="1309904" cy="771678"/>
          </a:xfrm>
        </p:grpSpPr>
        <p:pic>
          <p:nvPicPr>
            <p:cNvPr id="122" name="Google Shape;122;p22"/>
            <p:cNvPicPr preferRelativeResize="0"/>
            <p:nvPr/>
          </p:nvPicPr>
          <p:blipFill rotWithShape="1">
            <a:blip r:embed="rId6">
              <a:alphaModFix/>
            </a:blip>
            <a:srcRect b="26653" l="30140" r="30685" t="18219"/>
            <a:stretch/>
          </p:blipFill>
          <p:spPr>
            <a:xfrm>
              <a:off x="4980209" y="2178333"/>
              <a:ext cx="352650" cy="1785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" name="Google Shape;123;p22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802172" y="2184098"/>
              <a:ext cx="401730" cy="1785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" name="Google Shape;124;p22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5337273" y="2165965"/>
              <a:ext cx="401726" cy="214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scade" id="125" name="Google Shape;125;p22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5174550" y="1609100"/>
              <a:ext cx="1115563" cy="5694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" name="Google Shape;126;p22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 rot="36">
              <a:off x="4991714" y="1963840"/>
              <a:ext cx="1193038" cy="21478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7" name="Google Shape;127;p22"/>
          <p:cNvSpPr/>
          <p:nvPr/>
        </p:nvSpPr>
        <p:spPr>
          <a:xfrm>
            <a:off x="5832200" y="1282125"/>
            <a:ext cx="462300" cy="638700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" name="Google Shape;128;p22"/>
          <p:cNvPicPr preferRelativeResize="0"/>
          <p:nvPr/>
        </p:nvPicPr>
        <p:blipFill rotWithShape="1">
          <a:blip r:embed="rId11">
            <a:alphaModFix/>
          </a:blip>
          <a:srcRect b="5218" l="6845" r="3557" t="3390"/>
          <a:stretch/>
        </p:blipFill>
        <p:spPr>
          <a:xfrm>
            <a:off x="828018" y="1053304"/>
            <a:ext cx="462259" cy="4897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9" name="Google Shape;129;p22"/>
          <p:cNvGrpSpPr/>
          <p:nvPr/>
        </p:nvGrpSpPr>
        <p:grpSpPr>
          <a:xfrm>
            <a:off x="256865" y="1097359"/>
            <a:ext cx="1728339" cy="865544"/>
            <a:chOff x="1889449" y="1807225"/>
            <a:chExt cx="4432775" cy="2359074"/>
          </a:xfrm>
        </p:grpSpPr>
        <p:grpSp>
          <p:nvGrpSpPr>
            <p:cNvPr id="130" name="Google Shape;130;p22"/>
            <p:cNvGrpSpPr/>
            <p:nvPr/>
          </p:nvGrpSpPr>
          <p:grpSpPr>
            <a:xfrm>
              <a:off x="1973808" y="1807225"/>
              <a:ext cx="2017274" cy="1174561"/>
              <a:chOff x="4015175" y="2545050"/>
              <a:chExt cx="1895400" cy="1100188"/>
            </a:xfrm>
          </p:grpSpPr>
          <p:pic>
            <p:nvPicPr>
              <p:cNvPr id="131" name="Google Shape;131;p22"/>
              <p:cNvPicPr preferRelativeResize="0"/>
              <p:nvPr/>
            </p:nvPicPr>
            <p:blipFill>
              <a:blip r:embed="rId12">
                <a:alphaModFix/>
              </a:blip>
              <a:stretch>
                <a:fillRect/>
              </a:stretch>
            </p:blipFill>
            <p:spPr>
              <a:xfrm>
                <a:off x="4015175" y="2545050"/>
                <a:ext cx="1358600" cy="110018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2" name="Google Shape;132;p22"/>
              <p:cNvPicPr preferRelativeResize="0"/>
              <p:nvPr/>
            </p:nvPicPr>
            <p:blipFill>
              <a:blip r:embed="rId13">
                <a:alphaModFix/>
              </a:blip>
              <a:stretch>
                <a:fillRect/>
              </a:stretch>
            </p:blipFill>
            <p:spPr>
              <a:xfrm>
                <a:off x="4874137" y="3192826"/>
                <a:ext cx="1036438" cy="3774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33" name="Google Shape;133;p22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4420150" y="3158205"/>
              <a:ext cx="1815600" cy="10080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4" name="Google Shape;134;p22"/>
            <p:cNvGrpSpPr/>
            <p:nvPr/>
          </p:nvGrpSpPr>
          <p:grpSpPr>
            <a:xfrm>
              <a:off x="1889449" y="3128887"/>
              <a:ext cx="2246327" cy="1037400"/>
              <a:chOff x="1909324" y="3066524"/>
              <a:chExt cx="2246327" cy="1037400"/>
            </a:xfrm>
          </p:grpSpPr>
          <p:pic>
            <p:nvPicPr>
              <p:cNvPr id="135" name="Google Shape;135;p22"/>
              <p:cNvPicPr preferRelativeResize="0"/>
              <p:nvPr/>
            </p:nvPicPr>
            <p:blipFill>
              <a:blip r:embed="rId15">
                <a:alphaModFix/>
              </a:blip>
              <a:stretch>
                <a:fillRect/>
              </a:stretch>
            </p:blipFill>
            <p:spPr>
              <a:xfrm>
                <a:off x="1909324" y="3066524"/>
                <a:ext cx="2246327" cy="1037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6" name="Google Shape;136;p22"/>
              <p:cNvPicPr preferRelativeResize="0"/>
              <p:nvPr/>
            </p:nvPicPr>
            <p:blipFill>
              <a:blip r:embed="rId16">
                <a:alphaModFix/>
              </a:blip>
              <a:stretch>
                <a:fillRect/>
              </a:stretch>
            </p:blipFill>
            <p:spPr>
              <a:xfrm>
                <a:off x="3433683" y="3583575"/>
                <a:ext cx="721942" cy="4935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7" name="Google Shape;137;p22"/>
            <p:cNvGrpSpPr/>
            <p:nvPr/>
          </p:nvGrpSpPr>
          <p:grpSpPr>
            <a:xfrm>
              <a:off x="4216850" y="1923325"/>
              <a:ext cx="2105374" cy="1047826"/>
              <a:chOff x="4216850" y="1923325"/>
              <a:chExt cx="2105374" cy="1047826"/>
            </a:xfrm>
          </p:grpSpPr>
          <p:pic>
            <p:nvPicPr>
              <p:cNvPr id="138" name="Google Shape;138;p22"/>
              <p:cNvPicPr preferRelativeResize="0"/>
              <p:nvPr/>
            </p:nvPicPr>
            <p:blipFill>
              <a:blip r:embed="rId17">
                <a:alphaModFix/>
              </a:blip>
              <a:stretch>
                <a:fillRect/>
              </a:stretch>
            </p:blipFill>
            <p:spPr>
              <a:xfrm>
                <a:off x="4216850" y="1963050"/>
                <a:ext cx="2105374" cy="10081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9" name="Google Shape;139;p22"/>
              <p:cNvPicPr preferRelativeResize="0"/>
              <p:nvPr/>
            </p:nvPicPr>
            <p:blipFill>
              <a:blip r:embed="rId18">
                <a:alphaModFix/>
              </a:blip>
              <a:stretch>
                <a:fillRect/>
              </a:stretch>
            </p:blipFill>
            <p:spPr>
              <a:xfrm>
                <a:off x="5737772" y="1923325"/>
                <a:ext cx="470356" cy="4540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40" name="Google Shape;140;p22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162113" y="1847210"/>
            <a:ext cx="730600" cy="475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2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212800" y="1814537"/>
            <a:ext cx="967884" cy="44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2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991149" y="1155037"/>
            <a:ext cx="730601" cy="523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2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1892737" y="1738317"/>
            <a:ext cx="904152" cy="445132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2"/>
          <p:cNvSpPr/>
          <p:nvPr/>
        </p:nvSpPr>
        <p:spPr>
          <a:xfrm>
            <a:off x="2796176" y="1314300"/>
            <a:ext cx="462300" cy="638700"/>
          </a:xfrm>
          <a:prstGeom prst="curvedRight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22"/>
          <p:cNvSpPr/>
          <p:nvPr/>
        </p:nvSpPr>
        <p:spPr>
          <a:xfrm>
            <a:off x="3154650" y="2404950"/>
            <a:ext cx="2834700" cy="21645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i="1" lang="en-US">
                <a:solidFill>
                  <a:schemeClr val="dk1"/>
                </a:solidFill>
              </a:rPr>
              <a:t>DEPLOY</a:t>
            </a:r>
            <a:r>
              <a:rPr lang="en-US">
                <a:solidFill>
                  <a:schemeClr val="dk1"/>
                </a:solidFill>
              </a:rPr>
              <a:t> OPTIMIZED HARDWARE AND SOFTWARE SYSTEMS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Perlmutter is an incredible system for AI - supported by NERSC-wide data infrastructure.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NERSC collaborates closely with vendors for optimized AI software </a:t>
            </a:r>
            <a:endParaRPr sz="1200"/>
          </a:p>
        </p:txBody>
      </p:sp>
      <p:sp>
        <p:nvSpPr>
          <p:cNvPr id="146" name="Google Shape;146;p22"/>
          <p:cNvSpPr/>
          <p:nvPr/>
        </p:nvSpPr>
        <p:spPr>
          <a:xfrm>
            <a:off x="139775" y="2404950"/>
            <a:ext cx="2834700" cy="21645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i="1" lang="en-US">
                <a:solidFill>
                  <a:schemeClr val="dk1"/>
                </a:solidFill>
              </a:rPr>
              <a:t>APPLY</a:t>
            </a:r>
            <a:r>
              <a:rPr lang="en-US">
                <a:solidFill>
                  <a:schemeClr val="dk1"/>
                </a:solidFill>
              </a:rPr>
              <a:t> AI FOR SCIENCE USING CUTTING-EDGE TECHNIQUES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Lesson learned from strategic projects are leveraged to expand impact to the broad scientific ecosystem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47" name="Google Shape;147;p22"/>
          <p:cNvSpPr/>
          <p:nvPr/>
        </p:nvSpPr>
        <p:spPr>
          <a:xfrm>
            <a:off x="6169525" y="2404950"/>
            <a:ext cx="2834700" cy="2164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i="1" lang="en-US">
                <a:solidFill>
                  <a:schemeClr val="dk1"/>
                </a:solidFill>
              </a:rPr>
              <a:t>EMPOWER</a:t>
            </a:r>
            <a:r>
              <a:rPr lang="en-US">
                <a:solidFill>
                  <a:schemeClr val="dk1"/>
                </a:solidFill>
              </a:rPr>
              <a:t> AND DEVELOP THE WORKFORCE 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Seminars, training and schools</a:t>
            </a:r>
            <a:r>
              <a:rPr lang="en-US">
                <a:solidFill>
                  <a:schemeClr val="dk1"/>
                </a:solidFill>
              </a:rPr>
              <a:t>; Student and postdoc programs 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Over 20 DL@Scale tutorials (e.g. SC18-24), 1000s of participants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Deep Learning at Science Summer School since 2019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3"/>
          <p:cNvSpPr txBox="1"/>
          <p:nvPr>
            <p:ph type="title"/>
          </p:nvPr>
        </p:nvSpPr>
        <p:spPr>
          <a:xfrm>
            <a:off x="398014" y="191515"/>
            <a:ext cx="8288700" cy="492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Understanding</a:t>
            </a:r>
            <a:r>
              <a:rPr lang="en-US" sz="2400">
                <a:solidFill>
                  <a:schemeClr val="dk1"/>
                </a:solidFill>
              </a:rPr>
              <a:t> the evolving</a:t>
            </a:r>
            <a:r>
              <a:rPr lang="en-US" sz="2400">
                <a:solidFill>
                  <a:schemeClr val="dk1"/>
                </a:solidFill>
              </a:rPr>
              <a:t> AI for Science workload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154" name="Google Shape;154;p23"/>
          <p:cNvSpPr txBox="1"/>
          <p:nvPr>
            <p:ph idx="1" type="body"/>
          </p:nvPr>
        </p:nvSpPr>
        <p:spPr>
          <a:xfrm>
            <a:off x="398025" y="642530"/>
            <a:ext cx="4949100" cy="353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/>
              <a:t>Can draw insights from </a:t>
            </a:r>
            <a:endParaRPr sz="1800"/>
          </a:p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/>
              <a:t>Monitoring and analyzing the AI workload running today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/>
              <a:t>Tracking community requirements though the ML@NERSC user survey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Every 2 years since 2018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/>
              <a:t>Working deeply with scientists through </a:t>
            </a:r>
            <a:r>
              <a:rPr i="1" lang="en-US" sz="1800"/>
              <a:t>NERSC Science Acceleration Program (</a:t>
            </a:r>
            <a:r>
              <a:rPr i="1" lang="en-US" sz="1800"/>
              <a:t>NESAP) </a:t>
            </a:r>
            <a:r>
              <a:rPr lang="en-US" sz="1800"/>
              <a:t>and other collaborations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/>
              <a:t>Engaging broadly through directors reserve awards like </a:t>
            </a:r>
            <a:r>
              <a:rPr i="1" lang="en-US" sz="1800"/>
              <a:t>GenAI 2024</a:t>
            </a:r>
            <a:r>
              <a:rPr i="1" lang="en-US" sz="1800"/>
              <a:t> </a:t>
            </a:r>
            <a:r>
              <a:rPr lang="en-US" sz="1800"/>
              <a:t>and </a:t>
            </a:r>
            <a:r>
              <a:rPr i="1" lang="en-US" sz="1800"/>
              <a:t>AI4Sci 2025</a:t>
            </a:r>
            <a:endParaRPr i="1"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/>
              <a:t>Performance modeling</a:t>
            </a:r>
            <a:r>
              <a:rPr lang="en-US" sz="1800"/>
              <a:t> and </a:t>
            </a:r>
            <a:r>
              <a:rPr lang="en-US" sz="1800"/>
              <a:t>benchmarking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/>
              <a:t>Engagement with wider community through e.g. tutorials and schools</a:t>
            </a:r>
            <a:endParaRPr sz="1800"/>
          </a:p>
        </p:txBody>
      </p:sp>
      <p:pic>
        <p:nvPicPr>
          <p:cNvPr id="155" name="Google Shape;15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7125" y="2660075"/>
            <a:ext cx="3504902" cy="2336601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3"/>
          <p:cNvSpPr txBox="1"/>
          <p:nvPr/>
        </p:nvSpPr>
        <p:spPr>
          <a:xfrm>
            <a:off x="5887025" y="3522500"/>
            <a:ext cx="1408500" cy="3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</a:rPr>
              <a:t>Unique users over time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</a:rPr>
              <a:t>&gt;30 x increase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57" name="Google Shape;157;p23"/>
          <p:cNvSpPr txBox="1"/>
          <p:nvPr/>
        </p:nvSpPr>
        <p:spPr>
          <a:xfrm>
            <a:off x="5541507" y="2476497"/>
            <a:ext cx="3570300" cy="3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rgbClr val="666666"/>
              </a:solidFill>
            </a:endParaRPr>
          </a:p>
          <a:p>
            <a:pPr indent="0" lvl="0" marL="0" rtl="0" algn="ctr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</a:rPr>
              <a:t>Directly catching user imports of </a:t>
            </a:r>
            <a:r>
              <a:rPr lang="en-US" sz="1200">
                <a:solidFill>
                  <a:schemeClr val="dk1"/>
                </a:solidFill>
              </a:rPr>
              <a:t>python</a:t>
            </a:r>
            <a:r>
              <a:rPr lang="en-US" sz="1200">
                <a:solidFill>
                  <a:schemeClr val="dk1"/>
                </a:solidFill>
              </a:rPr>
              <a:t> libraries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434343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434343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434343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158" name="Google Shape;15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1840" y="855391"/>
            <a:ext cx="2914976" cy="180242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3"/>
          <p:cNvSpPr txBox="1"/>
          <p:nvPr/>
        </p:nvSpPr>
        <p:spPr>
          <a:xfrm>
            <a:off x="5664698" y="540390"/>
            <a:ext cx="30600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Projects with ‘learning’ in description</a:t>
            </a:r>
            <a:endParaRPr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838" y="2698294"/>
            <a:ext cx="4088428" cy="204815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4"/>
          <p:cNvSpPr txBox="1"/>
          <p:nvPr>
            <p:ph idx="1" type="body"/>
          </p:nvPr>
        </p:nvSpPr>
        <p:spPr>
          <a:xfrm>
            <a:off x="4233986" y="4699627"/>
            <a:ext cx="4824600" cy="4617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/>
              <a:t>Large problems and at-scale training </a:t>
            </a:r>
            <a:endParaRPr sz="1800"/>
          </a:p>
        </p:txBody>
      </p:sp>
      <p:pic>
        <p:nvPicPr>
          <p:cNvPr descr="Forms response chart. Question title: What is the level of maturity of ML in your research? (mark all that apply to your projects). Number of responses: 197 responses." id="166" name="Google Shape;166;p24" title="What is the level of maturity of ML in your research? (mark all that apply to your projects)"/>
          <p:cNvPicPr preferRelativeResize="0"/>
          <p:nvPr/>
        </p:nvPicPr>
        <p:blipFill rotWithShape="1">
          <a:blip r:embed="rId4">
            <a:alphaModFix/>
          </a:blip>
          <a:srcRect b="10198" l="0" r="0" t="3153"/>
          <a:stretch/>
        </p:blipFill>
        <p:spPr>
          <a:xfrm>
            <a:off x="62900" y="475586"/>
            <a:ext cx="4560594" cy="187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02625" y="2662334"/>
            <a:ext cx="3579802" cy="2084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48554" y="303272"/>
            <a:ext cx="4088428" cy="2051578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4"/>
          <p:cNvSpPr txBox="1"/>
          <p:nvPr/>
        </p:nvSpPr>
        <p:spPr>
          <a:xfrm>
            <a:off x="62900" y="2275541"/>
            <a:ext cx="4158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Growth in maturity: </a:t>
            </a:r>
            <a:r>
              <a:rPr lang="en-US" sz="1800">
                <a:solidFill>
                  <a:schemeClr val="dk1"/>
                </a:solidFill>
              </a:rPr>
              <a:t>37% ‘in production’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70" name="Google Shape;170;p24"/>
          <p:cNvSpPr txBox="1"/>
          <p:nvPr/>
        </p:nvSpPr>
        <p:spPr>
          <a:xfrm>
            <a:off x="4623504" y="2275528"/>
            <a:ext cx="441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C</a:t>
            </a:r>
            <a:r>
              <a:rPr lang="en-US" sz="1800">
                <a:solidFill>
                  <a:schemeClr val="dk1"/>
                </a:solidFill>
              </a:rPr>
              <a:t>oupling of AI/ML with sim or experiment</a:t>
            </a:r>
            <a:endParaRPr/>
          </a:p>
        </p:txBody>
      </p:sp>
      <p:sp>
        <p:nvSpPr>
          <p:cNvPr id="171" name="Google Shape;171;p24"/>
          <p:cNvSpPr txBox="1"/>
          <p:nvPr/>
        </p:nvSpPr>
        <p:spPr>
          <a:xfrm>
            <a:off x="19586" y="4688927"/>
            <a:ext cx="4214400" cy="46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Range of models - transformers growth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72" name="Google Shape;172;p24"/>
          <p:cNvSpPr txBox="1"/>
          <p:nvPr>
            <p:ph type="title"/>
          </p:nvPr>
        </p:nvSpPr>
        <p:spPr>
          <a:xfrm>
            <a:off x="149814" y="-10"/>
            <a:ext cx="8288700" cy="492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Some insights from ML@NERSC 2024 survey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173" name="Google Shape;173;p24"/>
          <p:cNvSpPr txBox="1"/>
          <p:nvPr/>
        </p:nvSpPr>
        <p:spPr>
          <a:xfrm>
            <a:off x="7605625" y="15300"/>
            <a:ext cx="1581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more </a:t>
            </a:r>
            <a:r>
              <a:rPr lang="en-US" u="sng">
                <a:solidFill>
                  <a:schemeClr val="hlink"/>
                </a:solidFill>
                <a:hlinkClick r:id="rId7"/>
              </a:rPr>
              <a:t>results</a:t>
            </a:r>
            <a:r>
              <a:rPr lang="en-US">
                <a:solidFill>
                  <a:schemeClr val="dk1"/>
                </a:solidFill>
              </a:rPr>
              <a:t> …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5"/>
          <p:cNvSpPr/>
          <p:nvPr/>
        </p:nvSpPr>
        <p:spPr>
          <a:xfrm>
            <a:off x="5193400" y="800075"/>
            <a:ext cx="3950700" cy="3024900"/>
          </a:xfrm>
          <a:prstGeom prst="roundRect">
            <a:avLst>
              <a:gd fmla="val 16667" name="adj"/>
            </a:avLst>
          </a:prstGeom>
          <a:solidFill>
            <a:srgbClr val="D9D2E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5"/>
          <p:cNvSpPr/>
          <p:nvPr/>
        </p:nvSpPr>
        <p:spPr>
          <a:xfrm>
            <a:off x="0" y="977800"/>
            <a:ext cx="5138100" cy="3024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5"/>
          <p:cNvSpPr/>
          <p:nvPr/>
        </p:nvSpPr>
        <p:spPr>
          <a:xfrm>
            <a:off x="0" y="4296675"/>
            <a:ext cx="9144000" cy="846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5"/>
          <p:cNvSpPr/>
          <p:nvPr/>
        </p:nvSpPr>
        <p:spPr>
          <a:xfrm>
            <a:off x="3435300" y="3302125"/>
            <a:ext cx="5239800" cy="1841100"/>
          </a:xfrm>
          <a:prstGeom prst="roundRect">
            <a:avLst>
              <a:gd fmla="val 16667" name="adj"/>
            </a:avLst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25"/>
          <p:cNvSpPr txBox="1"/>
          <p:nvPr>
            <p:ph type="title"/>
          </p:nvPr>
        </p:nvSpPr>
        <p:spPr>
          <a:xfrm>
            <a:off x="109700" y="65725"/>
            <a:ext cx="8885400" cy="492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Deep engagements through </a:t>
            </a:r>
            <a:r>
              <a:rPr i="1" lang="en-US" sz="2400">
                <a:solidFill>
                  <a:schemeClr val="dk1"/>
                </a:solidFill>
              </a:rPr>
              <a:t>NESAP program</a:t>
            </a:r>
            <a:r>
              <a:rPr lang="en-US" sz="2400">
                <a:solidFill>
                  <a:schemeClr val="dk1"/>
                </a:solidFill>
              </a:rPr>
              <a:t> with Perlmutter</a:t>
            </a:r>
            <a:r>
              <a:rPr lang="en-US" sz="2400">
                <a:solidFill>
                  <a:srgbClr val="980000"/>
                </a:solidFill>
              </a:rPr>
              <a:t> </a:t>
            </a:r>
            <a:r>
              <a:rPr lang="en-US" sz="2400">
                <a:solidFill>
                  <a:schemeClr val="dk1"/>
                </a:solidFill>
              </a:rPr>
              <a:t>infrastructure</a:t>
            </a:r>
            <a:r>
              <a:rPr lang="en-US" sz="2400">
                <a:solidFill>
                  <a:srgbClr val="980000"/>
                </a:solidFill>
              </a:rPr>
              <a:t> </a:t>
            </a:r>
            <a:r>
              <a:rPr lang="en-US" sz="2400">
                <a:solidFill>
                  <a:schemeClr val="dk1"/>
                </a:solidFill>
              </a:rPr>
              <a:t>saw</a:t>
            </a:r>
            <a:r>
              <a:rPr lang="en-US" sz="2400">
                <a:solidFill>
                  <a:schemeClr val="dk1"/>
                </a:solidFill>
              </a:rPr>
              <a:t> emergence of t</a:t>
            </a:r>
            <a:r>
              <a:rPr lang="en-US" sz="2400">
                <a:solidFill>
                  <a:schemeClr val="dk1"/>
                </a:solidFill>
              </a:rPr>
              <a:t>ransformative AI for science </a:t>
            </a:r>
            <a:endParaRPr sz="2400"/>
          </a:p>
        </p:txBody>
      </p:sp>
      <p:sp>
        <p:nvSpPr>
          <p:cNvPr id="184" name="Google Shape;184;p25"/>
          <p:cNvSpPr txBox="1"/>
          <p:nvPr/>
        </p:nvSpPr>
        <p:spPr>
          <a:xfrm>
            <a:off x="6791650" y="2734625"/>
            <a:ext cx="1246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1949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Brandon Wood </a:t>
            </a:r>
            <a:endParaRPr b="0" i="0" sz="800" u="none" cap="none" strike="noStrike">
              <a:solidFill>
                <a:srgbClr val="1949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800">
                <a:solidFill>
                  <a:srgbClr val="1949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former </a:t>
            </a:r>
            <a:r>
              <a:rPr b="0" i="0" lang="en-US" sz="800" u="none" cap="none" strike="noStrike">
                <a:solidFill>
                  <a:srgbClr val="1949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NERSC Postdoc now Meta AI 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5" name="Google Shape;185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53373" y="2803825"/>
            <a:ext cx="594850" cy="592856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5"/>
          <p:cNvSpPr txBox="1"/>
          <p:nvPr/>
        </p:nvSpPr>
        <p:spPr>
          <a:xfrm>
            <a:off x="76200" y="1020600"/>
            <a:ext cx="3054300" cy="22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</a:rPr>
              <a:t>FourCastNet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</a:rPr>
              <a:t>Pathak et al. 2022  </a:t>
            </a:r>
            <a:r>
              <a:rPr b="1" lang="en-US" sz="1000" u="sng">
                <a:solidFill>
                  <a:schemeClr val="dk1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arXiv:2202.11214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</a:rPr>
              <a:t>Collab with Nvidia, Caltech, …</a:t>
            </a:r>
            <a:endParaRPr sz="1000">
              <a:solidFill>
                <a:schemeClr val="dk1"/>
              </a:solidFill>
            </a:endParaRPr>
          </a:p>
          <a:p>
            <a:pPr indent="-2032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F</a:t>
            </a:r>
            <a:r>
              <a:rPr lang="en-US">
                <a:solidFill>
                  <a:schemeClr val="dk1"/>
                </a:solidFill>
              </a:rPr>
              <a:t>orecasted global weather at high-resolution. </a:t>
            </a:r>
            <a:endParaRPr>
              <a:solidFill>
                <a:schemeClr val="dk1"/>
              </a:solidFill>
            </a:endParaRPr>
          </a:p>
          <a:p>
            <a:pPr indent="-2032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Prediction skill of numerical model; 10000s times faster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87" name="Google Shape;187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15089" y="1101975"/>
            <a:ext cx="2120850" cy="197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79600" y="3364925"/>
            <a:ext cx="1700824" cy="170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051025" y="889525"/>
            <a:ext cx="1877349" cy="1265778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5"/>
          <p:cNvSpPr txBox="1"/>
          <p:nvPr/>
        </p:nvSpPr>
        <p:spPr>
          <a:xfrm>
            <a:off x="5214225" y="977800"/>
            <a:ext cx="2361300" cy="19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</a:rPr>
              <a:t>CatalysisDL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</a:rPr>
              <a:t>Chanussot et al. 2021  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</a:rPr>
              <a:t>Collab with CMU, MetaAI, … 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dk1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arXiv:2010.09990</a:t>
            </a:r>
            <a:endParaRPr>
              <a:solidFill>
                <a:schemeClr val="dk1"/>
              </a:solidFill>
            </a:endParaRPr>
          </a:p>
          <a:p>
            <a:pPr indent="-2032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</a:pPr>
            <a:r>
              <a:rPr lang="en-US" u="sng">
                <a:solidFill>
                  <a:schemeClr val="dk1"/>
                </a:solid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NeurIPS 2021-23 Competitions</a:t>
            </a:r>
            <a:endParaRPr>
              <a:solidFill>
                <a:schemeClr val="dk1"/>
              </a:solidFill>
            </a:endParaRPr>
          </a:p>
          <a:p>
            <a:pPr indent="-203200" lvl="0" marL="3429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Pre-trained models used to accelerate </a:t>
            </a:r>
            <a:r>
              <a:rPr lang="en-US">
                <a:solidFill>
                  <a:schemeClr val="dk1"/>
                </a:solidFill>
              </a:rPr>
              <a:t> DFT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91" name="Google Shape;191;p25"/>
          <p:cNvSpPr txBox="1"/>
          <p:nvPr/>
        </p:nvSpPr>
        <p:spPr>
          <a:xfrm>
            <a:off x="7157100" y="1837125"/>
            <a:ext cx="183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2" name="Google Shape;192;p2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367155" y="2098576"/>
            <a:ext cx="596269" cy="67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24025" y="2726050"/>
            <a:ext cx="712269" cy="94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5"/>
          <p:cNvSpPr txBox="1"/>
          <p:nvPr/>
        </p:nvSpPr>
        <p:spPr>
          <a:xfrm>
            <a:off x="109700" y="3425350"/>
            <a:ext cx="1140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1949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Jaideep Pathak</a:t>
            </a:r>
            <a:endParaRPr b="0" i="0" sz="800" u="none" cap="none" strike="noStrike">
              <a:solidFill>
                <a:srgbClr val="1949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1949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former NERSC Postdoc now NVIDIA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25"/>
          <p:cNvSpPr txBox="1"/>
          <p:nvPr/>
        </p:nvSpPr>
        <p:spPr>
          <a:xfrm>
            <a:off x="1250601" y="3357063"/>
            <a:ext cx="1201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1949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Shashank Subramanian</a:t>
            </a:r>
            <a:endParaRPr b="0" i="0" sz="800" u="none" cap="none" strike="noStrike">
              <a:solidFill>
                <a:srgbClr val="1949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>
                <a:solidFill>
                  <a:srgbClr val="1949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Former </a:t>
            </a:r>
            <a:r>
              <a:rPr b="0" i="0" lang="en-US" sz="800" u="none" cap="none" strike="noStrike">
                <a:solidFill>
                  <a:srgbClr val="1949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NERSC Postdoc now</a:t>
            </a:r>
            <a:r>
              <a:rPr lang="en-US" sz="800">
                <a:solidFill>
                  <a:srgbClr val="1949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Staff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" name="Google Shape;196;p2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265288" y="2844937"/>
            <a:ext cx="594850" cy="59485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5"/>
          <p:cNvSpPr txBox="1"/>
          <p:nvPr/>
        </p:nvSpPr>
        <p:spPr>
          <a:xfrm>
            <a:off x="2084151" y="3439775"/>
            <a:ext cx="1201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>
                <a:solidFill>
                  <a:srgbClr val="1949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Jared Willard </a:t>
            </a:r>
            <a:r>
              <a:rPr b="0" i="0" lang="en-US" sz="800" u="none" cap="none" strike="noStrike">
                <a:solidFill>
                  <a:srgbClr val="1949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800">
              <a:solidFill>
                <a:srgbClr val="1949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1949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NERSC Postdoc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8" name="Google Shape;198;p2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195250" y="2098563"/>
            <a:ext cx="677100" cy="6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5"/>
          <p:cNvSpPr txBox="1"/>
          <p:nvPr/>
        </p:nvSpPr>
        <p:spPr>
          <a:xfrm>
            <a:off x="8138850" y="2753625"/>
            <a:ext cx="1246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800">
                <a:solidFill>
                  <a:srgbClr val="1949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Wenbin Xu</a:t>
            </a:r>
            <a:endParaRPr sz="800">
              <a:solidFill>
                <a:srgbClr val="1949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800">
                <a:solidFill>
                  <a:srgbClr val="1949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NERSC postdoc</a:t>
            </a:r>
            <a:endParaRPr sz="800">
              <a:solidFill>
                <a:srgbClr val="1949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00" name="Google Shape;200;p25"/>
          <p:cNvPicPr preferRelativeResize="0"/>
          <p:nvPr/>
        </p:nvPicPr>
        <p:blipFill rotWithShape="1">
          <a:blip r:embed="rId14">
            <a:alphaModFix/>
          </a:blip>
          <a:srcRect b="17170" l="11245" r="0" t="10318"/>
          <a:stretch/>
        </p:blipFill>
        <p:spPr>
          <a:xfrm>
            <a:off x="6295243" y="3941225"/>
            <a:ext cx="522258" cy="57185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5"/>
          <p:cNvSpPr txBox="1"/>
          <p:nvPr/>
        </p:nvSpPr>
        <p:spPr>
          <a:xfrm>
            <a:off x="6044751" y="4513063"/>
            <a:ext cx="1201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>
                <a:solidFill>
                  <a:srgbClr val="1949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Vinicius Mikuni</a:t>
            </a:r>
            <a:r>
              <a:rPr b="0" i="0" lang="en-US" sz="800" u="none" cap="none" strike="noStrike">
                <a:solidFill>
                  <a:srgbClr val="1949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NERSC Postdoc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25"/>
          <p:cNvSpPr txBox="1"/>
          <p:nvPr/>
        </p:nvSpPr>
        <p:spPr>
          <a:xfrm>
            <a:off x="3435301" y="3849200"/>
            <a:ext cx="2675400" cy="12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03200" lvl="0" marL="2857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</a:pPr>
            <a:r>
              <a:rPr lang="en-US" u="sng">
                <a:solidFill>
                  <a:schemeClr val="dk1"/>
                </a:solidFill>
                <a:hlinkClick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AI “Unfolding”</a:t>
            </a:r>
            <a:r>
              <a:rPr lang="en-US">
                <a:solidFill>
                  <a:schemeClr val="dk1"/>
                </a:solidFill>
              </a:rPr>
              <a:t> extracts new physics insights from data</a:t>
            </a:r>
            <a:endParaRPr>
              <a:solidFill>
                <a:schemeClr val="dk1"/>
              </a:solidFill>
            </a:endParaRPr>
          </a:p>
          <a:p>
            <a:pPr indent="-190500" lvl="1" marL="5143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</a:pPr>
            <a:r>
              <a:rPr lang="en-US" sz="1200">
                <a:solidFill>
                  <a:schemeClr val="dk1"/>
                </a:solidFill>
              </a:rPr>
              <a:t>Requires Perlmutter for 1000s of UQ runs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03" name="Google Shape;203;p25"/>
          <p:cNvSpPr txBox="1"/>
          <p:nvPr/>
        </p:nvSpPr>
        <p:spPr>
          <a:xfrm>
            <a:off x="3679315" y="3302125"/>
            <a:ext cx="3371700" cy="6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</a:rPr>
              <a:t>HEP-ML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</a:rPr>
              <a:t>Collab with LBL Physics division (and H1 Collaboration)</a:t>
            </a:r>
            <a:endParaRPr b="1"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6"/>
          <p:cNvSpPr/>
          <p:nvPr/>
        </p:nvSpPr>
        <p:spPr>
          <a:xfrm>
            <a:off x="4263525" y="868300"/>
            <a:ext cx="4739400" cy="2424600"/>
          </a:xfrm>
          <a:prstGeom prst="roundRect">
            <a:avLst>
              <a:gd fmla="val 16667" name="adj"/>
            </a:avLst>
          </a:prstGeom>
          <a:solidFill>
            <a:srgbClr val="D9D2E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6"/>
          <p:cNvSpPr/>
          <p:nvPr/>
        </p:nvSpPr>
        <p:spPr>
          <a:xfrm>
            <a:off x="125875" y="889591"/>
            <a:ext cx="3946800" cy="3094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26"/>
          <p:cNvSpPr/>
          <p:nvPr/>
        </p:nvSpPr>
        <p:spPr>
          <a:xfrm>
            <a:off x="3843998" y="3233028"/>
            <a:ext cx="5239800" cy="1841100"/>
          </a:xfrm>
          <a:prstGeom prst="roundRect">
            <a:avLst>
              <a:gd fmla="val 16667" name="adj"/>
            </a:avLst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26"/>
          <p:cNvSpPr txBox="1"/>
          <p:nvPr>
            <p:ph type="title"/>
          </p:nvPr>
        </p:nvSpPr>
        <p:spPr>
          <a:xfrm>
            <a:off x="398025" y="115325"/>
            <a:ext cx="8745900" cy="492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Recent activity shows </a:t>
            </a:r>
            <a:r>
              <a:rPr lang="en-US" sz="2400">
                <a:solidFill>
                  <a:schemeClr val="dk1"/>
                </a:solidFill>
              </a:rPr>
              <a:t>AI for science has emerged! Domain science involvement and large scale datasets and models </a:t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212" name="Google Shape;21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381" y="1041991"/>
            <a:ext cx="1991117" cy="113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6"/>
          <p:cNvPicPr preferRelativeResize="0"/>
          <p:nvPr/>
        </p:nvPicPr>
        <p:blipFill rotWithShape="1">
          <a:blip r:embed="rId4">
            <a:alphaModFix/>
          </a:blip>
          <a:srcRect b="-5519" l="0" r="0" t="5520"/>
          <a:stretch/>
        </p:blipFill>
        <p:spPr>
          <a:xfrm>
            <a:off x="4047523" y="3314627"/>
            <a:ext cx="4075950" cy="129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7117" y="2334791"/>
            <a:ext cx="3125309" cy="8313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6"/>
          <p:cNvSpPr txBox="1"/>
          <p:nvPr/>
        </p:nvSpPr>
        <p:spPr>
          <a:xfrm>
            <a:off x="125875" y="3076591"/>
            <a:ext cx="3727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Huge Ensembles of Hindcasts (HENS) </a:t>
            </a:r>
            <a:r>
              <a:rPr lang="en-US" sz="1200">
                <a:solidFill>
                  <a:schemeClr val="dk1"/>
                </a:solidFill>
              </a:rPr>
              <a:t>(Mahesh et. al </a:t>
            </a:r>
            <a:r>
              <a:rPr lang="en-US" sz="1200" u="sng">
                <a:solidFill>
                  <a:schemeClr val="hlink"/>
                </a:solidFill>
                <a:hlinkClick r:id="rId6"/>
              </a:rPr>
              <a:t>Part I</a:t>
            </a:r>
            <a:r>
              <a:rPr lang="en-US" sz="1200">
                <a:solidFill>
                  <a:schemeClr val="dk1"/>
                </a:solidFill>
              </a:rPr>
              <a:t> and </a:t>
            </a:r>
            <a:r>
              <a:rPr lang="en-US" sz="1200" u="sng">
                <a:solidFill>
                  <a:schemeClr val="hlink"/>
                </a:solidFill>
                <a:hlinkClick r:id="rId7"/>
              </a:rPr>
              <a:t>II</a:t>
            </a:r>
            <a:r>
              <a:rPr lang="en-US" sz="1200">
                <a:solidFill>
                  <a:schemeClr val="dk1"/>
                </a:solidFill>
              </a:rPr>
              <a:t> Aug 2024) (</a:t>
            </a:r>
            <a:r>
              <a:rPr b="1" lang="en-US" sz="1200">
                <a:solidFill>
                  <a:schemeClr val="dk1"/>
                </a:solidFill>
              </a:rPr>
              <a:t>Led by LBNL EESA </a:t>
            </a:r>
            <a:r>
              <a:rPr lang="en-US" sz="1200">
                <a:solidFill>
                  <a:schemeClr val="dk1"/>
                </a:solidFill>
              </a:rPr>
              <a:t>also with Nvidia) </a:t>
            </a:r>
            <a:endParaRPr sz="1200"/>
          </a:p>
        </p:txBody>
      </p:sp>
      <p:pic>
        <p:nvPicPr>
          <p:cNvPr id="216" name="Google Shape;216;p26"/>
          <p:cNvPicPr preferRelativeResize="0"/>
          <p:nvPr/>
        </p:nvPicPr>
        <p:blipFill rotWithShape="1">
          <a:blip r:embed="rId8">
            <a:alphaModFix/>
          </a:blip>
          <a:srcRect b="17170" l="11245" r="0" t="10318"/>
          <a:stretch/>
        </p:blipFill>
        <p:spPr>
          <a:xfrm>
            <a:off x="8249665" y="3491980"/>
            <a:ext cx="522258" cy="57185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6"/>
          <p:cNvSpPr txBox="1"/>
          <p:nvPr/>
        </p:nvSpPr>
        <p:spPr>
          <a:xfrm>
            <a:off x="8096173" y="4081789"/>
            <a:ext cx="1201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>
                <a:solidFill>
                  <a:srgbClr val="1949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Vinicius Mikuni</a:t>
            </a:r>
            <a:r>
              <a:rPr b="0" i="0" lang="en-US" sz="800" u="none" cap="none" strike="noStrike">
                <a:solidFill>
                  <a:srgbClr val="1949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NERSC Postdoc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8" name="Google Shape;218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275263" y="1155278"/>
            <a:ext cx="594850" cy="59485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6"/>
          <p:cNvSpPr txBox="1"/>
          <p:nvPr/>
        </p:nvSpPr>
        <p:spPr>
          <a:xfrm>
            <a:off x="3202901" y="1834328"/>
            <a:ext cx="1201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>
                <a:solidFill>
                  <a:srgbClr val="1949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Jared Willard </a:t>
            </a:r>
            <a:r>
              <a:rPr b="0" i="0" lang="en-US" sz="800" u="none" cap="none" strike="noStrike">
                <a:solidFill>
                  <a:srgbClr val="1949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800">
              <a:solidFill>
                <a:srgbClr val="1949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1949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NERSC Postdoc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26"/>
          <p:cNvSpPr txBox="1"/>
          <p:nvPr/>
        </p:nvSpPr>
        <p:spPr>
          <a:xfrm>
            <a:off x="3950998" y="4486141"/>
            <a:ext cx="4440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10"/>
              </a:rPr>
              <a:t>OmniLearn A Method to Simultaneously Facilitate All Jet Physics Tasks</a:t>
            </a:r>
            <a:r>
              <a:rPr lang="en-US">
                <a:solidFill>
                  <a:schemeClr val="dk1"/>
                </a:solidFill>
              </a:rPr>
              <a:t> (</a:t>
            </a:r>
            <a:r>
              <a:rPr lang="en-US" sz="1200">
                <a:solidFill>
                  <a:schemeClr val="dk1"/>
                </a:solidFill>
              </a:rPr>
              <a:t>Mikuni et. al Apr 2024 with LBL Physics)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221" name="Google Shape;221;p2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563000" y="1155266"/>
            <a:ext cx="594850" cy="59485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6"/>
          <p:cNvSpPr txBox="1"/>
          <p:nvPr/>
        </p:nvSpPr>
        <p:spPr>
          <a:xfrm>
            <a:off x="2461125" y="1679234"/>
            <a:ext cx="7986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>
                <a:solidFill>
                  <a:srgbClr val="1949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Ankur Mahesh</a:t>
            </a:r>
            <a:endParaRPr sz="800">
              <a:solidFill>
                <a:srgbClr val="1949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>
                <a:solidFill>
                  <a:srgbClr val="1949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EESA Grad Student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" name="Google Shape;223;p2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951503" y="2438400"/>
            <a:ext cx="677647" cy="76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342001" y="981075"/>
            <a:ext cx="2448993" cy="1414224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25" name="Google Shape;225;p26"/>
          <p:cNvSpPr txBox="1"/>
          <p:nvPr/>
        </p:nvSpPr>
        <p:spPr>
          <a:xfrm>
            <a:off x="6549973" y="2577907"/>
            <a:ext cx="1352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1949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Brandon Wood </a:t>
            </a:r>
            <a:endParaRPr b="0" i="0" sz="800" u="none" cap="none" strike="noStrike">
              <a:solidFill>
                <a:srgbClr val="1949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800">
                <a:solidFill>
                  <a:srgbClr val="1949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former </a:t>
            </a:r>
            <a:r>
              <a:rPr b="0" i="0" lang="en-US" sz="800" u="none" cap="none" strike="noStrike">
                <a:solidFill>
                  <a:srgbClr val="1949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NERSC Postdoc </a:t>
            </a:r>
            <a:endParaRPr b="0" i="0" sz="800" u="none" cap="none" strike="noStrike">
              <a:solidFill>
                <a:srgbClr val="1949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800" u="none" cap="none" strike="noStrike">
                <a:solidFill>
                  <a:srgbClr val="1949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now FAIR</a:t>
            </a:r>
            <a:r>
              <a:rPr lang="en-US" sz="800">
                <a:solidFill>
                  <a:srgbClr val="1949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@</a:t>
            </a:r>
            <a:r>
              <a:rPr b="0" i="0" lang="en-US" sz="800" u="none" cap="none" strike="noStrike">
                <a:solidFill>
                  <a:srgbClr val="1949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Meta 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26"/>
          <p:cNvSpPr txBox="1"/>
          <p:nvPr/>
        </p:nvSpPr>
        <p:spPr>
          <a:xfrm>
            <a:off x="4341461" y="1013288"/>
            <a:ext cx="2159100" cy="18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</a:rPr>
              <a:t>Open Molecules (OMol) 25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Levine et. al 2025</a:t>
            </a:r>
            <a:endParaRPr sz="1200">
              <a:solidFill>
                <a:schemeClr val="dk1"/>
              </a:solidFill>
              <a:uFill>
                <a:noFill/>
              </a:uFill>
              <a:hlinkClick r:id="rId14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chemeClr val="hlink"/>
                </a:solidFill>
                <a:hlinkClick r:id="rId15"/>
              </a:rPr>
              <a:t>arXiv:2505.08762</a:t>
            </a:r>
            <a:endParaRPr sz="12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Collab. of Meta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with LBL Energy Tech and CS Areas etc.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Basis for </a:t>
            </a:r>
            <a:r>
              <a:rPr lang="en-US" u="sng">
                <a:solidFill>
                  <a:schemeClr val="hlink"/>
                </a:solidFill>
                <a:hlinkClick r:id="rId16"/>
              </a:rPr>
              <a:t>Universal Models for Atoms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7525" y="433675"/>
            <a:ext cx="3356476" cy="2073575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7"/>
          <p:cNvSpPr txBox="1"/>
          <p:nvPr/>
        </p:nvSpPr>
        <p:spPr>
          <a:xfrm>
            <a:off x="-148543" y="2461217"/>
            <a:ext cx="9210600" cy="12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-US">
                <a:solidFill>
                  <a:schemeClr val="dk1"/>
                </a:solidFill>
              </a:rPr>
              <a:t>Large models, task parallelism and scaling laws for atomistic m</a:t>
            </a:r>
            <a:r>
              <a:rPr lang="en-US">
                <a:solidFill>
                  <a:schemeClr val="dk1"/>
                </a:solidFill>
              </a:rPr>
              <a:t>aterials </a:t>
            </a:r>
            <a:r>
              <a:rPr lang="en-US">
                <a:solidFill>
                  <a:schemeClr val="dk1"/>
                </a:solidFill>
              </a:rPr>
              <a:t>with graph foundation models</a:t>
            </a:r>
            <a:r>
              <a:rPr baseline="30000" lang="en-US">
                <a:solidFill>
                  <a:schemeClr val="dk1"/>
                </a:solidFill>
              </a:rPr>
              <a:t> 1</a:t>
            </a:r>
            <a:endParaRPr baseline="30000">
              <a:solidFill>
                <a:schemeClr val="dk1"/>
              </a:solidFill>
            </a:endParaRPr>
          </a:p>
          <a:p>
            <a:pPr indent="-2921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-US">
                <a:solidFill>
                  <a:schemeClr val="dk1"/>
                </a:solidFill>
              </a:rPr>
              <a:t>Open-sourced model with AlphaFold3-level accuracy for 3D biomolecular structures </a:t>
            </a:r>
            <a:r>
              <a:rPr baseline="30000" lang="en-US">
                <a:solidFill>
                  <a:schemeClr val="dk1"/>
                </a:solidFill>
              </a:rPr>
              <a:t>2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</a:rPr>
              <a:t>Trends include:</a:t>
            </a:r>
            <a:r>
              <a:rPr lang="en-US" sz="1600">
                <a:solidFill>
                  <a:schemeClr val="dk1"/>
                </a:solidFill>
              </a:rPr>
              <a:t> Large ‘foundation’ AI models for science; Incorporating science structures; Open data and models; Productionisation inc. required studies such as UQ and neural scaling</a:t>
            </a:r>
            <a:endParaRPr baseline="30000" sz="1600">
              <a:solidFill>
                <a:schemeClr val="dk1"/>
              </a:solidFill>
            </a:endParaRPr>
          </a:p>
        </p:txBody>
      </p:sp>
      <p:pic>
        <p:nvPicPr>
          <p:cNvPr id="233" name="Google Shape;23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837728"/>
            <a:ext cx="9144002" cy="1193476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7"/>
          <p:cNvSpPr txBox="1"/>
          <p:nvPr>
            <p:ph type="title"/>
          </p:nvPr>
        </p:nvSpPr>
        <p:spPr>
          <a:xfrm>
            <a:off x="398014" y="115315"/>
            <a:ext cx="8288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400">
                <a:solidFill>
                  <a:schemeClr val="dk1"/>
                </a:solidFill>
              </a:rPr>
              <a:t>Learning from b</a:t>
            </a:r>
            <a:r>
              <a:rPr lang="en-US" sz="2400">
                <a:solidFill>
                  <a:schemeClr val="dk1"/>
                </a:solidFill>
              </a:rPr>
              <a:t>roader workload - GenAI/AI4Sci program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235" name="Google Shape;235;p27"/>
          <p:cNvSpPr txBox="1"/>
          <p:nvPr>
            <p:ph idx="1" type="body"/>
          </p:nvPr>
        </p:nvSpPr>
        <p:spPr>
          <a:xfrm>
            <a:off x="237425" y="593900"/>
            <a:ext cx="5792100" cy="19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/>
              <a:t>G</a:t>
            </a:r>
            <a:r>
              <a:rPr lang="en-US" sz="1700"/>
              <a:t>rowing maturity of community - new call from 2024 for directors reserve compute time </a:t>
            </a:r>
            <a:endParaRPr sz="17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700"/>
              <a:t>Teams with </a:t>
            </a:r>
            <a:r>
              <a:rPr b="1" lang="en-US" sz="1700"/>
              <a:t>expertise</a:t>
            </a:r>
            <a:r>
              <a:rPr lang="en-US" sz="1700"/>
              <a:t> in AI and domain science and </a:t>
            </a:r>
            <a:r>
              <a:rPr b="1" lang="en-US" sz="1700"/>
              <a:t>production ready</a:t>
            </a:r>
            <a:r>
              <a:rPr lang="en-US" sz="1700"/>
              <a:t> for </a:t>
            </a:r>
            <a:r>
              <a:rPr b="1" lang="en-US" sz="1700"/>
              <a:t>novel science</a:t>
            </a:r>
            <a:r>
              <a:rPr lang="en-US" sz="1700"/>
              <a:t> outcomes. </a:t>
            </a:r>
            <a:endParaRPr sz="17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b="1" lang="en-US" sz="1600"/>
              <a:t>38 teams</a:t>
            </a:r>
            <a:r>
              <a:rPr lang="en-US" sz="1600"/>
              <a:t> </a:t>
            </a:r>
            <a:r>
              <a:rPr lang="en-US" sz="1600"/>
              <a:t>in 2024</a:t>
            </a:r>
            <a:r>
              <a:rPr lang="en-US" sz="1600"/>
              <a:t>, f</a:t>
            </a:r>
            <a:r>
              <a:rPr lang="en-US" sz="1600"/>
              <a:t>urther </a:t>
            </a:r>
            <a:r>
              <a:rPr b="1" lang="en-US" sz="1600">
                <a:highlight>
                  <a:schemeClr val="lt1"/>
                </a:highlight>
              </a:rPr>
              <a:t>53</a:t>
            </a:r>
            <a:r>
              <a:rPr lang="en-US" sz="1600">
                <a:highlight>
                  <a:schemeClr val="lt1"/>
                </a:highlight>
              </a:rPr>
              <a:t> </a:t>
            </a:r>
            <a:r>
              <a:rPr lang="en-US" sz="1600"/>
              <a:t>for</a:t>
            </a:r>
            <a:r>
              <a:rPr lang="en-US" sz="1600"/>
              <a:t> 2025</a:t>
            </a:r>
            <a:endParaRPr sz="16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600"/>
              <a:t>100s of applications - </a:t>
            </a:r>
            <a:r>
              <a:rPr b="1" lang="en-US" sz="1600"/>
              <a:t>demand across organizations </a:t>
            </a:r>
            <a:endParaRPr b="1" sz="16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600"/>
              <a:t>Dozens of papers - highlights including: </a:t>
            </a:r>
            <a:endParaRPr sz="1800"/>
          </a:p>
        </p:txBody>
      </p:sp>
      <p:sp>
        <p:nvSpPr>
          <p:cNvPr id="236" name="Google Shape;236;p27"/>
          <p:cNvSpPr/>
          <p:nvPr/>
        </p:nvSpPr>
        <p:spPr>
          <a:xfrm>
            <a:off x="0" y="3837750"/>
            <a:ext cx="9114300" cy="1193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37" name="Google Shape;237;p27"/>
          <p:cNvSpPr txBox="1"/>
          <p:nvPr/>
        </p:nvSpPr>
        <p:spPr>
          <a:xfrm>
            <a:off x="6606700" y="3541300"/>
            <a:ext cx="2679600" cy="4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595959"/>
                </a:solidFill>
              </a:rPr>
              <a:t>1.</a:t>
            </a:r>
            <a:r>
              <a:rPr lang="en-US" sz="900">
                <a:solidFill>
                  <a:srgbClr val="595959"/>
                </a:solidFill>
              </a:rPr>
              <a:t> </a:t>
            </a:r>
            <a:r>
              <a:rPr lang="en-US" sz="900">
                <a:solidFill>
                  <a:schemeClr val="hlink"/>
                </a:solidFill>
                <a:highlight>
                  <a:srgbClr val="FFFFFF"/>
                </a:highlight>
                <a:uFill>
                  <a:noFill/>
                </a:uFill>
                <a:hlinkClick r:id="rId5"/>
              </a:rPr>
              <a:t>arXiv:2506.21788</a:t>
            </a:r>
            <a:r>
              <a:rPr lang="en-US" sz="900">
                <a:solidFill>
                  <a:srgbClr val="595959"/>
                </a:solidFill>
              </a:rPr>
              <a:t>”   2. </a:t>
            </a:r>
            <a:r>
              <a:rPr lang="en-US" sz="900" u="sng">
                <a:solidFill>
                  <a:schemeClr val="hlink"/>
                </a:solidFill>
                <a:hlinkClick r:id="rId6"/>
              </a:rPr>
              <a:t>Boltz-1 biorXiv</a:t>
            </a:r>
            <a:endParaRPr sz="900">
              <a:solidFill>
                <a:srgbClr val="595959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8"/>
          <p:cNvSpPr txBox="1"/>
          <p:nvPr/>
        </p:nvSpPr>
        <p:spPr>
          <a:xfrm>
            <a:off x="197700" y="4598250"/>
            <a:ext cx="8717100" cy="469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43" name="Google Shape;243;p28"/>
          <p:cNvSpPr txBox="1"/>
          <p:nvPr>
            <p:ph type="title"/>
          </p:nvPr>
        </p:nvSpPr>
        <p:spPr>
          <a:xfrm>
            <a:off x="197400" y="50800"/>
            <a:ext cx="8787900" cy="46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Performance modelling gives further insights on infrastructure </a:t>
            </a:r>
            <a:endParaRPr/>
          </a:p>
        </p:txBody>
      </p:sp>
      <p:pic>
        <p:nvPicPr>
          <p:cNvPr id="244" name="Google Shape;24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664" y="3469300"/>
            <a:ext cx="4494605" cy="167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8"/>
          <p:cNvSpPr txBox="1"/>
          <p:nvPr/>
        </p:nvSpPr>
        <p:spPr>
          <a:xfrm>
            <a:off x="126975" y="2044125"/>
            <a:ext cx="8787900" cy="20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lang="en-US" sz="1600">
                <a:solidFill>
                  <a:schemeClr val="dk1"/>
                </a:solidFill>
              </a:rPr>
              <a:t>Many science AI apps use transformers (</a:t>
            </a:r>
            <a:r>
              <a:rPr lang="en-US" sz="1600">
                <a:solidFill>
                  <a:schemeClr val="dk1"/>
                </a:solidFill>
              </a:rPr>
              <a:t>e.g. weather, fusion, fluids, proteins, high-energy physics) as </a:t>
            </a:r>
            <a:r>
              <a:rPr i="1" lang="en-US" sz="1600">
                <a:solidFill>
                  <a:schemeClr val="dk1"/>
                </a:solidFill>
              </a:rPr>
              <a:t>foundations</a:t>
            </a:r>
            <a:r>
              <a:rPr lang="en-US" sz="1600">
                <a:solidFill>
                  <a:schemeClr val="dk1"/>
                </a:solidFill>
              </a:rPr>
              <a:t> for downstream tasks inc. forecasting, superresolution, inversion.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lang="en-US" sz="1600">
                <a:solidFill>
                  <a:schemeClr val="dk1"/>
                </a:solidFill>
              </a:rPr>
              <a:t>Science transformers can have many tokens (e.g. high-res image) - </a:t>
            </a:r>
            <a:r>
              <a:rPr lang="en-US" sz="1600">
                <a:solidFill>
                  <a:schemeClr val="dk1"/>
                </a:solidFill>
              </a:rPr>
              <a:t>performance less well understood and </a:t>
            </a:r>
            <a:r>
              <a:rPr lang="en-US" sz="1600">
                <a:solidFill>
                  <a:schemeClr val="dk1"/>
                </a:solidFill>
              </a:rPr>
              <a:t>small model can be as expensive as trillion parameter LLM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lang="en-US" sz="1600">
                <a:solidFill>
                  <a:schemeClr val="dk1"/>
                </a:solidFill>
              </a:rPr>
              <a:t>Performance modelling can shape infrastructure choices and guide users 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246" name="Google Shape;246;p28"/>
          <p:cNvSpPr txBox="1"/>
          <p:nvPr/>
        </p:nvSpPr>
        <p:spPr>
          <a:xfrm>
            <a:off x="7464125" y="2928107"/>
            <a:ext cx="1805700" cy="63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404040"/>
                </a:solidFill>
                <a:latin typeface="Roboto Medium"/>
                <a:ea typeface="Roboto Medium"/>
                <a:cs typeface="Roboto Medium"/>
                <a:sym typeface="Roboto Medium"/>
              </a:rPr>
              <a:t>Comprehensive Performance Modeling and System Design Insights for Foundation Models, PMBS, SC24, </a:t>
            </a:r>
            <a:r>
              <a:rPr lang="en-US" sz="800" u="sng">
                <a:solidFill>
                  <a:schemeClr val="hlink"/>
                </a:solidFill>
                <a:latin typeface="Roboto Medium"/>
                <a:ea typeface="Roboto Medium"/>
                <a:cs typeface="Roboto Medium"/>
                <a:sym typeface="Roboto Medium"/>
                <a:hlinkClick r:id="rId4"/>
              </a:rPr>
              <a:t>arXiv</a:t>
            </a:r>
            <a:r>
              <a:rPr lang="en-US" sz="8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, </a:t>
            </a:r>
            <a:r>
              <a:rPr lang="en-US" sz="800" u="sng">
                <a:solidFill>
                  <a:schemeClr val="hlink"/>
                </a:solidFill>
                <a:latin typeface="Roboto Medium"/>
                <a:ea typeface="Roboto Medium"/>
                <a:cs typeface="Roboto Medium"/>
                <a:sym typeface="Roboto Medium"/>
                <a:hlinkClick r:id="rId5"/>
              </a:rPr>
              <a:t>Github</a:t>
            </a:r>
            <a:endParaRPr sz="8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247" name="Google Shape;247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6125" y="557049"/>
            <a:ext cx="7585375" cy="15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32497" y="3501249"/>
            <a:ext cx="2789852" cy="1674199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8"/>
          <p:cNvSpPr txBox="1"/>
          <p:nvPr/>
        </p:nvSpPr>
        <p:spPr>
          <a:xfrm>
            <a:off x="7153750" y="3501250"/>
            <a:ext cx="993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Science transformer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scaling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50" name="Google Shape;250;p28"/>
          <p:cNvSpPr txBox="1"/>
          <p:nvPr/>
        </p:nvSpPr>
        <p:spPr>
          <a:xfrm>
            <a:off x="6330775" y="4955125"/>
            <a:ext cx="9933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chemeClr val="dk1"/>
                </a:solidFill>
              </a:rPr>
              <a:t>GPUs</a:t>
            </a:r>
            <a:endParaRPr sz="6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