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4" r:id="rId4"/>
  </p:sldMasterIdLst>
  <p:notesMasterIdLst>
    <p:notesMasterId r:id="rId22"/>
  </p:notesMasterIdLst>
  <p:sldIdLst>
    <p:sldId id="729" r:id="rId5"/>
    <p:sldId id="2147481485" r:id="rId6"/>
    <p:sldId id="2147483569" r:id="rId7"/>
    <p:sldId id="2147483570" r:id="rId8"/>
    <p:sldId id="2147481440" r:id="rId9"/>
    <p:sldId id="2147481512" r:id="rId10"/>
    <p:sldId id="2147481523" r:id="rId11"/>
    <p:sldId id="2147310820" r:id="rId12"/>
    <p:sldId id="2147481522" r:id="rId13"/>
    <p:sldId id="2147481521" r:id="rId14"/>
    <p:sldId id="2147481432" r:id="rId15"/>
    <p:sldId id="2147481382" r:id="rId16"/>
    <p:sldId id="2147481406" r:id="rId17"/>
    <p:sldId id="2147481416" r:id="rId18"/>
    <p:sldId id="2147481419" r:id="rId19"/>
    <p:sldId id="2147481424" r:id="rId20"/>
    <p:sldId id="2147481417" r:id="rId21"/>
  </p:sldIdLst>
  <p:sldSz cx="12192000" cy="6858000"/>
  <p:notesSz cx="6858000" cy="9144000"/>
  <p:embeddedFontLst>
    <p:embeddedFont>
      <p:font typeface="游ゴシック" panose="020B0400000000000000" pitchFamily="34" charset="-128"/>
      <p:regular r:id="rId23"/>
      <p:bold r:id="rId24"/>
    </p:embeddedFont>
    <p:embeddedFont>
      <p:font typeface="Aptos SemiBold" panose="020B0004020202020204" pitchFamily="34" charset="0"/>
      <p:regular r:id="rId25"/>
      <p:bold r:id="rId26"/>
      <p:italic r:id="rId27"/>
      <p:boldItalic r:id="rId28"/>
    </p:embeddedFont>
    <p:embeddedFont>
      <p:font typeface="Arial Nova" panose="020B0504020202020204" pitchFamily="34" charset="0"/>
      <p:regular r:id="rId29"/>
      <p:bold r:id="rId30"/>
      <p:italic r:id="rId31"/>
      <p:boldItalic r:id="rId32"/>
    </p:embeddedFont>
    <p:embeddedFont>
      <p:font typeface="Arial Nova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6A4E44-26DE-3E32-B5B1-64510E0AABF4}" name="Dave Thompson" initials="DT" userId="S::dthompson@tenstorrent.com::b54703f8-390f-4bed-8142-8edc7b8b87bc" providerId="AD"/>
  <p188:author id="{1C677B7C-DE84-AEBC-C5D4-6C1ED3C73AB8}" name="Dustin Sklavos" initials="DS" userId="S::dsklavos@tenstorrent.com::f77cfb2b-68e1-4d9f-9a23-b5e033361f88" providerId="AD"/>
  <p188:author id="{FD59E0B9-0B63-1CF7-BBDD-FAE006CEBFED}" name="Keith Scharwath" initials="" userId="S::kscharwath@tenstorrent.com::fb1f4c6e-bb41-4848-b98f-88f7fa64827a" providerId="AD"/>
  <p188:author id="{E52F39DC-15C0-7CB9-E7F3-CA7EAC249FA6}" name="David Bennett" initials="DB" userId="S::dbennett@tenstorrent.com::13fba0df-026c-45a7-9341-fd3b2d4887f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B3F7"/>
    <a:srgbClr val="737999"/>
    <a:srgbClr val="CDC2A6"/>
    <a:srgbClr val="A2987A"/>
    <a:srgbClr val="786BB1"/>
    <a:srgbClr val="EEEAE0"/>
    <a:srgbClr val="3A3433"/>
    <a:srgbClr val="D3FFE5"/>
    <a:srgbClr val="C3DBD7"/>
    <a:srgbClr val="506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17"/>
    <p:restoredTop sz="94726"/>
  </p:normalViewPr>
  <p:slideViewPr>
    <p:cSldViewPr snapToGrid="0">
      <p:cViewPr varScale="1">
        <p:scale>
          <a:sx n="120" d="100"/>
          <a:sy n="120" d="100"/>
        </p:scale>
        <p:origin x="9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7C02A-11E3-4DC6-AAB0-B4F6F77AB8AC}" type="datetimeFigureOut">
              <a:rPr lang="en-US" smtClean="0"/>
              <a:t>9/12/25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85BD8-9FCC-4529-B675-6359A4E63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69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85BD8-9FCC-4529-B675-6359A4E63C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330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52DC9-FE50-C54C-8DDB-72AB47E868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03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52DC9-FE50-C54C-8DDB-72AB47E868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06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96CF3-2B57-067F-5EA3-EB9106ABC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DBB97C-79C8-085F-C778-433014D7F7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4BF68-1EA6-0152-5D6E-7232978EBB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91C8F-5767-ABF1-7C95-79A598CE3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85BD8-9FCC-4529-B675-6359A4E63C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32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4B71D-1D13-312B-82A3-1CCECED83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5F7662D-3DA4-A727-C4A1-9E5E0316CB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3F1B31A-E6B4-BE02-4CA4-971582629F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05BBCE-EB41-4651-114C-C607A89D87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85BD8-9FCC-4529-B675-6359A4E63C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79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7A83-2FBA-2FEA-79C8-DFF8B8666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6AC7304-AF3D-98CD-DDB6-5A29BA58BE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953666B-EBC2-BD79-6580-510AA9969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0563D7-93A7-E0B6-7AC3-B49C4356B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85BD8-9FCC-4529-B675-6359A4E63C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2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5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85BD8-9FCC-4529-B675-6359A4E63C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591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85BD8-9FCC-4529-B675-6359A4E63C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290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B02AC-6976-7416-D9CC-550B3A602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891A41-246F-EEC7-804A-97F08036F3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038B7B-40D8-2CFF-C9EE-90E1C879AB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110C5-B1FF-473C-8C51-45B8E1D6FB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85BD8-9FCC-4529-B675-6359A4E63C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0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52DC9-FE50-C54C-8DDB-72AB47E868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88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52DC9-FE50-C54C-8DDB-72AB47E868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69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58CAE-449A-5D62-7C2F-CAAD94A55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26" b="17636"/>
          <a:stretch/>
        </p:blipFill>
        <p:spPr>
          <a:xfrm>
            <a:off x="1324837" y="0"/>
            <a:ext cx="10184492" cy="68580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A22DA0-4098-4D29-8052-204358F411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3636" y="6003235"/>
            <a:ext cx="3126605" cy="550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FE7A4-6837-EE40-A4AF-562042E8A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342900"/>
            <a:ext cx="11506200" cy="2387600"/>
          </a:xfrm>
        </p:spPr>
        <p:txBody>
          <a:bodyPr anchor="t">
            <a:no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3B4C9-D527-9F47-8B60-5A06A357C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5753100"/>
            <a:ext cx="8310736" cy="762000"/>
          </a:xfrm>
        </p:spPr>
        <p:txBody>
          <a:bodyPr lIns="0" tIns="0" rIns="0" bIns="0" anchor="b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60105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 BG 1">
    <p:bg>
      <p:bgPr>
        <a:blipFill dpi="0" rotWithShape="1">
          <a:blip r:embed="rId2" cstate="screen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09A67-7389-5B42-9897-672B826F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42900"/>
            <a:ext cx="11506198" cy="868013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9527B-DF17-6C48-8180-53CAC73D6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85900"/>
            <a:ext cx="11506199" cy="4436269"/>
          </a:xfrm>
        </p:spPr>
        <p:txBody>
          <a:bodyPr/>
          <a:lstStyle>
            <a:lvl1pPr>
              <a:defRPr sz="2400"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1pPr>
            <a:lvl2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2pPr>
            <a:lvl3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3pPr>
            <a:lvl4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4pPr>
            <a:lvl5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0FA008A-DF6A-C69F-DE80-014250FC6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6691" y="6452395"/>
            <a:ext cx="342901" cy="30742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400" b="0" i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fld id="{DF3319E5-6809-EF43-8219-1D01CECC0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3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 BG 2">
    <p:bg>
      <p:bgPr>
        <a:blipFill dpi="0" rotWithShape="1">
          <a:blip r:embed="rId2" cstate="screen">
            <a:alphaModFix amt="8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09A67-7389-5B42-9897-672B826F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42900"/>
            <a:ext cx="11506198" cy="868013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9527B-DF17-6C48-8180-53CAC73D6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85900"/>
            <a:ext cx="11506199" cy="4436269"/>
          </a:xfrm>
        </p:spPr>
        <p:txBody>
          <a:bodyPr/>
          <a:lstStyle>
            <a:lvl1pPr>
              <a:defRPr sz="2400"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1pPr>
            <a:lvl2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2pPr>
            <a:lvl3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3pPr>
            <a:lvl4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4pPr>
            <a:lvl5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0FA008A-DF6A-C69F-DE80-014250FC6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6691" y="6452395"/>
            <a:ext cx="342901" cy="30742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400" b="0" i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fld id="{DF3319E5-6809-EF43-8219-1D01CECC0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30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 BG 3">
    <p:bg>
      <p:bgPr>
        <a:blipFill dpi="0" rotWithShape="1">
          <a:blip r:embed="rId2" cstate="screen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09A67-7389-5B42-9897-672B826F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8" y="342900"/>
            <a:ext cx="11506199" cy="868013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9527B-DF17-6C48-8180-53CAC73D6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85900"/>
            <a:ext cx="11506199" cy="4436269"/>
          </a:xfrm>
        </p:spPr>
        <p:txBody>
          <a:bodyPr/>
          <a:lstStyle>
            <a:lvl1pPr>
              <a:defRPr sz="2400"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1pPr>
            <a:lvl2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2pPr>
            <a:lvl3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3pPr>
            <a:lvl4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4pPr>
            <a:lvl5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0FA008A-DF6A-C69F-DE80-014250FC6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6691" y="6452395"/>
            <a:ext cx="342901" cy="30742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400" b="0" i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fld id="{DF3319E5-6809-EF43-8219-1D01CECC0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23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 BG 4">
    <p:bg>
      <p:bgPr>
        <a:blipFill dpi="0" rotWithShape="1">
          <a:blip r:embed="rId2" cstate="screen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09A67-7389-5B42-9897-672B826F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8" y="342900"/>
            <a:ext cx="11506199" cy="868013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9527B-DF17-6C48-8180-53CAC73D6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85900"/>
            <a:ext cx="11506199" cy="4436269"/>
          </a:xfrm>
        </p:spPr>
        <p:txBody>
          <a:bodyPr/>
          <a:lstStyle>
            <a:lvl1pPr>
              <a:defRPr sz="2400"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1pPr>
            <a:lvl2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2pPr>
            <a:lvl3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3pPr>
            <a:lvl4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4pPr>
            <a:lvl5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0FA008A-DF6A-C69F-DE80-014250FC6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6691" y="6452395"/>
            <a:ext cx="342901" cy="30742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400" b="0" i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fld id="{DF3319E5-6809-EF43-8219-1D01CECC0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76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 BG 5">
    <p:bg>
      <p:bgPr>
        <a:blipFill dpi="0" rotWithShape="1">
          <a:blip r:embed="rId2" cstate="screen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09A67-7389-5B42-9897-672B826F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42900"/>
            <a:ext cx="11506198" cy="868013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9527B-DF17-6C48-8180-53CAC73D6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85900"/>
            <a:ext cx="11506199" cy="4436269"/>
          </a:xfrm>
        </p:spPr>
        <p:txBody>
          <a:bodyPr/>
          <a:lstStyle>
            <a:lvl1pPr>
              <a:defRPr sz="2400"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1pPr>
            <a:lvl2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2pPr>
            <a:lvl3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3pPr>
            <a:lvl4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4pPr>
            <a:lvl5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0FA008A-DF6A-C69F-DE80-014250FC6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6691" y="6452395"/>
            <a:ext cx="342901" cy="30742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400" b="0" i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fld id="{DF3319E5-6809-EF43-8219-1D01CECC0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44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 BG 6">
    <p:bg>
      <p:bgPr>
        <a:blipFill dpi="0" rotWithShape="1">
          <a:blip r:embed="rId2" cstate="screen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09A67-7389-5B42-9897-672B826F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42900"/>
            <a:ext cx="11506198" cy="868013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9527B-DF17-6C48-8180-53CAC73D6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85900"/>
            <a:ext cx="11506199" cy="4436269"/>
          </a:xfrm>
        </p:spPr>
        <p:txBody>
          <a:bodyPr/>
          <a:lstStyle>
            <a:lvl1pPr>
              <a:defRPr sz="2400"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1pPr>
            <a:lvl2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2pPr>
            <a:lvl3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3pPr>
            <a:lvl4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4pPr>
            <a:lvl5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0FA008A-DF6A-C69F-DE80-014250FC6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6691" y="6452395"/>
            <a:ext cx="342901" cy="30742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400" b="0" i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fld id="{DF3319E5-6809-EF43-8219-1D01CECC0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89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 BG 7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09A67-7389-5B42-9897-672B826F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42900"/>
            <a:ext cx="11506198" cy="868013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9527B-DF17-6C48-8180-53CAC73D6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85900"/>
            <a:ext cx="11506199" cy="4436269"/>
          </a:xfrm>
        </p:spPr>
        <p:txBody>
          <a:bodyPr/>
          <a:lstStyle>
            <a:lvl1pPr>
              <a:defRPr sz="2400"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1pPr>
            <a:lvl2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2pPr>
            <a:lvl3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3pPr>
            <a:lvl4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4pPr>
            <a:lvl5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0FA008A-DF6A-C69F-DE80-014250FC6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6691" y="6452395"/>
            <a:ext cx="342901" cy="30742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400" b="0" i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fld id="{DF3319E5-6809-EF43-8219-1D01CECC0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30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 BG 8">
    <p:bg>
      <p:bgPr>
        <a:blipFill dpi="0" rotWithShape="1">
          <a:blip r:embed="rId2" cstate="screen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09A67-7389-5B42-9897-672B826F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8" y="342900"/>
            <a:ext cx="11506199" cy="868013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9527B-DF17-6C48-8180-53CAC73D6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85900"/>
            <a:ext cx="11506199" cy="4436269"/>
          </a:xfrm>
        </p:spPr>
        <p:txBody>
          <a:bodyPr/>
          <a:lstStyle>
            <a:lvl1pPr>
              <a:defRPr sz="2400"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1pPr>
            <a:lvl2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2pPr>
            <a:lvl3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3pPr>
            <a:lvl4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4pPr>
            <a:lvl5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0FA008A-DF6A-C69F-DE80-014250FC6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6691" y="6452395"/>
            <a:ext cx="342901" cy="30742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400" b="0" i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fld id="{DF3319E5-6809-EF43-8219-1D01CECC0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81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 BG 9">
    <p:bg>
      <p:bgPr>
        <a:blipFill dpi="0" rotWithShape="1">
          <a:blip r:embed="rId2" cstate="screen">
            <a:alphaModFix amt="8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09A67-7389-5B42-9897-672B826F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8" y="342900"/>
            <a:ext cx="11506199" cy="868013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9527B-DF17-6C48-8180-53CAC73D6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85900"/>
            <a:ext cx="11506199" cy="4436269"/>
          </a:xfrm>
        </p:spPr>
        <p:txBody>
          <a:bodyPr/>
          <a:lstStyle>
            <a:lvl1pPr>
              <a:defRPr sz="2400"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1pPr>
            <a:lvl2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2pPr>
            <a:lvl3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3pPr>
            <a:lvl4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4pPr>
            <a:lvl5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0FA008A-DF6A-C69F-DE80-014250FC6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6691" y="6452395"/>
            <a:ext cx="342901" cy="30742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400" b="0" i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fld id="{DF3319E5-6809-EF43-8219-1D01CECC0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48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Content Page BG 10">
    <p:bg>
      <p:bgPr>
        <a:blipFill dpi="0" rotWithShape="1">
          <a:blip r:embed="rId2" cstate="screen">
            <a:alphaModFix amt="8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09A67-7389-5B42-9897-672B826F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8" y="342900"/>
            <a:ext cx="11506199" cy="868013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9527B-DF17-6C48-8180-53CAC73D6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85900"/>
            <a:ext cx="11506199" cy="4436269"/>
          </a:xfrm>
        </p:spPr>
        <p:txBody>
          <a:bodyPr/>
          <a:lstStyle>
            <a:lvl1pPr>
              <a:defRPr sz="2400"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1pPr>
            <a:lvl2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2pPr>
            <a:lvl3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3pPr>
            <a:lvl4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4pPr>
            <a:lvl5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0FA008A-DF6A-C69F-DE80-014250FC6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6691" y="6452395"/>
            <a:ext cx="342901" cy="30742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400" b="0" i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fld id="{DF3319E5-6809-EF43-8219-1D01CECC0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91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58CAE-449A-5D62-7C2F-CAAD94A55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26" b="17636"/>
          <a:stretch/>
        </p:blipFill>
        <p:spPr>
          <a:xfrm>
            <a:off x="1324837" y="0"/>
            <a:ext cx="10184492" cy="6858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FE7A4-6837-EE40-A4AF-562042E8A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342900"/>
            <a:ext cx="11506200" cy="2387600"/>
          </a:xfrm>
        </p:spPr>
        <p:txBody>
          <a:bodyPr anchor="t">
            <a:no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3B4C9-D527-9F47-8B60-5A06A357C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5753100"/>
            <a:ext cx="8310736" cy="762000"/>
          </a:xfrm>
        </p:spPr>
        <p:txBody>
          <a:bodyPr lIns="0" tIns="0" rIns="0" bIns="0" anchor="b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1525A1-D472-2F1D-8850-F207ECD3AC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3636" y="6003235"/>
            <a:ext cx="3126605" cy="55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52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Content Page BG 11">
    <p:bg>
      <p:bgPr>
        <a:blipFill dpi="0" rotWithShape="1">
          <a:blip r:embed="rId2" cstate="screen">
            <a:alphaModFix amt="8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09A67-7389-5B42-9897-672B826F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42900"/>
            <a:ext cx="11506198" cy="868013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9527B-DF17-6C48-8180-53CAC73D6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85900"/>
            <a:ext cx="11506199" cy="4436269"/>
          </a:xfrm>
        </p:spPr>
        <p:txBody>
          <a:bodyPr/>
          <a:lstStyle>
            <a:lvl1pPr>
              <a:defRPr sz="2400"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1pPr>
            <a:lvl2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2pPr>
            <a:lvl3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3pPr>
            <a:lvl4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4pPr>
            <a:lvl5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0FA008A-DF6A-C69F-DE80-014250FC6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6691" y="6452395"/>
            <a:ext cx="342901" cy="30742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400" b="0" i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fld id="{DF3319E5-6809-EF43-8219-1D01CECC0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41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95657-042C-3443-B23D-667516B70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002631"/>
            <a:ext cx="11506200" cy="2852737"/>
          </a:xfrm>
        </p:spPr>
        <p:txBody>
          <a:bodyPr anchor="ctr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A white and black logo&#10;&#10;Description automatically generated">
            <a:extLst>
              <a:ext uri="{FF2B5EF4-FFF2-40B4-BE49-F238E27FC236}">
                <a16:creationId xmlns:a16="http://schemas.microsoft.com/office/drawing/2014/main" id="{33D687C9-FF43-EB26-0241-EF0C5D8157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34" y="6214534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00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95657-042C-3443-B23D-667516B70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002631"/>
            <a:ext cx="11506200" cy="2852737"/>
          </a:xfrm>
        </p:spPr>
        <p:txBody>
          <a:bodyPr anchor="ctr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A white and black logo&#10;&#10;Description automatically generated">
            <a:extLst>
              <a:ext uri="{FF2B5EF4-FFF2-40B4-BE49-F238E27FC236}">
                <a16:creationId xmlns:a16="http://schemas.microsoft.com/office/drawing/2014/main" id="{33D687C9-FF43-EB26-0241-EF0C5D8157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34" y="6214534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02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95657-042C-3443-B23D-667516B70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002631"/>
            <a:ext cx="11506200" cy="2852737"/>
          </a:xfrm>
        </p:spPr>
        <p:txBody>
          <a:bodyPr anchor="ctr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A white and black logo&#10;&#10;Description automatically generated">
            <a:extLst>
              <a:ext uri="{FF2B5EF4-FFF2-40B4-BE49-F238E27FC236}">
                <a16:creationId xmlns:a16="http://schemas.microsoft.com/office/drawing/2014/main" id="{33D687C9-FF43-EB26-0241-EF0C5D8157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34" y="6214534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02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95657-042C-3443-B23D-667516B70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002631"/>
            <a:ext cx="11506200" cy="2852737"/>
          </a:xfrm>
        </p:spPr>
        <p:txBody>
          <a:bodyPr anchor="ctr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A white and black logo&#10;&#10;Description automatically generated">
            <a:extLst>
              <a:ext uri="{FF2B5EF4-FFF2-40B4-BE49-F238E27FC236}">
                <a16:creationId xmlns:a16="http://schemas.microsoft.com/office/drawing/2014/main" id="{33D687C9-FF43-EB26-0241-EF0C5D8157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34" y="6214534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96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95657-042C-3443-B23D-667516B70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002631"/>
            <a:ext cx="11506200" cy="2852737"/>
          </a:xfrm>
        </p:spPr>
        <p:txBody>
          <a:bodyPr anchor="ctr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A white and black logo&#10;&#10;Description automatically generated">
            <a:extLst>
              <a:ext uri="{FF2B5EF4-FFF2-40B4-BE49-F238E27FC236}">
                <a16:creationId xmlns:a16="http://schemas.microsoft.com/office/drawing/2014/main" id="{33D687C9-FF43-EB26-0241-EF0C5D8157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34" y="6214534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87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95657-042C-3443-B23D-667516B70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002631"/>
            <a:ext cx="11506200" cy="2852737"/>
          </a:xfrm>
        </p:spPr>
        <p:txBody>
          <a:bodyPr anchor="ctr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A white and black logo&#10;&#10;Description automatically generated">
            <a:extLst>
              <a:ext uri="{FF2B5EF4-FFF2-40B4-BE49-F238E27FC236}">
                <a16:creationId xmlns:a16="http://schemas.microsoft.com/office/drawing/2014/main" id="{33D687C9-FF43-EB26-0241-EF0C5D8157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34" y="6214534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80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95657-042C-3443-B23D-667516B70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002631"/>
            <a:ext cx="11506200" cy="2852737"/>
          </a:xfrm>
        </p:spPr>
        <p:txBody>
          <a:bodyPr anchor="ctr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A white and black logo&#10;&#10;Description automatically generated">
            <a:extLst>
              <a:ext uri="{FF2B5EF4-FFF2-40B4-BE49-F238E27FC236}">
                <a16:creationId xmlns:a16="http://schemas.microsoft.com/office/drawing/2014/main" id="{33D687C9-FF43-EB26-0241-EF0C5D8157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34" y="6214534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8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58CAE-449A-5D62-7C2F-CAAD94A55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26" b="17636"/>
          <a:stretch/>
        </p:blipFill>
        <p:spPr>
          <a:xfrm>
            <a:off x="1324837" y="0"/>
            <a:ext cx="10184492" cy="68580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FF8057-B6A1-E6C4-33C2-790BF2C04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3636" y="6003235"/>
            <a:ext cx="3126605" cy="550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FE7A4-6837-EE40-A4AF-562042E8A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342900"/>
            <a:ext cx="11506200" cy="2387600"/>
          </a:xfrm>
        </p:spPr>
        <p:txBody>
          <a:bodyPr anchor="t">
            <a:no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3B4C9-D527-9F47-8B60-5A06A357C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5753100"/>
            <a:ext cx="8310736" cy="762000"/>
          </a:xfrm>
        </p:spPr>
        <p:txBody>
          <a:bodyPr lIns="0" tIns="0" rIns="0" bIns="0" anchor="b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5999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58CAE-449A-5D62-7C2F-CAAD94A55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26" b="17636"/>
          <a:stretch/>
        </p:blipFill>
        <p:spPr>
          <a:xfrm>
            <a:off x="1324837" y="0"/>
            <a:ext cx="10184492" cy="6858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FE7A4-6837-EE40-A4AF-562042E8A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342900"/>
            <a:ext cx="11506200" cy="2387600"/>
          </a:xfrm>
        </p:spPr>
        <p:txBody>
          <a:bodyPr anchor="t">
            <a:no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3B4C9-D527-9F47-8B60-5A06A357C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5753100"/>
            <a:ext cx="8310736" cy="762000"/>
          </a:xfrm>
        </p:spPr>
        <p:txBody>
          <a:bodyPr lIns="0" tIns="0" rIns="0" bIns="0" anchor="b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850EFA-C2D3-F601-2DA4-05981874F4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3636" y="6003235"/>
            <a:ext cx="3126605" cy="55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71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Te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58CAE-449A-5D62-7C2F-CAAD94A55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26" b="17636"/>
          <a:stretch/>
        </p:blipFill>
        <p:spPr>
          <a:xfrm>
            <a:off x="1324837" y="0"/>
            <a:ext cx="10184492" cy="6858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FE7A4-6837-EE40-A4AF-562042E8A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342900"/>
            <a:ext cx="11506200" cy="2387600"/>
          </a:xfrm>
        </p:spPr>
        <p:txBody>
          <a:bodyPr anchor="t">
            <a:no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3B4C9-D527-9F47-8B60-5A06A357C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5753100"/>
            <a:ext cx="8310736" cy="762000"/>
          </a:xfrm>
        </p:spPr>
        <p:txBody>
          <a:bodyPr lIns="0" tIns="0" rIns="0" bIns="0" anchor="b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7B418-50C9-32A6-F52F-7134C7D34D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3636" y="6003235"/>
            <a:ext cx="3126605" cy="55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09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58CAE-449A-5D62-7C2F-CAAD94A55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26" b="17636"/>
          <a:stretch/>
        </p:blipFill>
        <p:spPr>
          <a:xfrm>
            <a:off x="1324837" y="0"/>
            <a:ext cx="10184492" cy="6858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FE7A4-6837-EE40-A4AF-562042E8A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342900"/>
            <a:ext cx="11506200" cy="2387600"/>
          </a:xfrm>
        </p:spPr>
        <p:txBody>
          <a:bodyPr anchor="t">
            <a:no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3B4C9-D527-9F47-8B60-5A06A357C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5753100"/>
            <a:ext cx="8310736" cy="762000"/>
          </a:xfrm>
        </p:spPr>
        <p:txBody>
          <a:bodyPr lIns="0" tIns="0" rIns="0" bIns="0" anchor="b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43B8B7-28BC-1995-C2FB-4F3197800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3636" y="6003235"/>
            <a:ext cx="3126605" cy="55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solidFill>
          <a:srgbClr val="CDC2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58CAE-449A-5D62-7C2F-CAAD94A55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26" b="17636"/>
          <a:stretch/>
        </p:blipFill>
        <p:spPr>
          <a:xfrm>
            <a:off x="1324837" y="0"/>
            <a:ext cx="10184492" cy="6858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FE7A4-6837-EE40-A4AF-562042E8A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342900"/>
            <a:ext cx="11506200" cy="2387600"/>
          </a:xfrm>
        </p:spPr>
        <p:txBody>
          <a:bodyPr anchor="t">
            <a:no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3B4C9-D527-9F47-8B60-5A06A357C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5753100"/>
            <a:ext cx="8310736" cy="762000"/>
          </a:xfrm>
        </p:spPr>
        <p:txBody>
          <a:bodyPr lIns="0" tIns="0" rIns="0" bIns="0" anchor="b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3AA60B-B5CB-F437-3AFD-7A4ECE7E0D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3636" y="6003235"/>
            <a:ext cx="3126605" cy="55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38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rgbClr val="737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58CAE-449A-5D62-7C2F-CAAD94A55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26" b="17636"/>
          <a:stretch/>
        </p:blipFill>
        <p:spPr>
          <a:xfrm>
            <a:off x="1324837" y="0"/>
            <a:ext cx="10184492" cy="6858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FE7A4-6837-EE40-A4AF-562042E8A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342900"/>
            <a:ext cx="11506200" cy="2387600"/>
          </a:xfrm>
        </p:spPr>
        <p:txBody>
          <a:bodyPr anchor="t">
            <a:no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3B4C9-D527-9F47-8B60-5A06A357C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5753100"/>
            <a:ext cx="8310736" cy="762000"/>
          </a:xfrm>
        </p:spPr>
        <p:txBody>
          <a:bodyPr lIns="0" tIns="0" rIns="0" bIns="0" anchor="b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2E7081-3E1A-C906-0BC8-56C2D51090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3636" y="6003235"/>
            <a:ext cx="3126605" cy="55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56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 White">
    <p:bg>
      <p:bgPr>
        <a:solidFill>
          <a:srgbClr val="EFF2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09A67-7389-5B42-9897-672B826F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42900"/>
            <a:ext cx="11506198" cy="868013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9527B-DF17-6C48-8180-53CAC73D6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85900"/>
            <a:ext cx="11506199" cy="4436269"/>
          </a:xfrm>
        </p:spPr>
        <p:txBody>
          <a:bodyPr/>
          <a:lstStyle>
            <a:lvl1pPr>
              <a:defRPr sz="2400"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1pPr>
            <a:lvl2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2pPr>
            <a:lvl3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3pPr>
            <a:lvl4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4pPr>
            <a:lvl5pPr>
              <a:defRPr b="0" i="0">
                <a:latin typeface="Arial Nova Light" panose="020B0504020202020204" pitchFamily="34" charset="0"/>
                <a:cs typeface="Arial Nova Light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0FA008A-DF6A-C69F-DE80-014250FC6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6691" y="6452395"/>
            <a:ext cx="342901" cy="30742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400" b="0" i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fld id="{DF3319E5-6809-EF43-8219-1D01CECC0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40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5F570A-4E68-5244-8512-B5ED6D98F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51630"/>
            <a:ext cx="11135510" cy="94376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1395D-AFB0-2C42-ACB6-67B2AA13F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1825625"/>
            <a:ext cx="11506199" cy="40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5119BD8-79B8-FA41-B32F-70891179C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6691" y="6452395"/>
            <a:ext cx="342901" cy="30742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400" b="0" i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fld id="{DF3319E5-6809-EF43-8219-1D01CECC0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66" r:id="rId9"/>
    <p:sldLayoutId id="2147483675" r:id="rId10"/>
    <p:sldLayoutId id="2147483677" r:id="rId11"/>
    <p:sldLayoutId id="2147483676" r:id="rId12"/>
    <p:sldLayoutId id="2147483678" r:id="rId13"/>
    <p:sldLayoutId id="2147483679" r:id="rId14"/>
    <p:sldLayoutId id="2147483681" r:id="rId15"/>
    <p:sldLayoutId id="2147483682" r:id="rId16"/>
    <p:sldLayoutId id="2147483680" r:id="rId17"/>
    <p:sldLayoutId id="2147483683" r:id="rId18"/>
    <p:sldLayoutId id="2147483684" r:id="rId19"/>
    <p:sldLayoutId id="2147483685" r:id="rId20"/>
    <p:sldLayoutId id="2147483667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Arial Nova Light" panose="020B0304020202020204" pitchFamily="34" charset="0"/>
          <a:ea typeface="+mj-ea"/>
          <a:cs typeface="Consolas" panose="020B0609020204030204" pitchFamily="49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Nova Light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Nova Light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Nova Light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Nova Light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Nova Light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6">
          <p15:clr>
            <a:srgbClr val="F26B43"/>
          </p15:clr>
        </p15:guide>
        <p15:guide id="4" pos="7464">
          <p15:clr>
            <a:srgbClr val="F26B43"/>
          </p15:clr>
        </p15:guide>
        <p15:guide id="5" orient="horz" pos="216">
          <p15:clr>
            <a:srgbClr val="F26B43"/>
          </p15:clr>
        </p15:guide>
        <p15:guide id="7" orient="horz" pos="4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microsoft.com/office/2007/relationships/hdphoto" Target="../media/hdphoto3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microsoft.com/office/2007/relationships/hdphoto" Target="../media/hdphoto6.wdp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04B55-22C7-E28A-70B7-2438D832E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145" y="452516"/>
            <a:ext cx="11506200" cy="2387600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</a:pPr>
            <a:r>
              <a:rPr lang="en-US" sz="6000" dirty="0">
                <a:latin typeface="Arial Nova"/>
              </a:rPr>
              <a:t>Tenstorrent </a:t>
            </a:r>
            <a:br>
              <a:rPr lang="en-US" sz="8000" dirty="0">
                <a:latin typeface="Arial Nova"/>
              </a:rPr>
            </a:br>
            <a:r>
              <a:rPr lang="en-US" altLang="ja-JP" sz="4000" dirty="0">
                <a:latin typeface="Arial Nova"/>
                <a:ea typeface="游ゴシック Light"/>
                <a:cs typeface="Neue Haas Grotesk Text Pro" panose="020F0502020204030204" pitchFamily="34" charset="0"/>
              </a:rPr>
              <a:t>High Performance Computers for HPC &amp; AI</a:t>
            </a:r>
            <a:br>
              <a:rPr lang="en-US" altLang="ja-JP" sz="4000" dirty="0">
                <a:latin typeface="Arial Nova" panose="020B0504020202020204" pitchFamily="34" charset="0"/>
                <a:cs typeface="Neue Haas Grotesk Text Pro" panose="020F0502020204030204" pitchFamily="34" charset="0"/>
              </a:rPr>
            </a:br>
            <a:br>
              <a:rPr lang="en-US" altLang="ja-JP" sz="4000" dirty="0">
                <a:latin typeface="Arial Nova" panose="020B0504020202020204" pitchFamily="34" charset="0"/>
                <a:cs typeface="Neue Haas Grotesk Text Pro" panose="020F0502020204030204" pitchFamily="34" charset="0"/>
              </a:rPr>
            </a:br>
            <a:endParaRPr lang="en-US" sz="4000" dirty="0">
              <a:latin typeface="Arial Nova"/>
              <a:ea typeface="游ゴシック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4243CD-2E63-9E84-9A18-31071E6415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414" y="5928022"/>
            <a:ext cx="8310736" cy="762000"/>
          </a:xfrm>
        </p:spPr>
        <p:txBody>
          <a:bodyPr lIns="0" rIns="0">
            <a:normAutofit/>
          </a:bodyPr>
          <a:lstStyle/>
          <a:p>
            <a:r>
              <a:rPr lang="en-US" sz="2000" dirty="0">
                <a:latin typeface="Arial Nova Light"/>
              </a:rPr>
              <a:t>Sep 12 2025</a:t>
            </a:r>
          </a:p>
        </p:txBody>
      </p:sp>
    </p:spTree>
    <p:extLst>
      <p:ext uri="{BB962C8B-B14F-4D97-AF65-F5344CB8AC3E}">
        <p14:creationId xmlns:p14="http://schemas.microsoft.com/office/powerpoint/2010/main" val="2675028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AEEFC-BB76-6A0C-77CC-35CE6FADB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4DC6F-42E6-5C22-F027-68723C90B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7200" dirty="0"/>
            </a:br>
            <a:r>
              <a:rPr lang="en-US" sz="7200" dirty="0"/>
              <a:t>Micro-Architecture:</a:t>
            </a:r>
            <a:br>
              <a:rPr lang="en-US" sz="7200" dirty="0"/>
            </a:br>
            <a:br>
              <a:rPr lang="en-US" sz="7200" dirty="0"/>
            </a:br>
            <a:r>
              <a:rPr lang="en-US" sz="7200" dirty="0"/>
              <a:t>All RISC-V Programmable</a:t>
            </a:r>
            <a:endParaRPr lang="en-US" sz="7200" dirty="0">
              <a:latin typeface="Arial Nov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44107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7719C-9E06-1D2B-5DC7-242A84DAA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All RISC-V Programmable</a:t>
            </a:r>
            <a:br>
              <a:rPr lang="en-US"/>
            </a:br>
            <a:r>
              <a:rPr lang="en-US"/>
              <a:t>Baby RISC-Vs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A9CA4-E6E4-2594-A221-0901AC54F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3319E5-6809-EF43-8219-1D01CECC0E5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Snip Same Side Corner Rectangle 4">
            <a:extLst>
              <a:ext uri="{FF2B5EF4-FFF2-40B4-BE49-F238E27FC236}">
                <a16:creationId xmlns:a16="http://schemas.microsoft.com/office/drawing/2014/main" id="{564F7655-42C6-FC32-61DE-3A4F150914DB}"/>
              </a:ext>
            </a:extLst>
          </p:cNvPr>
          <p:cNvSpPr/>
          <p:nvPr/>
        </p:nvSpPr>
        <p:spPr>
          <a:xfrm>
            <a:off x="4655390" y="4129949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9CDBF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Tile 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Math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Engine</a:t>
            </a:r>
          </a:p>
        </p:txBody>
      </p:sp>
      <p:sp>
        <p:nvSpPr>
          <p:cNvPr id="10" name="Snip Same Side Corner Rectangle 9">
            <a:extLst>
              <a:ext uri="{FF2B5EF4-FFF2-40B4-BE49-F238E27FC236}">
                <a16:creationId xmlns:a16="http://schemas.microsoft.com/office/drawing/2014/main" id="{F52C898C-B188-0E73-EFF3-96BA83B922F1}"/>
              </a:ext>
            </a:extLst>
          </p:cNvPr>
          <p:cNvSpPr/>
          <p:nvPr/>
        </p:nvSpPr>
        <p:spPr>
          <a:xfrm>
            <a:off x="4649732" y="3125887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</p:txBody>
      </p:sp>
      <p:sp>
        <p:nvSpPr>
          <p:cNvPr id="16" name="Snip Same Side Corner Rectangle 15">
            <a:extLst>
              <a:ext uri="{FF2B5EF4-FFF2-40B4-BE49-F238E27FC236}">
                <a16:creationId xmlns:a16="http://schemas.microsoft.com/office/drawing/2014/main" id="{40EB271D-D614-69FA-482D-5A8197A11793}"/>
              </a:ext>
            </a:extLst>
          </p:cNvPr>
          <p:cNvSpPr/>
          <p:nvPr/>
        </p:nvSpPr>
        <p:spPr>
          <a:xfrm>
            <a:off x="7828471" y="4129949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D1C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Router</a:t>
            </a:r>
          </a:p>
        </p:txBody>
      </p:sp>
      <p:sp>
        <p:nvSpPr>
          <p:cNvPr id="19" name="Snip Same Side Corner Rectangle 18">
            <a:extLst>
              <a:ext uri="{FF2B5EF4-FFF2-40B4-BE49-F238E27FC236}">
                <a16:creationId xmlns:a16="http://schemas.microsoft.com/office/drawing/2014/main" id="{904410D6-24DD-E32E-F0E1-99D3A850D8F9}"/>
              </a:ext>
            </a:extLst>
          </p:cNvPr>
          <p:cNvSpPr/>
          <p:nvPr/>
        </p:nvSpPr>
        <p:spPr>
          <a:xfrm>
            <a:off x="11063549" y="4121465"/>
            <a:ext cx="803039" cy="801966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C3DB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DRAM</a:t>
            </a:r>
          </a:p>
          <a:p>
            <a:pPr algn="ctr"/>
            <a:r>
              <a:rPr lang="en-US" sz="1050">
                <a:solidFill>
                  <a:schemeClr val="tx1"/>
                </a:solidFill>
              </a:rPr>
              <a:t>Bank </a:t>
            </a:r>
          </a:p>
          <a:p>
            <a:pPr algn="ctr"/>
            <a:r>
              <a:rPr lang="en-US" sz="1050">
                <a:solidFill>
                  <a:schemeClr val="tx1"/>
                </a:solidFill>
              </a:rPr>
              <a:t>controller</a:t>
            </a:r>
          </a:p>
        </p:txBody>
      </p:sp>
      <p:sp>
        <p:nvSpPr>
          <p:cNvPr id="20" name="Snip Same Side Corner Rectangle 19">
            <a:extLst>
              <a:ext uri="{FF2B5EF4-FFF2-40B4-BE49-F238E27FC236}">
                <a16:creationId xmlns:a16="http://schemas.microsoft.com/office/drawing/2014/main" id="{FCDFE59D-CFED-D012-2DF8-D60D12E3785F}"/>
              </a:ext>
            </a:extLst>
          </p:cNvPr>
          <p:cNvSpPr/>
          <p:nvPr/>
        </p:nvSpPr>
        <p:spPr>
          <a:xfrm>
            <a:off x="9025455" y="4129948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D1C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ETH</a:t>
            </a:r>
          </a:p>
          <a:p>
            <a:pPr algn="ctr"/>
            <a:r>
              <a:rPr lang="en-US" sz="1050">
                <a:solidFill>
                  <a:schemeClr val="tx1"/>
                </a:solidFill>
              </a:rPr>
              <a:t>controller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1" name="Snip Same Side Corner Rectangle 20">
            <a:extLst>
              <a:ext uri="{FF2B5EF4-FFF2-40B4-BE49-F238E27FC236}">
                <a16:creationId xmlns:a16="http://schemas.microsoft.com/office/drawing/2014/main" id="{487A1B3E-60C1-6138-6353-3139B49D713F}"/>
              </a:ext>
            </a:extLst>
          </p:cNvPr>
          <p:cNvSpPr/>
          <p:nvPr/>
        </p:nvSpPr>
        <p:spPr>
          <a:xfrm>
            <a:off x="5827024" y="4129949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9CDBF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Vector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Math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Engine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829832-C8FE-3D84-C904-A36D68EC2ED9}"/>
              </a:ext>
            </a:extLst>
          </p:cNvPr>
          <p:cNvSpPr txBox="1"/>
          <p:nvPr/>
        </p:nvSpPr>
        <p:spPr>
          <a:xfrm>
            <a:off x="5174472" y="5124451"/>
            <a:ext cx="1054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/>
              <a:t>Compute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11D20C-E025-6901-0DA9-6390449FA7A0}"/>
              </a:ext>
            </a:extLst>
          </p:cNvPr>
          <p:cNvSpPr txBox="1"/>
          <p:nvPr/>
        </p:nvSpPr>
        <p:spPr>
          <a:xfrm>
            <a:off x="8060875" y="5142032"/>
            <a:ext cx="1656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/>
              <a:t>Data Movement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B381D6-3731-64C6-9660-831C9B0C5C38}"/>
              </a:ext>
            </a:extLst>
          </p:cNvPr>
          <p:cNvSpPr txBox="1"/>
          <p:nvPr/>
        </p:nvSpPr>
        <p:spPr>
          <a:xfrm>
            <a:off x="11016868" y="5124451"/>
            <a:ext cx="896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/>
              <a:t>Storage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ACD86BF-919B-FAA8-B31D-E79151F5ACFF}"/>
              </a:ext>
            </a:extLst>
          </p:cNvPr>
          <p:cNvSpPr/>
          <p:nvPr/>
        </p:nvSpPr>
        <p:spPr>
          <a:xfrm rot="5400000">
            <a:off x="4816543" y="3798887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Snip Same Side Corner Rectangle 6">
            <a:extLst>
              <a:ext uri="{FF2B5EF4-FFF2-40B4-BE49-F238E27FC236}">
                <a16:creationId xmlns:a16="http://schemas.microsoft.com/office/drawing/2014/main" id="{49EE7E72-6DA8-B03D-373E-A889898AE40C}"/>
              </a:ext>
            </a:extLst>
          </p:cNvPr>
          <p:cNvSpPr/>
          <p:nvPr/>
        </p:nvSpPr>
        <p:spPr>
          <a:xfrm>
            <a:off x="5814349" y="3125887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6DA09697-8E59-E0FA-F58D-76701DCD8715}"/>
              </a:ext>
            </a:extLst>
          </p:cNvPr>
          <p:cNvSpPr/>
          <p:nvPr/>
        </p:nvSpPr>
        <p:spPr>
          <a:xfrm rot="5400000">
            <a:off x="5981160" y="3798887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Snip Same Side Corner Rectangle 8">
            <a:extLst>
              <a:ext uri="{FF2B5EF4-FFF2-40B4-BE49-F238E27FC236}">
                <a16:creationId xmlns:a16="http://schemas.microsoft.com/office/drawing/2014/main" id="{BC811B70-337D-72DB-C50D-768247CD5B7B}"/>
              </a:ext>
            </a:extLst>
          </p:cNvPr>
          <p:cNvSpPr/>
          <p:nvPr/>
        </p:nvSpPr>
        <p:spPr>
          <a:xfrm>
            <a:off x="7835488" y="3125888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C7E996A-21EF-27D9-8348-A8469F814F27}"/>
              </a:ext>
            </a:extLst>
          </p:cNvPr>
          <p:cNvSpPr/>
          <p:nvPr/>
        </p:nvSpPr>
        <p:spPr>
          <a:xfrm rot="5400000">
            <a:off x="8002299" y="3798888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Snip Same Side Corner Rectangle 11">
            <a:extLst>
              <a:ext uri="{FF2B5EF4-FFF2-40B4-BE49-F238E27FC236}">
                <a16:creationId xmlns:a16="http://schemas.microsoft.com/office/drawing/2014/main" id="{29B2EF4E-AE4E-8391-8374-4A83755FE30B}"/>
              </a:ext>
            </a:extLst>
          </p:cNvPr>
          <p:cNvSpPr/>
          <p:nvPr/>
        </p:nvSpPr>
        <p:spPr>
          <a:xfrm>
            <a:off x="9000105" y="3125888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1D7A8B0C-2B92-A0C7-A6E3-6932189566E6}"/>
              </a:ext>
            </a:extLst>
          </p:cNvPr>
          <p:cNvSpPr/>
          <p:nvPr/>
        </p:nvSpPr>
        <p:spPr>
          <a:xfrm rot="5400000">
            <a:off x="9166916" y="3798888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Snip Same Side Corner Rectangle 13">
            <a:extLst>
              <a:ext uri="{FF2B5EF4-FFF2-40B4-BE49-F238E27FC236}">
                <a16:creationId xmlns:a16="http://schemas.microsoft.com/office/drawing/2014/main" id="{948BB9B4-C138-F68F-79AB-5319EF152C7C}"/>
              </a:ext>
            </a:extLst>
          </p:cNvPr>
          <p:cNvSpPr/>
          <p:nvPr/>
        </p:nvSpPr>
        <p:spPr>
          <a:xfrm>
            <a:off x="11056531" y="3117406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8CD797B2-26D6-3B25-5A19-9341056642A5}"/>
              </a:ext>
            </a:extLst>
          </p:cNvPr>
          <p:cNvSpPr/>
          <p:nvPr/>
        </p:nvSpPr>
        <p:spPr>
          <a:xfrm rot="5400000">
            <a:off x="11223342" y="3790406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8ACB50-88A8-73DA-DF5A-4AC4F71BB7F8}"/>
              </a:ext>
            </a:extLst>
          </p:cNvPr>
          <p:cNvGrpSpPr/>
          <p:nvPr/>
        </p:nvGrpSpPr>
        <p:grpSpPr>
          <a:xfrm>
            <a:off x="4649732" y="2191203"/>
            <a:ext cx="803039" cy="618978"/>
            <a:chOff x="738050" y="2758681"/>
            <a:chExt cx="803039" cy="618978"/>
          </a:xfrm>
        </p:grpSpPr>
        <p:sp>
          <p:nvSpPr>
            <p:cNvPr id="17" name="Can 16">
              <a:extLst>
                <a:ext uri="{FF2B5EF4-FFF2-40B4-BE49-F238E27FC236}">
                  <a16:creationId xmlns:a16="http://schemas.microsoft.com/office/drawing/2014/main" id="{61A62A69-DBC8-4C92-30DC-F2A1325DF9A3}"/>
                </a:ext>
              </a:extLst>
            </p:cNvPr>
            <p:cNvSpPr/>
            <p:nvPr/>
          </p:nvSpPr>
          <p:spPr>
            <a:xfrm>
              <a:off x="738050" y="2758681"/>
              <a:ext cx="803039" cy="618978"/>
            </a:xfrm>
            <a:prstGeom prst="can">
              <a:avLst/>
            </a:prstGeom>
            <a:solidFill>
              <a:srgbClr val="7C68FA">
                <a:alpha val="78039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>
                <a:solidFill>
                  <a:srgbClr val="00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D7179A-FB83-08C6-F650-24429131C9BA}"/>
                </a:ext>
              </a:extLst>
            </p:cNvPr>
            <p:cNvSpPr txBox="1"/>
            <p:nvPr/>
          </p:nvSpPr>
          <p:spPr>
            <a:xfrm>
              <a:off x="841473" y="2882110"/>
              <a:ext cx="596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/>
                <a:t>user</a:t>
              </a:r>
            </a:p>
            <a:p>
              <a:pPr algn="ctr"/>
              <a:r>
                <a:rPr lang="en-US" sz="1200"/>
                <a:t>kernel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90651C-9DE5-33FC-4368-B448DF447F11}"/>
              </a:ext>
            </a:extLst>
          </p:cNvPr>
          <p:cNvGrpSpPr/>
          <p:nvPr/>
        </p:nvGrpSpPr>
        <p:grpSpPr>
          <a:xfrm>
            <a:off x="5827023" y="2191203"/>
            <a:ext cx="803039" cy="618978"/>
            <a:chOff x="738050" y="2758681"/>
            <a:chExt cx="803039" cy="618978"/>
          </a:xfrm>
        </p:grpSpPr>
        <p:sp>
          <p:nvSpPr>
            <p:cNvPr id="25" name="Can 24">
              <a:extLst>
                <a:ext uri="{FF2B5EF4-FFF2-40B4-BE49-F238E27FC236}">
                  <a16:creationId xmlns:a16="http://schemas.microsoft.com/office/drawing/2014/main" id="{78F72DD5-8E92-76BA-34C8-3408F3D11F42}"/>
                </a:ext>
              </a:extLst>
            </p:cNvPr>
            <p:cNvSpPr/>
            <p:nvPr/>
          </p:nvSpPr>
          <p:spPr>
            <a:xfrm>
              <a:off x="738050" y="2758681"/>
              <a:ext cx="803039" cy="618978"/>
            </a:xfrm>
            <a:prstGeom prst="can">
              <a:avLst/>
            </a:prstGeom>
            <a:solidFill>
              <a:srgbClr val="7C68FA">
                <a:alpha val="78039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>
                <a:solidFill>
                  <a:srgbClr val="00000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2E6149-A01C-C3FE-439E-1C7421EE44D2}"/>
                </a:ext>
              </a:extLst>
            </p:cNvPr>
            <p:cNvSpPr txBox="1"/>
            <p:nvPr/>
          </p:nvSpPr>
          <p:spPr>
            <a:xfrm>
              <a:off x="841473" y="2882110"/>
              <a:ext cx="596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/>
                <a:t>user</a:t>
              </a:r>
            </a:p>
            <a:p>
              <a:pPr algn="ctr"/>
              <a:r>
                <a:rPr lang="en-US" sz="1200"/>
                <a:t>kernel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F2CBAF-672A-D7E8-697D-C4D93F4789FC}"/>
              </a:ext>
            </a:extLst>
          </p:cNvPr>
          <p:cNvGrpSpPr/>
          <p:nvPr/>
        </p:nvGrpSpPr>
        <p:grpSpPr>
          <a:xfrm>
            <a:off x="7835488" y="2191204"/>
            <a:ext cx="803039" cy="618978"/>
            <a:chOff x="738050" y="2758681"/>
            <a:chExt cx="803039" cy="618978"/>
          </a:xfrm>
        </p:grpSpPr>
        <p:sp>
          <p:nvSpPr>
            <p:cNvPr id="31" name="Can 30">
              <a:extLst>
                <a:ext uri="{FF2B5EF4-FFF2-40B4-BE49-F238E27FC236}">
                  <a16:creationId xmlns:a16="http://schemas.microsoft.com/office/drawing/2014/main" id="{FB0C0E7E-AC16-FE3D-B956-219BF8A366B9}"/>
                </a:ext>
              </a:extLst>
            </p:cNvPr>
            <p:cNvSpPr/>
            <p:nvPr/>
          </p:nvSpPr>
          <p:spPr>
            <a:xfrm>
              <a:off x="738050" y="2758681"/>
              <a:ext cx="803039" cy="618978"/>
            </a:xfrm>
            <a:prstGeom prst="can">
              <a:avLst/>
            </a:prstGeom>
            <a:solidFill>
              <a:srgbClr val="7C68FA">
                <a:alpha val="78039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>
                <a:solidFill>
                  <a:srgbClr val="00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912C524-D001-2DED-DC29-2FAE7F679EC7}"/>
                </a:ext>
              </a:extLst>
            </p:cNvPr>
            <p:cNvSpPr txBox="1"/>
            <p:nvPr/>
          </p:nvSpPr>
          <p:spPr>
            <a:xfrm>
              <a:off x="841473" y="2882110"/>
              <a:ext cx="596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/>
                <a:t>user</a:t>
              </a:r>
            </a:p>
            <a:p>
              <a:pPr algn="ctr"/>
              <a:r>
                <a:rPr lang="en-US" sz="1200"/>
                <a:t>kernel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3619A9-A621-1074-E086-042D5B8BFDD4}"/>
              </a:ext>
            </a:extLst>
          </p:cNvPr>
          <p:cNvGrpSpPr/>
          <p:nvPr/>
        </p:nvGrpSpPr>
        <p:grpSpPr>
          <a:xfrm>
            <a:off x="9025455" y="2191204"/>
            <a:ext cx="803039" cy="618978"/>
            <a:chOff x="738050" y="2758681"/>
            <a:chExt cx="803039" cy="618978"/>
          </a:xfrm>
        </p:grpSpPr>
        <p:sp>
          <p:nvSpPr>
            <p:cNvPr id="34" name="Can 33">
              <a:extLst>
                <a:ext uri="{FF2B5EF4-FFF2-40B4-BE49-F238E27FC236}">
                  <a16:creationId xmlns:a16="http://schemas.microsoft.com/office/drawing/2014/main" id="{DBF8910C-5861-3FAA-7075-6777C3A16214}"/>
                </a:ext>
              </a:extLst>
            </p:cNvPr>
            <p:cNvSpPr/>
            <p:nvPr/>
          </p:nvSpPr>
          <p:spPr>
            <a:xfrm>
              <a:off x="738050" y="2758681"/>
              <a:ext cx="803039" cy="618978"/>
            </a:xfrm>
            <a:prstGeom prst="can">
              <a:avLst/>
            </a:prstGeom>
            <a:solidFill>
              <a:srgbClr val="7C68FA">
                <a:alpha val="78039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>
                <a:solidFill>
                  <a:srgbClr val="00000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ECC68FF-62D8-CDBC-3ED9-023711848A4E}"/>
                </a:ext>
              </a:extLst>
            </p:cNvPr>
            <p:cNvSpPr txBox="1"/>
            <p:nvPr/>
          </p:nvSpPr>
          <p:spPr>
            <a:xfrm>
              <a:off x="841473" y="2882110"/>
              <a:ext cx="596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/>
                <a:t>user</a:t>
              </a:r>
            </a:p>
            <a:p>
              <a:pPr algn="ctr"/>
              <a:r>
                <a:rPr lang="en-US" sz="1200"/>
                <a:t>kernel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61E471A-1011-7853-DBEF-B9D876FDC5C5}"/>
              </a:ext>
            </a:extLst>
          </p:cNvPr>
          <p:cNvGrpSpPr/>
          <p:nvPr/>
        </p:nvGrpSpPr>
        <p:grpSpPr>
          <a:xfrm>
            <a:off x="11056531" y="2182721"/>
            <a:ext cx="803039" cy="618978"/>
            <a:chOff x="738050" y="2758681"/>
            <a:chExt cx="803039" cy="618978"/>
          </a:xfrm>
        </p:grpSpPr>
        <p:sp>
          <p:nvSpPr>
            <p:cNvPr id="37" name="Can 36">
              <a:extLst>
                <a:ext uri="{FF2B5EF4-FFF2-40B4-BE49-F238E27FC236}">
                  <a16:creationId xmlns:a16="http://schemas.microsoft.com/office/drawing/2014/main" id="{E4D45D67-0534-67C3-A034-4BC3FC29C838}"/>
                </a:ext>
              </a:extLst>
            </p:cNvPr>
            <p:cNvSpPr/>
            <p:nvPr/>
          </p:nvSpPr>
          <p:spPr>
            <a:xfrm>
              <a:off x="738050" y="2758681"/>
              <a:ext cx="803039" cy="618978"/>
            </a:xfrm>
            <a:prstGeom prst="can">
              <a:avLst/>
            </a:prstGeom>
            <a:solidFill>
              <a:srgbClr val="7C68FA">
                <a:alpha val="78039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>
                <a:solidFill>
                  <a:srgbClr val="0000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117F3B9-87C6-2248-79FA-F50FF0FFE9C9}"/>
                </a:ext>
              </a:extLst>
            </p:cNvPr>
            <p:cNvSpPr txBox="1"/>
            <p:nvPr/>
          </p:nvSpPr>
          <p:spPr>
            <a:xfrm>
              <a:off x="841473" y="2882110"/>
              <a:ext cx="596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/>
                <a:t>user</a:t>
              </a:r>
            </a:p>
            <a:p>
              <a:pPr algn="ctr"/>
              <a:r>
                <a:rPr lang="en-US" sz="1200"/>
                <a:t>kernel</a:t>
              </a:r>
            </a:p>
          </p:txBody>
        </p:sp>
      </p:grpSp>
      <p:graphicFrame>
        <p:nvGraphicFramePr>
          <p:cNvPr id="81" name="Table 26">
            <a:extLst>
              <a:ext uri="{FF2B5EF4-FFF2-40B4-BE49-F238E27FC236}">
                <a16:creationId xmlns:a16="http://schemas.microsoft.com/office/drawing/2014/main" id="{B8BD1607-FA5D-3D18-557A-7B918E74A46A}"/>
              </a:ext>
            </a:extLst>
          </p:cNvPr>
          <p:cNvGraphicFramePr>
            <a:graphicFrameLocks noGrp="1"/>
          </p:cNvGraphicFramePr>
          <p:nvPr/>
        </p:nvGraphicFramePr>
        <p:xfrm>
          <a:off x="332430" y="2931643"/>
          <a:ext cx="3678083" cy="2179909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616742">
                  <a:extLst>
                    <a:ext uri="{9D8B030D-6E8A-4147-A177-3AD203B41FA5}">
                      <a16:colId xmlns:a16="http://schemas.microsoft.com/office/drawing/2014/main" val="161549612"/>
                    </a:ext>
                  </a:extLst>
                </a:gridCol>
                <a:gridCol w="2061341">
                  <a:extLst>
                    <a:ext uri="{9D8B030D-6E8A-4147-A177-3AD203B41FA5}">
                      <a16:colId xmlns:a16="http://schemas.microsoft.com/office/drawing/2014/main" val="94481929"/>
                    </a:ext>
                  </a:extLst>
                </a:gridCol>
              </a:tblGrid>
              <a:tr h="1869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i="0" kern="12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ea typeface="+mn-ea"/>
                          <a:cs typeface="Consolas" panose="020B0609020204030204" pitchFamily="49" charset="0"/>
                        </a:rPr>
                        <a:t>Feature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i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cs typeface="Consolas" panose="020B0609020204030204" pitchFamily="49" charset="0"/>
                        </a:rPr>
                        <a:t>Spec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629998"/>
                  </a:ext>
                </a:extLst>
              </a:tr>
              <a:tr h="299849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cs typeface="Consolas" panose="020B0609020204030204" pitchFamily="49" charset="0"/>
                        </a:rPr>
                        <a:t>Total Baby RISC-Vs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4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752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02775"/>
                  </a:ext>
                </a:extLst>
              </a:tr>
              <a:tr h="299849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cs typeface="Consolas" panose="020B0609020204030204" pitchFamily="49" charset="0"/>
                        </a:rPr>
                        <a:t>Compute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4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32-bit</a:t>
                      </a:r>
                    </a:p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Int multiplier / divider</a:t>
                      </a:r>
                    </a:p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Floating point (FP32 / BFLOAT16)</a:t>
                      </a:r>
                    </a:p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128-bit vector (1 per Tensix)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943983"/>
                  </a:ext>
                </a:extLst>
              </a:tr>
              <a:tr h="299849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cs typeface="Consolas" panose="020B0609020204030204" pitchFamily="49" charset="0"/>
                        </a:rPr>
                        <a:t>I-cache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4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4 KB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337632"/>
                  </a:ext>
                </a:extLst>
              </a:tr>
              <a:tr h="300051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cs typeface="Consolas" panose="020B0609020204030204" pitchFamily="49" charset="0"/>
                        </a:rPr>
                        <a:t>D-scratch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2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8 KB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819620"/>
                  </a:ext>
                </a:extLst>
              </a:tr>
            </a:tbl>
          </a:graphicData>
        </a:graphic>
      </p:graphicFrame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E1228CE-E1EF-4A3A-CDD8-776E32DEB2FD}"/>
              </a:ext>
            </a:extLst>
          </p:cNvPr>
          <p:cNvCxnSpPr/>
          <p:nvPr/>
        </p:nvCxnSpPr>
        <p:spPr>
          <a:xfrm>
            <a:off x="7198646" y="2705325"/>
            <a:ext cx="31060" cy="1747641"/>
          </a:xfrm>
          <a:prstGeom prst="line">
            <a:avLst/>
          </a:prstGeom>
          <a:ln w="28575">
            <a:solidFill>
              <a:srgbClr val="7C68FA">
                <a:alpha val="7098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CD3CE7C-F7F7-EBA3-81A8-0A5AFDD62E13}"/>
              </a:ext>
            </a:extLst>
          </p:cNvPr>
          <p:cNvCxnSpPr/>
          <p:nvPr/>
        </p:nvCxnSpPr>
        <p:spPr>
          <a:xfrm>
            <a:off x="10397126" y="2705324"/>
            <a:ext cx="31060" cy="1747641"/>
          </a:xfrm>
          <a:prstGeom prst="line">
            <a:avLst/>
          </a:prstGeom>
          <a:ln w="28575">
            <a:solidFill>
              <a:srgbClr val="7C68FA">
                <a:alpha val="7098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539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88A38-1151-F6CD-D97E-68345CFF3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All RISC-V Programmable</a:t>
            </a:r>
            <a:br>
              <a:rPr lang="en-US"/>
            </a:br>
            <a:r>
              <a:rPr lang="en-US" b="1" i="1"/>
              <a:t>Within the Tensix 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A7C77-269F-68EF-4933-0B7D3B577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3319E5-6809-EF43-8219-1D01CECC0E5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Snip Same Side Corner Rectangle 4">
            <a:extLst>
              <a:ext uri="{FF2B5EF4-FFF2-40B4-BE49-F238E27FC236}">
                <a16:creationId xmlns:a16="http://schemas.microsoft.com/office/drawing/2014/main" id="{96E34155-B116-C496-4742-761EE777230F}"/>
              </a:ext>
            </a:extLst>
          </p:cNvPr>
          <p:cNvSpPr/>
          <p:nvPr/>
        </p:nvSpPr>
        <p:spPr>
          <a:xfrm>
            <a:off x="6305697" y="2456860"/>
            <a:ext cx="5034393" cy="3013336"/>
          </a:xfrm>
          <a:prstGeom prst="snip2SameRect">
            <a:avLst>
              <a:gd name="adj1" fmla="val 3329"/>
              <a:gd name="adj2" fmla="val 2274"/>
            </a:avLst>
          </a:prstGeom>
          <a:solidFill>
            <a:srgbClr val="EBE7D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Snip Same Side Corner Rectangle 5">
            <a:extLst>
              <a:ext uri="{FF2B5EF4-FFF2-40B4-BE49-F238E27FC236}">
                <a16:creationId xmlns:a16="http://schemas.microsoft.com/office/drawing/2014/main" id="{6F2635CF-2C04-57D7-BC20-6F9585186131}"/>
              </a:ext>
            </a:extLst>
          </p:cNvPr>
          <p:cNvSpPr/>
          <p:nvPr/>
        </p:nvSpPr>
        <p:spPr>
          <a:xfrm>
            <a:off x="7539129" y="3584471"/>
            <a:ext cx="2626637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9BDBF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Compute</a:t>
            </a:r>
          </a:p>
        </p:txBody>
      </p:sp>
      <p:sp>
        <p:nvSpPr>
          <p:cNvPr id="7" name="Snip Same Side Corner Rectangle 6">
            <a:extLst>
              <a:ext uri="{FF2B5EF4-FFF2-40B4-BE49-F238E27FC236}">
                <a16:creationId xmlns:a16="http://schemas.microsoft.com/office/drawing/2014/main" id="{32839478-8CFE-90CA-7B60-A7F93D54AF67}"/>
              </a:ext>
            </a:extLst>
          </p:cNvPr>
          <p:cNvSpPr/>
          <p:nvPr/>
        </p:nvSpPr>
        <p:spPr>
          <a:xfrm>
            <a:off x="7546174" y="2628785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Snip Same Side Corner Rectangle 7">
            <a:extLst>
              <a:ext uri="{FF2B5EF4-FFF2-40B4-BE49-F238E27FC236}">
                <a16:creationId xmlns:a16="http://schemas.microsoft.com/office/drawing/2014/main" id="{37CC120F-9F62-949D-527B-B5015BCF5DE3}"/>
              </a:ext>
            </a:extLst>
          </p:cNvPr>
          <p:cNvSpPr/>
          <p:nvPr/>
        </p:nvSpPr>
        <p:spPr>
          <a:xfrm>
            <a:off x="8443194" y="2628785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Snip Same Side Corner Rectangle 8">
            <a:extLst>
              <a:ext uri="{FF2B5EF4-FFF2-40B4-BE49-F238E27FC236}">
                <a16:creationId xmlns:a16="http://schemas.microsoft.com/office/drawing/2014/main" id="{0D9E42E9-F1E0-BF60-D4A0-447013BAB861}"/>
              </a:ext>
            </a:extLst>
          </p:cNvPr>
          <p:cNvSpPr/>
          <p:nvPr/>
        </p:nvSpPr>
        <p:spPr>
          <a:xfrm>
            <a:off x="9371241" y="2628785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Snip Same Side Corner Rectangle 9">
            <a:extLst>
              <a:ext uri="{FF2B5EF4-FFF2-40B4-BE49-F238E27FC236}">
                <a16:creationId xmlns:a16="http://schemas.microsoft.com/office/drawing/2014/main" id="{C41759D6-5A82-01FC-BDB6-0A6A9E5D7880}"/>
              </a:ext>
            </a:extLst>
          </p:cNvPr>
          <p:cNvSpPr/>
          <p:nvPr/>
        </p:nvSpPr>
        <p:spPr>
          <a:xfrm>
            <a:off x="10367402" y="2628785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Snip Same Side Corner Rectangle 10">
            <a:extLst>
              <a:ext uri="{FF2B5EF4-FFF2-40B4-BE49-F238E27FC236}">
                <a16:creationId xmlns:a16="http://schemas.microsoft.com/office/drawing/2014/main" id="{404BFB1F-8327-DA5F-2D25-FDE927AFFC28}"/>
              </a:ext>
            </a:extLst>
          </p:cNvPr>
          <p:cNvSpPr/>
          <p:nvPr/>
        </p:nvSpPr>
        <p:spPr>
          <a:xfrm>
            <a:off x="6484929" y="2628785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Snip Same Side Corner Rectangle 14">
            <a:extLst>
              <a:ext uri="{FF2B5EF4-FFF2-40B4-BE49-F238E27FC236}">
                <a16:creationId xmlns:a16="http://schemas.microsoft.com/office/drawing/2014/main" id="{312B2120-4518-F745-38DD-581CD40B2B2F}"/>
              </a:ext>
            </a:extLst>
          </p:cNvPr>
          <p:cNvSpPr/>
          <p:nvPr/>
        </p:nvSpPr>
        <p:spPr>
          <a:xfrm>
            <a:off x="10367402" y="3584471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D1C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Router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Snip Same Side Corner Rectangle 16">
            <a:extLst>
              <a:ext uri="{FF2B5EF4-FFF2-40B4-BE49-F238E27FC236}">
                <a16:creationId xmlns:a16="http://schemas.microsoft.com/office/drawing/2014/main" id="{50212F42-124B-7B24-B1CC-F91A93628F16}"/>
              </a:ext>
            </a:extLst>
          </p:cNvPr>
          <p:cNvSpPr/>
          <p:nvPr/>
        </p:nvSpPr>
        <p:spPr>
          <a:xfrm>
            <a:off x="6484929" y="3584471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D1C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Router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9" name="Snip Same Side Corner Rectangle 18">
            <a:extLst>
              <a:ext uri="{FF2B5EF4-FFF2-40B4-BE49-F238E27FC236}">
                <a16:creationId xmlns:a16="http://schemas.microsoft.com/office/drawing/2014/main" id="{80580D78-7BA3-B311-17C5-4B621912BA49}"/>
              </a:ext>
            </a:extLst>
          </p:cNvPr>
          <p:cNvSpPr/>
          <p:nvPr/>
        </p:nvSpPr>
        <p:spPr>
          <a:xfrm>
            <a:off x="6484929" y="4500398"/>
            <a:ext cx="4688087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C3DB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L1 Memory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C8819A-DA9B-B616-15B8-C39CB581E6E7}"/>
              </a:ext>
            </a:extLst>
          </p:cNvPr>
          <p:cNvSpPr txBox="1"/>
          <p:nvPr/>
        </p:nvSpPr>
        <p:spPr>
          <a:xfrm>
            <a:off x="7265102" y="1000635"/>
            <a:ext cx="216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5 baby RISC-Vs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32-bit RISC-V ISA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3FA05D-3F2B-AD8F-720F-AAEDD4E87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27" y="2549014"/>
            <a:ext cx="4038161" cy="28537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F9F18BB-C6E0-5E5E-CB48-9B38EA100506}"/>
              </a:ext>
            </a:extLst>
          </p:cNvPr>
          <p:cNvSpPr/>
          <p:nvPr/>
        </p:nvSpPr>
        <p:spPr>
          <a:xfrm>
            <a:off x="3380158" y="3532008"/>
            <a:ext cx="207563" cy="1997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1F345E7-5AED-6E7D-E830-9196F6441C53}"/>
              </a:ext>
            </a:extLst>
          </p:cNvPr>
          <p:cNvCxnSpPr>
            <a:cxnSpLocks/>
          </p:cNvCxnSpPr>
          <p:nvPr/>
        </p:nvCxnSpPr>
        <p:spPr>
          <a:xfrm flipH="1">
            <a:off x="3483939" y="2560320"/>
            <a:ext cx="2821758" cy="97168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80D2510-FF6B-68F9-2312-88EA092F2D2B}"/>
              </a:ext>
            </a:extLst>
          </p:cNvPr>
          <p:cNvCxnSpPr>
            <a:cxnSpLocks/>
          </p:cNvCxnSpPr>
          <p:nvPr/>
        </p:nvCxnSpPr>
        <p:spPr>
          <a:xfrm flipH="1" flipV="1">
            <a:off x="3483939" y="3731772"/>
            <a:ext cx="2821758" cy="167102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42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88A38-1151-F6CD-D97E-68345CFF3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All RISC-V Programmable</a:t>
            </a:r>
            <a:br>
              <a:rPr lang="en-US"/>
            </a:br>
            <a:r>
              <a:rPr lang="en-US" b="1" i="1"/>
              <a:t>Within the Tensix 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A7C77-269F-68EF-4933-0B7D3B577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3319E5-6809-EF43-8219-1D01CECC0E5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Snip Same Side Corner Rectangle 4">
            <a:extLst>
              <a:ext uri="{FF2B5EF4-FFF2-40B4-BE49-F238E27FC236}">
                <a16:creationId xmlns:a16="http://schemas.microsoft.com/office/drawing/2014/main" id="{96E34155-B116-C496-4742-761EE777230F}"/>
              </a:ext>
            </a:extLst>
          </p:cNvPr>
          <p:cNvSpPr/>
          <p:nvPr/>
        </p:nvSpPr>
        <p:spPr>
          <a:xfrm>
            <a:off x="6305697" y="2456860"/>
            <a:ext cx="5034393" cy="3013336"/>
          </a:xfrm>
          <a:prstGeom prst="snip2SameRect">
            <a:avLst>
              <a:gd name="adj1" fmla="val 3329"/>
              <a:gd name="adj2" fmla="val 2274"/>
            </a:avLst>
          </a:prstGeom>
          <a:solidFill>
            <a:srgbClr val="EBE7D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Snip Same Side Corner Rectangle 5">
            <a:extLst>
              <a:ext uri="{FF2B5EF4-FFF2-40B4-BE49-F238E27FC236}">
                <a16:creationId xmlns:a16="http://schemas.microsoft.com/office/drawing/2014/main" id="{6F2635CF-2C04-57D7-BC20-6F9585186131}"/>
              </a:ext>
            </a:extLst>
          </p:cNvPr>
          <p:cNvSpPr/>
          <p:nvPr/>
        </p:nvSpPr>
        <p:spPr>
          <a:xfrm>
            <a:off x="7539129" y="3584471"/>
            <a:ext cx="2626637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9BDBF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Compute</a:t>
            </a:r>
          </a:p>
        </p:txBody>
      </p:sp>
      <p:sp>
        <p:nvSpPr>
          <p:cNvPr id="7" name="Snip Same Side Corner Rectangle 6">
            <a:extLst>
              <a:ext uri="{FF2B5EF4-FFF2-40B4-BE49-F238E27FC236}">
                <a16:creationId xmlns:a16="http://schemas.microsoft.com/office/drawing/2014/main" id="{32839478-8CFE-90CA-7B60-A7F93D54AF67}"/>
              </a:ext>
            </a:extLst>
          </p:cNvPr>
          <p:cNvSpPr/>
          <p:nvPr/>
        </p:nvSpPr>
        <p:spPr>
          <a:xfrm>
            <a:off x="7546174" y="2628785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Snip Same Side Corner Rectangle 7">
            <a:extLst>
              <a:ext uri="{FF2B5EF4-FFF2-40B4-BE49-F238E27FC236}">
                <a16:creationId xmlns:a16="http://schemas.microsoft.com/office/drawing/2014/main" id="{37CC120F-9F62-949D-527B-B5015BCF5DE3}"/>
              </a:ext>
            </a:extLst>
          </p:cNvPr>
          <p:cNvSpPr/>
          <p:nvPr/>
        </p:nvSpPr>
        <p:spPr>
          <a:xfrm>
            <a:off x="8443194" y="2628785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Snip Same Side Corner Rectangle 8">
            <a:extLst>
              <a:ext uri="{FF2B5EF4-FFF2-40B4-BE49-F238E27FC236}">
                <a16:creationId xmlns:a16="http://schemas.microsoft.com/office/drawing/2014/main" id="{0D9E42E9-F1E0-BF60-D4A0-447013BAB861}"/>
              </a:ext>
            </a:extLst>
          </p:cNvPr>
          <p:cNvSpPr/>
          <p:nvPr/>
        </p:nvSpPr>
        <p:spPr>
          <a:xfrm>
            <a:off x="9371241" y="2628785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Snip Same Side Corner Rectangle 9">
            <a:extLst>
              <a:ext uri="{FF2B5EF4-FFF2-40B4-BE49-F238E27FC236}">
                <a16:creationId xmlns:a16="http://schemas.microsoft.com/office/drawing/2014/main" id="{C41759D6-5A82-01FC-BDB6-0A6A9E5D7880}"/>
              </a:ext>
            </a:extLst>
          </p:cNvPr>
          <p:cNvSpPr/>
          <p:nvPr/>
        </p:nvSpPr>
        <p:spPr>
          <a:xfrm>
            <a:off x="10367402" y="2628785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Snip Same Side Corner Rectangle 10">
            <a:extLst>
              <a:ext uri="{FF2B5EF4-FFF2-40B4-BE49-F238E27FC236}">
                <a16:creationId xmlns:a16="http://schemas.microsoft.com/office/drawing/2014/main" id="{404BFB1F-8327-DA5F-2D25-FDE927AFFC28}"/>
              </a:ext>
            </a:extLst>
          </p:cNvPr>
          <p:cNvSpPr/>
          <p:nvPr/>
        </p:nvSpPr>
        <p:spPr>
          <a:xfrm>
            <a:off x="6484929" y="2628785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Snip Same Side Corner Rectangle 14">
            <a:extLst>
              <a:ext uri="{FF2B5EF4-FFF2-40B4-BE49-F238E27FC236}">
                <a16:creationId xmlns:a16="http://schemas.microsoft.com/office/drawing/2014/main" id="{312B2120-4518-F745-38DD-581CD40B2B2F}"/>
              </a:ext>
            </a:extLst>
          </p:cNvPr>
          <p:cNvSpPr/>
          <p:nvPr/>
        </p:nvSpPr>
        <p:spPr>
          <a:xfrm>
            <a:off x="10367402" y="3584471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D1C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Router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Snip Same Side Corner Rectangle 16">
            <a:extLst>
              <a:ext uri="{FF2B5EF4-FFF2-40B4-BE49-F238E27FC236}">
                <a16:creationId xmlns:a16="http://schemas.microsoft.com/office/drawing/2014/main" id="{50212F42-124B-7B24-B1CC-F91A93628F16}"/>
              </a:ext>
            </a:extLst>
          </p:cNvPr>
          <p:cNvSpPr/>
          <p:nvPr/>
        </p:nvSpPr>
        <p:spPr>
          <a:xfrm>
            <a:off x="6484929" y="3584471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D1C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Router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9" name="Snip Same Side Corner Rectangle 18">
            <a:extLst>
              <a:ext uri="{FF2B5EF4-FFF2-40B4-BE49-F238E27FC236}">
                <a16:creationId xmlns:a16="http://schemas.microsoft.com/office/drawing/2014/main" id="{80580D78-7BA3-B311-17C5-4B621912BA49}"/>
              </a:ext>
            </a:extLst>
          </p:cNvPr>
          <p:cNvSpPr/>
          <p:nvPr/>
        </p:nvSpPr>
        <p:spPr>
          <a:xfrm>
            <a:off x="6484929" y="4500398"/>
            <a:ext cx="4688087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C3DB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L1 Memory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51764DB-FACA-F441-E3A1-2711A60EF78A}"/>
              </a:ext>
            </a:extLst>
          </p:cNvPr>
          <p:cNvSpPr/>
          <p:nvPr/>
        </p:nvSpPr>
        <p:spPr>
          <a:xfrm rot="5400000">
            <a:off x="6668527" y="3331053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74CDCF3-05E8-4534-3EBF-553DADC45FC0}"/>
              </a:ext>
            </a:extLst>
          </p:cNvPr>
          <p:cNvSpPr/>
          <p:nvPr/>
        </p:nvSpPr>
        <p:spPr>
          <a:xfrm rot="5400000">
            <a:off x="7759665" y="3312138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4C9CC481-352A-33AB-4A62-54621594DDB4}"/>
              </a:ext>
            </a:extLst>
          </p:cNvPr>
          <p:cNvSpPr/>
          <p:nvPr/>
        </p:nvSpPr>
        <p:spPr>
          <a:xfrm rot="5400000">
            <a:off x="8607196" y="3327580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CBA18BD-97C4-BCE5-B102-1A455247B3E6}"/>
              </a:ext>
            </a:extLst>
          </p:cNvPr>
          <p:cNvSpPr/>
          <p:nvPr/>
        </p:nvSpPr>
        <p:spPr>
          <a:xfrm rot="5400000">
            <a:off x="9572914" y="3324006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0DCF6ABA-9298-AE0A-B0E0-BE47BBE5AED0}"/>
              </a:ext>
            </a:extLst>
          </p:cNvPr>
          <p:cNvSpPr/>
          <p:nvPr/>
        </p:nvSpPr>
        <p:spPr>
          <a:xfrm rot="5400000">
            <a:off x="10538631" y="3331053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561A0F-72E5-F0B5-7B4B-310A4E9E6F8D}"/>
              </a:ext>
            </a:extLst>
          </p:cNvPr>
          <p:cNvSpPr txBox="1"/>
          <p:nvPr/>
        </p:nvSpPr>
        <p:spPr>
          <a:xfrm>
            <a:off x="7265102" y="1000635"/>
            <a:ext cx="216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5 baby RISC-Vs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32-bit RISC-V ISA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4F50D7-A36F-6E37-53B1-5B45578F8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27" y="2549014"/>
            <a:ext cx="4038161" cy="28537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6222CE-1D6B-2A3F-5333-EAD7F071F725}"/>
              </a:ext>
            </a:extLst>
          </p:cNvPr>
          <p:cNvSpPr/>
          <p:nvPr/>
        </p:nvSpPr>
        <p:spPr>
          <a:xfrm>
            <a:off x="3380158" y="3532008"/>
            <a:ext cx="207563" cy="1997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59E88F-FD6A-6756-0805-E98C8F625202}"/>
              </a:ext>
            </a:extLst>
          </p:cNvPr>
          <p:cNvCxnSpPr>
            <a:cxnSpLocks/>
          </p:cNvCxnSpPr>
          <p:nvPr/>
        </p:nvCxnSpPr>
        <p:spPr>
          <a:xfrm flipH="1">
            <a:off x="3483939" y="2560320"/>
            <a:ext cx="2821758" cy="97168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183B97-7D77-071B-82EE-F975E953B1C9}"/>
              </a:ext>
            </a:extLst>
          </p:cNvPr>
          <p:cNvCxnSpPr>
            <a:cxnSpLocks/>
          </p:cNvCxnSpPr>
          <p:nvPr/>
        </p:nvCxnSpPr>
        <p:spPr>
          <a:xfrm flipH="1" flipV="1">
            <a:off x="3483939" y="3731772"/>
            <a:ext cx="2821758" cy="167102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03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88A38-1151-F6CD-D97E-68345CFF3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All RISC-V Programmable</a:t>
            </a:r>
            <a:br>
              <a:rPr lang="en-US"/>
            </a:br>
            <a:r>
              <a:rPr lang="en-US" b="1" i="1"/>
              <a:t>Within the Tensix 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A7C77-269F-68EF-4933-0B7D3B577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3319E5-6809-EF43-8219-1D01CECC0E5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Snip Same Side Corner Rectangle 4">
            <a:extLst>
              <a:ext uri="{FF2B5EF4-FFF2-40B4-BE49-F238E27FC236}">
                <a16:creationId xmlns:a16="http://schemas.microsoft.com/office/drawing/2014/main" id="{96E34155-B116-C496-4742-761EE777230F}"/>
              </a:ext>
            </a:extLst>
          </p:cNvPr>
          <p:cNvSpPr/>
          <p:nvPr/>
        </p:nvSpPr>
        <p:spPr>
          <a:xfrm>
            <a:off x="6305697" y="2456860"/>
            <a:ext cx="5034393" cy="3013336"/>
          </a:xfrm>
          <a:prstGeom prst="snip2SameRect">
            <a:avLst>
              <a:gd name="adj1" fmla="val 3329"/>
              <a:gd name="adj2" fmla="val 2274"/>
            </a:avLst>
          </a:prstGeom>
          <a:solidFill>
            <a:srgbClr val="EBE7D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Snip Same Side Corner Rectangle 5">
            <a:extLst>
              <a:ext uri="{FF2B5EF4-FFF2-40B4-BE49-F238E27FC236}">
                <a16:creationId xmlns:a16="http://schemas.microsoft.com/office/drawing/2014/main" id="{6F2635CF-2C04-57D7-BC20-6F9585186131}"/>
              </a:ext>
            </a:extLst>
          </p:cNvPr>
          <p:cNvSpPr/>
          <p:nvPr/>
        </p:nvSpPr>
        <p:spPr>
          <a:xfrm>
            <a:off x="7539129" y="3584471"/>
            <a:ext cx="2626637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9BDBF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Compute</a:t>
            </a:r>
          </a:p>
        </p:txBody>
      </p:sp>
      <p:sp>
        <p:nvSpPr>
          <p:cNvPr id="7" name="Snip Same Side Corner Rectangle 6">
            <a:extLst>
              <a:ext uri="{FF2B5EF4-FFF2-40B4-BE49-F238E27FC236}">
                <a16:creationId xmlns:a16="http://schemas.microsoft.com/office/drawing/2014/main" id="{32839478-8CFE-90CA-7B60-A7F93D54AF67}"/>
              </a:ext>
            </a:extLst>
          </p:cNvPr>
          <p:cNvSpPr/>
          <p:nvPr/>
        </p:nvSpPr>
        <p:spPr>
          <a:xfrm>
            <a:off x="7546174" y="2628785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Snip Same Side Corner Rectangle 7">
            <a:extLst>
              <a:ext uri="{FF2B5EF4-FFF2-40B4-BE49-F238E27FC236}">
                <a16:creationId xmlns:a16="http://schemas.microsoft.com/office/drawing/2014/main" id="{37CC120F-9F62-949D-527B-B5015BCF5DE3}"/>
              </a:ext>
            </a:extLst>
          </p:cNvPr>
          <p:cNvSpPr/>
          <p:nvPr/>
        </p:nvSpPr>
        <p:spPr>
          <a:xfrm>
            <a:off x="8443194" y="2628785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Snip Same Side Corner Rectangle 8">
            <a:extLst>
              <a:ext uri="{FF2B5EF4-FFF2-40B4-BE49-F238E27FC236}">
                <a16:creationId xmlns:a16="http://schemas.microsoft.com/office/drawing/2014/main" id="{0D9E42E9-F1E0-BF60-D4A0-447013BAB861}"/>
              </a:ext>
            </a:extLst>
          </p:cNvPr>
          <p:cNvSpPr/>
          <p:nvPr/>
        </p:nvSpPr>
        <p:spPr>
          <a:xfrm>
            <a:off x="9371241" y="2628785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Snip Same Side Corner Rectangle 9">
            <a:extLst>
              <a:ext uri="{FF2B5EF4-FFF2-40B4-BE49-F238E27FC236}">
                <a16:creationId xmlns:a16="http://schemas.microsoft.com/office/drawing/2014/main" id="{C41759D6-5A82-01FC-BDB6-0A6A9E5D7880}"/>
              </a:ext>
            </a:extLst>
          </p:cNvPr>
          <p:cNvSpPr/>
          <p:nvPr/>
        </p:nvSpPr>
        <p:spPr>
          <a:xfrm>
            <a:off x="10367402" y="2628785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Snip Same Side Corner Rectangle 10">
            <a:extLst>
              <a:ext uri="{FF2B5EF4-FFF2-40B4-BE49-F238E27FC236}">
                <a16:creationId xmlns:a16="http://schemas.microsoft.com/office/drawing/2014/main" id="{404BFB1F-8327-DA5F-2D25-FDE927AFFC28}"/>
              </a:ext>
            </a:extLst>
          </p:cNvPr>
          <p:cNvSpPr/>
          <p:nvPr/>
        </p:nvSpPr>
        <p:spPr>
          <a:xfrm>
            <a:off x="6484929" y="2628785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Snip Same Side Corner Rectangle 14">
            <a:extLst>
              <a:ext uri="{FF2B5EF4-FFF2-40B4-BE49-F238E27FC236}">
                <a16:creationId xmlns:a16="http://schemas.microsoft.com/office/drawing/2014/main" id="{312B2120-4518-F745-38DD-581CD40B2B2F}"/>
              </a:ext>
            </a:extLst>
          </p:cNvPr>
          <p:cNvSpPr/>
          <p:nvPr/>
        </p:nvSpPr>
        <p:spPr>
          <a:xfrm>
            <a:off x="10367402" y="3584471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D1C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Router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Snip Same Side Corner Rectangle 16">
            <a:extLst>
              <a:ext uri="{FF2B5EF4-FFF2-40B4-BE49-F238E27FC236}">
                <a16:creationId xmlns:a16="http://schemas.microsoft.com/office/drawing/2014/main" id="{50212F42-124B-7B24-B1CC-F91A93628F16}"/>
              </a:ext>
            </a:extLst>
          </p:cNvPr>
          <p:cNvSpPr/>
          <p:nvPr/>
        </p:nvSpPr>
        <p:spPr>
          <a:xfrm>
            <a:off x="6484929" y="3584471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D1C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Router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9" name="Snip Same Side Corner Rectangle 18">
            <a:extLst>
              <a:ext uri="{FF2B5EF4-FFF2-40B4-BE49-F238E27FC236}">
                <a16:creationId xmlns:a16="http://schemas.microsoft.com/office/drawing/2014/main" id="{80580D78-7BA3-B311-17C5-4B621912BA49}"/>
              </a:ext>
            </a:extLst>
          </p:cNvPr>
          <p:cNvSpPr/>
          <p:nvPr/>
        </p:nvSpPr>
        <p:spPr>
          <a:xfrm>
            <a:off x="6484929" y="4500398"/>
            <a:ext cx="4688087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C3DB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L1 Memory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42FB0F-F126-09E8-2068-8CDEBE21EF61}"/>
              </a:ext>
            </a:extLst>
          </p:cNvPr>
          <p:cNvSpPr txBox="1"/>
          <p:nvPr/>
        </p:nvSpPr>
        <p:spPr>
          <a:xfrm>
            <a:off x="6308559" y="840696"/>
            <a:ext cx="48908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3 user C kernels program a single Tensix core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1 compute kernel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2 data movement kernels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51764DB-FACA-F441-E3A1-2711A60EF78A}"/>
              </a:ext>
            </a:extLst>
          </p:cNvPr>
          <p:cNvSpPr/>
          <p:nvPr/>
        </p:nvSpPr>
        <p:spPr>
          <a:xfrm rot="5400000">
            <a:off x="6668527" y="3331053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74CDCF3-05E8-4534-3EBF-553DADC45FC0}"/>
              </a:ext>
            </a:extLst>
          </p:cNvPr>
          <p:cNvSpPr/>
          <p:nvPr/>
        </p:nvSpPr>
        <p:spPr>
          <a:xfrm rot="5400000">
            <a:off x="7759665" y="3312138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4C9CC481-352A-33AB-4A62-54621594DDB4}"/>
              </a:ext>
            </a:extLst>
          </p:cNvPr>
          <p:cNvSpPr/>
          <p:nvPr/>
        </p:nvSpPr>
        <p:spPr>
          <a:xfrm rot="5400000">
            <a:off x="8607196" y="3327580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CBA18BD-97C4-BCE5-B102-1A455247B3E6}"/>
              </a:ext>
            </a:extLst>
          </p:cNvPr>
          <p:cNvSpPr/>
          <p:nvPr/>
        </p:nvSpPr>
        <p:spPr>
          <a:xfrm rot="5400000">
            <a:off x="9572914" y="3324006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0DCF6ABA-9298-AE0A-B0E0-BE47BBE5AED0}"/>
              </a:ext>
            </a:extLst>
          </p:cNvPr>
          <p:cNvSpPr/>
          <p:nvPr/>
        </p:nvSpPr>
        <p:spPr>
          <a:xfrm rot="5400000">
            <a:off x="10538631" y="3331053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0D6A90-727F-F8CF-1A59-BE780AC9C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27" y="2549014"/>
            <a:ext cx="4038161" cy="285378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CC7008-9BCD-6C3E-E60D-DB8B63E60A81}"/>
              </a:ext>
            </a:extLst>
          </p:cNvPr>
          <p:cNvSpPr/>
          <p:nvPr/>
        </p:nvSpPr>
        <p:spPr>
          <a:xfrm>
            <a:off x="3380158" y="3532008"/>
            <a:ext cx="207563" cy="1997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BD02244-CC13-574E-C96C-E037779827DF}"/>
              </a:ext>
            </a:extLst>
          </p:cNvPr>
          <p:cNvCxnSpPr>
            <a:cxnSpLocks/>
          </p:cNvCxnSpPr>
          <p:nvPr/>
        </p:nvCxnSpPr>
        <p:spPr>
          <a:xfrm flipH="1">
            <a:off x="3483939" y="2560320"/>
            <a:ext cx="2821758" cy="97168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C17FC7-4CE7-8AC1-CB11-52E62C9E97C8}"/>
              </a:ext>
            </a:extLst>
          </p:cNvPr>
          <p:cNvCxnSpPr>
            <a:cxnSpLocks/>
          </p:cNvCxnSpPr>
          <p:nvPr/>
        </p:nvCxnSpPr>
        <p:spPr>
          <a:xfrm flipH="1" flipV="1">
            <a:off x="3483939" y="3731772"/>
            <a:ext cx="2821758" cy="167102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6E3682-0A7C-1BAD-87FD-AC4C306F1BFE}"/>
              </a:ext>
            </a:extLst>
          </p:cNvPr>
          <p:cNvGrpSpPr/>
          <p:nvPr/>
        </p:nvGrpSpPr>
        <p:grpSpPr>
          <a:xfrm>
            <a:off x="6421155" y="2600103"/>
            <a:ext cx="931922" cy="868014"/>
            <a:chOff x="1485726" y="1493757"/>
            <a:chExt cx="931922" cy="868014"/>
          </a:xfrm>
        </p:grpSpPr>
        <p:sp>
          <p:nvSpPr>
            <p:cNvPr id="25" name="Can 24">
              <a:extLst>
                <a:ext uri="{FF2B5EF4-FFF2-40B4-BE49-F238E27FC236}">
                  <a16:creationId xmlns:a16="http://schemas.microsoft.com/office/drawing/2014/main" id="{5DD89CA8-4F04-1D29-EE5B-1C4530F5F666}"/>
                </a:ext>
              </a:extLst>
            </p:cNvPr>
            <p:cNvSpPr/>
            <p:nvPr/>
          </p:nvSpPr>
          <p:spPr>
            <a:xfrm>
              <a:off x="1549864" y="1493757"/>
              <a:ext cx="803039" cy="868014"/>
            </a:xfrm>
            <a:prstGeom prst="can">
              <a:avLst/>
            </a:prstGeom>
            <a:solidFill>
              <a:srgbClr val="7C68FA">
                <a:alpha val="92941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>
                <a:solidFill>
                  <a:srgbClr val="00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4D7751-A6AD-3D3C-2118-B99A1551D08A}"/>
                </a:ext>
              </a:extLst>
            </p:cNvPr>
            <p:cNvSpPr txBox="1"/>
            <p:nvPr/>
          </p:nvSpPr>
          <p:spPr>
            <a:xfrm>
              <a:off x="1485726" y="1643849"/>
              <a:ext cx="9319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/>
                <a:t>data</a:t>
              </a:r>
            </a:p>
            <a:p>
              <a:pPr algn="ctr"/>
              <a:r>
                <a:rPr lang="en-US" sz="1200" b="1"/>
                <a:t>movement</a:t>
              </a:r>
            </a:p>
            <a:p>
              <a:pPr algn="ctr"/>
              <a:r>
                <a:rPr lang="en-US" sz="1200" b="1"/>
                <a:t>kernel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0B5E4E-058E-8859-31BC-A78884830FC3}"/>
              </a:ext>
            </a:extLst>
          </p:cNvPr>
          <p:cNvGrpSpPr/>
          <p:nvPr/>
        </p:nvGrpSpPr>
        <p:grpSpPr>
          <a:xfrm>
            <a:off x="10312925" y="2600103"/>
            <a:ext cx="931922" cy="868014"/>
            <a:chOff x="1490882" y="1493757"/>
            <a:chExt cx="931922" cy="868014"/>
          </a:xfrm>
        </p:grpSpPr>
        <p:sp>
          <p:nvSpPr>
            <p:cNvPr id="31" name="Can 30">
              <a:extLst>
                <a:ext uri="{FF2B5EF4-FFF2-40B4-BE49-F238E27FC236}">
                  <a16:creationId xmlns:a16="http://schemas.microsoft.com/office/drawing/2014/main" id="{E34571DD-A21B-4868-0DA9-06B0FE614E19}"/>
                </a:ext>
              </a:extLst>
            </p:cNvPr>
            <p:cNvSpPr/>
            <p:nvPr/>
          </p:nvSpPr>
          <p:spPr>
            <a:xfrm>
              <a:off x="1549864" y="1493757"/>
              <a:ext cx="803039" cy="868014"/>
            </a:xfrm>
            <a:prstGeom prst="can">
              <a:avLst/>
            </a:prstGeom>
            <a:solidFill>
              <a:srgbClr val="7C68FA">
                <a:alpha val="92941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>
                <a:solidFill>
                  <a:srgbClr val="00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A23CC33-A91E-7C74-CCA6-88A260419F29}"/>
                </a:ext>
              </a:extLst>
            </p:cNvPr>
            <p:cNvSpPr txBox="1"/>
            <p:nvPr/>
          </p:nvSpPr>
          <p:spPr>
            <a:xfrm>
              <a:off x="1490882" y="1679885"/>
              <a:ext cx="9319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/>
                <a:t>data</a:t>
              </a:r>
            </a:p>
            <a:p>
              <a:pPr algn="ctr"/>
              <a:r>
                <a:rPr lang="en-US" sz="1200" b="1"/>
                <a:t>movement</a:t>
              </a:r>
            </a:p>
            <a:p>
              <a:pPr algn="ctr"/>
              <a:r>
                <a:rPr lang="en-US" sz="1200" b="1"/>
                <a:t>kernel</a:t>
              </a:r>
            </a:p>
          </p:txBody>
        </p:sp>
      </p:grpSp>
      <p:sp>
        <p:nvSpPr>
          <p:cNvPr id="33" name="Can 32">
            <a:extLst>
              <a:ext uri="{FF2B5EF4-FFF2-40B4-BE49-F238E27FC236}">
                <a16:creationId xmlns:a16="http://schemas.microsoft.com/office/drawing/2014/main" id="{6A325C93-6F4F-DB22-F256-F81BE9B678AC}"/>
              </a:ext>
            </a:extLst>
          </p:cNvPr>
          <p:cNvSpPr/>
          <p:nvPr/>
        </p:nvSpPr>
        <p:spPr>
          <a:xfrm>
            <a:off x="7554688" y="2573215"/>
            <a:ext cx="2619592" cy="868014"/>
          </a:xfrm>
          <a:prstGeom prst="can">
            <a:avLst/>
          </a:prstGeom>
          <a:solidFill>
            <a:srgbClr val="7C68FA">
              <a:alpha val="9294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>
                <a:solidFill>
                  <a:srgbClr val="000000"/>
                </a:solidFill>
              </a:rPr>
              <a:t>compute</a:t>
            </a:r>
          </a:p>
          <a:p>
            <a:pPr algn="ctr"/>
            <a:r>
              <a:rPr lang="en-US" sz="1400" b="1">
                <a:solidFill>
                  <a:srgbClr val="000000"/>
                </a:solidFill>
              </a:rPr>
              <a:t>kernel</a:t>
            </a:r>
          </a:p>
        </p:txBody>
      </p:sp>
    </p:spTree>
    <p:extLst>
      <p:ext uri="{BB962C8B-B14F-4D97-AF65-F5344CB8AC3E}">
        <p14:creationId xmlns:p14="http://schemas.microsoft.com/office/powerpoint/2010/main" val="2607786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90AAC-8338-4EB6-907E-AFCE85C5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Tensix Core – Data Movement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78FA5-F389-31BE-CF07-CE7FF9C7D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3319E5-6809-EF43-8219-1D01CECC0E5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Snip Same Side Corner Rectangle 4">
            <a:extLst>
              <a:ext uri="{FF2B5EF4-FFF2-40B4-BE49-F238E27FC236}">
                <a16:creationId xmlns:a16="http://schemas.microsoft.com/office/drawing/2014/main" id="{5F1BDE15-153B-31BD-E3F3-4C8FC51E0426}"/>
              </a:ext>
            </a:extLst>
          </p:cNvPr>
          <p:cNvSpPr/>
          <p:nvPr/>
        </p:nvSpPr>
        <p:spPr>
          <a:xfrm>
            <a:off x="2021392" y="3029206"/>
            <a:ext cx="5034393" cy="3013336"/>
          </a:xfrm>
          <a:prstGeom prst="snip2SameRect">
            <a:avLst>
              <a:gd name="adj1" fmla="val 3329"/>
              <a:gd name="adj2" fmla="val 2274"/>
            </a:avLst>
          </a:prstGeom>
          <a:solidFill>
            <a:srgbClr val="EBE7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Snip Same Side Corner Rectangle 5">
            <a:extLst>
              <a:ext uri="{FF2B5EF4-FFF2-40B4-BE49-F238E27FC236}">
                <a16:creationId xmlns:a16="http://schemas.microsoft.com/office/drawing/2014/main" id="{B8C45C9E-782D-4EE0-97AA-19C7E661AEE4}"/>
              </a:ext>
            </a:extLst>
          </p:cNvPr>
          <p:cNvSpPr/>
          <p:nvPr/>
        </p:nvSpPr>
        <p:spPr>
          <a:xfrm>
            <a:off x="3254824" y="4156817"/>
            <a:ext cx="2626637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9BDBF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Compute</a:t>
            </a:r>
          </a:p>
        </p:txBody>
      </p:sp>
      <p:sp>
        <p:nvSpPr>
          <p:cNvPr id="7" name="Snip Same Side Corner Rectangle 6">
            <a:extLst>
              <a:ext uri="{FF2B5EF4-FFF2-40B4-BE49-F238E27FC236}">
                <a16:creationId xmlns:a16="http://schemas.microsoft.com/office/drawing/2014/main" id="{A2A7ABB5-9AC2-A388-14C7-1D6CE9F0EE0B}"/>
              </a:ext>
            </a:extLst>
          </p:cNvPr>
          <p:cNvSpPr/>
          <p:nvPr/>
        </p:nvSpPr>
        <p:spPr>
          <a:xfrm>
            <a:off x="3261869" y="3201131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C3DB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Snip Same Side Corner Rectangle 7">
            <a:extLst>
              <a:ext uri="{FF2B5EF4-FFF2-40B4-BE49-F238E27FC236}">
                <a16:creationId xmlns:a16="http://schemas.microsoft.com/office/drawing/2014/main" id="{D326B560-D60C-BE4A-7BD6-251A43D16A1E}"/>
              </a:ext>
            </a:extLst>
          </p:cNvPr>
          <p:cNvSpPr/>
          <p:nvPr/>
        </p:nvSpPr>
        <p:spPr>
          <a:xfrm>
            <a:off x="4158889" y="3201131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C3DB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Snip Same Side Corner Rectangle 8">
            <a:extLst>
              <a:ext uri="{FF2B5EF4-FFF2-40B4-BE49-F238E27FC236}">
                <a16:creationId xmlns:a16="http://schemas.microsoft.com/office/drawing/2014/main" id="{D2DF4C9E-31EB-0713-ED9F-0E6E130BB40D}"/>
              </a:ext>
            </a:extLst>
          </p:cNvPr>
          <p:cNvSpPr/>
          <p:nvPr/>
        </p:nvSpPr>
        <p:spPr>
          <a:xfrm>
            <a:off x="5086936" y="3201131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C3DB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Snip Same Side Corner Rectangle 9">
            <a:extLst>
              <a:ext uri="{FF2B5EF4-FFF2-40B4-BE49-F238E27FC236}">
                <a16:creationId xmlns:a16="http://schemas.microsoft.com/office/drawing/2014/main" id="{1EAB5743-E8B1-7E4D-E20D-14DD9E8A0716}"/>
              </a:ext>
            </a:extLst>
          </p:cNvPr>
          <p:cNvSpPr/>
          <p:nvPr/>
        </p:nvSpPr>
        <p:spPr>
          <a:xfrm>
            <a:off x="6083097" y="3201131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C3DB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Snip Same Side Corner Rectangle 10">
            <a:extLst>
              <a:ext uri="{FF2B5EF4-FFF2-40B4-BE49-F238E27FC236}">
                <a16:creationId xmlns:a16="http://schemas.microsoft.com/office/drawing/2014/main" id="{D8E55BD0-EB81-F148-E036-A4018A434B77}"/>
              </a:ext>
            </a:extLst>
          </p:cNvPr>
          <p:cNvSpPr/>
          <p:nvPr/>
        </p:nvSpPr>
        <p:spPr>
          <a:xfrm>
            <a:off x="2200624" y="3201131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C3DB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RISC-V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1D53-9387-5E4F-5616-FADF26C3C67E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821835" y="3743307"/>
            <a:ext cx="1463743" cy="426277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5341A5-7DD1-B8A3-A6AC-50E88367C918}"/>
              </a:ext>
            </a:extLst>
          </p:cNvPr>
          <p:cNvCxnSpPr>
            <a:cxnSpLocks/>
          </p:cNvCxnSpPr>
          <p:nvPr/>
        </p:nvCxnSpPr>
        <p:spPr>
          <a:xfrm>
            <a:off x="1723916" y="4602776"/>
            <a:ext cx="4415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48A37DE-4EFC-1E3E-BB2D-0E24506CC697}"/>
              </a:ext>
            </a:extLst>
          </p:cNvPr>
          <p:cNvCxnSpPr>
            <a:cxnSpLocks/>
          </p:cNvCxnSpPr>
          <p:nvPr/>
        </p:nvCxnSpPr>
        <p:spPr>
          <a:xfrm>
            <a:off x="6963158" y="4602776"/>
            <a:ext cx="52531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9573B9B-CC82-D2CB-610F-4753BF343674}"/>
              </a:ext>
            </a:extLst>
          </p:cNvPr>
          <p:cNvSpPr txBox="1"/>
          <p:nvPr/>
        </p:nvSpPr>
        <p:spPr>
          <a:xfrm>
            <a:off x="199993" y="3004643"/>
            <a:ext cx="12436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NoC </a:t>
            </a:r>
          </a:p>
          <a:p>
            <a:pPr algn="ctr"/>
            <a:r>
              <a:rPr lang="en-US" sz="1400"/>
              <a:t>Instruction</a:t>
            </a:r>
          </a:p>
          <a:p>
            <a:pPr algn="ctr"/>
            <a:r>
              <a:rPr lang="en-US" sz="1400"/>
              <a:t>Dispatch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2AEBC7-4369-DBBD-954E-21C4523FAADD}"/>
              </a:ext>
            </a:extLst>
          </p:cNvPr>
          <p:cNvSpPr txBox="1"/>
          <p:nvPr/>
        </p:nvSpPr>
        <p:spPr>
          <a:xfrm>
            <a:off x="847615" y="4418110"/>
            <a:ext cx="876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NoC 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B13E63-BF18-E222-F14B-4EC289E06957}"/>
              </a:ext>
            </a:extLst>
          </p:cNvPr>
          <p:cNvSpPr txBox="1"/>
          <p:nvPr/>
        </p:nvSpPr>
        <p:spPr>
          <a:xfrm>
            <a:off x="7349709" y="3030828"/>
            <a:ext cx="12436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NoC </a:t>
            </a:r>
          </a:p>
          <a:p>
            <a:pPr algn="ctr"/>
            <a:r>
              <a:rPr lang="en-US" sz="1400"/>
              <a:t>Instruction</a:t>
            </a:r>
          </a:p>
          <a:p>
            <a:pPr algn="ctr"/>
            <a:r>
              <a:rPr lang="en-US" sz="1400"/>
              <a:t>Dispatch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937185-159D-9C1E-8421-BE120C61BABB}"/>
              </a:ext>
            </a:extLst>
          </p:cNvPr>
          <p:cNvSpPr txBox="1"/>
          <p:nvPr/>
        </p:nvSpPr>
        <p:spPr>
          <a:xfrm>
            <a:off x="7403788" y="4425369"/>
            <a:ext cx="1056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NoC 1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DDB3B49A-F1AF-A3E4-0D3D-961698CF9B84}"/>
              </a:ext>
            </a:extLst>
          </p:cNvPr>
          <p:cNvSpPr/>
          <p:nvPr/>
        </p:nvSpPr>
        <p:spPr>
          <a:xfrm rot="5400000">
            <a:off x="3428681" y="3953159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D4132147-EA3C-2131-703E-4C6FFE7098DE}"/>
              </a:ext>
            </a:extLst>
          </p:cNvPr>
          <p:cNvSpPr/>
          <p:nvPr/>
        </p:nvSpPr>
        <p:spPr>
          <a:xfrm rot="5400000">
            <a:off x="4325701" y="3953160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68FCE855-8FF3-09D1-317B-E81C6251AB8A}"/>
              </a:ext>
            </a:extLst>
          </p:cNvPr>
          <p:cNvSpPr/>
          <p:nvPr/>
        </p:nvSpPr>
        <p:spPr>
          <a:xfrm rot="5400000">
            <a:off x="5253748" y="3953160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Snip Same Side Corner Rectangle 24">
            <a:extLst>
              <a:ext uri="{FF2B5EF4-FFF2-40B4-BE49-F238E27FC236}">
                <a16:creationId xmlns:a16="http://schemas.microsoft.com/office/drawing/2014/main" id="{7B6E1D8C-A2BF-E60A-AFC0-94AA3F555273}"/>
              </a:ext>
            </a:extLst>
          </p:cNvPr>
          <p:cNvSpPr/>
          <p:nvPr/>
        </p:nvSpPr>
        <p:spPr>
          <a:xfrm>
            <a:off x="6083097" y="4156817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D1C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Router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D264CBDD-8160-E94F-B136-4CA855E19149}"/>
              </a:ext>
            </a:extLst>
          </p:cNvPr>
          <p:cNvSpPr/>
          <p:nvPr/>
        </p:nvSpPr>
        <p:spPr>
          <a:xfrm rot="5400000">
            <a:off x="6258386" y="3953161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7" name="Snip Same Side Corner Rectangle 26">
            <a:extLst>
              <a:ext uri="{FF2B5EF4-FFF2-40B4-BE49-F238E27FC236}">
                <a16:creationId xmlns:a16="http://schemas.microsoft.com/office/drawing/2014/main" id="{D507C05E-9578-8557-A818-BA6CE9B2FC75}"/>
              </a:ext>
            </a:extLst>
          </p:cNvPr>
          <p:cNvSpPr/>
          <p:nvPr/>
        </p:nvSpPr>
        <p:spPr>
          <a:xfrm>
            <a:off x="2200624" y="4156817"/>
            <a:ext cx="803039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D1C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Router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68DC60E9-710E-90CA-F308-3C4C8E8F6336}"/>
              </a:ext>
            </a:extLst>
          </p:cNvPr>
          <p:cNvSpPr/>
          <p:nvPr/>
        </p:nvSpPr>
        <p:spPr>
          <a:xfrm rot="5400000">
            <a:off x="2367436" y="3953158"/>
            <a:ext cx="469414" cy="352261"/>
          </a:xfrm>
          <a:prstGeom prst="rightArrow">
            <a:avLst>
              <a:gd name="adj1" fmla="val 60799"/>
              <a:gd name="adj2" fmla="val 50000"/>
            </a:avLst>
          </a:prstGeom>
          <a:solidFill>
            <a:srgbClr val="C8EF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Snip Same Side Corner Rectangle 28">
            <a:extLst>
              <a:ext uri="{FF2B5EF4-FFF2-40B4-BE49-F238E27FC236}">
                <a16:creationId xmlns:a16="http://schemas.microsoft.com/office/drawing/2014/main" id="{B568AEEE-41ED-AF3C-C396-53EAD4263805}"/>
              </a:ext>
            </a:extLst>
          </p:cNvPr>
          <p:cNvSpPr/>
          <p:nvPr/>
        </p:nvSpPr>
        <p:spPr>
          <a:xfrm>
            <a:off x="2200624" y="5072744"/>
            <a:ext cx="4688087" cy="803039"/>
          </a:xfrm>
          <a:prstGeom prst="snip2SameRect">
            <a:avLst>
              <a:gd name="adj1" fmla="val 7125"/>
              <a:gd name="adj2" fmla="val 6362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L1 Memory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248A3FD-B1AB-0EA1-A8EA-55867FE4C6DC}"/>
              </a:ext>
            </a:extLst>
          </p:cNvPr>
          <p:cNvCxnSpPr>
            <a:cxnSpLocks/>
          </p:cNvCxnSpPr>
          <p:nvPr/>
        </p:nvCxnSpPr>
        <p:spPr>
          <a:xfrm flipV="1">
            <a:off x="6679881" y="3746524"/>
            <a:ext cx="936262" cy="44134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02F6141-B3B4-034A-6097-1087366EF873}"/>
              </a:ext>
            </a:extLst>
          </p:cNvPr>
          <p:cNvSpPr txBox="1"/>
          <p:nvPr/>
        </p:nvSpPr>
        <p:spPr>
          <a:xfrm>
            <a:off x="1086828" y="1224566"/>
            <a:ext cx="38751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 data movement kernels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Asynchronous reads &amp; writes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Access to all SRAM &amp; DRAM banks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Memory barriers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Atomic semaphores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636261-E603-BA1B-80A0-AB2AA52307A0}"/>
              </a:ext>
            </a:extLst>
          </p:cNvPr>
          <p:cNvSpPr/>
          <p:nvPr/>
        </p:nvSpPr>
        <p:spPr>
          <a:xfrm>
            <a:off x="2165455" y="5017105"/>
            <a:ext cx="4797703" cy="909562"/>
          </a:xfrm>
          <a:prstGeom prst="rect">
            <a:avLst/>
          </a:prstGeom>
          <a:solidFill>
            <a:srgbClr val="EBE7DD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6DE26BB-06EB-994F-3A9E-8AF022683FD3}"/>
              </a:ext>
            </a:extLst>
          </p:cNvPr>
          <p:cNvSpPr/>
          <p:nvPr/>
        </p:nvSpPr>
        <p:spPr>
          <a:xfrm>
            <a:off x="3173848" y="3135086"/>
            <a:ext cx="2832228" cy="1867628"/>
          </a:xfrm>
          <a:prstGeom prst="rect">
            <a:avLst/>
          </a:prstGeom>
          <a:solidFill>
            <a:srgbClr val="EBE7DD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05F3075-735E-7111-7A72-3550CD33C8F4}"/>
              </a:ext>
            </a:extLst>
          </p:cNvPr>
          <p:cNvGrpSpPr/>
          <p:nvPr/>
        </p:nvGrpSpPr>
        <p:grpSpPr>
          <a:xfrm>
            <a:off x="6322363" y="191461"/>
            <a:ext cx="5696728" cy="2338936"/>
            <a:chOff x="4247102" y="68530"/>
            <a:chExt cx="5696728" cy="2338936"/>
          </a:xfrm>
        </p:grpSpPr>
        <p:pic>
          <p:nvPicPr>
            <p:cNvPr id="17" name="Picture 16" descr="A screenshot of a computer program&#10;&#10;Description automatically generated">
              <a:extLst>
                <a:ext uri="{FF2B5EF4-FFF2-40B4-BE49-F238E27FC236}">
                  <a16:creationId xmlns:a16="http://schemas.microsoft.com/office/drawing/2014/main" id="{74887D79-5E02-8716-DBF4-F5C313700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7102" y="68530"/>
              <a:ext cx="5049955" cy="1882355"/>
            </a:xfrm>
            <a:prstGeom prst="rect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</p:pic>
        <p:pic>
          <p:nvPicPr>
            <p:cNvPr id="30" name="Picture 2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417AF13-7980-256E-BCEE-8FDA86E3F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0936" y="423691"/>
              <a:ext cx="5317788" cy="1287300"/>
            </a:xfrm>
            <a:prstGeom prst="rect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</p:pic>
        <p:pic>
          <p:nvPicPr>
            <p:cNvPr id="34" name="Picture 33" descr="A screenshot of a computer program&#10;&#10;Description automatically generated">
              <a:extLst>
                <a:ext uri="{FF2B5EF4-FFF2-40B4-BE49-F238E27FC236}">
                  <a16:creationId xmlns:a16="http://schemas.microsoft.com/office/drawing/2014/main" id="{475D2C9B-4E13-4A58-C0ED-FC47CD125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5744" y="705384"/>
              <a:ext cx="5188086" cy="1702082"/>
            </a:xfrm>
            <a:prstGeom prst="rect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</p:pic>
      </p:grpSp>
      <p:pic>
        <p:nvPicPr>
          <p:cNvPr id="48" name="Picture 47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37219B5A-9985-24EE-D278-DA64A88DA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233" y="1156286"/>
            <a:ext cx="5177425" cy="1659223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322C1EC-E386-B92C-8611-17256584FD37}"/>
              </a:ext>
            </a:extLst>
          </p:cNvPr>
          <p:cNvGrpSpPr/>
          <p:nvPr/>
        </p:nvGrpSpPr>
        <p:grpSpPr>
          <a:xfrm>
            <a:off x="2132102" y="3163011"/>
            <a:ext cx="931922" cy="868014"/>
            <a:chOff x="1485726" y="1493757"/>
            <a:chExt cx="931922" cy="868014"/>
          </a:xfrm>
        </p:grpSpPr>
        <p:sp>
          <p:nvSpPr>
            <p:cNvPr id="36" name="Can 35">
              <a:extLst>
                <a:ext uri="{FF2B5EF4-FFF2-40B4-BE49-F238E27FC236}">
                  <a16:creationId xmlns:a16="http://schemas.microsoft.com/office/drawing/2014/main" id="{E25AD5EA-88E0-F364-DCF6-3DD0ED18C6E5}"/>
                </a:ext>
              </a:extLst>
            </p:cNvPr>
            <p:cNvSpPr/>
            <p:nvPr/>
          </p:nvSpPr>
          <p:spPr>
            <a:xfrm>
              <a:off x="1549864" y="1493757"/>
              <a:ext cx="803039" cy="868014"/>
            </a:xfrm>
            <a:prstGeom prst="can">
              <a:avLst/>
            </a:prstGeom>
            <a:solidFill>
              <a:srgbClr val="7C68FA">
                <a:alpha val="92941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>
                <a:solidFill>
                  <a:srgbClr val="00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55290DD-0A7B-F5BE-7FAC-A6D3E0C29B95}"/>
                </a:ext>
              </a:extLst>
            </p:cNvPr>
            <p:cNvSpPr txBox="1"/>
            <p:nvPr/>
          </p:nvSpPr>
          <p:spPr>
            <a:xfrm>
              <a:off x="1485726" y="1643849"/>
              <a:ext cx="9319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/>
                <a:t>data</a:t>
              </a:r>
            </a:p>
            <a:p>
              <a:pPr algn="ctr"/>
              <a:r>
                <a:rPr lang="en-US" sz="1200" b="1"/>
                <a:t>movement</a:t>
              </a:r>
            </a:p>
            <a:p>
              <a:pPr algn="ctr"/>
              <a:r>
                <a:rPr lang="en-US" sz="1200" b="1"/>
                <a:t>kernel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C2195A-CEBD-70F7-F04D-2AD0F654DC86}"/>
              </a:ext>
            </a:extLst>
          </p:cNvPr>
          <p:cNvGrpSpPr/>
          <p:nvPr/>
        </p:nvGrpSpPr>
        <p:grpSpPr>
          <a:xfrm>
            <a:off x="6013153" y="3163011"/>
            <a:ext cx="931922" cy="868014"/>
            <a:chOff x="1485726" y="1493757"/>
            <a:chExt cx="931922" cy="868014"/>
          </a:xfrm>
        </p:grpSpPr>
        <p:sp>
          <p:nvSpPr>
            <p:cNvPr id="44" name="Can 43">
              <a:extLst>
                <a:ext uri="{FF2B5EF4-FFF2-40B4-BE49-F238E27FC236}">
                  <a16:creationId xmlns:a16="http://schemas.microsoft.com/office/drawing/2014/main" id="{682F109D-0265-B24A-3BC8-A62AAEE65F8F}"/>
                </a:ext>
              </a:extLst>
            </p:cNvPr>
            <p:cNvSpPr/>
            <p:nvPr/>
          </p:nvSpPr>
          <p:spPr>
            <a:xfrm>
              <a:off x="1549864" y="1493757"/>
              <a:ext cx="803039" cy="868014"/>
            </a:xfrm>
            <a:prstGeom prst="can">
              <a:avLst/>
            </a:prstGeom>
            <a:solidFill>
              <a:srgbClr val="7C68FA">
                <a:alpha val="92941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>
                <a:solidFill>
                  <a:srgbClr val="00000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9771B68-D225-292C-99E1-FC9E8A39DB38}"/>
                </a:ext>
              </a:extLst>
            </p:cNvPr>
            <p:cNvSpPr txBox="1"/>
            <p:nvPr/>
          </p:nvSpPr>
          <p:spPr>
            <a:xfrm>
              <a:off x="1485726" y="1643849"/>
              <a:ext cx="9319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/>
                <a:t>data</a:t>
              </a:r>
            </a:p>
            <a:p>
              <a:pPr algn="ctr"/>
              <a:r>
                <a:rPr lang="en-US" sz="1200" b="1"/>
                <a:t>movement</a:t>
              </a:r>
            </a:p>
            <a:p>
              <a:pPr algn="ctr"/>
              <a:r>
                <a:rPr lang="en-US" sz="1200" b="1"/>
                <a:t>kernel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237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nip Same Side Corner Rectangle 282">
            <a:extLst>
              <a:ext uri="{FF2B5EF4-FFF2-40B4-BE49-F238E27FC236}">
                <a16:creationId xmlns:a16="http://schemas.microsoft.com/office/drawing/2014/main" id="{7B38A6AD-4D1A-EEA3-94E7-00E960918800}"/>
              </a:ext>
            </a:extLst>
          </p:cNvPr>
          <p:cNvSpPr/>
          <p:nvPr/>
        </p:nvSpPr>
        <p:spPr>
          <a:xfrm>
            <a:off x="6206488" y="935532"/>
            <a:ext cx="4873314" cy="4735537"/>
          </a:xfrm>
          <a:prstGeom prst="snip2SameRect">
            <a:avLst>
              <a:gd name="adj1" fmla="val 3329"/>
              <a:gd name="adj2" fmla="val 2274"/>
            </a:avLst>
          </a:prstGeom>
          <a:solidFill>
            <a:srgbClr val="EBE7D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0202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3" name="Down Arrow 122">
            <a:extLst>
              <a:ext uri="{FF2B5EF4-FFF2-40B4-BE49-F238E27FC236}">
                <a16:creationId xmlns:a16="http://schemas.microsoft.com/office/drawing/2014/main" id="{8FC0767B-9545-E46A-3456-5F92A8BA6E8D}"/>
              </a:ext>
            </a:extLst>
          </p:cNvPr>
          <p:cNvSpPr/>
          <p:nvPr/>
        </p:nvSpPr>
        <p:spPr>
          <a:xfrm rot="5400000">
            <a:off x="9523182" y="2855551"/>
            <a:ext cx="162308" cy="4012191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F81DE-65AA-D0B6-823A-3D7C08B7A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319E5-6809-EF43-8219-1D01CECC0E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0202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" name="Title 1">
            <a:extLst>
              <a:ext uri="{FF2B5EF4-FFF2-40B4-BE49-F238E27FC236}">
                <a16:creationId xmlns:a16="http://schemas.microsoft.com/office/drawing/2014/main" id="{8114FA2F-FFDA-7D09-DA55-6FD827550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42900"/>
            <a:ext cx="11506198" cy="868013"/>
          </a:xfrm>
        </p:spPr>
        <p:txBody>
          <a:bodyPr>
            <a:normAutofit/>
          </a:bodyPr>
          <a:lstStyle/>
          <a:p>
            <a:r>
              <a:rPr lang="en-US"/>
              <a:t>Tensix Core – Data Movement</a:t>
            </a:r>
            <a:endParaRPr lang="en-US" b="1" i="1"/>
          </a:p>
        </p:txBody>
      </p:sp>
      <p:sp>
        <p:nvSpPr>
          <p:cNvPr id="18" name="Snip Same Side Corner Rectangle 17">
            <a:extLst>
              <a:ext uri="{FF2B5EF4-FFF2-40B4-BE49-F238E27FC236}">
                <a16:creationId xmlns:a16="http://schemas.microsoft.com/office/drawing/2014/main" id="{70B67780-CFE4-32A4-0CA3-FDD94D8A627F}"/>
              </a:ext>
            </a:extLst>
          </p:cNvPr>
          <p:cNvSpPr/>
          <p:nvPr/>
        </p:nvSpPr>
        <p:spPr>
          <a:xfrm>
            <a:off x="7489391" y="2684112"/>
            <a:ext cx="3410835" cy="527043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C3DB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0202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1" name="Down Arrow 120">
            <a:extLst>
              <a:ext uri="{FF2B5EF4-FFF2-40B4-BE49-F238E27FC236}">
                <a16:creationId xmlns:a16="http://schemas.microsoft.com/office/drawing/2014/main" id="{EBF228A8-FC54-9303-DDB0-230736A61BB7}"/>
              </a:ext>
            </a:extLst>
          </p:cNvPr>
          <p:cNvSpPr/>
          <p:nvPr/>
        </p:nvSpPr>
        <p:spPr>
          <a:xfrm>
            <a:off x="6693454" y="471982"/>
            <a:ext cx="162308" cy="355809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F12BE1AF-3D8E-EF8A-0A81-0AB6E80E5007}"/>
              </a:ext>
            </a:extLst>
          </p:cNvPr>
          <p:cNvSpPr/>
          <p:nvPr/>
        </p:nvSpPr>
        <p:spPr>
          <a:xfrm>
            <a:off x="6693454" y="4557117"/>
            <a:ext cx="162308" cy="13772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36BCF8C5-252C-7FDF-A42E-38639CC0AE6B}"/>
              </a:ext>
            </a:extLst>
          </p:cNvPr>
          <p:cNvSpPr/>
          <p:nvPr/>
        </p:nvSpPr>
        <p:spPr>
          <a:xfrm rot="16200000">
            <a:off x="5955149" y="3801611"/>
            <a:ext cx="162308" cy="92688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108ABD71-8733-8CDE-3B68-0A1CB4A3A0FF}"/>
              </a:ext>
            </a:extLst>
          </p:cNvPr>
          <p:cNvSpPr/>
          <p:nvPr/>
        </p:nvSpPr>
        <p:spPr>
          <a:xfrm rot="16200000">
            <a:off x="9243127" y="1978904"/>
            <a:ext cx="162308" cy="45723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Snip Same Side Corner Rectangle 15">
            <a:extLst>
              <a:ext uri="{FF2B5EF4-FFF2-40B4-BE49-F238E27FC236}">
                <a16:creationId xmlns:a16="http://schemas.microsoft.com/office/drawing/2014/main" id="{D86B7137-79AB-418E-F3C8-52FF77491E85}"/>
              </a:ext>
            </a:extLst>
          </p:cNvPr>
          <p:cNvSpPr/>
          <p:nvPr/>
        </p:nvSpPr>
        <p:spPr>
          <a:xfrm>
            <a:off x="6511086" y="4030074"/>
            <a:ext cx="527044" cy="527043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D1C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Router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0612B010-6E78-F03F-C90A-FD9170C0C1ED}"/>
              </a:ext>
            </a:extLst>
          </p:cNvPr>
          <p:cNvSpPr/>
          <p:nvPr/>
        </p:nvSpPr>
        <p:spPr>
          <a:xfrm rot="10800000">
            <a:off x="7242223" y="5096626"/>
            <a:ext cx="162308" cy="837751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2" name="Down Arrow 121">
            <a:extLst>
              <a:ext uri="{FF2B5EF4-FFF2-40B4-BE49-F238E27FC236}">
                <a16:creationId xmlns:a16="http://schemas.microsoft.com/office/drawing/2014/main" id="{036DFF9B-A430-E576-EA5A-83827AD0671E}"/>
              </a:ext>
            </a:extLst>
          </p:cNvPr>
          <p:cNvSpPr/>
          <p:nvPr/>
        </p:nvSpPr>
        <p:spPr>
          <a:xfrm rot="10800000">
            <a:off x="7242223" y="471981"/>
            <a:ext cx="162308" cy="4097599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4" name="Down Arrow 123">
            <a:extLst>
              <a:ext uri="{FF2B5EF4-FFF2-40B4-BE49-F238E27FC236}">
                <a16:creationId xmlns:a16="http://schemas.microsoft.com/office/drawing/2014/main" id="{009B128B-F345-74BD-0AB4-576051F82116}"/>
              </a:ext>
            </a:extLst>
          </p:cNvPr>
          <p:cNvSpPr/>
          <p:nvPr/>
        </p:nvSpPr>
        <p:spPr>
          <a:xfrm rot="5400000">
            <a:off x="6235203" y="4118150"/>
            <a:ext cx="162308" cy="1486995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5" name="Snip Same Side Corner Rectangle 124">
            <a:extLst>
              <a:ext uri="{FF2B5EF4-FFF2-40B4-BE49-F238E27FC236}">
                <a16:creationId xmlns:a16="http://schemas.microsoft.com/office/drawing/2014/main" id="{B90F57E3-F356-964B-184E-7093EA743541}"/>
              </a:ext>
            </a:extLst>
          </p:cNvPr>
          <p:cNvSpPr/>
          <p:nvPr/>
        </p:nvSpPr>
        <p:spPr>
          <a:xfrm>
            <a:off x="7049517" y="4569585"/>
            <a:ext cx="527044" cy="527043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D1C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Router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249" name="Snip Same Side Corner Rectangle 248">
            <a:extLst>
              <a:ext uri="{FF2B5EF4-FFF2-40B4-BE49-F238E27FC236}">
                <a16:creationId xmlns:a16="http://schemas.microsoft.com/office/drawing/2014/main" id="{3008D78B-A128-97FA-E12A-9A3F3A423176}"/>
              </a:ext>
            </a:extLst>
          </p:cNvPr>
          <p:cNvSpPr/>
          <p:nvPr/>
        </p:nvSpPr>
        <p:spPr>
          <a:xfrm>
            <a:off x="8316885" y="1713577"/>
            <a:ext cx="1724856" cy="527043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9BDBF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Compute</a:t>
            </a:r>
          </a:p>
        </p:txBody>
      </p:sp>
      <p:sp>
        <p:nvSpPr>
          <p:cNvPr id="273" name="Up-Down Arrow 272">
            <a:extLst>
              <a:ext uri="{FF2B5EF4-FFF2-40B4-BE49-F238E27FC236}">
                <a16:creationId xmlns:a16="http://schemas.microsoft.com/office/drawing/2014/main" id="{467D47E7-4412-B65F-511F-33975EF609D2}"/>
              </a:ext>
            </a:extLst>
          </p:cNvPr>
          <p:cNvSpPr/>
          <p:nvPr/>
        </p:nvSpPr>
        <p:spPr>
          <a:xfrm>
            <a:off x="9052002" y="2245821"/>
            <a:ext cx="169319" cy="438292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5" name="Snip Same Side Corner Rectangle 284">
            <a:extLst>
              <a:ext uri="{FF2B5EF4-FFF2-40B4-BE49-F238E27FC236}">
                <a16:creationId xmlns:a16="http://schemas.microsoft.com/office/drawing/2014/main" id="{D7FD8380-3DAA-B999-1475-03014A658A2F}"/>
              </a:ext>
            </a:extLst>
          </p:cNvPr>
          <p:cNvSpPr/>
          <p:nvPr/>
        </p:nvSpPr>
        <p:spPr>
          <a:xfrm>
            <a:off x="8316885" y="1063694"/>
            <a:ext cx="527044" cy="527043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RISC-V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286" name="Snip Same Side Corner Rectangle 285">
            <a:extLst>
              <a:ext uri="{FF2B5EF4-FFF2-40B4-BE49-F238E27FC236}">
                <a16:creationId xmlns:a16="http://schemas.microsoft.com/office/drawing/2014/main" id="{D3A70F7A-E3D1-588F-D54B-7F81486B67BA}"/>
              </a:ext>
            </a:extLst>
          </p:cNvPr>
          <p:cNvSpPr/>
          <p:nvPr/>
        </p:nvSpPr>
        <p:spPr>
          <a:xfrm>
            <a:off x="8905609" y="1063694"/>
            <a:ext cx="527044" cy="527043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RISC-V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87" name="Snip Same Side Corner Rectangle 286">
            <a:extLst>
              <a:ext uri="{FF2B5EF4-FFF2-40B4-BE49-F238E27FC236}">
                <a16:creationId xmlns:a16="http://schemas.microsoft.com/office/drawing/2014/main" id="{6665E544-714E-0845-7C68-9DC48F982F87}"/>
              </a:ext>
            </a:extLst>
          </p:cNvPr>
          <p:cNvSpPr/>
          <p:nvPr/>
        </p:nvSpPr>
        <p:spPr>
          <a:xfrm>
            <a:off x="9514697" y="1063694"/>
            <a:ext cx="527044" cy="527043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RISC-V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sp>
        <p:nvSpPr>
          <p:cNvPr id="288" name="Snip Same Side Corner Rectangle 287">
            <a:extLst>
              <a:ext uri="{FF2B5EF4-FFF2-40B4-BE49-F238E27FC236}">
                <a16:creationId xmlns:a16="http://schemas.microsoft.com/office/drawing/2014/main" id="{4D6E584C-83A8-C961-7625-263E5F4FFA23}"/>
              </a:ext>
            </a:extLst>
          </p:cNvPr>
          <p:cNvSpPr/>
          <p:nvPr/>
        </p:nvSpPr>
        <p:spPr>
          <a:xfrm>
            <a:off x="10168489" y="1063694"/>
            <a:ext cx="527044" cy="527043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RISC-V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289" name="Snip Same Side Corner Rectangle 288">
            <a:extLst>
              <a:ext uri="{FF2B5EF4-FFF2-40B4-BE49-F238E27FC236}">
                <a16:creationId xmlns:a16="http://schemas.microsoft.com/office/drawing/2014/main" id="{2506CE25-2446-0287-3DAE-ECDE85E8229E}"/>
              </a:ext>
            </a:extLst>
          </p:cNvPr>
          <p:cNvSpPr/>
          <p:nvPr/>
        </p:nvSpPr>
        <p:spPr>
          <a:xfrm>
            <a:off x="7620378" y="1063694"/>
            <a:ext cx="527044" cy="527043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RISC-V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E8813CD5-67B1-ECEE-7511-D302E4436AA8}"/>
              </a:ext>
            </a:extLst>
          </p:cNvPr>
          <p:cNvSpPr txBox="1"/>
          <p:nvPr/>
        </p:nvSpPr>
        <p:spPr>
          <a:xfrm>
            <a:off x="9169131" y="2348025"/>
            <a:ext cx="885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333 GB/s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E5D4EDB9-33D2-9893-EB83-B75FBE76BBF6}"/>
              </a:ext>
            </a:extLst>
          </p:cNvPr>
          <p:cNvSpPr txBox="1"/>
          <p:nvPr/>
        </p:nvSpPr>
        <p:spPr>
          <a:xfrm>
            <a:off x="5192038" y="3961429"/>
            <a:ext cx="78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83 GB/s</a:t>
            </a:r>
          </a:p>
        </p:txBody>
      </p:sp>
      <p:sp>
        <p:nvSpPr>
          <p:cNvPr id="305" name="Down Arrow 304">
            <a:extLst>
              <a:ext uri="{FF2B5EF4-FFF2-40B4-BE49-F238E27FC236}">
                <a16:creationId xmlns:a16="http://schemas.microsoft.com/office/drawing/2014/main" id="{474463ED-19C2-9EB5-206B-17548C49954D}"/>
              </a:ext>
            </a:extLst>
          </p:cNvPr>
          <p:cNvSpPr/>
          <p:nvPr/>
        </p:nvSpPr>
        <p:spPr>
          <a:xfrm rot="13500000">
            <a:off x="7271396" y="3040231"/>
            <a:ext cx="162308" cy="1158811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6" name="Down Arrow 305">
            <a:extLst>
              <a:ext uri="{FF2B5EF4-FFF2-40B4-BE49-F238E27FC236}">
                <a16:creationId xmlns:a16="http://schemas.microsoft.com/office/drawing/2014/main" id="{8979A841-F611-75E7-94E6-9E7AADC09795}"/>
              </a:ext>
            </a:extLst>
          </p:cNvPr>
          <p:cNvSpPr/>
          <p:nvPr/>
        </p:nvSpPr>
        <p:spPr>
          <a:xfrm rot="2700000">
            <a:off x="7424324" y="3060691"/>
            <a:ext cx="162308" cy="1303133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8" name="Down Arrow 307">
            <a:extLst>
              <a:ext uri="{FF2B5EF4-FFF2-40B4-BE49-F238E27FC236}">
                <a16:creationId xmlns:a16="http://schemas.microsoft.com/office/drawing/2014/main" id="{47B75C8E-49C7-22F9-E2E7-26DB8FE298B0}"/>
              </a:ext>
            </a:extLst>
          </p:cNvPr>
          <p:cNvSpPr/>
          <p:nvPr/>
        </p:nvSpPr>
        <p:spPr>
          <a:xfrm rot="13500000">
            <a:off x="8062641" y="2934304"/>
            <a:ext cx="162308" cy="1890136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" name="Down Arrow 308">
            <a:extLst>
              <a:ext uri="{FF2B5EF4-FFF2-40B4-BE49-F238E27FC236}">
                <a16:creationId xmlns:a16="http://schemas.microsoft.com/office/drawing/2014/main" id="{2868E349-07E8-DDD5-92E5-2C2C30845B53}"/>
              </a:ext>
            </a:extLst>
          </p:cNvPr>
          <p:cNvSpPr/>
          <p:nvPr/>
        </p:nvSpPr>
        <p:spPr>
          <a:xfrm rot="2700000">
            <a:off x="8226134" y="2929260"/>
            <a:ext cx="162308" cy="2064339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1B548189-04E4-1327-51C1-33F169F42005}"/>
              </a:ext>
            </a:extLst>
          </p:cNvPr>
          <p:cNvSpPr txBox="1"/>
          <p:nvPr/>
        </p:nvSpPr>
        <p:spPr>
          <a:xfrm>
            <a:off x="5181839" y="4576781"/>
            <a:ext cx="78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83 GB/s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1DAB08D9-E1B6-3B8C-9D8A-7F33BDA7FD51}"/>
              </a:ext>
            </a:extLst>
          </p:cNvPr>
          <p:cNvSpPr txBox="1"/>
          <p:nvPr/>
        </p:nvSpPr>
        <p:spPr>
          <a:xfrm>
            <a:off x="11340402" y="3955123"/>
            <a:ext cx="78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83 GB/s</a:t>
            </a: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5CC0DC20-08A2-D2CB-3D3D-2231C694B056}"/>
              </a:ext>
            </a:extLst>
          </p:cNvPr>
          <p:cNvSpPr txBox="1"/>
          <p:nvPr/>
        </p:nvSpPr>
        <p:spPr>
          <a:xfrm>
            <a:off x="11330203" y="4570475"/>
            <a:ext cx="78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83 GB/s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5C2F4B80-061B-DE2B-01A1-700DE0000F6E}"/>
              </a:ext>
            </a:extLst>
          </p:cNvPr>
          <p:cNvSpPr txBox="1"/>
          <p:nvPr/>
        </p:nvSpPr>
        <p:spPr>
          <a:xfrm>
            <a:off x="6265155" y="6061465"/>
            <a:ext cx="78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83 GB/s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DAE89152-A9A7-BFA0-8648-7A42D356DB46}"/>
              </a:ext>
            </a:extLst>
          </p:cNvPr>
          <p:cNvSpPr txBox="1"/>
          <p:nvPr/>
        </p:nvSpPr>
        <p:spPr>
          <a:xfrm>
            <a:off x="7073073" y="6061465"/>
            <a:ext cx="789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83 GB/s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C2053030-6BCF-8F3D-CB61-ECBFEDE32C24}"/>
              </a:ext>
            </a:extLst>
          </p:cNvPr>
          <p:cNvSpPr txBox="1"/>
          <p:nvPr/>
        </p:nvSpPr>
        <p:spPr>
          <a:xfrm>
            <a:off x="6261594" y="148292"/>
            <a:ext cx="78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83 GB/s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25D4151D-79C1-4C9F-A96F-12A80BD15916}"/>
              </a:ext>
            </a:extLst>
          </p:cNvPr>
          <p:cNvSpPr txBox="1"/>
          <p:nvPr/>
        </p:nvSpPr>
        <p:spPr>
          <a:xfrm>
            <a:off x="7069512" y="148292"/>
            <a:ext cx="789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83 GB/s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6A91B72A-82D8-9B13-D34B-46692D3D43F0}"/>
              </a:ext>
            </a:extLst>
          </p:cNvPr>
          <p:cNvSpPr txBox="1"/>
          <p:nvPr/>
        </p:nvSpPr>
        <p:spPr>
          <a:xfrm>
            <a:off x="8596931" y="2728446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2x 83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GB/s</a:t>
            </a: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42DFB9DF-0C12-59DD-63DF-8C2A937B3235}"/>
              </a:ext>
            </a:extLst>
          </p:cNvPr>
          <p:cNvSpPr txBox="1"/>
          <p:nvPr/>
        </p:nvSpPr>
        <p:spPr>
          <a:xfrm>
            <a:off x="7448357" y="2728357"/>
            <a:ext cx="789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2x 83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GB/s</a:t>
            </a:r>
          </a:p>
        </p:txBody>
      </p:sp>
      <p:graphicFrame>
        <p:nvGraphicFramePr>
          <p:cNvPr id="2" name="Table 26">
            <a:extLst>
              <a:ext uri="{FF2B5EF4-FFF2-40B4-BE49-F238E27FC236}">
                <a16:creationId xmlns:a16="http://schemas.microsoft.com/office/drawing/2014/main" id="{3716B803-2A8D-C2E0-800F-6E2460FB06F5}"/>
              </a:ext>
            </a:extLst>
          </p:cNvPr>
          <p:cNvGraphicFramePr>
            <a:graphicFrameLocks noGrp="1"/>
          </p:cNvGraphicFramePr>
          <p:nvPr/>
        </p:nvGraphicFramePr>
        <p:xfrm>
          <a:off x="493195" y="2044199"/>
          <a:ext cx="4079396" cy="301752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441691">
                  <a:extLst>
                    <a:ext uri="{9D8B030D-6E8A-4147-A177-3AD203B41FA5}">
                      <a16:colId xmlns:a16="http://schemas.microsoft.com/office/drawing/2014/main" val="2080345085"/>
                    </a:ext>
                  </a:extLst>
                </a:gridCol>
                <a:gridCol w="1637705">
                  <a:extLst>
                    <a:ext uri="{9D8B030D-6E8A-4147-A177-3AD203B41FA5}">
                      <a16:colId xmlns:a16="http://schemas.microsoft.com/office/drawing/2014/main" val="509934097"/>
                    </a:ext>
                  </a:extLst>
                </a:gridCol>
              </a:tblGrid>
              <a:tr h="205030">
                <a:tc>
                  <a:txBody>
                    <a:bodyPr/>
                    <a:lstStyle/>
                    <a:p>
                      <a:pPr algn="l"/>
                      <a:r>
                        <a:rPr lang="en-US" sz="1200" b="1" i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cs typeface="Consolas" panose="020B0609020204030204" pitchFamily="49" charset="0"/>
                        </a:rPr>
                        <a:t>Feature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i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cs typeface="Consolas" panose="020B0609020204030204" pitchFamily="49" charset="0"/>
                        </a:rPr>
                        <a:t>Spec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629998"/>
                  </a:ext>
                </a:extLst>
              </a:tr>
              <a:tr h="216179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Independent NoCs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943983"/>
                  </a:ext>
                </a:extLst>
              </a:tr>
              <a:tr h="216179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NoC type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2-dimensional torus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337632"/>
                  </a:ext>
                </a:extLst>
              </a:tr>
              <a:tr h="229281">
                <a:tc>
                  <a:txBody>
                    <a:bodyPr/>
                    <a:lstStyle/>
                    <a:p>
                      <a:pPr algn="l"/>
                      <a:endParaRPr lang="en-US" sz="1200" b="0" i="0">
                        <a:solidFill>
                          <a:schemeClr val="tx1"/>
                        </a:solidFill>
                        <a:latin typeface="Arial Nova Light" panose="020B0304020202020204" pitchFamily="34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i="0">
                        <a:solidFill>
                          <a:schemeClr val="tx1"/>
                        </a:solidFill>
                        <a:latin typeface="Arial Nova Light" panose="020B0304020202020204" pitchFamily="34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995485"/>
                  </a:ext>
                </a:extLst>
              </a:tr>
              <a:tr h="229281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NoC link width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64 Bytes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808514"/>
                  </a:ext>
                </a:extLst>
              </a:tr>
              <a:tr h="229281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NoC link BW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83 GB/s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878174"/>
                  </a:ext>
                </a:extLst>
              </a:tr>
              <a:tr h="229281">
                <a:tc>
                  <a:txBody>
                    <a:bodyPr/>
                    <a:lstStyle/>
                    <a:p>
                      <a:pPr algn="l"/>
                      <a:endParaRPr lang="en-US" sz="1200" b="0" i="0">
                        <a:solidFill>
                          <a:schemeClr val="tx1"/>
                        </a:solidFill>
                        <a:latin typeface="Arial Nova Light" panose="020B0304020202020204" pitchFamily="34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i="0">
                        <a:solidFill>
                          <a:schemeClr val="tx1"/>
                        </a:solidFill>
                        <a:latin typeface="Arial Nova Light" panose="020B0304020202020204" pitchFamily="34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152432"/>
                  </a:ext>
                </a:extLst>
              </a:tr>
              <a:tr h="229281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Tensix -&gt; NoC I/O BW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665 GB/s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593130"/>
                  </a:ext>
                </a:extLst>
              </a:tr>
              <a:tr h="229281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SRAM &lt;-&gt; NoCs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333 GB/s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668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500" b="0" i="0">
                        <a:solidFill>
                          <a:schemeClr val="tx1"/>
                        </a:solidFill>
                        <a:latin typeface="Arial Nova Light" panose="020B0304020202020204" pitchFamily="34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i="0">
                        <a:solidFill>
                          <a:schemeClr val="tx1"/>
                        </a:solidFill>
                        <a:latin typeface="Arial Nova Light" panose="020B0304020202020204" pitchFamily="34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5392768"/>
                  </a:ext>
                </a:extLst>
              </a:tr>
              <a:tr h="229281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SRAM &lt;-&gt; NoC aggregate BW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47 TB/s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72917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8062634-0577-DB91-A0F4-233BFFB5CB57}"/>
              </a:ext>
            </a:extLst>
          </p:cNvPr>
          <p:cNvSpPr txBox="1"/>
          <p:nvPr/>
        </p:nvSpPr>
        <p:spPr>
          <a:xfrm>
            <a:off x="9554004" y="2811575"/>
            <a:ext cx="1040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L1 Memory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42279B-2B62-B69A-C401-CB786B0A9531}"/>
              </a:ext>
            </a:extLst>
          </p:cNvPr>
          <p:cNvSpPr txBox="1"/>
          <p:nvPr/>
        </p:nvSpPr>
        <p:spPr>
          <a:xfrm>
            <a:off x="9224550" y="514813"/>
            <a:ext cx="1796454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400" b="1" err="1">
                <a:solidFill>
                  <a:srgbClr val="202020"/>
                </a:solidFill>
                <a:latin typeface="Aptos" panose="02110004020202020204"/>
              </a:rPr>
              <a:t>Tensix</a:t>
            </a:r>
            <a:r>
              <a:rPr lang="en-US" sz="2400" b="1">
                <a:solidFill>
                  <a:srgbClr val="202020"/>
                </a:solidFill>
                <a:latin typeface="Aptos" panose="02110004020202020204"/>
              </a:rPr>
              <a:t> Core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634147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le 1">
            <a:extLst>
              <a:ext uri="{FF2B5EF4-FFF2-40B4-BE49-F238E27FC236}">
                <a16:creationId xmlns:a16="http://schemas.microsoft.com/office/drawing/2014/main" id="{8114FA2F-FFDA-7D09-DA55-6FD827550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42900"/>
            <a:ext cx="11506198" cy="868013"/>
          </a:xfrm>
        </p:spPr>
        <p:txBody>
          <a:bodyPr>
            <a:normAutofit/>
          </a:bodyPr>
          <a:lstStyle/>
          <a:p>
            <a:r>
              <a:rPr lang="en-US">
                <a:latin typeface="Arial Nova Light"/>
              </a:rPr>
              <a:t>Blackhole: Built for AI Data Movement Patterns</a:t>
            </a:r>
            <a:endParaRPr lang="en-US" b="1" i="1">
              <a:latin typeface="Arial Nova Light"/>
            </a:endParaRPr>
          </a:p>
        </p:txBody>
      </p:sp>
      <p:graphicFrame>
        <p:nvGraphicFramePr>
          <p:cNvPr id="3" name="Table 26">
            <a:extLst>
              <a:ext uri="{FF2B5EF4-FFF2-40B4-BE49-F238E27FC236}">
                <a16:creationId xmlns:a16="http://schemas.microsoft.com/office/drawing/2014/main" id="{041FF7CF-FF0A-48E3-5028-EB002CE4ADE7}"/>
              </a:ext>
            </a:extLst>
          </p:cNvPr>
          <p:cNvGraphicFramePr>
            <a:graphicFrameLocks noGrp="1"/>
          </p:cNvGraphicFramePr>
          <p:nvPr/>
        </p:nvGraphicFramePr>
        <p:xfrm>
          <a:off x="302290" y="2699931"/>
          <a:ext cx="4395133" cy="219456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182956">
                  <a:extLst>
                    <a:ext uri="{9D8B030D-6E8A-4147-A177-3AD203B41FA5}">
                      <a16:colId xmlns:a16="http://schemas.microsoft.com/office/drawing/2014/main" val="3403688165"/>
                    </a:ext>
                  </a:extLst>
                </a:gridCol>
                <a:gridCol w="2225748">
                  <a:extLst>
                    <a:ext uri="{9D8B030D-6E8A-4147-A177-3AD203B41FA5}">
                      <a16:colId xmlns:a16="http://schemas.microsoft.com/office/drawing/2014/main" val="2080345085"/>
                    </a:ext>
                  </a:extLst>
                </a:gridCol>
                <a:gridCol w="986429">
                  <a:extLst>
                    <a:ext uri="{9D8B030D-6E8A-4147-A177-3AD203B41FA5}">
                      <a16:colId xmlns:a16="http://schemas.microsoft.com/office/drawing/2014/main" val="509934097"/>
                    </a:ext>
                  </a:extLst>
                </a:gridCol>
              </a:tblGrid>
              <a:tr h="205030">
                <a:tc>
                  <a:txBody>
                    <a:bodyPr/>
                    <a:lstStyle/>
                    <a:p>
                      <a:pPr algn="l"/>
                      <a:r>
                        <a:rPr lang="en-US" sz="1200" b="1" i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cs typeface="Consolas" panose="020B0609020204030204" pitchFamily="49" charset="0"/>
                        </a:rPr>
                        <a:t>Memory &amp; I/O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i="0">
                          <a:solidFill>
                            <a:schemeClr val="tx1"/>
                          </a:solidFill>
                          <a:latin typeface="Arial Nova"/>
                          <a:cs typeface="Consolas" panose="020B0609020204030204" pitchFamily="49" charset="0"/>
                        </a:rPr>
                        <a:t>Data Movement Pattern</a:t>
                      </a:r>
                      <a:endParaRPr lang="en-US">
                        <a:latin typeface="Arial Nov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i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cs typeface="Consolas" panose="020B0609020204030204" pitchFamily="49" charset="0"/>
                        </a:rPr>
                        <a:t>Bandwidth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629998"/>
                  </a:ext>
                </a:extLst>
              </a:tr>
              <a:tr h="216179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/>
                          <a:cs typeface="Consolas" panose="020B0609020204030204" pitchFamily="49" charset="0"/>
                        </a:rPr>
                        <a:t>SRAM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Local  / Sharded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94 TB/s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943983"/>
                  </a:ext>
                </a:extLst>
              </a:tr>
              <a:tr h="216179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/>
                          <a:cs typeface="Consolas" panose="020B0609020204030204" pitchFamily="49" charset="0"/>
                        </a:rPr>
                        <a:t>SRAM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Neighbor (Halo)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47 TB/s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300178"/>
                  </a:ext>
                </a:extLst>
              </a:tr>
              <a:tr h="216179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/>
                          <a:cs typeface="Consolas" panose="020B0609020204030204" pitchFamily="49" charset="0"/>
                        </a:rPr>
                        <a:t>SRAM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/>
                          <a:cs typeface="Consolas" panose="020B0609020204030204" pitchFamily="49" charset="0"/>
                        </a:rPr>
                        <a:t>Row / Column / Mesh Multicast</a:t>
                      </a:r>
                      <a:endParaRPr lang="en-US"/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24 TB/s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337632"/>
                  </a:ext>
                </a:extLst>
              </a:tr>
              <a:tr h="229281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/>
                          <a:cs typeface="Consolas" panose="020B0609020204030204" pitchFamily="49" charset="0"/>
                        </a:rPr>
                        <a:t>SRAM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/>
                          <a:cs typeface="Consolas" panose="020B0609020204030204" pitchFamily="49" charset="0"/>
                        </a:rPr>
                        <a:t>Gather / Scatter (3 hops)</a:t>
                      </a:r>
                      <a:endParaRPr lang="en-US">
                        <a:latin typeface="Arial Nova Ligh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16 TB/s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995485"/>
                  </a:ext>
                </a:extLst>
              </a:tr>
              <a:tr h="229281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/>
                          <a:cs typeface="Consolas" panose="020B0609020204030204" pitchFamily="49" charset="0"/>
                        </a:rPr>
                        <a:t>SRAM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/>
                          <a:cs typeface="Consolas" panose="020B0609020204030204" pitchFamily="49" charset="0"/>
                        </a:rPr>
                        <a:t>Gather / Scatter (10 hops)</a:t>
                      </a:r>
                      <a:endParaRPr lang="en-US">
                        <a:latin typeface="Arial Nova Ligh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5 TB/s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808514"/>
                  </a:ext>
                </a:extLst>
              </a:tr>
              <a:tr h="229281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/>
                          <a:cs typeface="Consolas" panose="020B0609020204030204" pitchFamily="49" charset="0"/>
                        </a:rPr>
                        <a:t>DRAM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Row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512 GB/s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878174"/>
                  </a:ext>
                </a:extLst>
              </a:tr>
              <a:tr h="229281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/>
                          <a:cs typeface="Consolas" panose="020B0609020204030204" pitchFamily="49" charset="0"/>
                        </a:rPr>
                        <a:t>Ethernet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Column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1 TB/s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86774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995A0EF-2C9A-7E06-B5A3-9F650DAAEAEF}"/>
              </a:ext>
            </a:extLst>
          </p:cNvPr>
          <p:cNvSpPr txBox="1"/>
          <p:nvPr/>
        </p:nvSpPr>
        <p:spPr>
          <a:xfrm>
            <a:off x="299467" y="1564525"/>
            <a:ext cx="8286115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Data patterns in </a:t>
            </a:r>
            <a:r>
              <a:rPr lang="en-US" err="1"/>
              <a:t>MatMuls</a:t>
            </a:r>
            <a:r>
              <a:rPr lang="en-US"/>
              <a:t>, Convolutions, and Sharded Data Layouts are regular.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They have a great mapping to Mesh Architecture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B7A5C8-ADE1-6733-D0F7-F0AACA7FB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804" y="2210856"/>
            <a:ext cx="6468729" cy="4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11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2A1BC-F2EE-CF05-9515-F36D13340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D002A-660F-CD80-A0E3-6E4DF2F1D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ova Light"/>
              </a:rPr>
              <a:t>Highlights: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048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81614-B823-1EE8-1677-95B8DF599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29275E-7CEF-81FB-09AD-7EF4D6D5D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>
                <a:latin typeface="Arial Nova Light"/>
                <a:ea typeface="游ゴシック Light"/>
                <a:cs typeface="Calibri"/>
              </a:rPr>
              <a:t>AI and Classical HPC Software Development</a:t>
            </a:r>
            <a:endParaRPr lang="ja-JP">
              <a:latin typeface="Arial Nova Light"/>
              <a:ea typeface="游ゴシック Light"/>
              <a:cs typeface="Calibri"/>
            </a:endParaRPr>
          </a:p>
        </p:txBody>
      </p:sp>
      <p:sp>
        <p:nvSpPr>
          <p:cNvPr id="7" name="Snip Same Side Corner Rectangle 6">
            <a:extLst>
              <a:ext uri="{FF2B5EF4-FFF2-40B4-BE49-F238E27FC236}">
                <a16:creationId xmlns:a16="http://schemas.microsoft.com/office/drawing/2014/main" id="{A632C9C9-E2C8-3528-9775-CDB09AFB633F}"/>
              </a:ext>
            </a:extLst>
          </p:cNvPr>
          <p:cNvSpPr/>
          <p:nvPr/>
        </p:nvSpPr>
        <p:spPr>
          <a:xfrm>
            <a:off x="1384149" y="1166188"/>
            <a:ext cx="1728925" cy="280811"/>
          </a:xfrm>
          <a:prstGeom prst="snip2SameRect">
            <a:avLst>
              <a:gd name="adj1" fmla="val 22097"/>
              <a:gd name="adj2" fmla="val 21333"/>
            </a:avLst>
          </a:prstGeom>
          <a:solidFill>
            <a:srgbClr val="C3DB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spc="100">
                <a:solidFill>
                  <a:schemeClr val="tx1"/>
                </a:solidFill>
                <a:latin typeface="Aptos SemiBold" panose="020B0004020202020204" pitchFamily="34" charset="0"/>
              </a:rPr>
              <a:t>ANY AI MODEL</a:t>
            </a: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A34AFA2-77DB-3456-5051-EB46AF8465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959" y="1566146"/>
            <a:ext cx="833158" cy="205035"/>
          </a:xfrm>
          <a:prstGeom prst="rect">
            <a:avLst/>
          </a:prstGeom>
        </p:spPr>
      </p:pic>
      <p:pic>
        <p:nvPicPr>
          <p:cNvPr id="9" name="Picture 8" descr="A colorful cubes forming a triangle&#10;&#10;Description automatically generated">
            <a:extLst>
              <a:ext uri="{FF2B5EF4-FFF2-40B4-BE49-F238E27FC236}">
                <a16:creationId xmlns:a16="http://schemas.microsoft.com/office/drawing/2014/main" id="{A9C62950-64E2-097F-5B3B-E5FCC289DF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86" y="1479996"/>
            <a:ext cx="695350" cy="394032"/>
          </a:xfrm>
          <a:prstGeom prst="rect">
            <a:avLst/>
          </a:prstGeom>
        </p:spPr>
      </p:pic>
      <p:pic>
        <p:nvPicPr>
          <p:cNvPr id="10" name="Picture 9" descr="A black and orange logo&#10;&#10;Description automatically generated">
            <a:extLst>
              <a:ext uri="{FF2B5EF4-FFF2-40B4-BE49-F238E27FC236}">
                <a16:creationId xmlns:a16="http://schemas.microsoft.com/office/drawing/2014/main" id="{9D91CB5F-8ED6-FF48-715A-BFE87F0D3E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793" y="1553568"/>
            <a:ext cx="787400" cy="514707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74CC5CD-700C-CE87-D440-79200546BD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311" y="1847129"/>
            <a:ext cx="787400" cy="203200"/>
          </a:xfrm>
          <a:prstGeom prst="rect">
            <a:avLst/>
          </a:prstGeom>
        </p:spPr>
      </p:pic>
      <p:sp>
        <p:nvSpPr>
          <p:cNvPr id="12" name="Snip Same Side Corner Rectangle 11">
            <a:extLst>
              <a:ext uri="{FF2B5EF4-FFF2-40B4-BE49-F238E27FC236}">
                <a16:creationId xmlns:a16="http://schemas.microsoft.com/office/drawing/2014/main" id="{BDA52B88-E2BF-855F-66CC-8259EA5FD574}"/>
              </a:ext>
            </a:extLst>
          </p:cNvPr>
          <p:cNvSpPr/>
          <p:nvPr/>
        </p:nvSpPr>
        <p:spPr>
          <a:xfrm>
            <a:off x="1387718" y="2231288"/>
            <a:ext cx="1725355" cy="815020"/>
          </a:xfrm>
          <a:prstGeom prst="snip2SameRect">
            <a:avLst>
              <a:gd name="adj1" fmla="val 6272"/>
              <a:gd name="adj2" fmla="val 6313"/>
            </a:avLst>
          </a:prstGeom>
          <a:solidFill>
            <a:srgbClr val="EBE7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pc="100">
              <a:solidFill>
                <a:schemeClr val="tx1"/>
              </a:solidFill>
            </a:endParaRPr>
          </a:p>
        </p:txBody>
      </p:sp>
      <p:pic>
        <p:nvPicPr>
          <p:cNvPr id="13" name="Picture 12" descr="A purple and black logo&#10;&#10;Description automatically generated">
            <a:extLst>
              <a:ext uri="{FF2B5EF4-FFF2-40B4-BE49-F238E27FC236}">
                <a16:creationId xmlns:a16="http://schemas.microsoft.com/office/drawing/2014/main" id="{33F4174A-8FCA-0B59-8A65-2DD9FA7EC48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767" y="2292908"/>
            <a:ext cx="822292" cy="67898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AD2BC5A-619F-0468-00A2-346B26F6B065}"/>
              </a:ext>
            </a:extLst>
          </p:cNvPr>
          <p:cNvSpPr/>
          <p:nvPr/>
        </p:nvSpPr>
        <p:spPr>
          <a:xfrm>
            <a:off x="2828930" y="2370784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sp>
        <p:nvSpPr>
          <p:cNvPr id="15" name="Snip Same Side Corner Rectangle 14">
            <a:extLst>
              <a:ext uri="{FF2B5EF4-FFF2-40B4-BE49-F238E27FC236}">
                <a16:creationId xmlns:a16="http://schemas.microsoft.com/office/drawing/2014/main" id="{8B3B0219-A4F3-58DA-F473-A4AD0137F52A}"/>
              </a:ext>
            </a:extLst>
          </p:cNvPr>
          <p:cNvSpPr/>
          <p:nvPr/>
        </p:nvSpPr>
        <p:spPr>
          <a:xfrm>
            <a:off x="1387718" y="3262046"/>
            <a:ext cx="1725355" cy="839862"/>
          </a:xfrm>
          <a:prstGeom prst="snip2SameRect">
            <a:avLst>
              <a:gd name="adj1" fmla="val 6272"/>
              <a:gd name="adj2" fmla="val 6313"/>
            </a:avLst>
          </a:prstGeom>
          <a:solidFill>
            <a:srgbClr val="EBE7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pc="1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B80918B-0FE8-C067-4459-AF3EB12A9583}"/>
              </a:ext>
            </a:extLst>
          </p:cNvPr>
          <p:cNvSpPr/>
          <p:nvPr/>
        </p:nvSpPr>
        <p:spPr>
          <a:xfrm>
            <a:off x="2828930" y="3413963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57B0C3B-BF10-F368-4243-C630DFB47D92}"/>
              </a:ext>
            </a:extLst>
          </p:cNvPr>
          <p:cNvCxnSpPr>
            <a:cxnSpLocks/>
          </p:cNvCxnSpPr>
          <p:nvPr/>
        </p:nvCxnSpPr>
        <p:spPr>
          <a:xfrm>
            <a:off x="2243828" y="3046308"/>
            <a:ext cx="0" cy="22071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urple and black logo&#10;&#10;Description automatically generated">
            <a:extLst>
              <a:ext uri="{FF2B5EF4-FFF2-40B4-BE49-F238E27FC236}">
                <a16:creationId xmlns:a16="http://schemas.microsoft.com/office/drawing/2014/main" id="{F7B51AC8-DC0C-3AC7-85B6-208C3929BEC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689" y="3346129"/>
            <a:ext cx="682277" cy="681400"/>
          </a:xfrm>
          <a:prstGeom prst="rect">
            <a:avLst/>
          </a:prstGeom>
        </p:spPr>
      </p:pic>
      <p:sp>
        <p:nvSpPr>
          <p:cNvPr id="19" name="Snip Same Side Corner Rectangle 18">
            <a:extLst>
              <a:ext uri="{FF2B5EF4-FFF2-40B4-BE49-F238E27FC236}">
                <a16:creationId xmlns:a16="http://schemas.microsoft.com/office/drawing/2014/main" id="{3C21933D-F79D-6FF0-AB2E-B1F41E435E0E}"/>
              </a:ext>
            </a:extLst>
          </p:cNvPr>
          <p:cNvSpPr/>
          <p:nvPr/>
        </p:nvSpPr>
        <p:spPr>
          <a:xfrm>
            <a:off x="1384149" y="4326359"/>
            <a:ext cx="1728925" cy="280811"/>
          </a:xfrm>
          <a:prstGeom prst="snip2SameRect">
            <a:avLst>
              <a:gd name="adj1" fmla="val 22097"/>
              <a:gd name="adj2" fmla="val 21333"/>
            </a:avLst>
          </a:prstGeom>
          <a:solidFill>
            <a:srgbClr val="B9DBD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b="1" spc="100">
                <a:solidFill>
                  <a:schemeClr val="tx1"/>
                </a:solidFill>
                <a:latin typeface="Aptos SemiBold" panose="020B0004020202020204" pitchFamily="34" charset="0"/>
              </a:rPr>
              <a:t>OPTIMIZED ML RESULTS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1CB580-AEEE-6103-5F73-DEC9860105B8}"/>
              </a:ext>
            </a:extLst>
          </p:cNvPr>
          <p:cNvCxnSpPr>
            <a:cxnSpLocks/>
          </p:cNvCxnSpPr>
          <p:nvPr/>
        </p:nvCxnSpPr>
        <p:spPr>
          <a:xfrm>
            <a:off x="2243828" y="4103837"/>
            <a:ext cx="0" cy="22328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B20221-6358-2E08-2F55-9BC28D057829}"/>
              </a:ext>
            </a:extLst>
          </p:cNvPr>
          <p:cNvCxnSpPr>
            <a:cxnSpLocks/>
          </p:cNvCxnSpPr>
          <p:nvPr/>
        </p:nvCxnSpPr>
        <p:spPr>
          <a:xfrm>
            <a:off x="2243828" y="1874027"/>
            <a:ext cx="0" cy="35247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A4E3846E-048F-27CE-E76A-6264C8351AD1}"/>
              </a:ext>
            </a:extLst>
          </p:cNvPr>
          <p:cNvCxnSpPr>
            <a:cxnSpLocks/>
            <a:stCxn id="19" idx="1"/>
            <a:endCxn id="23" idx="2"/>
          </p:cNvCxnSpPr>
          <p:nvPr/>
        </p:nvCxnSpPr>
        <p:spPr>
          <a:xfrm rot="16200000" flipH="1">
            <a:off x="2914903" y="3940879"/>
            <a:ext cx="196759" cy="1529340"/>
          </a:xfrm>
          <a:prstGeom prst="bentConnector2">
            <a:avLst/>
          </a:prstGeom>
          <a:ln w="95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nip Same Side Corner Rectangle 22">
            <a:extLst>
              <a:ext uri="{FF2B5EF4-FFF2-40B4-BE49-F238E27FC236}">
                <a16:creationId xmlns:a16="http://schemas.microsoft.com/office/drawing/2014/main" id="{33561683-2593-217F-061C-6E730A8DE30A}"/>
              </a:ext>
            </a:extLst>
          </p:cNvPr>
          <p:cNvSpPr/>
          <p:nvPr/>
        </p:nvSpPr>
        <p:spPr>
          <a:xfrm>
            <a:off x="3777952" y="4396419"/>
            <a:ext cx="1725355" cy="815020"/>
          </a:xfrm>
          <a:prstGeom prst="snip2SameRect">
            <a:avLst>
              <a:gd name="adj1" fmla="val 6272"/>
              <a:gd name="adj2" fmla="val 6313"/>
            </a:avLst>
          </a:prstGeom>
          <a:solidFill>
            <a:srgbClr val="EBE7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pc="100">
              <a:solidFill>
                <a:schemeClr val="tx1"/>
              </a:solidFill>
            </a:endParaRPr>
          </a:p>
        </p:txBody>
      </p:sp>
      <p:sp>
        <p:nvSpPr>
          <p:cNvPr id="24" name="Snip Same Side Corner Rectangle 23">
            <a:extLst>
              <a:ext uri="{FF2B5EF4-FFF2-40B4-BE49-F238E27FC236}">
                <a16:creationId xmlns:a16="http://schemas.microsoft.com/office/drawing/2014/main" id="{A4CB14D5-3D81-84EC-6B1D-FDBE7870EE3E}"/>
              </a:ext>
            </a:extLst>
          </p:cNvPr>
          <p:cNvSpPr/>
          <p:nvPr/>
        </p:nvSpPr>
        <p:spPr>
          <a:xfrm>
            <a:off x="3756930" y="3916455"/>
            <a:ext cx="1746376" cy="280811"/>
          </a:xfrm>
          <a:prstGeom prst="snip2SameRect">
            <a:avLst>
              <a:gd name="adj1" fmla="val 22097"/>
              <a:gd name="adj2" fmla="val 21333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b="1" spc="100">
                <a:solidFill>
                  <a:schemeClr val="tx1"/>
                </a:solidFill>
                <a:latin typeface="Aptos SemiBold" panose="020B0004020202020204" pitchFamily="34" charset="0"/>
              </a:rPr>
              <a:t>CUSTOM OPS</a:t>
            </a:r>
          </a:p>
        </p:txBody>
      </p:sp>
      <p:sp>
        <p:nvSpPr>
          <p:cNvPr id="25" name="Snip Same Side Corner Rectangle 24">
            <a:extLst>
              <a:ext uri="{FF2B5EF4-FFF2-40B4-BE49-F238E27FC236}">
                <a16:creationId xmlns:a16="http://schemas.microsoft.com/office/drawing/2014/main" id="{307AF55D-AD85-BA58-70FD-9C1BF754B2A6}"/>
              </a:ext>
            </a:extLst>
          </p:cNvPr>
          <p:cNvSpPr/>
          <p:nvPr/>
        </p:nvSpPr>
        <p:spPr>
          <a:xfrm>
            <a:off x="3756930" y="3432979"/>
            <a:ext cx="1746376" cy="280811"/>
          </a:xfrm>
          <a:prstGeom prst="snip2SameRect">
            <a:avLst>
              <a:gd name="adj1" fmla="val 22097"/>
              <a:gd name="adj2" fmla="val 21333"/>
            </a:avLst>
          </a:prstGeom>
          <a:solidFill>
            <a:srgbClr val="B9DBD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b="1" spc="100">
                <a:solidFill>
                  <a:schemeClr val="tx1"/>
                </a:solidFill>
                <a:latin typeface="Aptos SemiBold" panose="020B0004020202020204" pitchFamily="34" charset="0"/>
              </a:rPr>
              <a:t>BUILD ANYTHING</a:t>
            </a:r>
          </a:p>
        </p:txBody>
      </p:sp>
      <p:pic>
        <p:nvPicPr>
          <p:cNvPr id="26" name="Picture 25" descr="A purple and black logo&#10;&#10;Description automatically generated">
            <a:extLst>
              <a:ext uri="{FF2B5EF4-FFF2-40B4-BE49-F238E27FC236}">
                <a16:creationId xmlns:a16="http://schemas.microsoft.com/office/drawing/2014/main" id="{583CBC9B-A739-8A95-26D3-952C3169427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079" y="4471085"/>
            <a:ext cx="497063" cy="644771"/>
          </a:xfrm>
          <a:prstGeom prst="rect">
            <a:avLst/>
          </a:prstGeom>
        </p:spPr>
      </p:pic>
      <p:sp>
        <p:nvSpPr>
          <p:cNvPr id="27" name="Snip Same Side Corner Rectangle 26">
            <a:extLst>
              <a:ext uri="{FF2B5EF4-FFF2-40B4-BE49-F238E27FC236}">
                <a16:creationId xmlns:a16="http://schemas.microsoft.com/office/drawing/2014/main" id="{46C07DB3-44E2-3F2E-CEEF-EBBA3B48EFEC}"/>
              </a:ext>
            </a:extLst>
          </p:cNvPr>
          <p:cNvSpPr/>
          <p:nvPr/>
        </p:nvSpPr>
        <p:spPr>
          <a:xfrm>
            <a:off x="3777952" y="5519961"/>
            <a:ext cx="1725355" cy="815020"/>
          </a:xfrm>
          <a:prstGeom prst="snip2SameRect">
            <a:avLst>
              <a:gd name="adj1" fmla="val 6272"/>
              <a:gd name="adj2" fmla="val 6313"/>
            </a:avLst>
          </a:prstGeom>
          <a:solidFill>
            <a:srgbClr val="EBE7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pc="100">
              <a:solidFill>
                <a:schemeClr val="tx1"/>
              </a:solidFill>
            </a:endParaRPr>
          </a:p>
        </p:txBody>
      </p:sp>
      <p:pic>
        <p:nvPicPr>
          <p:cNvPr id="28" name="Picture 27" descr="A purple and black logo&#10;&#10;Description automatically generated">
            <a:extLst>
              <a:ext uri="{FF2B5EF4-FFF2-40B4-BE49-F238E27FC236}">
                <a16:creationId xmlns:a16="http://schemas.microsoft.com/office/drawing/2014/main" id="{956C50CB-654E-5600-691A-B2E4CC25E5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5460" y="5583776"/>
            <a:ext cx="1148298" cy="64748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007F9DB-16C6-86EE-8E3A-B2D99B1DA380}"/>
              </a:ext>
            </a:extLst>
          </p:cNvPr>
          <p:cNvCxnSpPr>
            <a:cxnSpLocks/>
            <a:stCxn id="23" idx="3"/>
          </p:cNvCxnSpPr>
          <p:nvPr/>
        </p:nvCxnSpPr>
        <p:spPr>
          <a:xfrm flipH="1" flipV="1">
            <a:off x="4640629" y="4197266"/>
            <a:ext cx="1" cy="19915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AD3EE1F-AA3A-448E-2204-FC6AFBDD9E9D}"/>
              </a:ext>
            </a:extLst>
          </p:cNvPr>
          <p:cNvCxnSpPr>
            <a:cxnSpLocks/>
          </p:cNvCxnSpPr>
          <p:nvPr/>
        </p:nvCxnSpPr>
        <p:spPr>
          <a:xfrm flipH="1" flipV="1">
            <a:off x="4640629" y="3713789"/>
            <a:ext cx="1" cy="19915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2E109026-464B-72DD-324C-309D6EFEC898}"/>
              </a:ext>
            </a:extLst>
          </p:cNvPr>
          <p:cNvCxnSpPr>
            <a:cxnSpLocks/>
            <a:stCxn id="19" idx="1"/>
          </p:cNvCxnSpPr>
          <p:nvPr/>
        </p:nvCxnSpPr>
        <p:spPr>
          <a:xfrm rot="16200000" flipH="1">
            <a:off x="2357854" y="4497928"/>
            <a:ext cx="1310856" cy="1529340"/>
          </a:xfrm>
          <a:prstGeom prst="bentConnector2">
            <a:avLst/>
          </a:prstGeom>
          <a:ln w="95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2BA9EE3E-C45B-DC8F-D13B-6EE840BEFD96}"/>
              </a:ext>
            </a:extLst>
          </p:cNvPr>
          <p:cNvCxnSpPr>
            <a:cxnSpLocks/>
            <a:stCxn id="9" idx="2"/>
            <a:endCxn id="15" idx="2"/>
          </p:cNvCxnSpPr>
          <p:nvPr/>
        </p:nvCxnSpPr>
        <p:spPr>
          <a:xfrm rot="16200000" flipH="1">
            <a:off x="161815" y="2456073"/>
            <a:ext cx="1807949" cy="643857"/>
          </a:xfrm>
          <a:prstGeom prst="bentConnector2">
            <a:avLst/>
          </a:prstGeom>
          <a:ln w="95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49271F9A-DCA1-1E47-B9AB-9D88ADFF33F3}"/>
              </a:ext>
            </a:extLst>
          </p:cNvPr>
          <p:cNvSpPr/>
          <p:nvPr/>
        </p:nvSpPr>
        <p:spPr>
          <a:xfrm>
            <a:off x="5229673" y="4525405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AA52986-7D09-6452-3D0F-80D0D7B796AB}"/>
              </a:ext>
            </a:extLst>
          </p:cNvPr>
          <p:cNvSpPr/>
          <p:nvPr/>
        </p:nvSpPr>
        <p:spPr>
          <a:xfrm>
            <a:off x="5229673" y="5660522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9C25F9-5AE5-B1AB-BC60-E20F7DC43648}"/>
              </a:ext>
            </a:extLst>
          </p:cNvPr>
          <p:cNvSpPr txBox="1"/>
          <p:nvPr/>
        </p:nvSpPr>
        <p:spPr>
          <a:xfrm>
            <a:off x="215537" y="1154769"/>
            <a:ext cx="10566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Compiler</a:t>
            </a:r>
          </a:p>
        </p:txBody>
      </p:sp>
      <p:sp>
        <p:nvSpPr>
          <p:cNvPr id="37" name="Snip Same Side Corner Rectangle 36">
            <a:extLst>
              <a:ext uri="{FF2B5EF4-FFF2-40B4-BE49-F238E27FC236}">
                <a16:creationId xmlns:a16="http://schemas.microsoft.com/office/drawing/2014/main" id="{BEDE7361-2557-F235-38A2-C3A7D4A3B9E6}"/>
              </a:ext>
            </a:extLst>
          </p:cNvPr>
          <p:cNvSpPr/>
          <p:nvPr/>
        </p:nvSpPr>
        <p:spPr>
          <a:xfrm>
            <a:off x="7314662" y="1132527"/>
            <a:ext cx="1728925" cy="280811"/>
          </a:xfrm>
          <a:prstGeom prst="snip2SameRect">
            <a:avLst>
              <a:gd name="adj1" fmla="val 22097"/>
              <a:gd name="adj2" fmla="val 21333"/>
            </a:avLst>
          </a:prstGeom>
          <a:solidFill>
            <a:srgbClr val="C3DB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spc="100">
                <a:solidFill>
                  <a:schemeClr val="tx1"/>
                </a:solidFill>
                <a:latin typeface="Aptos SemiBold" panose="020B0004020202020204" pitchFamily="34" charset="0"/>
              </a:rPr>
              <a:t>ANY HPC Code</a:t>
            </a:r>
          </a:p>
        </p:txBody>
      </p:sp>
      <p:sp>
        <p:nvSpPr>
          <p:cNvPr id="38" name="Snip Same Side Corner Rectangle 37">
            <a:extLst>
              <a:ext uri="{FF2B5EF4-FFF2-40B4-BE49-F238E27FC236}">
                <a16:creationId xmlns:a16="http://schemas.microsoft.com/office/drawing/2014/main" id="{C3D27959-B29B-74AB-3B08-B90A39BE1FC1}"/>
              </a:ext>
            </a:extLst>
          </p:cNvPr>
          <p:cNvSpPr/>
          <p:nvPr/>
        </p:nvSpPr>
        <p:spPr>
          <a:xfrm>
            <a:off x="7318231" y="4355725"/>
            <a:ext cx="1725355" cy="839862"/>
          </a:xfrm>
          <a:prstGeom prst="snip2SameRect">
            <a:avLst>
              <a:gd name="adj1" fmla="val 6272"/>
              <a:gd name="adj2" fmla="val 6313"/>
            </a:avLst>
          </a:prstGeom>
          <a:solidFill>
            <a:srgbClr val="EBE7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pc="100">
              <a:solidFill>
                <a:schemeClr val="tx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BD01044-19BA-2F96-D2D9-018C55F1552C}"/>
              </a:ext>
            </a:extLst>
          </p:cNvPr>
          <p:cNvSpPr/>
          <p:nvPr/>
        </p:nvSpPr>
        <p:spPr>
          <a:xfrm>
            <a:off x="8759443" y="4507642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pic>
        <p:nvPicPr>
          <p:cNvPr id="40" name="Picture 39" descr="A purple and black logo&#10;&#10;Description automatically generated">
            <a:extLst>
              <a:ext uri="{FF2B5EF4-FFF2-40B4-BE49-F238E27FC236}">
                <a16:creationId xmlns:a16="http://schemas.microsoft.com/office/drawing/2014/main" id="{1EC18F8C-EF95-2A62-F7E3-461DE60EE0A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202" y="4439808"/>
            <a:ext cx="682277" cy="681400"/>
          </a:xfrm>
          <a:prstGeom prst="rect">
            <a:avLst/>
          </a:prstGeom>
        </p:spPr>
      </p:pic>
      <p:sp>
        <p:nvSpPr>
          <p:cNvPr id="41" name="Snip Same Side Corner Rectangle 40">
            <a:extLst>
              <a:ext uri="{FF2B5EF4-FFF2-40B4-BE49-F238E27FC236}">
                <a16:creationId xmlns:a16="http://schemas.microsoft.com/office/drawing/2014/main" id="{CAFF3F32-C8E3-54F7-DE42-5701967236EE}"/>
              </a:ext>
            </a:extLst>
          </p:cNvPr>
          <p:cNvSpPr/>
          <p:nvPr/>
        </p:nvSpPr>
        <p:spPr>
          <a:xfrm>
            <a:off x="7314662" y="5420038"/>
            <a:ext cx="1728925" cy="280811"/>
          </a:xfrm>
          <a:prstGeom prst="snip2SameRect">
            <a:avLst>
              <a:gd name="adj1" fmla="val 22097"/>
              <a:gd name="adj2" fmla="val 21333"/>
            </a:avLst>
          </a:prstGeom>
          <a:solidFill>
            <a:srgbClr val="B9DBD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b="1" spc="100">
                <a:solidFill>
                  <a:schemeClr val="tx1"/>
                </a:solidFill>
                <a:latin typeface="Aptos SemiBold" panose="020B0004020202020204" pitchFamily="34" charset="0"/>
              </a:rPr>
              <a:t>OPTIMIZED COMPILER IR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FA45AC8-5EF0-FFF0-24D8-2A1EA52A7889}"/>
              </a:ext>
            </a:extLst>
          </p:cNvPr>
          <p:cNvCxnSpPr>
            <a:cxnSpLocks/>
          </p:cNvCxnSpPr>
          <p:nvPr/>
        </p:nvCxnSpPr>
        <p:spPr>
          <a:xfrm>
            <a:off x="8174341" y="5197516"/>
            <a:ext cx="0" cy="22328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8D765EAE-7CED-485C-BBBD-3F8A3125B462}"/>
              </a:ext>
            </a:extLst>
          </p:cNvPr>
          <p:cNvCxnSpPr>
            <a:cxnSpLocks/>
            <a:stCxn id="41" idx="1"/>
            <a:endCxn id="44" idx="2"/>
          </p:cNvCxnSpPr>
          <p:nvPr/>
        </p:nvCxnSpPr>
        <p:spPr>
          <a:xfrm rot="5400000" flipH="1" flipV="1">
            <a:off x="8764652" y="4431361"/>
            <a:ext cx="683961" cy="1855016"/>
          </a:xfrm>
          <a:prstGeom prst="bentConnector4">
            <a:avLst>
              <a:gd name="adj1" fmla="val -33423"/>
              <a:gd name="adj2" fmla="val 73301"/>
            </a:avLst>
          </a:prstGeom>
          <a:ln w="95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nip Same Side Corner Rectangle 43">
            <a:extLst>
              <a:ext uri="{FF2B5EF4-FFF2-40B4-BE49-F238E27FC236}">
                <a16:creationId xmlns:a16="http://schemas.microsoft.com/office/drawing/2014/main" id="{AD44CF3A-1CF7-65D2-4219-71EB44DE6212}"/>
              </a:ext>
            </a:extLst>
          </p:cNvPr>
          <p:cNvSpPr/>
          <p:nvPr/>
        </p:nvSpPr>
        <p:spPr>
          <a:xfrm>
            <a:off x="10034141" y="4609378"/>
            <a:ext cx="1725355" cy="815020"/>
          </a:xfrm>
          <a:prstGeom prst="snip2SameRect">
            <a:avLst>
              <a:gd name="adj1" fmla="val 6272"/>
              <a:gd name="adj2" fmla="val 6313"/>
            </a:avLst>
          </a:prstGeom>
          <a:solidFill>
            <a:srgbClr val="EBE7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pc="100">
              <a:solidFill>
                <a:schemeClr val="tx1"/>
              </a:solidFill>
            </a:endParaRPr>
          </a:p>
        </p:txBody>
      </p:sp>
      <p:sp>
        <p:nvSpPr>
          <p:cNvPr id="45" name="Snip Same Side Corner Rectangle 44">
            <a:extLst>
              <a:ext uri="{FF2B5EF4-FFF2-40B4-BE49-F238E27FC236}">
                <a16:creationId xmlns:a16="http://schemas.microsoft.com/office/drawing/2014/main" id="{8261F640-BBDC-74C9-2D4B-351B3D9A1894}"/>
              </a:ext>
            </a:extLst>
          </p:cNvPr>
          <p:cNvSpPr/>
          <p:nvPr/>
        </p:nvSpPr>
        <p:spPr>
          <a:xfrm>
            <a:off x="10013119" y="4120788"/>
            <a:ext cx="1746376" cy="280811"/>
          </a:xfrm>
          <a:prstGeom prst="snip2SameRect">
            <a:avLst>
              <a:gd name="adj1" fmla="val 22097"/>
              <a:gd name="adj2" fmla="val 21333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b="1" spc="100">
                <a:solidFill>
                  <a:schemeClr val="tx1"/>
                </a:solidFill>
                <a:latin typeface="Aptos SemiBold" panose="020B0004020202020204" pitchFamily="34" charset="0"/>
              </a:rPr>
              <a:t>CUSTOM OPS</a:t>
            </a:r>
          </a:p>
        </p:txBody>
      </p:sp>
      <p:sp>
        <p:nvSpPr>
          <p:cNvPr id="46" name="Snip Same Side Corner Rectangle 45">
            <a:extLst>
              <a:ext uri="{FF2B5EF4-FFF2-40B4-BE49-F238E27FC236}">
                <a16:creationId xmlns:a16="http://schemas.microsoft.com/office/drawing/2014/main" id="{E9A16F68-8AB4-D3F1-A9B3-CE327EADE254}"/>
              </a:ext>
            </a:extLst>
          </p:cNvPr>
          <p:cNvSpPr/>
          <p:nvPr/>
        </p:nvSpPr>
        <p:spPr>
          <a:xfrm>
            <a:off x="10013119" y="3637312"/>
            <a:ext cx="1746376" cy="280811"/>
          </a:xfrm>
          <a:prstGeom prst="snip2SameRect">
            <a:avLst>
              <a:gd name="adj1" fmla="val 22097"/>
              <a:gd name="adj2" fmla="val 21333"/>
            </a:avLst>
          </a:prstGeom>
          <a:solidFill>
            <a:srgbClr val="B9DBD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b="1" spc="100" dirty="0">
                <a:solidFill>
                  <a:schemeClr val="tx1"/>
                </a:solidFill>
                <a:latin typeface="Aptos SemiBold" panose="020B0004020202020204" pitchFamily="34" charset="0"/>
              </a:rPr>
              <a:t>BUILD ANYTHING</a:t>
            </a:r>
          </a:p>
        </p:txBody>
      </p:sp>
      <p:pic>
        <p:nvPicPr>
          <p:cNvPr id="47" name="Picture 46" descr="A purple and black logo&#10;&#10;Description automatically generated">
            <a:extLst>
              <a:ext uri="{FF2B5EF4-FFF2-40B4-BE49-F238E27FC236}">
                <a16:creationId xmlns:a16="http://schemas.microsoft.com/office/drawing/2014/main" id="{677F477B-B87B-45A1-161E-D7CB479F0EA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268" y="4675418"/>
            <a:ext cx="497063" cy="644771"/>
          </a:xfrm>
          <a:prstGeom prst="rect">
            <a:avLst/>
          </a:prstGeom>
        </p:spPr>
      </p:pic>
      <p:sp>
        <p:nvSpPr>
          <p:cNvPr id="48" name="Snip Same Side Corner Rectangle 47">
            <a:extLst>
              <a:ext uri="{FF2B5EF4-FFF2-40B4-BE49-F238E27FC236}">
                <a16:creationId xmlns:a16="http://schemas.microsoft.com/office/drawing/2014/main" id="{A4D7AFB7-668A-B5DA-6026-4321E6014D11}"/>
              </a:ext>
            </a:extLst>
          </p:cNvPr>
          <p:cNvSpPr/>
          <p:nvPr/>
        </p:nvSpPr>
        <p:spPr>
          <a:xfrm>
            <a:off x="10034141" y="5724294"/>
            <a:ext cx="1725355" cy="815020"/>
          </a:xfrm>
          <a:prstGeom prst="snip2SameRect">
            <a:avLst>
              <a:gd name="adj1" fmla="val 6272"/>
              <a:gd name="adj2" fmla="val 6313"/>
            </a:avLst>
          </a:prstGeom>
          <a:solidFill>
            <a:srgbClr val="EBE7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pc="100">
              <a:solidFill>
                <a:schemeClr val="tx1"/>
              </a:solidFill>
            </a:endParaRPr>
          </a:p>
        </p:txBody>
      </p:sp>
      <p:pic>
        <p:nvPicPr>
          <p:cNvPr id="49" name="Picture 48" descr="A purple and black logo&#10;&#10;Description automatically generated">
            <a:extLst>
              <a:ext uri="{FF2B5EF4-FFF2-40B4-BE49-F238E27FC236}">
                <a16:creationId xmlns:a16="http://schemas.microsoft.com/office/drawing/2014/main" id="{7D7DC837-DE2D-66E2-FD72-1C343A1FB1E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649" y="5788109"/>
            <a:ext cx="1148298" cy="647480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222287A-5C07-3340-C231-75C5032A15EA}"/>
              </a:ext>
            </a:extLst>
          </p:cNvPr>
          <p:cNvCxnSpPr>
            <a:cxnSpLocks/>
            <a:stCxn id="44" idx="3"/>
          </p:cNvCxnSpPr>
          <p:nvPr/>
        </p:nvCxnSpPr>
        <p:spPr>
          <a:xfrm flipH="1" flipV="1">
            <a:off x="10896818" y="4410225"/>
            <a:ext cx="1" cy="19915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E206C29-BF74-CC8D-43B9-AA5D2BDE739B}"/>
              </a:ext>
            </a:extLst>
          </p:cNvPr>
          <p:cNvCxnSpPr>
            <a:cxnSpLocks/>
          </p:cNvCxnSpPr>
          <p:nvPr/>
        </p:nvCxnSpPr>
        <p:spPr>
          <a:xfrm flipH="1" flipV="1">
            <a:off x="10896818" y="3918122"/>
            <a:ext cx="1" cy="19915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D157C864-1516-C252-33E7-3CAD811D759B}"/>
              </a:ext>
            </a:extLst>
          </p:cNvPr>
          <p:cNvCxnSpPr>
            <a:cxnSpLocks/>
            <a:stCxn id="41" idx="1"/>
            <a:endCxn id="48" idx="2"/>
          </p:cNvCxnSpPr>
          <p:nvPr/>
        </p:nvCxnSpPr>
        <p:spPr>
          <a:xfrm rot="16200000" flipH="1">
            <a:off x="8891156" y="4988818"/>
            <a:ext cx="430955" cy="1855016"/>
          </a:xfrm>
          <a:prstGeom prst="bentConnector2">
            <a:avLst/>
          </a:prstGeom>
          <a:ln w="95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81AAC8FB-B6B2-4E14-7024-D3A096B07E3E}"/>
              </a:ext>
            </a:extLst>
          </p:cNvPr>
          <p:cNvSpPr/>
          <p:nvPr/>
        </p:nvSpPr>
        <p:spPr>
          <a:xfrm>
            <a:off x="11485862" y="4729738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2D1E573-8A1E-BB8D-4F43-DBE971A74638}"/>
              </a:ext>
            </a:extLst>
          </p:cNvPr>
          <p:cNvSpPr/>
          <p:nvPr/>
        </p:nvSpPr>
        <p:spPr>
          <a:xfrm>
            <a:off x="11485862" y="5864855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DF1492E9-F6DF-6BF7-2D5E-602B28688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021" y="1679897"/>
            <a:ext cx="729337" cy="72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C Programming Icon - C Programming Language Logo PNG Transparent With ...">
            <a:extLst>
              <a:ext uri="{FF2B5EF4-FFF2-40B4-BE49-F238E27FC236}">
                <a16:creationId xmlns:a16="http://schemas.microsoft.com/office/drawing/2014/main" id="{D3CAD3FD-0375-D0B1-D637-9F31AAE31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5" b="98254" l="4286" r="94286">
                        <a14:foregroundMark x1="61667" y1="11059" x2="61667" y2="11059"/>
                        <a14:foregroundMark x1="61667" y1="11059" x2="38690" y2="12573"/>
                        <a14:foregroundMark x1="49405" y1="7683" x2="36310" y2="7916"/>
                        <a14:foregroundMark x1="36310" y1="7916" x2="27619" y2="12922"/>
                        <a14:foregroundMark x1="27619" y1="12922" x2="15000" y2="26892"/>
                        <a14:foregroundMark x1="15000" y1="26892" x2="12024" y2="56228"/>
                        <a14:foregroundMark x1="12024" y1="56228" x2="15595" y2="79744"/>
                        <a14:foregroundMark x1="15595" y1="79744" x2="24048" y2="85332"/>
                        <a14:foregroundMark x1="24048" y1="85332" x2="55952" y2="89173"/>
                        <a14:foregroundMark x1="55952" y1="89173" x2="69048" y2="87078"/>
                        <a14:foregroundMark x1="69048" y1="87078" x2="77857" y2="80442"/>
                        <a14:foregroundMark x1="77857" y1="80442" x2="87262" y2="67288"/>
                        <a14:foregroundMark x1="87262" y1="67288" x2="89048" y2="57509"/>
                        <a14:foregroundMark x1="89048" y1="57509" x2="84405" y2="24098"/>
                        <a14:foregroundMark x1="84405" y1="24098" x2="76548" y2="16531"/>
                        <a14:foregroundMark x1="76548" y1="16531" x2="68095" y2="12922"/>
                        <a14:foregroundMark x1="41429" y1="58440" x2="51071" y2="60536"/>
                        <a14:foregroundMark x1="51071" y1="60536" x2="41071" y2="55064"/>
                        <a14:foregroundMark x1="41071" y1="55064" x2="38095" y2="57276"/>
                        <a14:foregroundMark x1="50595" y1="3958" x2="50595" y2="3958"/>
                        <a14:foregroundMark x1="50476" y1="815" x2="50476" y2="815"/>
                        <a14:foregroundMark x1="5833" y1="37136" x2="5833" y2="37136"/>
                        <a14:foregroundMark x1="94286" y1="37485" x2="94286" y2="37485"/>
                        <a14:foregroundMark x1="66190" y1="33993" x2="66190" y2="33993"/>
                        <a14:foregroundMark x1="66310" y1="33877" x2="45952" y2="30850"/>
                        <a14:foregroundMark x1="45952" y1="30850" x2="36667" y2="35856"/>
                        <a14:foregroundMark x1="36667" y1="35856" x2="31429" y2="45518"/>
                        <a14:foregroundMark x1="31429" y1="45518" x2="32024" y2="53667"/>
                        <a14:foregroundMark x1="76667" y1="67637" x2="65714" y2="72875"/>
                        <a14:foregroundMark x1="65714" y1="72875" x2="55595" y2="73225"/>
                        <a14:foregroundMark x1="55595" y1="73225" x2="35952" y2="65425"/>
                        <a14:foregroundMark x1="35952" y1="65425" x2="28333" y2="57159"/>
                        <a14:foregroundMark x1="28333" y1="57159" x2="28333" y2="44354"/>
                        <a14:foregroundMark x1="28333" y1="44354" x2="31905" y2="32829"/>
                        <a14:foregroundMark x1="31905" y1="32829" x2="40357" y2="26892"/>
                        <a14:foregroundMark x1="40357" y1="26892" x2="49881" y2="28638"/>
                        <a14:foregroundMark x1="49881" y1="28638" x2="59405" y2="33411"/>
                        <a14:foregroundMark x1="59405" y1="33411" x2="64405" y2="25611"/>
                        <a14:foregroundMark x1="64405" y1="25611" x2="55952" y2="21653"/>
                        <a14:foregroundMark x1="55952" y1="21653" x2="44762" y2="20373"/>
                        <a14:foregroundMark x1="44762" y1="20373" x2="35238" y2="22235"/>
                        <a14:foregroundMark x1="35238" y1="22235" x2="26786" y2="28172"/>
                        <a14:foregroundMark x1="26786" y1="28172" x2="19643" y2="47264"/>
                        <a14:foregroundMark x1="19643" y1="47264" x2="20476" y2="59371"/>
                        <a14:foregroundMark x1="20476" y1="59371" x2="25119" y2="67637"/>
                        <a14:foregroundMark x1="25119" y1="67637" x2="33333" y2="74971"/>
                        <a14:foregroundMark x1="33333" y1="74971" x2="54643" y2="77648"/>
                        <a14:foregroundMark x1="54643" y1="77648" x2="60595" y2="77299"/>
                        <a14:foregroundMark x1="65238" y1="37951" x2="67262" y2="28638"/>
                        <a14:foregroundMark x1="67262" y1="28638" x2="73214" y2="34109"/>
                        <a14:foregroundMark x1="49048" y1="93248" x2="49048" y2="93248"/>
                        <a14:foregroundMark x1="50000" y1="98370" x2="50000" y2="98370"/>
                        <a14:foregroundMark x1="4286" y1="50524" x2="4286" y2="5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2110" y="1695497"/>
            <a:ext cx="697876" cy="71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4AE876B-0A9B-302C-4728-CAAAB95B5FA7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7711048" y="2409233"/>
            <a:ext cx="0" cy="81915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FF0C54CA-5FD5-2C6C-0D54-B7C7CD642C23}"/>
              </a:ext>
            </a:extLst>
          </p:cNvPr>
          <p:cNvSpPr/>
          <p:nvPr/>
        </p:nvSpPr>
        <p:spPr>
          <a:xfrm>
            <a:off x="6632773" y="2145657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2625BDC8-E013-CBB4-3746-E8286DBB9BFC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21803" y="2407805"/>
            <a:ext cx="832903" cy="83576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E50F501B-5BBF-F24C-56F6-DE705E5E9D4D}"/>
              </a:ext>
            </a:extLst>
          </p:cNvPr>
          <p:cNvSpPr/>
          <p:nvPr/>
        </p:nvSpPr>
        <p:spPr>
          <a:xfrm>
            <a:off x="7833202" y="2141220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pic>
        <p:nvPicPr>
          <p:cNvPr id="61" name="Picture 8">
            <a:extLst>
              <a:ext uri="{FF2B5EF4-FFF2-40B4-BE49-F238E27FC236}">
                <a16:creationId xmlns:a16="http://schemas.microsoft.com/office/drawing/2014/main" id="{6DB86C46-A4C3-104C-F915-DC17E91BD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55" b="97656" l="10000" r="90000">
                        <a14:foregroundMark x1="60361" y1="37891" x2="56024" y2="33203"/>
                        <a14:foregroundMark x1="56024" y1="33203" x2="51205" y2="31445"/>
                        <a14:foregroundMark x1="51205" y1="31445" x2="45663" y2="33203"/>
                        <a14:foregroundMark x1="45663" y1="33203" x2="42651" y2="38672"/>
                        <a14:foregroundMark x1="42651" y1="38672" x2="41084" y2="54297"/>
                        <a14:foregroundMark x1="41084" y1="54297" x2="41807" y2="62109"/>
                        <a14:foregroundMark x1="41807" y1="62109" x2="46506" y2="66211"/>
                        <a14:foregroundMark x1="46506" y1="66211" x2="51687" y2="67773"/>
                        <a14:foregroundMark x1="51687" y1="67773" x2="56506" y2="66602"/>
                        <a14:foregroundMark x1="56506" y1="66602" x2="53976" y2="72852"/>
                        <a14:foregroundMark x1="53976" y1="72852" x2="42651" y2="71094"/>
                        <a14:foregroundMark x1="42651" y1="71094" x2="38675" y2="65820"/>
                        <a14:foregroundMark x1="38675" y1="65820" x2="35904" y2="58008"/>
                        <a14:foregroundMark x1="35904" y1="58008" x2="34699" y2="49609"/>
                        <a14:foregroundMark x1="34699" y1="49609" x2="36867" y2="33984"/>
                        <a14:foregroundMark x1="36867" y1="33984" x2="40482" y2="29297"/>
                        <a14:foregroundMark x1="40482" y1="29297" x2="51084" y2="26172"/>
                        <a14:foregroundMark x1="51084" y1="26172" x2="56386" y2="28711"/>
                        <a14:foregroundMark x1="56386" y1="28711" x2="61446" y2="33789"/>
                        <a14:foregroundMark x1="64819" y1="47852" x2="64819" y2="52930"/>
                        <a14:foregroundMark x1="72048" y1="47656" x2="72048" y2="53711"/>
                        <a14:foregroundMark x1="54337" y1="8594" x2="49759" y2="8008"/>
                        <a14:foregroundMark x1="49759" y1="8008" x2="51807" y2="6055"/>
                        <a14:foregroundMark x1="44096" y1="91016" x2="48313" y2="93359"/>
                        <a14:foregroundMark x1="48313" y1="93359" x2="53253" y2="92383"/>
                        <a14:foregroundMark x1="53253" y1="92383" x2="53373" y2="91992"/>
                        <a14:foregroundMark x1="50120" y1="97656" x2="50120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692" y="1666147"/>
            <a:ext cx="1226901" cy="75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024EE50A-D2C8-6C77-8CEC-AAE7E8D69803}"/>
              </a:ext>
            </a:extLst>
          </p:cNvPr>
          <p:cNvSpPr/>
          <p:nvPr/>
        </p:nvSpPr>
        <p:spPr>
          <a:xfrm>
            <a:off x="8646142" y="2154970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 dirty="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 dirty="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75FAD6C-7267-FE6F-96FA-981A9C5518D2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8646143" y="2422983"/>
            <a:ext cx="0" cy="81915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AutoShape 10" descr="SYCL Logo">
            <a:extLst>
              <a:ext uri="{FF2B5EF4-FFF2-40B4-BE49-F238E27FC236}">
                <a16:creationId xmlns:a16="http://schemas.microsoft.com/office/drawing/2014/main" id="{37B8E578-0AE1-501E-643F-E2916B8D47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07034" y="319465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718D63F8-465D-7ED4-9436-C1CAF6148C20}"/>
              </a:ext>
            </a:extLst>
          </p:cNvPr>
          <p:cNvCxnSpPr>
            <a:cxnSpLocks/>
          </p:cNvCxnSpPr>
          <p:nvPr/>
        </p:nvCxnSpPr>
        <p:spPr>
          <a:xfrm rot="5400000">
            <a:off x="9005580" y="2405851"/>
            <a:ext cx="853653" cy="852870"/>
          </a:xfrm>
          <a:prstGeom prst="bentConnector3">
            <a:avLst>
              <a:gd name="adj1" fmla="val 99733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Snip Same Side Corner Rectangle 67">
            <a:extLst>
              <a:ext uri="{FF2B5EF4-FFF2-40B4-BE49-F238E27FC236}">
                <a16:creationId xmlns:a16="http://schemas.microsoft.com/office/drawing/2014/main" id="{FB719B95-E04E-DB7D-4287-BFD1A7C76320}"/>
              </a:ext>
            </a:extLst>
          </p:cNvPr>
          <p:cNvSpPr/>
          <p:nvPr/>
        </p:nvSpPr>
        <p:spPr>
          <a:xfrm>
            <a:off x="7320319" y="3242999"/>
            <a:ext cx="1725355" cy="839862"/>
          </a:xfrm>
          <a:prstGeom prst="snip2SameRect">
            <a:avLst>
              <a:gd name="adj1" fmla="val 6272"/>
              <a:gd name="adj2" fmla="val 6313"/>
            </a:avLst>
          </a:prstGeom>
          <a:solidFill>
            <a:srgbClr val="EBE7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pc="100">
              <a:solidFill>
                <a:schemeClr val="tx1"/>
              </a:solidFill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8CA1FF2-7B8E-8B50-2BDB-E8FC780B688E}"/>
              </a:ext>
            </a:extLst>
          </p:cNvPr>
          <p:cNvSpPr/>
          <p:nvPr/>
        </p:nvSpPr>
        <p:spPr>
          <a:xfrm>
            <a:off x="8761531" y="3394916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461840AC-1908-7BA2-46C8-56D37C33928B}"/>
              </a:ext>
            </a:extLst>
          </p:cNvPr>
          <p:cNvCxnSpPr>
            <a:cxnSpLocks/>
            <a:endCxn id="38" idx="3"/>
          </p:cNvCxnSpPr>
          <p:nvPr/>
        </p:nvCxnSpPr>
        <p:spPr>
          <a:xfrm>
            <a:off x="8176429" y="4084790"/>
            <a:ext cx="4480" cy="270935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14" descr="HOT CHIPS 34 Preview - Breakfast Bytes - Cadence Blogs - Cadence Community">
            <a:extLst>
              <a:ext uri="{FF2B5EF4-FFF2-40B4-BE49-F238E27FC236}">
                <a16:creationId xmlns:a16="http://schemas.microsoft.com/office/drawing/2014/main" id="{327939D0-45AA-4F5C-1D4F-5D1A1E01A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667" y1="42222" x2="62222" y2="30667"/>
                        <a14:foregroundMark x1="58222" y1="33333" x2="49333" y2="35111"/>
                        <a14:foregroundMark x1="33778" y1="27111" x2="33778" y2="27111"/>
                        <a14:foregroundMark x1="36444" y1="30667" x2="36444" y2="30667"/>
                        <a14:foregroundMark x1="61333" y1="72889" x2="61333" y2="82222"/>
                        <a14:foregroundMark x1="83111" y1="84444" x2="87111" y2="86667"/>
                        <a14:foregroundMark x1="49778" y1="89778" x2="49778" y2="89778"/>
                        <a14:foregroundMark x1="24000" y1="78667" x2="24000" y2="7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4610" y="3259705"/>
            <a:ext cx="812595" cy="81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B58FF6F-B5F4-86B8-6623-8B8BD64622D3}"/>
              </a:ext>
            </a:extLst>
          </p:cNvPr>
          <p:cNvCxnSpPr/>
          <p:nvPr/>
        </p:nvCxnSpPr>
        <p:spPr>
          <a:xfrm flipV="1">
            <a:off x="5955207" y="956930"/>
            <a:ext cx="0" cy="558238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Google Shape;1723;g2abddef08a3_0_5727">
            <a:extLst>
              <a:ext uri="{FF2B5EF4-FFF2-40B4-BE49-F238E27FC236}">
                <a16:creationId xmlns:a16="http://schemas.microsoft.com/office/drawing/2014/main" id="{CA658A38-91EF-7894-81C4-EDF3ED353092}"/>
              </a:ext>
            </a:extLst>
          </p:cNvPr>
          <p:cNvSpPr txBox="1"/>
          <p:nvPr/>
        </p:nvSpPr>
        <p:spPr>
          <a:xfrm>
            <a:off x="3735433" y="1087373"/>
            <a:ext cx="16682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rgbClr val="7C68FA"/>
                </a:solidFill>
                <a:latin typeface="Arial Nova Light" panose="020B0304020202020204" pitchFamily="34" charset="0"/>
                <a:ea typeface="Arial"/>
                <a:cs typeface="Arial"/>
                <a:sym typeface="Arial"/>
              </a:rPr>
              <a:t>AI HPC</a:t>
            </a:r>
            <a:endParaRPr sz="2400">
              <a:solidFill>
                <a:srgbClr val="7C68FA"/>
              </a:solidFill>
              <a:latin typeface="Arial Nova Light" panose="020B0304020202020204" pitchFamily="34" charset="0"/>
            </a:endParaRPr>
          </a:p>
        </p:txBody>
      </p:sp>
      <p:sp>
        <p:nvSpPr>
          <p:cNvPr id="79" name="Google Shape;1723;g2abddef08a3_0_5727">
            <a:extLst>
              <a:ext uri="{FF2B5EF4-FFF2-40B4-BE49-F238E27FC236}">
                <a16:creationId xmlns:a16="http://schemas.microsoft.com/office/drawing/2014/main" id="{70C6468F-3AF6-B67E-0E90-90D579207251}"/>
              </a:ext>
            </a:extLst>
          </p:cNvPr>
          <p:cNvSpPr txBox="1"/>
          <p:nvPr/>
        </p:nvSpPr>
        <p:spPr>
          <a:xfrm>
            <a:off x="9716344" y="1079677"/>
            <a:ext cx="211433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rgbClr val="7C68FA"/>
                </a:solidFill>
                <a:latin typeface="Arial Nova Light" panose="020B0304020202020204" pitchFamily="34" charset="0"/>
                <a:ea typeface="Arial"/>
                <a:cs typeface="Arial"/>
                <a:sym typeface="Arial"/>
              </a:rPr>
              <a:t>Classical HPC</a:t>
            </a:r>
            <a:endParaRPr sz="2400" dirty="0">
              <a:solidFill>
                <a:srgbClr val="7C68FA"/>
              </a:solidFill>
              <a:latin typeface="Arial Nova Light" panose="020B03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7A7B96D-7497-C97D-34A5-0F12FB892404}"/>
              </a:ext>
            </a:extLst>
          </p:cNvPr>
          <p:cNvCxnSpPr>
            <a:cxnSpLocks/>
            <a:stCxn id="48" idx="3"/>
            <a:endCxn id="44" idx="1"/>
          </p:cNvCxnSpPr>
          <p:nvPr/>
        </p:nvCxnSpPr>
        <p:spPr>
          <a:xfrm flipV="1">
            <a:off x="10896819" y="5424398"/>
            <a:ext cx="0" cy="2998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185198E-84F6-14F2-27FD-925C9F1261F9}"/>
              </a:ext>
            </a:extLst>
          </p:cNvPr>
          <p:cNvCxnSpPr>
            <a:cxnSpLocks/>
          </p:cNvCxnSpPr>
          <p:nvPr/>
        </p:nvCxnSpPr>
        <p:spPr>
          <a:xfrm flipV="1">
            <a:off x="4637539" y="5206684"/>
            <a:ext cx="0" cy="2998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nip Same Side Corner Rectangle 4">
            <a:extLst>
              <a:ext uri="{FF2B5EF4-FFF2-40B4-BE49-F238E27FC236}">
                <a16:creationId xmlns:a16="http://schemas.microsoft.com/office/drawing/2014/main" id="{FA3D7A28-ACC3-4C01-02D5-873CEEA05BE9}"/>
              </a:ext>
            </a:extLst>
          </p:cNvPr>
          <p:cNvSpPr/>
          <p:nvPr/>
        </p:nvSpPr>
        <p:spPr>
          <a:xfrm>
            <a:off x="9228971" y="1716173"/>
            <a:ext cx="1265131" cy="797495"/>
          </a:xfrm>
          <a:prstGeom prst="snip2SameRect">
            <a:avLst>
              <a:gd name="adj1" fmla="val 6272"/>
              <a:gd name="adj2" fmla="val 6313"/>
            </a:avLst>
          </a:prstGeom>
          <a:solidFill>
            <a:srgbClr val="EBE7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spc="100" dirty="0">
                <a:solidFill>
                  <a:schemeClr val="tx1"/>
                </a:solidFill>
              </a:rPr>
              <a:t>Any MLIR Compiler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62BAE62C-89AD-D52F-1D98-C0645DF0FB6A}"/>
              </a:ext>
            </a:extLst>
          </p:cNvPr>
          <p:cNvSpPr/>
          <p:nvPr/>
        </p:nvSpPr>
        <p:spPr>
          <a:xfrm>
            <a:off x="10252880" y="2145656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 dirty="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 dirty="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838153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973AD-558D-3861-A201-C64F99D42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30B3EF-269B-7E12-56F0-ADA0956DF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>
                <a:latin typeface="Arial Nova Light"/>
                <a:ea typeface="游ゴシック Light"/>
                <a:cs typeface="Calibri"/>
              </a:rPr>
              <a:t>AI HPC</a:t>
            </a:r>
            <a:endParaRPr lang="ja-JP">
              <a:latin typeface="Arial Nova Light"/>
              <a:ea typeface="游ゴシック Light"/>
              <a:cs typeface="Calibri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74DA61-1AE0-E125-E73E-3F4C6AFDD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49900"/>
            <a:ext cx="5752199" cy="22991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>
                <a:latin typeface="Arial Nova Light"/>
                <a:ea typeface="游ゴシック"/>
              </a:rPr>
              <a:t>Leverage work from "Pure" AI stack</a:t>
            </a:r>
            <a:endParaRPr lang="en-US" altLang="ja-JP">
              <a:latin typeface="Arial Nova Light"/>
              <a:ea typeface="游ゴシック"/>
            </a:endParaRPr>
          </a:p>
          <a:p>
            <a:r>
              <a:rPr lang="ja-JP" altLang="en-US">
                <a:latin typeface="Arial Nova Light"/>
                <a:ea typeface="游ゴシック"/>
              </a:rPr>
              <a:t>Flexible entry points for high level model and </a:t>
            </a:r>
            <a:r>
              <a:rPr lang="en-US" altLang="ja-JP">
                <a:latin typeface="Arial Nova Light"/>
                <a:ea typeface="游ゴシック"/>
              </a:rPr>
              <a:t>P</a:t>
            </a:r>
            <a:r>
              <a:rPr lang="ja-JP" altLang="en-US">
                <a:latin typeface="Arial Nova Light"/>
                <a:ea typeface="游ゴシック"/>
              </a:rPr>
              <a:t>ython developers</a:t>
            </a:r>
            <a:endParaRPr lang="en-US" altLang="ja-JP">
              <a:latin typeface="Arial Nova Light"/>
              <a:ea typeface="游ゴシック"/>
            </a:endParaRPr>
          </a:p>
          <a:p>
            <a:r>
              <a:rPr lang="en-US" altLang="ja-JP">
                <a:latin typeface="Arial Nova Light"/>
                <a:ea typeface="游ゴシック"/>
              </a:rPr>
              <a:t>Open standards</a:t>
            </a:r>
          </a:p>
          <a:p>
            <a:r>
              <a:rPr lang="en-US" altLang="ja-JP">
                <a:latin typeface="Arial Nova Light"/>
                <a:ea typeface="游ゴシック"/>
              </a:rPr>
              <a:t>Open source software stack</a:t>
            </a:r>
            <a:endParaRPr lang="ja-JP" altLang="en-US">
              <a:ea typeface="游ゴシック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ja-JP" altLang="en-US">
              <a:ea typeface="游ゴシック"/>
            </a:endParaRPr>
          </a:p>
          <a:p>
            <a:endParaRPr lang="ja-JP" altLang="en-US">
              <a:ea typeface="游ゴシック"/>
            </a:endParaRPr>
          </a:p>
        </p:txBody>
      </p:sp>
      <p:sp>
        <p:nvSpPr>
          <p:cNvPr id="7" name="Snip Same Side Corner Rectangle 6">
            <a:extLst>
              <a:ext uri="{FF2B5EF4-FFF2-40B4-BE49-F238E27FC236}">
                <a16:creationId xmlns:a16="http://schemas.microsoft.com/office/drawing/2014/main" id="{E5976357-0ABD-037A-A5C5-1883965CA097}"/>
              </a:ext>
            </a:extLst>
          </p:cNvPr>
          <p:cNvSpPr/>
          <p:nvPr/>
        </p:nvSpPr>
        <p:spPr>
          <a:xfrm>
            <a:off x="7537867" y="1501283"/>
            <a:ext cx="1728925" cy="280811"/>
          </a:xfrm>
          <a:prstGeom prst="snip2SameRect">
            <a:avLst>
              <a:gd name="adj1" fmla="val 22097"/>
              <a:gd name="adj2" fmla="val 21333"/>
            </a:avLst>
          </a:prstGeom>
          <a:solidFill>
            <a:srgbClr val="C3DB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spc="100">
                <a:solidFill>
                  <a:schemeClr val="tx1"/>
                </a:solidFill>
                <a:latin typeface="Aptos SemiBold" panose="020B0004020202020204" pitchFamily="34" charset="0"/>
              </a:rPr>
              <a:t>ANY AI MODEL</a:t>
            </a: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CAF5D9C-55B8-5967-F05A-8E110E5391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677" y="1901241"/>
            <a:ext cx="833158" cy="205035"/>
          </a:xfrm>
          <a:prstGeom prst="rect">
            <a:avLst/>
          </a:prstGeom>
        </p:spPr>
      </p:pic>
      <p:pic>
        <p:nvPicPr>
          <p:cNvPr id="9" name="Picture 8" descr="A colorful cubes forming a triangle&#10;&#10;Description automatically generated">
            <a:extLst>
              <a:ext uri="{FF2B5EF4-FFF2-40B4-BE49-F238E27FC236}">
                <a16:creationId xmlns:a16="http://schemas.microsoft.com/office/drawing/2014/main" id="{BE2A001C-370A-5553-6938-B6AAD461E8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904" y="1815091"/>
            <a:ext cx="695350" cy="394032"/>
          </a:xfrm>
          <a:prstGeom prst="rect">
            <a:avLst/>
          </a:prstGeom>
        </p:spPr>
      </p:pic>
      <p:pic>
        <p:nvPicPr>
          <p:cNvPr id="10" name="Picture 9" descr="A black and orange logo&#10;&#10;Description automatically generated">
            <a:extLst>
              <a:ext uri="{FF2B5EF4-FFF2-40B4-BE49-F238E27FC236}">
                <a16:creationId xmlns:a16="http://schemas.microsoft.com/office/drawing/2014/main" id="{54BC13E7-DFFB-BAFE-33F8-B6F27B4C0C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9511" y="1888663"/>
            <a:ext cx="787400" cy="514707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17206B8-3C70-1167-B29E-1B316BB3A1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029" y="2182224"/>
            <a:ext cx="787400" cy="203200"/>
          </a:xfrm>
          <a:prstGeom prst="rect">
            <a:avLst/>
          </a:prstGeom>
        </p:spPr>
      </p:pic>
      <p:sp>
        <p:nvSpPr>
          <p:cNvPr id="12" name="Snip Same Side Corner Rectangle 11">
            <a:extLst>
              <a:ext uri="{FF2B5EF4-FFF2-40B4-BE49-F238E27FC236}">
                <a16:creationId xmlns:a16="http://schemas.microsoft.com/office/drawing/2014/main" id="{B7F6A7E2-DB8E-1F9F-EC03-B33F160F745B}"/>
              </a:ext>
            </a:extLst>
          </p:cNvPr>
          <p:cNvSpPr/>
          <p:nvPr/>
        </p:nvSpPr>
        <p:spPr>
          <a:xfrm>
            <a:off x="7541436" y="2566383"/>
            <a:ext cx="1725355" cy="815020"/>
          </a:xfrm>
          <a:prstGeom prst="snip2SameRect">
            <a:avLst>
              <a:gd name="adj1" fmla="val 6272"/>
              <a:gd name="adj2" fmla="val 6313"/>
            </a:avLst>
          </a:prstGeom>
          <a:solidFill>
            <a:srgbClr val="EBE7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pc="100">
              <a:solidFill>
                <a:schemeClr val="tx1"/>
              </a:solidFill>
            </a:endParaRPr>
          </a:p>
        </p:txBody>
      </p:sp>
      <p:pic>
        <p:nvPicPr>
          <p:cNvPr id="13" name="Picture 12" descr="A purple and black logo&#10;&#10;Description automatically generated">
            <a:extLst>
              <a:ext uri="{FF2B5EF4-FFF2-40B4-BE49-F238E27FC236}">
                <a16:creationId xmlns:a16="http://schemas.microsoft.com/office/drawing/2014/main" id="{38C9F679-05DE-EE3C-FF09-C0AF7C7201A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485" y="2628003"/>
            <a:ext cx="822292" cy="67898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2243D66-79C4-9716-8A9E-0ED25ADD3253}"/>
              </a:ext>
            </a:extLst>
          </p:cNvPr>
          <p:cNvSpPr/>
          <p:nvPr/>
        </p:nvSpPr>
        <p:spPr>
          <a:xfrm>
            <a:off x="8982648" y="2705879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sp>
        <p:nvSpPr>
          <p:cNvPr id="15" name="Snip Same Side Corner Rectangle 14">
            <a:extLst>
              <a:ext uri="{FF2B5EF4-FFF2-40B4-BE49-F238E27FC236}">
                <a16:creationId xmlns:a16="http://schemas.microsoft.com/office/drawing/2014/main" id="{D87CBAE0-D12C-8387-C045-F42C22528F51}"/>
              </a:ext>
            </a:extLst>
          </p:cNvPr>
          <p:cNvSpPr/>
          <p:nvPr/>
        </p:nvSpPr>
        <p:spPr>
          <a:xfrm>
            <a:off x="7541436" y="3597141"/>
            <a:ext cx="1725355" cy="839862"/>
          </a:xfrm>
          <a:prstGeom prst="snip2SameRect">
            <a:avLst>
              <a:gd name="adj1" fmla="val 6272"/>
              <a:gd name="adj2" fmla="val 6313"/>
            </a:avLst>
          </a:prstGeom>
          <a:solidFill>
            <a:srgbClr val="EBE7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pc="1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E44A495-56D2-9F4F-EA1B-7252B187D732}"/>
              </a:ext>
            </a:extLst>
          </p:cNvPr>
          <p:cNvSpPr/>
          <p:nvPr/>
        </p:nvSpPr>
        <p:spPr>
          <a:xfrm>
            <a:off x="8982648" y="3749058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59911BE-1426-4318-4C34-6DEED7958EEE}"/>
              </a:ext>
            </a:extLst>
          </p:cNvPr>
          <p:cNvCxnSpPr>
            <a:cxnSpLocks/>
          </p:cNvCxnSpPr>
          <p:nvPr/>
        </p:nvCxnSpPr>
        <p:spPr>
          <a:xfrm>
            <a:off x="8397546" y="3381403"/>
            <a:ext cx="0" cy="22071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urple and black logo&#10;&#10;Description automatically generated">
            <a:extLst>
              <a:ext uri="{FF2B5EF4-FFF2-40B4-BE49-F238E27FC236}">
                <a16:creationId xmlns:a16="http://schemas.microsoft.com/office/drawing/2014/main" id="{4F6790AD-1D5F-56D0-A80C-EB96DD69D1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407" y="3681224"/>
            <a:ext cx="682277" cy="681400"/>
          </a:xfrm>
          <a:prstGeom prst="rect">
            <a:avLst/>
          </a:prstGeom>
        </p:spPr>
      </p:pic>
      <p:sp>
        <p:nvSpPr>
          <p:cNvPr id="19" name="Snip Same Side Corner Rectangle 18">
            <a:extLst>
              <a:ext uri="{FF2B5EF4-FFF2-40B4-BE49-F238E27FC236}">
                <a16:creationId xmlns:a16="http://schemas.microsoft.com/office/drawing/2014/main" id="{CB332457-B595-4132-5CC3-499F4F22CBE5}"/>
              </a:ext>
            </a:extLst>
          </p:cNvPr>
          <p:cNvSpPr/>
          <p:nvPr/>
        </p:nvSpPr>
        <p:spPr>
          <a:xfrm>
            <a:off x="7537867" y="4661454"/>
            <a:ext cx="1728925" cy="280811"/>
          </a:xfrm>
          <a:prstGeom prst="snip2SameRect">
            <a:avLst>
              <a:gd name="adj1" fmla="val 22097"/>
              <a:gd name="adj2" fmla="val 21333"/>
            </a:avLst>
          </a:prstGeom>
          <a:solidFill>
            <a:srgbClr val="B9DBD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b="1" spc="100">
                <a:solidFill>
                  <a:schemeClr val="tx1"/>
                </a:solidFill>
                <a:latin typeface="Aptos SemiBold" panose="020B0004020202020204" pitchFamily="34" charset="0"/>
              </a:rPr>
              <a:t>OPTIMIZED ML RESULTS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6B12759-009C-32B2-45F0-448DDF58FA5D}"/>
              </a:ext>
            </a:extLst>
          </p:cNvPr>
          <p:cNvCxnSpPr>
            <a:cxnSpLocks/>
          </p:cNvCxnSpPr>
          <p:nvPr/>
        </p:nvCxnSpPr>
        <p:spPr>
          <a:xfrm>
            <a:off x="8397546" y="4438932"/>
            <a:ext cx="0" cy="22328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E7A97BE-3190-A7D5-0F47-1C66928F20E1}"/>
              </a:ext>
            </a:extLst>
          </p:cNvPr>
          <p:cNvCxnSpPr>
            <a:cxnSpLocks/>
          </p:cNvCxnSpPr>
          <p:nvPr/>
        </p:nvCxnSpPr>
        <p:spPr>
          <a:xfrm>
            <a:off x="8397546" y="2209122"/>
            <a:ext cx="0" cy="35247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BA0ADC42-110F-B86D-308F-74C510AAE24B}"/>
              </a:ext>
            </a:extLst>
          </p:cNvPr>
          <p:cNvCxnSpPr>
            <a:cxnSpLocks/>
            <a:stCxn id="19" idx="1"/>
            <a:endCxn id="23" idx="2"/>
          </p:cNvCxnSpPr>
          <p:nvPr/>
        </p:nvCxnSpPr>
        <p:spPr>
          <a:xfrm rot="16200000" flipH="1">
            <a:off x="9068621" y="4275974"/>
            <a:ext cx="196759" cy="1529340"/>
          </a:xfrm>
          <a:prstGeom prst="bentConnector2">
            <a:avLst/>
          </a:prstGeom>
          <a:ln w="95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nip Same Side Corner Rectangle 22">
            <a:extLst>
              <a:ext uri="{FF2B5EF4-FFF2-40B4-BE49-F238E27FC236}">
                <a16:creationId xmlns:a16="http://schemas.microsoft.com/office/drawing/2014/main" id="{FC2A58D0-2F3E-0C97-DCAA-1E0551E479B3}"/>
              </a:ext>
            </a:extLst>
          </p:cNvPr>
          <p:cNvSpPr/>
          <p:nvPr/>
        </p:nvSpPr>
        <p:spPr>
          <a:xfrm>
            <a:off x="9931670" y="4731514"/>
            <a:ext cx="1725355" cy="815020"/>
          </a:xfrm>
          <a:prstGeom prst="snip2SameRect">
            <a:avLst>
              <a:gd name="adj1" fmla="val 6272"/>
              <a:gd name="adj2" fmla="val 6313"/>
            </a:avLst>
          </a:prstGeom>
          <a:solidFill>
            <a:srgbClr val="EBE7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pc="100">
              <a:solidFill>
                <a:schemeClr val="tx1"/>
              </a:solidFill>
            </a:endParaRPr>
          </a:p>
        </p:txBody>
      </p:sp>
      <p:sp>
        <p:nvSpPr>
          <p:cNvPr id="24" name="Snip Same Side Corner Rectangle 23">
            <a:extLst>
              <a:ext uri="{FF2B5EF4-FFF2-40B4-BE49-F238E27FC236}">
                <a16:creationId xmlns:a16="http://schemas.microsoft.com/office/drawing/2014/main" id="{2C10E43D-7AD6-03E1-2F65-0E7A2A34ADA6}"/>
              </a:ext>
            </a:extLst>
          </p:cNvPr>
          <p:cNvSpPr/>
          <p:nvPr/>
        </p:nvSpPr>
        <p:spPr>
          <a:xfrm>
            <a:off x="9910648" y="4251550"/>
            <a:ext cx="1746376" cy="280811"/>
          </a:xfrm>
          <a:prstGeom prst="snip2SameRect">
            <a:avLst>
              <a:gd name="adj1" fmla="val 22097"/>
              <a:gd name="adj2" fmla="val 21333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b="1" spc="100">
                <a:solidFill>
                  <a:schemeClr val="tx1"/>
                </a:solidFill>
                <a:latin typeface="Aptos SemiBold" panose="020B0004020202020204" pitchFamily="34" charset="0"/>
              </a:rPr>
              <a:t>CUSTOM OPS</a:t>
            </a:r>
          </a:p>
        </p:txBody>
      </p:sp>
      <p:sp>
        <p:nvSpPr>
          <p:cNvPr id="25" name="Snip Same Side Corner Rectangle 24">
            <a:extLst>
              <a:ext uri="{FF2B5EF4-FFF2-40B4-BE49-F238E27FC236}">
                <a16:creationId xmlns:a16="http://schemas.microsoft.com/office/drawing/2014/main" id="{F9E42FA5-33F6-2C38-59A6-63D76D41F26C}"/>
              </a:ext>
            </a:extLst>
          </p:cNvPr>
          <p:cNvSpPr/>
          <p:nvPr/>
        </p:nvSpPr>
        <p:spPr>
          <a:xfrm>
            <a:off x="9910648" y="3768074"/>
            <a:ext cx="1746376" cy="280811"/>
          </a:xfrm>
          <a:prstGeom prst="snip2SameRect">
            <a:avLst>
              <a:gd name="adj1" fmla="val 22097"/>
              <a:gd name="adj2" fmla="val 21333"/>
            </a:avLst>
          </a:prstGeom>
          <a:solidFill>
            <a:srgbClr val="B9DBD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b="1" spc="100">
                <a:solidFill>
                  <a:schemeClr val="tx1"/>
                </a:solidFill>
                <a:latin typeface="Aptos SemiBold" panose="020B0004020202020204" pitchFamily="34" charset="0"/>
              </a:rPr>
              <a:t>BUILD ANYTHING</a:t>
            </a:r>
          </a:p>
        </p:txBody>
      </p:sp>
      <p:pic>
        <p:nvPicPr>
          <p:cNvPr id="26" name="Picture 25" descr="A purple and black logo&#10;&#10;Description automatically generated">
            <a:extLst>
              <a:ext uri="{FF2B5EF4-FFF2-40B4-BE49-F238E27FC236}">
                <a16:creationId xmlns:a16="http://schemas.microsoft.com/office/drawing/2014/main" id="{015D250A-5A87-F49A-16AB-AEE52514990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797" y="4806180"/>
            <a:ext cx="497063" cy="644771"/>
          </a:xfrm>
          <a:prstGeom prst="rect">
            <a:avLst/>
          </a:prstGeom>
        </p:spPr>
      </p:pic>
      <p:sp>
        <p:nvSpPr>
          <p:cNvPr id="27" name="Snip Same Side Corner Rectangle 26">
            <a:extLst>
              <a:ext uri="{FF2B5EF4-FFF2-40B4-BE49-F238E27FC236}">
                <a16:creationId xmlns:a16="http://schemas.microsoft.com/office/drawing/2014/main" id="{8B6B10DD-9E28-9D05-64E2-9482EBCB1629}"/>
              </a:ext>
            </a:extLst>
          </p:cNvPr>
          <p:cNvSpPr/>
          <p:nvPr/>
        </p:nvSpPr>
        <p:spPr>
          <a:xfrm>
            <a:off x="9931670" y="5855056"/>
            <a:ext cx="1725355" cy="815020"/>
          </a:xfrm>
          <a:prstGeom prst="snip2SameRect">
            <a:avLst>
              <a:gd name="adj1" fmla="val 6272"/>
              <a:gd name="adj2" fmla="val 6313"/>
            </a:avLst>
          </a:prstGeom>
          <a:solidFill>
            <a:srgbClr val="EBE7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pc="100">
              <a:solidFill>
                <a:schemeClr val="tx1"/>
              </a:solidFill>
            </a:endParaRPr>
          </a:p>
        </p:txBody>
      </p:sp>
      <p:pic>
        <p:nvPicPr>
          <p:cNvPr id="28" name="Picture 27" descr="A purple and black logo&#10;&#10;Description automatically generated">
            <a:extLst>
              <a:ext uri="{FF2B5EF4-FFF2-40B4-BE49-F238E27FC236}">
                <a16:creationId xmlns:a16="http://schemas.microsoft.com/office/drawing/2014/main" id="{4E51C888-EF8B-DCC4-DC19-809AAD7EABC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178" y="5918871"/>
            <a:ext cx="1148298" cy="64748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F0B7A9-E5C9-E352-F192-B9BEE8F1C697}"/>
              </a:ext>
            </a:extLst>
          </p:cNvPr>
          <p:cNvCxnSpPr>
            <a:cxnSpLocks/>
            <a:stCxn id="23" idx="3"/>
          </p:cNvCxnSpPr>
          <p:nvPr/>
        </p:nvCxnSpPr>
        <p:spPr>
          <a:xfrm flipH="1" flipV="1">
            <a:off x="10794347" y="4532361"/>
            <a:ext cx="1" cy="19915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AAA047B-CF32-77D6-17BA-2FC76DF85FE9}"/>
              </a:ext>
            </a:extLst>
          </p:cNvPr>
          <p:cNvCxnSpPr>
            <a:cxnSpLocks/>
          </p:cNvCxnSpPr>
          <p:nvPr/>
        </p:nvCxnSpPr>
        <p:spPr>
          <a:xfrm flipH="1" flipV="1">
            <a:off x="10794347" y="4048884"/>
            <a:ext cx="1" cy="19915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43500F79-DA46-0FD7-1DB3-9AD962BFA6A8}"/>
              </a:ext>
            </a:extLst>
          </p:cNvPr>
          <p:cNvCxnSpPr>
            <a:cxnSpLocks/>
            <a:stCxn id="19" idx="1"/>
          </p:cNvCxnSpPr>
          <p:nvPr/>
        </p:nvCxnSpPr>
        <p:spPr>
          <a:xfrm rot="16200000" flipH="1">
            <a:off x="8511572" y="4833023"/>
            <a:ext cx="1310856" cy="1529340"/>
          </a:xfrm>
          <a:prstGeom prst="bentConnector2">
            <a:avLst/>
          </a:prstGeom>
          <a:ln w="95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09EC1E75-9F2C-5FB1-F2B9-C44B03BD8B64}"/>
              </a:ext>
            </a:extLst>
          </p:cNvPr>
          <p:cNvCxnSpPr>
            <a:cxnSpLocks/>
            <a:stCxn id="9" idx="2"/>
            <a:endCxn id="15" idx="2"/>
          </p:cNvCxnSpPr>
          <p:nvPr/>
        </p:nvCxnSpPr>
        <p:spPr>
          <a:xfrm rot="16200000" flipH="1">
            <a:off x="6315533" y="2791168"/>
            <a:ext cx="1807949" cy="643857"/>
          </a:xfrm>
          <a:prstGeom prst="bentConnector2">
            <a:avLst/>
          </a:prstGeom>
          <a:ln w="95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B2C1869F-4353-2CFF-2E9D-9818FBE90626}"/>
              </a:ext>
            </a:extLst>
          </p:cNvPr>
          <p:cNvSpPr/>
          <p:nvPr/>
        </p:nvSpPr>
        <p:spPr>
          <a:xfrm>
            <a:off x="11383391" y="4860500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2E88F70-E1CE-41E8-186B-1C2A01CA77D9}"/>
              </a:ext>
            </a:extLst>
          </p:cNvPr>
          <p:cNvSpPr/>
          <p:nvPr/>
        </p:nvSpPr>
        <p:spPr>
          <a:xfrm>
            <a:off x="11383391" y="5995617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EA1E4A-3B4A-D93B-B223-CAF02B7D5CB2}"/>
              </a:ext>
            </a:extLst>
          </p:cNvPr>
          <p:cNvSpPr txBox="1"/>
          <p:nvPr/>
        </p:nvSpPr>
        <p:spPr>
          <a:xfrm>
            <a:off x="6369255" y="1489864"/>
            <a:ext cx="10566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Compiler</a:t>
            </a:r>
          </a:p>
        </p:txBody>
      </p:sp>
    </p:spTree>
    <p:extLst>
      <p:ext uri="{BB962C8B-B14F-4D97-AF65-F5344CB8AC3E}">
        <p14:creationId xmlns:p14="http://schemas.microsoft.com/office/powerpoint/2010/main" val="4146034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C5706-4299-35FF-78B9-C0B3D9C47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CF7ABA-9FE1-6E02-22A0-167CB88DC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latin typeface="Arial Nova Light"/>
                <a:ea typeface="游ゴシック Light"/>
                <a:cs typeface="Calibri"/>
              </a:rPr>
              <a:t>HPC Software roadmap – AI HPC</a:t>
            </a:r>
            <a:endParaRPr lang="en-US" dirty="0"/>
          </a:p>
        </p:txBody>
      </p:sp>
      <p:sp>
        <p:nvSpPr>
          <p:cNvPr id="7" name="Snip Same Side Corner Rectangle 6">
            <a:extLst>
              <a:ext uri="{FF2B5EF4-FFF2-40B4-BE49-F238E27FC236}">
                <a16:creationId xmlns:a16="http://schemas.microsoft.com/office/drawing/2014/main" id="{99C75101-8A17-EC50-BFCA-E873821B3F02}"/>
              </a:ext>
            </a:extLst>
          </p:cNvPr>
          <p:cNvSpPr/>
          <p:nvPr/>
        </p:nvSpPr>
        <p:spPr>
          <a:xfrm>
            <a:off x="10265552" y="2096171"/>
            <a:ext cx="623552" cy="629317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6BC4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ONNX</a:t>
            </a:r>
          </a:p>
        </p:txBody>
      </p:sp>
      <p:sp>
        <p:nvSpPr>
          <p:cNvPr id="8" name="Snip Same Side Corner Rectangle 7">
            <a:extLst>
              <a:ext uri="{FF2B5EF4-FFF2-40B4-BE49-F238E27FC236}">
                <a16:creationId xmlns:a16="http://schemas.microsoft.com/office/drawing/2014/main" id="{A1D19B50-DBBE-917E-D46B-94507F2D1BC0}"/>
              </a:ext>
            </a:extLst>
          </p:cNvPr>
          <p:cNvSpPr/>
          <p:nvPr/>
        </p:nvSpPr>
        <p:spPr>
          <a:xfrm>
            <a:off x="9574572" y="2096171"/>
            <a:ext cx="623552" cy="629317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6BC4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TF</a:t>
            </a:r>
          </a:p>
        </p:txBody>
      </p:sp>
      <p:sp>
        <p:nvSpPr>
          <p:cNvPr id="9" name="Snip Same Side Corner Rectangle 8">
            <a:extLst>
              <a:ext uri="{FF2B5EF4-FFF2-40B4-BE49-F238E27FC236}">
                <a16:creationId xmlns:a16="http://schemas.microsoft.com/office/drawing/2014/main" id="{72AA0B28-29CE-A2A2-C9E4-8189BF9FCB3C}"/>
              </a:ext>
            </a:extLst>
          </p:cNvPr>
          <p:cNvSpPr/>
          <p:nvPr/>
        </p:nvSpPr>
        <p:spPr>
          <a:xfrm>
            <a:off x="8935939" y="1421263"/>
            <a:ext cx="1963635" cy="629317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E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More Models!!!</a:t>
            </a:r>
          </a:p>
        </p:txBody>
      </p:sp>
      <p:sp>
        <p:nvSpPr>
          <p:cNvPr id="10" name="Snip Same Side Corner Rectangle 9">
            <a:extLst>
              <a:ext uri="{FF2B5EF4-FFF2-40B4-BE49-F238E27FC236}">
                <a16:creationId xmlns:a16="http://schemas.microsoft.com/office/drawing/2014/main" id="{76861AEC-0023-58A1-7A6B-47854DCC253E}"/>
              </a:ext>
            </a:extLst>
          </p:cNvPr>
          <p:cNvSpPr/>
          <p:nvPr/>
        </p:nvSpPr>
        <p:spPr>
          <a:xfrm>
            <a:off x="8915001" y="2096171"/>
            <a:ext cx="623552" cy="629317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6BC4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PyTorch</a:t>
            </a:r>
          </a:p>
        </p:txBody>
      </p:sp>
      <p:sp>
        <p:nvSpPr>
          <p:cNvPr id="11" name="Snip Same Side Corner Rectangle 10">
            <a:extLst>
              <a:ext uri="{FF2B5EF4-FFF2-40B4-BE49-F238E27FC236}">
                <a16:creationId xmlns:a16="http://schemas.microsoft.com/office/drawing/2014/main" id="{CD4239B2-B8EC-AB04-328B-D2BD2F523292}"/>
              </a:ext>
            </a:extLst>
          </p:cNvPr>
          <p:cNvSpPr/>
          <p:nvPr/>
        </p:nvSpPr>
        <p:spPr>
          <a:xfrm>
            <a:off x="8244960" y="2096171"/>
            <a:ext cx="623552" cy="629317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E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Jax</a:t>
            </a:r>
          </a:p>
          <a:p>
            <a:pPr algn="ctr"/>
            <a:r>
              <a:rPr lang="en-US" sz="1000">
                <a:solidFill>
                  <a:schemeClr val="tx1"/>
                </a:solidFill>
              </a:rPr>
              <a:t>Models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nip Same Side Corner Rectangle 11">
            <a:extLst>
              <a:ext uri="{FF2B5EF4-FFF2-40B4-BE49-F238E27FC236}">
                <a16:creationId xmlns:a16="http://schemas.microsoft.com/office/drawing/2014/main" id="{FA598400-31E4-DB97-4747-9FC31058A480}"/>
              </a:ext>
            </a:extLst>
          </p:cNvPr>
          <p:cNvSpPr/>
          <p:nvPr/>
        </p:nvSpPr>
        <p:spPr>
          <a:xfrm>
            <a:off x="8244960" y="2786141"/>
            <a:ext cx="623552" cy="629317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6BC4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Jax</a:t>
            </a:r>
          </a:p>
        </p:txBody>
      </p:sp>
      <p:sp>
        <p:nvSpPr>
          <p:cNvPr id="13" name="Snip Same Side Corner Rectangle 12">
            <a:extLst>
              <a:ext uri="{FF2B5EF4-FFF2-40B4-BE49-F238E27FC236}">
                <a16:creationId xmlns:a16="http://schemas.microsoft.com/office/drawing/2014/main" id="{C80BB3EA-4FC7-6E50-6838-259D3A33333E}"/>
              </a:ext>
            </a:extLst>
          </p:cNvPr>
          <p:cNvSpPr/>
          <p:nvPr/>
        </p:nvSpPr>
        <p:spPr>
          <a:xfrm>
            <a:off x="8914625" y="2789085"/>
            <a:ext cx="1955719" cy="629317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7C68FA">
              <a:alpha val="79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TT-Forge</a:t>
            </a:r>
          </a:p>
        </p:txBody>
      </p:sp>
      <p:sp>
        <p:nvSpPr>
          <p:cNvPr id="14" name="Snip Same Side Corner Rectangle 13">
            <a:extLst>
              <a:ext uri="{FF2B5EF4-FFF2-40B4-BE49-F238E27FC236}">
                <a16:creationId xmlns:a16="http://schemas.microsoft.com/office/drawing/2014/main" id="{12BBC1F9-D5D3-A4DC-510C-B8E2D319B4EE}"/>
              </a:ext>
            </a:extLst>
          </p:cNvPr>
          <p:cNvSpPr/>
          <p:nvPr/>
        </p:nvSpPr>
        <p:spPr>
          <a:xfrm>
            <a:off x="5886627" y="2804405"/>
            <a:ext cx="744577" cy="618661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E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LLM inference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 sz="1000">
                <a:solidFill>
                  <a:schemeClr val="tx1"/>
                </a:solidFill>
              </a:rPr>
              <a:t>models</a:t>
            </a:r>
          </a:p>
        </p:txBody>
      </p:sp>
      <p:sp>
        <p:nvSpPr>
          <p:cNvPr id="15" name="Snip Same Side Corner Rectangle 14">
            <a:extLst>
              <a:ext uri="{FF2B5EF4-FFF2-40B4-BE49-F238E27FC236}">
                <a16:creationId xmlns:a16="http://schemas.microsoft.com/office/drawing/2014/main" id="{D4BD48AB-1955-DED1-CE46-E83BDF5A5236}"/>
              </a:ext>
            </a:extLst>
          </p:cNvPr>
          <p:cNvSpPr/>
          <p:nvPr/>
        </p:nvSpPr>
        <p:spPr>
          <a:xfrm>
            <a:off x="8244961" y="3449017"/>
            <a:ext cx="2625384" cy="629317"/>
          </a:xfrm>
          <a:prstGeom prst="snip2SameRect">
            <a:avLst>
              <a:gd name="adj1" fmla="val 7125"/>
              <a:gd name="adj2" fmla="val 6362"/>
            </a:avLst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TT-MLIR</a:t>
            </a:r>
          </a:p>
        </p:txBody>
      </p:sp>
      <p:sp>
        <p:nvSpPr>
          <p:cNvPr id="16" name="Snip Same Side Corner Rectangle 15">
            <a:extLst>
              <a:ext uri="{FF2B5EF4-FFF2-40B4-BE49-F238E27FC236}">
                <a16:creationId xmlns:a16="http://schemas.microsoft.com/office/drawing/2014/main" id="{0CDCA0CD-044D-8796-493E-13A39814F0CE}"/>
              </a:ext>
            </a:extLst>
          </p:cNvPr>
          <p:cNvSpPr/>
          <p:nvPr/>
        </p:nvSpPr>
        <p:spPr>
          <a:xfrm>
            <a:off x="6664170" y="3463883"/>
            <a:ext cx="744831" cy="629317"/>
          </a:xfrm>
          <a:prstGeom prst="snip2SameRect">
            <a:avLst>
              <a:gd name="adj1" fmla="val 7125"/>
              <a:gd name="adj2" fmla="val 6362"/>
            </a:avLst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PyTorch</a:t>
            </a:r>
          </a:p>
          <a:p>
            <a:pPr algn="ctr"/>
            <a:r>
              <a:rPr lang="en-US" sz="1000">
                <a:solidFill>
                  <a:schemeClr val="tx1"/>
                </a:solidFill>
              </a:rPr>
              <a:t>2.0</a:t>
            </a:r>
          </a:p>
          <a:p>
            <a:pPr algn="ctr"/>
            <a:r>
              <a:rPr lang="en-US" sz="1000">
                <a:solidFill>
                  <a:schemeClr val="tx1"/>
                </a:solidFill>
              </a:rPr>
              <a:t>backend</a:t>
            </a:r>
          </a:p>
        </p:txBody>
      </p:sp>
      <p:sp>
        <p:nvSpPr>
          <p:cNvPr id="17" name="Snip Same Side Corner Rectangle 16">
            <a:extLst>
              <a:ext uri="{FF2B5EF4-FFF2-40B4-BE49-F238E27FC236}">
                <a16:creationId xmlns:a16="http://schemas.microsoft.com/office/drawing/2014/main" id="{7B3803BD-299A-F1AE-E8AA-D4F832DF2B9B}"/>
              </a:ext>
            </a:extLst>
          </p:cNvPr>
          <p:cNvSpPr/>
          <p:nvPr/>
        </p:nvSpPr>
        <p:spPr>
          <a:xfrm>
            <a:off x="5889438" y="3463883"/>
            <a:ext cx="738713" cy="629317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6BC4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err="1">
                <a:solidFill>
                  <a:schemeClr val="tx1"/>
                </a:solidFill>
              </a:rPr>
              <a:t>vLLM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8" name="Snip Same Side Corner Rectangle 17">
            <a:extLst>
              <a:ext uri="{FF2B5EF4-FFF2-40B4-BE49-F238E27FC236}">
                <a16:creationId xmlns:a16="http://schemas.microsoft.com/office/drawing/2014/main" id="{CAA5BA70-A567-394A-D1E4-9647DB48BF53}"/>
              </a:ext>
            </a:extLst>
          </p:cNvPr>
          <p:cNvSpPr/>
          <p:nvPr/>
        </p:nvSpPr>
        <p:spPr>
          <a:xfrm>
            <a:off x="5132709" y="3463883"/>
            <a:ext cx="714592" cy="629317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E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Manually optimized</a:t>
            </a:r>
          </a:p>
          <a:p>
            <a:pPr algn="ctr"/>
            <a:r>
              <a:rPr lang="en-US" sz="800">
                <a:solidFill>
                  <a:schemeClr val="tx1"/>
                </a:solidFill>
              </a:rPr>
              <a:t>models</a:t>
            </a:r>
          </a:p>
        </p:txBody>
      </p:sp>
      <p:sp>
        <p:nvSpPr>
          <p:cNvPr id="19" name="Snip Same Side Corner Rectangle 18">
            <a:extLst>
              <a:ext uri="{FF2B5EF4-FFF2-40B4-BE49-F238E27FC236}">
                <a16:creationId xmlns:a16="http://schemas.microsoft.com/office/drawing/2014/main" id="{4A64CC5E-E04B-F655-5F06-F323F06B7900}"/>
              </a:ext>
            </a:extLst>
          </p:cNvPr>
          <p:cNvSpPr/>
          <p:nvPr/>
        </p:nvSpPr>
        <p:spPr>
          <a:xfrm>
            <a:off x="5119776" y="4132513"/>
            <a:ext cx="5737637" cy="629317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5E5399">
              <a:alpha val="71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TT-NN</a:t>
            </a:r>
          </a:p>
        </p:txBody>
      </p:sp>
      <p:sp>
        <p:nvSpPr>
          <p:cNvPr id="20" name="Snip Same Side Corner Rectangle 19">
            <a:extLst>
              <a:ext uri="{FF2B5EF4-FFF2-40B4-BE49-F238E27FC236}">
                <a16:creationId xmlns:a16="http://schemas.microsoft.com/office/drawing/2014/main" id="{D7051C79-0174-7690-609A-C4F18FBD87AA}"/>
              </a:ext>
            </a:extLst>
          </p:cNvPr>
          <p:cNvSpPr/>
          <p:nvPr/>
        </p:nvSpPr>
        <p:spPr>
          <a:xfrm>
            <a:off x="5127379" y="4800853"/>
            <a:ext cx="5737637" cy="629317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413582">
              <a:alpha val="81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TT-Metalium</a:t>
            </a:r>
          </a:p>
        </p:txBody>
      </p:sp>
      <p:sp>
        <p:nvSpPr>
          <p:cNvPr id="21" name="Snip Same Side Corner Rectangle 20">
            <a:extLst>
              <a:ext uri="{FF2B5EF4-FFF2-40B4-BE49-F238E27FC236}">
                <a16:creationId xmlns:a16="http://schemas.microsoft.com/office/drawing/2014/main" id="{F392A2D9-594E-0B84-E750-681393C7F6F9}"/>
              </a:ext>
            </a:extLst>
          </p:cNvPr>
          <p:cNvSpPr/>
          <p:nvPr/>
        </p:nvSpPr>
        <p:spPr>
          <a:xfrm>
            <a:off x="7988595" y="5476774"/>
            <a:ext cx="2876422" cy="629317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4035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TT-LLK</a:t>
            </a:r>
          </a:p>
          <a:p>
            <a:pPr algn="ctr"/>
            <a:r>
              <a:rPr lang="en-US" sz="1100" b="1">
                <a:solidFill>
                  <a:srgbClr val="FFFFFF"/>
                </a:solidFill>
              </a:rPr>
              <a:t>(low-level-kernels)</a:t>
            </a:r>
          </a:p>
        </p:txBody>
      </p:sp>
      <p:sp>
        <p:nvSpPr>
          <p:cNvPr id="3" name="Snip Same Side Corner Rectangle 13">
            <a:extLst>
              <a:ext uri="{FF2B5EF4-FFF2-40B4-BE49-F238E27FC236}">
                <a16:creationId xmlns:a16="http://schemas.microsoft.com/office/drawing/2014/main" id="{C316B4E5-2AB7-F417-AC73-7B794C9376FD}"/>
              </a:ext>
            </a:extLst>
          </p:cNvPr>
          <p:cNvSpPr/>
          <p:nvPr/>
        </p:nvSpPr>
        <p:spPr>
          <a:xfrm>
            <a:off x="6664613" y="2804405"/>
            <a:ext cx="1534234" cy="618661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E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PyTorch models</a:t>
            </a:r>
          </a:p>
        </p:txBody>
      </p:sp>
      <p:sp>
        <p:nvSpPr>
          <p:cNvPr id="6" name="Snip Same Side Corner Rectangle 5">
            <a:extLst>
              <a:ext uri="{FF2B5EF4-FFF2-40B4-BE49-F238E27FC236}">
                <a16:creationId xmlns:a16="http://schemas.microsoft.com/office/drawing/2014/main" id="{475317E2-8B8B-7951-772A-882CBBC2A314}"/>
              </a:ext>
            </a:extLst>
          </p:cNvPr>
          <p:cNvSpPr/>
          <p:nvPr/>
        </p:nvSpPr>
        <p:spPr>
          <a:xfrm>
            <a:off x="7455114" y="3462309"/>
            <a:ext cx="744831" cy="629317"/>
          </a:xfrm>
          <a:prstGeom prst="snip2SameRect">
            <a:avLst>
              <a:gd name="adj1" fmla="val 7125"/>
              <a:gd name="adj2" fmla="val 6362"/>
            </a:avLst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3</a:t>
            </a:r>
            <a:r>
              <a:rPr lang="en-US" sz="1000" baseline="30000" dirty="0">
                <a:solidFill>
                  <a:schemeClr val="tx1"/>
                </a:solidFill>
              </a:rPr>
              <a:t>rd</a:t>
            </a:r>
            <a:r>
              <a:rPr lang="en-US" sz="1000" dirty="0">
                <a:solidFill>
                  <a:schemeClr val="tx1"/>
                </a:solidFill>
              </a:rPr>
              <a:t> party training compiler</a:t>
            </a:r>
          </a:p>
        </p:txBody>
      </p:sp>
      <p:sp>
        <p:nvSpPr>
          <p:cNvPr id="5" name="Snip Same Side Corner Rectangle 4">
            <a:extLst>
              <a:ext uri="{FF2B5EF4-FFF2-40B4-BE49-F238E27FC236}">
                <a16:creationId xmlns:a16="http://schemas.microsoft.com/office/drawing/2014/main" id="{C8722FC6-31A8-075D-8181-DE2ADC0DCD03}"/>
              </a:ext>
            </a:extLst>
          </p:cNvPr>
          <p:cNvSpPr/>
          <p:nvPr/>
        </p:nvSpPr>
        <p:spPr>
          <a:xfrm>
            <a:off x="5127379" y="5470649"/>
            <a:ext cx="2754890" cy="629317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4035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TT-Fabric</a:t>
            </a:r>
          </a:p>
          <a:p>
            <a:pPr algn="ctr"/>
            <a:r>
              <a:rPr lang="en-US" sz="1400" b="1" dirty="0">
                <a:solidFill>
                  <a:srgbClr val="FFFFFF"/>
                </a:solidFill>
              </a:rPr>
              <a:t>(unified scale-up and scale-out</a:t>
            </a:r>
          </a:p>
        </p:txBody>
      </p:sp>
      <p:sp>
        <p:nvSpPr>
          <p:cNvPr id="22" name="コンテンツ プレースホルダー 2">
            <a:extLst>
              <a:ext uri="{FF2B5EF4-FFF2-40B4-BE49-F238E27FC236}">
                <a16:creationId xmlns:a16="http://schemas.microsoft.com/office/drawing/2014/main" id="{9B814F8F-6DDA-FA31-A95D-A7925F032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9038"/>
            <a:ext cx="5752199" cy="44962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buFont typeface="Courier New" panose="020B0604020202020204" pitchFamily="34" charset="0"/>
              <a:buChar char="o"/>
            </a:pPr>
            <a:r>
              <a:rPr lang="ja-JP" altLang="en-US">
                <a:latin typeface="Arial Nova Light"/>
                <a:ea typeface="游ゴシック"/>
              </a:rPr>
              <a:t>Developers are tired of needing to understand everything before they get started</a:t>
            </a:r>
            <a:endParaRPr lang="en-US" altLang="ja-JP" sz="2400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ja-JP" altLang="en-US">
                <a:latin typeface="Arial Nova Light"/>
                <a:ea typeface="游ゴシック"/>
              </a:rPr>
              <a:t>Enable users to use the models they have to get reasonable performance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ja-JP" altLang="en-US">
                <a:latin typeface="Arial Nova Light"/>
                <a:ea typeface="游ゴシック"/>
              </a:rPr>
              <a:t>Focus on enabling perfomance at every level, and meet developers where they are</a:t>
            </a:r>
            <a:endParaRPr lang="ja-JP" altLang="en-US">
              <a:ea typeface="游ゴシック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CA" altLang="ja-JP" dirty="0">
              <a:latin typeface="Arial Nova Light"/>
              <a:ea typeface="游ゴシック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ja-JP" altLang="en-US">
              <a:ea typeface="游ゴシック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ja-JP" altLang="en-US">
              <a:ea typeface="游ゴシック"/>
            </a:endParaRPr>
          </a:p>
          <a:p>
            <a:endParaRPr lang="ja-JP" altLang="en-US"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6139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3046F-6609-6E22-6022-78C6FCAF8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DF436D-DFA2-6A7C-66E0-91DC6F501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>
              <a:latin typeface="Arial Nova Light"/>
              <a:ea typeface="游ゴシック Light"/>
              <a:cs typeface="Calibri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3B22B2-5B7F-B4B5-77CA-8D24C8550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8" y="1174755"/>
            <a:ext cx="5752199" cy="44962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altLang="ja-JP" dirty="0">
                <a:latin typeface="Arial Nova Light"/>
                <a:ea typeface="游ゴシック"/>
              </a:rPr>
              <a:t>Classical</a:t>
            </a:r>
            <a:r>
              <a:rPr lang="ja-JP" altLang="en-US">
                <a:latin typeface="Arial Nova Light"/>
                <a:ea typeface="游ゴシック"/>
              </a:rPr>
              <a:t> HPC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ja-JP" altLang="en-US">
                <a:latin typeface="Arial Nova Light"/>
                <a:ea typeface="游ゴシック"/>
              </a:rPr>
              <a:t>Leverage work from AI stack</a:t>
            </a:r>
            <a:r>
              <a:rPr lang="en-US" altLang="ja-JP" dirty="0">
                <a:latin typeface="Arial Nova Light"/>
                <a:ea typeface="游ゴシック"/>
              </a:rPr>
              <a:t> </a:t>
            </a:r>
            <a:r>
              <a:rPr lang="en-CA" altLang="ja-JP" dirty="0">
                <a:latin typeface="Arial Nova Light"/>
                <a:ea typeface="游ゴシック"/>
              </a:rPr>
              <a:t>- MLIR</a:t>
            </a:r>
            <a:endParaRPr lang="ja-JP" altLang="en-US">
              <a:latin typeface="Arial Nova Light"/>
              <a:ea typeface="游ゴシック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ja-JP" altLang="en-US">
                <a:latin typeface="Arial Nova Light"/>
                <a:ea typeface="游ゴシック"/>
              </a:rPr>
              <a:t>Flexible entry points for developers  </a:t>
            </a:r>
            <a:endParaRPr lang="en-CA" altLang="ja-JP" dirty="0">
              <a:latin typeface="Arial Nova Light"/>
              <a:ea typeface="游ゴシック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CA" altLang="ja-JP" dirty="0">
                <a:latin typeface="Arial Nova Light"/>
                <a:ea typeface="游ゴシック"/>
              </a:rPr>
              <a:t>Leverage and contribute to the Open Source community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CA" altLang="ja-JP" dirty="0">
                <a:latin typeface="Arial Nova Light"/>
                <a:ea typeface="游ゴシック"/>
              </a:rPr>
              <a:t>Provide users a friendly, familiar baseline to start, enable tooling to go further </a:t>
            </a:r>
            <a:endParaRPr lang="ja-JP" altLang="en-US">
              <a:ea typeface="游ゴシック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ja-JP" altLang="en-US">
              <a:ea typeface="游ゴシック"/>
            </a:endParaRPr>
          </a:p>
          <a:p>
            <a:endParaRPr lang="ja-JP" altLang="en-US">
              <a:ea typeface="游ゴシック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D29029-0FFE-65B1-365B-0D0F5B90A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3319E5-6809-EF43-8219-1D01CECC0E5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Snip Same Side Corner Rectangle 6">
            <a:extLst>
              <a:ext uri="{FF2B5EF4-FFF2-40B4-BE49-F238E27FC236}">
                <a16:creationId xmlns:a16="http://schemas.microsoft.com/office/drawing/2014/main" id="{EC400C18-2C34-3C5E-C70D-E2CD8559EEA9}"/>
              </a:ext>
            </a:extLst>
          </p:cNvPr>
          <p:cNvSpPr/>
          <p:nvPr/>
        </p:nvSpPr>
        <p:spPr>
          <a:xfrm>
            <a:off x="7323867" y="1034350"/>
            <a:ext cx="1728925" cy="280811"/>
          </a:xfrm>
          <a:prstGeom prst="snip2SameRect">
            <a:avLst>
              <a:gd name="adj1" fmla="val 22097"/>
              <a:gd name="adj2" fmla="val 21333"/>
            </a:avLst>
          </a:prstGeom>
          <a:solidFill>
            <a:srgbClr val="C3DB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spc="100" dirty="0">
                <a:solidFill>
                  <a:schemeClr val="tx1"/>
                </a:solidFill>
                <a:latin typeface="Aptos SemiBold" panose="020B0004020202020204" pitchFamily="34" charset="0"/>
              </a:rPr>
              <a:t>ANY HPC Code</a:t>
            </a:r>
          </a:p>
        </p:txBody>
      </p:sp>
      <p:sp>
        <p:nvSpPr>
          <p:cNvPr id="15" name="Snip Same Side Corner Rectangle 14">
            <a:extLst>
              <a:ext uri="{FF2B5EF4-FFF2-40B4-BE49-F238E27FC236}">
                <a16:creationId xmlns:a16="http://schemas.microsoft.com/office/drawing/2014/main" id="{D12CE63F-7CAE-D474-2AC9-DE57B35BF6E5}"/>
              </a:ext>
            </a:extLst>
          </p:cNvPr>
          <p:cNvSpPr/>
          <p:nvPr/>
        </p:nvSpPr>
        <p:spPr>
          <a:xfrm>
            <a:off x="7327436" y="4257548"/>
            <a:ext cx="1725355" cy="839862"/>
          </a:xfrm>
          <a:prstGeom prst="snip2SameRect">
            <a:avLst>
              <a:gd name="adj1" fmla="val 6272"/>
              <a:gd name="adj2" fmla="val 6313"/>
            </a:avLst>
          </a:prstGeom>
          <a:solidFill>
            <a:srgbClr val="EBE7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pc="1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1401C1-E032-54B0-C9C8-F1A7AFB077BF}"/>
              </a:ext>
            </a:extLst>
          </p:cNvPr>
          <p:cNvSpPr/>
          <p:nvPr/>
        </p:nvSpPr>
        <p:spPr>
          <a:xfrm>
            <a:off x="8768648" y="4409465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 dirty="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 dirty="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pic>
        <p:nvPicPr>
          <p:cNvPr id="18" name="Picture 17" descr="A purple and black logo&#10;&#10;Description automatically generated">
            <a:extLst>
              <a:ext uri="{FF2B5EF4-FFF2-40B4-BE49-F238E27FC236}">
                <a16:creationId xmlns:a16="http://schemas.microsoft.com/office/drawing/2014/main" id="{86CC4E56-356A-0AB1-BD3B-9A14449EF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407" y="4341631"/>
            <a:ext cx="682277" cy="681400"/>
          </a:xfrm>
          <a:prstGeom prst="rect">
            <a:avLst/>
          </a:prstGeom>
        </p:spPr>
      </p:pic>
      <p:sp>
        <p:nvSpPr>
          <p:cNvPr id="19" name="Snip Same Side Corner Rectangle 18">
            <a:extLst>
              <a:ext uri="{FF2B5EF4-FFF2-40B4-BE49-F238E27FC236}">
                <a16:creationId xmlns:a16="http://schemas.microsoft.com/office/drawing/2014/main" id="{D103217E-4068-7A69-CF97-9CA036D5B4BF}"/>
              </a:ext>
            </a:extLst>
          </p:cNvPr>
          <p:cNvSpPr/>
          <p:nvPr/>
        </p:nvSpPr>
        <p:spPr>
          <a:xfrm>
            <a:off x="7323867" y="5321861"/>
            <a:ext cx="1728925" cy="280811"/>
          </a:xfrm>
          <a:prstGeom prst="snip2SameRect">
            <a:avLst>
              <a:gd name="adj1" fmla="val 22097"/>
              <a:gd name="adj2" fmla="val 21333"/>
            </a:avLst>
          </a:prstGeom>
          <a:solidFill>
            <a:srgbClr val="B9DBD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b="1" spc="100" dirty="0">
                <a:solidFill>
                  <a:schemeClr val="tx1"/>
                </a:solidFill>
                <a:latin typeface="Aptos SemiBold" panose="020B0004020202020204" pitchFamily="34" charset="0"/>
              </a:rPr>
              <a:t>OPTIMIZED COMPILER IR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065322D-78B0-0CA5-A6E1-2E7071AC7779}"/>
              </a:ext>
            </a:extLst>
          </p:cNvPr>
          <p:cNvCxnSpPr>
            <a:cxnSpLocks/>
          </p:cNvCxnSpPr>
          <p:nvPr/>
        </p:nvCxnSpPr>
        <p:spPr>
          <a:xfrm>
            <a:off x="8183546" y="5099339"/>
            <a:ext cx="0" cy="22328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D5813A25-E0C7-CE7A-B39C-9311300DAED3}"/>
              </a:ext>
            </a:extLst>
          </p:cNvPr>
          <p:cNvCxnSpPr>
            <a:cxnSpLocks/>
            <a:stCxn id="19" idx="1"/>
            <a:endCxn id="23" idx="2"/>
          </p:cNvCxnSpPr>
          <p:nvPr/>
        </p:nvCxnSpPr>
        <p:spPr>
          <a:xfrm rot="5400000" flipH="1" flipV="1">
            <a:off x="8773857" y="4333184"/>
            <a:ext cx="683961" cy="1855016"/>
          </a:xfrm>
          <a:prstGeom prst="bentConnector4">
            <a:avLst>
              <a:gd name="adj1" fmla="val -33423"/>
              <a:gd name="adj2" fmla="val 73301"/>
            </a:avLst>
          </a:prstGeom>
          <a:ln w="95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nip Same Side Corner Rectangle 22">
            <a:extLst>
              <a:ext uri="{FF2B5EF4-FFF2-40B4-BE49-F238E27FC236}">
                <a16:creationId xmlns:a16="http://schemas.microsoft.com/office/drawing/2014/main" id="{21A32799-E04B-59A3-0E93-3B3F4C920129}"/>
              </a:ext>
            </a:extLst>
          </p:cNvPr>
          <p:cNvSpPr/>
          <p:nvPr/>
        </p:nvSpPr>
        <p:spPr>
          <a:xfrm>
            <a:off x="10043346" y="4511201"/>
            <a:ext cx="1725355" cy="815020"/>
          </a:xfrm>
          <a:prstGeom prst="snip2SameRect">
            <a:avLst>
              <a:gd name="adj1" fmla="val 6272"/>
              <a:gd name="adj2" fmla="val 6313"/>
            </a:avLst>
          </a:prstGeom>
          <a:solidFill>
            <a:srgbClr val="EBE7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pc="100">
              <a:solidFill>
                <a:schemeClr val="tx1"/>
              </a:solidFill>
            </a:endParaRPr>
          </a:p>
        </p:txBody>
      </p:sp>
      <p:sp>
        <p:nvSpPr>
          <p:cNvPr id="24" name="Snip Same Side Corner Rectangle 23">
            <a:extLst>
              <a:ext uri="{FF2B5EF4-FFF2-40B4-BE49-F238E27FC236}">
                <a16:creationId xmlns:a16="http://schemas.microsoft.com/office/drawing/2014/main" id="{EEA93F2A-8E29-EF86-15A5-B6F0A3578BCD}"/>
              </a:ext>
            </a:extLst>
          </p:cNvPr>
          <p:cNvSpPr/>
          <p:nvPr/>
        </p:nvSpPr>
        <p:spPr>
          <a:xfrm>
            <a:off x="10022324" y="4022611"/>
            <a:ext cx="1746376" cy="280811"/>
          </a:xfrm>
          <a:prstGeom prst="snip2SameRect">
            <a:avLst>
              <a:gd name="adj1" fmla="val 22097"/>
              <a:gd name="adj2" fmla="val 21333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b="1" spc="100">
                <a:solidFill>
                  <a:schemeClr val="tx1"/>
                </a:solidFill>
                <a:latin typeface="Aptos SemiBold" panose="020B0004020202020204" pitchFamily="34" charset="0"/>
              </a:rPr>
              <a:t>CUSTOM OPS</a:t>
            </a:r>
          </a:p>
        </p:txBody>
      </p:sp>
      <p:sp>
        <p:nvSpPr>
          <p:cNvPr id="25" name="Snip Same Side Corner Rectangle 24">
            <a:extLst>
              <a:ext uri="{FF2B5EF4-FFF2-40B4-BE49-F238E27FC236}">
                <a16:creationId xmlns:a16="http://schemas.microsoft.com/office/drawing/2014/main" id="{22446F44-1604-639A-C443-9F07EDD20836}"/>
              </a:ext>
            </a:extLst>
          </p:cNvPr>
          <p:cNvSpPr/>
          <p:nvPr/>
        </p:nvSpPr>
        <p:spPr>
          <a:xfrm>
            <a:off x="10022324" y="3539135"/>
            <a:ext cx="1746376" cy="280811"/>
          </a:xfrm>
          <a:prstGeom prst="snip2SameRect">
            <a:avLst>
              <a:gd name="adj1" fmla="val 22097"/>
              <a:gd name="adj2" fmla="val 21333"/>
            </a:avLst>
          </a:prstGeom>
          <a:solidFill>
            <a:srgbClr val="B9DBD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b="1" spc="100">
                <a:solidFill>
                  <a:schemeClr val="tx1"/>
                </a:solidFill>
                <a:latin typeface="Aptos SemiBold" panose="020B0004020202020204" pitchFamily="34" charset="0"/>
              </a:rPr>
              <a:t>BUILD ANYTHING</a:t>
            </a:r>
          </a:p>
        </p:txBody>
      </p:sp>
      <p:pic>
        <p:nvPicPr>
          <p:cNvPr id="26" name="Picture 25" descr="A purple and black logo&#10;&#10;Description automatically generated">
            <a:extLst>
              <a:ext uri="{FF2B5EF4-FFF2-40B4-BE49-F238E27FC236}">
                <a16:creationId xmlns:a16="http://schemas.microsoft.com/office/drawing/2014/main" id="{9EEB7A4F-8902-9495-7B70-21FB19960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73" y="4577241"/>
            <a:ext cx="497063" cy="644771"/>
          </a:xfrm>
          <a:prstGeom prst="rect">
            <a:avLst/>
          </a:prstGeom>
        </p:spPr>
      </p:pic>
      <p:sp>
        <p:nvSpPr>
          <p:cNvPr id="27" name="Snip Same Side Corner Rectangle 26">
            <a:extLst>
              <a:ext uri="{FF2B5EF4-FFF2-40B4-BE49-F238E27FC236}">
                <a16:creationId xmlns:a16="http://schemas.microsoft.com/office/drawing/2014/main" id="{B18C2F07-29D9-8AF4-7104-91BECF299E23}"/>
              </a:ext>
            </a:extLst>
          </p:cNvPr>
          <p:cNvSpPr/>
          <p:nvPr/>
        </p:nvSpPr>
        <p:spPr>
          <a:xfrm>
            <a:off x="10043346" y="5626117"/>
            <a:ext cx="1725355" cy="815020"/>
          </a:xfrm>
          <a:prstGeom prst="snip2SameRect">
            <a:avLst>
              <a:gd name="adj1" fmla="val 6272"/>
              <a:gd name="adj2" fmla="val 6313"/>
            </a:avLst>
          </a:prstGeom>
          <a:solidFill>
            <a:srgbClr val="EBE7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pc="100">
              <a:solidFill>
                <a:schemeClr val="tx1"/>
              </a:solidFill>
            </a:endParaRPr>
          </a:p>
        </p:txBody>
      </p:sp>
      <p:pic>
        <p:nvPicPr>
          <p:cNvPr id="28" name="Picture 27" descr="A purple and black logo&#10;&#10;Description automatically generated">
            <a:extLst>
              <a:ext uri="{FF2B5EF4-FFF2-40B4-BE49-F238E27FC236}">
                <a16:creationId xmlns:a16="http://schemas.microsoft.com/office/drawing/2014/main" id="{FF8D6437-4375-42ED-8E13-7400873AC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854" y="5689932"/>
            <a:ext cx="1148298" cy="64748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6E1177F-7946-EC23-DA7B-A40714E9B78C}"/>
              </a:ext>
            </a:extLst>
          </p:cNvPr>
          <p:cNvCxnSpPr>
            <a:cxnSpLocks/>
            <a:stCxn id="23" idx="3"/>
          </p:cNvCxnSpPr>
          <p:nvPr/>
        </p:nvCxnSpPr>
        <p:spPr>
          <a:xfrm flipH="1" flipV="1">
            <a:off x="10906023" y="4312048"/>
            <a:ext cx="1" cy="19915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17E363F-6F1E-1AB3-CE8D-E5A2CCEE314A}"/>
              </a:ext>
            </a:extLst>
          </p:cNvPr>
          <p:cNvCxnSpPr>
            <a:cxnSpLocks/>
          </p:cNvCxnSpPr>
          <p:nvPr/>
        </p:nvCxnSpPr>
        <p:spPr>
          <a:xfrm flipH="1" flipV="1">
            <a:off x="10906023" y="3819945"/>
            <a:ext cx="1" cy="19915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F60CE101-BCEE-FF74-29BE-C1D72F161B5F}"/>
              </a:ext>
            </a:extLst>
          </p:cNvPr>
          <p:cNvCxnSpPr>
            <a:cxnSpLocks/>
            <a:stCxn id="19" idx="1"/>
            <a:endCxn id="27" idx="2"/>
          </p:cNvCxnSpPr>
          <p:nvPr/>
        </p:nvCxnSpPr>
        <p:spPr>
          <a:xfrm rot="16200000" flipH="1">
            <a:off x="8900361" y="4890641"/>
            <a:ext cx="430955" cy="1855016"/>
          </a:xfrm>
          <a:prstGeom prst="bentConnector2">
            <a:avLst/>
          </a:prstGeom>
          <a:ln w="95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38D5C319-18FF-19C4-1BA3-CFD6AEBA5C73}"/>
              </a:ext>
            </a:extLst>
          </p:cNvPr>
          <p:cNvSpPr/>
          <p:nvPr/>
        </p:nvSpPr>
        <p:spPr>
          <a:xfrm>
            <a:off x="11495067" y="4631561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4817742-7035-B0B5-2771-0D1AA46E92A7}"/>
              </a:ext>
            </a:extLst>
          </p:cNvPr>
          <p:cNvSpPr/>
          <p:nvPr/>
        </p:nvSpPr>
        <p:spPr>
          <a:xfrm>
            <a:off x="11495067" y="5766678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09D646-1459-BA06-81AF-3C2C22A47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496" y="1581720"/>
            <a:ext cx="729337" cy="72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 Programming Icon - C Programming Language Logo PNG Transparent With ...">
            <a:extLst>
              <a:ext uri="{FF2B5EF4-FFF2-40B4-BE49-F238E27FC236}">
                <a16:creationId xmlns:a16="http://schemas.microsoft.com/office/drawing/2014/main" id="{7A2EE2D9-6A20-24F6-348C-5A59ABC2E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5" b="98254" l="4286" r="94286">
                        <a14:foregroundMark x1="61667" y1="11059" x2="61667" y2="11059"/>
                        <a14:foregroundMark x1="61667" y1="11059" x2="38690" y2="12573"/>
                        <a14:foregroundMark x1="49405" y1="7683" x2="36310" y2="7916"/>
                        <a14:foregroundMark x1="36310" y1="7916" x2="27619" y2="12922"/>
                        <a14:foregroundMark x1="27619" y1="12922" x2="15000" y2="26892"/>
                        <a14:foregroundMark x1="15000" y1="26892" x2="12024" y2="56228"/>
                        <a14:foregroundMark x1="12024" y1="56228" x2="15595" y2="79744"/>
                        <a14:foregroundMark x1="15595" y1="79744" x2="24048" y2="85332"/>
                        <a14:foregroundMark x1="24048" y1="85332" x2="55952" y2="89173"/>
                        <a14:foregroundMark x1="55952" y1="89173" x2="69048" y2="87078"/>
                        <a14:foregroundMark x1="69048" y1="87078" x2="77857" y2="80442"/>
                        <a14:foregroundMark x1="77857" y1="80442" x2="87262" y2="67288"/>
                        <a14:foregroundMark x1="87262" y1="67288" x2="89048" y2="57509"/>
                        <a14:foregroundMark x1="89048" y1="57509" x2="84405" y2="24098"/>
                        <a14:foregroundMark x1="84405" y1="24098" x2="76548" y2="16531"/>
                        <a14:foregroundMark x1="76548" y1="16531" x2="68095" y2="12922"/>
                        <a14:foregroundMark x1="41429" y1="58440" x2="51071" y2="60536"/>
                        <a14:foregroundMark x1="51071" y1="60536" x2="41071" y2="55064"/>
                        <a14:foregroundMark x1="41071" y1="55064" x2="38095" y2="57276"/>
                        <a14:foregroundMark x1="50595" y1="3958" x2="50595" y2="3958"/>
                        <a14:foregroundMark x1="50476" y1="815" x2="50476" y2="815"/>
                        <a14:foregroundMark x1="5833" y1="37136" x2="5833" y2="37136"/>
                        <a14:foregroundMark x1="94286" y1="37485" x2="94286" y2="37485"/>
                        <a14:foregroundMark x1="66190" y1="33993" x2="66190" y2="33993"/>
                        <a14:foregroundMark x1="66310" y1="33877" x2="45952" y2="30850"/>
                        <a14:foregroundMark x1="45952" y1="30850" x2="36667" y2="35856"/>
                        <a14:foregroundMark x1="36667" y1="35856" x2="31429" y2="45518"/>
                        <a14:foregroundMark x1="31429" y1="45518" x2="32024" y2="53667"/>
                        <a14:foregroundMark x1="76667" y1="67637" x2="65714" y2="72875"/>
                        <a14:foregroundMark x1="65714" y1="72875" x2="55595" y2="73225"/>
                        <a14:foregroundMark x1="55595" y1="73225" x2="35952" y2="65425"/>
                        <a14:foregroundMark x1="35952" y1="65425" x2="28333" y2="57159"/>
                        <a14:foregroundMark x1="28333" y1="57159" x2="28333" y2="44354"/>
                        <a14:foregroundMark x1="28333" y1="44354" x2="31905" y2="32829"/>
                        <a14:foregroundMark x1="31905" y1="32829" x2="40357" y2="26892"/>
                        <a14:foregroundMark x1="40357" y1="26892" x2="49881" y2="28638"/>
                        <a14:foregroundMark x1="49881" y1="28638" x2="59405" y2="33411"/>
                        <a14:foregroundMark x1="59405" y1="33411" x2="64405" y2="25611"/>
                        <a14:foregroundMark x1="64405" y1="25611" x2="55952" y2="21653"/>
                        <a14:foregroundMark x1="55952" y1="21653" x2="44762" y2="20373"/>
                        <a14:foregroundMark x1="44762" y1="20373" x2="35238" y2="22235"/>
                        <a14:foregroundMark x1="35238" y1="22235" x2="26786" y2="28172"/>
                        <a14:foregroundMark x1="26786" y1="28172" x2="19643" y2="47264"/>
                        <a14:foregroundMark x1="19643" y1="47264" x2="20476" y2="59371"/>
                        <a14:foregroundMark x1="20476" y1="59371" x2="25119" y2="67637"/>
                        <a14:foregroundMark x1="25119" y1="67637" x2="33333" y2="74971"/>
                        <a14:foregroundMark x1="33333" y1="74971" x2="54643" y2="77648"/>
                        <a14:foregroundMark x1="54643" y1="77648" x2="60595" y2="77299"/>
                        <a14:foregroundMark x1="65238" y1="37951" x2="67262" y2="28638"/>
                        <a14:foregroundMark x1="67262" y1="28638" x2="73214" y2="34109"/>
                        <a14:foregroundMark x1="49048" y1="93248" x2="49048" y2="93248"/>
                        <a14:foregroundMark x1="50000" y1="98370" x2="50000" y2="98370"/>
                        <a14:foregroundMark x1="4286" y1="50524" x2="4286" y2="5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280" y="1597320"/>
            <a:ext cx="697876" cy="71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8173522-0BCF-5BF3-5CA2-5501A115FA1A}"/>
              </a:ext>
            </a:extLst>
          </p:cNvPr>
          <p:cNvCxnSpPr>
            <a:cxnSpLocks/>
            <a:stCxn id="1030" idx="2"/>
            <a:endCxn id="1054" idx="3"/>
          </p:cNvCxnSpPr>
          <p:nvPr/>
        </p:nvCxnSpPr>
        <p:spPr>
          <a:xfrm flipH="1">
            <a:off x="8192202" y="2311056"/>
            <a:ext cx="1016" cy="83376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0FC007DA-EAA2-6EDE-2512-A42B0A9AECE1}"/>
              </a:ext>
            </a:extLst>
          </p:cNvPr>
          <p:cNvSpPr/>
          <p:nvPr/>
        </p:nvSpPr>
        <p:spPr>
          <a:xfrm>
            <a:off x="6946779" y="2047480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 dirty="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 dirty="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96F43973-183A-C83A-0B6C-DBEAF63D59CE}"/>
              </a:ext>
            </a:extLst>
          </p:cNvPr>
          <p:cNvCxnSpPr>
            <a:cxnSpLocks/>
            <a:stCxn id="1026" idx="2"/>
          </p:cNvCxnSpPr>
          <p:nvPr/>
        </p:nvCxnSpPr>
        <p:spPr>
          <a:xfrm rot="16200000" flipH="1">
            <a:off x="6698433" y="2480788"/>
            <a:ext cx="850473" cy="511009"/>
          </a:xfrm>
          <a:prstGeom prst="bentConnector3">
            <a:avLst>
              <a:gd name="adj1" fmla="val 99433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58946EF3-89D2-223F-3788-060DDDA427D2}"/>
              </a:ext>
            </a:extLst>
          </p:cNvPr>
          <p:cNvSpPr/>
          <p:nvPr/>
        </p:nvSpPr>
        <p:spPr>
          <a:xfrm>
            <a:off x="8315372" y="2043043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 dirty="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 dirty="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0D527782-06F1-5094-DCD9-ED785A4B3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5" b="97656" l="10000" r="90000">
                        <a14:foregroundMark x1="60361" y1="37891" x2="56024" y2="33203"/>
                        <a14:foregroundMark x1="56024" y1="33203" x2="51205" y2="31445"/>
                        <a14:foregroundMark x1="51205" y1="31445" x2="45663" y2="33203"/>
                        <a14:foregroundMark x1="45663" y1="33203" x2="42651" y2="38672"/>
                        <a14:foregroundMark x1="42651" y1="38672" x2="41084" y2="54297"/>
                        <a14:foregroundMark x1="41084" y1="54297" x2="41807" y2="62109"/>
                        <a14:foregroundMark x1="41807" y1="62109" x2="46506" y2="66211"/>
                        <a14:foregroundMark x1="46506" y1="66211" x2="51687" y2="67773"/>
                        <a14:foregroundMark x1="51687" y1="67773" x2="56506" y2="66602"/>
                        <a14:foregroundMark x1="56506" y1="66602" x2="53976" y2="72852"/>
                        <a14:foregroundMark x1="53976" y1="72852" x2="42651" y2="71094"/>
                        <a14:foregroundMark x1="42651" y1="71094" x2="38675" y2="65820"/>
                        <a14:foregroundMark x1="38675" y1="65820" x2="35904" y2="58008"/>
                        <a14:foregroundMark x1="35904" y1="58008" x2="34699" y2="49609"/>
                        <a14:foregroundMark x1="34699" y1="49609" x2="36867" y2="33984"/>
                        <a14:foregroundMark x1="36867" y1="33984" x2="40482" y2="29297"/>
                        <a14:foregroundMark x1="40482" y1="29297" x2="51084" y2="26172"/>
                        <a14:foregroundMark x1="51084" y1="26172" x2="56386" y2="28711"/>
                        <a14:foregroundMark x1="56386" y1="28711" x2="61446" y2="33789"/>
                        <a14:foregroundMark x1="64819" y1="47852" x2="64819" y2="52930"/>
                        <a14:foregroundMark x1="72048" y1="47656" x2="72048" y2="53711"/>
                        <a14:foregroundMark x1="54337" y1="8594" x2="49759" y2="8008"/>
                        <a14:foregroundMark x1="49759" y1="8008" x2="51807" y2="6055"/>
                        <a14:foregroundMark x1="44096" y1="91016" x2="48313" y2="93359"/>
                        <a14:foregroundMark x1="48313" y1="93359" x2="53253" y2="92383"/>
                        <a14:foregroundMark x1="53253" y1="92383" x2="53373" y2="91992"/>
                        <a14:foregroundMark x1="50120" y1="97656" x2="50120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233" y="1567970"/>
            <a:ext cx="1226901" cy="75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Oval 1028">
            <a:extLst>
              <a:ext uri="{FF2B5EF4-FFF2-40B4-BE49-F238E27FC236}">
                <a16:creationId xmlns:a16="http://schemas.microsoft.com/office/drawing/2014/main" id="{83159A1B-B524-14DB-86B6-4D35354D0B35}"/>
              </a:ext>
            </a:extLst>
          </p:cNvPr>
          <p:cNvSpPr/>
          <p:nvPr/>
        </p:nvSpPr>
        <p:spPr>
          <a:xfrm>
            <a:off x="9519307" y="2043043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 dirty="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 dirty="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sp>
        <p:nvSpPr>
          <p:cNvPr id="1035" name="AutoShape 10" descr="SYCL Logo">
            <a:extLst>
              <a:ext uri="{FF2B5EF4-FFF2-40B4-BE49-F238E27FC236}">
                <a16:creationId xmlns:a16="http://schemas.microsoft.com/office/drawing/2014/main" id="{796164E5-2FCC-2394-92BA-1B2A8EB18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" name="Snip Same Side Corner Rectangle 1053">
            <a:extLst>
              <a:ext uri="{FF2B5EF4-FFF2-40B4-BE49-F238E27FC236}">
                <a16:creationId xmlns:a16="http://schemas.microsoft.com/office/drawing/2014/main" id="{B17D5299-EE0C-323C-D890-DC8622C3B1B8}"/>
              </a:ext>
            </a:extLst>
          </p:cNvPr>
          <p:cNvSpPr/>
          <p:nvPr/>
        </p:nvSpPr>
        <p:spPr>
          <a:xfrm>
            <a:off x="7329524" y="3144822"/>
            <a:ext cx="1725355" cy="839862"/>
          </a:xfrm>
          <a:prstGeom prst="snip2SameRect">
            <a:avLst>
              <a:gd name="adj1" fmla="val 6272"/>
              <a:gd name="adj2" fmla="val 6313"/>
            </a:avLst>
          </a:prstGeom>
          <a:solidFill>
            <a:srgbClr val="EBE7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pc="100">
              <a:solidFill>
                <a:schemeClr val="tx1"/>
              </a:solidFill>
            </a:endParaRP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27338708-E12F-6356-6076-8F03D96CBA5F}"/>
              </a:ext>
            </a:extLst>
          </p:cNvPr>
          <p:cNvSpPr/>
          <p:nvPr/>
        </p:nvSpPr>
        <p:spPr>
          <a:xfrm>
            <a:off x="8770736" y="3296739"/>
            <a:ext cx="536027" cy="536027"/>
          </a:xfrm>
          <a:prstGeom prst="ellipse">
            <a:avLst/>
          </a:prstGeom>
          <a:solidFill>
            <a:srgbClr val="9BDB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80" b="1" spc="-20" dirty="0">
                <a:solidFill>
                  <a:schemeClr val="tx1"/>
                </a:solidFill>
                <a:latin typeface="Aptos SemiBold" panose="020B0004020202020204" pitchFamily="34" charset="0"/>
              </a:rPr>
              <a:t>OPEN</a:t>
            </a:r>
          </a:p>
          <a:p>
            <a:pPr algn="ctr"/>
            <a:r>
              <a:rPr lang="en-US" sz="780" b="1" spc="-20" dirty="0">
                <a:solidFill>
                  <a:schemeClr val="tx1"/>
                </a:solidFill>
                <a:latin typeface="Aptos SemiBold" panose="020B0004020202020204" pitchFamily="34" charset="0"/>
              </a:rPr>
              <a:t>SOURCE</a:t>
            </a:r>
          </a:p>
        </p:txBody>
      </p:sp>
      <p:cxnSp>
        <p:nvCxnSpPr>
          <p:cNvPr id="1057" name="Straight Arrow Connector 1056">
            <a:extLst>
              <a:ext uri="{FF2B5EF4-FFF2-40B4-BE49-F238E27FC236}">
                <a16:creationId xmlns:a16="http://schemas.microsoft.com/office/drawing/2014/main" id="{01AE557F-FED2-D68C-E7B6-0ACB36938495}"/>
              </a:ext>
            </a:extLst>
          </p:cNvPr>
          <p:cNvCxnSpPr>
            <a:cxnSpLocks/>
            <a:endCxn id="15" idx="3"/>
          </p:cNvCxnSpPr>
          <p:nvPr/>
        </p:nvCxnSpPr>
        <p:spPr>
          <a:xfrm>
            <a:off x="8185634" y="3986613"/>
            <a:ext cx="4480" cy="270935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9" name="Picture 14" descr="HOT CHIPS 34 Preview - Breakfast Bytes - Cadence Blogs - Cadence Community">
            <a:extLst>
              <a:ext uri="{FF2B5EF4-FFF2-40B4-BE49-F238E27FC236}">
                <a16:creationId xmlns:a16="http://schemas.microsoft.com/office/drawing/2014/main" id="{25C4F402-6032-E288-3483-377860B7E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2667" y1="42222" x2="62222" y2="30667"/>
                        <a14:foregroundMark x1="58222" y1="33333" x2="49333" y2="35111"/>
                        <a14:foregroundMark x1="33778" y1="27111" x2="33778" y2="27111"/>
                        <a14:foregroundMark x1="36444" y1="30667" x2="36444" y2="30667"/>
                        <a14:foregroundMark x1="61333" y1="72889" x2="61333" y2="82222"/>
                        <a14:foregroundMark x1="83111" y1="84444" x2="87111" y2="86667"/>
                        <a14:foregroundMark x1="49778" y1="89778" x2="49778" y2="89778"/>
                        <a14:foregroundMark x1="24000" y1="78667" x2="24000" y2="7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815" y="3161528"/>
            <a:ext cx="812595" cy="81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D964102F-4A2D-9929-85E0-EEE8971C1025}"/>
              </a:ext>
            </a:extLst>
          </p:cNvPr>
          <p:cNvCxnSpPr>
            <a:cxnSpLocks/>
            <a:stCxn id="1032" idx="2"/>
          </p:cNvCxnSpPr>
          <p:nvPr/>
        </p:nvCxnSpPr>
        <p:spPr>
          <a:xfrm rot="5400000">
            <a:off x="8868732" y="2523576"/>
            <a:ext cx="836722" cy="439182"/>
          </a:xfrm>
          <a:prstGeom prst="bentConnector3">
            <a:avLst>
              <a:gd name="adj1" fmla="val 100245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615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C920D7-F12E-96FF-AA45-85EDC77DE3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5771" y="1841059"/>
            <a:ext cx="4990337" cy="3462469"/>
          </a:xfrm>
          <a:prstGeom prst="rect">
            <a:avLst/>
          </a:prstGeom>
        </p:spPr>
      </p:pic>
      <p:sp>
        <p:nvSpPr>
          <p:cNvPr id="18" name="Google Shape;1783;g2abddef08a3_0_6224">
            <a:extLst>
              <a:ext uri="{FF2B5EF4-FFF2-40B4-BE49-F238E27FC236}">
                <a16:creationId xmlns:a16="http://schemas.microsoft.com/office/drawing/2014/main" id="{6D30B64A-6424-92B5-AD2D-4B884FB4E0D1}"/>
              </a:ext>
            </a:extLst>
          </p:cNvPr>
          <p:cNvSpPr txBox="1"/>
          <p:nvPr/>
        </p:nvSpPr>
        <p:spPr>
          <a:xfrm>
            <a:off x="9138681" y="1544715"/>
            <a:ext cx="2403000" cy="1636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600" u="none" strike="noStrike" cap="none">
                <a:latin typeface="Arial Nova Light" panose="020B0304020202020204" pitchFamily="34" charset="0"/>
                <a:ea typeface="Arial"/>
                <a:cs typeface="Arial"/>
                <a:sym typeface="Arial"/>
              </a:rPr>
              <a:t>CPU cores are ideal for:</a:t>
            </a:r>
            <a:endParaRPr>
              <a:latin typeface="Arial Nova Light" panose="020B0304020202020204" pitchFamily="34" charset="0"/>
            </a:endParaRPr>
          </a:p>
          <a:p>
            <a:pPr marL="174625" marR="0" lvl="0" indent="-1746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ts val="1600"/>
              <a:buFont typeface="Arial"/>
              <a:buChar char="•"/>
            </a:pPr>
            <a:r>
              <a:rPr lang="en-US" sz="1400" u="none" strike="noStrike" cap="none">
                <a:latin typeface="Arial Nova Light" panose="020B0304020202020204" pitchFamily="34" charset="0"/>
                <a:ea typeface="Arial"/>
                <a:cs typeface="Arial"/>
                <a:sym typeface="Arial"/>
              </a:rPr>
              <a:t>Conditionality</a:t>
            </a:r>
            <a:endParaRPr sz="1600">
              <a:latin typeface="Arial Nova Light" panose="020B0304020202020204" pitchFamily="34" charset="0"/>
            </a:endParaRPr>
          </a:p>
          <a:p>
            <a:pPr marL="174625" marR="0" lvl="0" indent="-1746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ts val="1600"/>
              <a:buFont typeface="Arial"/>
              <a:buChar char="•"/>
            </a:pPr>
            <a:r>
              <a:rPr lang="en-US" sz="1400" u="none" strike="noStrike" cap="none">
                <a:latin typeface="Arial Nova Light" panose="020B0304020202020204" pitchFamily="34" charset="0"/>
                <a:ea typeface="Arial"/>
                <a:cs typeface="Arial"/>
                <a:sym typeface="Arial"/>
              </a:rPr>
              <a:t>Traditional math</a:t>
            </a:r>
            <a:endParaRPr sz="1600">
              <a:latin typeface="Arial Nova Light" panose="020B0304020202020204" pitchFamily="34" charset="0"/>
            </a:endParaRPr>
          </a:p>
          <a:p>
            <a:pPr marL="174625" marR="0" lvl="0" indent="-1746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ts val="1600"/>
              <a:buFont typeface="Arial"/>
              <a:buChar char="•"/>
            </a:pPr>
            <a:r>
              <a:rPr lang="en-US" sz="1400" u="none" strike="noStrike" cap="none">
                <a:latin typeface="Arial Nova Light" panose="020B0304020202020204" pitchFamily="34" charset="0"/>
                <a:ea typeface="Arial"/>
                <a:cs typeface="Arial"/>
                <a:sym typeface="Arial"/>
              </a:rPr>
              <a:t>High performance </a:t>
            </a:r>
            <a:endParaRPr sz="1600">
              <a:latin typeface="Arial Nova Light" panose="020B0304020202020204" pitchFamily="34" charset="0"/>
            </a:endParaRPr>
          </a:p>
          <a:p>
            <a:pPr marL="174625" marR="0" lvl="0" indent="-1746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ts val="1600"/>
              <a:buFont typeface="Arial"/>
              <a:buChar char="•"/>
            </a:pPr>
            <a:r>
              <a:rPr lang="en-US" sz="1400" u="none" strike="noStrike" cap="none">
                <a:latin typeface="Arial Nova Light" panose="020B0304020202020204" pitchFamily="34" charset="0"/>
                <a:ea typeface="Arial"/>
                <a:cs typeface="Arial"/>
                <a:sym typeface="Arial"/>
              </a:rPr>
              <a:t>Robust </a:t>
            </a:r>
            <a:r>
              <a:rPr lang="en-US" sz="1400">
                <a:latin typeface="Arial Nova Light" panose="020B0304020202020204" pitchFamily="34" charset="0"/>
              </a:rPr>
              <a:t>programmability</a:t>
            </a:r>
            <a:endParaRPr sz="1400" u="none" strike="noStrike" cap="none">
              <a:latin typeface="Arial Nova Light" panose="020B03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784;g2abddef08a3_0_6224">
            <a:extLst>
              <a:ext uri="{FF2B5EF4-FFF2-40B4-BE49-F238E27FC236}">
                <a16:creationId xmlns:a16="http://schemas.microsoft.com/office/drawing/2014/main" id="{3C703585-51E2-DB30-1E7A-377DF8A7FE5D}"/>
              </a:ext>
            </a:extLst>
          </p:cNvPr>
          <p:cNvSpPr txBox="1"/>
          <p:nvPr/>
        </p:nvSpPr>
        <p:spPr>
          <a:xfrm>
            <a:off x="602091" y="1653422"/>
            <a:ext cx="2366100" cy="159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600" u="none" strike="noStrike" cap="none">
                <a:latin typeface="Arial Nova Light" panose="020B0304020202020204" pitchFamily="34" charset="0"/>
                <a:ea typeface="Arial"/>
                <a:cs typeface="Arial"/>
                <a:sym typeface="Arial"/>
              </a:rPr>
              <a:t>Tensix cores are ideal for big math operations: </a:t>
            </a:r>
            <a:endParaRPr>
              <a:latin typeface="Arial Nova Light" panose="020B0304020202020204" pitchFamily="34" charset="0"/>
            </a:endParaRPr>
          </a:p>
          <a:p>
            <a:pPr marL="174625" marR="0" lvl="0" indent="-1746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ts val="1600"/>
              <a:buFont typeface="Arial"/>
              <a:buChar char="•"/>
            </a:pPr>
            <a:r>
              <a:rPr lang="en-US" sz="1400" u="none" strike="noStrike" cap="none">
                <a:solidFill>
                  <a:srgbClr val="231F20"/>
                </a:solidFill>
                <a:latin typeface="Arial Nova Light" panose="020B0304020202020204" pitchFamily="34" charset="0"/>
                <a:ea typeface="Arial"/>
                <a:cs typeface="Arial"/>
                <a:sym typeface="Arial"/>
              </a:rPr>
              <a:t>Vector calculations</a:t>
            </a:r>
            <a:endParaRPr sz="1600">
              <a:solidFill>
                <a:srgbClr val="231F20"/>
              </a:solidFill>
              <a:latin typeface="Arial Nova Light" panose="020B0304020202020204" pitchFamily="34" charset="0"/>
            </a:endParaRPr>
          </a:p>
          <a:p>
            <a:pPr marL="174625" marR="0" lvl="0" indent="-1746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ts val="1600"/>
              <a:buFont typeface="Arial"/>
              <a:buChar char="•"/>
            </a:pPr>
            <a:r>
              <a:rPr lang="en-US" sz="1400" u="none" strike="noStrike" cap="none">
                <a:solidFill>
                  <a:srgbClr val="231F20"/>
                </a:solidFill>
                <a:latin typeface="Arial Nova Light" panose="020B0304020202020204" pitchFamily="34" charset="0"/>
                <a:ea typeface="Arial"/>
                <a:cs typeface="Arial"/>
                <a:sym typeface="Arial"/>
              </a:rPr>
              <a:t>Matrix arithmetic</a:t>
            </a:r>
            <a:endParaRPr sz="1600">
              <a:solidFill>
                <a:srgbClr val="231F20"/>
              </a:solidFill>
              <a:latin typeface="Arial Nova Light" panose="020B0304020202020204" pitchFamily="34" charset="0"/>
            </a:endParaRPr>
          </a:p>
          <a:p>
            <a:pPr marL="174625" marR="0" lvl="0" indent="-1746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ts val="1600"/>
              <a:buFont typeface="Arial"/>
              <a:buChar char="•"/>
            </a:pPr>
            <a:r>
              <a:rPr lang="en-US" sz="1400" u="none" strike="noStrike" cap="none">
                <a:solidFill>
                  <a:srgbClr val="231F20"/>
                </a:solidFill>
                <a:latin typeface="Arial Nova Light" panose="020B0304020202020204" pitchFamily="34" charset="0"/>
                <a:ea typeface="Arial"/>
                <a:cs typeface="Arial"/>
                <a:sym typeface="Arial"/>
              </a:rPr>
              <a:t>Large data sets</a:t>
            </a:r>
            <a:endParaRPr>
              <a:solidFill>
                <a:srgbClr val="231F20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0" name="Google Shape;1785;g2abddef08a3_0_6224">
            <a:extLst>
              <a:ext uri="{FF2B5EF4-FFF2-40B4-BE49-F238E27FC236}">
                <a16:creationId xmlns:a16="http://schemas.microsoft.com/office/drawing/2014/main" id="{65F335F8-7174-5A84-19B3-20BF0B598A1B}"/>
              </a:ext>
            </a:extLst>
          </p:cNvPr>
          <p:cNvSpPr txBox="1"/>
          <p:nvPr/>
        </p:nvSpPr>
        <p:spPr>
          <a:xfrm>
            <a:off x="521700" y="3801061"/>
            <a:ext cx="2767200" cy="159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600" u="none" strike="noStrike" cap="none">
                <a:latin typeface="Arial Nova Light" panose="020B0304020202020204" pitchFamily="34" charset="0"/>
                <a:ea typeface="Arial"/>
                <a:cs typeface="Arial"/>
                <a:sym typeface="Arial"/>
              </a:rPr>
              <a:t>Merging Tensix cores and CPU cores on the same die:</a:t>
            </a:r>
            <a:endParaRPr>
              <a:latin typeface="Arial Nova Light" panose="020B0304020202020204" pitchFamily="34" charset="0"/>
            </a:endParaRPr>
          </a:p>
          <a:p>
            <a:pPr marL="234950" marR="0" lvl="0" indent="-234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ts val="1600"/>
              <a:buFont typeface="Arial"/>
              <a:buChar char="•"/>
            </a:pPr>
            <a:r>
              <a:rPr lang="en-US" sz="1400" u="none" strike="noStrike" cap="none">
                <a:latin typeface="Arial Nova Light" panose="020B0304020202020204" pitchFamily="34" charset="0"/>
                <a:ea typeface="Arial"/>
                <a:cs typeface="Arial"/>
                <a:sym typeface="Arial"/>
              </a:rPr>
              <a:t>Lowers latency</a:t>
            </a:r>
            <a:endParaRPr sz="1600">
              <a:latin typeface="Arial Nova Light" panose="020B0304020202020204" pitchFamily="34" charset="0"/>
            </a:endParaRPr>
          </a:p>
          <a:p>
            <a:pPr marL="234950" marR="0" lvl="0" indent="-234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ts val="1600"/>
              <a:buFont typeface="Arial"/>
              <a:buChar char="•"/>
            </a:pPr>
            <a:r>
              <a:rPr lang="en-US" sz="1400" u="none" strike="noStrike" cap="none">
                <a:latin typeface="Arial Nova Light" panose="020B0304020202020204" pitchFamily="34" charset="0"/>
                <a:ea typeface="Arial"/>
                <a:cs typeface="Arial"/>
                <a:sym typeface="Arial"/>
              </a:rPr>
              <a:t>Boosts utilization</a:t>
            </a:r>
            <a:endParaRPr sz="1600">
              <a:latin typeface="Arial Nova Light" panose="020B0304020202020204" pitchFamily="34" charset="0"/>
            </a:endParaRPr>
          </a:p>
          <a:p>
            <a:pPr marL="234950" marR="0" lvl="0" indent="-234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ts val="1600"/>
              <a:buFont typeface="Arial"/>
              <a:buChar char="•"/>
            </a:pPr>
            <a:r>
              <a:rPr lang="en-US" sz="1400" u="none" strike="noStrike" cap="none">
                <a:latin typeface="Arial Nova Light" panose="020B0304020202020204" pitchFamily="34" charset="0"/>
                <a:ea typeface="Arial"/>
                <a:cs typeface="Arial"/>
                <a:sym typeface="Arial"/>
              </a:rPr>
              <a:t>Increases ML performance</a:t>
            </a:r>
            <a:endParaRPr sz="1600" u="none" strike="noStrike" cap="none">
              <a:latin typeface="Arial Nova Light" panose="020B03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786;g2abddef08a3_0_6224">
            <a:extLst>
              <a:ext uri="{FF2B5EF4-FFF2-40B4-BE49-F238E27FC236}">
                <a16:creationId xmlns:a16="http://schemas.microsoft.com/office/drawing/2014/main" id="{69FA1FFE-A0DA-3238-A21E-6E6661404672}"/>
              </a:ext>
            </a:extLst>
          </p:cNvPr>
          <p:cNvSpPr txBox="1"/>
          <p:nvPr/>
        </p:nvSpPr>
        <p:spPr>
          <a:xfrm>
            <a:off x="9052979" y="4115643"/>
            <a:ext cx="2650800" cy="1988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none" strike="noStrike" cap="none">
                <a:latin typeface="Arial Nova Light" panose="020B0304020202020204" pitchFamily="34" charset="0"/>
                <a:ea typeface="Arial"/>
                <a:cs typeface="Arial"/>
                <a:sym typeface="Arial"/>
              </a:rPr>
              <a:t>ML Developers need both CPU and AI cores to build dynamic models of the future that are not possible today due to latency and utilization problems of using the host CPU.</a:t>
            </a:r>
            <a:endParaRPr>
              <a:latin typeface="Arial Nova Light" panose="020B0304020202020204" pitchFamily="34" charset="0"/>
            </a:endParaRPr>
          </a:p>
        </p:txBody>
      </p:sp>
      <p:cxnSp>
        <p:nvCxnSpPr>
          <p:cNvPr id="22" name="Google Shape;1787;g2abddef08a3_0_6224">
            <a:extLst>
              <a:ext uri="{FF2B5EF4-FFF2-40B4-BE49-F238E27FC236}">
                <a16:creationId xmlns:a16="http://schemas.microsoft.com/office/drawing/2014/main" id="{5A8893D7-4DD2-AF0B-AF13-CDACAD0CA4BA}"/>
              </a:ext>
            </a:extLst>
          </p:cNvPr>
          <p:cNvCxnSpPr>
            <a:cxnSpLocks/>
          </p:cNvCxnSpPr>
          <p:nvPr/>
        </p:nvCxnSpPr>
        <p:spPr>
          <a:xfrm>
            <a:off x="2968191" y="1887777"/>
            <a:ext cx="1742259" cy="1473657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23" name="Google Shape;1788;g2abddef08a3_0_6224">
            <a:extLst>
              <a:ext uri="{FF2B5EF4-FFF2-40B4-BE49-F238E27FC236}">
                <a16:creationId xmlns:a16="http://schemas.microsoft.com/office/drawing/2014/main" id="{3AC3864F-26BE-2D74-0236-83744AA69F98}"/>
              </a:ext>
            </a:extLst>
          </p:cNvPr>
          <p:cNvCxnSpPr/>
          <p:nvPr/>
        </p:nvCxnSpPr>
        <p:spPr>
          <a:xfrm>
            <a:off x="687793" y="1551899"/>
            <a:ext cx="2601300" cy="0"/>
          </a:xfrm>
          <a:prstGeom prst="straightConnector1">
            <a:avLst/>
          </a:prstGeom>
          <a:noFill/>
          <a:ln w="9525" cap="flat" cmpd="sng">
            <a:solidFill>
              <a:srgbClr val="7366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1789;g2abddef08a3_0_6224">
            <a:extLst>
              <a:ext uri="{FF2B5EF4-FFF2-40B4-BE49-F238E27FC236}">
                <a16:creationId xmlns:a16="http://schemas.microsoft.com/office/drawing/2014/main" id="{B4547C6C-3415-0EAA-34B6-7C1AD04C1ED6}"/>
              </a:ext>
            </a:extLst>
          </p:cNvPr>
          <p:cNvCxnSpPr/>
          <p:nvPr/>
        </p:nvCxnSpPr>
        <p:spPr>
          <a:xfrm>
            <a:off x="602091" y="3751391"/>
            <a:ext cx="2601300" cy="0"/>
          </a:xfrm>
          <a:prstGeom prst="straightConnector1">
            <a:avLst/>
          </a:prstGeom>
          <a:noFill/>
          <a:ln w="9525" cap="flat" cmpd="sng">
            <a:solidFill>
              <a:srgbClr val="7366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1791;g2abddef08a3_0_6224">
            <a:extLst>
              <a:ext uri="{FF2B5EF4-FFF2-40B4-BE49-F238E27FC236}">
                <a16:creationId xmlns:a16="http://schemas.microsoft.com/office/drawing/2014/main" id="{2F82A107-0EEB-FFDE-0C89-6598D75918A5}"/>
              </a:ext>
            </a:extLst>
          </p:cNvPr>
          <p:cNvCxnSpPr>
            <a:cxnSpLocks/>
          </p:cNvCxnSpPr>
          <p:nvPr/>
        </p:nvCxnSpPr>
        <p:spPr>
          <a:xfrm flipV="1">
            <a:off x="2585874" y="3898577"/>
            <a:ext cx="5209160" cy="731568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26" name="Google Shape;1792;g2abddef08a3_0_6224">
            <a:extLst>
              <a:ext uri="{FF2B5EF4-FFF2-40B4-BE49-F238E27FC236}">
                <a16:creationId xmlns:a16="http://schemas.microsoft.com/office/drawing/2014/main" id="{D24C5AF2-E584-6429-68FA-F7B9DB16F1CB}"/>
              </a:ext>
            </a:extLst>
          </p:cNvPr>
          <p:cNvCxnSpPr/>
          <p:nvPr/>
        </p:nvCxnSpPr>
        <p:spPr>
          <a:xfrm>
            <a:off x="9138681" y="1435858"/>
            <a:ext cx="2443800" cy="0"/>
          </a:xfrm>
          <a:prstGeom prst="straightConnector1">
            <a:avLst/>
          </a:prstGeom>
          <a:noFill/>
          <a:ln w="9525" cap="flat" cmpd="sng">
            <a:solidFill>
              <a:srgbClr val="7366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1793;g2abddef08a3_0_6224">
            <a:extLst>
              <a:ext uri="{FF2B5EF4-FFF2-40B4-BE49-F238E27FC236}">
                <a16:creationId xmlns:a16="http://schemas.microsoft.com/office/drawing/2014/main" id="{55513EB6-E555-518C-F2AA-96B5C0F18DD3}"/>
              </a:ext>
            </a:extLst>
          </p:cNvPr>
          <p:cNvCxnSpPr/>
          <p:nvPr/>
        </p:nvCxnSpPr>
        <p:spPr>
          <a:xfrm>
            <a:off x="9127795" y="3943165"/>
            <a:ext cx="2403000" cy="0"/>
          </a:xfrm>
          <a:prstGeom prst="straightConnector1">
            <a:avLst/>
          </a:prstGeom>
          <a:noFill/>
          <a:ln w="9525" cap="flat" cmpd="sng">
            <a:solidFill>
              <a:srgbClr val="7366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" name="Google Shape;1787;g2abddef08a3_0_6224">
            <a:extLst>
              <a:ext uri="{FF2B5EF4-FFF2-40B4-BE49-F238E27FC236}">
                <a16:creationId xmlns:a16="http://schemas.microsoft.com/office/drawing/2014/main" id="{D033882D-6B93-694B-1305-DE15F6C2CC6E}"/>
              </a:ext>
            </a:extLst>
          </p:cNvPr>
          <p:cNvCxnSpPr>
            <a:cxnSpLocks/>
          </p:cNvCxnSpPr>
          <p:nvPr/>
        </p:nvCxnSpPr>
        <p:spPr>
          <a:xfrm flipH="1">
            <a:off x="7957996" y="1775932"/>
            <a:ext cx="1180685" cy="872761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A0A2F91C-419E-114D-5F46-82DA0171F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kern="0">
                <a:solidFill>
                  <a:schemeClr val="tx1"/>
                </a:solidFill>
              </a:rPr>
              <a:t>Why AI Needs Both RISC-V Cores and AI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09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482E0E46-9227-126F-B5D4-75E683FDB88B}"/>
              </a:ext>
            </a:extLst>
          </p:cNvPr>
          <p:cNvSpPr txBox="1"/>
          <p:nvPr/>
        </p:nvSpPr>
        <p:spPr>
          <a:xfrm>
            <a:off x="-1498600" y="-1498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Calibri" panose="020F0502020204030204"/>
            </a:endParaRPr>
          </a:p>
        </p:txBody>
      </p:sp>
      <p:sp>
        <p:nvSpPr>
          <p:cNvPr id="7" name="Google Shape;1614;g2abddef08a3_0_4799">
            <a:extLst>
              <a:ext uri="{FF2B5EF4-FFF2-40B4-BE49-F238E27FC236}">
                <a16:creationId xmlns:a16="http://schemas.microsoft.com/office/drawing/2014/main" id="{3BF23623-3FB3-E9C2-1BC4-F863015133B4}"/>
              </a:ext>
            </a:extLst>
          </p:cNvPr>
          <p:cNvSpPr txBox="1">
            <a:spLocks/>
          </p:cNvSpPr>
          <p:nvPr/>
        </p:nvSpPr>
        <p:spPr>
          <a:xfrm>
            <a:off x="6241312" y="1710764"/>
            <a:ext cx="5226787" cy="42608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FEFEF6"/>
                </a:solidFill>
                <a:latin typeface="Arial Nova Light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  <a:defRPr sz="2000" b="0" i="0" kern="1200">
                <a:solidFill>
                  <a:srgbClr val="FEFEF6"/>
                </a:solidFill>
                <a:latin typeface="Arial Nova Light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FEFEF6"/>
                </a:solidFill>
                <a:latin typeface="Arial Nova Light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  <a:defRPr sz="1600" b="0" i="0" kern="1200">
                <a:solidFill>
                  <a:srgbClr val="FEFEF6"/>
                </a:solidFill>
                <a:latin typeface="Arial Nova Light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rgbClr val="FEFEF6"/>
                </a:solidFill>
                <a:latin typeface="Arial Nova Light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09550">
              <a:spcBef>
                <a:spcPts val="0"/>
              </a:spcBef>
              <a:buClr>
                <a:schemeClr val="tx1"/>
              </a:buClr>
              <a:buSzPts val="2100"/>
            </a:pPr>
            <a:r>
              <a:rPr lang="en-US" sz="2100">
                <a:solidFill>
                  <a:schemeClr val="tx1"/>
                </a:solidFill>
                <a:latin typeface="Arial Nova Light" panose="020B0304020202020204" pitchFamily="34" charset="0"/>
              </a:rPr>
              <a:t>TT-</a:t>
            </a:r>
            <a:r>
              <a:rPr lang="en-US" sz="2100" err="1">
                <a:solidFill>
                  <a:schemeClr val="tx1"/>
                </a:solidFill>
                <a:latin typeface="Arial Nova Light" panose="020B0304020202020204" pitchFamily="34" charset="0"/>
              </a:rPr>
              <a:t>Metalium</a:t>
            </a:r>
            <a:r>
              <a:rPr lang="en-US" sz="2100">
                <a:solidFill>
                  <a:schemeClr val="tx1"/>
                </a:solidFill>
                <a:latin typeface="Arial Nova Light" panose="020B0304020202020204" pitchFamily="34" charset="0"/>
              </a:rPr>
              <a:t>™</a:t>
            </a:r>
            <a:r>
              <a:rPr lang="en-US" sz="2100">
                <a:solidFill>
                  <a:schemeClr val="tx1"/>
                </a:solidFill>
                <a:latin typeface="Arial Nova Light" panose="020B0304020202020204" pitchFamily="34" charset="0"/>
                <a:ea typeface="Arial"/>
                <a:cs typeface="Arial"/>
                <a:sym typeface="Arial"/>
              </a:rPr>
              <a:t> is a groundbreaking low-level programming framework designed to harness the power of Tenstorrent’s parallel processing cores</a:t>
            </a:r>
          </a:p>
          <a:p>
            <a:pPr marL="19050" indent="0">
              <a:spcBef>
                <a:spcPts val="0"/>
              </a:spcBef>
              <a:buClr>
                <a:schemeClr val="tx1"/>
              </a:buClr>
              <a:buSzPts val="2100"/>
              <a:buNone/>
            </a:pPr>
            <a:endParaRPr lang="en-US" sz="210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indent="-209550">
              <a:buClr>
                <a:schemeClr val="tx1"/>
              </a:buClr>
              <a:buSzPts val="2100"/>
            </a:pPr>
            <a:r>
              <a:rPr lang="en-US" sz="2100">
                <a:solidFill>
                  <a:schemeClr val="tx1"/>
                </a:solidFill>
                <a:latin typeface="Arial Nova Light" panose="020B0304020202020204" pitchFamily="34" charset="0"/>
              </a:rPr>
              <a:t>Each processing core in our Tensix architecture contains 5 “baby RISC-V” cores: 3 programmable cores and 2 cores for Network-on-Chip (</a:t>
            </a:r>
            <a:r>
              <a:rPr lang="en-US" sz="2100" err="1">
                <a:solidFill>
                  <a:schemeClr val="tx1"/>
                </a:solidFill>
                <a:latin typeface="Arial Nova Light" panose="020B0304020202020204" pitchFamily="34" charset="0"/>
              </a:rPr>
              <a:t>NoC</a:t>
            </a:r>
            <a:r>
              <a:rPr lang="en-US" sz="2100">
                <a:solidFill>
                  <a:schemeClr val="tx1"/>
                </a:solidFill>
                <a:latin typeface="Arial Nova Light" panose="020B0304020202020204" pitchFamily="34" charset="0"/>
              </a:rPr>
              <a:t>) management</a:t>
            </a:r>
          </a:p>
          <a:p>
            <a:pPr indent="-209550">
              <a:buClr>
                <a:schemeClr val="tx1"/>
              </a:buClr>
              <a:buSzPts val="2100"/>
            </a:pPr>
            <a:endParaRPr lang="en-US" sz="210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indent="-209550">
              <a:buClr>
                <a:schemeClr val="tx1"/>
              </a:buClr>
              <a:buSzPts val="2100"/>
            </a:pPr>
            <a:r>
              <a:rPr lang="en-US" sz="2100">
                <a:solidFill>
                  <a:schemeClr val="tx1"/>
                </a:solidFill>
                <a:latin typeface="Arial Nova Light" panose="020B0304020202020204" pitchFamily="34" charset="0"/>
              </a:rPr>
              <a:t>Our framework aims to maximize performance, efficiency, and flexibility</a:t>
            </a:r>
            <a:endParaRPr lang="en-US" sz="2100">
              <a:solidFill>
                <a:schemeClr val="tx1"/>
              </a:solidFill>
              <a:latin typeface="Arial Nova Light" panose="020B03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F9ADC0-049D-7C0B-46C0-89E9EB24C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TT-</a:t>
            </a:r>
            <a:r>
              <a:rPr lang="en-US" err="1"/>
              <a:t>Metalium</a:t>
            </a:r>
            <a:r>
              <a:rPr lang="en-US"/>
              <a:t>™: Tenstorrent’s Low-Level Programming Framework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D77F2D-83C5-4983-90F5-7C5B3AFE3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98" y="1979664"/>
            <a:ext cx="6031935" cy="316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46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B7866-9D19-1802-52BC-2DE7268D5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nip Same Side Corner Rectangle 282">
            <a:extLst>
              <a:ext uri="{FF2B5EF4-FFF2-40B4-BE49-F238E27FC236}">
                <a16:creationId xmlns:a16="http://schemas.microsoft.com/office/drawing/2014/main" id="{2A9AFF39-D2BB-B917-F0B9-82BF721977E9}"/>
              </a:ext>
            </a:extLst>
          </p:cNvPr>
          <p:cNvSpPr/>
          <p:nvPr/>
        </p:nvSpPr>
        <p:spPr>
          <a:xfrm>
            <a:off x="6206488" y="935532"/>
            <a:ext cx="4873314" cy="4735537"/>
          </a:xfrm>
          <a:prstGeom prst="snip2SameRect">
            <a:avLst>
              <a:gd name="adj1" fmla="val 3329"/>
              <a:gd name="adj2" fmla="val 2274"/>
            </a:avLst>
          </a:prstGeom>
          <a:solidFill>
            <a:srgbClr val="EBE7D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0202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3" name="Down Arrow 122">
            <a:extLst>
              <a:ext uri="{FF2B5EF4-FFF2-40B4-BE49-F238E27FC236}">
                <a16:creationId xmlns:a16="http://schemas.microsoft.com/office/drawing/2014/main" id="{38FC0E24-BE98-447C-4BA3-33E1A306E346}"/>
              </a:ext>
            </a:extLst>
          </p:cNvPr>
          <p:cNvSpPr/>
          <p:nvPr/>
        </p:nvSpPr>
        <p:spPr>
          <a:xfrm rot="5400000">
            <a:off x="9523182" y="2855551"/>
            <a:ext cx="162308" cy="4012191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24316-AE2A-7758-CE61-261C7D63B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319E5-6809-EF43-8219-1D01CECC0E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0202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" name="Title 1">
            <a:extLst>
              <a:ext uri="{FF2B5EF4-FFF2-40B4-BE49-F238E27FC236}">
                <a16:creationId xmlns:a16="http://schemas.microsoft.com/office/drawing/2014/main" id="{E13D2871-5ACE-C202-0839-32129A78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42900"/>
            <a:ext cx="11506198" cy="868013"/>
          </a:xfrm>
        </p:spPr>
        <p:txBody>
          <a:bodyPr>
            <a:normAutofit/>
          </a:bodyPr>
          <a:lstStyle/>
          <a:p>
            <a:r>
              <a:rPr lang="en-US"/>
              <a:t>Tensix Core – Data Movement</a:t>
            </a:r>
            <a:endParaRPr lang="en-US" b="1" i="1"/>
          </a:p>
        </p:txBody>
      </p:sp>
      <p:sp>
        <p:nvSpPr>
          <p:cNvPr id="18" name="Snip Same Side Corner Rectangle 17">
            <a:extLst>
              <a:ext uri="{FF2B5EF4-FFF2-40B4-BE49-F238E27FC236}">
                <a16:creationId xmlns:a16="http://schemas.microsoft.com/office/drawing/2014/main" id="{A43E4985-C2AA-3048-06D4-05DF41E13585}"/>
              </a:ext>
            </a:extLst>
          </p:cNvPr>
          <p:cNvSpPr/>
          <p:nvPr/>
        </p:nvSpPr>
        <p:spPr>
          <a:xfrm>
            <a:off x="7489391" y="2684112"/>
            <a:ext cx="3410835" cy="527043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C3DB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0202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1" name="Down Arrow 120">
            <a:extLst>
              <a:ext uri="{FF2B5EF4-FFF2-40B4-BE49-F238E27FC236}">
                <a16:creationId xmlns:a16="http://schemas.microsoft.com/office/drawing/2014/main" id="{E2C15C79-D7C3-A07C-6CE6-FC1CA0777E01}"/>
              </a:ext>
            </a:extLst>
          </p:cNvPr>
          <p:cNvSpPr/>
          <p:nvPr/>
        </p:nvSpPr>
        <p:spPr>
          <a:xfrm>
            <a:off x="6693454" y="471982"/>
            <a:ext cx="162308" cy="355809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E079EED6-9153-7031-9457-2B538069040A}"/>
              </a:ext>
            </a:extLst>
          </p:cNvPr>
          <p:cNvSpPr/>
          <p:nvPr/>
        </p:nvSpPr>
        <p:spPr>
          <a:xfrm>
            <a:off x="6693454" y="4557117"/>
            <a:ext cx="162308" cy="13772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9B1A93E3-19A4-88AA-2F5C-9730B44025D4}"/>
              </a:ext>
            </a:extLst>
          </p:cNvPr>
          <p:cNvSpPr/>
          <p:nvPr/>
        </p:nvSpPr>
        <p:spPr>
          <a:xfrm rot="16200000">
            <a:off x="5955149" y="3801611"/>
            <a:ext cx="162308" cy="92688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BB5147BE-B363-4EDE-1090-FB39EA7E0B9E}"/>
              </a:ext>
            </a:extLst>
          </p:cNvPr>
          <p:cNvSpPr/>
          <p:nvPr/>
        </p:nvSpPr>
        <p:spPr>
          <a:xfrm rot="16200000">
            <a:off x="9243127" y="1978904"/>
            <a:ext cx="162308" cy="45723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Snip Same Side Corner Rectangle 15">
            <a:extLst>
              <a:ext uri="{FF2B5EF4-FFF2-40B4-BE49-F238E27FC236}">
                <a16:creationId xmlns:a16="http://schemas.microsoft.com/office/drawing/2014/main" id="{18769936-17A1-2799-6D57-7225114D211D}"/>
              </a:ext>
            </a:extLst>
          </p:cNvPr>
          <p:cNvSpPr/>
          <p:nvPr/>
        </p:nvSpPr>
        <p:spPr>
          <a:xfrm>
            <a:off x="6511086" y="4030074"/>
            <a:ext cx="527044" cy="527043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D1C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Router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1F0F8F43-77A0-1C29-9580-6F4066696C48}"/>
              </a:ext>
            </a:extLst>
          </p:cNvPr>
          <p:cNvSpPr/>
          <p:nvPr/>
        </p:nvSpPr>
        <p:spPr>
          <a:xfrm rot="10800000">
            <a:off x="7242223" y="5096626"/>
            <a:ext cx="162308" cy="837751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2" name="Down Arrow 121">
            <a:extLst>
              <a:ext uri="{FF2B5EF4-FFF2-40B4-BE49-F238E27FC236}">
                <a16:creationId xmlns:a16="http://schemas.microsoft.com/office/drawing/2014/main" id="{2C4A0F2C-73FE-448A-28B2-137BBE19668A}"/>
              </a:ext>
            </a:extLst>
          </p:cNvPr>
          <p:cNvSpPr/>
          <p:nvPr/>
        </p:nvSpPr>
        <p:spPr>
          <a:xfrm rot="10800000">
            <a:off x="7242223" y="471981"/>
            <a:ext cx="162308" cy="4097599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4" name="Down Arrow 123">
            <a:extLst>
              <a:ext uri="{FF2B5EF4-FFF2-40B4-BE49-F238E27FC236}">
                <a16:creationId xmlns:a16="http://schemas.microsoft.com/office/drawing/2014/main" id="{CCD82409-0037-24B0-CB16-FDC0D65BF28B}"/>
              </a:ext>
            </a:extLst>
          </p:cNvPr>
          <p:cNvSpPr/>
          <p:nvPr/>
        </p:nvSpPr>
        <p:spPr>
          <a:xfrm rot="5400000">
            <a:off x="6235203" y="4118150"/>
            <a:ext cx="162308" cy="1486995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5" name="Snip Same Side Corner Rectangle 124">
            <a:extLst>
              <a:ext uri="{FF2B5EF4-FFF2-40B4-BE49-F238E27FC236}">
                <a16:creationId xmlns:a16="http://schemas.microsoft.com/office/drawing/2014/main" id="{F3D8A47A-E64C-4B84-D0BE-6B6B580F2508}"/>
              </a:ext>
            </a:extLst>
          </p:cNvPr>
          <p:cNvSpPr/>
          <p:nvPr/>
        </p:nvSpPr>
        <p:spPr>
          <a:xfrm>
            <a:off x="7049517" y="4569585"/>
            <a:ext cx="527044" cy="527043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D1C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Router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249" name="Snip Same Side Corner Rectangle 248">
            <a:extLst>
              <a:ext uri="{FF2B5EF4-FFF2-40B4-BE49-F238E27FC236}">
                <a16:creationId xmlns:a16="http://schemas.microsoft.com/office/drawing/2014/main" id="{9A0E161B-8B62-26DD-5E3B-A39369CDE7B6}"/>
              </a:ext>
            </a:extLst>
          </p:cNvPr>
          <p:cNvSpPr/>
          <p:nvPr/>
        </p:nvSpPr>
        <p:spPr>
          <a:xfrm>
            <a:off x="8316885" y="1713577"/>
            <a:ext cx="1724856" cy="527043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9BDBF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Compute</a:t>
            </a:r>
          </a:p>
        </p:txBody>
      </p:sp>
      <p:sp>
        <p:nvSpPr>
          <p:cNvPr id="273" name="Up-Down Arrow 272">
            <a:extLst>
              <a:ext uri="{FF2B5EF4-FFF2-40B4-BE49-F238E27FC236}">
                <a16:creationId xmlns:a16="http://schemas.microsoft.com/office/drawing/2014/main" id="{BF32A2FC-D28D-5029-4E20-A0E8D6D22BF8}"/>
              </a:ext>
            </a:extLst>
          </p:cNvPr>
          <p:cNvSpPr/>
          <p:nvPr/>
        </p:nvSpPr>
        <p:spPr>
          <a:xfrm>
            <a:off x="9052002" y="2245821"/>
            <a:ext cx="169319" cy="438292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5" name="Snip Same Side Corner Rectangle 284">
            <a:extLst>
              <a:ext uri="{FF2B5EF4-FFF2-40B4-BE49-F238E27FC236}">
                <a16:creationId xmlns:a16="http://schemas.microsoft.com/office/drawing/2014/main" id="{FB82E1E4-7D72-FB41-1A33-51615EE61399}"/>
              </a:ext>
            </a:extLst>
          </p:cNvPr>
          <p:cNvSpPr/>
          <p:nvPr/>
        </p:nvSpPr>
        <p:spPr>
          <a:xfrm>
            <a:off x="8316885" y="1063694"/>
            <a:ext cx="527044" cy="527043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RISC-V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286" name="Snip Same Side Corner Rectangle 285">
            <a:extLst>
              <a:ext uri="{FF2B5EF4-FFF2-40B4-BE49-F238E27FC236}">
                <a16:creationId xmlns:a16="http://schemas.microsoft.com/office/drawing/2014/main" id="{4DEB913C-5142-18A8-A74A-1DFFE247FFE8}"/>
              </a:ext>
            </a:extLst>
          </p:cNvPr>
          <p:cNvSpPr/>
          <p:nvPr/>
        </p:nvSpPr>
        <p:spPr>
          <a:xfrm>
            <a:off x="8905609" y="1063694"/>
            <a:ext cx="527044" cy="527043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RISC-V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87" name="Snip Same Side Corner Rectangle 286">
            <a:extLst>
              <a:ext uri="{FF2B5EF4-FFF2-40B4-BE49-F238E27FC236}">
                <a16:creationId xmlns:a16="http://schemas.microsoft.com/office/drawing/2014/main" id="{44F27FBD-E6DC-EF2B-A267-FAB49C88D072}"/>
              </a:ext>
            </a:extLst>
          </p:cNvPr>
          <p:cNvSpPr/>
          <p:nvPr/>
        </p:nvSpPr>
        <p:spPr>
          <a:xfrm>
            <a:off x="9514697" y="1063694"/>
            <a:ext cx="527044" cy="527043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RISC-V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sp>
        <p:nvSpPr>
          <p:cNvPr id="288" name="Snip Same Side Corner Rectangle 287">
            <a:extLst>
              <a:ext uri="{FF2B5EF4-FFF2-40B4-BE49-F238E27FC236}">
                <a16:creationId xmlns:a16="http://schemas.microsoft.com/office/drawing/2014/main" id="{D28D164B-3C4D-4272-E096-68D64AF322E2}"/>
              </a:ext>
            </a:extLst>
          </p:cNvPr>
          <p:cNvSpPr/>
          <p:nvPr/>
        </p:nvSpPr>
        <p:spPr>
          <a:xfrm>
            <a:off x="10168489" y="1063694"/>
            <a:ext cx="527044" cy="527043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RISC-V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289" name="Snip Same Side Corner Rectangle 288">
            <a:extLst>
              <a:ext uri="{FF2B5EF4-FFF2-40B4-BE49-F238E27FC236}">
                <a16:creationId xmlns:a16="http://schemas.microsoft.com/office/drawing/2014/main" id="{78188AED-01D8-F183-90A8-459BCB8A7E50}"/>
              </a:ext>
            </a:extLst>
          </p:cNvPr>
          <p:cNvSpPr/>
          <p:nvPr/>
        </p:nvSpPr>
        <p:spPr>
          <a:xfrm>
            <a:off x="7620378" y="1063694"/>
            <a:ext cx="527044" cy="527043"/>
          </a:xfrm>
          <a:prstGeom prst="snip2SameRect">
            <a:avLst>
              <a:gd name="adj1" fmla="val 7125"/>
              <a:gd name="adj2" fmla="val 6362"/>
            </a:avLst>
          </a:prstGeom>
          <a:solidFill>
            <a:srgbClr val="FD97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RISC-V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650C422D-6B8D-26F6-A1C7-044A5970D3AC}"/>
              </a:ext>
            </a:extLst>
          </p:cNvPr>
          <p:cNvSpPr txBox="1"/>
          <p:nvPr/>
        </p:nvSpPr>
        <p:spPr>
          <a:xfrm>
            <a:off x="9169131" y="2348025"/>
            <a:ext cx="885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333 GB/s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6EAF27C2-1B97-1834-1FA2-B1FD6444A8D6}"/>
              </a:ext>
            </a:extLst>
          </p:cNvPr>
          <p:cNvSpPr txBox="1"/>
          <p:nvPr/>
        </p:nvSpPr>
        <p:spPr>
          <a:xfrm>
            <a:off x="5192038" y="3961429"/>
            <a:ext cx="78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83 GB/s</a:t>
            </a:r>
          </a:p>
        </p:txBody>
      </p:sp>
      <p:sp>
        <p:nvSpPr>
          <p:cNvPr id="305" name="Down Arrow 304">
            <a:extLst>
              <a:ext uri="{FF2B5EF4-FFF2-40B4-BE49-F238E27FC236}">
                <a16:creationId xmlns:a16="http://schemas.microsoft.com/office/drawing/2014/main" id="{054E7693-82CC-F62B-71B1-065A5D45467D}"/>
              </a:ext>
            </a:extLst>
          </p:cNvPr>
          <p:cNvSpPr/>
          <p:nvPr/>
        </p:nvSpPr>
        <p:spPr>
          <a:xfrm rot="13500000">
            <a:off x="7271396" y="3040231"/>
            <a:ext cx="162308" cy="1158811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6" name="Down Arrow 305">
            <a:extLst>
              <a:ext uri="{FF2B5EF4-FFF2-40B4-BE49-F238E27FC236}">
                <a16:creationId xmlns:a16="http://schemas.microsoft.com/office/drawing/2014/main" id="{690AD62A-7DA7-C411-946E-76DBD8DA9BF2}"/>
              </a:ext>
            </a:extLst>
          </p:cNvPr>
          <p:cNvSpPr/>
          <p:nvPr/>
        </p:nvSpPr>
        <p:spPr>
          <a:xfrm rot="2700000">
            <a:off x="7424324" y="3060691"/>
            <a:ext cx="162308" cy="1303133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8" name="Down Arrow 307">
            <a:extLst>
              <a:ext uri="{FF2B5EF4-FFF2-40B4-BE49-F238E27FC236}">
                <a16:creationId xmlns:a16="http://schemas.microsoft.com/office/drawing/2014/main" id="{66992CF7-5512-683B-E9F4-596C7287B495}"/>
              </a:ext>
            </a:extLst>
          </p:cNvPr>
          <p:cNvSpPr/>
          <p:nvPr/>
        </p:nvSpPr>
        <p:spPr>
          <a:xfrm rot="13500000">
            <a:off x="8062641" y="2934304"/>
            <a:ext cx="162308" cy="1890136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" name="Down Arrow 308">
            <a:extLst>
              <a:ext uri="{FF2B5EF4-FFF2-40B4-BE49-F238E27FC236}">
                <a16:creationId xmlns:a16="http://schemas.microsoft.com/office/drawing/2014/main" id="{ABDB3427-BF0D-A6C9-A621-85884F457A1F}"/>
              </a:ext>
            </a:extLst>
          </p:cNvPr>
          <p:cNvSpPr/>
          <p:nvPr/>
        </p:nvSpPr>
        <p:spPr>
          <a:xfrm rot="2700000">
            <a:off x="8226134" y="2929260"/>
            <a:ext cx="162308" cy="2064339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62215677-5A4F-FC6C-DB59-276040908828}"/>
              </a:ext>
            </a:extLst>
          </p:cNvPr>
          <p:cNvSpPr txBox="1"/>
          <p:nvPr/>
        </p:nvSpPr>
        <p:spPr>
          <a:xfrm>
            <a:off x="5181839" y="4576781"/>
            <a:ext cx="78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83 GB/s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ED72AA17-DAB2-4D27-FE2C-11727ED723C2}"/>
              </a:ext>
            </a:extLst>
          </p:cNvPr>
          <p:cNvSpPr txBox="1"/>
          <p:nvPr/>
        </p:nvSpPr>
        <p:spPr>
          <a:xfrm>
            <a:off x="11340402" y="3955123"/>
            <a:ext cx="78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83 GB/s</a:t>
            </a: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C3CD04E4-A67E-37F5-523A-5F06B9E1736B}"/>
              </a:ext>
            </a:extLst>
          </p:cNvPr>
          <p:cNvSpPr txBox="1"/>
          <p:nvPr/>
        </p:nvSpPr>
        <p:spPr>
          <a:xfrm>
            <a:off x="11330203" y="4570475"/>
            <a:ext cx="78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83 GB/s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C18CCA26-38F8-CA85-2E33-1A31BD31422D}"/>
              </a:ext>
            </a:extLst>
          </p:cNvPr>
          <p:cNvSpPr txBox="1"/>
          <p:nvPr/>
        </p:nvSpPr>
        <p:spPr>
          <a:xfrm>
            <a:off x="6265155" y="6061465"/>
            <a:ext cx="78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83 GB/s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7715ED7F-B3AC-3C97-9925-E1164643F65A}"/>
              </a:ext>
            </a:extLst>
          </p:cNvPr>
          <p:cNvSpPr txBox="1"/>
          <p:nvPr/>
        </p:nvSpPr>
        <p:spPr>
          <a:xfrm>
            <a:off x="7073073" y="6061465"/>
            <a:ext cx="789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83 GB/s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A91839CA-62E0-E669-90B9-26A8E94D0F64}"/>
              </a:ext>
            </a:extLst>
          </p:cNvPr>
          <p:cNvSpPr txBox="1"/>
          <p:nvPr/>
        </p:nvSpPr>
        <p:spPr>
          <a:xfrm>
            <a:off x="6261594" y="148292"/>
            <a:ext cx="78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83 GB/s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836E7613-2ADB-AEC5-3059-4B1A7084E3A5}"/>
              </a:ext>
            </a:extLst>
          </p:cNvPr>
          <p:cNvSpPr txBox="1"/>
          <p:nvPr/>
        </p:nvSpPr>
        <p:spPr>
          <a:xfrm>
            <a:off x="7069512" y="148292"/>
            <a:ext cx="789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83 GB/s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A99B4E6F-04B2-9E19-C9E8-E17A0B532237}"/>
              </a:ext>
            </a:extLst>
          </p:cNvPr>
          <p:cNvSpPr txBox="1"/>
          <p:nvPr/>
        </p:nvSpPr>
        <p:spPr>
          <a:xfrm>
            <a:off x="8596931" y="2728446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2x 83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GB/s</a:t>
            </a: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EFB06A6E-37F9-294E-F6E0-9DAA2097A5DC}"/>
              </a:ext>
            </a:extLst>
          </p:cNvPr>
          <p:cNvSpPr txBox="1"/>
          <p:nvPr/>
        </p:nvSpPr>
        <p:spPr>
          <a:xfrm>
            <a:off x="7448357" y="2728357"/>
            <a:ext cx="789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2x 83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GB/s</a:t>
            </a:r>
          </a:p>
        </p:txBody>
      </p:sp>
      <p:graphicFrame>
        <p:nvGraphicFramePr>
          <p:cNvPr id="2" name="Table 26">
            <a:extLst>
              <a:ext uri="{FF2B5EF4-FFF2-40B4-BE49-F238E27FC236}">
                <a16:creationId xmlns:a16="http://schemas.microsoft.com/office/drawing/2014/main" id="{44206297-6C9D-0DFF-2291-BEFE2B216573}"/>
              </a:ext>
            </a:extLst>
          </p:cNvPr>
          <p:cNvGraphicFramePr>
            <a:graphicFrameLocks noGrp="1"/>
          </p:cNvGraphicFramePr>
          <p:nvPr/>
        </p:nvGraphicFramePr>
        <p:xfrm>
          <a:off x="493195" y="2044199"/>
          <a:ext cx="4079396" cy="301752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441691">
                  <a:extLst>
                    <a:ext uri="{9D8B030D-6E8A-4147-A177-3AD203B41FA5}">
                      <a16:colId xmlns:a16="http://schemas.microsoft.com/office/drawing/2014/main" val="2080345085"/>
                    </a:ext>
                  </a:extLst>
                </a:gridCol>
                <a:gridCol w="1637705">
                  <a:extLst>
                    <a:ext uri="{9D8B030D-6E8A-4147-A177-3AD203B41FA5}">
                      <a16:colId xmlns:a16="http://schemas.microsoft.com/office/drawing/2014/main" val="509934097"/>
                    </a:ext>
                  </a:extLst>
                </a:gridCol>
              </a:tblGrid>
              <a:tr h="205030">
                <a:tc>
                  <a:txBody>
                    <a:bodyPr/>
                    <a:lstStyle/>
                    <a:p>
                      <a:pPr algn="l"/>
                      <a:r>
                        <a:rPr lang="en-US" sz="1200" b="1" i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cs typeface="Consolas" panose="020B0609020204030204" pitchFamily="49" charset="0"/>
                        </a:rPr>
                        <a:t>Feature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i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cs typeface="Consolas" panose="020B0609020204030204" pitchFamily="49" charset="0"/>
                        </a:rPr>
                        <a:t>Spec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629998"/>
                  </a:ext>
                </a:extLst>
              </a:tr>
              <a:tr h="216179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Independent NoCs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943983"/>
                  </a:ext>
                </a:extLst>
              </a:tr>
              <a:tr h="216179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NoC type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2-dimensional torus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337632"/>
                  </a:ext>
                </a:extLst>
              </a:tr>
              <a:tr h="229281">
                <a:tc>
                  <a:txBody>
                    <a:bodyPr/>
                    <a:lstStyle/>
                    <a:p>
                      <a:pPr algn="l"/>
                      <a:endParaRPr lang="en-US" sz="1200" b="0" i="0">
                        <a:solidFill>
                          <a:schemeClr val="tx1"/>
                        </a:solidFill>
                        <a:latin typeface="Arial Nova Light" panose="020B0304020202020204" pitchFamily="34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i="0">
                        <a:solidFill>
                          <a:schemeClr val="tx1"/>
                        </a:solidFill>
                        <a:latin typeface="Arial Nova Light" panose="020B0304020202020204" pitchFamily="34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995485"/>
                  </a:ext>
                </a:extLst>
              </a:tr>
              <a:tr h="229281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NoC link width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64 Bytes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808514"/>
                  </a:ext>
                </a:extLst>
              </a:tr>
              <a:tr h="229281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NoC link BW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83 GB/s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878174"/>
                  </a:ext>
                </a:extLst>
              </a:tr>
              <a:tr h="229281">
                <a:tc>
                  <a:txBody>
                    <a:bodyPr/>
                    <a:lstStyle/>
                    <a:p>
                      <a:pPr algn="l"/>
                      <a:endParaRPr lang="en-US" sz="1200" b="0" i="0">
                        <a:solidFill>
                          <a:schemeClr val="tx1"/>
                        </a:solidFill>
                        <a:latin typeface="Arial Nova Light" panose="020B0304020202020204" pitchFamily="34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i="0">
                        <a:solidFill>
                          <a:schemeClr val="tx1"/>
                        </a:solidFill>
                        <a:latin typeface="Arial Nova Light" panose="020B0304020202020204" pitchFamily="34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152432"/>
                  </a:ext>
                </a:extLst>
              </a:tr>
              <a:tr h="229281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Tensix -&gt; NoC I/O BW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665 GB/s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593130"/>
                  </a:ext>
                </a:extLst>
              </a:tr>
              <a:tr h="229281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SRAM &lt;-&gt; NoCs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333 GB/s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668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500" b="0" i="0">
                        <a:solidFill>
                          <a:schemeClr val="tx1"/>
                        </a:solidFill>
                        <a:latin typeface="Arial Nova Light" panose="020B0304020202020204" pitchFamily="34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i="0">
                        <a:solidFill>
                          <a:schemeClr val="tx1"/>
                        </a:solidFill>
                        <a:latin typeface="Arial Nova Light" panose="020B0304020202020204" pitchFamily="34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5392768"/>
                  </a:ext>
                </a:extLst>
              </a:tr>
              <a:tr h="229281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SRAM &lt;-&gt; NoC aggregate BW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Consolas" panose="020B0609020204030204" pitchFamily="49" charset="0"/>
                        </a:rPr>
                        <a:t>47 TB/s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72917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E14BF5F-3D86-EDE9-2530-BB38B3C6686E}"/>
              </a:ext>
            </a:extLst>
          </p:cNvPr>
          <p:cNvSpPr txBox="1"/>
          <p:nvPr/>
        </p:nvSpPr>
        <p:spPr>
          <a:xfrm>
            <a:off x="9554004" y="2811575"/>
            <a:ext cx="1040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L1 Memory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ECE94-E242-D031-6B75-3746476BD380}"/>
              </a:ext>
            </a:extLst>
          </p:cNvPr>
          <p:cNvSpPr txBox="1"/>
          <p:nvPr/>
        </p:nvSpPr>
        <p:spPr>
          <a:xfrm>
            <a:off x="9224550" y="514813"/>
            <a:ext cx="1796454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400" b="1" err="1">
                <a:solidFill>
                  <a:srgbClr val="202020"/>
                </a:solidFill>
                <a:latin typeface="Aptos" panose="02110004020202020204"/>
              </a:rPr>
              <a:t>Tensix</a:t>
            </a:r>
            <a:r>
              <a:rPr lang="en-US" sz="2400" b="1">
                <a:solidFill>
                  <a:srgbClr val="202020"/>
                </a:solidFill>
                <a:latin typeface="Aptos" panose="02110004020202020204"/>
              </a:rPr>
              <a:t> Core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87223927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4">
      <a:dk1>
        <a:srgbClr val="202020"/>
      </a:dk1>
      <a:lt1>
        <a:srgbClr val="FFFFFF"/>
      </a:lt1>
      <a:dk2>
        <a:srgbClr val="4B456E"/>
      </a:dk2>
      <a:lt2>
        <a:srgbClr val="E5D7B5"/>
      </a:lt2>
      <a:accent1>
        <a:srgbClr val="7C68FA"/>
      </a:accent1>
      <a:accent2>
        <a:srgbClr val="FA512E"/>
      </a:accent2>
      <a:accent3>
        <a:srgbClr val="5164E0"/>
      </a:accent3>
      <a:accent4>
        <a:srgbClr val="F6BC41"/>
      </a:accent4>
      <a:accent5>
        <a:srgbClr val="74C5DF"/>
      </a:accent5>
      <a:accent6>
        <a:srgbClr val="6FABA0"/>
      </a:accent6>
      <a:hlink>
        <a:srgbClr val="7C68FA"/>
      </a:hlink>
      <a:folHlink>
        <a:srgbClr val="60689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73C303A9CA02479F090A183266F771" ma:contentTypeVersion="20" ma:contentTypeDescription="Create a new document." ma:contentTypeScope="" ma:versionID="b069960ccd929f40fb3912b7b14f97c4">
  <xsd:schema xmlns:xsd="http://www.w3.org/2001/XMLSchema" xmlns:xs="http://www.w3.org/2001/XMLSchema" xmlns:p="http://schemas.microsoft.com/office/2006/metadata/properties" xmlns:ns2="2f444527-3b5f-49bd-97a5-8f7eb376eeb6" xmlns:ns3="fe8fe47d-7c5b-4d2e-beea-5f986ed8c15e" targetNamespace="http://schemas.microsoft.com/office/2006/metadata/properties" ma:root="true" ma:fieldsID="277ce5575863f434b4d227dfffc8c6fd" ns2:_="" ns3:_="">
    <xsd:import namespace="2f444527-3b5f-49bd-97a5-8f7eb376eeb6"/>
    <xsd:import namespace="fe8fe47d-7c5b-4d2e-beea-5f986ed8c1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Owner_x002f_SM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444527-3b5f-49bd-97a5-8f7eb376ee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df9f39d-7c32-497b-ad0f-528306e876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Owner_x002f_SME" ma:index="25" nillable="true" ma:displayName="Owner/SME" ma:format="Dropdown" ma:list="UserInfo" ma:SharePointGroup="0" ma:internalName="Owner_x002f_S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8fe47d-7c5b-4d2e-beea-5f986ed8c15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6e1f3ee-11ed-4102-849b-35b4664d1518}" ma:internalName="TaxCatchAll" ma:showField="CatchAllData" ma:web="fe8fe47d-7c5b-4d2e-beea-5f986ed8c1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_x002f_SME xmlns="2f444527-3b5f-49bd-97a5-8f7eb376eeb6">
      <UserInfo>
        <DisplayName/>
        <AccountId xsi:nil="true"/>
        <AccountType/>
      </UserInfo>
    </Owner_x002f_SME>
    <lcf76f155ced4ddcb4097134ff3c332f xmlns="2f444527-3b5f-49bd-97a5-8f7eb376eeb6">
      <Terms xmlns="http://schemas.microsoft.com/office/infopath/2007/PartnerControls"/>
    </lcf76f155ced4ddcb4097134ff3c332f>
    <TaxCatchAll xmlns="fe8fe47d-7c5b-4d2e-beea-5f986ed8c15e" xsi:nil="true"/>
  </documentManagement>
</p:properties>
</file>

<file path=customXml/itemProps1.xml><?xml version="1.0" encoding="utf-8"?>
<ds:datastoreItem xmlns:ds="http://schemas.openxmlformats.org/officeDocument/2006/customXml" ds:itemID="{06B08C2B-08EC-426F-A473-2D0DC7D74775}">
  <ds:schemaRefs>
    <ds:schemaRef ds:uri="2f444527-3b5f-49bd-97a5-8f7eb376eeb6"/>
    <ds:schemaRef ds:uri="fe8fe47d-7c5b-4d2e-beea-5f986ed8c15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1A35CDB-8ABB-4171-A5EC-F5CCD119C4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56D2B1-864F-45A5-8B59-A91CCDE5DA8A}">
  <ds:schemaRefs>
    <ds:schemaRef ds:uri="2f444527-3b5f-49bd-97a5-8f7eb376eeb6"/>
    <ds:schemaRef ds:uri="fe8fe47d-7c5b-4d2e-beea-5f986ed8c15e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1287</Words>
  <Application>Microsoft Macintosh PowerPoint</Application>
  <PresentationFormat>Widescreen</PresentationFormat>
  <Paragraphs>420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Calibri</vt:lpstr>
      <vt:lpstr>游ゴシック</vt:lpstr>
      <vt:lpstr>Courier New</vt:lpstr>
      <vt:lpstr>Aptos SemiBold</vt:lpstr>
      <vt:lpstr>Aptos</vt:lpstr>
      <vt:lpstr>Arial Nova</vt:lpstr>
      <vt:lpstr>Arial</vt:lpstr>
      <vt:lpstr>Arial Nova Light</vt:lpstr>
      <vt:lpstr>2_Office Theme</vt:lpstr>
      <vt:lpstr>Tenstorrent  High Performance Computers for HPC &amp; AI  </vt:lpstr>
      <vt:lpstr>Highlights:</vt:lpstr>
      <vt:lpstr>AI and Classical HPC Software Development</vt:lpstr>
      <vt:lpstr>AI HPC</vt:lpstr>
      <vt:lpstr>HPC Software roadmap – AI HPC</vt:lpstr>
      <vt:lpstr>PowerPoint Presentation</vt:lpstr>
      <vt:lpstr>Why AI Needs Both RISC-V Cores and AI Accelerators</vt:lpstr>
      <vt:lpstr>TT-Metalium™: Tenstorrent’s Low-Level Programming Framework</vt:lpstr>
      <vt:lpstr>Tensix Core – Data Movement</vt:lpstr>
      <vt:lpstr> Micro-Architecture:  All RISC-V Programmable</vt:lpstr>
      <vt:lpstr>All RISC-V Programmable Baby RISC-Vs</vt:lpstr>
      <vt:lpstr>All RISC-V Programmable Within the Tensix Core</vt:lpstr>
      <vt:lpstr>All RISC-V Programmable Within the Tensix Core</vt:lpstr>
      <vt:lpstr>All RISC-V Programmable Within the Tensix Core</vt:lpstr>
      <vt:lpstr>Tensix Core – Data Movement</vt:lpstr>
      <vt:lpstr>Tensix Core – Data Movement</vt:lpstr>
      <vt:lpstr>Blackhole: Built for AI Data Movement Patterns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 to Raise: Sales Strategy</dc:title>
  <dc:creator>David Bennett</dc:creator>
  <cp:lastModifiedBy>Felix LeClair</cp:lastModifiedBy>
  <cp:revision>12</cp:revision>
  <dcterms:created xsi:type="dcterms:W3CDTF">2022-10-28T22:21:46Z</dcterms:created>
  <dcterms:modified xsi:type="dcterms:W3CDTF">2025-09-12T14:33:57Z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0x0101001E73C303A9CA02479F090A183266F771</vt:lpwstr>
  </property>
  <property fmtid="{D5CDD505-2E9C-101B-9397-08002B2CF9AE}" pid="3" name="MediaServiceImageTags">
    <vt:lpwstr/>
  </property>
</Properties>
</file>