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notesSlides/notesSlide18.xml" ContentType="application/vnd.openxmlformats-officedocument.presentationml.notesSlide+xml"/>
  <Override PartName="/ppt/tags/tag92.xml" ContentType="application/vnd.openxmlformats-officedocument.presentationml.tags+xml"/>
  <Override PartName="/ppt/notesSlides/notesSlide19.xml" ContentType="application/vnd.openxmlformats-officedocument.presentationml.notesSlide+xml"/>
  <Override PartName="/ppt/tags/tag93.xml" ContentType="application/vnd.openxmlformats-officedocument.presentationml.tags+xml"/>
  <Override PartName="/ppt/notesSlides/notesSlide20.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2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2.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3.xml" ContentType="application/vnd.openxmlformats-officedocument.presentationml.notesSlide+xml"/>
  <Override PartName="/ppt/media/image81.jpg" ContentType="image/jpeg"/>
  <Override PartName="/ppt/tags/tag103.xml" ContentType="application/vnd.openxmlformats-officedocument.presentationml.tags+xml"/>
  <Override PartName="/ppt/notesSlides/notesSlide2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2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26.xml" ContentType="application/vnd.openxmlformats-officedocument.presentationml.notesSlide+xml"/>
  <Override PartName="/ppt/tags/tag108.xml" ContentType="application/vnd.openxmlformats-officedocument.presentationml.tags+xml"/>
  <Override PartName="/ppt/notesSlides/notesSlide2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0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4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42.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4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4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45.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46.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47.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8.xml" ContentType="application/vnd.openxmlformats-officedocument.drawingml.chart+xml"/>
  <Override PartName="/ppt/notesSlides/notesSlide54.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55.xml" ContentType="application/vnd.openxmlformats-officedocument.presentationml.notesSlide+xml"/>
  <Override PartName="/ppt/charts/chart10.xml" ContentType="application/vnd.openxmlformats-officedocument.drawingml.chart+xml"/>
  <Override PartName="/ppt/drawings/drawing2.xml" ContentType="application/vnd.openxmlformats-officedocument.drawingml.chartshapes+xml"/>
  <Override PartName="/ppt/notesSlides/notesSlide56.xml" ContentType="application/vnd.openxmlformats-officedocument.presentationml.notesSlide+xml"/>
  <Override PartName="/ppt/charts/chart11.xml" ContentType="application/vnd.openxmlformats-officedocument.drawingml.chart+xml"/>
  <Override PartName="/ppt/drawings/drawing3.xml" ContentType="application/vnd.openxmlformats-officedocument.drawingml.chartshapes+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713" r:id="rId2"/>
    <p:sldMasterId id="2147483719" r:id="rId3"/>
  </p:sldMasterIdLst>
  <p:notesMasterIdLst>
    <p:notesMasterId r:id="rId72"/>
  </p:notesMasterIdLst>
  <p:sldIdLst>
    <p:sldId id="1512" r:id="rId4"/>
    <p:sldId id="1570" r:id="rId5"/>
    <p:sldId id="1045" r:id="rId6"/>
    <p:sldId id="1523" r:id="rId7"/>
    <p:sldId id="416" r:id="rId8"/>
    <p:sldId id="1564" r:id="rId9"/>
    <p:sldId id="1529" r:id="rId10"/>
    <p:sldId id="319" r:id="rId11"/>
    <p:sldId id="421" r:id="rId12"/>
    <p:sldId id="412" r:id="rId13"/>
    <p:sldId id="381" r:id="rId14"/>
    <p:sldId id="387" r:id="rId15"/>
    <p:sldId id="420" r:id="rId16"/>
    <p:sldId id="325" r:id="rId17"/>
    <p:sldId id="326" r:id="rId18"/>
    <p:sldId id="388" r:id="rId19"/>
    <p:sldId id="1582" r:id="rId20"/>
    <p:sldId id="414" r:id="rId21"/>
    <p:sldId id="411" r:id="rId22"/>
    <p:sldId id="410" r:id="rId23"/>
    <p:sldId id="1566" r:id="rId24"/>
    <p:sldId id="1568" r:id="rId25"/>
    <p:sldId id="1576" r:id="rId26"/>
    <p:sldId id="1575" r:id="rId27"/>
    <p:sldId id="1574" r:id="rId28"/>
    <p:sldId id="260" r:id="rId29"/>
    <p:sldId id="1578" r:id="rId30"/>
    <p:sldId id="1579" r:id="rId31"/>
    <p:sldId id="1580" r:id="rId32"/>
    <p:sldId id="1563" r:id="rId33"/>
    <p:sldId id="1461" r:id="rId34"/>
    <p:sldId id="261" r:id="rId35"/>
    <p:sldId id="1581" r:id="rId36"/>
    <p:sldId id="1524" r:id="rId37"/>
    <p:sldId id="1522" r:id="rId38"/>
    <p:sldId id="1577" r:id="rId39"/>
    <p:sldId id="1571" r:id="rId40"/>
    <p:sldId id="307" r:id="rId41"/>
    <p:sldId id="259" r:id="rId42"/>
    <p:sldId id="389" r:id="rId43"/>
    <p:sldId id="418" r:id="rId44"/>
    <p:sldId id="337" r:id="rId45"/>
    <p:sldId id="330" r:id="rId46"/>
    <p:sldId id="413" r:id="rId47"/>
    <p:sldId id="415" r:id="rId48"/>
    <p:sldId id="1532" r:id="rId49"/>
    <p:sldId id="417" r:id="rId50"/>
    <p:sldId id="1543" r:id="rId51"/>
    <p:sldId id="1544" r:id="rId52"/>
    <p:sldId id="1545" r:id="rId53"/>
    <p:sldId id="1546" r:id="rId54"/>
    <p:sldId id="1547" r:id="rId55"/>
    <p:sldId id="1548" r:id="rId56"/>
    <p:sldId id="1549" r:id="rId57"/>
    <p:sldId id="1550" r:id="rId58"/>
    <p:sldId id="1551" r:id="rId59"/>
    <p:sldId id="1565" r:id="rId60"/>
    <p:sldId id="1552" r:id="rId61"/>
    <p:sldId id="1553" r:id="rId62"/>
    <p:sldId id="1554" r:id="rId63"/>
    <p:sldId id="1555" r:id="rId64"/>
    <p:sldId id="1556" r:id="rId65"/>
    <p:sldId id="1557" r:id="rId66"/>
    <p:sldId id="1558" r:id="rId67"/>
    <p:sldId id="1559" r:id="rId68"/>
    <p:sldId id="1560" r:id="rId69"/>
    <p:sldId id="1561" r:id="rId70"/>
    <p:sldId id="1569" r:id="rId71"/>
  </p:sldIdLst>
  <p:sldSz cx="12192000" cy="6858000"/>
  <p:notesSz cx="6858000" cy="9144000"/>
  <p:embeddedFontLst>
    <p:embeddedFont>
      <p:font typeface="等线" panose="02010600030101010101" pitchFamily="2" charset="-122"/>
      <p:regular r:id="rId73"/>
      <p:bold r:id="rId74"/>
    </p:embeddedFont>
    <p:embeddedFont>
      <p:font typeface="宋体" panose="02010600030101010101" pitchFamily="2" charset="-122"/>
      <p:regular r:id="rId75"/>
    </p:embeddedFont>
    <p:embeddedFont>
      <p:font typeface="Arial Narrow" panose="020B0604020202020204" pitchFamily="34" charset="0"/>
      <p:regular r:id="rId76"/>
      <p:bold r:id="rId77"/>
      <p:italic r:id="rId78"/>
      <p:boldItalic r:id="rId79"/>
    </p:embeddedFont>
    <p:embeddedFont>
      <p:font typeface="Cambria Math" panose="02040503050406030204" pitchFamily="18" charset="0"/>
      <p:regular r:id="rId80"/>
    </p:embeddedFont>
    <p:embeddedFont>
      <p:font typeface="Raleway" pitchFamily="2" charset="77"/>
      <p:regular r:id="rId81"/>
      <p:bold r:id="rId82"/>
      <p:italic r:id="rId83"/>
      <p:boldItalic r:id="rId84"/>
    </p:embeddedFont>
    <p:embeddedFont>
      <p:font typeface="Roboto" panose="02000000000000000000" pitchFamily="2"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9" roundtripDataSignature="AMtx7mgh5pMuDEli7Rs39OqLesqU+b6O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9A8051-8CAF-DE44-BBE5-73D9D98B2B3A}" v="3" dt="2024-04-23T17:51:31.194"/>
  </p1510:revLst>
</p1510:revInfo>
</file>

<file path=ppt/tableStyles.xml><?xml version="1.0" encoding="utf-8"?>
<a:tblStyleLst xmlns:a="http://schemas.openxmlformats.org/drawingml/2006/main" def="{4B9129DD-A734-46B3-B486-5200D67A401A}">
  <a:tblStyle styleId="{4B9129DD-A734-46B3-B486-5200D67A401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0"/>
    <p:restoredTop sz="77858" autoAdjust="0"/>
  </p:normalViewPr>
  <p:slideViewPr>
    <p:cSldViewPr snapToGrid="0">
      <p:cViewPr varScale="1">
        <p:scale>
          <a:sx n="92" d="100"/>
          <a:sy n="92" d="100"/>
        </p:scale>
        <p:origin x="480" y="176"/>
      </p:cViewPr>
      <p:guideLst/>
    </p:cSldViewPr>
  </p:slideViewPr>
  <p:notesTextViewPr>
    <p:cViewPr>
      <p:scale>
        <a:sx n="1" d="1"/>
        <a:sy n="1" d="1"/>
      </p:scale>
      <p:origin x="0" y="0"/>
    </p:cViewPr>
  </p:notesTextViewPr>
  <p:notesViewPr>
    <p:cSldViewPr snapToGrid="0">
      <p:cViewPr varScale="1">
        <p:scale>
          <a:sx n="81" d="100"/>
          <a:sy n="81" d="100"/>
        </p:scale>
        <p:origin x="281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2.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2.fntdata"/><Relationship Id="rId79" Type="http://schemas.openxmlformats.org/officeDocument/2006/relationships/font" Target="fonts/font7.fntdata"/><Relationship Id="rId144" Type="http://schemas.microsoft.com/office/2016/11/relationships/changesInfo" Target="changesInfos/changesInfo1.xml"/><Relationship Id="rId5" Type="http://schemas.openxmlformats.org/officeDocument/2006/relationships/slide" Target="slides/slide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39" Type="http://customschemas.google.com/relationships/presentationmetadata" Target="meta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14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4.fntdata"/><Relationship Id="rId141"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5.fntdata"/><Relationship Id="rId61" Type="http://schemas.openxmlformats.org/officeDocument/2006/relationships/slide" Target="slides/slide58.xml"/><Relationship Id="rId82"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ou, Peipei" userId="a45f1439-7ab2-45db-9b11-c916413eb6f2" providerId="ADAL" clId="{02A32BC7-73EB-4543-98F6-7DA2B795479F}"/>
    <pc:docChg chg="undo custSel addSld delSld modSld sldOrd">
      <pc:chgData name="Zhou, Peipei" userId="a45f1439-7ab2-45db-9b11-c916413eb6f2" providerId="ADAL" clId="{02A32BC7-73EB-4543-98F6-7DA2B795479F}" dt="2024-04-18T07:06:29.321" v="1466" actId="2696"/>
      <pc:docMkLst>
        <pc:docMk/>
      </pc:docMkLst>
      <pc:sldChg chg="delSp del mod">
        <pc:chgData name="Zhou, Peipei" userId="a45f1439-7ab2-45db-9b11-c916413eb6f2" providerId="ADAL" clId="{02A32BC7-73EB-4543-98F6-7DA2B795479F}" dt="2024-04-18T07:06:29.321" v="1466" actId="2696"/>
        <pc:sldMkLst>
          <pc:docMk/>
          <pc:sldMk cId="1482812412" sldId="258"/>
        </pc:sldMkLst>
        <pc:spChg chg="del">
          <ac:chgData name="Zhou, Peipei" userId="a45f1439-7ab2-45db-9b11-c916413eb6f2" providerId="ADAL" clId="{02A32BC7-73EB-4543-98F6-7DA2B795479F}" dt="2024-04-17T09:56:39.437" v="128" actId="21"/>
          <ac:spMkLst>
            <pc:docMk/>
            <pc:sldMk cId="1482812412" sldId="258"/>
            <ac:spMk id="73" creationId="{163A36B7-6285-D4EF-E787-C3D644CC19DE}"/>
          </ac:spMkLst>
        </pc:spChg>
      </pc:sldChg>
      <pc:sldChg chg="del">
        <pc:chgData name="Zhou, Peipei" userId="a45f1439-7ab2-45db-9b11-c916413eb6f2" providerId="ADAL" clId="{02A32BC7-73EB-4543-98F6-7DA2B795479F}" dt="2024-04-17T05:56:57.191" v="35" actId="2696"/>
        <pc:sldMkLst>
          <pc:docMk/>
          <pc:sldMk cId="2385038746" sldId="264"/>
        </pc:sldMkLst>
      </pc:sldChg>
      <pc:sldChg chg="del">
        <pc:chgData name="Zhou, Peipei" userId="a45f1439-7ab2-45db-9b11-c916413eb6f2" providerId="ADAL" clId="{02A32BC7-73EB-4543-98F6-7DA2B795479F}" dt="2024-04-18T07:06:29.321" v="1466" actId="2696"/>
        <pc:sldMkLst>
          <pc:docMk/>
          <pc:sldMk cId="1823687644" sldId="299"/>
        </pc:sldMkLst>
      </pc:sldChg>
      <pc:sldChg chg="del">
        <pc:chgData name="Zhou, Peipei" userId="a45f1439-7ab2-45db-9b11-c916413eb6f2" providerId="ADAL" clId="{02A32BC7-73EB-4543-98F6-7DA2B795479F}" dt="2024-04-18T07:06:29.321" v="1466" actId="2696"/>
        <pc:sldMkLst>
          <pc:docMk/>
          <pc:sldMk cId="2137274175" sldId="300"/>
        </pc:sldMkLst>
      </pc:sldChg>
      <pc:sldChg chg="del">
        <pc:chgData name="Zhou, Peipei" userId="a45f1439-7ab2-45db-9b11-c916413eb6f2" providerId="ADAL" clId="{02A32BC7-73EB-4543-98F6-7DA2B795479F}" dt="2024-04-17T05:56:59.378" v="37" actId="2696"/>
        <pc:sldMkLst>
          <pc:docMk/>
          <pc:sldMk cId="0" sldId="302"/>
        </pc:sldMkLst>
      </pc:sldChg>
      <pc:sldChg chg="del">
        <pc:chgData name="Zhou, Peipei" userId="a45f1439-7ab2-45db-9b11-c916413eb6f2" providerId="ADAL" clId="{02A32BC7-73EB-4543-98F6-7DA2B795479F}" dt="2024-04-17T05:56:57.660" v="36" actId="2696"/>
        <pc:sldMkLst>
          <pc:docMk/>
          <pc:sldMk cId="1155554638" sldId="309"/>
        </pc:sldMkLst>
      </pc:sldChg>
      <pc:sldChg chg="modSp mod">
        <pc:chgData name="Zhou, Peipei" userId="a45f1439-7ab2-45db-9b11-c916413eb6f2" providerId="ADAL" clId="{02A32BC7-73EB-4543-98F6-7DA2B795479F}" dt="2024-04-17T05:56:20.835" v="26" actId="20577"/>
        <pc:sldMkLst>
          <pc:docMk/>
          <pc:sldMk cId="1311584177" sldId="416"/>
        </pc:sldMkLst>
        <pc:spChg chg="mod">
          <ac:chgData name="Zhou, Peipei" userId="a45f1439-7ab2-45db-9b11-c916413eb6f2" providerId="ADAL" clId="{02A32BC7-73EB-4543-98F6-7DA2B795479F}" dt="2024-04-17T05:56:20.835" v="26" actId="20577"/>
          <ac:spMkLst>
            <pc:docMk/>
            <pc:sldMk cId="1311584177" sldId="416"/>
            <ac:spMk id="2" creationId="{DBF867AD-485A-C9FA-B7E4-AD8379A8EE02}"/>
          </ac:spMkLst>
        </pc:spChg>
      </pc:sldChg>
      <pc:sldChg chg="del">
        <pc:chgData name="Zhou, Peipei" userId="a45f1439-7ab2-45db-9b11-c916413eb6f2" providerId="ADAL" clId="{02A32BC7-73EB-4543-98F6-7DA2B795479F}" dt="2024-04-18T07:06:29.321" v="1466" actId="2696"/>
        <pc:sldMkLst>
          <pc:docMk/>
          <pc:sldMk cId="2346652619" sldId="422"/>
        </pc:sldMkLst>
      </pc:sldChg>
      <pc:sldChg chg="modSp mod">
        <pc:chgData name="Zhou, Peipei" userId="a45f1439-7ab2-45db-9b11-c916413eb6f2" providerId="ADAL" clId="{02A32BC7-73EB-4543-98F6-7DA2B795479F}" dt="2024-04-17T11:12:31.534" v="1198" actId="1035"/>
        <pc:sldMkLst>
          <pc:docMk/>
          <pc:sldMk cId="1451559442" sldId="1449"/>
        </pc:sldMkLst>
        <pc:spChg chg="mod">
          <ac:chgData name="Zhou, Peipei" userId="a45f1439-7ab2-45db-9b11-c916413eb6f2" providerId="ADAL" clId="{02A32BC7-73EB-4543-98F6-7DA2B795479F}" dt="2024-04-17T11:12:31.534" v="1198" actId="1035"/>
          <ac:spMkLst>
            <pc:docMk/>
            <pc:sldMk cId="1451559442" sldId="1449"/>
            <ac:spMk id="6" creationId="{6D694A5F-468B-1D37-F535-088CE751C3C2}"/>
          </ac:spMkLst>
        </pc:spChg>
      </pc:sldChg>
      <pc:sldChg chg="modSp add del mod">
        <pc:chgData name="Zhou, Peipei" userId="a45f1439-7ab2-45db-9b11-c916413eb6f2" providerId="ADAL" clId="{02A32BC7-73EB-4543-98F6-7DA2B795479F}" dt="2024-04-17T09:55:57.239" v="126" actId="2696"/>
        <pc:sldMkLst>
          <pc:docMk/>
          <pc:sldMk cId="202632366" sldId="1455"/>
        </pc:sldMkLst>
        <pc:spChg chg="mod">
          <ac:chgData name="Zhou, Peipei" userId="a45f1439-7ab2-45db-9b11-c916413eb6f2" providerId="ADAL" clId="{02A32BC7-73EB-4543-98F6-7DA2B795479F}" dt="2024-04-17T06:04:28.111" v="113" actId="14100"/>
          <ac:spMkLst>
            <pc:docMk/>
            <pc:sldMk cId="202632366" sldId="1455"/>
            <ac:spMk id="99" creationId="{00000000-0000-0000-0000-000000000000}"/>
          </ac:spMkLst>
        </pc:spChg>
      </pc:sldChg>
      <pc:sldChg chg="add">
        <pc:chgData name="Zhou, Peipei" userId="a45f1439-7ab2-45db-9b11-c916413eb6f2" providerId="ADAL" clId="{02A32BC7-73EB-4543-98F6-7DA2B795479F}" dt="2024-04-17T09:56:03.067" v="127"/>
        <pc:sldMkLst>
          <pc:docMk/>
          <pc:sldMk cId="465527779" sldId="1455"/>
        </pc:sldMkLst>
      </pc:sldChg>
      <pc:sldChg chg="del">
        <pc:chgData name="Zhou, Peipei" userId="a45f1439-7ab2-45db-9b11-c916413eb6f2" providerId="ADAL" clId="{02A32BC7-73EB-4543-98F6-7DA2B795479F}" dt="2024-04-17T06:04:07.907" v="99" actId="2696"/>
        <pc:sldMkLst>
          <pc:docMk/>
          <pc:sldMk cId="2930590823" sldId="1455"/>
        </pc:sldMkLst>
      </pc:sldChg>
      <pc:sldChg chg="add">
        <pc:chgData name="Zhou, Peipei" userId="a45f1439-7ab2-45db-9b11-c916413eb6f2" providerId="ADAL" clId="{02A32BC7-73EB-4543-98F6-7DA2B795479F}" dt="2024-04-17T09:56:03.067" v="127"/>
        <pc:sldMkLst>
          <pc:docMk/>
          <pc:sldMk cId="1419768480" sldId="1456"/>
        </pc:sldMkLst>
      </pc:sldChg>
      <pc:sldChg chg="del">
        <pc:chgData name="Zhou, Peipei" userId="a45f1439-7ab2-45db-9b11-c916413eb6f2" providerId="ADAL" clId="{02A32BC7-73EB-4543-98F6-7DA2B795479F}" dt="2024-04-17T06:04:07.907" v="99" actId="2696"/>
        <pc:sldMkLst>
          <pc:docMk/>
          <pc:sldMk cId="1680409852" sldId="1456"/>
        </pc:sldMkLst>
      </pc:sldChg>
      <pc:sldChg chg="modSp add del mod">
        <pc:chgData name="Zhou, Peipei" userId="a45f1439-7ab2-45db-9b11-c916413eb6f2" providerId="ADAL" clId="{02A32BC7-73EB-4543-98F6-7DA2B795479F}" dt="2024-04-17T09:55:57.239" v="126" actId="2696"/>
        <pc:sldMkLst>
          <pc:docMk/>
          <pc:sldMk cId="1777535647" sldId="1456"/>
        </pc:sldMkLst>
        <pc:spChg chg="mod">
          <ac:chgData name="Zhou, Peipei" userId="a45f1439-7ab2-45db-9b11-c916413eb6f2" providerId="ADAL" clId="{02A32BC7-73EB-4543-98F6-7DA2B795479F}" dt="2024-04-17T06:04:36.450" v="125" actId="14100"/>
          <ac:spMkLst>
            <pc:docMk/>
            <pc:sldMk cId="1777535647" sldId="1456"/>
            <ac:spMk id="99" creationId="{00000000-0000-0000-0000-000000000000}"/>
          </ac:spMkLst>
        </pc:spChg>
      </pc:sldChg>
      <pc:sldChg chg="modSp mod">
        <pc:chgData name="Zhou, Peipei" userId="a45f1439-7ab2-45db-9b11-c916413eb6f2" providerId="ADAL" clId="{02A32BC7-73EB-4543-98F6-7DA2B795479F}" dt="2024-04-17T11:10:52.080" v="1024" actId="20577"/>
        <pc:sldMkLst>
          <pc:docMk/>
          <pc:sldMk cId="2724455743" sldId="1461"/>
        </pc:sldMkLst>
        <pc:spChg chg="mod">
          <ac:chgData name="Zhou, Peipei" userId="a45f1439-7ab2-45db-9b11-c916413eb6f2" providerId="ADAL" clId="{02A32BC7-73EB-4543-98F6-7DA2B795479F}" dt="2024-04-17T11:10:52.080" v="1024" actId="20577"/>
          <ac:spMkLst>
            <pc:docMk/>
            <pc:sldMk cId="2724455743" sldId="1461"/>
            <ac:spMk id="46" creationId="{CF129D66-0D32-CF44-986B-2A784E4E0D42}"/>
          </ac:spMkLst>
        </pc:spChg>
      </pc:sldChg>
      <pc:sldChg chg="del">
        <pc:chgData name="Zhou, Peipei" userId="a45f1439-7ab2-45db-9b11-c916413eb6f2" providerId="ADAL" clId="{02A32BC7-73EB-4543-98F6-7DA2B795479F}" dt="2024-04-17T05:57:55.286" v="39" actId="2696"/>
        <pc:sldMkLst>
          <pc:docMk/>
          <pc:sldMk cId="3003723538" sldId="1462"/>
        </pc:sldMkLst>
      </pc:sldChg>
      <pc:sldChg chg="modSp add del mod">
        <pc:chgData name="Zhou, Peipei" userId="a45f1439-7ab2-45db-9b11-c916413eb6f2" providerId="ADAL" clId="{02A32BC7-73EB-4543-98F6-7DA2B795479F}" dt="2024-04-17T11:21:06.332" v="1370" actId="20577"/>
        <pc:sldMkLst>
          <pc:docMk/>
          <pc:sldMk cId="2220305367" sldId="1463"/>
        </pc:sldMkLst>
        <pc:spChg chg="mod">
          <ac:chgData name="Zhou, Peipei" userId="a45f1439-7ab2-45db-9b11-c916413eb6f2" providerId="ADAL" clId="{02A32BC7-73EB-4543-98F6-7DA2B795479F}" dt="2024-04-17T11:21:06.332" v="1370" actId="20577"/>
          <ac:spMkLst>
            <pc:docMk/>
            <pc:sldMk cId="2220305367" sldId="1463"/>
            <ac:spMk id="31" creationId="{B7FB5E5E-0475-934C-B1D3-D8544E1E9BCF}"/>
          </ac:spMkLst>
        </pc:spChg>
      </pc:sldChg>
      <pc:sldChg chg="modSp add del mod">
        <pc:chgData name="Zhou, Peipei" userId="a45f1439-7ab2-45db-9b11-c916413eb6f2" providerId="ADAL" clId="{02A32BC7-73EB-4543-98F6-7DA2B795479F}" dt="2024-04-17T11:21:11.474" v="1372" actId="20577"/>
        <pc:sldMkLst>
          <pc:docMk/>
          <pc:sldMk cId="454893796" sldId="1464"/>
        </pc:sldMkLst>
        <pc:spChg chg="mod">
          <ac:chgData name="Zhou, Peipei" userId="a45f1439-7ab2-45db-9b11-c916413eb6f2" providerId="ADAL" clId="{02A32BC7-73EB-4543-98F6-7DA2B795479F}" dt="2024-04-17T11:21:11.474" v="1372" actId="20577"/>
          <ac:spMkLst>
            <pc:docMk/>
            <pc:sldMk cId="454893796" sldId="1464"/>
            <ac:spMk id="31" creationId="{B7FB5E5E-0475-934C-B1D3-D8544E1E9BCF}"/>
          </ac:spMkLst>
        </pc:spChg>
      </pc:sldChg>
      <pc:sldChg chg="del">
        <pc:chgData name="Zhou, Peipei" userId="a45f1439-7ab2-45db-9b11-c916413eb6f2" providerId="ADAL" clId="{02A32BC7-73EB-4543-98F6-7DA2B795479F}" dt="2024-04-17T05:55:20.053" v="13" actId="2696"/>
        <pc:sldMkLst>
          <pc:docMk/>
          <pc:sldMk cId="2849362401" sldId="1467"/>
        </pc:sldMkLst>
      </pc:sldChg>
      <pc:sldChg chg="modSp mod">
        <pc:chgData name="Zhou, Peipei" userId="a45f1439-7ab2-45db-9b11-c916413eb6f2" providerId="ADAL" clId="{02A32BC7-73EB-4543-98F6-7DA2B795479F}" dt="2024-04-17T05:55:01.734" v="8" actId="20577"/>
        <pc:sldMkLst>
          <pc:docMk/>
          <pc:sldMk cId="870011223" sldId="1512"/>
        </pc:sldMkLst>
        <pc:spChg chg="mod">
          <ac:chgData name="Zhou, Peipei" userId="a45f1439-7ab2-45db-9b11-c916413eb6f2" providerId="ADAL" clId="{02A32BC7-73EB-4543-98F6-7DA2B795479F}" dt="2024-04-17T05:54:56.120" v="2" actId="207"/>
          <ac:spMkLst>
            <pc:docMk/>
            <pc:sldMk cId="870011223" sldId="1512"/>
            <ac:spMk id="2" creationId="{F591DA71-2D65-4E4A-A3E5-95F9ECF78DBA}"/>
          </ac:spMkLst>
        </pc:spChg>
        <pc:spChg chg="mod">
          <ac:chgData name="Zhou, Peipei" userId="a45f1439-7ab2-45db-9b11-c916413eb6f2" providerId="ADAL" clId="{02A32BC7-73EB-4543-98F6-7DA2B795479F}" dt="2024-04-17T05:55:01.734" v="8" actId="20577"/>
          <ac:spMkLst>
            <pc:docMk/>
            <pc:sldMk cId="870011223" sldId="1512"/>
            <ac:spMk id="3" creationId="{CB3C851B-2ACF-ED44-9DBE-B5278FE15A72}"/>
          </ac:spMkLst>
        </pc:spChg>
      </pc:sldChg>
      <pc:sldChg chg="addSp delSp modSp mod">
        <pc:chgData name="Zhou, Peipei" userId="a45f1439-7ab2-45db-9b11-c916413eb6f2" providerId="ADAL" clId="{02A32BC7-73EB-4543-98F6-7DA2B795479F}" dt="2024-04-17T09:58:45.335" v="130" actId="1076"/>
        <pc:sldMkLst>
          <pc:docMk/>
          <pc:sldMk cId="3102913361" sldId="1513"/>
        </pc:sldMkLst>
        <pc:spChg chg="mod">
          <ac:chgData name="Zhou, Peipei" userId="a45f1439-7ab2-45db-9b11-c916413eb6f2" providerId="ADAL" clId="{02A32BC7-73EB-4543-98F6-7DA2B795479F}" dt="2024-04-17T05:55:06.375" v="12" actId="20577"/>
          <ac:spMkLst>
            <pc:docMk/>
            <pc:sldMk cId="3102913361" sldId="1513"/>
            <ac:spMk id="2" creationId="{19F6CF79-C347-4C33-691F-DB02AE0869B8}"/>
          </ac:spMkLst>
        </pc:spChg>
        <pc:spChg chg="mod">
          <ac:chgData name="Zhou, Peipei" userId="a45f1439-7ab2-45db-9b11-c916413eb6f2" providerId="ADAL" clId="{02A32BC7-73EB-4543-98F6-7DA2B795479F}" dt="2024-04-17T09:58:45.335" v="130" actId="1076"/>
          <ac:spMkLst>
            <pc:docMk/>
            <pc:sldMk cId="3102913361" sldId="1513"/>
            <ac:spMk id="4" creationId="{4B6E9C98-4002-9464-8854-330A5A4514A1}"/>
          </ac:spMkLst>
        </pc:spChg>
        <pc:spChg chg="mod">
          <ac:chgData name="Zhou, Peipei" userId="a45f1439-7ab2-45db-9b11-c916413eb6f2" providerId="ADAL" clId="{02A32BC7-73EB-4543-98F6-7DA2B795479F}" dt="2024-04-17T09:58:45.335" v="130" actId="1076"/>
          <ac:spMkLst>
            <pc:docMk/>
            <pc:sldMk cId="3102913361" sldId="1513"/>
            <ac:spMk id="6" creationId="{B92EE79F-5C21-1095-4155-09DC871FFE57}"/>
          </ac:spMkLst>
        </pc:spChg>
        <pc:spChg chg="add del mod">
          <ac:chgData name="Zhou, Peipei" userId="a45f1439-7ab2-45db-9b11-c916413eb6f2" providerId="ADAL" clId="{02A32BC7-73EB-4543-98F6-7DA2B795479F}" dt="2024-04-17T09:58:41.566" v="129" actId="478"/>
          <ac:spMkLst>
            <pc:docMk/>
            <pc:sldMk cId="3102913361" sldId="1513"/>
            <ac:spMk id="14" creationId="{C4B9CAE8-E67C-009A-B8B3-0597ED720E3C}"/>
          </ac:spMkLst>
        </pc:spChg>
      </pc:sldChg>
      <pc:sldChg chg="del">
        <pc:chgData name="Zhou, Peipei" userId="a45f1439-7ab2-45db-9b11-c916413eb6f2" providerId="ADAL" clId="{02A32BC7-73EB-4543-98F6-7DA2B795479F}" dt="2024-04-17T05:56:14.914" v="18" actId="2696"/>
        <pc:sldMkLst>
          <pc:docMk/>
          <pc:sldMk cId="2627811463" sldId="1514"/>
        </pc:sldMkLst>
      </pc:sldChg>
      <pc:sldChg chg="del">
        <pc:chgData name="Zhou, Peipei" userId="a45f1439-7ab2-45db-9b11-c916413eb6f2" providerId="ADAL" clId="{02A32BC7-73EB-4543-98F6-7DA2B795479F}" dt="2024-04-17T05:56:06.555" v="17" actId="2696"/>
        <pc:sldMkLst>
          <pc:docMk/>
          <pc:sldMk cId="3024852998" sldId="1515"/>
        </pc:sldMkLst>
      </pc:sldChg>
      <pc:sldChg chg="del">
        <pc:chgData name="Zhou, Peipei" userId="a45f1439-7ab2-45db-9b11-c916413eb6f2" providerId="ADAL" clId="{02A32BC7-73EB-4543-98F6-7DA2B795479F}" dt="2024-04-17T05:55:21.086" v="14" actId="2696"/>
        <pc:sldMkLst>
          <pc:docMk/>
          <pc:sldMk cId="1623935823" sldId="1518"/>
        </pc:sldMkLst>
      </pc:sldChg>
      <pc:sldChg chg="del">
        <pc:chgData name="Zhou, Peipei" userId="a45f1439-7ab2-45db-9b11-c916413eb6f2" providerId="ADAL" clId="{02A32BC7-73EB-4543-98F6-7DA2B795479F}" dt="2024-04-17T05:57:54.318" v="38" actId="2696"/>
        <pc:sldMkLst>
          <pc:docMk/>
          <pc:sldMk cId="2831456865" sldId="1520"/>
        </pc:sldMkLst>
      </pc:sldChg>
      <pc:sldChg chg="del">
        <pc:chgData name="Zhou, Peipei" userId="a45f1439-7ab2-45db-9b11-c916413eb6f2" providerId="ADAL" clId="{02A32BC7-73EB-4543-98F6-7DA2B795479F}" dt="2024-04-17T05:55:35.899" v="16" actId="2696"/>
        <pc:sldMkLst>
          <pc:docMk/>
          <pc:sldMk cId="122114493" sldId="1521"/>
        </pc:sldMkLst>
      </pc:sldChg>
      <pc:sldChg chg="del">
        <pc:chgData name="Zhou, Peipei" userId="a45f1439-7ab2-45db-9b11-c916413eb6f2" providerId="ADAL" clId="{02A32BC7-73EB-4543-98F6-7DA2B795479F}" dt="2024-04-17T05:55:22.061" v="15" actId="2696"/>
        <pc:sldMkLst>
          <pc:docMk/>
          <pc:sldMk cId="2220308575" sldId="1525"/>
        </pc:sldMkLst>
      </pc:sldChg>
      <pc:sldChg chg="modSp mod">
        <pc:chgData name="Zhou, Peipei" userId="a45f1439-7ab2-45db-9b11-c916413eb6f2" providerId="ADAL" clId="{02A32BC7-73EB-4543-98F6-7DA2B795479F}" dt="2024-04-17T05:56:31.959" v="34" actId="20577"/>
        <pc:sldMkLst>
          <pc:docMk/>
          <pc:sldMk cId="3458528879" sldId="1529"/>
        </pc:sldMkLst>
        <pc:spChg chg="mod">
          <ac:chgData name="Zhou, Peipei" userId="a45f1439-7ab2-45db-9b11-c916413eb6f2" providerId="ADAL" clId="{02A32BC7-73EB-4543-98F6-7DA2B795479F}" dt="2024-04-17T05:56:31.959" v="34" actId="20577"/>
          <ac:spMkLst>
            <pc:docMk/>
            <pc:sldMk cId="3458528879" sldId="1529"/>
            <ac:spMk id="2" creationId="{DBF867AD-485A-C9FA-B7E4-AD8379A8EE02}"/>
          </ac:spMkLst>
        </pc:spChg>
      </pc:sldChg>
      <pc:sldChg chg="addSp modSp mod">
        <pc:chgData name="Zhou, Peipei" userId="a45f1439-7ab2-45db-9b11-c916413eb6f2" providerId="ADAL" clId="{02A32BC7-73EB-4543-98F6-7DA2B795479F}" dt="2024-04-17T11:58:19.802" v="1463" actId="207"/>
        <pc:sldMkLst>
          <pc:docMk/>
          <pc:sldMk cId="3521287124" sldId="1544"/>
        </pc:sldMkLst>
        <pc:spChg chg="mod">
          <ac:chgData name="Zhou, Peipei" userId="a45f1439-7ab2-45db-9b11-c916413eb6f2" providerId="ADAL" clId="{02A32BC7-73EB-4543-98F6-7DA2B795479F}" dt="2024-04-17T10:20:49.276" v="382" actId="14100"/>
          <ac:spMkLst>
            <pc:docMk/>
            <pc:sldMk cId="3521287124" sldId="1544"/>
            <ac:spMk id="2" creationId="{00000000-0000-0000-0000-000000000000}"/>
          </ac:spMkLst>
        </pc:spChg>
        <pc:spChg chg="add mod">
          <ac:chgData name="Zhou, Peipei" userId="a45f1439-7ab2-45db-9b11-c916413eb6f2" providerId="ADAL" clId="{02A32BC7-73EB-4543-98F6-7DA2B795479F}" dt="2024-04-17T11:58:19.802" v="1463" actId="207"/>
          <ac:spMkLst>
            <pc:docMk/>
            <pc:sldMk cId="3521287124" sldId="1544"/>
            <ac:spMk id="5" creationId="{9F6439E9-9FF4-E048-ABCA-C6EC56C7BBCD}"/>
          </ac:spMkLst>
        </pc:spChg>
      </pc:sldChg>
      <pc:sldChg chg="modSp">
        <pc:chgData name="Zhou, Peipei" userId="a45f1439-7ab2-45db-9b11-c916413eb6f2" providerId="ADAL" clId="{02A32BC7-73EB-4543-98F6-7DA2B795479F}" dt="2024-04-17T10:20:53.333" v="384" actId="403"/>
        <pc:sldMkLst>
          <pc:docMk/>
          <pc:sldMk cId="3277781204" sldId="1545"/>
        </pc:sldMkLst>
        <pc:spChg chg="mod">
          <ac:chgData name="Zhou, Peipei" userId="a45f1439-7ab2-45db-9b11-c916413eb6f2" providerId="ADAL" clId="{02A32BC7-73EB-4543-98F6-7DA2B795479F}" dt="2024-04-17T10:20:53.333" v="384" actId="403"/>
          <ac:spMkLst>
            <pc:docMk/>
            <pc:sldMk cId="3277781204" sldId="1545"/>
            <ac:spMk id="29" creationId="{00000000-0000-0000-0000-000000000000}"/>
          </ac:spMkLst>
        </pc:spChg>
      </pc:sldChg>
      <pc:sldChg chg="modSp mod">
        <pc:chgData name="Zhou, Peipei" userId="a45f1439-7ab2-45db-9b11-c916413eb6f2" providerId="ADAL" clId="{02A32BC7-73EB-4543-98F6-7DA2B795479F}" dt="2024-04-17T10:41:09.420" v="430" actId="20577"/>
        <pc:sldMkLst>
          <pc:docMk/>
          <pc:sldMk cId="2876627850" sldId="1553"/>
        </pc:sldMkLst>
        <pc:spChg chg="mod">
          <ac:chgData name="Zhou, Peipei" userId="a45f1439-7ab2-45db-9b11-c916413eb6f2" providerId="ADAL" clId="{02A32BC7-73EB-4543-98F6-7DA2B795479F}" dt="2024-04-17T10:41:09.420" v="430" actId="20577"/>
          <ac:spMkLst>
            <pc:docMk/>
            <pc:sldMk cId="2876627850" sldId="1553"/>
            <ac:spMk id="314" creationId="{00000000-0000-0000-0000-000000000000}"/>
          </ac:spMkLst>
        </pc:spChg>
      </pc:sldChg>
      <pc:sldChg chg="modSp mod">
        <pc:chgData name="Zhou, Peipei" userId="a45f1439-7ab2-45db-9b11-c916413eb6f2" providerId="ADAL" clId="{02A32BC7-73EB-4543-98F6-7DA2B795479F}" dt="2024-04-17T10:54:21.192" v="557" actId="20577"/>
        <pc:sldMkLst>
          <pc:docMk/>
          <pc:sldMk cId="2903381353" sldId="1554"/>
        </pc:sldMkLst>
        <pc:spChg chg="mod">
          <ac:chgData name="Zhou, Peipei" userId="a45f1439-7ab2-45db-9b11-c916413eb6f2" providerId="ADAL" clId="{02A32BC7-73EB-4543-98F6-7DA2B795479F}" dt="2024-04-17T10:54:13.633" v="554" actId="6549"/>
          <ac:spMkLst>
            <pc:docMk/>
            <pc:sldMk cId="2903381353" sldId="1554"/>
            <ac:spMk id="32" creationId="{C35C392B-5441-6443-B1E5-82C3FFF8C8A2}"/>
          </ac:spMkLst>
        </pc:spChg>
        <pc:spChg chg="mod">
          <ac:chgData name="Zhou, Peipei" userId="a45f1439-7ab2-45db-9b11-c916413eb6f2" providerId="ADAL" clId="{02A32BC7-73EB-4543-98F6-7DA2B795479F}" dt="2024-04-17T10:54:21.192" v="557" actId="20577"/>
          <ac:spMkLst>
            <pc:docMk/>
            <pc:sldMk cId="2903381353" sldId="1554"/>
            <ac:spMk id="38" creationId="{C35C392B-5441-6443-B1E5-82C3FFF8C8A2}"/>
          </ac:spMkLst>
        </pc:spChg>
      </pc:sldChg>
      <pc:sldChg chg="modSp mod">
        <pc:chgData name="Zhou, Peipei" userId="a45f1439-7ab2-45db-9b11-c916413eb6f2" providerId="ADAL" clId="{02A32BC7-73EB-4543-98F6-7DA2B795479F}" dt="2024-04-17T10:57:15.773" v="574" actId="255"/>
        <pc:sldMkLst>
          <pc:docMk/>
          <pc:sldMk cId="986043040" sldId="1558"/>
        </pc:sldMkLst>
        <pc:spChg chg="mod">
          <ac:chgData name="Zhou, Peipei" userId="a45f1439-7ab2-45db-9b11-c916413eb6f2" providerId="ADAL" clId="{02A32BC7-73EB-4543-98F6-7DA2B795479F}" dt="2024-04-17T10:57:15.773" v="574" actId="255"/>
          <ac:spMkLst>
            <pc:docMk/>
            <pc:sldMk cId="986043040" sldId="1558"/>
            <ac:spMk id="40" creationId="{00000000-0000-0000-0000-000000000000}"/>
          </ac:spMkLst>
        </pc:spChg>
        <pc:spChg chg="mod">
          <ac:chgData name="Zhou, Peipei" userId="a45f1439-7ab2-45db-9b11-c916413eb6f2" providerId="ADAL" clId="{02A32BC7-73EB-4543-98F6-7DA2B795479F}" dt="2024-04-17T10:57:15.773" v="574" actId="255"/>
          <ac:spMkLst>
            <pc:docMk/>
            <pc:sldMk cId="986043040" sldId="1558"/>
            <ac:spMk id="41" creationId="{00000000-0000-0000-0000-000000000000}"/>
          </ac:spMkLst>
        </pc:spChg>
        <pc:spChg chg="mod">
          <ac:chgData name="Zhou, Peipei" userId="a45f1439-7ab2-45db-9b11-c916413eb6f2" providerId="ADAL" clId="{02A32BC7-73EB-4543-98F6-7DA2B795479F}" dt="2024-04-17T10:57:15.773" v="574" actId="255"/>
          <ac:spMkLst>
            <pc:docMk/>
            <pc:sldMk cId="986043040" sldId="1558"/>
            <ac:spMk id="52" creationId="{00000000-0000-0000-0000-000000000000}"/>
          </ac:spMkLst>
        </pc:spChg>
        <pc:spChg chg="mod">
          <ac:chgData name="Zhou, Peipei" userId="a45f1439-7ab2-45db-9b11-c916413eb6f2" providerId="ADAL" clId="{02A32BC7-73EB-4543-98F6-7DA2B795479F}" dt="2024-04-17T10:57:15.773" v="574" actId="255"/>
          <ac:spMkLst>
            <pc:docMk/>
            <pc:sldMk cId="986043040" sldId="1558"/>
            <ac:spMk id="53" creationId="{00000000-0000-0000-0000-000000000000}"/>
          </ac:spMkLst>
        </pc:spChg>
        <pc:spChg chg="mod">
          <ac:chgData name="Zhou, Peipei" userId="a45f1439-7ab2-45db-9b11-c916413eb6f2" providerId="ADAL" clId="{02A32BC7-73EB-4543-98F6-7DA2B795479F}" dt="2024-04-17T10:57:15.773" v="574" actId="255"/>
          <ac:spMkLst>
            <pc:docMk/>
            <pc:sldMk cId="986043040" sldId="1558"/>
            <ac:spMk id="55" creationId="{00000000-0000-0000-0000-000000000000}"/>
          </ac:spMkLst>
        </pc:spChg>
        <pc:spChg chg="mod">
          <ac:chgData name="Zhou, Peipei" userId="a45f1439-7ab2-45db-9b11-c916413eb6f2" providerId="ADAL" clId="{02A32BC7-73EB-4543-98F6-7DA2B795479F}" dt="2024-04-17T10:57:15.773" v="574" actId="255"/>
          <ac:spMkLst>
            <pc:docMk/>
            <pc:sldMk cId="986043040" sldId="1558"/>
            <ac:spMk id="56" creationId="{00000000-0000-0000-0000-000000000000}"/>
          </ac:spMkLst>
        </pc:spChg>
      </pc:sldChg>
      <pc:sldChg chg="modSp mod">
        <pc:chgData name="Zhou, Peipei" userId="a45f1439-7ab2-45db-9b11-c916413eb6f2" providerId="ADAL" clId="{02A32BC7-73EB-4543-98F6-7DA2B795479F}" dt="2024-04-17T10:57:24.120" v="575" actId="255"/>
        <pc:sldMkLst>
          <pc:docMk/>
          <pc:sldMk cId="3892455318" sldId="1559"/>
        </pc:sldMkLst>
        <pc:spChg chg="mod">
          <ac:chgData name="Zhou, Peipei" userId="a45f1439-7ab2-45db-9b11-c916413eb6f2" providerId="ADAL" clId="{02A32BC7-73EB-4543-98F6-7DA2B795479F}" dt="2024-04-17T10:57:24.120" v="575" actId="255"/>
          <ac:spMkLst>
            <pc:docMk/>
            <pc:sldMk cId="3892455318" sldId="1559"/>
            <ac:spMk id="40" creationId="{00000000-0000-0000-0000-000000000000}"/>
          </ac:spMkLst>
        </pc:spChg>
        <pc:spChg chg="mod">
          <ac:chgData name="Zhou, Peipei" userId="a45f1439-7ab2-45db-9b11-c916413eb6f2" providerId="ADAL" clId="{02A32BC7-73EB-4543-98F6-7DA2B795479F}" dt="2024-04-17T10:57:24.120" v="575" actId="255"/>
          <ac:spMkLst>
            <pc:docMk/>
            <pc:sldMk cId="3892455318" sldId="1559"/>
            <ac:spMk id="41" creationId="{00000000-0000-0000-0000-000000000000}"/>
          </ac:spMkLst>
        </pc:spChg>
        <pc:spChg chg="mod">
          <ac:chgData name="Zhou, Peipei" userId="a45f1439-7ab2-45db-9b11-c916413eb6f2" providerId="ADAL" clId="{02A32BC7-73EB-4543-98F6-7DA2B795479F}" dt="2024-04-17T10:57:24.120" v="575" actId="255"/>
          <ac:spMkLst>
            <pc:docMk/>
            <pc:sldMk cId="3892455318" sldId="1559"/>
            <ac:spMk id="52" creationId="{00000000-0000-0000-0000-000000000000}"/>
          </ac:spMkLst>
        </pc:spChg>
        <pc:spChg chg="mod">
          <ac:chgData name="Zhou, Peipei" userId="a45f1439-7ab2-45db-9b11-c916413eb6f2" providerId="ADAL" clId="{02A32BC7-73EB-4543-98F6-7DA2B795479F}" dt="2024-04-17T10:57:24.120" v="575" actId="255"/>
          <ac:spMkLst>
            <pc:docMk/>
            <pc:sldMk cId="3892455318" sldId="1559"/>
            <ac:spMk id="53" creationId="{00000000-0000-0000-0000-000000000000}"/>
          </ac:spMkLst>
        </pc:spChg>
        <pc:spChg chg="mod">
          <ac:chgData name="Zhou, Peipei" userId="a45f1439-7ab2-45db-9b11-c916413eb6f2" providerId="ADAL" clId="{02A32BC7-73EB-4543-98F6-7DA2B795479F}" dt="2024-04-17T10:57:24.120" v="575" actId="255"/>
          <ac:spMkLst>
            <pc:docMk/>
            <pc:sldMk cId="3892455318" sldId="1559"/>
            <ac:spMk id="55" creationId="{00000000-0000-0000-0000-000000000000}"/>
          </ac:spMkLst>
        </pc:spChg>
        <pc:spChg chg="mod">
          <ac:chgData name="Zhou, Peipei" userId="a45f1439-7ab2-45db-9b11-c916413eb6f2" providerId="ADAL" clId="{02A32BC7-73EB-4543-98F6-7DA2B795479F}" dt="2024-04-17T10:57:24.120" v="575" actId="255"/>
          <ac:spMkLst>
            <pc:docMk/>
            <pc:sldMk cId="3892455318" sldId="1559"/>
            <ac:spMk id="56" creationId="{00000000-0000-0000-0000-000000000000}"/>
          </ac:spMkLst>
        </pc:spChg>
      </pc:sldChg>
      <pc:sldChg chg="modSp mod">
        <pc:chgData name="Zhou, Peipei" userId="a45f1439-7ab2-45db-9b11-c916413eb6f2" providerId="ADAL" clId="{02A32BC7-73EB-4543-98F6-7DA2B795479F}" dt="2024-04-17T10:57:32.159" v="576" actId="255"/>
        <pc:sldMkLst>
          <pc:docMk/>
          <pc:sldMk cId="2736676643" sldId="1560"/>
        </pc:sldMkLst>
        <pc:spChg chg="mod">
          <ac:chgData name="Zhou, Peipei" userId="a45f1439-7ab2-45db-9b11-c916413eb6f2" providerId="ADAL" clId="{02A32BC7-73EB-4543-98F6-7DA2B795479F}" dt="2024-04-17T10:57:32.159" v="576" actId="255"/>
          <ac:spMkLst>
            <pc:docMk/>
            <pc:sldMk cId="2736676643" sldId="1560"/>
            <ac:spMk id="40" creationId="{00000000-0000-0000-0000-000000000000}"/>
          </ac:spMkLst>
        </pc:spChg>
        <pc:spChg chg="mod">
          <ac:chgData name="Zhou, Peipei" userId="a45f1439-7ab2-45db-9b11-c916413eb6f2" providerId="ADAL" clId="{02A32BC7-73EB-4543-98F6-7DA2B795479F}" dt="2024-04-17T10:57:32.159" v="576" actId="255"/>
          <ac:spMkLst>
            <pc:docMk/>
            <pc:sldMk cId="2736676643" sldId="1560"/>
            <ac:spMk id="41" creationId="{00000000-0000-0000-0000-000000000000}"/>
          </ac:spMkLst>
        </pc:spChg>
        <pc:spChg chg="mod">
          <ac:chgData name="Zhou, Peipei" userId="a45f1439-7ab2-45db-9b11-c916413eb6f2" providerId="ADAL" clId="{02A32BC7-73EB-4543-98F6-7DA2B795479F}" dt="2024-04-17T10:57:32.159" v="576" actId="255"/>
          <ac:spMkLst>
            <pc:docMk/>
            <pc:sldMk cId="2736676643" sldId="1560"/>
            <ac:spMk id="52" creationId="{00000000-0000-0000-0000-000000000000}"/>
          </ac:spMkLst>
        </pc:spChg>
        <pc:spChg chg="mod">
          <ac:chgData name="Zhou, Peipei" userId="a45f1439-7ab2-45db-9b11-c916413eb6f2" providerId="ADAL" clId="{02A32BC7-73EB-4543-98F6-7DA2B795479F}" dt="2024-04-17T10:57:32.159" v="576" actId="255"/>
          <ac:spMkLst>
            <pc:docMk/>
            <pc:sldMk cId="2736676643" sldId="1560"/>
            <ac:spMk id="53" creationId="{00000000-0000-0000-0000-000000000000}"/>
          </ac:spMkLst>
        </pc:spChg>
        <pc:spChg chg="mod">
          <ac:chgData name="Zhou, Peipei" userId="a45f1439-7ab2-45db-9b11-c916413eb6f2" providerId="ADAL" clId="{02A32BC7-73EB-4543-98F6-7DA2B795479F}" dt="2024-04-17T10:57:32.159" v="576" actId="255"/>
          <ac:spMkLst>
            <pc:docMk/>
            <pc:sldMk cId="2736676643" sldId="1560"/>
            <ac:spMk id="55" creationId="{00000000-0000-0000-0000-000000000000}"/>
          </ac:spMkLst>
        </pc:spChg>
        <pc:spChg chg="mod">
          <ac:chgData name="Zhou, Peipei" userId="a45f1439-7ab2-45db-9b11-c916413eb6f2" providerId="ADAL" clId="{02A32BC7-73EB-4543-98F6-7DA2B795479F}" dt="2024-04-17T10:57:32.159" v="576" actId="255"/>
          <ac:spMkLst>
            <pc:docMk/>
            <pc:sldMk cId="2736676643" sldId="1560"/>
            <ac:spMk id="56" creationId="{00000000-0000-0000-0000-000000000000}"/>
          </ac:spMkLst>
        </pc:spChg>
      </pc:sldChg>
      <pc:sldChg chg="addSp modSp mod">
        <pc:chgData name="Zhou, Peipei" userId="a45f1439-7ab2-45db-9b11-c916413eb6f2" providerId="ADAL" clId="{02A32BC7-73EB-4543-98F6-7DA2B795479F}" dt="2024-04-17T10:57:39.495" v="577" actId="255"/>
        <pc:sldMkLst>
          <pc:docMk/>
          <pc:sldMk cId="3562634308" sldId="1561"/>
        </pc:sldMkLst>
        <pc:spChg chg="add mod">
          <ac:chgData name="Zhou, Peipei" userId="a45f1439-7ab2-45db-9b11-c916413eb6f2" providerId="ADAL" clId="{02A32BC7-73EB-4543-98F6-7DA2B795479F}" dt="2024-04-17T10:56:53.471" v="571" actId="14100"/>
          <ac:spMkLst>
            <pc:docMk/>
            <pc:sldMk cId="3562634308" sldId="1561"/>
            <ac:spMk id="2" creationId="{693AB62E-8030-E94A-B6CC-F0E1E543210A}"/>
          </ac:spMkLst>
        </pc:spChg>
        <pc:spChg chg="add mod">
          <ac:chgData name="Zhou, Peipei" userId="a45f1439-7ab2-45db-9b11-c916413eb6f2" providerId="ADAL" clId="{02A32BC7-73EB-4543-98F6-7DA2B795479F}" dt="2024-04-17T10:56:30.683" v="567" actId="1076"/>
          <ac:spMkLst>
            <pc:docMk/>
            <pc:sldMk cId="3562634308" sldId="1561"/>
            <ac:spMk id="38" creationId="{A855534E-468D-F548-AB5C-F2403D8AB83B}"/>
          </ac:spMkLst>
        </pc:spChg>
        <pc:spChg chg="mod">
          <ac:chgData name="Zhou, Peipei" userId="a45f1439-7ab2-45db-9b11-c916413eb6f2" providerId="ADAL" clId="{02A32BC7-73EB-4543-98F6-7DA2B795479F}" dt="2024-04-17T10:57:39.495" v="577" actId="255"/>
          <ac:spMkLst>
            <pc:docMk/>
            <pc:sldMk cId="3562634308" sldId="1561"/>
            <ac:spMk id="40" creationId="{00000000-0000-0000-0000-000000000000}"/>
          </ac:spMkLst>
        </pc:spChg>
        <pc:spChg chg="mod">
          <ac:chgData name="Zhou, Peipei" userId="a45f1439-7ab2-45db-9b11-c916413eb6f2" providerId="ADAL" clId="{02A32BC7-73EB-4543-98F6-7DA2B795479F}" dt="2024-04-17T10:57:39.495" v="577" actId="255"/>
          <ac:spMkLst>
            <pc:docMk/>
            <pc:sldMk cId="3562634308" sldId="1561"/>
            <ac:spMk id="41" creationId="{00000000-0000-0000-0000-000000000000}"/>
          </ac:spMkLst>
        </pc:spChg>
        <pc:spChg chg="mod">
          <ac:chgData name="Zhou, Peipei" userId="a45f1439-7ab2-45db-9b11-c916413eb6f2" providerId="ADAL" clId="{02A32BC7-73EB-4543-98F6-7DA2B795479F}" dt="2024-04-17T10:57:39.495" v="577" actId="255"/>
          <ac:spMkLst>
            <pc:docMk/>
            <pc:sldMk cId="3562634308" sldId="1561"/>
            <ac:spMk id="44" creationId="{00000000-0000-0000-0000-000000000000}"/>
          </ac:spMkLst>
        </pc:spChg>
        <pc:spChg chg="mod">
          <ac:chgData name="Zhou, Peipei" userId="a45f1439-7ab2-45db-9b11-c916413eb6f2" providerId="ADAL" clId="{02A32BC7-73EB-4543-98F6-7DA2B795479F}" dt="2024-04-17T10:57:39.495" v="577" actId="255"/>
          <ac:spMkLst>
            <pc:docMk/>
            <pc:sldMk cId="3562634308" sldId="1561"/>
            <ac:spMk id="46" creationId="{00000000-0000-0000-0000-000000000000}"/>
          </ac:spMkLst>
        </pc:spChg>
        <pc:spChg chg="mod">
          <ac:chgData name="Zhou, Peipei" userId="a45f1439-7ab2-45db-9b11-c916413eb6f2" providerId="ADAL" clId="{02A32BC7-73EB-4543-98F6-7DA2B795479F}" dt="2024-04-17T10:57:39.495" v="577" actId="255"/>
          <ac:spMkLst>
            <pc:docMk/>
            <pc:sldMk cId="3562634308" sldId="1561"/>
            <ac:spMk id="52" creationId="{00000000-0000-0000-0000-000000000000}"/>
          </ac:spMkLst>
        </pc:spChg>
        <pc:spChg chg="mod">
          <ac:chgData name="Zhou, Peipei" userId="a45f1439-7ab2-45db-9b11-c916413eb6f2" providerId="ADAL" clId="{02A32BC7-73EB-4543-98F6-7DA2B795479F}" dt="2024-04-17T10:57:39.495" v="577" actId="255"/>
          <ac:spMkLst>
            <pc:docMk/>
            <pc:sldMk cId="3562634308" sldId="1561"/>
            <ac:spMk id="53" creationId="{00000000-0000-0000-0000-000000000000}"/>
          </ac:spMkLst>
        </pc:spChg>
        <pc:spChg chg="mod">
          <ac:chgData name="Zhou, Peipei" userId="a45f1439-7ab2-45db-9b11-c916413eb6f2" providerId="ADAL" clId="{02A32BC7-73EB-4543-98F6-7DA2B795479F}" dt="2024-04-17T10:57:39.495" v="577" actId="255"/>
          <ac:spMkLst>
            <pc:docMk/>
            <pc:sldMk cId="3562634308" sldId="1561"/>
            <ac:spMk id="55" creationId="{00000000-0000-0000-0000-000000000000}"/>
          </ac:spMkLst>
        </pc:spChg>
        <pc:spChg chg="mod">
          <ac:chgData name="Zhou, Peipei" userId="a45f1439-7ab2-45db-9b11-c916413eb6f2" providerId="ADAL" clId="{02A32BC7-73EB-4543-98F6-7DA2B795479F}" dt="2024-04-17T10:57:39.495" v="577" actId="255"/>
          <ac:spMkLst>
            <pc:docMk/>
            <pc:sldMk cId="3562634308" sldId="1561"/>
            <ac:spMk id="56" creationId="{00000000-0000-0000-0000-000000000000}"/>
          </ac:spMkLst>
        </pc:spChg>
        <pc:spChg chg="add mod">
          <ac:chgData name="Zhou, Peipei" userId="a45f1439-7ab2-45db-9b11-c916413eb6f2" providerId="ADAL" clId="{02A32BC7-73EB-4543-98F6-7DA2B795479F}" dt="2024-04-17T10:56:55.696" v="573" actId="1076"/>
          <ac:spMkLst>
            <pc:docMk/>
            <pc:sldMk cId="3562634308" sldId="1561"/>
            <ac:spMk id="58" creationId="{2F2A689D-524D-6B4D-A438-9920EC73758F}"/>
          </ac:spMkLst>
        </pc:spChg>
      </pc:sldChg>
      <pc:sldChg chg="modSp add del mod ord">
        <pc:chgData name="Zhou, Peipei" userId="a45f1439-7ab2-45db-9b11-c916413eb6f2" providerId="ADAL" clId="{02A32BC7-73EB-4543-98F6-7DA2B795479F}" dt="2024-04-18T07:06:29.321" v="1466" actId="2696"/>
        <pc:sldMkLst>
          <pc:docMk/>
          <pc:sldMk cId="1795883305" sldId="1562"/>
        </pc:sldMkLst>
        <pc:spChg chg="mod">
          <ac:chgData name="Zhou, Peipei" userId="a45f1439-7ab2-45db-9b11-c916413eb6f2" providerId="ADAL" clId="{02A32BC7-73EB-4543-98F6-7DA2B795479F}" dt="2024-04-17T11:21:14.266" v="1374" actId="20577"/>
          <ac:spMkLst>
            <pc:docMk/>
            <pc:sldMk cId="1795883305" sldId="1562"/>
            <ac:spMk id="31" creationId="{B7FB5E5E-0475-934C-B1D3-D8544E1E9BCF}"/>
          </ac:spMkLst>
        </pc:spChg>
      </pc:sldChg>
      <pc:sldChg chg="ord">
        <pc:chgData name="Zhou, Peipei" userId="a45f1439-7ab2-45db-9b11-c916413eb6f2" providerId="ADAL" clId="{02A32BC7-73EB-4543-98F6-7DA2B795479F}" dt="2024-04-17T11:19:13.227" v="1367" actId="20578"/>
        <pc:sldMkLst>
          <pc:docMk/>
          <pc:sldMk cId="2103049888" sldId="1563"/>
        </pc:sldMkLst>
      </pc:sldChg>
      <pc:sldChg chg="del">
        <pc:chgData name="Zhou, Peipei" userId="a45f1439-7ab2-45db-9b11-c916413eb6f2" providerId="ADAL" clId="{02A32BC7-73EB-4543-98F6-7DA2B795479F}" dt="2024-04-17T05:58:01.854" v="43" actId="2696"/>
        <pc:sldMkLst>
          <pc:docMk/>
          <pc:sldMk cId="1407846005" sldId="1564"/>
        </pc:sldMkLst>
      </pc:sldChg>
      <pc:sldChg chg="addSp delSp modSp new mod modAnim">
        <pc:chgData name="Zhou, Peipei" userId="a45f1439-7ab2-45db-9b11-c916413eb6f2" providerId="ADAL" clId="{02A32BC7-73EB-4543-98F6-7DA2B795479F}" dt="2024-04-17T10:17:52.518" v="379"/>
        <pc:sldMkLst>
          <pc:docMk/>
          <pc:sldMk cId="2397887742" sldId="1564"/>
        </pc:sldMkLst>
        <pc:spChg chg="add mod">
          <ac:chgData name="Zhou, Peipei" userId="a45f1439-7ab2-45db-9b11-c916413eb6f2" providerId="ADAL" clId="{02A32BC7-73EB-4543-98F6-7DA2B795479F}" dt="2024-04-17T10:05:34.107" v="132"/>
          <ac:spMkLst>
            <pc:docMk/>
            <pc:sldMk cId="2397887742" sldId="1564"/>
            <ac:spMk id="2" creationId="{49058817-0792-3F44-ABA3-1D359DF6F63D}"/>
          </ac:spMkLst>
        </pc:spChg>
        <pc:spChg chg="add mod">
          <ac:chgData name="Zhou, Peipei" userId="a45f1439-7ab2-45db-9b11-c916413eb6f2" providerId="ADAL" clId="{02A32BC7-73EB-4543-98F6-7DA2B795479F}" dt="2024-04-17T10:10:33.550" v="145" actId="20577"/>
          <ac:spMkLst>
            <pc:docMk/>
            <pc:sldMk cId="2397887742" sldId="1564"/>
            <ac:spMk id="4" creationId="{53CDE2D2-2D75-0E4A-958E-6B2017429DEE}"/>
          </ac:spMkLst>
        </pc:spChg>
        <pc:spChg chg="add mod">
          <ac:chgData name="Zhou, Peipei" userId="a45f1439-7ab2-45db-9b11-c916413eb6f2" providerId="ADAL" clId="{02A32BC7-73EB-4543-98F6-7DA2B795479F}" dt="2024-04-17T10:10:29.470" v="143" actId="1076"/>
          <ac:spMkLst>
            <pc:docMk/>
            <pc:sldMk cId="2397887742" sldId="1564"/>
            <ac:spMk id="5" creationId="{11B9A452-2CFE-9440-AE05-5CEADB464236}"/>
          </ac:spMkLst>
        </pc:spChg>
        <pc:spChg chg="add mod">
          <ac:chgData name="Zhou, Peipei" userId="a45f1439-7ab2-45db-9b11-c916413eb6f2" providerId="ADAL" clId="{02A32BC7-73EB-4543-98F6-7DA2B795479F}" dt="2024-04-17T10:11:28.329" v="168" actId="313"/>
          <ac:spMkLst>
            <pc:docMk/>
            <pc:sldMk cId="2397887742" sldId="1564"/>
            <ac:spMk id="6" creationId="{A96D1551-C15A-124A-A364-E867C05C7627}"/>
          </ac:spMkLst>
        </pc:spChg>
        <pc:spChg chg="add mod">
          <ac:chgData name="Zhou, Peipei" userId="a45f1439-7ab2-45db-9b11-c916413eb6f2" providerId="ADAL" clId="{02A32BC7-73EB-4543-98F6-7DA2B795479F}" dt="2024-04-17T10:11:32.912" v="170" actId="20577"/>
          <ac:spMkLst>
            <pc:docMk/>
            <pc:sldMk cId="2397887742" sldId="1564"/>
            <ac:spMk id="7" creationId="{AD7F619C-DC76-AF44-8E50-355DE6DD7B81}"/>
          </ac:spMkLst>
        </pc:spChg>
        <pc:spChg chg="add del mod">
          <ac:chgData name="Zhou, Peipei" userId="a45f1439-7ab2-45db-9b11-c916413eb6f2" providerId="ADAL" clId="{02A32BC7-73EB-4543-98F6-7DA2B795479F}" dt="2024-04-17T10:11:13.443" v="160"/>
          <ac:spMkLst>
            <pc:docMk/>
            <pc:sldMk cId="2397887742" sldId="1564"/>
            <ac:spMk id="8" creationId="{6DC87AA2-E2CE-5D4C-B3E6-E3D1AF6B053D}"/>
          </ac:spMkLst>
        </pc:spChg>
        <pc:spChg chg="add mod">
          <ac:chgData name="Zhou, Peipei" userId="a45f1439-7ab2-45db-9b11-c916413eb6f2" providerId="ADAL" clId="{02A32BC7-73EB-4543-98F6-7DA2B795479F}" dt="2024-04-17T10:11:42.873" v="178" actId="20577"/>
          <ac:spMkLst>
            <pc:docMk/>
            <pc:sldMk cId="2397887742" sldId="1564"/>
            <ac:spMk id="9" creationId="{4F11424B-CDD7-FD45-9075-AF8088DFE56E}"/>
          </ac:spMkLst>
        </pc:spChg>
        <pc:spChg chg="add mod">
          <ac:chgData name="Zhou, Peipei" userId="a45f1439-7ab2-45db-9b11-c916413eb6f2" providerId="ADAL" clId="{02A32BC7-73EB-4543-98F6-7DA2B795479F}" dt="2024-04-17T10:11:40.419" v="176" actId="313"/>
          <ac:spMkLst>
            <pc:docMk/>
            <pc:sldMk cId="2397887742" sldId="1564"/>
            <ac:spMk id="10" creationId="{F8C580C7-8C68-D14B-B664-9853F2BD148A}"/>
          </ac:spMkLst>
        </pc:spChg>
        <pc:spChg chg="add mod">
          <ac:chgData name="Zhou, Peipei" userId="a45f1439-7ab2-45db-9b11-c916413eb6f2" providerId="ADAL" clId="{02A32BC7-73EB-4543-98F6-7DA2B795479F}" dt="2024-04-17T10:17:00.869" v="334" actId="1076"/>
          <ac:spMkLst>
            <pc:docMk/>
            <pc:sldMk cId="2397887742" sldId="1564"/>
            <ac:spMk id="11" creationId="{450935FE-3709-1C4B-8FF3-0560C885B27F}"/>
          </ac:spMkLst>
        </pc:spChg>
        <pc:spChg chg="add mod">
          <ac:chgData name="Zhou, Peipei" userId="a45f1439-7ab2-45db-9b11-c916413eb6f2" providerId="ADAL" clId="{02A32BC7-73EB-4543-98F6-7DA2B795479F}" dt="2024-04-17T10:17:33.988" v="378" actId="313"/>
          <ac:spMkLst>
            <pc:docMk/>
            <pc:sldMk cId="2397887742" sldId="1564"/>
            <ac:spMk id="17" creationId="{5A033D14-926F-DC4B-A534-DDCD2445BBF9}"/>
          </ac:spMkLst>
        </pc:spChg>
        <pc:picChg chg="add mod">
          <ac:chgData name="Zhou, Peipei" userId="a45f1439-7ab2-45db-9b11-c916413eb6f2" providerId="ADAL" clId="{02A32BC7-73EB-4543-98F6-7DA2B795479F}" dt="2024-04-17T10:11:09.343" v="159" actId="1076"/>
          <ac:picMkLst>
            <pc:docMk/>
            <pc:sldMk cId="2397887742" sldId="1564"/>
            <ac:picMk id="3" creationId="{97C69825-B2E7-8546-B0C7-CABA36B3754D}"/>
          </ac:picMkLst>
        </pc:picChg>
        <pc:picChg chg="add del mod">
          <ac:chgData name="Zhou, Peipei" userId="a45f1439-7ab2-45db-9b11-c916413eb6f2" providerId="ADAL" clId="{02A32BC7-73EB-4543-98F6-7DA2B795479F}" dt="2024-04-17T10:13:35.297" v="238" actId="478"/>
          <ac:picMkLst>
            <pc:docMk/>
            <pc:sldMk cId="2397887742" sldId="1564"/>
            <ac:picMk id="1026" creationId="{BA9185D0-3906-2349-8CDE-DDDF9300EB6E}"/>
          </ac:picMkLst>
        </pc:picChg>
        <pc:picChg chg="add mod">
          <ac:chgData name="Zhou, Peipei" userId="a45f1439-7ab2-45db-9b11-c916413eb6f2" providerId="ADAL" clId="{02A32BC7-73EB-4543-98F6-7DA2B795479F}" dt="2024-04-17T10:17:14.155" v="335" actId="1076"/>
          <ac:picMkLst>
            <pc:docMk/>
            <pc:sldMk cId="2397887742" sldId="1564"/>
            <ac:picMk id="1028" creationId="{9527471F-3B3B-2541-9919-B32B5DD6E676}"/>
          </ac:picMkLst>
        </pc:picChg>
        <pc:cxnChg chg="add del mod">
          <ac:chgData name="Zhou, Peipei" userId="a45f1439-7ab2-45db-9b11-c916413eb6f2" providerId="ADAL" clId="{02A32BC7-73EB-4543-98F6-7DA2B795479F}" dt="2024-04-17T10:16:04.676" v="266" actId="11529"/>
          <ac:cxnSpMkLst>
            <pc:docMk/>
            <pc:sldMk cId="2397887742" sldId="1564"/>
            <ac:cxnSpMk id="13" creationId="{8567B42F-0789-6A43-BAA0-4A75186FBD64}"/>
          </ac:cxnSpMkLst>
        </pc:cxnChg>
      </pc:sldChg>
      <pc:sldChg chg="addSp delSp modSp add mod delAnim modAnim">
        <pc:chgData name="Zhou, Peipei" userId="a45f1439-7ab2-45db-9b11-c916413eb6f2" providerId="ADAL" clId="{02A32BC7-73EB-4543-98F6-7DA2B795479F}" dt="2024-04-17T10:40:05.251" v="426"/>
        <pc:sldMkLst>
          <pc:docMk/>
          <pc:sldMk cId="275387503" sldId="1565"/>
        </pc:sldMkLst>
        <pc:spChg chg="mod">
          <ac:chgData name="Zhou, Peipei" userId="a45f1439-7ab2-45db-9b11-c916413eb6f2" providerId="ADAL" clId="{02A32BC7-73EB-4543-98F6-7DA2B795479F}" dt="2024-04-17T10:37:53.200" v="410" actId="1076"/>
          <ac:spMkLst>
            <pc:docMk/>
            <pc:sldMk cId="275387503" sldId="1565"/>
            <ac:spMk id="4" creationId="{00000000-0000-0000-0000-000000000000}"/>
          </ac:spMkLst>
        </pc:spChg>
        <pc:spChg chg="del">
          <ac:chgData name="Zhou, Peipei" userId="a45f1439-7ab2-45db-9b11-c916413eb6f2" providerId="ADAL" clId="{02A32BC7-73EB-4543-98F6-7DA2B795479F}" dt="2024-04-17T10:22:55.054" v="386" actId="478"/>
          <ac:spMkLst>
            <pc:docMk/>
            <pc:sldMk cId="275387503" sldId="1565"/>
            <ac:spMk id="5" creationId="{00000000-0000-0000-0000-000000000000}"/>
          </ac:spMkLst>
        </pc:spChg>
        <pc:spChg chg="add mod">
          <ac:chgData name="Zhou, Peipei" userId="a45f1439-7ab2-45db-9b11-c916413eb6f2" providerId="ADAL" clId="{02A32BC7-73EB-4543-98F6-7DA2B795479F}" dt="2024-04-17T10:38:54.322" v="419" actId="2085"/>
          <ac:spMkLst>
            <pc:docMk/>
            <pc:sldMk cId="275387503" sldId="1565"/>
            <ac:spMk id="9" creationId="{46173BB2-CFE0-E741-BCF2-3B642D449F89}"/>
          </ac:spMkLst>
        </pc:spChg>
        <pc:spChg chg="add mod">
          <ac:chgData name="Zhou, Peipei" userId="a45f1439-7ab2-45db-9b11-c916413eb6f2" providerId="ADAL" clId="{02A32BC7-73EB-4543-98F6-7DA2B795479F}" dt="2024-04-17T10:39:24.079" v="422" actId="2085"/>
          <ac:spMkLst>
            <pc:docMk/>
            <pc:sldMk cId="275387503" sldId="1565"/>
            <ac:spMk id="10" creationId="{C1121A7E-5192-0345-B79E-BD32F0147621}"/>
          </ac:spMkLst>
        </pc:spChg>
        <pc:spChg chg="mod">
          <ac:chgData name="Zhou, Peipei" userId="a45f1439-7ab2-45db-9b11-c916413eb6f2" providerId="ADAL" clId="{02A32BC7-73EB-4543-98F6-7DA2B795479F}" dt="2024-04-17T10:37:58.754" v="411" actId="1076"/>
          <ac:spMkLst>
            <pc:docMk/>
            <pc:sldMk cId="275387503" sldId="1565"/>
            <ac:spMk id="13" creationId="{00000000-0000-0000-0000-000000000000}"/>
          </ac:spMkLst>
        </pc:spChg>
        <pc:spChg chg="del">
          <ac:chgData name="Zhou, Peipei" userId="a45f1439-7ab2-45db-9b11-c916413eb6f2" providerId="ADAL" clId="{02A32BC7-73EB-4543-98F6-7DA2B795479F}" dt="2024-04-17T10:23:45.843" v="394" actId="478"/>
          <ac:spMkLst>
            <pc:docMk/>
            <pc:sldMk cId="275387503" sldId="1565"/>
            <ac:spMk id="27" creationId="{00000000-0000-0000-0000-000000000000}"/>
          </ac:spMkLst>
        </pc:spChg>
        <pc:spChg chg="del">
          <ac:chgData name="Zhou, Peipei" userId="a45f1439-7ab2-45db-9b11-c916413eb6f2" providerId="ADAL" clId="{02A32BC7-73EB-4543-98F6-7DA2B795479F}" dt="2024-04-17T10:23:41.416" v="392" actId="478"/>
          <ac:spMkLst>
            <pc:docMk/>
            <pc:sldMk cId="275387503" sldId="1565"/>
            <ac:spMk id="35" creationId="{00000000-0000-0000-0000-000000000000}"/>
          </ac:spMkLst>
        </pc:spChg>
        <pc:spChg chg="mod">
          <ac:chgData name="Zhou, Peipei" userId="a45f1439-7ab2-45db-9b11-c916413eb6f2" providerId="ADAL" clId="{02A32BC7-73EB-4543-98F6-7DA2B795479F}" dt="2024-04-17T10:23:23.397" v="388"/>
          <ac:spMkLst>
            <pc:docMk/>
            <pc:sldMk cId="275387503" sldId="1565"/>
            <ac:spMk id="217" creationId="{56ED84E1-0280-A043-B59E-D94847EABE72}"/>
          </ac:spMkLst>
        </pc:spChg>
        <pc:spChg chg="mod">
          <ac:chgData name="Zhou, Peipei" userId="a45f1439-7ab2-45db-9b11-c916413eb6f2" providerId="ADAL" clId="{02A32BC7-73EB-4543-98F6-7DA2B795479F}" dt="2024-04-17T10:37:40.510" v="406" actId="20577"/>
          <ac:spMkLst>
            <pc:docMk/>
            <pc:sldMk cId="275387503" sldId="1565"/>
            <ac:spMk id="219" creationId="{5FD0DA3E-EE07-DD4C-9D54-9149444383C4}"/>
          </ac:spMkLst>
        </pc:spChg>
        <pc:spChg chg="del mod">
          <ac:chgData name="Zhou, Peipei" userId="a45f1439-7ab2-45db-9b11-c916413eb6f2" providerId="ADAL" clId="{02A32BC7-73EB-4543-98F6-7DA2B795479F}" dt="2024-04-17T10:37:21.035" v="401" actId="478"/>
          <ac:spMkLst>
            <pc:docMk/>
            <pc:sldMk cId="275387503" sldId="1565"/>
            <ac:spMk id="220" creationId="{4769B7FB-6DD7-8442-98F1-5A8CA44E7C3F}"/>
          </ac:spMkLst>
        </pc:spChg>
        <pc:spChg chg="add mod">
          <ac:chgData name="Zhou, Peipei" userId="a45f1439-7ab2-45db-9b11-c916413eb6f2" providerId="ADAL" clId="{02A32BC7-73EB-4543-98F6-7DA2B795479F}" dt="2024-04-17T10:37:33.445" v="404" actId="164"/>
          <ac:spMkLst>
            <pc:docMk/>
            <pc:sldMk cId="275387503" sldId="1565"/>
            <ac:spMk id="221" creationId="{8208DC4E-85DC-3F4F-8A5F-9584D237AF6F}"/>
          </ac:spMkLst>
        </pc:spChg>
        <pc:spChg chg="add mod">
          <ac:chgData name="Zhou, Peipei" userId="a45f1439-7ab2-45db-9b11-c916413eb6f2" providerId="ADAL" clId="{02A32BC7-73EB-4543-98F6-7DA2B795479F}" dt="2024-04-17T10:37:33.445" v="404" actId="164"/>
          <ac:spMkLst>
            <pc:docMk/>
            <pc:sldMk cId="275387503" sldId="1565"/>
            <ac:spMk id="222" creationId="{1FA48B8D-F40D-7744-89B7-E630B3AA3875}"/>
          </ac:spMkLst>
        </pc:spChg>
        <pc:spChg chg="add mod">
          <ac:chgData name="Zhou, Peipei" userId="a45f1439-7ab2-45db-9b11-c916413eb6f2" providerId="ADAL" clId="{02A32BC7-73EB-4543-98F6-7DA2B795479F}" dt="2024-04-17T10:37:33.445" v="404" actId="164"/>
          <ac:spMkLst>
            <pc:docMk/>
            <pc:sldMk cId="275387503" sldId="1565"/>
            <ac:spMk id="223" creationId="{F7F1280C-BBF0-3F4E-B919-228831EAD0A6}"/>
          </ac:spMkLst>
        </pc:spChg>
        <pc:spChg chg="add mod">
          <ac:chgData name="Zhou, Peipei" userId="a45f1439-7ab2-45db-9b11-c916413eb6f2" providerId="ADAL" clId="{02A32BC7-73EB-4543-98F6-7DA2B795479F}" dt="2024-04-17T10:37:33.445" v="404" actId="164"/>
          <ac:spMkLst>
            <pc:docMk/>
            <pc:sldMk cId="275387503" sldId="1565"/>
            <ac:spMk id="224" creationId="{1959D6E1-8D71-CD49-A19C-6EE8FB358E56}"/>
          </ac:spMkLst>
        </pc:spChg>
        <pc:spChg chg="del mod">
          <ac:chgData name="Zhou, Peipei" userId="a45f1439-7ab2-45db-9b11-c916413eb6f2" providerId="ADAL" clId="{02A32BC7-73EB-4543-98F6-7DA2B795479F}" dt="2024-04-17T10:23:41.416" v="392" actId="478"/>
          <ac:spMkLst>
            <pc:docMk/>
            <pc:sldMk cId="275387503" sldId="1565"/>
            <ac:spMk id="250" creationId="{00000000-0000-0000-0000-000000000000}"/>
          </ac:spMkLst>
        </pc:spChg>
        <pc:spChg chg="mod">
          <ac:chgData name="Zhou, Peipei" userId="a45f1439-7ab2-45db-9b11-c916413eb6f2" providerId="ADAL" clId="{02A32BC7-73EB-4543-98F6-7DA2B795479F}" dt="2024-04-17T10:37:58.754" v="411" actId="1076"/>
          <ac:spMkLst>
            <pc:docMk/>
            <pc:sldMk cId="275387503" sldId="1565"/>
            <ac:spMk id="251" creationId="{00000000-0000-0000-0000-000000000000}"/>
          </ac:spMkLst>
        </pc:spChg>
        <pc:spChg chg="mod">
          <ac:chgData name="Zhou, Peipei" userId="a45f1439-7ab2-45db-9b11-c916413eb6f2" providerId="ADAL" clId="{02A32BC7-73EB-4543-98F6-7DA2B795479F}" dt="2024-04-17T10:37:58.754" v="411" actId="1076"/>
          <ac:spMkLst>
            <pc:docMk/>
            <pc:sldMk cId="275387503" sldId="1565"/>
            <ac:spMk id="311" creationId="{00000000-0000-0000-0000-000000000000}"/>
          </ac:spMkLst>
        </pc:spChg>
        <pc:spChg chg="del">
          <ac:chgData name="Zhou, Peipei" userId="a45f1439-7ab2-45db-9b11-c916413eb6f2" providerId="ADAL" clId="{02A32BC7-73EB-4543-98F6-7DA2B795479F}" dt="2024-04-17T10:23:41.416" v="392" actId="478"/>
          <ac:spMkLst>
            <pc:docMk/>
            <pc:sldMk cId="275387503" sldId="1565"/>
            <ac:spMk id="534" creationId="{00000000-0000-0000-0000-000000000000}"/>
          </ac:spMkLst>
        </pc:spChg>
        <pc:grpChg chg="del">
          <ac:chgData name="Zhou, Peipei" userId="a45f1439-7ab2-45db-9b11-c916413eb6f2" providerId="ADAL" clId="{02A32BC7-73EB-4543-98F6-7DA2B795479F}" dt="2024-04-17T10:23:41.416" v="392" actId="478"/>
          <ac:grpSpMkLst>
            <pc:docMk/>
            <pc:sldMk cId="275387503" sldId="1565"/>
            <ac:grpSpMk id="2" creationId="{00000000-0000-0000-0000-000000000000}"/>
          </ac:grpSpMkLst>
        </pc:grpChg>
        <pc:grpChg chg="del">
          <ac:chgData name="Zhou, Peipei" userId="a45f1439-7ab2-45db-9b11-c916413eb6f2" providerId="ADAL" clId="{02A32BC7-73EB-4543-98F6-7DA2B795479F}" dt="2024-04-17T10:23:41.416" v="392" actId="478"/>
          <ac:grpSpMkLst>
            <pc:docMk/>
            <pc:sldMk cId="275387503" sldId="1565"/>
            <ac:grpSpMk id="6" creationId="{00000000-0000-0000-0000-000000000000}"/>
          </ac:grpSpMkLst>
        </pc:grpChg>
        <pc:grpChg chg="add mod">
          <ac:chgData name="Zhou, Peipei" userId="a45f1439-7ab2-45db-9b11-c916413eb6f2" providerId="ADAL" clId="{02A32BC7-73EB-4543-98F6-7DA2B795479F}" dt="2024-04-17T10:37:58.754" v="411" actId="1076"/>
          <ac:grpSpMkLst>
            <pc:docMk/>
            <pc:sldMk cId="275387503" sldId="1565"/>
            <ac:grpSpMk id="8" creationId="{DC0D0195-8924-AB4B-9F79-E1140965B68D}"/>
          </ac:grpSpMkLst>
        </pc:grpChg>
        <pc:grpChg chg="del">
          <ac:chgData name="Zhou, Peipei" userId="a45f1439-7ab2-45db-9b11-c916413eb6f2" providerId="ADAL" clId="{02A32BC7-73EB-4543-98F6-7DA2B795479F}" dt="2024-04-17T10:23:41.416" v="392" actId="478"/>
          <ac:grpSpMkLst>
            <pc:docMk/>
            <pc:sldMk cId="275387503" sldId="1565"/>
            <ac:grpSpMk id="14" creationId="{00000000-0000-0000-0000-000000000000}"/>
          </ac:grpSpMkLst>
        </pc:grpChg>
        <pc:grpChg chg="del">
          <ac:chgData name="Zhou, Peipei" userId="a45f1439-7ab2-45db-9b11-c916413eb6f2" providerId="ADAL" clId="{02A32BC7-73EB-4543-98F6-7DA2B795479F}" dt="2024-04-17T10:23:41.416" v="392" actId="478"/>
          <ac:grpSpMkLst>
            <pc:docMk/>
            <pc:sldMk cId="275387503" sldId="1565"/>
            <ac:grpSpMk id="127" creationId="{00000000-0000-0000-0000-000000000000}"/>
          </ac:grpSpMkLst>
        </pc:grpChg>
        <pc:grpChg chg="del">
          <ac:chgData name="Zhou, Peipei" userId="a45f1439-7ab2-45db-9b11-c916413eb6f2" providerId="ADAL" clId="{02A32BC7-73EB-4543-98F6-7DA2B795479F}" dt="2024-04-17T10:23:41.416" v="392" actId="478"/>
          <ac:grpSpMkLst>
            <pc:docMk/>
            <pc:sldMk cId="275387503" sldId="1565"/>
            <ac:grpSpMk id="135" creationId="{00000000-0000-0000-0000-000000000000}"/>
          </ac:grpSpMkLst>
        </pc:grpChg>
        <pc:grpChg chg="del">
          <ac:chgData name="Zhou, Peipei" userId="a45f1439-7ab2-45db-9b11-c916413eb6f2" providerId="ADAL" clId="{02A32BC7-73EB-4543-98F6-7DA2B795479F}" dt="2024-04-17T10:23:41.416" v="392" actId="478"/>
          <ac:grpSpMkLst>
            <pc:docMk/>
            <pc:sldMk cId="275387503" sldId="1565"/>
            <ac:grpSpMk id="139" creationId="{00000000-0000-0000-0000-000000000000}"/>
          </ac:grpSpMkLst>
        </pc:grpChg>
        <pc:grpChg chg="del">
          <ac:chgData name="Zhou, Peipei" userId="a45f1439-7ab2-45db-9b11-c916413eb6f2" providerId="ADAL" clId="{02A32BC7-73EB-4543-98F6-7DA2B795479F}" dt="2024-04-17T10:23:43.192" v="393" actId="478"/>
          <ac:grpSpMkLst>
            <pc:docMk/>
            <pc:sldMk cId="275387503" sldId="1565"/>
            <ac:grpSpMk id="145" creationId="{00000000-0000-0000-0000-000000000000}"/>
          </ac:grpSpMkLst>
        </pc:grpChg>
        <pc:grpChg chg="add mod">
          <ac:chgData name="Zhou, Peipei" userId="a45f1439-7ab2-45db-9b11-c916413eb6f2" providerId="ADAL" clId="{02A32BC7-73EB-4543-98F6-7DA2B795479F}" dt="2024-04-17T10:37:33.445" v="404" actId="164"/>
          <ac:grpSpMkLst>
            <pc:docMk/>
            <pc:sldMk cId="275387503" sldId="1565"/>
            <ac:grpSpMk id="216" creationId="{3E65D55A-B866-0348-AB5D-6D561B378EC2}"/>
          </ac:grpSpMkLst>
        </pc:grpChg>
        <pc:grpChg chg="del">
          <ac:chgData name="Zhou, Peipei" userId="a45f1439-7ab2-45db-9b11-c916413eb6f2" providerId="ADAL" clId="{02A32BC7-73EB-4543-98F6-7DA2B795479F}" dt="2024-04-17T10:23:41.416" v="392" actId="478"/>
          <ac:grpSpMkLst>
            <pc:docMk/>
            <pc:sldMk cId="275387503" sldId="1565"/>
            <ac:grpSpMk id="231" creationId="{00000000-0000-0000-0000-000000000000}"/>
          </ac:grpSpMkLst>
        </pc:grpChg>
        <pc:grpChg chg="del">
          <ac:chgData name="Zhou, Peipei" userId="a45f1439-7ab2-45db-9b11-c916413eb6f2" providerId="ADAL" clId="{02A32BC7-73EB-4543-98F6-7DA2B795479F}" dt="2024-04-17T10:23:41.416" v="392" actId="478"/>
          <ac:grpSpMkLst>
            <pc:docMk/>
            <pc:sldMk cId="275387503" sldId="1565"/>
            <ac:grpSpMk id="234" creationId="{00000000-0000-0000-0000-000000000000}"/>
          </ac:grpSpMkLst>
        </pc:grpChg>
        <pc:grpChg chg="del">
          <ac:chgData name="Zhou, Peipei" userId="a45f1439-7ab2-45db-9b11-c916413eb6f2" providerId="ADAL" clId="{02A32BC7-73EB-4543-98F6-7DA2B795479F}" dt="2024-04-17T10:23:41.416" v="392" actId="478"/>
          <ac:grpSpMkLst>
            <pc:docMk/>
            <pc:sldMk cId="275387503" sldId="1565"/>
            <ac:grpSpMk id="237" creationId="{00000000-0000-0000-0000-000000000000}"/>
          </ac:grpSpMkLst>
        </pc:grpChg>
        <pc:grpChg chg="del">
          <ac:chgData name="Zhou, Peipei" userId="a45f1439-7ab2-45db-9b11-c916413eb6f2" providerId="ADAL" clId="{02A32BC7-73EB-4543-98F6-7DA2B795479F}" dt="2024-04-17T10:23:41.416" v="392" actId="478"/>
          <ac:grpSpMkLst>
            <pc:docMk/>
            <pc:sldMk cId="275387503" sldId="1565"/>
            <ac:grpSpMk id="240" creationId="{00000000-0000-0000-0000-000000000000}"/>
          </ac:grpSpMkLst>
        </pc:grpChg>
        <pc:grpChg chg="mod">
          <ac:chgData name="Zhou, Peipei" userId="a45f1439-7ab2-45db-9b11-c916413eb6f2" providerId="ADAL" clId="{02A32BC7-73EB-4543-98F6-7DA2B795479F}" dt="2024-04-17T10:38:10.599" v="413" actId="1076"/>
          <ac:grpSpMkLst>
            <pc:docMk/>
            <pc:sldMk cId="275387503" sldId="1565"/>
            <ac:grpSpMk id="243" creationId="{00000000-0000-0000-0000-000000000000}"/>
          </ac:grpSpMkLst>
        </pc:grpChg>
        <pc:grpChg chg="mod">
          <ac:chgData name="Zhou, Peipei" userId="a45f1439-7ab2-45db-9b11-c916413eb6f2" providerId="ADAL" clId="{02A32BC7-73EB-4543-98F6-7DA2B795479F}" dt="2024-04-17T10:38:10.599" v="413" actId="1076"/>
          <ac:grpSpMkLst>
            <pc:docMk/>
            <pc:sldMk cId="275387503" sldId="1565"/>
            <ac:grpSpMk id="252" creationId="{00000000-0000-0000-0000-000000000000}"/>
          </ac:grpSpMkLst>
        </pc:grpChg>
        <pc:grpChg chg="mod">
          <ac:chgData name="Zhou, Peipei" userId="a45f1439-7ab2-45db-9b11-c916413eb6f2" providerId="ADAL" clId="{02A32BC7-73EB-4543-98F6-7DA2B795479F}" dt="2024-04-17T10:38:10.599" v="413" actId="1076"/>
          <ac:grpSpMkLst>
            <pc:docMk/>
            <pc:sldMk cId="275387503" sldId="1565"/>
            <ac:grpSpMk id="257" creationId="{00000000-0000-0000-0000-000000000000}"/>
          </ac:grpSpMkLst>
        </pc:grpChg>
        <pc:grpChg chg="mod">
          <ac:chgData name="Zhou, Peipei" userId="a45f1439-7ab2-45db-9b11-c916413eb6f2" providerId="ADAL" clId="{02A32BC7-73EB-4543-98F6-7DA2B795479F}" dt="2024-04-17T10:38:10.599" v="413" actId="1076"/>
          <ac:grpSpMkLst>
            <pc:docMk/>
            <pc:sldMk cId="275387503" sldId="1565"/>
            <ac:grpSpMk id="262" creationId="{00000000-0000-0000-0000-000000000000}"/>
          </ac:grpSpMkLst>
        </pc:grpChg>
        <pc:grpChg chg="mod">
          <ac:chgData name="Zhou, Peipei" userId="a45f1439-7ab2-45db-9b11-c916413eb6f2" providerId="ADAL" clId="{02A32BC7-73EB-4543-98F6-7DA2B795479F}" dt="2024-04-17T10:38:10.599" v="413" actId="1076"/>
          <ac:grpSpMkLst>
            <pc:docMk/>
            <pc:sldMk cId="275387503" sldId="1565"/>
            <ac:grpSpMk id="284" creationId="{00000000-0000-0000-0000-000000000000}"/>
          </ac:grpSpMkLst>
        </pc:grpChg>
        <pc:grpChg chg="mod">
          <ac:chgData name="Zhou, Peipei" userId="a45f1439-7ab2-45db-9b11-c916413eb6f2" providerId="ADAL" clId="{02A32BC7-73EB-4543-98F6-7DA2B795479F}" dt="2024-04-17T10:38:10.599" v="413" actId="1076"/>
          <ac:grpSpMkLst>
            <pc:docMk/>
            <pc:sldMk cId="275387503" sldId="1565"/>
            <ac:grpSpMk id="297" creationId="{00000000-0000-0000-0000-000000000000}"/>
          </ac:grpSpMkLst>
        </pc:grpChg>
        <pc:picChg chg="add mod">
          <ac:chgData name="Zhou, Peipei" userId="a45f1439-7ab2-45db-9b11-c916413eb6f2" providerId="ADAL" clId="{02A32BC7-73EB-4543-98F6-7DA2B795479F}" dt="2024-04-17T10:38:02.020" v="412" actId="14100"/>
          <ac:picMkLst>
            <pc:docMk/>
            <pc:sldMk cId="275387503" sldId="1565"/>
            <ac:picMk id="7" creationId="{CAA6136C-C977-9743-BEDF-6F0407E1F36E}"/>
          </ac:picMkLst>
        </pc:picChg>
        <pc:cxnChg chg="mod">
          <ac:chgData name="Zhou, Peipei" userId="a45f1439-7ab2-45db-9b11-c916413eb6f2" providerId="ADAL" clId="{02A32BC7-73EB-4543-98F6-7DA2B795479F}" dt="2024-04-17T10:23:41.416" v="392" actId="478"/>
          <ac:cxnSpMkLst>
            <pc:docMk/>
            <pc:sldMk cId="275387503" sldId="1565"/>
            <ac:cxnSpMk id="29"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137"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138"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141"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142" creationId="{00000000-0000-0000-0000-000000000000}"/>
          </ac:cxnSpMkLst>
        </pc:cxnChg>
        <pc:cxnChg chg="mod">
          <ac:chgData name="Zhou, Peipei" userId="a45f1439-7ab2-45db-9b11-c916413eb6f2" providerId="ADAL" clId="{02A32BC7-73EB-4543-98F6-7DA2B795479F}" dt="2024-04-17T10:23:23.397" v="388"/>
          <ac:cxnSpMkLst>
            <pc:docMk/>
            <pc:sldMk cId="275387503" sldId="1565"/>
            <ac:cxnSpMk id="218" creationId="{55913F61-BF5F-9947-9212-E714B4C1001D}"/>
          </ac:cxnSpMkLst>
        </pc:cxnChg>
        <pc:cxnChg chg="mod">
          <ac:chgData name="Zhou, Peipei" userId="a45f1439-7ab2-45db-9b11-c916413eb6f2" providerId="ADAL" clId="{02A32BC7-73EB-4543-98F6-7DA2B795479F}" dt="2024-04-17T10:23:41.416" v="392" actId="478"/>
          <ac:cxnSpMkLst>
            <pc:docMk/>
            <pc:sldMk cId="275387503" sldId="1565"/>
            <ac:cxnSpMk id="225"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226"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227"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228"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229"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230" creationId="{00000000-0000-0000-0000-000000000000}"/>
          </ac:cxnSpMkLst>
        </pc:cxnChg>
        <pc:cxnChg chg="mod">
          <ac:chgData name="Zhou, Peipei" userId="a45f1439-7ab2-45db-9b11-c916413eb6f2" providerId="ADAL" clId="{02A32BC7-73EB-4543-98F6-7DA2B795479F}" dt="2024-04-17T10:38:10.599" v="413" actId="1076"/>
          <ac:cxnSpMkLst>
            <pc:docMk/>
            <pc:sldMk cId="275387503" sldId="1565"/>
            <ac:cxnSpMk id="249"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403"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404"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405"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406"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407"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412" creationId="{00000000-0000-0000-0000-000000000000}"/>
          </ac:cxnSpMkLst>
        </pc:cxnChg>
        <pc:cxnChg chg="del">
          <ac:chgData name="Zhou, Peipei" userId="a45f1439-7ab2-45db-9b11-c916413eb6f2" providerId="ADAL" clId="{02A32BC7-73EB-4543-98F6-7DA2B795479F}" dt="2024-04-17T10:23:41.416" v="392" actId="478"/>
          <ac:cxnSpMkLst>
            <pc:docMk/>
            <pc:sldMk cId="275387503" sldId="1565"/>
            <ac:cxnSpMk id="446" creationId="{00000000-0000-0000-0000-000000000000}"/>
          </ac:cxnSpMkLst>
        </pc:cxnChg>
        <pc:cxnChg chg="del">
          <ac:chgData name="Zhou, Peipei" userId="a45f1439-7ab2-45db-9b11-c916413eb6f2" providerId="ADAL" clId="{02A32BC7-73EB-4543-98F6-7DA2B795479F}" dt="2024-04-17T10:23:41.416" v="392" actId="478"/>
          <ac:cxnSpMkLst>
            <pc:docMk/>
            <pc:sldMk cId="275387503" sldId="1565"/>
            <ac:cxnSpMk id="447" creationId="{00000000-0000-0000-0000-000000000000}"/>
          </ac:cxnSpMkLst>
        </pc:cxnChg>
        <pc:cxnChg chg="del">
          <ac:chgData name="Zhou, Peipei" userId="a45f1439-7ab2-45db-9b11-c916413eb6f2" providerId="ADAL" clId="{02A32BC7-73EB-4543-98F6-7DA2B795479F}" dt="2024-04-17T10:23:41.416" v="392" actId="478"/>
          <ac:cxnSpMkLst>
            <pc:docMk/>
            <pc:sldMk cId="275387503" sldId="1565"/>
            <ac:cxnSpMk id="530" creationId="{00000000-0000-0000-0000-000000000000}"/>
          </ac:cxnSpMkLst>
        </pc:cxnChg>
        <pc:cxnChg chg="del">
          <ac:chgData name="Zhou, Peipei" userId="a45f1439-7ab2-45db-9b11-c916413eb6f2" providerId="ADAL" clId="{02A32BC7-73EB-4543-98F6-7DA2B795479F}" dt="2024-04-17T10:23:41.416" v="392" actId="478"/>
          <ac:cxnSpMkLst>
            <pc:docMk/>
            <pc:sldMk cId="275387503" sldId="1565"/>
            <ac:cxnSpMk id="531" creationId="{00000000-0000-0000-0000-000000000000}"/>
          </ac:cxnSpMkLst>
        </pc:cxnChg>
        <pc:cxnChg chg="del">
          <ac:chgData name="Zhou, Peipei" userId="a45f1439-7ab2-45db-9b11-c916413eb6f2" providerId="ADAL" clId="{02A32BC7-73EB-4543-98F6-7DA2B795479F}" dt="2024-04-17T10:23:41.416" v="392" actId="478"/>
          <ac:cxnSpMkLst>
            <pc:docMk/>
            <pc:sldMk cId="275387503" sldId="1565"/>
            <ac:cxnSpMk id="532"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538"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542" creationId="{00000000-0000-0000-0000-000000000000}"/>
          </ac:cxnSpMkLst>
        </pc:cxnChg>
        <pc:cxnChg chg="mod">
          <ac:chgData name="Zhou, Peipei" userId="a45f1439-7ab2-45db-9b11-c916413eb6f2" providerId="ADAL" clId="{02A32BC7-73EB-4543-98F6-7DA2B795479F}" dt="2024-04-17T10:23:41.416" v="392" actId="478"/>
          <ac:cxnSpMkLst>
            <pc:docMk/>
            <pc:sldMk cId="275387503" sldId="1565"/>
            <ac:cxnSpMk id="543" creationId="{00000000-0000-0000-0000-000000000000}"/>
          </ac:cxnSpMkLst>
        </pc:cxnChg>
      </pc:sldChg>
      <pc:sldChg chg="addSp delSp modSp add del mod">
        <pc:chgData name="Zhou, Peipei" userId="a45f1439-7ab2-45db-9b11-c916413eb6f2" providerId="ADAL" clId="{02A32BC7-73EB-4543-98F6-7DA2B795479F}" dt="2024-04-17T10:50:10.078" v="512" actId="1076"/>
        <pc:sldMkLst>
          <pc:docMk/>
          <pc:sldMk cId="4287948588" sldId="1566"/>
        </pc:sldMkLst>
        <pc:spChg chg="add mod">
          <ac:chgData name="Zhou, Peipei" userId="a45f1439-7ab2-45db-9b11-c916413eb6f2" providerId="ADAL" clId="{02A32BC7-73EB-4543-98F6-7DA2B795479F}" dt="2024-04-17T10:49:38.543" v="496" actId="20577"/>
          <ac:spMkLst>
            <pc:docMk/>
            <pc:sldMk cId="4287948588" sldId="1566"/>
            <ac:spMk id="6" creationId="{EB1DA7FA-C55A-3842-8B25-EE7B5B9CF1A6}"/>
          </ac:spMkLst>
        </pc:spChg>
        <pc:spChg chg="add mod">
          <ac:chgData name="Zhou, Peipei" userId="a45f1439-7ab2-45db-9b11-c916413eb6f2" providerId="ADAL" clId="{02A32BC7-73EB-4543-98F6-7DA2B795479F}" dt="2024-04-17T10:50:10.078" v="512" actId="1076"/>
          <ac:spMkLst>
            <pc:docMk/>
            <pc:sldMk cId="4287948588" sldId="1566"/>
            <ac:spMk id="7" creationId="{B60D485F-575B-7E4E-AEDF-1B5138BA0F1D}"/>
          </ac:spMkLst>
        </pc:spChg>
        <pc:spChg chg="mod">
          <ac:chgData name="Zhou, Peipei" userId="a45f1439-7ab2-45db-9b11-c916413eb6f2" providerId="ADAL" clId="{02A32BC7-73EB-4543-98F6-7DA2B795479F}" dt="2024-04-17T10:46:36.392" v="450" actId="403"/>
          <ac:spMkLst>
            <pc:docMk/>
            <pc:sldMk cId="4287948588" sldId="1566"/>
            <ac:spMk id="20" creationId="{7ACCEAFC-2313-9B91-31FA-D22283DF793E}"/>
          </ac:spMkLst>
        </pc:spChg>
        <pc:spChg chg="mod">
          <ac:chgData name="Zhou, Peipei" userId="a45f1439-7ab2-45db-9b11-c916413eb6f2" providerId="ADAL" clId="{02A32BC7-73EB-4543-98F6-7DA2B795479F}" dt="2024-04-17T10:47:05.217" v="478" actId="20577"/>
          <ac:spMkLst>
            <pc:docMk/>
            <pc:sldMk cId="4287948588" sldId="1566"/>
            <ac:spMk id="21" creationId="{1CE9D27B-1C9E-4DB4-9F90-17BCD97FB239}"/>
          </ac:spMkLst>
        </pc:spChg>
        <pc:spChg chg="mod">
          <ac:chgData name="Zhou, Peipei" userId="a45f1439-7ab2-45db-9b11-c916413eb6f2" providerId="ADAL" clId="{02A32BC7-73EB-4543-98F6-7DA2B795479F}" dt="2024-04-17T10:46:36.392" v="450" actId="403"/>
          <ac:spMkLst>
            <pc:docMk/>
            <pc:sldMk cId="4287948588" sldId="1566"/>
            <ac:spMk id="22" creationId="{BBB01301-B1BF-2953-D25E-D89C4EACC68A}"/>
          </ac:spMkLst>
        </pc:spChg>
        <pc:spChg chg="mod">
          <ac:chgData name="Zhou, Peipei" userId="a45f1439-7ab2-45db-9b11-c916413eb6f2" providerId="ADAL" clId="{02A32BC7-73EB-4543-98F6-7DA2B795479F}" dt="2024-04-17T10:46:36.392" v="450" actId="403"/>
          <ac:spMkLst>
            <pc:docMk/>
            <pc:sldMk cId="4287948588" sldId="1566"/>
            <ac:spMk id="23" creationId="{419BF0A3-C87C-E905-A341-5764E38A390E}"/>
          </ac:spMkLst>
        </pc:spChg>
        <pc:spChg chg="del">
          <ac:chgData name="Zhou, Peipei" userId="a45f1439-7ab2-45db-9b11-c916413eb6f2" providerId="ADAL" clId="{02A32BC7-73EB-4543-98F6-7DA2B795479F}" dt="2024-04-17T10:46:13.901" v="440" actId="478"/>
          <ac:spMkLst>
            <pc:docMk/>
            <pc:sldMk cId="4287948588" sldId="1566"/>
            <ac:spMk id="74" creationId="{46996AA6-3F0D-2E5A-AE63-29DF725A3FB1}"/>
          </ac:spMkLst>
        </pc:spChg>
        <pc:spChg chg="add del">
          <ac:chgData name="Zhou, Peipei" userId="a45f1439-7ab2-45db-9b11-c916413eb6f2" providerId="ADAL" clId="{02A32BC7-73EB-4543-98F6-7DA2B795479F}" dt="2024-04-17T10:46:19.770" v="441" actId="478"/>
          <ac:spMkLst>
            <pc:docMk/>
            <pc:sldMk cId="4287948588" sldId="1566"/>
            <ac:spMk id="75" creationId="{2E67F53F-7EAE-474C-8A44-9C44B20255A5}"/>
          </ac:spMkLst>
        </pc:spChg>
        <pc:spChg chg="add del">
          <ac:chgData name="Zhou, Peipei" userId="a45f1439-7ab2-45db-9b11-c916413eb6f2" providerId="ADAL" clId="{02A32BC7-73EB-4543-98F6-7DA2B795479F}" dt="2024-04-17T10:46:13.901" v="440" actId="478"/>
          <ac:spMkLst>
            <pc:docMk/>
            <pc:sldMk cId="4287948588" sldId="1566"/>
            <ac:spMk id="76" creationId="{1EF6D96E-1DF6-BB66-A98D-00FE6E2C8C34}"/>
          </ac:spMkLst>
        </pc:spChg>
        <pc:spChg chg="add del">
          <ac:chgData name="Zhou, Peipei" userId="a45f1439-7ab2-45db-9b11-c916413eb6f2" providerId="ADAL" clId="{02A32BC7-73EB-4543-98F6-7DA2B795479F}" dt="2024-04-17T10:46:19.770" v="441" actId="478"/>
          <ac:spMkLst>
            <pc:docMk/>
            <pc:sldMk cId="4287948588" sldId="1566"/>
            <ac:spMk id="77" creationId="{A435E7AD-E202-86FC-87A1-CBF6D5602E35}"/>
          </ac:spMkLst>
        </pc:spChg>
        <pc:spChg chg="add del">
          <ac:chgData name="Zhou, Peipei" userId="a45f1439-7ab2-45db-9b11-c916413eb6f2" providerId="ADAL" clId="{02A32BC7-73EB-4543-98F6-7DA2B795479F}" dt="2024-04-17T10:46:13.901" v="440" actId="478"/>
          <ac:spMkLst>
            <pc:docMk/>
            <pc:sldMk cId="4287948588" sldId="1566"/>
            <ac:spMk id="78" creationId="{0FD2B80B-0CA0-4322-4CF9-8F40DC3AE693}"/>
          </ac:spMkLst>
        </pc:spChg>
        <pc:grpChg chg="add del">
          <ac:chgData name="Zhou, Peipei" userId="a45f1439-7ab2-45db-9b11-c916413eb6f2" providerId="ADAL" clId="{02A32BC7-73EB-4543-98F6-7DA2B795479F}" dt="2024-04-17T10:46:13.901" v="440" actId="478"/>
          <ac:grpSpMkLst>
            <pc:docMk/>
            <pc:sldMk cId="4287948588" sldId="1566"/>
            <ac:grpSpMk id="24" creationId="{7EF3A10A-BB44-5D4A-70EC-F3F62B6A71C0}"/>
          </ac:grpSpMkLst>
        </pc:grpChg>
        <pc:grpChg chg="mod">
          <ac:chgData name="Zhou, Peipei" userId="a45f1439-7ab2-45db-9b11-c916413eb6f2" providerId="ADAL" clId="{02A32BC7-73EB-4543-98F6-7DA2B795479F}" dt="2024-04-17T10:46:28.515" v="444" actId="14100"/>
          <ac:grpSpMkLst>
            <pc:docMk/>
            <pc:sldMk cId="4287948588" sldId="1566"/>
            <ac:grpSpMk id="49" creationId="{77DABC07-B604-3B6C-C646-9EA91B1773F8}"/>
          </ac:grpSpMkLst>
        </pc:grpChg>
        <pc:grpChg chg="add del">
          <ac:chgData name="Zhou, Peipei" userId="a45f1439-7ab2-45db-9b11-c916413eb6f2" providerId="ADAL" clId="{02A32BC7-73EB-4543-98F6-7DA2B795479F}" dt="2024-04-17T10:46:13.901" v="440" actId="478"/>
          <ac:grpSpMkLst>
            <pc:docMk/>
            <pc:sldMk cId="4287948588" sldId="1566"/>
            <ac:grpSpMk id="56" creationId="{4809BDC3-2FB7-1FA0-E217-18D38AE0D7CE}"/>
          </ac:grpSpMkLst>
        </pc:grpChg>
        <pc:grpChg chg="add del">
          <ac:chgData name="Zhou, Peipei" userId="a45f1439-7ab2-45db-9b11-c916413eb6f2" providerId="ADAL" clId="{02A32BC7-73EB-4543-98F6-7DA2B795479F}" dt="2024-04-17T10:46:13.901" v="440" actId="478"/>
          <ac:grpSpMkLst>
            <pc:docMk/>
            <pc:sldMk cId="4287948588" sldId="1566"/>
            <ac:grpSpMk id="70" creationId="{6F60082C-8D06-6AE1-3F9A-D7656BA6797C}"/>
          </ac:grpSpMkLst>
        </pc:grpChg>
        <pc:grpChg chg="add del">
          <ac:chgData name="Zhou, Peipei" userId="a45f1439-7ab2-45db-9b11-c916413eb6f2" providerId="ADAL" clId="{02A32BC7-73EB-4543-98F6-7DA2B795479F}" dt="2024-04-17T10:46:19.770" v="441" actId="478"/>
          <ac:grpSpMkLst>
            <pc:docMk/>
            <pc:sldMk cId="4287948588" sldId="1566"/>
            <ac:grpSpMk id="71" creationId="{B5CA2EF5-863A-D6B7-7E0A-B8FC3FF6AFDA}"/>
          </ac:grpSpMkLst>
        </pc:grpChg>
        <pc:grpChg chg="add del">
          <ac:chgData name="Zhou, Peipei" userId="a45f1439-7ab2-45db-9b11-c916413eb6f2" providerId="ADAL" clId="{02A32BC7-73EB-4543-98F6-7DA2B795479F}" dt="2024-04-17T10:46:19.770" v="441" actId="478"/>
          <ac:grpSpMkLst>
            <pc:docMk/>
            <pc:sldMk cId="4287948588" sldId="1566"/>
            <ac:grpSpMk id="72" creationId="{11B2EA90-0E36-A300-7962-32034089ABB0}"/>
          </ac:grpSpMkLst>
        </pc:grpChg>
        <pc:graphicFrameChg chg="mod">
          <ac:chgData name="Zhou, Peipei" userId="a45f1439-7ab2-45db-9b11-c916413eb6f2" providerId="ADAL" clId="{02A32BC7-73EB-4543-98F6-7DA2B795479F}" dt="2024-04-17T10:46:57.390" v="469" actId="14100"/>
          <ac:graphicFrameMkLst>
            <pc:docMk/>
            <pc:sldMk cId="4287948588" sldId="1566"/>
            <ac:graphicFrameMk id="48" creationId="{6D474FC7-4530-481E-A772-13BB43E5EEE2}"/>
          </ac:graphicFrameMkLst>
        </pc:graphicFrameChg>
        <pc:picChg chg="add del">
          <ac:chgData name="Zhou, Peipei" userId="a45f1439-7ab2-45db-9b11-c916413eb6f2" providerId="ADAL" clId="{02A32BC7-73EB-4543-98F6-7DA2B795479F}" dt="2024-04-17T10:49:03.444" v="480" actId="478"/>
          <ac:picMkLst>
            <pc:docMk/>
            <pc:sldMk cId="4287948588" sldId="1566"/>
            <ac:picMk id="4" creationId="{7F213739-3B31-F347-A924-1069A8289D45}"/>
          </ac:picMkLst>
        </pc:picChg>
        <pc:picChg chg="add mod">
          <ac:chgData name="Zhou, Peipei" userId="a45f1439-7ab2-45db-9b11-c916413eb6f2" providerId="ADAL" clId="{02A32BC7-73EB-4543-98F6-7DA2B795479F}" dt="2024-04-17T10:49:21.803" v="485" actId="14100"/>
          <ac:picMkLst>
            <pc:docMk/>
            <pc:sldMk cId="4287948588" sldId="1566"/>
            <ac:picMk id="5" creationId="{350B7E22-A38A-4B41-B426-5490BEA12199}"/>
          </ac:picMkLst>
        </pc:picChg>
      </pc:sldChg>
      <pc:sldChg chg="delSp modSp add del mod">
        <pc:chgData name="Zhou, Peipei" userId="a45f1439-7ab2-45db-9b11-c916413eb6f2" providerId="ADAL" clId="{02A32BC7-73EB-4543-98F6-7DA2B795479F}" dt="2024-04-17T11:07:10.048" v="852" actId="2696"/>
        <pc:sldMkLst>
          <pc:docMk/>
          <pc:sldMk cId="2091303035" sldId="1567"/>
        </pc:sldMkLst>
        <pc:spChg chg="mod">
          <ac:chgData name="Zhou, Peipei" userId="a45f1439-7ab2-45db-9b11-c916413eb6f2" providerId="ADAL" clId="{02A32BC7-73EB-4543-98F6-7DA2B795479F}" dt="2024-04-17T10:50:24.241" v="516" actId="20577"/>
          <ac:spMkLst>
            <pc:docMk/>
            <pc:sldMk cId="2091303035" sldId="1567"/>
            <ac:spMk id="2" creationId="{15EBBF26-E4CB-F139-4F8A-331ABEA4669B}"/>
          </ac:spMkLst>
        </pc:spChg>
        <pc:spChg chg="del">
          <ac:chgData name="Zhou, Peipei" userId="a45f1439-7ab2-45db-9b11-c916413eb6f2" providerId="ADAL" clId="{02A32BC7-73EB-4543-98F6-7DA2B795479F}" dt="2024-04-17T10:50:40.498" v="520" actId="478"/>
          <ac:spMkLst>
            <pc:docMk/>
            <pc:sldMk cId="2091303035" sldId="1567"/>
            <ac:spMk id="3" creationId="{47964A5C-1A59-833D-527F-715CBA9D4292}"/>
          </ac:spMkLst>
        </pc:spChg>
        <pc:spChg chg="del">
          <ac:chgData name="Zhou, Peipei" userId="a45f1439-7ab2-45db-9b11-c916413eb6f2" providerId="ADAL" clId="{02A32BC7-73EB-4543-98F6-7DA2B795479F}" dt="2024-04-17T10:50:32.282" v="517" actId="478"/>
          <ac:spMkLst>
            <pc:docMk/>
            <pc:sldMk cId="2091303035" sldId="1567"/>
            <ac:spMk id="6" creationId="{EB1DA7FA-C55A-3842-8B25-EE7B5B9CF1A6}"/>
          </ac:spMkLst>
        </pc:spChg>
        <pc:spChg chg="del">
          <ac:chgData name="Zhou, Peipei" userId="a45f1439-7ab2-45db-9b11-c916413eb6f2" providerId="ADAL" clId="{02A32BC7-73EB-4543-98F6-7DA2B795479F}" dt="2024-04-17T10:50:36.279" v="519" actId="478"/>
          <ac:spMkLst>
            <pc:docMk/>
            <pc:sldMk cId="2091303035" sldId="1567"/>
            <ac:spMk id="7" creationId="{B60D485F-575B-7E4E-AEDF-1B5138BA0F1D}"/>
          </ac:spMkLst>
        </pc:spChg>
        <pc:grpChg chg="del">
          <ac:chgData name="Zhou, Peipei" userId="a45f1439-7ab2-45db-9b11-c916413eb6f2" providerId="ADAL" clId="{02A32BC7-73EB-4543-98F6-7DA2B795479F}" dt="2024-04-17T10:50:33.957" v="518" actId="478"/>
          <ac:grpSpMkLst>
            <pc:docMk/>
            <pc:sldMk cId="2091303035" sldId="1567"/>
            <ac:grpSpMk id="49" creationId="{77DABC07-B604-3B6C-C646-9EA91B1773F8}"/>
          </ac:grpSpMkLst>
        </pc:grpChg>
        <pc:picChg chg="del">
          <ac:chgData name="Zhou, Peipei" userId="a45f1439-7ab2-45db-9b11-c916413eb6f2" providerId="ADAL" clId="{02A32BC7-73EB-4543-98F6-7DA2B795479F}" dt="2024-04-17T10:50:32.282" v="517" actId="478"/>
          <ac:picMkLst>
            <pc:docMk/>
            <pc:sldMk cId="2091303035" sldId="1567"/>
            <ac:picMk id="5" creationId="{350B7E22-A38A-4B41-B426-5490BEA12199}"/>
          </ac:picMkLst>
        </pc:picChg>
      </pc:sldChg>
      <pc:sldChg chg="addSp delSp modSp add mod modAnim">
        <pc:chgData name="Zhou, Peipei" userId="a45f1439-7ab2-45db-9b11-c916413eb6f2" providerId="ADAL" clId="{02A32BC7-73EB-4543-98F6-7DA2B795479F}" dt="2024-04-17T11:56:49.879" v="1384"/>
        <pc:sldMkLst>
          <pc:docMk/>
          <pc:sldMk cId="1828565942" sldId="1568"/>
        </pc:sldMkLst>
        <pc:spChg chg="mod">
          <ac:chgData name="Zhou, Peipei" userId="a45f1439-7ab2-45db-9b11-c916413eb6f2" providerId="ADAL" clId="{02A32BC7-73EB-4543-98F6-7DA2B795479F}" dt="2024-04-17T10:53:01.792" v="524" actId="20577"/>
          <ac:spMkLst>
            <pc:docMk/>
            <pc:sldMk cId="1828565942" sldId="1568"/>
            <ac:spMk id="2" creationId="{15EBBF26-E4CB-F139-4F8A-331ABEA4669B}"/>
          </ac:spMkLst>
        </pc:spChg>
        <pc:spChg chg="del">
          <ac:chgData name="Zhou, Peipei" userId="a45f1439-7ab2-45db-9b11-c916413eb6f2" providerId="ADAL" clId="{02A32BC7-73EB-4543-98F6-7DA2B795479F}" dt="2024-04-17T10:58:42.114" v="581" actId="478"/>
          <ac:spMkLst>
            <pc:docMk/>
            <pc:sldMk cId="1828565942" sldId="1568"/>
            <ac:spMk id="3" creationId="{47964A5C-1A59-833D-527F-715CBA9D4292}"/>
          </ac:spMkLst>
        </pc:spChg>
        <pc:spChg chg="del">
          <ac:chgData name="Zhou, Peipei" userId="a45f1439-7ab2-45db-9b11-c916413eb6f2" providerId="ADAL" clId="{02A32BC7-73EB-4543-98F6-7DA2B795479F}" dt="2024-04-17T10:53:14.407" v="525" actId="478"/>
          <ac:spMkLst>
            <pc:docMk/>
            <pc:sldMk cId="1828565942" sldId="1568"/>
            <ac:spMk id="6" creationId="{EB1DA7FA-C55A-3842-8B25-EE7B5B9CF1A6}"/>
          </ac:spMkLst>
        </pc:spChg>
        <pc:spChg chg="del">
          <ac:chgData name="Zhou, Peipei" userId="a45f1439-7ab2-45db-9b11-c916413eb6f2" providerId="ADAL" clId="{02A32BC7-73EB-4543-98F6-7DA2B795479F}" dt="2024-04-17T10:53:25.899" v="527" actId="478"/>
          <ac:spMkLst>
            <pc:docMk/>
            <pc:sldMk cId="1828565942" sldId="1568"/>
            <ac:spMk id="7" creationId="{B60D485F-575B-7E4E-AEDF-1B5138BA0F1D}"/>
          </ac:spMkLst>
        </pc:spChg>
        <pc:spChg chg="add mod">
          <ac:chgData name="Zhou, Peipei" userId="a45f1439-7ab2-45db-9b11-c916413eb6f2" providerId="ADAL" clId="{02A32BC7-73EB-4543-98F6-7DA2B795479F}" dt="2024-04-17T11:56:40.115" v="1383" actId="1076"/>
          <ac:spMkLst>
            <pc:docMk/>
            <pc:sldMk cId="1828565942" sldId="1568"/>
            <ac:spMk id="15" creationId="{6E9AAC0F-32E3-CF4D-9C4B-F32DD733F8C5}"/>
          </ac:spMkLst>
        </pc:spChg>
        <pc:spChg chg="add mod">
          <ac:chgData name="Zhou, Peipei" userId="a45f1439-7ab2-45db-9b11-c916413eb6f2" providerId="ADAL" clId="{02A32BC7-73EB-4543-98F6-7DA2B795479F}" dt="2024-04-17T11:56:36.689" v="1382" actId="1076"/>
          <ac:spMkLst>
            <pc:docMk/>
            <pc:sldMk cId="1828565942" sldId="1568"/>
            <ac:spMk id="16" creationId="{5980038C-5BA9-C24E-99E9-FBAE21A3D879}"/>
          </ac:spMkLst>
        </pc:spChg>
        <pc:spChg chg="add mod">
          <ac:chgData name="Zhou, Peipei" userId="a45f1439-7ab2-45db-9b11-c916413eb6f2" providerId="ADAL" clId="{02A32BC7-73EB-4543-98F6-7DA2B795479F}" dt="2024-04-17T11:56:28.740" v="1380" actId="1076"/>
          <ac:spMkLst>
            <pc:docMk/>
            <pc:sldMk cId="1828565942" sldId="1568"/>
            <ac:spMk id="17" creationId="{1680E495-E781-1A4F-A70D-382E5549D029}"/>
          </ac:spMkLst>
        </pc:spChg>
        <pc:grpChg chg="del">
          <ac:chgData name="Zhou, Peipei" userId="a45f1439-7ab2-45db-9b11-c916413eb6f2" providerId="ADAL" clId="{02A32BC7-73EB-4543-98F6-7DA2B795479F}" dt="2024-04-17T10:53:23.821" v="526" actId="478"/>
          <ac:grpSpMkLst>
            <pc:docMk/>
            <pc:sldMk cId="1828565942" sldId="1568"/>
            <ac:grpSpMk id="49" creationId="{77DABC07-B604-3B6C-C646-9EA91B1773F8}"/>
          </ac:grpSpMkLst>
        </pc:grpChg>
        <pc:picChg chg="add mod">
          <ac:chgData name="Zhou, Peipei" userId="a45f1439-7ab2-45db-9b11-c916413eb6f2" providerId="ADAL" clId="{02A32BC7-73EB-4543-98F6-7DA2B795479F}" dt="2024-04-17T10:59:48.020" v="583" actId="1076"/>
          <ac:picMkLst>
            <pc:docMk/>
            <pc:sldMk cId="1828565942" sldId="1568"/>
            <ac:picMk id="4" creationId="{FA267A63-7045-3C4E-B6CB-200EF2658239}"/>
          </ac:picMkLst>
        </pc:picChg>
        <pc:picChg chg="del">
          <ac:chgData name="Zhou, Peipei" userId="a45f1439-7ab2-45db-9b11-c916413eb6f2" providerId="ADAL" clId="{02A32BC7-73EB-4543-98F6-7DA2B795479F}" dt="2024-04-17T10:53:14.407" v="525" actId="478"/>
          <ac:picMkLst>
            <pc:docMk/>
            <pc:sldMk cId="1828565942" sldId="1568"/>
            <ac:picMk id="5" creationId="{350B7E22-A38A-4B41-B426-5490BEA12199}"/>
          </ac:picMkLst>
        </pc:picChg>
      </pc:sldChg>
      <pc:sldChg chg="addSp delSp modSp add mod modAnim">
        <pc:chgData name="Zhou, Peipei" userId="a45f1439-7ab2-45db-9b11-c916413eb6f2" providerId="ADAL" clId="{02A32BC7-73EB-4543-98F6-7DA2B795479F}" dt="2024-04-17T11:14:02.778" v="1209" actId="14100"/>
        <pc:sldMkLst>
          <pc:docMk/>
          <pc:sldMk cId="1501634631" sldId="1569"/>
        </pc:sldMkLst>
        <pc:spChg chg="del">
          <ac:chgData name="Zhou, Peipei" userId="a45f1439-7ab2-45db-9b11-c916413eb6f2" providerId="ADAL" clId="{02A32BC7-73EB-4543-98F6-7DA2B795479F}" dt="2024-04-17T10:55:11.976" v="559" actId="478"/>
          <ac:spMkLst>
            <pc:docMk/>
            <pc:sldMk cId="1501634631" sldId="1569"/>
            <ac:spMk id="3" creationId="{00000000-0000-0000-0000-000000000000}"/>
          </ac:spMkLst>
        </pc:spChg>
        <pc:spChg chg="mod">
          <ac:chgData name="Zhou, Peipei" userId="a45f1439-7ab2-45db-9b11-c916413eb6f2" providerId="ADAL" clId="{02A32BC7-73EB-4543-98F6-7DA2B795479F}" dt="2024-04-17T11:07:35.231" v="907" actId="20577"/>
          <ac:spMkLst>
            <pc:docMk/>
            <pc:sldMk cId="1501634631" sldId="1569"/>
            <ac:spMk id="4" creationId="{00000000-0000-0000-0000-000000000000}"/>
          </ac:spMkLst>
        </pc:spChg>
        <pc:spChg chg="add mod">
          <ac:chgData name="Zhou, Peipei" userId="a45f1439-7ab2-45db-9b11-c916413eb6f2" providerId="ADAL" clId="{02A32BC7-73EB-4543-98F6-7DA2B795479F}" dt="2024-04-17T11:13:10.767" v="1202" actId="207"/>
          <ac:spMkLst>
            <pc:docMk/>
            <pc:sldMk cId="1501634631" sldId="1569"/>
            <ac:spMk id="8" creationId="{55B648AC-0084-5B47-86EF-3F74AD527BFA}"/>
          </ac:spMkLst>
        </pc:spChg>
        <pc:spChg chg="del">
          <ac:chgData name="Zhou, Peipei" userId="a45f1439-7ab2-45db-9b11-c916413eb6f2" providerId="ADAL" clId="{02A32BC7-73EB-4543-98F6-7DA2B795479F}" dt="2024-04-17T10:55:11.976" v="559" actId="478"/>
          <ac:spMkLst>
            <pc:docMk/>
            <pc:sldMk cId="1501634631" sldId="1569"/>
            <ac:spMk id="16" creationId="{00000000-0000-0000-0000-000000000000}"/>
          </ac:spMkLst>
        </pc:spChg>
        <pc:spChg chg="del">
          <ac:chgData name="Zhou, Peipei" userId="a45f1439-7ab2-45db-9b11-c916413eb6f2" providerId="ADAL" clId="{02A32BC7-73EB-4543-98F6-7DA2B795479F}" dt="2024-04-17T10:55:11.976" v="559" actId="478"/>
          <ac:spMkLst>
            <pc:docMk/>
            <pc:sldMk cId="1501634631" sldId="1569"/>
            <ac:spMk id="17" creationId="{00000000-0000-0000-0000-000000000000}"/>
          </ac:spMkLst>
        </pc:spChg>
        <pc:spChg chg="add mod">
          <ac:chgData name="Zhou, Peipei" userId="a45f1439-7ab2-45db-9b11-c916413eb6f2" providerId="ADAL" clId="{02A32BC7-73EB-4543-98F6-7DA2B795479F}" dt="2024-04-17T11:01:54.037" v="614" actId="1037"/>
          <ac:spMkLst>
            <pc:docMk/>
            <pc:sldMk cId="1501634631" sldId="1569"/>
            <ac:spMk id="38" creationId="{F19C1030-D3AB-FA4B-9BCE-93D68AFC69FA}"/>
          </ac:spMkLst>
        </pc:spChg>
        <pc:spChg chg="del">
          <ac:chgData name="Zhou, Peipei" userId="a45f1439-7ab2-45db-9b11-c916413eb6f2" providerId="ADAL" clId="{02A32BC7-73EB-4543-98F6-7DA2B795479F}" dt="2024-04-17T10:55:11.976" v="559" actId="478"/>
          <ac:spMkLst>
            <pc:docMk/>
            <pc:sldMk cId="1501634631" sldId="1569"/>
            <ac:spMk id="39" creationId="{00000000-0000-0000-0000-000000000000}"/>
          </ac:spMkLst>
        </pc:spChg>
        <pc:spChg chg="del">
          <ac:chgData name="Zhou, Peipei" userId="a45f1439-7ab2-45db-9b11-c916413eb6f2" providerId="ADAL" clId="{02A32BC7-73EB-4543-98F6-7DA2B795479F}" dt="2024-04-17T10:55:11.976" v="559" actId="478"/>
          <ac:spMkLst>
            <pc:docMk/>
            <pc:sldMk cId="1501634631" sldId="1569"/>
            <ac:spMk id="43" creationId="{00000000-0000-0000-0000-000000000000}"/>
          </ac:spMkLst>
        </pc:spChg>
        <pc:spChg chg="del">
          <ac:chgData name="Zhou, Peipei" userId="a45f1439-7ab2-45db-9b11-c916413eb6f2" providerId="ADAL" clId="{02A32BC7-73EB-4543-98F6-7DA2B795479F}" dt="2024-04-17T10:55:11.976" v="559" actId="478"/>
          <ac:spMkLst>
            <pc:docMk/>
            <pc:sldMk cId="1501634631" sldId="1569"/>
            <ac:spMk id="45" creationId="{00000000-0000-0000-0000-000000000000}"/>
          </ac:spMkLst>
        </pc:spChg>
        <pc:spChg chg="del">
          <ac:chgData name="Zhou, Peipei" userId="a45f1439-7ab2-45db-9b11-c916413eb6f2" providerId="ADAL" clId="{02A32BC7-73EB-4543-98F6-7DA2B795479F}" dt="2024-04-17T10:55:11.976" v="559" actId="478"/>
          <ac:spMkLst>
            <pc:docMk/>
            <pc:sldMk cId="1501634631" sldId="1569"/>
            <ac:spMk id="48" creationId="{00000000-0000-0000-0000-000000000000}"/>
          </ac:spMkLst>
        </pc:spChg>
        <pc:spChg chg="del">
          <ac:chgData name="Zhou, Peipei" userId="a45f1439-7ab2-45db-9b11-c916413eb6f2" providerId="ADAL" clId="{02A32BC7-73EB-4543-98F6-7DA2B795479F}" dt="2024-04-17T10:55:11.976" v="559" actId="478"/>
          <ac:spMkLst>
            <pc:docMk/>
            <pc:sldMk cId="1501634631" sldId="1569"/>
            <ac:spMk id="49" creationId="{00000000-0000-0000-0000-000000000000}"/>
          </ac:spMkLst>
        </pc:spChg>
        <pc:spChg chg="add mod">
          <ac:chgData name="Zhou, Peipei" userId="a45f1439-7ab2-45db-9b11-c916413eb6f2" providerId="ADAL" clId="{02A32BC7-73EB-4543-98F6-7DA2B795479F}" dt="2024-04-17T11:01:54.037" v="614" actId="1037"/>
          <ac:spMkLst>
            <pc:docMk/>
            <pc:sldMk cId="1501634631" sldId="1569"/>
            <ac:spMk id="58" creationId="{907625B5-B9E3-3B4D-8547-D17A59C20DFB}"/>
          </ac:spMkLst>
        </pc:spChg>
        <pc:spChg chg="add mod">
          <ac:chgData name="Zhou, Peipei" userId="a45f1439-7ab2-45db-9b11-c916413eb6f2" providerId="ADAL" clId="{02A32BC7-73EB-4543-98F6-7DA2B795479F}" dt="2024-04-17T11:14:02.778" v="1209" actId="14100"/>
          <ac:spMkLst>
            <pc:docMk/>
            <pc:sldMk cId="1501634631" sldId="1569"/>
            <ac:spMk id="59" creationId="{B056FA54-8AC2-2646-B06C-B353546B0BDA}"/>
          </ac:spMkLst>
        </pc:spChg>
        <pc:spChg chg="add mod">
          <ac:chgData name="Zhou, Peipei" userId="a45f1439-7ab2-45db-9b11-c916413eb6f2" providerId="ADAL" clId="{02A32BC7-73EB-4543-98F6-7DA2B795479F}" dt="2024-04-17T11:05:24.403" v="846" actId="14100"/>
          <ac:spMkLst>
            <pc:docMk/>
            <pc:sldMk cId="1501634631" sldId="1569"/>
            <ac:spMk id="60" creationId="{A16FFB9E-F4AF-B743-B2B6-040FE547FBDE}"/>
          </ac:spMkLst>
        </pc:spChg>
        <pc:spChg chg="add mod">
          <ac:chgData name="Zhou, Peipei" userId="a45f1439-7ab2-45db-9b11-c916413eb6f2" providerId="ADAL" clId="{02A32BC7-73EB-4543-98F6-7DA2B795479F}" dt="2024-04-17T11:04:53.787" v="845" actId="1037"/>
          <ac:spMkLst>
            <pc:docMk/>
            <pc:sldMk cId="1501634631" sldId="1569"/>
            <ac:spMk id="61" creationId="{A182C0DB-CAC5-1E46-BE86-A39F10D345F9}"/>
          </ac:spMkLst>
        </pc:spChg>
        <pc:grpChg chg="del">
          <ac:chgData name="Zhou, Peipei" userId="a45f1439-7ab2-45db-9b11-c916413eb6f2" providerId="ADAL" clId="{02A32BC7-73EB-4543-98F6-7DA2B795479F}" dt="2024-04-17T10:55:11.976" v="559" actId="478"/>
          <ac:grpSpMkLst>
            <pc:docMk/>
            <pc:sldMk cId="1501634631" sldId="1569"/>
            <ac:grpSpMk id="12" creationId="{00000000-0000-0000-0000-000000000000}"/>
          </ac:grpSpMkLst>
        </pc:grpChg>
        <pc:grpChg chg="del">
          <ac:chgData name="Zhou, Peipei" userId="a45f1439-7ab2-45db-9b11-c916413eb6f2" providerId="ADAL" clId="{02A32BC7-73EB-4543-98F6-7DA2B795479F}" dt="2024-04-17T10:55:11.976" v="559" actId="478"/>
          <ac:grpSpMkLst>
            <pc:docMk/>
            <pc:sldMk cId="1501634631" sldId="1569"/>
            <ac:grpSpMk id="42" creationId="{00000000-0000-0000-0000-000000000000}"/>
          </ac:grpSpMkLst>
        </pc:grpChg>
        <pc:grpChg chg="del">
          <ac:chgData name="Zhou, Peipei" userId="a45f1439-7ab2-45db-9b11-c916413eb6f2" providerId="ADAL" clId="{02A32BC7-73EB-4543-98F6-7DA2B795479F}" dt="2024-04-17T10:55:11.976" v="559" actId="478"/>
          <ac:grpSpMkLst>
            <pc:docMk/>
            <pc:sldMk cId="1501634631" sldId="1569"/>
            <ac:grpSpMk id="47" creationId="{00000000-0000-0000-0000-000000000000}"/>
          </ac:grpSpMkLst>
        </pc:grpChg>
        <pc:grpChg chg="del">
          <ac:chgData name="Zhou, Peipei" userId="a45f1439-7ab2-45db-9b11-c916413eb6f2" providerId="ADAL" clId="{02A32BC7-73EB-4543-98F6-7DA2B795479F}" dt="2024-04-17T10:55:11.976" v="559" actId="478"/>
          <ac:grpSpMkLst>
            <pc:docMk/>
            <pc:sldMk cId="1501634631" sldId="1569"/>
            <ac:grpSpMk id="51" creationId="{00000000-0000-0000-0000-000000000000}"/>
          </ac:grpSpMkLst>
        </pc:grpChg>
        <pc:grpChg chg="del">
          <ac:chgData name="Zhou, Peipei" userId="a45f1439-7ab2-45db-9b11-c916413eb6f2" providerId="ADAL" clId="{02A32BC7-73EB-4543-98F6-7DA2B795479F}" dt="2024-04-17T10:55:11.976" v="559" actId="478"/>
          <ac:grpSpMkLst>
            <pc:docMk/>
            <pc:sldMk cId="1501634631" sldId="1569"/>
            <ac:grpSpMk id="54" creationId="{00000000-0000-0000-0000-000000000000}"/>
          </ac:grpSpMkLst>
        </pc:grpChg>
        <pc:graphicFrameChg chg="del">
          <ac:chgData name="Zhou, Peipei" userId="a45f1439-7ab2-45db-9b11-c916413eb6f2" providerId="ADAL" clId="{02A32BC7-73EB-4543-98F6-7DA2B795479F}" dt="2024-04-17T10:55:11.976" v="559" actId="478"/>
          <ac:graphicFrameMkLst>
            <pc:docMk/>
            <pc:sldMk cId="1501634631" sldId="1569"/>
            <ac:graphicFrameMk id="26" creationId="{00000000-0000-0000-0000-000000000000}"/>
          </ac:graphicFrameMkLst>
        </pc:graphicFrameChg>
        <pc:picChg chg="add mod">
          <ac:chgData name="Zhou, Peipei" userId="a45f1439-7ab2-45db-9b11-c916413eb6f2" providerId="ADAL" clId="{02A32BC7-73EB-4543-98F6-7DA2B795479F}" dt="2024-04-17T11:01:54.037" v="614" actId="1037"/>
          <ac:picMkLst>
            <pc:docMk/>
            <pc:sldMk cId="1501634631" sldId="1569"/>
            <ac:picMk id="2" creationId="{3E502A9A-92D0-6B46-80A1-BF1E4556FE69}"/>
          </ac:picMkLst>
        </pc:picChg>
        <pc:picChg chg="add del">
          <ac:chgData name="Zhou, Peipei" userId="a45f1439-7ab2-45db-9b11-c916413eb6f2" providerId="ADAL" clId="{02A32BC7-73EB-4543-98F6-7DA2B795479F}" dt="2024-04-17T11:00:31.728" v="585"/>
          <ac:picMkLst>
            <pc:docMk/>
            <pc:sldMk cId="1501634631" sldId="1569"/>
            <ac:picMk id="7" creationId="{838BFC01-8AC3-1048-8D8B-FA8256F1772B}"/>
          </ac:picMkLst>
        </pc:picChg>
        <pc:cxnChg chg="del">
          <ac:chgData name="Zhou, Peipei" userId="a45f1439-7ab2-45db-9b11-c916413eb6f2" providerId="ADAL" clId="{02A32BC7-73EB-4543-98F6-7DA2B795479F}" dt="2024-04-17T10:55:11.976" v="559" actId="478"/>
          <ac:cxnSpMkLst>
            <pc:docMk/>
            <pc:sldMk cId="1501634631" sldId="1569"/>
            <ac:cxnSpMk id="6" creationId="{00000000-0000-0000-0000-000000000000}"/>
          </ac:cxnSpMkLst>
        </pc:cxnChg>
        <pc:cxnChg chg="del">
          <ac:chgData name="Zhou, Peipei" userId="a45f1439-7ab2-45db-9b11-c916413eb6f2" providerId="ADAL" clId="{02A32BC7-73EB-4543-98F6-7DA2B795479F}" dt="2024-04-17T10:55:11.976" v="559" actId="478"/>
          <ac:cxnSpMkLst>
            <pc:docMk/>
            <pc:sldMk cId="1501634631" sldId="1569"/>
            <ac:cxnSpMk id="28" creationId="{00000000-0000-0000-0000-000000000000}"/>
          </ac:cxnSpMkLst>
        </pc:cxnChg>
      </pc:sldChg>
    </pc:docChg>
  </pc:docChgLst>
  <pc:docChgLst>
    <pc:chgData name="Zhou, Peipei" userId="a45f1439-7ab2-45db-9b11-c916413eb6f2" providerId="ADAL" clId="{99D8BD8B-765F-0C49-A1C6-5D9136A7B096}"/>
    <pc:docChg chg="undo custSel delSld modSld">
      <pc:chgData name="Zhou, Peipei" userId="a45f1439-7ab2-45db-9b11-c916413eb6f2" providerId="ADAL" clId="{99D8BD8B-765F-0C49-A1C6-5D9136A7B096}" dt="2024-04-18T18:59:14.283" v="7" actId="14100"/>
      <pc:docMkLst>
        <pc:docMk/>
      </pc:docMkLst>
      <pc:sldChg chg="del">
        <pc:chgData name="Zhou, Peipei" userId="a45f1439-7ab2-45db-9b11-c916413eb6f2" providerId="ADAL" clId="{99D8BD8B-765F-0C49-A1C6-5D9136A7B096}" dt="2024-04-18T18:57:01.364" v="0" actId="2696"/>
        <pc:sldMkLst>
          <pc:docMk/>
          <pc:sldMk cId="0" sldId="293"/>
        </pc:sldMkLst>
      </pc:sldChg>
      <pc:sldChg chg="modSp mod">
        <pc:chgData name="Zhou, Peipei" userId="a45f1439-7ab2-45db-9b11-c916413eb6f2" providerId="ADAL" clId="{99D8BD8B-765F-0C49-A1C6-5D9136A7B096}" dt="2024-04-18T18:59:14.283" v="7" actId="14100"/>
        <pc:sldMkLst>
          <pc:docMk/>
          <pc:sldMk cId="1632936416" sldId="413"/>
        </pc:sldMkLst>
        <pc:spChg chg="mod">
          <ac:chgData name="Zhou, Peipei" userId="a45f1439-7ab2-45db-9b11-c916413eb6f2" providerId="ADAL" clId="{99D8BD8B-765F-0C49-A1C6-5D9136A7B096}" dt="2024-04-18T18:59:14.283" v="7" actId="14100"/>
          <ac:spMkLst>
            <pc:docMk/>
            <pc:sldMk cId="1632936416" sldId="413"/>
            <ac:spMk id="51" creationId="{00000000-0000-0000-0000-000000000000}"/>
          </ac:spMkLst>
        </pc:spChg>
        <pc:spChg chg="mod">
          <ac:chgData name="Zhou, Peipei" userId="a45f1439-7ab2-45db-9b11-c916413eb6f2" providerId="ADAL" clId="{99D8BD8B-765F-0C49-A1C6-5D9136A7B096}" dt="2024-04-18T18:59:09.929" v="6" actId="167"/>
          <ac:spMkLst>
            <pc:docMk/>
            <pc:sldMk cId="1632936416" sldId="413"/>
            <ac:spMk id="52" creationId="{00000000-0000-0000-0000-000000000000}"/>
          </ac:spMkLst>
        </pc:spChg>
        <pc:spChg chg="mod">
          <ac:chgData name="Zhou, Peipei" userId="a45f1439-7ab2-45db-9b11-c916413eb6f2" providerId="ADAL" clId="{99D8BD8B-765F-0C49-A1C6-5D9136A7B096}" dt="2024-04-18T18:58:59.460" v="4" actId="14100"/>
          <ac:spMkLst>
            <pc:docMk/>
            <pc:sldMk cId="1632936416" sldId="413"/>
            <ac:spMk id="58" creationId="{00000000-0000-0000-0000-000000000000}"/>
          </ac:spMkLst>
        </pc:spChg>
        <pc:spChg chg="mod">
          <ac:chgData name="Zhou, Peipei" userId="a45f1439-7ab2-45db-9b11-c916413eb6f2" providerId="ADAL" clId="{99D8BD8B-765F-0C49-A1C6-5D9136A7B096}" dt="2024-04-18T18:58:54.878" v="3" actId="167"/>
          <ac:spMkLst>
            <pc:docMk/>
            <pc:sldMk cId="1632936416" sldId="413"/>
            <ac:spMk id="59" creationId="{00000000-0000-0000-0000-000000000000}"/>
          </ac:spMkLst>
        </pc:spChg>
      </pc:sldChg>
    </pc:docChg>
  </pc:docChgLst>
  <pc:docChgLst>
    <pc:chgData name="Zhou, Peipei" userId="a45f1439-7ab2-45db-9b11-c916413eb6f2" providerId="ADAL" clId="{D19A8051-8CAF-DE44-BBE5-73D9D98B2B3A}"/>
    <pc:docChg chg="addSld delSld modSld">
      <pc:chgData name="Zhou, Peipei" userId="a45f1439-7ab2-45db-9b11-c916413eb6f2" providerId="ADAL" clId="{D19A8051-8CAF-DE44-BBE5-73D9D98B2B3A}" dt="2024-04-23T17:51:31.194" v="42"/>
      <pc:docMkLst>
        <pc:docMk/>
      </pc:docMkLst>
      <pc:sldChg chg="add del">
        <pc:chgData name="Zhou, Peipei" userId="a45f1439-7ab2-45db-9b11-c916413eb6f2" providerId="ADAL" clId="{D19A8051-8CAF-DE44-BBE5-73D9D98B2B3A}" dt="2024-04-23T17:51:31.194" v="42"/>
        <pc:sldMkLst>
          <pc:docMk/>
          <pc:sldMk cId="0" sldId="261"/>
        </pc:sldMkLst>
      </pc:sldChg>
      <pc:sldChg chg="del">
        <pc:chgData name="Zhou, Peipei" userId="a45f1439-7ab2-45db-9b11-c916413eb6f2" providerId="ADAL" clId="{D19A8051-8CAF-DE44-BBE5-73D9D98B2B3A}" dt="2024-04-23T17:35:13.099" v="7" actId="2696"/>
        <pc:sldMkLst>
          <pc:docMk/>
          <pc:sldMk cId="1451559442" sldId="1449"/>
        </pc:sldMkLst>
      </pc:sldChg>
      <pc:sldChg chg="del">
        <pc:chgData name="Zhou, Peipei" userId="a45f1439-7ab2-45db-9b11-c916413eb6f2" providerId="ADAL" clId="{D19A8051-8CAF-DE44-BBE5-73D9D98B2B3A}" dt="2024-04-23T17:35:13.099" v="7" actId="2696"/>
        <pc:sldMkLst>
          <pc:docMk/>
          <pc:sldMk cId="465527779" sldId="1455"/>
        </pc:sldMkLst>
      </pc:sldChg>
      <pc:sldChg chg="del">
        <pc:chgData name="Zhou, Peipei" userId="a45f1439-7ab2-45db-9b11-c916413eb6f2" providerId="ADAL" clId="{D19A8051-8CAF-DE44-BBE5-73D9D98B2B3A}" dt="2024-04-23T17:35:13.099" v="7" actId="2696"/>
        <pc:sldMkLst>
          <pc:docMk/>
          <pc:sldMk cId="1419768480" sldId="1456"/>
        </pc:sldMkLst>
      </pc:sldChg>
      <pc:sldChg chg="del">
        <pc:chgData name="Zhou, Peipei" userId="a45f1439-7ab2-45db-9b11-c916413eb6f2" providerId="ADAL" clId="{D19A8051-8CAF-DE44-BBE5-73D9D98B2B3A}" dt="2024-04-23T17:35:13.099" v="7" actId="2696"/>
        <pc:sldMkLst>
          <pc:docMk/>
          <pc:sldMk cId="2220305367" sldId="1463"/>
        </pc:sldMkLst>
      </pc:sldChg>
      <pc:sldChg chg="del">
        <pc:chgData name="Zhou, Peipei" userId="a45f1439-7ab2-45db-9b11-c916413eb6f2" providerId="ADAL" clId="{D19A8051-8CAF-DE44-BBE5-73D9D98B2B3A}" dt="2024-04-23T17:35:13.099" v="7" actId="2696"/>
        <pc:sldMkLst>
          <pc:docMk/>
          <pc:sldMk cId="454893796" sldId="1464"/>
        </pc:sldMkLst>
      </pc:sldChg>
      <pc:sldChg chg="modSp mod">
        <pc:chgData name="Zhou, Peipei" userId="a45f1439-7ab2-45db-9b11-c916413eb6f2" providerId="ADAL" clId="{D19A8051-8CAF-DE44-BBE5-73D9D98B2B3A}" dt="2024-04-23T13:26:30.315" v="4" actId="6549"/>
        <pc:sldMkLst>
          <pc:docMk/>
          <pc:sldMk cId="870011223" sldId="1512"/>
        </pc:sldMkLst>
        <pc:spChg chg="mod">
          <ac:chgData name="Zhou, Peipei" userId="a45f1439-7ab2-45db-9b11-c916413eb6f2" providerId="ADAL" clId="{D19A8051-8CAF-DE44-BBE5-73D9D98B2B3A}" dt="2024-04-23T13:26:30.315" v="4" actId="6549"/>
          <ac:spMkLst>
            <pc:docMk/>
            <pc:sldMk cId="870011223" sldId="1512"/>
            <ac:spMk id="3" creationId="{CB3C851B-2ACF-ED44-9DBE-B5278FE15A72}"/>
          </ac:spMkLst>
        </pc:spChg>
      </pc:sldChg>
      <pc:sldChg chg="modSp mod">
        <pc:chgData name="Zhou, Peipei" userId="a45f1439-7ab2-45db-9b11-c916413eb6f2" providerId="ADAL" clId="{D19A8051-8CAF-DE44-BBE5-73D9D98B2B3A}" dt="2024-04-23T17:51:18.461" v="39" actId="1035"/>
        <pc:sldMkLst>
          <pc:docMk/>
          <pc:sldMk cId="3102913361" sldId="1513"/>
        </pc:sldMkLst>
        <pc:spChg chg="mod">
          <ac:chgData name="Zhou, Peipei" userId="a45f1439-7ab2-45db-9b11-c916413eb6f2" providerId="ADAL" clId="{D19A8051-8CAF-DE44-BBE5-73D9D98B2B3A}" dt="2024-04-23T17:51:18.461" v="39" actId="1035"/>
          <ac:spMkLst>
            <pc:docMk/>
            <pc:sldMk cId="3102913361" sldId="1513"/>
            <ac:spMk id="2" creationId="{19F6CF79-C347-4C33-691F-DB02AE0869B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Pitts\paper_project\Read\Paper%20Submission\FPGA24\Slides\Latency_Throughput.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Pitts\paper_project\Read\Paper%20Submission\FPGA24\Slides\Latency_Throughput.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Pitts\paper_project\Read\FPGA23\Pictures_label_X.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Pitts\paper_project\Read\FPGA23\Insigh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sx32\Desktop\GPU_kernel_fusion_slides\&#26032;&#24314;%20Microsoft%20Excel%20&#24037;&#20316;&#3492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C:\Pitts\paper_project\Read\Paper%20Submission\FPGA24\Slides\Latency_Throughput.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Pitts\paper_project\Read\Paper%20Submission\FPGA24\Slides\Latency_Throughpu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69483444262736E-2"/>
          <c:y val="0.10345526063017438"/>
          <c:w val="0.88316664661993416"/>
          <c:h val="0.79033180963165794"/>
        </c:manualLayout>
      </c:layout>
      <c:barChart>
        <c:barDir val="col"/>
        <c:grouping val="clustered"/>
        <c:varyColors val="0"/>
        <c:ser>
          <c:idx val="0"/>
          <c:order val="0"/>
          <c:tx>
            <c:strRef>
              <c:f>Sheet1!$B$1</c:f>
              <c:strCache>
                <c:ptCount val="1"/>
                <c:pt idx="0">
                  <c:v>GPU T4 (12nm)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DeiT-T</c:v>
                </c:pt>
                <c:pt idx="1">
                  <c:v>DeiT-160</c:v>
                </c:pt>
                <c:pt idx="2">
                  <c:v>DeiT-256</c:v>
                </c:pt>
                <c:pt idx="3">
                  <c:v>LV-ViT</c:v>
                </c:pt>
              </c:strCache>
            </c:strRef>
          </c:cat>
          <c:val>
            <c:numRef>
              <c:f>Sheet1!$B$2:$B$5</c:f>
              <c:numCache>
                <c:formatCode>General</c:formatCode>
                <c:ptCount val="4"/>
                <c:pt idx="0">
                  <c:v>35.4</c:v>
                </c:pt>
                <c:pt idx="1">
                  <c:v>21.84</c:v>
                </c:pt>
                <c:pt idx="2">
                  <c:v>36.4</c:v>
                </c:pt>
                <c:pt idx="3">
                  <c:v>26.9</c:v>
                </c:pt>
              </c:numCache>
            </c:numRef>
          </c:val>
          <c:extLst>
            <c:ext xmlns:c16="http://schemas.microsoft.com/office/drawing/2014/chart" uri="{C3380CC4-5D6E-409C-BE32-E72D297353CC}">
              <c16:uniqueId val="{00000000-7500-4766-B0B9-ACD84EA5CE79}"/>
            </c:ext>
          </c:extLst>
        </c:ser>
        <c:ser>
          <c:idx val="1"/>
          <c:order val="1"/>
          <c:tx>
            <c:strRef>
              <c:f>Sheet1!$C$1</c:f>
              <c:strCache>
                <c:ptCount val="1"/>
                <c:pt idx="0">
                  <c:v>FPGA U250 (16nm)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DeiT-T</c:v>
                </c:pt>
                <c:pt idx="1">
                  <c:v>DeiT-160</c:v>
                </c:pt>
                <c:pt idx="2">
                  <c:v>DeiT-256</c:v>
                </c:pt>
                <c:pt idx="3">
                  <c:v>LV-ViT</c:v>
                </c:pt>
              </c:strCache>
            </c:strRef>
          </c:cat>
          <c:val>
            <c:numRef>
              <c:f>Sheet1!$C$2:$C$5</c:f>
              <c:numCache>
                <c:formatCode>General</c:formatCode>
                <c:ptCount val="4"/>
                <c:pt idx="0">
                  <c:v>17.04</c:v>
                </c:pt>
                <c:pt idx="1">
                  <c:v>12.57</c:v>
                </c:pt>
                <c:pt idx="2">
                  <c:v>18.27</c:v>
                </c:pt>
                <c:pt idx="3">
                  <c:v>15.32</c:v>
                </c:pt>
              </c:numCache>
            </c:numRef>
          </c:val>
          <c:extLst>
            <c:ext xmlns:c16="http://schemas.microsoft.com/office/drawing/2014/chart" uri="{C3380CC4-5D6E-409C-BE32-E72D297353CC}">
              <c16:uniqueId val="{00000001-7500-4766-B0B9-ACD84EA5CE79}"/>
            </c:ext>
          </c:extLst>
        </c:ser>
        <c:ser>
          <c:idx val="2"/>
          <c:order val="2"/>
          <c:tx>
            <c:strRef>
              <c:f>Sheet1!$D$1</c:f>
              <c:strCache>
                <c:ptCount val="1"/>
                <c:pt idx="0">
                  <c:v>GPU A10G (8nm)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DeiT-T</c:v>
                </c:pt>
                <c:pt idx="1">
                  <c:v>DeiT-160</c:v>
                </c:pt>
                <c:pt idx="2">
                  <c:v>DeiT-256</c:v>
                </c:pt>
                <c:pt idx="3">
                  <c:v>LV-ViT</c:v>
                </c:pt>
              </c:strCache>
            </c:strRef>
          </c:cat>
          <c:val>
            <c:numRef>
              <c:f>Sheet1!$D$2:$D$5</c:f>
              <c:numCache>
                <c:formatCode>General</c:formatCode>
                <c:ptCount val="4"/>
                <c:pt idx="0">
                  <c:v>48.37</c:v>
                </c:pt>
                <c:pt idx="1">
                  <c:v>34.979999999999997</c:v>
                </c:pt>
                <c:pt idx="2">
                  <c:v>66.78</c:v>
                </c:pt>
                <c:pt idx="3">
                  <c:v>45.19</c:v>
                </c:pt>
              </c:numCache>
            </c:numRef>
          </c:val>
          <c:extLst>
            <c:ext xmlns:c16="http://schemas.microsoft.com/office/drawing/2014/chart" uri="{C3380CC4-5D6E-409C-BE32-E72D297353CC}">
              <c16:uniqueId val="{00000002-7500-4766-B0B9-ACD84EA5CE79}"/>
            </c:ext>
          </c:extLst>
        </c:ser>
        <c:dLbls>
          <c:dLblPos val="outEnd"/>
          <c:showLegendKey val="0"/>
          <c:showVal val="1"/>
          <c:showCatName val="0"/>
          <c:showSerName val="0"/>
          <c:showPercent val="0"/>
          <c:showBubbleSize val="0"/>
        </c:dLbls>
        <c:gapWidth val="219"/>
        <c:overlap val="-27"/>
        <c:axId val="1442413407"/>
        <c:axId val="1442414239"/>
      </c:barChart>
      <c:catAx>
        <c:axId val="144241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42414239"/>
        <c:crosses val="autoZero"/>
        <c:auto val="1"/>
        <c:lblAlgn val="ctr"/>
        <c:lblOffset val="100"/>
        <c:noMultiLvlLbl val="0"/>
      </c:catAx>
      <c:valAx>
        <c:axId val="14424142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42413407"/>
        <c:crosses val="autoZero"/>
        <c:crossBetween val="between"/>
      </c:valAx>
      <c:spPr>
        <a:noFill/>
        <a:ln>
          <a:noFill/>
        </a:ln>
        <a:effectLst/>
      </c:spPr>
    </c:plotArea>
    <c:legend>
      <c:legendPos val="b"/>
      <c:layout>
        <c:manualLayout>
          <c:xMode val="edge"/>
          <c:yMode val="edge"/>
          <c:x val="2.5157130274127235E-2"/>
          <c:y val="5.1476170397294326E-3"/>
          <c:w val="0.84706319904230964"/>
          <c:h val="9.371966802022087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spPr>
            <a:ln>
              <a:solidFill>
                <a:schemeClr val="accent1"/>
              </a:solidFill>
            </a:ln>
          </c:spPr>
          <c:marker>
            <c:symbol val="square"/>
            <c:size val="10"/>
            <c:spPr>
              <a:solidFill>
                <a:schemeClr val="accent1"/>
              </a:solidFill>
              <a:ln>
                <a:solidFill>
                  <a:schemeClr val="accent1"/>
                </a:solidFill>
              </a:ln>
            </c:spPr>
          </c:marker>
          <c:xVal>
            <c:numRef>
              <c:f>Sheet1!$B$3:$B$8</c:f>
              <c:numCache>
                <c:formatCode>General</c:formatCode>
                <c:ptCount val="6"/>
                <c:pt idx="0">
                  <c:v>0.22</c:v>
                </c:pt>
                <c:pt idx="1">
                  <c:v>0.44</c:v>
                </c:pt>
                <c:pt idx="2">
                  <c:v>0.66</c:v>
                </c:pt>
                <c:pt idx="3">
                  <c:v>0.87</c:v>
                </c:pt>
                <c:pt idx="4">
                  <c:v>1.0900000000000001</c:v>
                </c:pt>
                <c:pt idx="5">
                  <c:v>1.3</c:v>
                </c:pt>
              </c:numCache>
            </c:numRef>
          </c:xVal>
          <c:yVal>
            <c:numRef>
              <c:f>Sheet1!$C$3:$C$8</c:f>
              <c:numCache>
                <c:formatCode>General</c:formatCode>
                <c:ptCount val="6"/>
                <c:pt idx="0">
                  <c:v>10.9</c:v>
                </c:pt>
                <c:pt idx="1">
                  <c:v>11.05</c:v>
                </c:pt>
                <c:pt idx="2">
                  <c:v>11.09</c:v>
                </c:pt>
                <c:pt idx="3">
                  <c:v>11.12</c:v>
                </c:pt>
                <c:pt idx="4">
                  <c:v>11.1</c:v>
                </c:pt>
                <c:pt idx="5">
                  <c:v>11.17</c:v>
                </c:pt>
              </c:numCache>
            </c:numRef>
          </c:yVal>
          <c:smooth val="1"/>
          <c:extLst>
            <c:ext xmlns:c16="http://schemas.microsoft.com/office/drawing/2014/chart" uri="{C3380CC4-5D6E-409C-BE32-E72D297353CC}">
              <c16:uniqueId val="{00000000-4799-4096-ABAE-8662F077844C}"/>
            </c:ext>
          </c:extLst>
        </c:ser>
        <c:ser>
          <c:idx val="2"/>
          <c:order val="1"/>
          <c:spPr>
            <a:ln>
              <a:solidFill>
                <a:schemeClr val="accent2"/>
              </a:solidFill>
            </a:ln>
            <a:effectLst/>
          </c:spPr>
          <c:marker>
            <c:symbol val="triangle"/>
            <c:size val="10"/>
            <c:spPr>
              <a:solidFill>
                <a:schemeClr val="accent2"/>
              </a:solidFill>
              <a:ln>
                <a:solidFill>
                  <a:schemeClr val="accent2"/>
                </a:solidFill>
              </a:ln>
            </c:spPr>
          </c:marker>
          <c:xVal>
            <c:numRef>
              <c:f>Sheet1!$E$3:$E$8</c:f>
              <c:numCache>
                <c:formatCode>General</c:formatCode>
                <c:ptCount val="6"/>
                <c:pt idx="0">
                  <c:v>0.42799999999999999</c:v>
                </c:pt>
                <c:pt idx="1">
                  <c:v>0.46500000000000002</c:v>
                </c:pt>
                <c:pt idx="2">
                  <c:v>0.48699999999999999</c:v>
                </c:pt>
                <c:pt idx="3">
                  <c:v>0.5</c:v>
                </c:pt>
                <c:pt idx="4">
                  <c:v>0.52600000000000002</c:v>
                </c:pt>
                <c:pt idx="5">
                  <c:v>0.54400000000000004</c:v>
                </c:pt>
              </c:numCache>
            </c:numRef>
          </c:xVal>
          <c:yVal>
            <c:numRef>
              <c:f>Sheet1!$F$3:$F$8</c:f>
              <c:numCache>
                <c:formatCode>General</c:formatCode>
                <c:ptCount val="6"/>
                <c:pt idx="0">
                  <c:v>5.66</c:v>
                </c:pt>
                <c:pt idx="1">
                  <c:v>10.42</c:v>
                </c:pt>
                <c:pt idx="2">
                  <c:v>14.92</c:v>
                </c:pt>
                <c:pt idx="3">
                  <c:v>19.37</c:v>
                </c:pt>
                <c:pt idx="4">
                  <c:v>22.99</c:v>
                </c:pt>
                <c:pt idx="5">
                  <c:v>26.7</c:v>
                </c:pt>
              </c:numCache>
            </c:numRef>
          </c:yVal>
          <c:smooth val="1"/>
          <c:extLst>
            <c:ext xmlns:c16="http://schemas.microsoft.com/office/drawing/2014/chart" uri="{C3380CC4-5D6E-409C-BE32-E72D297353CC}">
              <c16:uniqueId val="{00000001-4799-4096-ABAE-8662F077844C}"/>
            </c:ext>
          </c:extLst>
        </c:ser>
        <c:ser>
          <c:idx val="3"/>
          <c:order val="2"/>
          <c:spPr>
            <a:effectLst/>
          </c:spPr>
          <c:marker>
            <c:symbol val="circle"/>
            <c:size val="10"/>
            <c:spPr>
              <a:solidFill>
                <a:schemeClr val="accent6"/>
              </a:solidFill>
              <a:ln>
                <a:solidFill>
                  <a:schemeClr val="accent6"/>
                </a:solidFill>
              </a:ln>
            </c:spPr>
          </c:marker>
          <c:xVal>
            <c:numRef>
              <c:f>Sheet1!$H$4</c:f>
              <c:numCache>
                <c:formatCode>General</c:formatCode>
                <c:ptCount val="1"/>
                <c:pt idx="0">
                  <c:v>0.39100000000000001</c:v>
                </c:pt>
              </c:numCache>
            </c:numRef>
          </c:xVal>
          <c:yVal>
            <c:numRef>
              <c:f>Sheet1!$I$4</c:f>
              <c:numCache>
                <c:formatCode>General</c:formatCode>
                <c:ptCount val="1"/>
                <c:pt idx="0">
                  <c:v>18.559999999999999</c:v>
                </c:pt>
              </c:numCache>
            </c:numRef>
          </c:yVal>
          <c:smooth val="1"/>
          <c:extLst>
            <c:ext xmlns:c16="http://schemas.microsoft.com/office/drawing/2014/chart" uri="{C3380CC4-5D6E-409C-BE32-E72D297353CC}">
              <c16:uniqueId val="{00000002-4799-4096-ABAE-8662F077844C}"/>
            </c:ext>
          </c:extLst>
        </c:ser>
        <c:dLbls>
          <c:showLegendKey val="0"/>
          <c:showVal val="0"/>
          <c:showCatName val="0"/>
          <c:showSerName val="0"/>
          <c:showPercent val="0"/>
          <c:showBubbleSize val="0"/>
        </c:dLbls>
        <c:axId val="1838583072"/>
        <c:axId val="1838587232"/>
      </c:scatterChart>
      <c:valAx>
        <c:axId val="1838583072"/>
        <c:scaling>
          <c:orientation val="minMax"/>
          <c:max val="1.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8587232"/>
        <c:crosses val="autoZero"/>
        <c:crossBetween val="midCat"/>
      </c:valAx>
      <c:valAx>
        <c:axId val="183858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8583072"/>
        <c:crosses val="autoZero"/>
        <c:crossBetween val="midCat"/>
      </c:valAx>
      <c:spPr>
        <a:noFill/>
        <a:ln w="25400">
          <a:noFill/>
        </a:ln>
      </c:spPr>
    </c:plotArea>
    <c:plotVisOnly val="1"/>
    <c:dispBlanksAs val="gap"/>
    <c:showDLblsOverMax val="0"/>
  </c:chart>
  <c:txPr>
    <a:bodyPr/>
    <a:lstStyle/>
    <a:p>
      <a:pPr>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spPr>
            <a:ln>
              <a:solidFill>
                <a:schemeClr val="accent1"/>
              </a:solidFill>
            </a:ln>
          </c:spPr>
          <c:marker>
            <c:symbol val="square"/>
            <c:size val="10"/>
            <c:spPr>
              <a:solidFill>
                <a:schemeClr val="accent1"/>
              </a:solidFill>
              <a:ln>
                <a:solidFill>
                  <a:schemeClr val="accent1"/>
                </a:solidFill>
              </a:ln>
            </c:spPr>
          </c:marker>
          <c:xVal>
            <c:numRef>
              <c:f>Sheet1!$B$3:$B$8</c:f>
              <c:numCache>
                <c:formatCode>General</c:formatCode>
                <c:ptCount val="6"/>
                <c:pt idx="0">
                  <c:v>0.22</c:v>
                </c:pt>
                <c:pt idx="1">
                  <c:v>0.44</c:v>
                </c:pt>
                <c:pt idx="2">
                  <c:v>0.66</c:v>
                </c:pt>
                <c:pt idx="3">
                  <c:v>0.87</c:v>
                </c:pt>
                <c:pt idx="4">
                  <c:v>1.0900000000000001</c:v>
                </c:pt>
                <c:pt idx="5">
                  <c:v>1.3</c:v>
                </c:pt>
              </c:numCache>
            </c:numRef>
          </c:xVal>
          <c:yVal>
            <c:numRef>
              <c:f>Sheet1!$C$3:$C$8</c:f>
              <c:numCache>
                <c:formatCode>General</c:formatCode>
                <c:ptCount val="6"/>
                <c:pt idx="0">
                  <c:v>10.9</c:v>
                </c:pt>
                <c:pt idx="1">
                  <c:v>11.05</c:v>
                </c:pt>
                <c:pt idx="2">
                  <c:v>11.09</c:v>
                </c:pt>
                <c:pt idx="3">
                  <c:v>11.12</c:v>
                </c:pt>
                <c:pt idx="4">
                  <c:v>11.1</c:v>
                </c:pt>
                <c:pt idx="5">
                  <c:v>11.17</c:v>
                </c:pt>
              </c:numCache>
            </c:numRef>
          </c:yVal>
          <c:smooth val="1"/>
          <c:extLst>
            <c:ext xmlns:c16="http://schemas.microsoft.com/office/drawing/2014/chart" uri="{C3380CC4-5D6E-409C-BE32-E72D297353CC}">
              <c16:uniqueId val="{00000000-4799-4096-ABAE-8662F077844C}"/>
            </c:ext>
          </c:extLst>
        </c:ser>
        <c:ser>
          <c:idx val="2"/>
          <c:order val="1"/>
          <c:spPr>
            <a:ln>
              <a:solidFill>
                <a:schemeClr val="accent2"/>
              </a:solidFill>
            </a:ln>
            <a:effectLst/>
          </c:spPr>
          <c:marker>
            <c:symbol val="triangle"/>
            <c:size val="10"/>
            <c:spPr>
              <a:solidFill>
                <a:schemeClr val="accent2"/>
              </a:solidFill>
              <a:ln>
                <a:solidFill>
                  <a:schemeClr val="accent2"/>
                </a:solidFill>
              </a:ln>
            </c:spPr>
          </c:marker>
          <c:xVal>
            <c:numRef>
              <c:f>Sheet1!$E$3:$E$8</c:f>
              <c:numCache>
                <c:formatCode>General</c:formatCode>
                <c:ptCount val="6"/>
                <c:pt idx="0">
                  <c:v>0.42799999999999999</c:v>
                </c:pt>
                <c:pt idx="1">
                  <c:v>0.46500000000000002</c:v>
                </c:pt>
                <c:pt idx="2">
                  <c:v>0.48699999999999999</c:v>
                </c:pt>
                <c:pt idx="3">
                  <c:v>0.5</c:v>
                </c:pt>
                <c:pt idx="4">
                  <c:v>0.52600000000000002</c:v>
                </c:pt>
                <c:pt idx="5">
                  <c:v>0.54400000000000004</c:v>
                </c:pt>
              </c:numCache>
            </c:numRef>
          </c:xVal>
          <c:yVal>
            <c:numRef>
              <c:f>Sheet1!$F$3:$F$8</c:f>
              <c:numCache>
                <c:formatCode>General</c:formatCode>
                <c:ptCount val="6"/>
                <c:pt idx="0">
                  <c:v>5.66</c:v>
                </c:pt>
                <c:pt idx="1">
                  <c:v>10.42</c:v>
                </c:pt>
                <c:pt idx="2">
                  <c:v>14.92</c:v>
                </c:pt>
                <c:pt idx="3">
                  <c:v>19.37</c:v>
                </c:pt>
                <c:pt idx="4">
                  <c:v>22.99</c:v>
                </c:pt>
                <c:pt idx="5">
                  <c:v>26.7</c:v>
                </c:pt>
              </c:numCache>
            </c:numRef>
          </c:yVal>
          <c:smooth val="1"/>
          <c:extLst>
            <c:ext xmlns:c16="http://schemas.microsoft.com/office/drawing/2014/chart" uri="{C3380CC4-5D6E-409C-BE32-E72D297353CC}">
              <c16:uniqueId val="{00000001-4799-4096-ABAE-8662F077844C}"/>
            </c:ext>
          </c:extLst>
        </c:ser>
        <c:ser>
          <c:idx val="3"/>
          <c:order val="2"/>
          <c:spPr>
            <a:effectLst/>
          </c:spPr>
          <c:marker>
            <c:symbol val="circle"/>
            <c:size val="10"/>
            <c:spPr>
              <a:solidFill>
                <a:schemeClr val="accent6"/>
              </a:solidFill>
              <a:ln>
                <a:solidFill>
                  <a:schemeClr val="accent6"/>
                </a:solidFill>
              </a:ln>
            </c:spPr>
          </c:marker>
          <c:xVal>
            <c:numRef>
              <c:f>Sheet1!$H$4</c:f>
              <c:numCache>
                <c:formatCode>General</c:formatCode>
                <c:ptCount val="1"/>
                <c:pt idx="0">
                  <c:v>0.39100000000000001</c:v>
                </c:pt>
              </c:numCache>
            </c:numRef>
          </c:xVal>
          <c:yVal>
            <c:numRef>
              <c:f>Sheet1!$I$4</c:f>
              <c:numCache>
                <c:formatCode>General</c:formatCode>
                <c:ptCount val="1"/>
                <c:pt idx="0">
                  <c:v>18.559999999999999</c:v>
                </c:pt>
              </c:numCache>
            </c:numRef>
          </c:yVal>
          <c:smooth val="1"/>
          <c:extLst>
            <c:ext xmlns:c16="http://schemas.microsoft.com/office/drawing/2014/chart" uri="{C3380CC4-5D6E-409C-BE32-E72D297353CC}">
              <c16:uniqueId val="{00000002-4799-4096-ABAE-8662F077844C}"/>
            </c:ext>
          </c:extLst>
        </c:ser>
        <c:ser>
          <c:idx val="0"/>
          <c:order val="3"/>
          <c:spPr>
            <a:ln>
              <a:solidFill>
                <a:schemeClr val="accent4"/>
              </a:solidFill>
            </a:ln>
            <a:effectLst/>
          </c:spPr>
          <c:marker>
            <c:symbol val="diamond"/>
            <c:size val="10"/>
            <c:spPr>
              <a:solidFill>
                <a:schemeClr val="accent4"/>
              </a:solidFill>
              <a:ln w="9525">
                <a:solidFill>
                  <a:schemeClr val="accent4"/>
                </a:solidFill>
              </a:ln>
              <a:effectLst/>
            </c:spPr>
          </c:marker>
          <c:xVal>
            <c:numRef>
              <c:f>Sheet1!$K$3:$K$12</c:f>
              <c:numCache>
                <c:formatCode>General</c:formatCode>
                <c:ptCount val="10"/>
                <c:pt idx="0">
                  <c:v>0.77</c:v>
                </c:pt>
                <c:pt idx="1">
                  <c:v>0.9</c:v>
                </c:pt>
                <c:pt idx="2">
                  <c:v>1.04</c:v>
                </c:pt>
                <c:pt idx="3">
                  <c:v>1.1399999999999999</c:v>
                </c:pt>
                <c:pt idx="4">
                  <c:v>1.31</c:v>
                </c:pt>
                <c:pt idx="5">
                  <c:v>1.41</c:v>
                </c:pt>
                <c:pt idx="6">
                  <c:v>1.54</c:v>
                </c:pt>
                <c:pt idx="7">
                  <c:v>1.69</c:v>
                </c:pt>
                <c:pt idx="8">
                  <c:v>1.89</c:v>
                </c:pt>
              </c:numCache>
            </c:numRef>
          </c:xVal>
          <c:yVal>
            <c:numRef>
              <c:f>Sheet1!$L$3:$L$12</c:f>
              <c:numCache>
                <c:formatCode>0.00</c:formatCode>
                <c:ptCount val="10"/>
                <c:pt idx="0">
                  <c:v>3.0885329449999999</c:v>
                </c:pt>
                <c:pt idx="1">
                  <c:v>5.28482304</c:v>
                </c:pt>
                <c:pt idx="2">
                  <c:v>6.8601068310000004</c:v>
                </c:pt>
                <c:pt idx="3">
                  <c:v>8.3444574320000005</c:v>
                </c:pt>
                <c:pt idx="4">
                  <c:v>9.0769861370000005</c:v>
                </c:pt>
                <c:pt idx="5">
                  <c:v>10.119873910000001</c:v>
                </c:pt>
                <c:pt idx="6">
                  <c:v>10.809865309999999</c:v>
                </c:pt>
                <c:pt idx="7">
                  <c:v>11.25761121</c:v>
                </c:pt>
                <c:pt idx="8">
                  <c:v>11.3246208</c:v>
                </c:pt>
              </c:numCache>
            </c:numRef>
          </c:yVal>
          <c:smooth val="1"/>
          <c:extLst>
            <c:ext xmlns:c16="http://schemas.microsoft.com/office/drawing/2014/chart" uri="{C3380CC4-5D6E-409C-BE32-E72D297353CC}">
              <c16:uniqueId val="{00000003-4799-4096-ABAE-8662F077844C}"/>
            </c:ext>
          </c:extLst>
        </c:ser>
        <c:dLbls>
          <c:showLegendKey val="0"/>
          <c:showVal val="0"/>
          <c:showCatName val="0"/>
          <c:showSerName val="0"/>
          <c:showPercent val="0"/>
          <c:showBubbleSize val="0"/>
        </c:dLbls>
        <c:axId val="1838583072"/>
        <c:axId val="1838587232"/>
      </c:scatterChart>
      <c:valAx>
        <c:axId val="1838583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8587232"/>
        <c:crosses val="autoZero"/>
        <c:crossBetween val="midCat"/>
      </c:valAx>
      <c:valAx>
        <c:axId val="183858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8583072"/>
        <c:crosses val="autoZero"/>
        <c:crossBetween val="midCat"/>
      </c:valAx>
    </c:plotArea>
    <c:plotVisOnly val="1"/>
    <c:dispBlanksAs val="gap"/>
    <c:showDLblsOverMax val="0"/>
  </c:chart>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69483444262736E-2"/>
          <c:y val="0.10345526063017438"/>
          <c:w val="0.88316664661993416"/>
          <c:h val="0.79033180963165794"/>
        </c:manualLayout>
      </c:layout>
      <c:barChart>
        <c:barDir val="col"/>
        <c:grouping val="clustered"/>
        <c:varyColors val="0"/>
        <c:ser>
          <c:idx val="0"/>
          <c:order val="0"/>
          <c:tx>
            <c:strRef>
              <c:f>Sheet1!$B$1</c:f>
              <c:strCache>
                <c:ptCount val="1"/>
                <c:pt idx="0">
                  <c:v>GPU T4 (12nm)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DeiT-T</c:v>
                </c:pt>
                <c:pt idx="1">
                  <c:v>DeiT-160</c:v>
                </c:pt>
                <c:pt idx="2">
                  <c:v>DeiT-256</c:v>
                </c:pt>
                <c:pt idx="3">
                  <c:v>LV-ViT</c:v>
                </c:pt>
              </c:strCache>
            </c:strRef>
          </c:cat>
          <c:val>
            <c:numRef>
              <c:f>Sheet1!$B$2:$B$5</c:f>
              <c:numCache>
                <c:formatCode>General</c:formatCode>
                <c:ptCount val="4"/>
                <c:pt idx="0">
                  <c:v>35.4</c:v>
                </c:pt>
                <c:pt idx="1">
                  <c:v>21.84</c:v>
                </c:pt>
                <c:pt idx="2">
                  <c:v>36.4</c:v>
                </c:pt>
                <c:pt idx="3">
                  <c:v>26.9</c:v>
                </c:pt>
              </c:numCache>
            </c:numRef>
          </c:val>
          <c:extLst>
            <c:ext xmlns:c16="http://schemas.microsoft.com/office/drawing/2014/chart" uri="{C3380CC4-5D6E-409C-BE32-E72D297353CC}">
              <c16:uniqueId val="{00000000-7500-4766-B0B9-ACD84EA5CE79}"/>
            </c:ext>
          </c:extLst>
        </c:ser>
        <c:ser>
          <c:idx val="1"/>
          <c:order val="1"/>
          <c:tx>
            <c:strRef>
              <c:f>Sheet1!$C$1</c:f>
              <c:strCache>
                <c:ptCount val="1"/>
                <c:pt idx="0">
                  <c:v>FPGA U250 (16nm)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DeiT-T</c:v>
                </c:pt>
                <c:pt idx="1">
                  <c:v>DeiT-160</c:v>
                </c:pt>
                <c:pt idx="2">
                  <c:v>DeiT-256</c:v>
                </c:pt>
                <c:pt idx="3">
                  <c:v>LV-ViT</c:v>
                </c:pt>
              </c:strCache>
            </c:strRef>
          </c:cat>
          <c:val>
            <c:numRef>
              <c:f>Sheet1!$C$2:$C$5</c:f>
              <c:numCache>
                <c:formatCode>General</c:formatCode>
                <c:ptCount val="4"/>
                <c:pt idx="0">
                  <c:v>17.04</c:v>
                </c:pt>
                <c:pt idx="1">
                  <c:v>12.57</c:v>
                </c:pt>
                <c:pt idx="2">
                  <c:v>18.27</c:v>
                </c:pt>
                <c:pt idx="3">
                  <c:v>15.32</c:v>
                </c:pt>
              </c:numCache>
            </c:numRef>
          </c:val>
          <c:extLst>
            <c:ext xmlns:c16="http://schemas.microsoft.com/office/drawing/2014/chart" uri="{C3380CC4-5D6E-409C-BE32-E72D297353CC}">
              <c16:uniqueId val="{00000001-7500-4766-B0B9-ACD84EA5CE79}"/>
            </c:ext>
          </c:extLst>
        </c:ser>
        <c:ser>
          <c:idx val="2"/>
          <c:order val="2"/>
          <c:tx>
            <c:strRef>
              <c:f>Sheet1!$D$1</c:f>
              <c:strCache>
                <c:ptCount val="1"/>
                <c:pt idx="0">
                  <c:v>GPU A10G (8nm)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DeiT-T</c:v>
                </c:pt>
                <c:pt idx="1">
                  <c:v>DeiT-160</c:v>
                </c:pt>
                <c:pt idx="2">
                  <c:v>DeiT-256</c:v>
                </c:pt>
                <c:pt idx="3">
                  <c:v>LV-ViT</c:v>
                </c:pt>
              </c:strCache>
            </c:strRef>
          </c:cat>
          <c:val>
            <c:numRef>
              <c:f>Sheet1!$D$2:$D$5</c:f>
              <c:numCache>
                <c:formatCode>General</c:formatCode>
                <c:ptCount val="4"/>
                <c:pt idx="0">
                  <c:v>48.37</c:v>
                </c:pt>
                <c:pt idx="1">
                  <c:v>34.979999999999997</c:v>
                </c:pt>
                <c:pt idx="2">
                  <c:v>66.78</c:v>
                </c:pt>
                <c:pt idx="3">
                  <c:v>45.19</c:v>
                </c:pt>
              </c:numCache>
            </c:numRef>
          </c:val>
          <c:extLst>
            <c:ext xmlns:c16="http://schemas.microsoft.com/office/drawing/2014/chart" uri="{C3380CC4-5D6E-409C-BE32-E72D297353CC}">
              <c16:uniqueId val="{00000002-7500-4766-B0B9-ACD84EA5CE79}"/>
            </c:ext>
          </c:extLst>
        </c:ser>
        <c:ser>
          <c:idx val="3"/>
          <c:order val="3"/>
          <c:tx>
            <c:strRef>
              <c:f>Sheet1!$E$1</c:f>
              <c:strCache>
                <c:ptCount val="1"/>
                <c:pt idx="0">
                  <c:v>SSR(Ours)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DeiT-T</c:v>
                </c:pt>
                <c:pt idx="1">
                  <c:v>DeiT-160</c:v>
                </c:pt>
                <c:pt idx="2">
                  <c:v>DeiT-256</c:v>
                </c:pt>
                <c:pt idx="3">
                  <c:v>LV-ViT</c:v>
                </c:pt>
              </c:strCache>
            </c:strRef>
          </c:cat>
          <c:val>
            <c:numRef>
              <c:f>Sheet1!$E$2:$E$5</c:f>
              <c:numCache>
                <c:formatCode>General</c:formatCode>
                <c:ptCount val="4"/>
                <c:pt idx="0">
                  <c:v>453.32</c:v>
                </c:pt>
                <c:pt idx="1">
                  <c:v>360.9</c:v>
                </c:pt>
                <c:pt idx="2">
                  <c:v>423.89</c:v>
                </c:pt>
                <c:pt idx="3">
                  <c:v>360.04</c:v>
                </c:pt>
              </c:numCache>
            </c:numRef>
          </c:val>
          <c:extLst>
            <c:ext xmlns:c16="http://schemas.microsoft.com/office/drawing/2014/chart" uri="{C3380CC4-5D6E-409C-BE32-E72D297353CC}">
              <c16:uniqueId val="{00000003-7500-4766-B0B9-ACD84EA5CE79}"/>
            </c:ext>
          </c:extLst>
        </c:ser>
        <c:dLbls>
          <c:dLblPos val="outEnd"/>
          <c:showLegendKey val="0"/>
          <c:showVal val="1"/>
          <c:showCatName val="0"/>
          <c:showSerName val="0"/>
          <c:showPercent val="0"/>
          <c:showBubbleSize val="0"/>
        </c:dLbls>
        <c:gapWidth val="219"/>
        <c:overlap val="-27"/>
        <c:axId val="1442413407"/>
        <c:axId val="1442414239"/>
      </c:barChart>
      <c:catAx>
        <c:axId val="144241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42414239"/>
        <c:crosses val="autoZero"/>
        <c:auto val="1"/>
        <c:lblAlgn val="ctr"/>
        <c:lblOffset val="100"/>
        <c:noMultiLvlLbl val="0"/>
      </c:catAx>
      <c:valAx>
        <c:axId val="14424142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42413407"/>
        <c:crosses val="autoZero"/>
        <c:crossBetween val="between"/>
      </c:valAx>
      <c:spPr>
        <a:noFill/>
        <a:ln>
          <a:noFill/>
        </a:ln>
        <a:effectLst/>
      </c:spPr>
    </c:plotArea>
    <c:legend>
      <c:legendPos val="b"/>
      <c:layout>
        <c:manualLayout>
          <c:xMode val="edge"/>
          <c:yMode val="edge"/>
          <c:x val="2.5157130274127235E-2"/>
          <c:y val="5.1476170397294326E-3"/>
          <c:w val="0.84706319904230964"/>
          <c:h val="9.371966802022087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Sheet1!$H$21</c:f>
              <c:strCache>
                <c:ptCount val="1"/>
                <c:pt idx="0">
                  <c:v>One Monolithic Acc</c:v>
                </c:pt>
              </c:strCache>
            </c:strRef>
          </c:tx>
          <c:spPr>
            <a:ln w="38100" cap="rnd">
              <a:solidFill>
                <a:srgbClr val="FF0000"/>
              </a:solidFill>
              <a:round/>
            </a:ln>
            <a:effectLst/>
          </c:spPr>
          <c:marker>
            <c:symbol val="diamond"/>
            <c:size val="6"/>
            <c:spPr>
              <a:solidFill>
                <a:srgbClr val="FF0000"/>
              </a:solidFill>
              <a:ln w="38100">
                <a:solidFill>
                  <a:srgbClr val="FF0000"/>
                </a:solidFill>
                <a:round/>
              </a:ln>
              <a:effectLst/>
            </c:spPr>
          </c:marker>
          <c:xVal>
            <c:strRef>
              <c:f>Sheet1!$G$22:$G$29</c:f>
              <c:strCache>
                <c:ptCount val="8"/>
                <c:pt idx="0">
                  <c:v>one</c:v>
                </c:pt>
                <c:pt idx="1">
                  <c:v>two</c:v>
                </c:pt>
                <c:pt idx="2">
                  <c:v>thirty</c:v>
                </c:pt>
                <c:pt idx="3">
                  <c:v>dog</c:v>
                </c:pt>
                <c:pt idx="4">
                  <c:v>cat</c:v>
                </c:pt>
                <c:pt idx="5">
                  <c:v>bird</c:v>
                </c:pt>
                <c:pt idx="6">
                  <c:v>year</c:v>
                </c:pt>
                <c:pt idx="7">
                  <c:v>month</c:v>
                </c:pt>
              </c:strCache>
            </c:strRef>
          </c:xVal>
          <c:yVal>
            <c:numRef>
              <c:f>Sheet1!$H$22:$H$29</c:f>
              <c:numCache>
                <c:formatCode>General</c:formatCode>
                <c:ptCount val="8"/>
                <c:pt idx="0">
                  <c:v>0.41</c:v>
                </c:pt>
                <c:pt idx="1">
                  <c:v>3.27</c:v>
                </c:pt>
                <c:pt idx="2">
                  <c:v>24.9</c:v>
                </c:pt>
                <c:pt idx="3">
                  <c:v>172.23</c:v>
                </c:pt>
                <c:pt idx="4">
                  <c:v>1083.1500000000001</c:v>
                </c:pt>
                <c:pt idx="5">
                  <c:v>1606.73</c:v>
                </c:pt>
                <c:pt idx="6">
                  <c:v>1649.92</c:v>
                </c:pt>
                <c:pt idx="7">
                  <c:v>2821.14</c:v>
                </c:pt>
              </c:numCache>
            </c:numRef>
          </c:yVal>
          <c:smooth val="0"/>
          <c:extLst>
            <c:ext xmlns:c16="http://schemas.microsoft.com/office/drawing/2014/chart" uri="{C3380CC4-5D6E-409C-BE32-E72D297353CC}">
              <c16:uniqueId val="{00000000-B177-4FEE-BC22-851B7DFDF154}"/>
            </c:ext>
          </c:extLst>
        </c:ser>
        <c:dLbls>
          <c:showLegendKey val="0"/>
          <c:showVal val="0"/>
          <c:showCatName val="0"/>
          <c:showSerName val="0"/>
          <c:showPercent val="0"/>
          <c:showBubbleSize val="0"/>
        </c:dLbls>
        <c:axId val="305757568"/>
        <c:axId val="306181248"/>
      </c:scatterChart>
      <c:valAx>
        <c:axId val="305757568"/>
        <c:scaling>
          <c:orientation val="minMax"/>
        </c:scaling>
        <c:delete val="1"/>
        <c:axPos val="b"/>
        <c:majorGridlines>
          <c:spPr>
            <a:ln w="9525" cap="flat" cmpd="sng" algn="ctr">
              <a:solidFill>
                <a:schemeClr val="tx1">
                  <a:lumMod val="15000"/>
                  <a:lumOff val="85000"/>
                </a:schemeClr>
              </a:solidFill>
              <a:round/>
            </a:ln>
            <a:effectLst/>
          </c:spPr>
        </c:majorGridlines>
        <c:majorTickMark val="none"/>
        <c:minorTickMark val="none"/>
        <c:tickLblPos val="nextTo"/>
        <c:crossAx val="306181248"/>
        <c:crosses val="autoZero"/>
        <c:crossBetween val="midCat"/>
      </c:valAx>
      <c:valAx>
        <c:axId val="306181248"/>
        <c:scaling>
          <c:logBase val="10"/>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0575756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13718531662416E-2"/>
          <c:y val="0.18240400089354505"/>
          <c:w val="0.87753018372703417"/>
          <c:h val="0.73577136191309422"/>
        </c:manualLayout>
      </c:layout>
      <c:barChart>
        <c:barDir val="col"/>
        <c:grouping val="clustered"/>
        <c:varyColors val="0"/>
        <c:ser>
          <c:idx val="0"/>
          <c:order val="0"/>
          <c:tx>
            <c:strRef>
              <c:f>Sheet3!$I$2</c:f>
              <c:strCache>
                <c:ptCount val="1"/>
                <c:pt idx="0">
                  <c:v>One Monolithic</c:v>
                </c:pt>
              </c:strCache>
            </c:strRef>
          </c:tx>
          <c:spPr>
            <a:solidFill>
              <a:schemeClr val="bg2">
                <a:lumMod val="75000"/>
              </a:schemeClr>
            </a:solidFill>
            <a:ln>
              <a:solidFill>
                <a:schemeClr val="bg2">
                  <a:lumMod val="75000"/>
                </a:schemeClr>
              </a:solidFill>
            </a:ln>
            <a:effectLst/>
          </c:spPr>
          <c:invertIfNegative val="0"/>
          <c:cat>
            <c:strRef>
              <c:f>Sheet3!$H$3:$H$6</c:f>
              <c:strCache>
                <c:ptCount val="4"/>
                <c:pt idx="0">
                  <c:v>Bert</c:v>
                </c:pt>
                <c:pt idx="1">
                  <c:v>ViT</c:v>
                </c:pt>
                <c:pt idx="2">
                  <c:v>NCF</c:v>
                </c:pt>
                <c:pt idx="3">
                  <c:v>MLP</c:v>
                </c:pt>
              </c:strCache>
            </c:strRef>
          </c:cat>
          <c:val>
            <c:numRef>
              <c:f>Sheet3!$I$3:$I$6</c:f>
              <c:numCache>
                <c:formatCode>General</c:formatCode>
                <c:ptCount val="4"/>
                <c:pt idx="0">
                  <c:v>276.8</c:v>
                </c:pt>
                <c:pt idx="1">
                  <c:v>49.5</c:v>
                </c:pt>
                <c:pt idx="2">
                  <c:v>1736</c:v>
                </c:pt>
                <c:pt idx="3">
                  <c:v>2936.7</c:v>
                </c:pt>
              </c:numCache>
            </c:numRef>
          </c:val>
          <c:extLst>
            <c:ext xmlns:c16="http://schemas.microsoft.com/office/drawing/2014/chart" uri="{C3380CC4-5D6E-409C-BE32-E72D297353CC}">
              <c16:uniqueId val="{00000000-A089-42FC-9F0B-EDD170CE1B24}"/>
            </c:ext>
          </c:extLst>
        </c:ser>
        <c:ser>
          <c:idx val="1"/>
          <c:order val="1"/>
          <c:tx>
            <c:strRef>
              <c:f>Sheet3!$J$2</c:f>
              <c:strCache>
                <c:ptCount val="1"/>
                <c:pt idx="0">
                  <c:v>One Specialized</c:v>
                </c:pt>
              </c:strCache>
            </c:strRef>
          </c:tx>
          <c:spPr>
            <a:solidFill>
              <a:schemeClr val="accent6"/>
            </a:solidFill>
            <a:ln>
              <a:solidFill>
                <a:schemeClr val="accent6"/>
              </a:solidFill>
            </a:ln>
            <a:effectLst/>
          </c:spPr>
          <c:invertIfNegative val="0"/>
          <c:cat>
            <c:strRef>
              <c:f>Sheet3!$H$3:$H$6</c:f>
              <c:strCache>
                <c:ptCount val="4"/>
                <c:pt idx="0">
                  <c:v>Bert</c:v>
                </c:pt>
                <c:pt idx="1">
                  <c:v>ViT</c:v>
                </c:pt>
                <c:pt idx="2">
                  <c:v>NCF</c:v>
                </c:pt>
                <c:pt idx="3">
                  <c:v>MLP</c:v>
                </c:pt>
              </c:strCache>
            </c:strRef>
          </c:cat>
          <c:val>
            <c:numRef>
              <c:f>Sheet3!$J$3:$J$6</c:f>
              <c:numCache>
                <c:formatCode>General</c:formatCode>
                <c:ptCount val="4"/>
                <c:pt idx="0">
                  <c:v>515.4</c:v>
                </c:pt>
                <c:pt idx="1">
                  <c:v>217.1</c:v>
                </c:pt>
                <c:pt idx="2">
                  <c:v>1736</c:v>
                </c:pt>
                <c:pt idx="3">
                  <c:v>2936.7</c:v>
                </c:pt>
              </c:numCache>
            </c:numRef>
          </c:val>
          <c:extLst>
            <c:ext xmlns:c16="http://schemas.microsoft.com/office/drawing/2014/chart" uri="{C3380CC4-5D6E-409C-BE32-E72D297353CC}">
              <c16:uniqueId val="{00000001-A089-42FC-9F0B-EDD170CE1B24}"/>
            </c:ext>
          </c:extLst>
        </c:ser>
        <c:ser>
          <c:idx val="2"/>
          <c:order val="2"/>
          <c:tx>
            <c:strRef>
              <c:f>Sheet3!$K$2</c:f>
              <c:strCache>
                <c:ptCount val="1"/>
                <c:pt idx="0">
                  <c:v>Two diverse</c:v>
                </c:pt>
              </c:strCache>
            </c:strRef>
          </c:tx>
          <c:spPr>
            <a:solidFill>
              <a:schemeClr val="accent2"/>
            </a:solidFill>
            <a:ln>
              <a:solidFill>
                <a:schemeClr val="accent2"/>
              </a:solidFill>
            </a:ln>
            <a:effectLst/>
          </c:spPr>
          <c:invertIfNegative val="0"/>
          <c:cat>
            <c:strRef>
              <c:f>Sheet3!$H$3:$H$6</c:f>
              <c:strCache>
                <c:ptCount val="4"/>
                <c:pt idx="0">
                  <c:v>Bert</c:v>
                </c:pt>
                <c:pt idx="1">
                  <c:v>ViT</c:v>
                </c:pt>
                <c:pt idx="2">
                  <c:v>NCF</c:v>
                </c:pt>
                <c:pt idx="3">
                  <c:v>MLP</c:v>
                </c:pt>
              </c:strCache>
            </c:strRef>
          </c:cat>
          <c:val>
            <c:numRef>
              <c:f>Sheet3!$K$3:$K$6</c:f>
              <c:numCache>
                <c:formatCode>General</c:formatCode>
                <c:ptCount val="4"/>
                <c:pt idx="0">
                  <c:v>1464.2</c:v>
                </c:pt>
                <c:pt idx="1">
                  <c:v>1609</c:v>
                </c:pt>
                <c:pt idx="2">
                  <c:v>1730.9</c:v>
                </c:pt>
                <c:pt idx="3">
                  <c:v>2386.1</c:v>
                </c:pt>
              </c:numCache>
            </c:numRef>
          </c:val>
          <c:extLst>
            <c:ext xmlns:c16="http://schemas.microsoft.com/office/drawing/2014/chart" uri="{C3380CC4-5D6E-409C-BE32-E72D297353CC}">
              <c16:uniqueId val="{00000002-A089-42FC-9F0B-EDD170CE1B24}"/>
            </c:ext>
          </c:extLst>
        </c:ser>
        <c:ser>
          <c:idx val="3"/>
          <c:order val="3"/>
          <c:tx>
            <c:strRef>
              <c:f>Sheet3!$L$2</c:f>
              <c:strCache>
                <c:ptCount val="1"/>
                <c:pt idx="0">
                  <c:v>8 duplicate</c:v>
                </c:pt>
              </c:strCache>
            </c:strRef>
          </c:tx>
          <c:spPr>
            <a:solidFill>
              <a:schemeClr val="accent4"/>
            </a:solidFill>
            <a:ln>
              <a:noFill/>
            </a:ln>
            <a:effectLst/>
          </c:spPr>
          <c:invertIfNegative val="0"/>
          <c:cat>
            <c:strRef>
              <c:f>Sheet3!$H$3:$H$6</c:f>
              <c:strCache>
                <c:ptCount val="4"/>
                <c:pt idx="0">
                  <c:v>Bert</c:v>
                </c:pt>
                <c:pt idx="1">
                  <c:v>ViT</c:v>
                </c:pt>
                <c:pt idx="2">
                  <c:v>NCF</c:v>
                </c:pt>
                <c:pt idx="3">
                  <c:v>MLP</c:v>
                </c:pt>
              </c:strCache>
            </c:strRef>
          </c:cat>
          <c:val>
            <c:numRef>
              <c:f>Sheet3!$L$3:$L$6</c:f>
              <c:numCache>
                <c:formatCode>General</c:formatCode>
                <c:ptCount val="4"/>
                <c:pt idx="0">
                  <c:v>534.20000000000005</c:v>
                </c:pt>
                <c:pt idx="1">
                  <c:v>382.2</c:v>
                </c:pt>
                <c:pt idx="2">
                  <c:v>671</c:v>
                </c:pt>
                <c:pt idx="3">
                  <c:v>696</c:v>
                </c:pt>
              </c:numCache>
            </c:numRef>
          </c:val>
          <c:extLst>
            <c:ext xmlns:c16="http://schemas.microsoft.com/office/drawing/2014/chart" uri="{C3380CC4-5D6E-409C-BE32-E72D297353CC}">
              <c16:uniqueId val="{00000003-A089-42FC-9F0B-EDD170CE1B24}"/>
            </c:ext>
          </c:extLst>
        </c:ser>
        <c:ser>
          <c:idx val="4"/>
          <c:order val="4"/>
          <c:tx>
            <c:strRef>
              <c:f>Sheet3!$M$2</c:f>
              <c:strCache>
                <c:ptCount val="1"/>
                <c:pt idx="0">
                  <c:v>Best_Config</c:v>
                </c:pt>
              </c:strCache>
            </c:strRef>
          </c:tx>
          <c:spPr>
            <a:solidFill>
              <a:schemeClr val="accent5"/>
            </a:solidFill>
            <a:ln>
              <a:solidFill>
                <a:schemeClr val="accent5"/>
              </a:solidFill>
            </a:ln>
            <a:effectLst/>
          </c:spPr>
          <c:invertIfNegative val="0"/>
          <c:val>
            <c:numRef>
              <c:f>Sheet3!$M$3:$M$6</c:f>
              <c:numCache>
                <c:formatCode>General</c:formatCode>
                <c:ptCount val="4"/>
                <c:pt idx="0">
                  <c:v>1464.2</c:v>
                </c:pt>
                <c:pt idx="1">
                  <c:v>1609</c:v>
                </c:pt>
                <c:pt idx="2">
                  <c:v>1736</c:v>
                </c:pt>
                <c:pt idx="3">
                  <c:v>2936.7</c:v>
                </c:pt>
              </c:numCache>
            </c:numRef>
          </c:val>
          <c:extLst>
            <c:ext xmlns:c16="http://schemas.microsoft.com/office/drawing/2014/chart" uri="{C3380CC4-5D6E-409C-BE32-E72D297353CC}">
              <c16:uniqueId val="{00000004-A089-42FC-9F0B-EDD170CE1B24}"/>
            </c:ext>
          </c:extLst>
        </c:ser>
        <c:dLbls>
          <c:showLegendKey val="0"/>
          <c:showVal val="0"/>
          <c:showCatName val="0"/>
          <c:showSerName val="0"/>
          <c:showPercent val="0"/>
          <c:showBubbleSize val="0"/>
        </c:dLbls>
        <c:gapWidth val="219"/>
        <c:overlap val="-27"/>
        <c:axId val="307209344"/>
        <c:axId val="307210880"/>
      </c:barChart>
      <c:catAx>
        <c:axId val="307209344"/>
        <c:scaling>
          <c:orientation val="minMax"/>
        </c:scaling>
        <c:delete val="1"/>
        <c:axPos val="b"/>
        <c:numFmt formatCode="General" sourceLinked="1"/>
        <c:majorTickMark val="none"/>
        <c:minorTickMark val="none"/>
        <c:tickLblPos val="nextTo"/>
        <c:crossAx val="307210880"/>
        <c:crosses val="autoZero"/>
        <c:auto val="1"/>
        <c:lblAlgn val="ctr"/>
        <c:lblOffset val="100"/>
        <c:noMultiLvlLbl val="0"/>
      </c:catAx>
      <c:valAx>
        <c:axId val="307210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07209344"/>
        <c:crosses val="autoZero"/>
        <c:crossBetween val="between"/>
      </c:valAx>
      <c:spPr>
        <a:noFill/>
        <a:ln>
          <a:noFill/>
        </a:ln>
        <a:effectLst/>
      </c:spPr>
    </c:plotArea>
    <c:legend>
      <c:legendPos val="b"/>
      <c:layout>
        <c:manualLayout>
          <c:xMode val="edge"/>
          <c:yMode val="edge"/>
          <c:x val="8.7879495751287784E-2"/>
          <c:y val="3.1104195151572208E-3"/>
          <c:w val="0.89086138880527255"/>
          <c:h val="0.193979672380358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3256364798229"/>
          <c:y val="5.1500260126566624E-2"/>
          <c:w val="0.84860347129024671"/>
          <c:h val="0.73800510062227298"/>
        </c:manualLayout>
      </c:layout>
      <c:scatterChart>
        <c:scatterStyle val="lineMarker"/>
        <c:varyColors val="0"/>
        <c:ser>
          <c:idx val="0"/>
          <c:order val="0"/>
          <c:tx>
            <c:strRef>
              <c:f>'A10'!$B$4</c:f>
              <c:strCache>
                <c:ptCount val="1"/>
                <c:pt idx="0">
                  <c:v>y</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'A10'!$A$5:$A$7</c:f>
              <c:numCache>
                <c:formatCode>General</c:formatCode>
                <c:ptCount val="3"/>
                <c:pt idx="0">
                  <c:v>0</c:v>
                </c:pt>
                <c:pt idx="1">
                  <c:v>52</c:v>
                </c:pt>
                <c:pt idx="2">
                  <c:v>120</c:v>
                </c:pt>
              </c:numCache>
            </c:numRef>
          </c:xVal>
          <c:yVal>
            <c:numRef>
              <c:f>'A10'!$B$5:$B$7</c:f>
              <c:numCache>
                <c:formatCode>General</c:formatCode>
                <c:ptCount val="3"/>
                <c:pt idx="0">
                  <c:v>0</c:v>
                </c:pt>
                <c:pt idx="1">
                  <c:v>31.2</c:v>
                </c:pt>
                <c:pt idx="2">
                  <c:v>31.2</c:v>
                </c:pt>
              </c:numCache>
            </c:numRef>
          </c:yVal>
          <c:smooth val="0"/>
          <c:extLst>
            <c:ext xmlns:c16="http://schemas.microsoft.com/office/drawing/2014/chart" uri="{C3380CC4-5D6E-409C-BE32-E72D297353CC}">
              <c16:uniqueId val="{00000000-A176-4693-A86F-495C60A27B88}"/>
            </c:ext>
          </c:extLst>
        </c:ser>
        <c:ser>
          <c:idx val="1"/>
          <c:order val="1"/>
          <c:tx>
            <c:v>app1</c:v>
          </c:tx>
          <c:spPr>
            <a:ln w="19050" cap="rnd">
              <a:solidFill>
                <a:schemeClr val="accent2"/>
              </a:solidFill>
              <a:prstDash val="dash"/>
              <a:round/>
            </a:ln>
            <a:effectLst/>
          </c:spPr>
          <c:marker>
            <c:symbol val="none"/>
          </c:marker>
          <c:xVal>
            <c:numRef>
              <c:f>'A10'!$C$5:$C$6</c:f>
              <c:numCache>
                <c:formatCode>General</c:formatCode>
                <c:ptCount val="2"/>
                <c:pt idx="0">
                  <c:v>114.5</c:v>
                </c:pt>
                <c:pt idx="1">
                  <c:v>114.5</c:v>
                </c:pt>
              </c:numCache>
            </c:numRef>
          </c:xVal>
          <c:yVal>
            <c:numRef>
              <c:f>'A10'!$D$5:$D$6</c:f>
              <c:numCache>
                <c:formatCode>General</c:formatCode>
                <c:ptCount val="2"/>
                <c:pt idx="0">
                  <c:v>0</c:v>
                </c:pt>
                <c:pt idx="1">
                  <c:v>37.44</c:v>
                </c:pt>
              </c:numCache>
            </c:numRef>
          </c:yVal>
          <c:smooth val="0"/>
          <c:extLst>
            <c:ext xmlns:c16="http://schemas.microsoft.com/office/drawing/2014/chart" uri="{C3380CC4-5D6E-409C-BE32-E72D297353CC}">
              <c16:uniqueId val="{00000001-A176-4693-A86F-495C60A27B88}"/>
            </c:ext>
          </c:extLst>
        </c:ser>
        <c:ser>
          <c:idx val="2"/>
          <c:order val="2"/>
          <c:tx>
            <c:v>app2</c:v>
          </c:tx>
          <c:spPr>
            <a:ln w="19050" cap="rnd">
              <a:solidFill>
                <a:srgbClr val="92D050"/>
              </a:solidFill>
              <a:prstDash val="dash"/>
              <a:round/>
            </a:ln>
            <a:effectLst/>
          </c:spPr>
          <c:marker>
            <c:symbol val="none"/>
          </c:marker>
          <c:xVal>
            <c:numRef>
              <c:f>'A10'!$E$5:$E$6</c:f>
              <c:numCache>
                <c:formatCode>General</c:formatCode>
                <c:ptCount val="2"/>
                <c:pt idx="0">
                  <c:v>25.6</c:v>
                </c:pt>
                <c:pt idx="1">
                  <c:v>25.6</c:v>
                </c:pt>
              </c:numCache>
            </c:numRef>
          </c:xVal>
          <c:yVal>
            <c:numRef>
              <c:f>'A10'!$F$5:$F$6</c:f>
              <c:numCache>
                <c:formatCode>General</c:formatCode>
                <c:ptCount val="2"/>
                <c:pt idx="0">
                  <c:v>0</c:v>
                </c:pt>
                <c:pt idx="1">
                  <c:v>37.44</c:v>
                </c:pt>
              </c:numCache>
            </c:numRef>
          </c:yVal>
          <c:smooth val="0"/>
          <c:extLst>
            <c:ext xmlns:c16="http://schemas.microsoft.com/office/drawing/2014/chart" uri="{C3380CC4-5D6E-409C-BE32-E72D297353CC}">
              <c16:uniqueId val="{00000002-A176-4693-A86F-495C60A27B88}"/>
            </c:ext>
          </c:extLst>
        </c:ser>
        <c:dLbls>
          <c:showLegendKey val="0"/>
          <c:showVal val="0"/>
          <c:showCatName val="0"/>
          <c:showSerName val="0"/>
          <c:showPercent val="0"/>
          <c:showBubbleSize val="0"/>
        </c:dLbls>
        <c:axId val="661201455"/>
        <c:axId val="650121295"/>
      </c:scatterChart>
      <c:valAx>
        <c:axId val="661201455"/>
        <c:scaling>
          <c:orientation val="minMax"/>
          <c:max val="12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0121295"/>
        <c:crosses val="autoZero"/>
        <c:crossBetween val="midCat"/>
      </c:valAx>
      <c:valAx>
        <c:axId val="650121295"/>
        <c:scaling>
          <c:orientation val="minMax"/>
          <c:min val="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61201455"/>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Series 2</c:v>
                </c:pt>
              </c:strCache>
            </c:strRef>
          </c:tx>
          <c:spPr>
            <a:solidFill>
              <a:schemeClr val="accent5"/>
            </a:solidFill>
            <a:ln>
              <a:solidFill>
                <a:schemeClr val="accent5"/>
              </a:solidFill>
            </a:ln>
            <a:effectLst/>
          </c:spPr>
          <c:invertIfNegative val="0"/>
          <c:cat>
            <c:strRef>
              <c:f>Sheet1!$A$2</c:f>
              <c:strCache>
                <c:ptCount val="1"/>
                <c:pt idx="0">
                  <c:v>Category 1</c:v>
                </c:pt>
              </c:strCache>
            </c:strRef>
          </c:cat>
          <c:val>
            <c:numRef>
              <c:f>Sheet1!$C$2</c:f>
              <c:numCache>
                <c:formatCode>General</c:formatCode>
                <c:ptCount val="1"/>
                <c:pt idx="0">
                  <c:v>77</c:v>
                </c:pt>
              </c:numCache>
            </c:numRef>
          </c:val>
          <c:extLst>
            <c:ext xmlns:c16="http://schemas.microsoft.com/office/drawing/2014/chart" uri="{C3380CC4-5D6E-409C-BE32-E72D297353CC}">
              <c16:uniqueId val="{00000001-6133-4A96-8A30-2851B485A777}"/>
            </c:ext>
          </c:extLst>
        </c:ser>
        <c:ser>
          <c:idx val="2"/>
          <c:order val="1"/>
          <c:tx>
            <c:strRef>
              <c:f>Sheet1!$D$1</c:f>
              <c:strCache>
                <c:ptCount val="1"/>
                <c:pt idx="0">
                  <c:v>Series 3</c:v>
                </c:pt>
              </c:strCache>
            </c:strRef>
          </c:tx>
          <c:spPr>
            <a:solidFill>
              <a:schemeClr val="accent2"/>
            </a:solidFill>
            <a:ln>
              <a:solidFill>
                <a:schemeClr val="accent2"/>
              </a:solidFill>
            </a:ln>
            <a:effectLst/>
          </c:spPr>
          <c:invertIfNegative val="0"/>
          <c:cat>
            <c:strRef>
              <c:f>Sheet1!$A$2</c:f>
              <c:strCache>
                <c:ptCount val="1"/>
                <c:pt idx="0">
                  <c:v>Category 1</c:v>
                </c:pt>
              </c:strCache>
            </c:strRef>
          </c:cat>
          <c:val>
            <c:numRef>
              <c:f>Sheet1!$D$2</c:f>
              <c:numCache>
                <c:formatCode>General</c:formatCode>
                <c:ptCount val="1"/>
                <c:pt idx="0">
                  <c:v>25.6</c:v>
                </c:pt>
              </c:numCache>
            </c:numRef>
          </c:val>
          <c:extLst>
            <c:ext xmlns:c16="http://schemas.microsoft.com/office/drawing/2014/chart" uri="{C3380CC4-5D6E-409C-BE32-E72D297353CC}">
              <c16:uniqueId val="{00000002-6133-4A96-8A30-2851B485A777}"/>
            </c:ext>
          </c:extLst>
        </c:ser>
        <c:dLbls>
          <c:showLegendKey val="0"/>
          <c:showVal val="0"/>
          <c:showCatName val="0"/>
          <c:showSerName val="0"/>
          <c:showPercent val="0"/>
          <c:showBubbleSize val="0"/>
        </c:dLbls>
        <c:gapWidth val="219"/>
        <c:overlap val="-27"/>
        <c:axId val="422289792"/>
        <c:axId val="422291328"/>
      </c:barChart>
      <c:catAx>
        <c:axId val="422289792"/>
        <c:scaling>
          <c:orientation val="minMax"/>
        </c:scaling>
        <c:delete val="1"/>
        <c:axPos val="b"/>
        <c:numFmt formatCode="General" sourceLinked="1"/>
        <c:majorTickMark val="none"/>
        <c:minorTickMark val="none"/>
        <c:tickLblPos val="nextTo"/>
        <c:crossAx val="422291328"/>
        <c:crosses val="autoZero"/>
        <c:auto val="1"/>
        <c:lblAlgn val="ctr"/>
        <c:lblOffset val="100"/>
        <c:noMultiLvlLbl val="0"/>
      </c:catAx>
      <c:valAx>
        <c:axId val="4222913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22289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U250 (300MHz)</c:v>
                </c:pt>
              </c:strCache>
            </c:strRef>
          </c:tx>
          <c:spPr>
            <a:solidFill>
              <a:schemeClr val="accent5"/>
            </a:solidFill>
            <a:ln>
              <a:solidFill>
                <a:schemeClr val="accent5"/>
              </a:solidFill>
            </a:ln>
            <a:effectLst/>
          </c:spPr>
          <c:invertIfNegative val="0"/>
          <c:cat>
            <c:strRef>
              <c:f>Sheet1!$A$2:$A$2</c:f>
              <c:strCache>
                <c:ptCount val="1"/>
                <c:pt idx="0">
                  <c:v>FP32</c:v>
                </c:pt>
              </c:strCache>
            </c:strRef>
          </c:cat>
          <c:val>
            <c:numRef>
              <c:f>Sheet1!$C$2:$C$2</c:f>
              <c:numCache>
                <c:formatCode>General</c:formatCode>
                <c:ptCount val="1"/>
                <c:pt idx="0">
                  <c:v>1.5</c:v>
                </c:pt>
              </c:numCache>
            </c:numRef>
          </c:val>
          <c:extLst>
            <c:ext xmlns:c16="http://schemas.microsoft.com/office/drawing/2014/chart" uri="{C3380CC4-5D6E-409C-BE32-E72D297353CC}">
              <c16:uniqueId val="{00000001-6E7B-417A-A6A3-7EF6816A34B7}"/>
            </c:ext>
          </c:extLst>
        </c:ser>
        <c:ser>
          <c:idx val="2"/>
          <c:order val="1"/>
          <c:tx>
            <c:strRef>
              <c:f>Sheet1!$D$1</c:f>
              <c:strCache>
                <c:ptCount val="1"/>
                <c:pt idx="0">
                  <c:v>VCK190 (1GHz)</c:v>
                </c:pt>
              </c:strCache>
            </c:strRef>
          </c:tx>
          <c:spPr>
            <a:solidFill>
              <a:schemeClr val="accent2"/>
            </a:solidFill>
            <a:ln>
              <a:solidFill>
                <a:schemeClr val="accent2"/>
              </a:solidFill>
            </a:ln>
            <a:effectLst/>
          </c:spPr>
          <c:invertIfNegative val="0"/>
          <c:cat>
            <c:strRef>
              <c:f>Sheet1!$A$2:$A$2</c:f>
              <c:strCache>
                <c:ptCount val="1"/>
                <c:pt idx="0">
                  <c:v>FP32</c:v>
                </c:pt>
              </c:strCache>
            </c:strRef>
          </c:cat>
          <c:val>
            <c:numRef>
              <c:f>Sheet1!$D$2:$D$2</c:f>
              <c:numCache>
                <c:formatCode>General</c:formatCode>
                <c:ptCount val="1"/>
                <c:pt idx="0">
                  <c:v>6.4</c:v>
                </c:pt>
              </c:numCache>
            </c:numRef>
          </c:val>
          <c:extLst>
            <c:ext xmlns:c16="http://schemas.microsoft.com/office/drawing/2014/chart" uri="{C3380CC4-5D6E-409C-BE32-E72D297353CC}">
              <c16:uniqueId val="{00000002-6E7B-417A-A6A3-7EF6816A34B7}"/>
            </c:ext>
          </c:extLst>
        </c:ser>
        <c:dLbls>
          <c:showLegendKey val="0"/>
          <c:showVal val="0"/>
          <c:showCatName val="0"/>
          <c:showSerName val="0"/>
          <c:showPercent val="0"/>
          <c:showBubbleSize val="0"/>
        </c:dLbls>
        <c:gapWidth val="219"/>
        <c:overlap val="-27"/>
        <c:axId val="422178816"/>
        <c:axId val="422180352"/>
      </c:barChart>
      <c:catAx>
        <c:axId val="422178816"/>
        <c:scaling>
          <c:orientation val="minMax"/>
        </c:scaling>
        <c:delete val="1"/>
        <c:axPos val="b"/>
        <c:numFmt formatCode="General" sourceLinked="1"/>
        <c:majorTickMark val="none"/>
        <c:minorTickMark val="none"/>
        <c:tickLblPos val="nextTo"/>
        <c:crossAx val="422180352"/>
        <c:crosses val="autoZero"/>
        <c:auto val="1"/>
        <c:lblAlgn val="ctr"/>
        <c:lblOffset val="100"/>
        <c:noMultiLvlLbl val="0"/>
      </c:catAx>
      <c:valAx>
        <c:axId val="4221803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22178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spPr>
            <a:ln>
              <a:solidFill>
                <a:schemeClr val="accent1"/>
              </a:solidFill>
            </a:ln>
          </c:spPr>
          <c:marker>
            <c:symbol val="square"/>
            <c:size val="10"/>
            <c:spPr>
              <a:solidFill>
                <a:schemeClr val="accent1"/>
              </a:solidFill>
              <a:ln>
                <a:solidFill>
                  <a:schemeClr val="accent1"/>
                </a:solidFill>
              </a:ln>
            </c:spPr>
          </c:marker>
          <c:xVal>
            <c:numRef>
              <c:f>Sheet1!$B$3:$B$8</c:f>
              <c:numCache>
                <c:formatCode>General</c:formatCode>
                <c:ptCount val="6"/>
                <c:pt idx="0">
                  <c:v>0.22</c:v>
                </c:pt>
                <c:pt idx="1">
                  <c:v>0.44</c:v>
                </c:pt>
                <c:pt idx="2">
                  <c:v>0.66</c:v>
                </c:pt>
                <c:pt idx="3">
                  <c:v>0.87</c:v>
                </c:pt>
                <c:pt idx="4">
                  <c:v>1.0900000000000001</c:v>
                </c:pt>
                <c:pt idx="5">
                  <c:v>1.3</c:v>
                </c:pt>
              </c:numCache>
            </c:numRef>
          </c:xVal>
          <c:yVal>
            <c:numRef>
              <c:f>Sheet1!$C$3:$C$8</c:f>
              <c:numCache>
                <c:formatCode>General</c:formatCode>
                <c:ptCount val="6"/>
                <c:pt idx="0">
                  <c:v>10.9</c:v>
                </c:pt>
                <c:pt idx="1">
                  <c:v>11.05</c:v>
                </c:pt>
                <c:pt idx="2">
                  <c:v>11.09</c:v>
                </c:pt>
                <c:pt idx="3">
                  <c:v>11.12</c:v>
                </c:pt>
                <c:pt idx="4">
                  <c:v>11.1</c:v>
                </c:pt>
                <c:pt idx="5">
                  <c:v>11.17</c:v>
                </c:pt>
              </c:numCache>
            </c:numRef>
          </c:yVal>
          <c:smooth val="1"/>
          <c:extLst>
            <c:ext xmlns:c16="http://schemas.microsoft.com/office/drawing/2014/chart" uri="{C3380CC4-5D6E-409C-BE32-E72D297353CC}">
              <c16:uniqueId val="{00000000-4799-4096-ABAE-8662F077844C}"/>
            </c:ext>
          </c:extLst>
        </c:ser>
        <c:ser>
          <c:idx val="2"/>
          <c:order val="1"/>
          <c:spPr>
            <a:ln>
              <a:solidFill>
                <a:schemeClr val="accent2"/>
              </a:solidFill>
            </a:ln>
            <a:effectLst/>
          </c:spPr>
          <c:marker>
            <c:symbol val="triangle"/>
            <c:size val="10"/>
            <c:spPr>
              <a:solidFill>
                <a:schemeClr val="accent2"/>
              </a:solidFill>
              <a:ln>
                <a:solidFill>
                  <a:schemeClr val="accent2"/>
                </a:solidFill>
              </a:ln>
            </c:spPr>
          </c:marker>
          <c:xVal>
            <c:numRef>
              <c:f>Sheet1!$E$3:$E$8</c:f>
              <c:numCache>
                <c:formatCode>General</c:formatCode>
                <c:ptCount val="6"/>
                <c:pt idx="0">
                  <c:v>0.42799999999999999</c:v>
                </c:pt>
                <c:pt idx="1">
                  <c:v>0.46500000000000002</c:v>
                </c:pt>
                <c:pt idx="2">
                  <c:v>0.48699999999999999</c:v>
                </c:pt>
                <c:pt idx="3">
                  <c:v>0.5</c:v>
                </c:pt>
                <c:pt idx="4">
                  <c:v>0.52600000000000002</c:v>
                </c:pt>
                <c:pt idx="5">
                  <c:v>0.54400000000000004</c:v>
                </c:pt>
              </c:numCache>
            </c:numRef>
          </c:xVal>
          <c:yVal>
            <c:numRef>
              <c:f>Sheet1!$F$3:$F$8</c:f>
              <c:numCache>
                <c:formatCode>General</c:formatCode>
                <c:ptCount val="6"/>
                <c:pt idx="0">
                  <c:v>5.66</c:v>
                </c:pt>
                <c:pt idx="1">
                  <c:v>10.42</c:v>
                </c:pt>
                <c:pt idx="2">
                  <c:v>14.92</c:v>
                </c:pt>
                <c:pt idx="3">
                  <c:v>19.37</c:v>
                </c:pt>
                <c:pt idx="4">
                  <c:v>22.99</c:v>
                </c:pt>
                <c:pt idx="5">
                  <c:v>26.7</c:v>
                </c:pt>
              </c:numCache>
            </c:numRef>
          </c:yVal>
          <c:smooth val="1"/>
          <c:extLst>
            <c:ext xmlns:c16="http://schemas.microsoft.com/office/drawing/2014/chart" uri="{C3380CC4-5D6E-409C-BE32-E72D297353CC}">
              <c16:uniqueId val="{00000001-4799-4096-ABAE-8662F077844C}"/>
            </c:ext>
          </c:extLst>
        </c:ser>
        <c:dLbls>
          <c:showLegendKey val="0"/>
          <c:showVal val="0"/>
          <c:showCatName val="0"/>
          <c:showSerName val="0"/>
          <c:showPercent val="0"/>
          <c:showBubbleSize val="0"/>
        </c:dLbls>
        <c:axId val="1838583072"/>
        <c:axId val="1838587232"/>
      </c:scatterChart>
      <c:valAx>
        <c:axId val="1838583072"/>
        <c:scaling>
          <c:orientation val="minMax"/>
          <c:max val="1.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8587232"/>
        <c:crosses val="autoZero"/>
        <c:crossBetween val="midCat"/>
      </c:valAx>
      <c:valAx>
        <c:axId val="183858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8583072"/>
        <c:crosses val="autoZero"/>
        <c:crossBetween val="midCat"/>
      </c:valAx>
      <c:spPr>
        <a:noFill/>
        <a:ln w="25400">
          <a:noFill/>
        </a:ln>
      </c:spPr>
    </c:plotArea>
    <c:plotVisOnly val="1"/>
    <c:dispBlanksAs val="gap"/>
    <c:showDLblsOverMax val="0"/>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spPr>
            <a:ln>
              <a:solidFill>
                <a:schemeClr val="accent1"/>
              </a:solidFill>
            </a:ln>
          </c:spPr>
          <c:marker>
            <c:symbol val="square"/>
            <c:size val="10"/>
            <c:spPr>
              <a:solidFill>
                <a:schemeClr val="accent1"/>
              </a:solidFill>
              <a:ln>
                <a:solidFill>
                  <a:schemeClr val="accent1"/>
                </a:solidFill>
              </a:ln>
            </c:spPr>
          </c:marker>
          <c:xVal>
            <c:numRef>
              <c:f>Sheet1!$B$3:$B$8</c:f>
              <c:numCache>
                <c:formatCode>General</c:formatCode>
                <c:ptCount val="6"/>
                <c:pt idx="0">
                  <c:v>0.22</c:v>
                </c:pt>
                <c:pt idx="1">
                  <c:v>0.44</c:v>
                </c:pt>
                <c:pt idx="2">
                  <c:v>0.66</c:v>
                </c:pt>
                <c:pt idx="3">
                  <c:v>0.87</c:v>
                </c:pt>
                <c:pt idx="4">
                  <c:v>1.0900000000000001</c:v>
                </c:pt>
                <c:pt idx="5">
                  <c:v>1.3</c:v>
                </c:pt>
              </c:numCache>
            </c:numRef>
          </c:xVal>
          <c:yVal>
            <c:numRef>
              <c:f>Sheet1!$C$3:$C$8</c:f>
              <c:numCache>
                <c:formatCode>General</c:formatCode>
                <c:ptCount val="6"/>
                <c:pt idx="0">
                  <c:v>10.9</c:v>
                </c:pt>
                <c:pt idx="1">
                  <c:v>11.05</c:v>
                </c:pt>
                <c:pt idx="2">
                  <c:v>11.09</c:v>
                </c:pt>
                <c:pt idx="3">
                  <c:v>11.12</c:v>
                </c:pt>
                <c:pt idx="4">
                  <c:v>11.1</c:v>
                </c:pt>
                <c:pt idx="5">
                  <c:v>11.17</c:v>
                </c:pt>
              </c:numCache>
            </c:numRef>
          </c:yVal>
          <c:smooth val="1"/>
          <c:extLst>
            <c:ext xmlns:c16="http://schemas.microsoft.com/office/drawing/2014/chart" uri="{C3380CC4-5D6E-409C-BE32-E72D297353CC}">
              <c16:uniqueId val="{00000000-4799-4096-ABAE-8662F077844C}"/>
            </c:ext>
          </c:extLst>
        </c:ser>
        <c:ser>
          <c:idx val="2"/>
          <c:order val="1"/>
          <c:spPr>
            <a:ln>
              <a:solidFill>
                <a:schemeClr val="accent2"/>
              </a:solidFill>
            </a:ln>
            <a:effectLst/>
          </c:spPr>
          <c:marker>
            <c:symbol val="triangle"/>
            <c:size val="10"/>
            <c:spPr>
              <a:solidFill>
                <a:schemeClr val="accent2"/>
              </a:solidFill>
              <a:ln>
                <a:solidFill>
                  <a:schemeClr val="accent2"/>
                </a:solidFill>
              </a:ln>
            </c:spPr>
          </c:marker>
          <c:xVal>
            <c:numRef>
              <c:f>Sheet1!$E$3:$E$8</c:f>
              <c:numCache>
                <c:formatCode>General</c:formatCode>
                <c:ptCount val="6"/>
                <c:pt idx="0">
                  <c:v>0.42799999999999999</c:v>
                </c:pt>
                <c:pt idx="1">
                  <c:v>0.46500000000000002</c:v>
                </c:pt>
                <c:pt idx="2">
                  <c:v>0.48699999999999999</c:v>
                </c:pt>
                <c:pt idx="3">
                  <c:v>0.5</c:v>
                </c:pt>
                <c:pt idx="4">
                  <c:v>0.52600000000000002</c:v>
                </c:pt>
                <c:pt idx="5">
                  <c:v>0.54400000000000004</c:v>
                </c:pt>
              </c:numCache>
            </c:numRef>
          </c:xVal>
          <c:yVal>
            <c:numRef>
              <c:f>Sheet1!$F$3:$F$8</c:f>
              <c:numCache>
                <c:formatCode>General</c:formatCode>
                <c:ptCount val="6"/>
                <c:pt idx="0">
                  <c:v>5.66</c:v>
                </c:pt>
                <c:pt idx="1">
                  <c:v>10.42</c:v>
                </c:pt>
                <c:pt idx="2">
                  <c:v>14.92</c:v>
                </c:pt>
                <c:pt idx="3">
                  <c:v>19.37</c:v>
                </c:pt>
                <c:pt idx="4">
                  <c:v>22.99</c:v>
                </c:pt>
                <c:pt idx="5">
                  <c:v>26.7</c:v>
                </c:pt>
              </c:numCache>
            </c:numRef>
          </c:yVal>
          <c:smooth val="1"/>
          <c:extLst>
            <c:ext xmlns:c16="http://schemas.microsoft.com/office/drawing/2014/chart" uri="{C3380CC4-5D6E-409C-BE32-E72D297353CC}">
              <c16:uniqueId val="{00000001-4799-4096-ABAE-8662F077844C}"/>
            </c:ext>
          </c:extLst>
        </c:ser>
        <c:dLbls>
          <c:showLegendKey val="0"/>
          <c:showVal val="0"/>
          <c:showCatName val="0"/>
          <c:showSerName val="0"/>
          <c:showPercent val="0"/>
          <c:showBubbleSize val="0"/>
        </c:dLbls>
        <c:axId val="1838583072"/>
        <c:axId val="1838587232"/>
      </c:scatterChart>
      <c:valAx>
        <c:axId val="1838583072"/>
        <c:scaling>
          <c:orientation val="minMax"/>
          <c:max val="1.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8587232"/>
        <c:crosses val="autoZero"/>
        <c:crossBetween val="midCat"/>
      </c:valAx>
      <c:valAx>
        <c:axId val="183858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8583072"/>
        <c:crosses val="autoZero"/>
        <c:crossBetween val="midCat"/>
      </c:valAx>
      <c:spPr>
        <a:noFill/>
        <a:ln w="25400">
          <a:noFill/>
        </a:ln>
      </c:spPr>
    </c:plotArea>
    <c:plotVisOnly val="1"/>
    <c:dispBlanksAs val="gap"/>
    <c:showDLblsOverMax val="0"/>
  </c:chart>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0.31886</cdr:x>
      <cdr:y>0.70017</cdr:y>
    </cdr:from>
    <cdr:to>
      <cdr:x>0.721</cdr:x>
      <cdr:y>0.85582</cdr:y>
    </cdr:to>
    <cdr:sp macro="" textlink="">
      <cdr:nvSpPr>
        <cdr:cNvPr id="2" name="TextBox 330"/>
        <cdr:cNvSpPr txBox="1"/>
      </cdr:nvSpPr>
      <cdr:spPr>
        <a:xfrm xmlns:a="http://schemas.openxmlformats.org/drawingml/2006/main">
          <a:off x="1965758" y="2630612"/>
          <a:ext cx="247916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762015"/>
          <a:r>
            <a:rPr lang="en-US" altLang="zh-CN" sz="1600" dirty="0">
              <a:solidFill>
                <a:schemeClr val="accent2"/>
              </a:solidFill>
              <a:latin typeface="Calibri" panose="020F0502020204030204"/>
              <a:ea typeface="等线" panose="02010600030101010101" pitchFamily="2" charset="-122"/>
            </a:rPr>
            <a:t>BS = 1</a:t>
          </a:r>
          <a:br>
            <a:rPr lang="en-US" altLang="zh-CN" sz="1600" dirty="0">
              <a:solidFill>
                <a:schemeClr val="accent2"/>
              </a:solidFill>
              <a:latin typeface="Calibri" panose="020F0502020204030204"/>
              <a:ea typeface="等线" panose="02010600030101010101" pitchFamily="2" charset="-122"/>
            </a:rPr>
          </a:br>
          <a:r>
            <a:rPr lang="en-US" altLang="zh-CN" sz="1600" dirty="0">
              <a:solidFill>
                <a:schemeClr val="accent2"/>
              </a:solidFill>
              <a:latin typeface="Calibri" panose="020F0502020204030204"/>
              <a:ea typeface="等线" panose="02010600030101010101" pitchFamily="2" charset="-122"/>
            </a:rPr>
            <a:t>0.43ms, 5.66TOPS</a:t>
          </a:r>
        </a:p>
      </cdr:txBody>
    </cdr:sp>
  </cdr:relSizeAnchor>
</c:userShapes>
</file>

<file path=ppt/drawings/drawing2.xml><?xml version="1.0" encoding="utf-8"?>
<c:userShapes xmlns:c="http://schemas.openxmlformats.org/drawingml/2006/chart">
  <cdr:relSizeAnchor xmlns:cdr="http://schemas.openxmlformats.org/drawingml/2006/chartDrawing">
    <cdr:from>
      <cdr:x>0.31449</cdr:x>
      <cdr:y>0.70003</cdr:y>
    </cdr:from>
    <cdr:to>
      <cdr:x>0.71663</cdr:x>
      <cdr:y>0.85568</cdr:y>
    </cdr:to>
    <cdr:sp macro="" textlink="">
      <cdr:nvSpPr>
        <cdr:cNvPr id="2" name="TextBox 330"/>
        <cdr:cNvSpPr txBox="1"/>
      </cdr:nvSpPr>
      <cdr:spPr>
        <a:xfrm xmlns:a="http://schemas.openxmlformats.org/drawingml/2006/main">
          <a:off x="1938836" y="2630074"/>
          <a:ext cx="247916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762015"/>
          <a:r>
            <a:rPr lang="en-US" altLang="zh-CN" sz="1600" dirty="0">
              <a:solidFill>
                <a:schemeClr val="accent2"/>
              </a:solidFill>
              <a:latin typeface="Calibri" panose="020F0502020204030204"/>
              <a:ea typeface="等线" panose="02010600030101010101" pitchFamily="2" charset="-122"/>
            </a:rPr>
            <a:t>BS = 1</a:t>
          </a:r>
          <a:br>
            <a:rPr lang="en-US" altLang="zh-CN" sz="1600" dirty="0">
              <a:solidFill>
                <a:schemeClr val="accent2"/>
              </a:solidFill>
              <a:latin typeface="Calibri" panose="020F0502020204030204"/>
              <a:ea typeface="等线" panose="02010600030101010101" pitchFamily="2" charset="-122"/>
            </a:rPr>
          </a:br>
          <a:r>
            <a:rPr lang="en-US" altLang="zh-CN" sz="1600" dirty="0">
              <a:solidFill>
                <a:schemeClr val="accent2"/>
              </a:solidFill>
              <a:latin typeface="Calibri" panose="020F0502020204030204"/>
              <a:ea typeface="等线" panose="02010600030101010101" pitchFamily="2" charset="-122"/>
            </a:rPr>
            <a:t>0.43ms, 5.66TOPS</a:t>
          </a:r>
        </a:p>
      </cdr:txBody>
    </cdr:sp>
  </cdr:relSizeAnchor>
</c:userShapes>
</file>

<file path=ppt/drawings/drawing3.xml><?xml version="1.0" encoding="utf-8"?>
<c:userShapes xmlns:c="http://schemas.openxmlformats.org/drawingml/2006/chart">
  <cdr:relSizeAnchor xmlns:cdr="http://schemas.openxmlformats.org/drawingml/2006/chartDrawing">
    <cdr:from>
      <cdr:x>0.17567</cdr:x>
      <cdr:y>0.74033</cdr:y>
    </cdr:from>
    <cdr:to>
      <cdr:x>0.34498</cdr:x>
      <cdr:y>0.83044</cdr:y>
    </cdr:to>
    <cdr:sp macro="" textlink="">
      <cdr:nvSpPr>
        <cdr:cNvPr id="2" name="TextBox 330"/>
        <cdr:cNvSpPr txBox="1"/>
      </cdr:nvSpPr>
      <cdr:spPr>
        <a:xfrm xmlns:a="http://schemas.openxmlformats.org/drawingml/2006/main">
          <a:off x="1082993" y="2781478"/>
          <a:ext cx="1043785"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762015"/>
          <a:r>
            <a:rPr lang="en-US" altLang="zh-CN" sz="1600" dirty="0">
              <a:solidFill>
                <a:schemeClr val="accent2"/>
              </a:solidFill>
              <a:latin typeface="Calibri" panose="020F0502020204030204"/>
              <a:ea typeface="等线" panose="02010600030101010101" pitchFamily="2" charset="-122"/>
            </a:rPr>
            <a:t>BS = 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print.iacr.org/2021/12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print.iacr.org/2021/12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print.iacr.org/2021/12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print.iacr.org/2021/12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a:xfrm>
            <a:off x="381000" y="685800"/>
            <a:ext cx="6096000" cy="3429000"/>
          </a:xfrm>
          <a:ln/>
        </p:spPr>
      </p:sp>
      <p:sp>
        <p:nvSpPr>
          <p:cNvPr id="13314" name="Notes Placeholder 2"/>
          <p:cNvSpPr>
            <a:spLocks noGrp="1"/>
          </p:cNvSpPr>
          <p:nvPr>
            <p:ph type="body" idx="1"/>
          </p:nvPr>
        </p:nvSpPr>
        <p:spPr>
          <a:noFill/>
          <a:ln/>
        </p:spPr>
        <p:txBody>
          <a:bodyPr/>
          <a:lstStyle/>
          <a:p>
            <a:r>
              <a:rPr lang="en-US" altLang="zh-CN" dirty="0" err="1">
                <a:latin typeface="Arial" pitchFamily="34" charset="0"/>
              </a:rPr>
              <a:t>Muhuan</a:t>
            </a:r>
            <a:r>
              <a:rPr lang="en-US" altLang="zh-CN" dirty="0">
                <a:latin typeface="Arial" pitchFamily="34" charset="0"/>
              </a:rPr>
              <a:t>: figure from Michael Taylor, UCSD; data is from Intel</a:t>
            </a:r>
          </a:p>
          <a:p>
            <a:r>
              <a:rPr lang="en-US" altLang="zh-CN" dirty="0">
                <a:latin typeface="Arial" pitchFamily="34" charset="0"/>
              </a:rPr>
              <a:t>https://</a:t>
            </a:r>
            <a:r>
              <a:rPr lang="en-US" altLang="zh-CN" dirty="0" err="1">
                <a:latin typeface="Arial" pitchFamily="34" charset="0"/>
              </a:rPr>
              <a:t>pdfs.semanticscholar.org</a:t>
            </a:r>
            <a:r>
              <a:rPr lang="en-US" altLang="zh-CN" dirty="0">
                <a:latin typeface="Arial" pitchFamily="34" charset="0"/>
              </a:rPr>
              <a:t>/6a82/1a3329a60def23235c75b152055c36d40437.pdf</a:t>
            </a:r>
            <a:endParaRPr lang="zh-CN" altLang="en-US" dirty="0">
              <a:latin typeface="Arial" pitchFamily="34" charset="0"/>
            </a:endParaRPr>
          </a:p>
        </p:txBody>
      </p:sp>
      <p:sp>
        <p:nvSpPr>
          <p:cNvPr id="13315" name="Slide Number Placeholder 3"/>
          <p:cNvSpPr>
            <a:spLocks noGrp="1"/>
          </p:cNvSpPr>
          <p:nvPr>
            <p:ph type="sldNum" sz="quarter" idx="5"/>
          </p:nvPr>
        </p:nvSpPr>
        <p:spPr>
          <a:noFill/>
        </p:spPr>
        <p:txBody>
          <a:bodyPr/>
          <a:lstStyle/>
          <a:p>
            <a:fld id="{8F05F707-5787-4776-9BDF-D96CC0DC034D}" type="slidenum">
              <a:rPr lang="zh-CN" altLang="en-US">
                <a:solidFill>
                  <a:srgbClr val="000000"/>
                </a:solidFill>
              </a:rPr>
              <a:pPr/>
              <a:t>3</a:t>
            </a:fld>
            <a:endParaRPr lang="en-US" altLang="zh-CN">
              <a:solidFill>
                <a:srgbClr val="000000"/>
              </a:solidFill>
            </a:endParaRPr>
          </a:p>
        </p:txBody>
      </p:sp>
    </p:spTree>
    <p:extLst>
      <p:ext uri="{BB962C8B-B14F-4D97-AF65-F5344CB8AC3E}">
        <p14:creationId xmlns:p14="http://schemas.microsoft.com/office/powerpoint/2010/main" val="3634167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13</a:t>
            </a:fld>
            <a:endParaRPr lang="en-US"/>
          </a:p>
        </p:txBody>
      </p:sp>
    </p:spTree>
    <p:extLst>
      <p:ext uri="{BB962C8B-B14F-4D97-AF65-F5344CB8AC3E}">
        <p14:creationId xmlns:p14="http://schemas.microsoft.com/office/powerpoint/2010/main" val="12047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14</a:t>
            </a:fld>
            <a:endParaRPr lang="en-US"/>
          </a:p>
        </p:txBody>
      </p:sp>
    </p:spTree>
    <p:extLst>
      <p:ext uri="{BB962C8B-B14F-4D97-AF65-F5344CB8AC3E}">
        <p14:creationId xmlns:p14="http://schemas.microsoft.com/office/powerpoint/2010/main" val="113358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15</a:t>
            </a:fld>
            <a:endParaRPr lang="en-US"/>
          </a:p>
        </p:txBody>
      </p:sp>
    </p:spTree>
    <p:extLst>
      <p:ext uri="{BB962C8B-B14F-4D97-AF65-F5344CB8AC3E}">
        <p14:creationId xmlns:p14="http://schemas.microsoft.com/office/powerpoint/2010/main" val="375496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16</a:t>
            </a:fld>
            <a:endParaRPr lang="en-US"/>
          </a:p>
        </p:txBody>
      </p:sp>
    </p:spTree>
    <p:extLst>
      <p:ext uri="{BB962C8B-B14F-4D97-AF65-F5344CB8AC3E}">
        <p14:creationId xmlns:p14="http://schemas.microsoft.com/office/powerpoint/2010/main" val="138743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B7771-E11A-7755-1B25-B44F172A8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D4D83-AAD3-585F-4906-3AF93B13539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068F68E-7DD4-3E71-E3A9-5D699BBB6C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43402C-9DB6-2ACF-5537-764BCB54FC8B}"/>
              </a:ext>
            </a:extLst>
          </p:cNvPr>
          <p:cNvSpPr>
            <a:spLocks noGrp="1"/>
          </p:cNvSpPr>
          <p:nvPr>
            <p:ph type="sldNum" sz="quarter" idx="10"/>
          </p:nvPr>
        </p:nvSpPr>
        <p:spPr/>
        <p:txBody>
          <a:bodyPr/>
          <a:lstStyle/>
          <a:p>
            <a:fld id="{2562DD4F-E83A-43B1-8325-AA92D618B03D}" type="slidenum">
              <a:rPr lang="en-US" smtClean="0"/>
              <a:t>17</a:t>
            </a:fld>
            <a:endParaRPr lang="en-US" dirty="0"/>
          </a:p>
        </p:txBody>
      </p:sp>
    </p:spTree>
    <p:extLst>
      <p:ext uri="{BB962C8B-B14F-4D97-AF65-F5344CB8AC3E}">
        <p14:creationId xmlns:p14="http://schemas.microsoft.com/office/powerpoint/2010/main" val="1017055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18</a:t>
            </a:fld>
            <a:endParaRPr lang="en-US"/>
          </a:p>
        </p:txBody>
      </p:sp>
    </p:spTree>
    <p:extLst>
      <p:ext uri="{BB962C8B-B14F-4D97-AF65-F5344CB8AC3E}">
        <p14:creationId xmlns:p14="http://schemas.microsoft.com/office/powerpoint/2010/main" val="410209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19</a:t>
            </a:fld>
            <a:endParaRPr lang="en-US" dirty="0"/>
          </a:p>
        </p:txBody>
      </p:sp>
    </p:spTree>
    <p:extLst>
      <p:ext uri="{BB962C8B-B14F-4D97-AF65-F5344CB8AC3E}">
        <p14:creationId xmlns:p14="http://schemas.microsoft.com/office/powerpoint/2010/main" val="177860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20</a:t>
            </a:fld>
            <a:endParaRPr lang="en-US"/>
          </a:p>
        </p:txBody>
      </p:sp>
    </p:spTree>
    <p:extLst>
      <p:ext uri="{BB962C8B-B14F-4D97-AF65-F5344CB8AC3E}">
        <p14:creationId xmlns:p14="http://schemas.microsoft.com/office/powerpoint/2010/main" val="156849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adaptive compute acceleration platforms (ACAPs)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sng" dirty="0">
                <a:solidFill>
                  <a:srgbClr val="1A0DAB"/>
                </a:solidFill>
                <a:effectLst/>
                <a:latin typeface="Roboto" panose="02000000000000000000" pitchFamily="2" charset="0"/>
                <a:hlinkClick r:id="rId3"/>
              </a:rPr>
              <a:t>Efficient Number Theoretic Transform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altLang="zh-CN" sz="1100" b="0" i="0" u="none" strike="noStrike" kern="0" cap="none" spc="0" normalizeH="0" baseline="0" noProof="0" dirty="0">
                <a:ln>
                  <a:noFill/>
                </a:ln>
                <a:solidFill>
                  <a:srgbClr val="000000"/>
                </a:solidFill>
                <a:effectLst/>
                <a:uLnTx/>
                <a:uFillTx/>
                <a:latin typeface="+mn-lt"/>
                <a:cs typeface="Arial"/>
                <a:sym typeface="Arial"/>
              </a:rPr>
              <a:t>NSF</a:t>
            </a:r>
            <a:r>
              <a:rPr kumimoji="0" lang="zh-CN" altLang="en-US" sz="11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100" b="0" i="0" u="none" strike="noStrike" kern="0" cap="none" spc="0" normalizeH="0" baseline="0" noProof="0" dirty="0">
                <a:ln>
                  <a:noFill/>
                </a:ln>
                <a:solidFill>
                  <a:srgbClr val="000000"/>
                </a:solidFill>
                <a:effectLst/>
                <a:uLnTx/>
                <a:uFillTx/>
                <a:latin typeface="+mn-lt"/>
                <a:cs typeface="Arial"/>
                <a:sym typeface="Arial"/>
              </a:rPr>
              <a:t>#2213701:</a:t>
            </a:r>
            <a:r>
              <a:rPr kumimoji="0" lang="zh-CN" altLang="en-US" sz="11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100" b="0" i="0" u="none" strike="noStrike" kern="0" cap="none" spc="0" normalizeH="0" baseline="0" noProof="0" dirty="0">
                <a:ln>
                  <a:noFill/>
                </a:ln>
                <a:solidFill>
                  <a:srgbClr val="000000"/>
                </a:solidFill>
                <a:effectLst/>
                <a:uLnTx/>
                <a:uFillTx/>
                <a:latin typeface="+mn-lt"/>
                <a:cs typeface="Arial"/>
                <a:sym typeface="Arial"/>
              </a:rPr>
              <a:t>Collaborative Research: CCRI: New: A Scalable Hardware and Software Environment Enabling Secure Multi-party Learning</a:t>
            </a:r>
            <a:br>
              <a:rPr kumimoji="0" lang="en-US" altLang="zh-CN" sz="1100" b="0" i="0" u="none" strike="noStrike" kern="0" cap="none" spc="0" normalizeH="0" baseline="0" noProof="0" dirty="0">
                <a:ln>
                  <a:noFill/>
                </a:ln>
                <a:solidFill>
                  <a:srgbClr val="000000"/>
                </a:solidFill>
                <a:effectLst/>
                <a:uLnTx/>
                <a:uFillTx/>
                <a:latin typeface="+mn-lt"/>
                <a:cs typeface="Arial"/>
                <a:sym typeface="Arial"/>
              </a:rPr>
            </a:br>
            <a:r>
              <a:rPr kumimoji="0" lang="en-US" altLang="zh-CN" sz="1100" b="0" i="0" u="none" strike="noStrike" kern="0" cap="none" spc="0" normalizeH="0" baseline="0" noProof="0" dirty="0">
                <a:ln>
                  <a:noFill/>
                </a:ln>
                <a:solidFill>
                  <a:srgbClr val="000000"/>
                </a:solidFill>
                <a:effectLst/>
                <a:uLnTx/>
                <a:uFillTx/>
                <a:latin typeface="+mn-lt"/>
                <a:cs typeface="Arial"/>
                <a:sym typeface="Arial"/>
              </a:rPr>
              <a:t>NSF</a:t>
            </a:r>
            <a:r>
              <a:rPr kumimoji="0" lang="zh-CN" altLang="en-US" sz="11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100" b="0" i="0" u="none" strike="noStrike" kern="0" cap="none" spc="0" normalizeH="0" baseline="0" noProof="0" dirty="0">
                <a:ln>
                  <a:noFill/>
                </a:ln>
                <a:solidFill>
                  <a:srgbClr val="000000"/>
                </a:solidFill>
                <a:effectLst/>
                <a:uLnTx/>
                <a:uFillTx/>
                <a:latin typeface="+mn-lt"/>
                <a:cs typeface="Arial"/>
                <a:sym typeface="Arial"/>
              </a:rPr>
              <a:t>#2217003:</a:t>
            </a:r>
            <a:r>
              <a:rPr kumimoji="0" lang="zh-CN" altLang="en-US" sz="11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100" b="0" i="0" u="none" strike="noStrike" kern="0" cap="none" spc="0" normalizeH="0" baseline="0" noProof="0" dirty="0">
                <a:ln>
                  <a:noFill/>
                </a:ln>
                <a:solidFill>
                  <a:srgbClr val="000000"/>
                </a:solidFill>
                <a:effectLst/>
                <a:uLnTx/>
                <a:uFillTx/>
                <a:latin typeface="+mn-lt"/>
                <a:cs typeface="Arial"/>
                <a:sym typeface="Arial"/>
              </a:rPr>
              <a:t>Collaborative Research: </a:t>
            </a:r>
            <a:r>
              <a:rPr kumimoji="0" lang="en-US" altLang="zh-CN" sz="1100" b="0" i="0" u="none" strike="noStrike" kern="0" cap="none" spc="0" normalizeH="0" baseline="0" noProof="0" dirty="0" err="1">
                <a:ln>
                  <a:noFill/>
                </a:ln>
                <a:solidFill>
                  <a:srgbClr val="000000"/>
                </a:solidFill>
                <a:effectLst/>
                <a:uLnTx/>
                <a:uFillTx/>
                <a:latin typeface="+mn-lt"/>
                <a:cs typeface="Arial"/>
                <a:sym typeface="Arial"/>
              </a:rPr>
              <a:t>PPoSS</a:t>
            </a:r>
            <a:r>
              <a:rPr kumimoji="0" lang="en-US" altLang="zh-CN" sz="1100" b="0" i="0" u="none" strike="noStrike" kern="0" cap="none" spc="0" normalizeH="0" baseline="0" noProof="0" dirty="0">
                <a:ln>
                  <a:noFill/>
                </a:ln>
                <a:solidFill>
                  <a:srgbClr val="000000"/>
                </a:solidFill>
                <a:effectLst/>
                <a:uLnTx/>
                <a:uFillTx/>
                <a:latin typeface="+mn-lt"/>
                <a:cs typeface="Arial"/>
                <a:sym typeface="Arial"/>
              </a:rPr>
              <a:t>: LARGE: Co-designing Hardware, Software, and Algorithms to Enable Extreme-Scale Machine Learning Systems</a:t>
            </a:r>
            <a:endParaRPr kumimoji="0" lang="en-US" sz="1100" b="0" i="0" u="none" strike="noStrike" kern="0" cap="none" spc="0" normalizeH="0" baseline="0" noProof="0" dirty="0">
              <a:ln>
                <a:noFill/>
              </a:ln>
              <a:solidFill>
                <a:srgbClr val="000000"/>
              </a:solidFill>
              <a:effectLst/>
              <a:uLnTx/>
              <a:uFillTx/>
              <a:latin typeface="+mn-lt"/>
              <a:cs typeface="Arial"/>
              <a:sym typeface="Arial"/>
            </a:endParaRPr>
          </a:p>
          <a:p>
            <a:endParaRPr lang="en-US" dirty="0"/>
          </a:p>
        </p:txBody>
      </p:sp>
    </p:spTree>
    <p:extLst>
      <p:ext uri="{BB962C8B-B14F-4D97-AF65-F5344CB8AC3E}">
        <p14:creationId xmlns:p14="http://schemas.microsoft.com/office/powerpoint/2010/main" val="1521676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mn-lt"/>
              </a:rPr>
              <a:t>There is no denying that camera-based facial recognition technology enhances public places’ security</a:t>
            </a:r>
            <a:r>
              <a:rPr lang="zh-CN" altLang="en-US" dirty="0">
                <a:effectLst/>
                <a:latin typeface="+mn-lt"/>
              </a:rPr>
              <a:t> </a:t>
            </a:r>
            <a:r>
              <a:rPr lang="en-US" dirty="0">
                <a:effectLst/>
                <a:latin typeface="+mn-lt"/>
              </a:rPr>
              <a:t>and reduces the cost of manual surveillance, but the widespread use of facial recognition technology has raised</a:t>
            </a:r>
            <a:r>
              <a:rPr lang="zh-CN" altLang="en-US" dirty="0">
                <a:effectLst/>
                <a:latin typeface="+mn-lt"/>
              </a:rPr>
              <a:t> </a:t>
            </a:r>
            <a:r>
              <a:rPr lang="en-US" dirty="0">
                <a:effectLst/>
                <a:latin typeface="+mn-lt"/>
              </a:rPr>
              <a:t>privacy concerns around the world</a:t>
            </a:r>
          </a:p>
          <a:p>
            <a:endParaRPr lang="en-US" dirty="0">
              <a:effectLst/>
              <a:latin typeface="+mn-lt"/>
            </a:endParaRPr>
          </a:p>
          <a:p>
            <a:r>
              <a:rPr lang="en-US" dirty="0">
                <a:effectLst/>
                <a:latin typeface="+mn-lt"/>
              </a:rPr>
              <a:t>Changes in the</a:t>
            </a:r>
            <a:r>
              <a:rPr lang="zh-CN" altLang="en-US" dirty="0">
                <a:effectLst/>
                <a:latin typeface="+mn-lt"/>
              </a:rPr>
              <a:t> </a:t>
            </a:r>
            <a:r>
              <a:rPr lang="en-US" dirty="0">
                <a:effectLst/>
                <a:latin typeface="+mn-lt"/>
              </a:rPr>
              <a:t>physical or chemical parameters around the fiber can modify the properties of the guided light, such as its intensity,</a:t>
            </a:r>
            <a:r>
              <a:rPr lang="zh-CN" altLang="en-US" dirty="0">
                <a:effectLst/>
                <a:latin typeface="+mn-lt"/>
              </a:rPr>
              <a:t> </a:t>
            </a:r>
            <a:r>
              <a:rPr lang="en-US" dirty="0">
                <a:effectLst/>
                <a:latin typeface="+mn-lt"/>
              </a:rPr>
              <a:t>phase, or wavelength. By detecting and analyzing the changes in these light properties, the information about the</a:t>
            </a:r>
            <a:r>
              <a:rPr lang="zh-CN" altLang="en-US" dirty="0">
                <a:effectLst/>
                <a:latin typeface="+mn-lt"/>
              </a:rPr>
              <a:t> </a:t>
            </a:r>
            <a:r>
              <a:rPr lang="en-US" dirty="0">
                <a:effectLst/>
                <a:latin typeface="+mn-lt"/>
              </a:rPr>
              <a:t>environment around the optical fiber can be measured. DAS is a type of fiber-optic sensor that achieves distributed</a:t>
            </a:r>
            <a:r>
              <a:rPr lang="zh-CN" altLang="en-US" dirty="0">
                <a:effectLst/>
                <a:latin typeface="+mn-lt"/>
              </a:rPr>
              <a:t> </a:t>
            </a:r>
            <a:r>
              <a:rPr lang="en-US" dirty="0">
                <a:effectLst/>
                <a:latin typeface="+mn-lt"/>
              </a:rPr>
              <a:t>vibration measurement by interrogating a special sensing fiber with pulsed light.</a:t>
            </a:r>
          </a:p>
          <a:p>
            <a:endParaRPr lang="en-US" dirty="0">
              <a:latin typeface="+mn-lt"/>
            </a:endParaRPr>
          </a:p>
          <a:p>
            <a:r>
              <a:rPr lang="en-US" dirty="0">
                <a:latin typeface="+mn-lt"/>
              </a:rPr>
              <a:t>After the preliminary test, the sensing area in this work is configured to 3 meters, and the reflectivity of the sensing fiber is represented in Figure 5. This fiber contains six Rayleigh enhancement points, collectively constituting five individual fiber-optic sensors, and each sensor has its sensing area. This distributed arrangement enables precise and comprehensive monitoring of ground vibrations, facilitating the system’s capability to recognize and analyze various environmental disturbances.</a:t>
            </a:r>
          </a:p>
        </p:txBody>
      </p:sp>
    </p:spTree>
    <p:extLst>
      <p:ext uri="{BB962C8B-B14F-4D97-AF65-F5344CB8AC3E}">
        <p14:creationId xmlns:p14="http://schemas.microsoft.com/office/powerpoint/2010/main" val="131992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1248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mn-lt"/>
              </a:rPr>
              <a:t>There is no denying that camera-based facial recognition technology enhances public places’ security</a:t>
            </a:r>
            <a:r>
              <a:rPr lang="zh-CN" altLang="en-US" dirty="0">
                <a:effectLst/>
                <a:latin typeface="+mn-lt"/>
              </a:rPr>
              <a:t> </a:t>
            </a:r>
            <a:r>
              <a:rPr lang="en-US" dirty="0">
                <a:effectLst/>
                <a:latin typeface="+mn-lt"/>
              </a:rPr>
              <a:t>and reduces the cost of manual surveillance, but the widespread use of facial recognition technology has raised</a:t>
            </a:r>
            <a:r>
              <a:rPr lang="zh-CN" altLang="en-US" dirty="0">
                <a:effectLst/>
                <a:latin typeface="+mn-lt"/>
              </a:rPr>
              <a:t> </a:t>
            </a:r>
            <a:r>
              <a:rPr lang="en-US" dirty="0">
                <a:effectLst/>
                <a:latin typeface="+mn-lt"/>
              </a:rPr>
              <a:t>privacy concerns around the world</a:t>
            </a:r>
          </a:p>
          <a:p>
            <a:endParaRPr lang="en-US" dirty="0">
              <a:effectLst/>
              <a:latin typeface="+mn-lt"/>
            </a:endParaRPr>
          </a:p>
          <a:p>
            <a:r>
              <a:rPr lang="en-US" dirty="0">
                <a:effectLst/>
                <a:latin typeface="+mn-lt"/>
              </a:rPr>
              <a:t>Changes in the</a:t>
            </a:r>
            <a:r>
              <a:rPr lang="zh-CN" altLang="en-US" dirty="0">
                <a:effectLst/>
                <a:latin typeface="+mn-lt"/>
              </a:rPr>
              <a:t> </a:t>
            </a:r>
            <a:r>
              <a:rPr lang="en-US" dirty="0">
                <a:effectLst/>
                <a:latin typeface="+mn-lt"/>
              </a:rPr>
              <a:t>physical or chemical parameters around the fiber can modify the properties of the guided light, such as its intensity,</a:t>
            </a:r>
            <a:r>
              <a:rPr lang="zh-CN" altLang="en-US" dirty="0">
                <a:effectLst/>
                <a:latin typeface="+mn-lt"/>
              </a:rPr>
              <a:t> </a:t>
            </a:r>
            <a:r>
              <a:rPr lang="en-US" dirty="0">
                <a:effectLst/>
                <a:latin typeface="+mn-lt"/>
              </a:rPr>
              <a:t>phase, or wavelength. By detecting and analyzing the changes in these light properties, the information about the</a:t>
            </a:r>
            <a:r>
              <a:rPr lang="zh-CN" altLang="en-US" dirty="0">
                <a:effectLst/>
                <a:latin typeface="+mn-lt"/>
              </a:rPr>
              <a:t> </a:t>
            </a:r>
            <a:r>
              <a:rPr lang="en-US" dirty="0">
                <a:effectLst/>
                <a:latin typeface="+mn-lt"/>
              </a:rPr>
              <a:t>environment around the optical fiber can be measured. DAS is a type of fiber-optic sensor that achieves distributed</a:t>
            </a:r>
            <a:r>
              <a:rPr lang="zh-CN" altLang="en-US" dirty="0">
                <a:effectLst/>
                <a:latin typeface="+mn-lt"/>
              </a:rPr>
              <a:t> </a:t>
            </a:r>
            <a:r>
              <a:rPr lang="en-US" dirty="0">
                <a:effectLst/>
                <a:latin typeface="+mn-lt"/>
              </a:rPr>
              <a:t>vibration measurement by interrogating a special sensing fiber with pulsed light.</a:t>
            </a:r>
          </a:p>
          <a:p>
            <a:endParaRPr lang="en-US" dirty="0">
              <a:latin typeface="+mn-lt"/>
            </a:endParaRPr>
          </a:p>
          <a:p>
            <a:r>
              <a:rPr lang="en-US" dirty="0">
                <a:latin typeface="+mn-lt"/>
              </a:rPr>
              <a:t>After the preliminary test, the sensing area in this work is configured to 3 meters, and the reflectivity of the sensing fiber is represented in Figure 5. This fiber contains six Rayleigh enhancement points, collectively constituting five individual fiber-optic sensors, and each sensor has its sensing area. This distributed arrangement enables precise and comprehensive monitoring of ground vibrations, facilitating the system’s capability to recognize and analyze various environmental disturbances.</a:t>
            </a:r>
          </a:p>
        </p:txBody>
      </p:sp>
    </p:spTree>
    <p:extLst>
      <p:ext uri="{BB962C8B-B14F-4D97-AF65-F5344CB8AC3E}">
        <p14:creationId xmlns:p14="http://schemas.microsoft.com/office/powerpoint/2010/main" val="972387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E65BB-80A7-B18C-C0E7-029E010A1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28E5B2-DB8D-B779-338C-3CE8E897F50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318683-4894-7BE3-1568-E6C03D3AA49F}"/>
              </a:ext>
            </a:extLst>
          </p:cNvPr>
          <p:cNvSpPr>
            <a:spLocks noGrp="1"/>
          </p:cNvSpPr>
          <p:nvPr>
            <p:ph type="body" idx="1"/>
          </p:nvPr>
        </p:nvSpPr>
        <p:spPr/>
        <p:txBody>
          <a:bodyPr/>
          <a:lstStyle/>
          <a:p>
            <a:r>
              <a:rPr lang="en-US" b="0" i="0" dirty="0">
                <a:solidFill>
                  <a:srgbClr val="4D5156"/>
                </a:solidFill>
                <a:effectLst/>
                <a:latin typeface="Roboto" panose="02000000000000000000" pitchFamily="2" charset="0"/>
              </a:rPr>
              <a:t>adaptive compute acceleration platforms (ACAPs)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sng" dirty="0">
                <a:solidFill>
                  <a:srgbClr val="1A0DAB"/>
                </a:solidFill>
                <a:effectLst/>
                <a:latin typeface="Roboto" panose="02000000000000000000" pitchFamily="2" charset="0"/>
                <a:hlinkClick r:id="rId3"/>
              </a:rPr>
              <a:t>Efficient Number Theoretic Transform</a:t>
            </a:r>
          </a:p>
          <a:p>
            <a:endParaRPr lang="en-US" dirty="0"/>
          </a:p>
        </p:txBody>
      </p:sp>
    </p:spTree>
    <p:extLst>
      <p:ext uri="{BB962C8B-B14F-4D97-AF65-F5344CB8AC3E}">
        <p14:creationId xmlns:p14="http://schemas.microsoft.com/office/powerpoint/2010/main" val="3585388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656F2-39D7-5C9C-D1A0-3300D8582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D0378-C15A-5AD9-1C08-6F13441A939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572C45C-611E-70DA-A784-563D92CC64D7}"/>
              </a:ext>
            </a:extLst>
          </p:cNvPr>
          <p:cNvSpPr>
            <a:spLocks noGrp="1"/>
          </p:cNvSpPr>
          <p:nvPr>
            <p:ph type="body" idx="1"/>
          </p:nvPr>
        </p:nvSpPr>
        <p:spPr/>
        <p:txBody>
          <a:bodyPr/>
          <a:lstStyle/>
          <a:p>
            <a:r>
              <a:rPr lang="en-US" b="0" i="0" dirty="0">
                <a:solidFill>
                  <a:srgbClr val="4D5156"/>
                </a:solidFill>
                <a:effectLst/>
                <a:latin typeface="Roboto" panose="02000000000000000000" pitchFamily="2" charset="0"/>
              </a:rPr>
              <a:t>adaptive compute acceleration platforms (ACAPs)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sng" dirty="0">
                <a:solidFill>
                  <a:srgbClr val="1A0DAB"/>
                </a:solidFill>
                <a:effectLst/>
                <a:latin typeface="Roboto" panose="02000000000000000000" pitchFamily="2" charset="0"/>
                <a:hlinkClick r:id="rId3"/>
              </a:rPr>
              <a:t>Efficient Number Theoretic Transform</a:t>
            </a:r>
          </a:p>
          <a:p>
            <a:endParaRPr lang="en-US" dirty="0"/>
          </a:p>
        </p:txBody>
      </p:sp>
    </p:spTree>
    <p:extLst>
      <p:ext uri="{BB962C8B-B14F-4D97-AF65-F5344CB8AC3E}">
        <p14:creationId xmlns:p14="http://schemas.microsoft.com/office/powerpoint/2010/main" val="2760118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adaptive compute acceleration platforms (ACAPs)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sng" dirty="0">
                <a:solidFill>
                  <a:srgbClr val="1A0DAB"/>
                </a:solidFill>
                <a:effectLst/>
                <a:latin typeface="Roboto" panose="02000000000000000000" pitchFamily="2" charset="0"/>
                <a:hlinkClick r:id="rId3"/>
              </a:rPr>
              <a:t>Efficient Number Theoretic Transform</a:t>
            </a:r>
          </a:p>
          <a:p>
            <a:endParaRPr lang="en-US" dirty="0"/>
          </a:p>
        </p:txBody>
      </p:sp>
    </p:spTree>
    <p:extLst>
      <p:ext uri="{BB962C8B-B14F-4D97-AF65-F5344CB8AC3E}">
        <p14:creationId xmlns:p14="http://schemas.microsoft.com/office/powerpoint/2010/main" val="1530939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27a7766bed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127a7766bed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8" name="Google Shape;168;g127a7766bed_1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228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7842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4C3B-9707-5F83-1DC8-7B7326418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5D5CA-3ADC-2B36-C322-CCACAD4631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3FD653-C4C5-DAAC-DE66-C7AA4F3D8BC8}"/>
              </a:ext>
            </a:extLst>
          </p:cNvPr>
          <p:cNvSpPr>
            <a:spLocks noGrp="1"/>
          </p:cNvSpPr>
          <p:nvPr>
            <p:ph type="body" idx="1"/>
          </p:nvPr>
        </p:nvSpPr>
        <p:spPr/>
        <p:txBody>
          <a:bodyPr/>
          <a:lstStyle/>
          <a:p>
            <a:pPr marL="158750" indent="0">
              <a:buFontTx/>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0153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38</a:t>
            </a:fld>
            <a:endParaRPr lang="en-US"/>
          </a:p>
        </p:txBody>
      </p:sp>
    </p:spTree>
    <p:extLst>
      <p:ext uri="{BB962C8B-B14F-4D97-AF65-F5344CB8AC3E}">
        <p14:creationId xmlns:p14="http://schemas.microsoft.com/office/powerpoint/2010/main" val="1261986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40</a:t>
            </a:fld>
            <a:endParaRPr lang="en-US"/>
          </a:p>
        </p:txBody>
      </p:sp>
    </p:spTree>
    <p:extLst>
      <p:ext uri="{BB962C8B-B14F-4D97-AF65-F5344CB8AC3E}">
        <p14:creationId xmlns:p14="http://schemas.microsoft.com/office/powerpoint/2010/main" val="378552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96471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41</a:t>
            </a:fld>
            <a:endParaRPr lang="en-US"/>
          </a:p>
        </p:txBody>
      </p:sp>
    </p:spTree>
    <p:extLst>
      <p:ext uri="{BB962C8B-B14F-4D97-AF65-F5344CB8AC3E}">
        <p14:creationId xmlns:p14="http://schemas.microsoft.com/office/powerpoint/2010/main" val="4184874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42</a:t>
            </a:fld>
            <a:endParaRPr lang="en-US"/>
          </a:p>
        </p:txBody>
      </p:sp>
    </p:spTree>
    <p:extLst>
      <p:ext uri="{BB962C8B-B14F-4D97-AF65-F5344CB8AC3E}">
        <p14:creationId xmlns:p14="http://schemas.microsoft.com/office/powerpoint/2010/main" val="1450179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43</a:t>
            </a:fld>
            <a:endParaRPr lang="en-US"/>
          </a:p>
        </p:txBody>
      </p:sp>
    </p:spTree>
    <p:extLst>
      <p:ext uri="{BB962C8B-B14F-4D97-AF65-F5344CB8AC3E}">
        <p14:creationId xmlns:p14="http://schemas.microsoft.com/office/powerpoint/2010/main" val="3941401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44</a:t>
            </a:fld>
            <a:endParaRPr lang="en-US"/>
          </a:p>
        </p:txBody>
      </p:sp>
    </p:spTree>
    <p:extLst>
      <p:ext uri="{BB962C8B-B14F-4D97-AF65-F5344CB8AC3E}">
        <p14:creationId xmlns:p14="http://schemas.microsoft.com/office/powerpoint/2010/main" val="3912579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45</a:t>
            </a:fld>
            <a:endParaRPr lang="en-US"/>
          </a:p>
        </p:txBody>
      </p:sp>
    </p:spTree>
    <p:extLst>
      <p:ext uri="{BB962C8B-B14F-4D97-AF65-F5344CB8AC3E}">
        <p14:creationId xmlns:p14="http://schemas.microsoft.com/office/powerpoint/2010/main" val="3597461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46</a:t>
            </a:fld>
            <a:endParaRPr lang="en-US"/>
          </a:p>
        </p:txBody>
      </p:sp>
    </p:spTree>
    <p:extLst>
      <p:ext uri="{BB962C8B-B14F-4D97-AF65-F5344CB8AC3E}">
        <p14:creationId xmlns:p14="http://schemas.microsoft.com/office/powerpoint/2010/main" val="1059393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47</a:t>
            </a:fld>
            <a:endParaRPr lang="en-US"/>
          </a:p>
        </p:txBody>
      </p:sp>
    </p:spTree>
    <p:extLst>
      <p:ext uri="{BB962C8B-B14F-4D97-AF65-F5344CB8AC3E}">
        <p14:creationId xmlns:p14="http://schemas.microsoft.com/office/powerpoint/2010/main" val="1103530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Versal ACAP Architecture</a:t>
            </a:r>
            <a:r>
              <a:rPr lang="zh-CN" altLang="en-US" dirty="0"/>
              <a:t> </a:t>
            </a:r>
            <a:r>
              <a:rPr lang="en-US" altLang="zh-CN" dirty="0"/>
              <a:t>Overview</a:t>
            </a:r>
            <a:br>
              <a:rPr lang="en-US" dirty="0"/>
            </a:br>
            <a:endParaRPr lang="en-US" dirty="0"/>
          </a:p>
        </p:txBody>
      </p:sp>
    </p:spTree>
    <p:extLst>
      <p:ext uri="{BB962C8B-B14F-4D97-AF65-F5344CB8AC3E}">
        <p14:creationId xmlns:p14="http://schemas.microsoft.com/office/powerpoint/2010/main" val="4233049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82398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62849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23630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97881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66884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39064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90474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415507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3881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81164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45539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07980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0900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Versal ACAP Architecture</a:t>
            </a:r>
            <a:r>
              <a:rPr lang="zh-CN" altLang="en-US" dirty="0"/>
              <a:t> </a:t>
            </a:r>
            <a:r>
              <a:rPr lang="en-US" altLang="zh-CN" dirty="0"/>
              <a:t>Overview</a:t>
            </a:r>
            <a:br>
              <a:rPr lang="en-US" dirty="0"/>
            </a:br>
            <a:endParaRPr lang="en-US" dirty="0"/>
          </a:p>
        </p:txBody>
      </p:sp>
    </p:spTree>
    <p:extLst>
      <p:ext uri="{BB962C8B-B14F-4D97-AF65-F5344CB8AC3E}">
        <p14:creationId xmlns:p14="http://schemas.microsoft.com/office/powerpoint/2010/main" val="3323295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18903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23837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01437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36434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55447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46261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28657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a:lnSpc>
                <a:spcPct val="107000"/>
              </a:lnSpc>
              <a:spcAft>
                <a:spcPts val="800"/>
              </a:spcAft>
            </a:pP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9632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2DD4F-E83A-43B1-8325-AA92D618B03D}" type="slidenum">
              <a:rPr lang="en-US" smtClean="0"/>
              <a:t>9</a:t>
            </a:fld>
            <a:endParaRPr lang="en-US" dirty="0"/>
          </a:p>
        </p:txBody>
      </p:sp>
    </p:spTree>
    <p:extLst>
      <p:ext uri="{BB962C8B-B14F-4D97-AF65-F5344CB8AC3E}">
        <p14:creationId xmlns:p14="http://schemas.microsoft.com/office/powerpoint/2010/main" val="141487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66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3113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7339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B26A0-EA3E-3C4E-9206-673C70644692}" type="datetimeFigureOut">
              <a:rPr lang="en-US" smtClean="0"/>
              <a:t>9/12/25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245188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B26A0-EA3E-3C4E-9206-673C70644692}" type="datetimeFigureOut">
              <a:rPr lang="en-US" smtClean="0"/>
              <a:t>9/12/25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3806913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B26A0-EA3E-3C4E-9206-673C70644692}" type="datetimeFigureOut">
              <a:rPr lang="en-US" smtClean="0"/>
              <a:t>9/12/25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391546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CE28-0297-4020-9943-0A4B2ABCC080}"/>
              </a:ext>
            </a:extLst>
          </p:cNvPr>
          <p:cNvSpPr>
            <a:spLocks noGrp="1"/>
          </p:cNvSpPr>
          <p:nvPr>
            <p:ph type="title"/>
          </p:nvPr>
        </p:nvSpPr>
        <p:spPr>
          <a:xfrm>
            <a:off x="548640" y="273684"/>
            <a:ext cx="11094720" cy="64071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7108E1-07F3-4B03-819B-843841655A45}"/>
              </a:ext>
            </a:extLst>
          </p:cNvPr>
          <p:cNvSpPr>
            <a:spLocks noGrp="1"/>
          </p:cNvSpPr>
          <p:nvPr>
            <p:ph idx="1" hasCustomPrompt="1"/>
          </p:nvPr>
        </p:nvSpPr>
        <p:spPr>
          <a:xfrm>
            <a:off x="3596640" y="1705820"/>
            <a:ext cx="8046720" cy="4351338"/>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311009D-80D9-4708-BF15-5A7D17FF33A5}"/>
              </a:ext>
            </a:extLst>
          </p:cNvPr>
          <p:cNvSpPr>
            <a:spLocks noGrp="1"/>
          </p:cNvSpPr>
          <p:nvPr>
            <p:ph type="sldNum" sz="quarter" idx="12"/>
          </p:nvPr>
        </p:nvSpPr>
        <p:spPr/>
        <p:txBody>
          <a:bodyPr/>
          <a:lstStyle/>
          <a:p>
            <a:fld id="{32DCBE23-B30A-0440-9997-88385B01067C}" type="slidenum">
              <a:rPr lang="en-US" smtClean="0"/>
              <a:t>‹#›</a:t>
            </a:fld>
            <a:endParaRPr lang="en-US"/>
          </a:p>
        </p:txBody>
      </p:sp>
      <p:sp>
        <p:nvSpPr>
          <p:cNvPr id="7" name="Text Placeholder 43">
            <a:extLst>
              <a:ext uri="{FF2B5EF4-FFF2-40B4-BE49-F238E27FC236}">
                <a16:creationId xmlns:a16="http://schemas.microsoft.com/office/drawing/2014/main" id="{65CE9088-6A8F-4B28-909D-063F55782198}"/>
              </a:ext>
            </a:extLst>
          </p:cNvPr>
          <p:cNvSpPr>
            <a:spLocks noGrp="1"/>
          </p:cNvSpPr>
          <p:nvPr>
            <p:ph type="body" sz="quarter" idx="13" hasCustomPrompt="1"/>
          </p:nvPr>
        </p:nvSpPr>
        <p:spPr>
          <a:xfrm>
            <a:off x="548641" y="979211"/>
            <a:ext cx="11094720" cy="344488"/>
          </a:xfrm>
        </p:spPr>
        <p:txBody>
          <a:bodyPr anchor="t"/>
          <a:lstStyle>
            <a:lvl1pPr marL="0" indent="0">
              <a:buNone/>
              <a:defRPr lang="en-US" sz="2400">
                <a:solidFill>
                  <a:schemeClr val="accent6"/>
                </a:solidFill>
              </a:defRPr>
            </a:lvl1pPr>
          </a:lstStyle>
          <a:p>
            <a:pPr lvl="0"/>
            <a:r>
              <a:rPr lang="en-US" dirty="0"/>
              <a:t>Click to edit Master text styles</a:t>
            </a:r>
          </a:p>
        </p:txBody>
      </p:sp>
      <p:grpSp>
        <p:nvGrpSpPr>
          <p:cNvPr id="8" name="Group 7">
            <a:extLst>
              <a:ext uri="{FF2B5EF4-FFF2-40B4-BE49-F238E27FC236}">
                <a16:creationId xmlns:a16="http://schemas.microsoft.com/office/drawing/2014/main" id="{75213862-DA3F-45BB-8FC6-A9AD15CA8E66}"/>
              </a:ext>
            </a:extLst>
          </p:cNvPr>
          <p:cNvGrpSpPr/>
          <p:nvPr/>
        </p:nvGrpSpPr>
        <p:grpSpPr>
          <a:xfrm>
            <a:off x="3352800" y="2194560"/>
            <a:ext cx="91440" cy="4206240"/>
            <a:chOff x="6050280" y="2194560"/>
            <a:chExt cx="91440" cy="4206240"/>
          </a:xfrm>
        </p:grpSpPr>
        <p:cxnSp>
          <p:nvCxnSpPr>
            <p:cNvPr id="9" name="直线连接符 17">
              <a:extLst>
                <a:ext uri="{FF2B5EF4-FFF2-40B4-BE49-F238E27FC236}">
                  <a16:creationId xmlns:a16="http://schemas.microsoft.com/office/drawing/2014/main" id="{841E3301-EC2E-413A-9987-6EAB9DD49066}"/>
                </a:ext>
              </a:extLst>
            </p:cNvPr>
            <p:cNvCxnSpPr/>
            <p:nvPr userDrawn="1"/>
          </p:nvCxnSpPr>
          <p:spPr>
            <a:xfrm flipV="1">
              <a:off x="6095999" y="2286000"/>
              <a:ext cx="1" cy="41148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矩形 19">
              <a:extLst>
                <a:ext uri="{FF2B5EF4-FFF2-40B4-BE49-F238E27FC236}">
                  <a16:creationId xmlns:a16="http://schemas.microsoft.com/office/drawing/2014/main" id="{4735F365-F205-4431-99C9-CE88F5C820BF}"/>
                </a:ext>
              </a:extLst>
            </p:cNvPr>
            <p:cNvSpPr/>
            <p:nvPr userDrawn="1"/>
          </p:nvSpPr>
          <p:spPr>
            <a:xfrm>
              <a:off x="6050280" y="2194560"/>
              <a:ext cx="91440" cy="91440"/>
            </a:xfrm>
            <a:prstGeom prst="rect">
              <a:avLst/>
            </a:prstGeom>
            <a:solidFill>
              <a:srgbClr val="DC3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Content Placeholder 2">
            <a:extLst>
              <a:ext uri="{FF2B5EF4-FFF2-40B4-BE49-F238E27FC236}">
                <a16:creationId xmlns:a16="http://schemas.microsoft.com/office/drawing/2014/main" id="{3F092AB6-7A5E-4F02-96D1-D6E3B23407B5}"/>
              </a:ext>
            </a:extLst>
          </p:cNvPr>
          <p:cNvSpPr>
            <a:spLocks noGrp="1"/>
          </p:cNvSpPr>
          <p:nvPr>
            <p:ph sz="half" idx="14" hasCustomPrompt="1"/>
          </p:nvPr>
        </p:nvSpPr>
        <p:spPr>
          <a:xfrm>
            <a:off x="548640" y="1705820"/>
            <a:ext cx="2651760" cy="4351338"/>
          </a:xfrm>
        </p:spPr>
        <p:txBody>
          <a:bodyPr/>
          <a:lstStyle>
            <a:lvl1pPr>
              <a:defRPr/>
            </a:lvl1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4607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CE28-0297-4020-9943-0A4B2ABCC08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67108E1-07F3-4B03-819B-843841655A45}"/>
              </a:ext>
            </a:extLst>
          </p:cNvPr>
          <p:cNvSpPr>
            <a:spLocks noGrp="1"/>
          </p:cNvSpPr>
          <p:nvPr>
            <p:ph idx="1" hasCustomPrompt="1"/>
          </p:nvPr>
        </p:nvSpPr>
        <p:spPr>
          <a:xfrm>
            <a:off x="548640" y="1705820"/>
            <a:ext cx="11094720" cy="4351338"/>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311009D-80D9-4708-BF15-5A7D17FF33A5}"/>
              </a:ext>
            </a:extLst>
          </p:cNvPr>
          <p:cNvSpPr>
            <a:spLocks noGrp="1"/>
          </p:cNvSpPr>
          <p:nvPr>
            <p:ph type="sldNum" sz="quarter" idx="12"/>
          </p:nvPr>
        </p:nvSpPr>
        <p:spPr/>
        <p:txBody>
          <a:bodyPr/>
          <a:lstStyle/>
          <a:p>
            <a:fld id="{0F1957D7-D0C4-45CF-BC97-B906CBAC0CBC}" type="slidenum">
              <a:rPr lang="en-US" smtClean="0"/>
              <a:t>‹#›</a:t>
            </a:fld>
            <a:endParaRPr lang="en-US"/>
          </a:p>
        </p:txBody>
      </p:sp>
      <p:sp>
        <p:nvSpPr>
          <p:cNvPr id="7" name="Text Placeholder 43">
            <a:extLst>
              <a:ext uri="{FF2B5EF4-FFF2-40B4-BE49-F238E27FC236}">
                <a16:creationId xmlns:a16="http://schemas.microsoft.com/office/drawing/2014/main" id="{65CE9088-6A8F-4B28-909D-063F55782198}"/>
              </a:ext>
            </a:extLst>
          </p:cNvPr>
          <p:cNvSpPr>
            <a:spLocks noGrp="1"/>
          </p:cNvSpPr>
          <p:nvPr>
            <p:ph type="body" sz="quarter" idx="13" hasCustomPrompt="1"/>
          </p:nvPr>
        </p:nvSpPr>
        <p:spPr>
          <a:xfrm>
            <a:off x="548641" y="979211"/>
            <a:ext cx="11094720" cy="344488"/>
          </a:xfrm>
        </p:spPr>
        <p:txBody>
          <a:bodyPr anchor="t"/>
          <a:lstStyle>
            <a:lvl1pPr marL="0" indent="0">
              <a:buNone/>
              <a:defRPr lang="en-US" sz="2400">
                <a:solidFill>
                  <a:schemeClr val="accent6"/>
                </a:solidFill>
              </a:defRPr>
            </a:lvl1pPr>
          </a:lstStyle>
          <a:p>
            <a:pPr lvl="0"/>
            <a:r>
              <a:rPr lang="en-US" dirty="0"/>
              <a:t>Click to edit Master text styles</a:t>
            </a:r>
          </a:p>
        </p:txBody>
      </p:sp>
    </p:spTree>
    <p:extLst>
      <p:ext uri="{BB962C8B-B14F-4D97-AF65-F5344CB8AC3E}">
        <p14:creationId xmlns:p14="http://schemas.microsoft.com/office/powerpoint/2010/main" val="55413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YM_Content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135B1E2-B5DE-3FE5-2F4E-1C68097D1DA9}"/>
              </a:ext>
            </a:extLst>
          </p:cNvPr>
          <p:cNvSpPr>
            <a:spLocks noGrp="1"/>
          </p:cNvSpPr>
          <p:nvPr>
            <p:ph type="body" sz="quarter" idx="10"/>
          </p:nvPr>
        </p:nvSpPr>
        <p:spPr>
          <a:xfrm>
            <a:off x="431029" y="912089"/>
            <a:ext cx="11329940" cy="48335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BD936077-7A7E-50CD-B34C-99A00422995F}"/>
              </a:ext>
            </a:extLst>
          </p:cNvPr>
          <p:cNvSpPr>
            <a:spLocks noGrp="1"/>
          </p:cNvSpPr>
          <p:nvPr>
            <p:ph type="title"/>
          </p:nvPr>
        </p:nvSpPr>
        <p:spPr>
          <a:xfrm>
            <a:off x="431027" y="297321"/>
            <a:ext cx="11354572" cy="614769"/>
          </a:xfrm>
          <a:prstGeom prst="rect">
            <a:avLst/>
          </a:prstGeom>
        </p:spPr>
        <p:txBody>
          <a:bodyPr vert="horz" lIns="0" tIns="0" rIns="0" bIns="0" rtlCol="0" anchor="t">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645703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A7F0093-1853-456E-8DEB-AB8DC18F7B43}" type="datetime1">
              <a:rPr lang="zh-CN" altLang="en-US" smtClean="0"/>
              <a:t>2025/9/12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609495A-698B-4C16-9408-0B727151F4B1}" type="slidenum">
              <a:rPr lang="zh-CN" altLang="en-US" smtClean="0"/>
              <a:t>‹#›</a:t>
            </a:fld>
            <a:endParaRPr lang="zh-CN" altLang="en-US"/>
          </a:p>
        </p:txBody>
      </p:sp>
      <p:pic>
        <p:nvPicPr>
          <p:cNvPr id="2050" name="Picture 2" descr="University of Pittsburgh Shield and Signatur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3084" b="6927"/>
          <a:stretch>
            <a:fillRect/>
          </a:stretch>
        </p:blipFill>
        <p:spPr bwMode="auto">
          <a:xfrm>
            <a:off x="8884250" y="0"/>
            <a:ext cx="3307749" cy="1030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134815" y="603738"/>
            <a:ext cx="2174631" cy="726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610600" y="0"/>
            <a:ext cx="3581399" cy="1078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636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1733" y="393700"/>
            <a:ext cx="10972800" cy="673100"/>
          </a:xfrm>
        </p:spPr>
        <p:txBody>
          <a:bodyPr/>
          <a:lstStyle/>
          <a:p>
            <a:r>
              <a:rPr lang="en-US" dirty="0"/>
              <a:t>Click to edit Master title style</a:t>
            </a:r>
          </a:p>
        </p:txBody>
      </p:sp>
      <p:sp>
        <p:nvSpPr>
          <p:cNvPr id="5" name="Text Placeholder 4"/>
          <p:cNvSpPr>
            <a:spLocks noGrp="1"/>
          </p:cNvSpPr>
          <p:nvPr>
            <p:ph type="body" sz="quarter" idx="10"/>
          </p:nvPr>
        </p:nvSpPr>
        <p:spPr>
          <a:xfrm>
            <a:off x="328083" y="1076325"/>
            <a:ext cx="11434743" cy="5387975"/>
          </a:xfrm>
        </p:spPr>
        <p:txBody>
          <a:bodyPr/>
          <a:lstStyle>
            <a:lvl1pPr>
              <a:defRPr>
                <a:latin typeface="+mn-lt"/>
              </a:defRPr>
            </a:lvl1pPr>
            <a:lvl2pPr>
              <a:defRPr sz="2400" b="0">
                <a:effectLst/>
                <a:latin typeface="+mn-lt"/>
              </a:defRPr>
            </a:lvl2pPr>
            <a:lvl3pPr marL="914400" indent="-228600">
              <a:buClr>
                <a:schemeClr val="tx1"/>
              </a:buClr>
              <a:buSzPct val="100000"/>
              <a:buFont typeface="Arial" pitchFamily="34" charset="0"/>
              <a:buChar char="•"/>
              <a:defRPr>
                <a:solidFill>
                  <a:schemeClr val="tx1"/>
                </a:solidFill>
                <a:latin typeface="+mn-lt"/>
              </a:defRPr>
            </a:lvl3pPr>
            <a:lvl4pPr marL="1257300" indent="-228600">
              <a:buClr>
                <a:schemeClr val="tx1"/>
              </a:buClr>
              <a:buFont typeface="Arial" pitchFamily="34" charset="0"/>
              <a:buChar char="•"/>
              <a:tabLst/>
              <a:defRPr>
                <a:solidFill>
                  <a:schemeClr val="tx1"/>
                </a:solidFill>
                <a:latin typeface="+mn-lt"/>
              </a:defRPr>
            </a:lvl4pPr>
            <a:lvl5pPr marL="1485900" indent="-228600">
              <a:buClr>
                <a:schemeClr val="tx1"/>
              </a:buClr>
              <a:tabLst/>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3250342"/>
      </p:ext>
    </p:extLst>
  </p:cSld>
  <p:clrMapOvr>
    <a:masterClrMapping/>
  </p:clrMapOvr>
  <p:transition spd="med">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A7F0093-1853-456E-8DEB-AB8DC18F7B43}" type="datetime1">
              <a:rPr lang="zh-CN" altLang="en-US" smtClean="0"/>
              <a:t>2025/9/12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609495A-698B-4C16-9408-0B727151F4B1}" type="slidenum">
              <a:rPr lang="zh-CN" altLang="en-US" smtClean="0"/>
              <a:t>‹#›</a:t>
            </a:fld>
            <a:endParaRPr lang="zh-CN" altLang="en-US"/>
          </a:p>
        </p:txBody>
      </p:sp>
      <p:pic>
        <p:nvPicPr>
          <p:cNvPr id="2050" name="Picture 2" descr="University of Pittsburgh Shield and Signatur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3084" b="6927"/>
          <a:stretch>
            <a:fillRect/>
          </a:stretch>
        </p:blipFill>
        <p:spPr bwMode="auto">
          <a:xfrm>
            <a:off x="8884250" y="0"/>
            <a:ext cx="3307749" cy="103028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Placeholder 1"/>
          <p:cNvSpPr>
            <a:spLocks noGrp="1"/>
          </p:cNvSpPr>
          <p:nvPr>
            <p:ph type="title"/>
          </p:nvPr>
        </p:nvSpPr>
        <p:spPr>
          <a:xfrm>
            <a:off x="404812" y="191294"/>
            <a:ext cx="8479438" cy="647700"/>
          </a:xfrm>
          <a:prstGeom prst="rect">
            <a:avLst/>
          </a:prstGeom>
        </p:spPr>
        <p:txBody>
          <a:bodyPr vert="horz" lIns="91440" tIns="45720" rIns="91440" bIns="45720" rtlCol="0" anchor="ctr">
            <a:normAutofit/>
          </a:bodyPr>
          <a:lstStyle>
            <a:lvl1pPr>
              <a:defRPr sz="4000"/>
            </a:lvl1pPr>
          </a:lstStyle>
          <a:p>
            <a:r>
              <a:rPr lang="en-US" altLang="zh-CN" dirty="0"/>
              <a:t>Click to edit Master title style</a:t>
            </a:r>
            <a:endParaRPr lang="zh-CN" altLang="en-US" dirty="0"/>
          </a:p>
        </p:txBody>
      </p:sp>
      <p:sp>
        <p:nvSpPr>
          <p:cNvPr id="11" name="Content Placeholder 2"/>
          <p:cNvSpPr>
            <a:spLocks noGrp="1"/>
          </p:cNvSpPr>
          <p:nvPr>
            <p:ph sz="half" idx="1"/>
          </p:nvPr>
        </p:nvSpPr>
        <p:spPr>
          <a:xfrm>
            <a:off x="404813" y="1177925"/>
            <a:ext cx="11396662" cy="4965700"/>
          </a:xfrm>
          <a:prstGeom prst="rect">
            <a:avLst/>
          </a:prstGeom>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276428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YM_Star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B8683-EB7B-D696-2658-688F6A608B8C}"/>
              </a:ext>
            </a:extLst>
          </p:cNvPr>
          <p:cNvSpPr txBox="1"/>
          <p:nvPr userDrawn="1"/>
        </p:nvSpPr>
        <p:spPr>
          <a:xfrm>
            <a:off x="1304079" y="4362691"/>
            <a:ext cx="4004844" cy="95410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467" b="0" i="0" dirty="0">
                <a:solidFill>
                  <a:schemeClr val="accent1"/>
                </a:solidFill>
                <a:latin typeface="Calibri" panose="020F0502020204030204" pitchFamily="34" charset="0"/>
              </a:rPr>
              <a:t>OCP Global Summit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2133" b="0" i="0" dirty="0">
                <a:solidFill>
                  <a:schemeClr val="accent1"/>
                </a:solidFill>
                <a:latin typeface="Calibri" panose="020F0502020204030204" pitchFamily="34" charset="0"/>
              </a:rPr>
              <a:t>October 18, 2023 | San Jose, CA</a:t>
            </a:r>
          </a:p>
        </p:txBody>
      </p:sp>
      <p:cxnSp>
        <p:nvCxnSpPr>
          <p:cNvPr id="4" name="Straight Connector 3">
            <a:extLst>
              <a:ext uri="{FF2B5EF4-FFF2-40B4-BE49-F238E27FC236}">
                <a16:creationId xmlns:a16="http://schemas.microsoft.com/office/drawing/2014/main" id="{E22543AC-57E8-B07A-76F7-9F73FB81BB6D}"/>
              </a:ext>
            </a:extLst>
          </p:cNvPr>
          <p:cNvCxnSpPr>
            <a:cxnSpLocks/>
          </p:cNvCxnSpPr>
          <p:nvPr userDrawn="1"/>
        </p:nvCxnSpPr>
        <p:spPr>
          <a:xfrm>
            <a:off x="1304079" y="3989408"/>
            <a:ext cx="4004844" cy="0"/>
          </a:xfrm>
          <a:prstGeom prst="line">
            <a:avLst/>
          </a:prstGeom>
          <a:ln w="19050">
            <a:solidFill>
              <a:schemeClr val="accent1">
                <a:alpha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914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M_Content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135B1E2-B5DE-3FE5-2F4E-1C68097D1DA9}"/>
              </a:ext>
            </a:extLst>
          </p:cNvPr>
          <p:cNvSpPr>
            <a:spLocks noGrp="1"/>
          </p:cNvSpPr>
          <p:nvPr>
            <p:ph type="body" sz="quarter" idx="10"/>
          </p:nvPr>
        </p:nvSpPr>
        <p:spPr>
          <a:xfrm>
            <a:off x="431029" y="912089"/>
            <a:ext cx="11329940" cy="4833531"/>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BD936077-7A7E-50CD-B34C-99A00422995F}"/>
              </a:ext>
            </a:extLst>
          </p:cNvPr>
          <p:cNvSpPr>
            <a:spLocks noGrp="1"/>
          </p:cNvSpPr>
          <p:nvPr>
            <p:ph type="title"/>
          </p:nvPr>
        </p:nvSpPr>
        <p:spPr>
          <a:xfrm>
            <a:off x="431027" y="297321"/>
            <a:ext cx="11354572" cy="614769"/>
          </a:xfrm>
          <a:prstGeom prst="rect">
            <a:avLst/>
          </a:prstGeom>
        </p:spPr>
        <p:txBody>
          <a:bodyPr vert="horz" lIns="0" tIns="0" rIns="0" bIns="0" rtlCol="0" anchor="t">
            <a:noAutofit/>
          </a:bodyPr>
          <a:lstStyle>
            <a:lvl1pPr>
              <a:defRPr b="0" i="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4246098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B26A0-EA3E-3C4E-9206-673C70644692}" type="datetimeFigureOut">
              <a:rPr lang="en-US" smtClean="0"/>
              <a:t>9/12/25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32088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YM_Content -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319113E-08C9-AA66-B0C9-15E8BAA7AB01}"/>
              </a:ext>
            </a:extLst>
          </p:cNvPr>
          <p:cNvSpPr>
            <a:spLocks noGrp="1"/>
          </p:cNvSpPr>
          <p:nvPr>
            <p:ph idx="1"/>
          </p:nvPr>
        </p:nvSpPr>
        <p:spPr>
          <a:xfrm>
            <a:off x="430307" y="905436"/>
            <a:ext cx="5360171" cy="4823013"/>
          </a:xfrm>
          <a:prstGeom prst="rect">
            <a:avLst/>
          </a:prstGeom>
        </p:spPr>
        <p:txBody>
          <a:bodyPr/>
          <a:lstStyle>
            <a:lvl1pPr>
              <a:defRPr sz="2400"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5F4F9708-76F9-93D1-712B-72B26033CB51}"/>
              </a:ext>
            </a:extLst>
          </p:cNvPr>
          <p:cNvSpPr>
            <a:spLocks noGrp="1"/>
          </p:cNvSpPr>
          <p:nvPr>
            <p:ph idx="13"/>
          </p:nvPr>
        </p:nvSpPr>
        <p:spPr>
          <a:xfrm>
            <a:off x="6400799" y="905436"/>
            <a:ext cx="5360171" cy="4823013"/>
          </a:xfrm>
          <a:prstGeom prst="rect">
            <a:avLst/>
          </a:prstGeom>
        </p:spPr>
        <p:txBody>
          <a:bodyPr/>
          <a:lstStyle>
            <a:lvl1pPr>
              <a:defRPr sz="2400"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5F165AE5-8273-D1CB-6AFA-9D74777B9B96}"/>
              </a:ext>
            </a:extLst>
          </p:cNvPr>
          <p:cNvSpPr>
            <a:spLocks noGrp="1"/>
          </p:cNvSpPr>
          <p:nvPr>
            <p:ph type="title"/>
          </p:nvPr>
        </p:nvSpPr>
        <p:spPr>
          <a:xfrm>
            <a:off x="431027" y="297321"/>
            <a:ext cx="11354572" cy="614769"/>
          </a:xfrm>
          <a:prstGeom prst="rect">
            <a:avLst/>
          </a:prstGeom>
        </p:spPr>
        <p:txBody>
          <a:bodyPr vert="horz" lIns="0" tIns="0" rIns="0" bIns="0" rtlCol="0" anchor="t">
            <a:noAutofit/>
          </a:bodyPr>
          <a:lstStyle>
            <a:lvl1pPr>
              <a:defRPr b="0" i="0"/>
            </a:lvl1pPr>
          </a:lstStyle>
          <a:p>
            <a:r>
              <a:rPr lang="en-US" dirty="0"/>
              <a:t>Click to edit Master title style</a:t>
            </a:r>
          </a:p>
        </p:txBody>
      </p:sp>
    </p:spTree>
    <p:extLst>
      <p:ext uri="{BB962C8B-B14F-4D97-AF65-F5344CB8AC3E}">
        <p14:creationId xmlns:p14="http://schemas.microsoft.com/office/powerpoint/2010/main" val="266956257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YM_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85C6B5-0567-7C14-7945-F11A71C9419B}"/>
              </a:ext>
            </a:extLst>
          </p:cNvPr>
          <p:cNvSpPr txBox="1"/>
          <p:nvPr userDrawn="1"/>
        </p:nvSpPr>
        <p:spPr>
          <a:xfrm>
            <a:off x="431029" y="5840629"/>
            <a:ext cx="1135457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0" i="0" dirty="0">
                <a:solidFill>
                  <a:schemeClr val="accent1"/>
                </a:solidFill>
                <a:latin typeface="Calibri" panose="020F0502020204030204" pitchFamily="34" charset="0"/>
              </a:rPr>
              <a:t>OCP Global Summit  |   October 18, 2023  |  San Jose, CA</a:t>
            </a:r>
          </a:p>
        </p:txBody>
      </p:sp>
    </p:spTree>
    <p:extLst>
      <p:ext uri="{BB962C8B-B14F-4D97-AF65-F5344CB8AC3E}">
        <p14:creationId xmlns:p14="http://schemas.microsoft.com/office/powerpoint/2010/main" val="3718876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2473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69988"/>
            <a:ext cx="9144000" cy="2387600"/>
          </a:xfrm>
          <a:prstGeom prst="rect">
            <a:avLst/>
          </a:prstGeom>
        </p:spPr>
        <p:txBody>
          <a:bodyPr anchor="b"/>
          <a:lstStyle>
            <a:lvl1pPr algn="ctr">
              <a:defRPr sz="6000"/>
            </a:lvl1pPr>
          </a:lstStyle>
          <a:p>
            <a:endParaRPr lang="zh-CN" alt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subtitle style</a:t>
            </a:r>
            <a:endParaRPr lang="zh-CN" altLang="en-US" dirty="0"/>
          </a:p>
        </p:txBody>
      </p:sp>
      <p:sp>
        <p:nvSpPr>
          <p:cNvPr id="4" name="Date Placeholder 3"/>
          <p:cNvSpPr>
            <a:spLocks noGrp="1"/>
          </p:cNvSpPr>
          <p:nvPr>
            <p:ph type="dt" sz="half" idx="10"/>
          </p:nvPr>
        </p:nvSpPr>
        <p:spPr/>
        <p:txBody>
          <a:bodyPr/>
          <a:lstStyle/>
          <a:p>
            <a:fld id="{A6E0C555-8421-4935-A183-71C6992C963D}" type="datetime1">
              <a:rPr lang="zh-CN" altLang="en-US" smtClean="0"/>
              <a:t>2025/9/12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609495A-698B-4C16-9408-0B727151F4B1}" type="slidenum">
              <a:rPr lang="zh-CN" altLang="en-US" smtClean="0"/>
              <a:t>‹#›</a:t>
            </a:fld>
            <a:endParaRPr lang="zh-CN" altLang="en-US"/>
          </a:p>
        </p:txBody>
      </p:sp>
      <p:pic>
        <p:nvPicPr>
          <p:cNvPr id="2050" name="Picture 2" descr="University of Pittsburgh Shield and Signatur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3084" b="6927"/>
          <a:stretch>
            <a:fillRect/>
          </a:stretch>
        </p:blipFill>
        <p:spPr bwMode="auto">
          <a:xfrm>
            <a:off x="8884250" y="0"/>
            <a:ext cx="3307749" cy="10302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90122" y="270601"/>
            <a:ext cx="1932110" cy="584775"/>
          </a:xfrm>
          <a:prstGeom prst="rect">
            <a:avLst/>
          </a:prstGeom>
          <a:noFill/>
        </p:spPr>
        <p:txBody>
          <a:bodyPr wrap="square" rtlCol="0">
            <a:spAutoFit/>
          </a:bodyPr>
          <a:lstStyle/>
          <a:p>
            <a:pPr algn="ctr"/>
            <a:r>
              <a:rPr lang="en-US" altLang="zh-CN" sz="3200" dirty="0">
                <a:latin typeface="+mj-lt"/>
                <a:ea typeface="华文行楷" panose="02010800040101010101" pitchFamily="2" charset="-122"/>
                <a:cs typeface="Times New Roman" panose="02020603050405020304" pitchFamily="18" charset="0"/>
              </a:rPr>
              <a:t>ARC-LAB</a:t>
            </a:r>
            <a:endParaRPr lang="zh-CN" altLang="en-US" dirty="0">
              <a:latin typeface="+mj-lt"/>
              <a:ea typeface="华文行楷"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2560357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A7F0093-1853-456E-8DEB-AB8DC18F7B43}" type="datetime1">
              <a:rPr lang="zh-CN" altLang="en-US" smtClean="0"/>
              <a:t>2025/9/12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609495A-698B-4C16-9408-0B727151F4B1}" type="slidenum">
              <a:rPr lang="zh-CN" altLang="en-US" smtClean="0"/>
              <a:t>‹#›</a:t>
            </a:fld>
            <a:endParaRPr lang="zh-CN" altLang="en-US"/>
          </a:p>
        </p:txBody>
      </p:sp>
      <p:pic>
        <p:nvPicPr>
          <p:cNvPr id="2050" name="Picture 2" descr="University of Pittsburgh Shield and Signatur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3084" b="6927"/>
          <a:stretch>
            <a:fillRect/>
          </a:stretch>
        </p:blipFill>
        <p:spPr bwMode="auto">
          <a:xfrm>
            <a:off x="8884250" y="0"/>
            <a:ext cx="3307749" cy="103028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Placeholder 1"/>
          <p:cNvSpPr>
            <a:spLocks noGrp="1"/>
          </p:cNvSpPr>
          <p:nvPr>
            <p:ph type="title"/>
          </p:nvPr>
        </p:nvSpPr>
        <p:spPr>
          <a:xfrm>
            <a:off x="404812" y="191294"/>
            <a:ext cx="8479438" cy="647700"/>
          </a:xfrm>
          <a:prstGeom prst="rect">
            <a:avLst/>
          </a:prstGeom>
        </p:spPr>
        <p:txBody>
          <a:bodyPr vert="horz" lIns="91440" tIns="45720" rIns="91440" bIns="45720" rtlCol="0" anchor="ctr">
            <a:normAutofit/>
          </a:bodyPr>
          <a:lstStyle>
            <a:lvl1pPr>
              <a:defRPr sz="4000"/>
            </a:lvl1pPr>
          </a:lstStyle>
          <a:p>
            <a:r>
              <a:rPr lang="en-US" altLang="zh-CN" dirty="0"/>
              <a:t>Click to edit Master title style</a:t>
            </a:r>
            <a:endParaRPr lang="zh-CN" altLang="en-US" dirty="0"/>
          </a:p>
        </p:txBody>
      </p:sp>
      <p:sp>
        <p:nvSpPr>
          <p:cNvPr id="11" name="Content Placeholder 2"/>
          <p:cNvSpPr>
            <a:spLocks noGrp="1"/>
          </p:cNvSpPr>
          <p:nvPr>
            <p:ph sz="half" idx="1"/>
          </p:nvPr>
        </p:nvSpPr>
        <p:spPr>
          <a:xfrm>
            <a:off x="404813" y="1177925"/>
            <a:ext cx="11396662" cy="4965700"/>
          </a:xfrm>
          <a:prstGeom prst="rect">
            <a:avLst/>
          </a:prstGeom>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011720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4D385D7-BE64-4E43-A591-ACE54898B56C}" type="datetime1">
              <a:rPr lang="zh-CN" altLang="en-US" smtClean="0"/>
              <a:t>2025/9/12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7609495A-698B-4C16-9408-0B727151F4B1}" type="slidenum">
              <a:rPr lang="zh-CN" altLang="en-US" smtClean="0"/>
              <a:t>‹#›</a:t>
            </a:fld>
            <a:endParaRPr lang="zh-CN" altLang="en-US"/>
          </a:p>
        </p:txBody>
      </p:sp>
      <p:pic>
        <p:nvPicPr>
          <p:cNvPr id="2050" name="Picture 2" descr="University of Pittsburgh Shield and Signatur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3084" b="6927"/>
          <a:stretch>
            <a:fillRect/>
          </a:stretch>
        </p:blipFill>
        <p:spPr bwMode="auto">
          <a:xfrm>
            <a:off x="8884250" y="0"/>
            <a:ext cx="3307749" cy="103028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sz="half" idx="1"/>
          </p:nvPr>
        </p:nvSpPr>
        <p:spPr>
          <a:xfrm>
            <a:off x="404812" y="1177925"/>
            <a:ext cx="5557838" cy="4965700"/>
          </a:xfrm>
          <a:prstGeom prst="rect">
            <a:avLst/>
          </a:prstGeom>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11" name="Content Placeholder 2"/>
          <p:cNvSpPr>
            <a:spLocks noGrp="1"/>
          </p:cNvSpPr>
          <p:nvPr>
            <p:ph sz="half" idx="13"/>
          </p:nvPr>
        </p:nvSpPr>
        <p:spPr>
          <a:xfrm>
            <a:off x="6229350" y="1177925"/>
            <a:ext cx="5557838" cy="4965700"/>
          </a:xfrm>
          <a:prstGeom prst="rect">
            <a:avLst/>
          </a:prstGeom>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12" name="Title Placeholder 1"/>
          <p:cNvSpPr>
            <a:spLocks noGrp="1"/>
          </p:cNvSpPr>
          <p:nvPr>
            <p:ph type="title"/>
          </p:nvPr>
        </p:nvSpPr>
        <p:spPr>
          <a:xfrm>
            <a:off x="404812" y="191294"/>
            <a:ext cx="8479438" cy="647700"/>
          </a:xfrm>
          <a:prstGeom prst="rect">
            <a:avLst/>
          </a:prstGeom>
        </p:spPr>
        <p:txBody>
          <a:bodyPr vert="horz" lIns="91440" tIns="45720" rIns="91440" bIns="45720" rtlCol="0" anchor="ctr">
            <a:normAutofit/>
          </a:bodyPr>
          <a:lstStyle>
            <a:lvl1pPr>
              <a:defRPr sz="4000"/>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3115364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A7F0093-1853-456E-8DEB-AB8DC18F7B43}" type="datetime1">
              <a:rPr lang="zh-CN" altLang="en-US" smtClean="0"/>
              <a:t>2025/9/12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609495A-698B-4C16-9408-0B727151F4B1}" type="slidenum">
              <a:rPr lang="zh-CN" altLang="en-US" smtClean="0"/>
              <a:t>‹#›</a:t>
            </a:fld>
            <a:endParaRPr lang="zh-CN" altLang="en-US"/>
          </a:p>
        </p:txBody>
      </p:sp>
      <p:pic>
        <p:nvPicPr>
          <p:cNvPr id="2050" name="Picture 2" descr="University of Pittsburgh Shield and Signatur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3084" b="6927"/>
          <a:stretch>
            <a:fillRect/>
          </a:stretch>
        </p:blipFill>
        <p:spPr bwMode="auto">
          <a:xfrm>
            <a:off x="8884250" y="0"/>
            <a:ext cx="3307749" cy="1030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134815" y="603738"/>
            <a:ext cx="2174631" cy="726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610600" y="0"/>
            <a:ext cx="3581399" cy="1078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222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4_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15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B26A0-EA3E-3C4E-9206-673C70644692}" type="datetimeFigureOut">
              <a:rPr lang="en-US" smtClean="0"/>
              <a:t>9/12/25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137458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B26A0-EA3E-3C4E-9206-673C70644692}" type="datetimeFigureOut">
              <a:rPr lang="en-US" smtClean="0"/>
              <a:t>9/12/25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189237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B26A0-EA3E-3C4E-9206-673C70644692}" type="datetimeFigureOut">
              <a:rPr lang="en-US" smtClean="0"/>
              <a:t>9/12/25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3670420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B26A0-EA3E-3C4E-9206-673C70644692}" type="datetimeFigureOut">
              <a:rPr lang="en-US" smtClean="0"/>
              <a:t>9/12/25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283010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B26A0-EA3E-3C4E-9206-673C70644692}" type="datetimeFigureOut">
              <a:rPr lang="en-US" smtClean="0"/>
              <a:t>9/12/25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371342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B26A0-EA3E-3C4E-9206-673C70644692}" type="datetimeFigureOut">
              <a:rPr lang="en-US" smtClean="0"/>
              <a:t>9/12/25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427205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B26A0-EA3E-3C4E-9206-673C70644692}" type="datetimeFigureOut">
              <a:rPr lang="en-US" smtClean="0"/>
              <a:t>9/12/25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3D72C-34D8-2049-B58E-5E7CFEE52EFE}" type="slidenum">
              <a:rPr lang="en-US" smtClean="0"/>
              <a:t>‹#›</a:t>
            </a:fld>
            <a:endParaRPr lang="en-US"/>
          </a:p>
        </p:txBody>
      </p:sp>
    </p:spTree>
    <p:extLst>
      <p:ext uri="{BB962C8B-B14F-4D97-AF65-F5344CB8AC3E}">
        <p14:creationId xmlns:p14="http://schemas.microsoft.com/office/powerpoint/2010/main" val="80449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B26A0-EA3E-3C4E-9206-673C70644692}" type="datetimeFigureOut">
              <a:rPr lang="en-US" smtClean="0"/>
              <a:t>9/12/25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D72C-34D8-2049-B58E-5E7CFEE52EFE}" type="slidenum">
              <a:rPr lang="en-US" smtClean="0"/>
              <a:t>‹#›</a:t>
            </a:fld>
            <a:endParaRPr lang="en-US"/>
          </a:p>
        </p:txBody>
      </p:sp>
    </p:spTree>
    <p:extLst>
      <p:ext uri="{BB962C8B-B14F-4D97-AF65-F5344CB8AC3E}">
        <p14:creationId xmlns:p14="http://schemas.microsoft.com/office/powerpoint/2010/main" val="13585665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24" r:id="rId14"/>
    <p:sldLayoutId id="2147483743" r:id="rId15"/>
    <p:sldLayoutId id="2147483758" r:id="rId16"/>
    <p:sldLayoutId id="21474837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431801"/>
            <a:ext cx="11379200" cy="614769"/>
          </a:xfrm>
          <a:prstGeom prst="rect">
            <a:avLst/>
          </a:prstGeom>
        </p:spPr>
        <p:txBody>
          <a:bodyPr vert="horz" lIns="0" tIns="0" rIns="0" bIns="0" rtlCol="0" anchor="t">
            <a:noAutofit/>
          </a:bodyPr>
          <a:lstStyle/>
          <a:p>
            <a:r>
              <a:rPr lang="en-US" dirty="0"/>
              <a:t>Click to edit Master title style</a:t>
            </a:r>
          </a:p>
        </p:txBody>
      </p:sp>
      <p:sp>
        <p:nvSpPr>
          <p:cNvPr id="9" name="Text Placeholder 2">
            <a:extLst>
              <a:ext uri="{FF2B5EF4-FFF2-40B4-BE49-F238E27FC236}">
                <a16:creationId xmlns:a16="http://schemas.microsoft.com/office/drawing/2014/main" id="{DE4A1555-8A7F-16D4-DEF1-D12C2D208407}"/>
              </a:ext>
            </a:extLst>
          </p:cNvPr>
          <p:cNvSpPr>
            <a:spLocks noGrp="1"/>
          </p:cNvSpPr>
          <p:nvPr>
            <p:ph type="body" idx="1"/>
          </p:nvPr>
        </p:nvSpPr>
        <p:spPr>
          <a:xfrm>
            <a:off x="406399" y="1046569"/>
            <a:ext cx="11379199" cy="5379631"/>
          </a:xfrm>
          <a:prstGeom prst="rect">
            <a:avLst/>
          </a:prstGeom>
        </p:spPr>
        <p:txBody>
          <a:bodyPr vert="horz" lIns="91440" tIns="18288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2118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l" defTabSz="914377" rtl="0" eaLnBrk="1" latinLnBrk="0" hangingPunct="1">
        <a:lnSpc>
          <a:spcPct val="100000"/>
        </a:lnSpc>
        <a:spcBef>
          <a:spcPct val="0"/>
        </a:spcBef>
        <a:buNone/>
        <a:defRPr sz="4267" b="0" i="0" kern="1200">
          <a:solidFill>
            <a:schemeClr val="tx1"/>
          </a:solidFill>
          <a:latin typeface="Calibri" panose="020F0502020204030204" pitchFamily="34" charset="0"/>
          <a:ea typeface="Source Sans Pro" panose="020B0503030403020204" pitchFamily="34" charset="0"/>
          <a:cs typeface="+mj-cs"/>
        </a:defRPr>
      </a:lvl1pPr>
    </p:titleStyle>
    <p:bodyStyle>
      <a:lvl1pPr marL="231642" indent="-228594" algn="l" defTabSz="914377" rtl="0" eaLnBrk="1" latinLnBrk="0" hangingPunct="1">
        <a:lnSpc>
          <a:spcPct val="100000"/>
        </a:lnSpc>
        <a:spcBef>
          <a:spcPts val="1067"/>
        </a:spcBef>
        <a:buSzPct val="90000"/>
        <a:buFont typeface="Arial" panose="020B0604020202020204" pitchFamily="34" charset="0"/>
        <a:buChar char="•"/>
        <a:defRPr sz="2400" b="0" i="0" kern="1200">
          <a:solidFill>
            <a:schemeClr val="tx1"/>
          </a:solidFill>
          <a:latin typeface="Calibri" panose="020F0502020204030204" pitchFamily="34" charset="0"/>
          <a:ea typeface="Source Sans Pro" panose="020B0503030403020204" pitchFamily="34" charset="0"/>
          <a:cs typeface="+mn-cs"/>
        </a:defRPr>
      </a:lvl1pPr>
      <a:lvl2pPr marL="685783" indent="-228594" algn="l" defTabSz="914377" rtl="0" eaLnBrk="1" latinLnBrk="0" hangingPunct="1">
        <a:lnSpc>
          <a:spcPct val="100000"/>
        </a:lnSpc>
        <a:spcBef>
          <a:spcPts val="500"/>
        </a:spcBef>
        <a:buSzPct val="90000"/>
        <a:buFont typeface="Arial" panose="020B0604020202020204" pitchFamily="34" charset="0"/>
        <a:buChar char="•"/>
        <a:defRPr sz="2400" b="0" i="0" kern="1200">
          <a:solidFill>
            <a:schemeClr val="tx1"/>
          </a:solidFill>
          <a:latin typeface="Calibri" panose="020F0502020204030204" pitchFamily="34" charset="0"/>
          <a:ea typeface="Source Sans Pro" panose="020B0503030403020204" pitchFamily="34" charset="0"/>
          <a:cs typeface="+mn-cs"/>
        </a:defRPr>
      </a:lvl2pPr>
      <a:lvl3pPr marL="1142971" indent="-228594" algn="l" defTabSz="914377" rtl="0" eaLnBrk="1" latinLnBrk="0" hangingPunct="1">
        <a:lnSpc>
          <a:spcPct val="100000"/>
        </a:lnSpc>
        <a:spcBef>
          <a:spcPts val="500"/>
        </a:spcBef>
        <a:buSzPct val="90000"/>
        <a:buFont typeface="Arial" panose="020B0604020202020204" pitchFamily="34" charset="0"/>
        <a:buChar char="•"/>
        <a:defRPr sz="2000" b="0" i="0" kern="1200">
          <a:solidFill>
            <a:schemeClr val="tx1"/>
          </a:solidFill>
          <a:latin typeface="Calibri" panose="020F0502020204030204" pitchFamily="34" charset="0"/>
          <a:ea typeface="Source Sans Pro" panose="020B0503030403020204" pitchFamily="34" charset="0"/>
          <a:cs typeface="+mn-cs"/>
        </a:defRPr>
      </a:lvl3pPr>
      <a:lvl4pPr marL="1600160" indent="-228594" algn="l" defTabSz="914377" rtl="0" eaLnBrk="1" latinLnBrk="0" hangingPunct="1">
        <a:lnSpc>
          <a:spcPct val="100000"/>
        </a:lnSpc>
        <a:spcBef>
          <a:spcPts val="500"/>
        </a:spcBef>
        <a:buSzPct val="90000"/>
        <a:buFont typeface="Arial" panose="020B0604020202020204" pitchFamily="34" charset="0"/>
        <a:buChar char="•"/>
        <a:defRPr sz="1800" b="0" i="0" kern="1200">
          <a:solidFill>
            <a:schemeClr val="tx1"/>
          </a:solidFill>
          <a:latin typeface="Calibri" panose="020F0502020204030204" pitchFamily="34" charset="0"/>
          <a:ea typeface="Source Sans Pro" panose="020B0503030403020204" pitchFamily="34" charset="0"/>
          <a:cs typeface="+mn-cs"/>
        </a:defRPr>
      </a:lvl4pPr>
      <a:lvl5pPr marL="2057349" indent="-228594" algn="l" defTabSz="914377" rtl="0" eaLnBrk="1" latinLnBrk="0" hangingPunct="1">
        <a:lnSpc>
          <a:spcPct val="100000"/>
        </a:lnSpc>
        <a:spcBef>
          <a:spcPts val="500"/>
        </a:spcBef>
        <a:buSzPct val="90000"/>
        <a:buFont typeface="Arial" panose="020B0604020202020204" pitchFamily="34" charset="0"/>
        <a:buChar char="•"/>
        <a:defRPr sz="1800" b="0" i="0" kern="1200">
          <a:solidFill>
            <a:schemeClr val="tx1"/>
          </a:solidFill>
          <a:latin typeface="Calibri" panose="020F0502020204030204" pitchFamily="34" charset="0"/>
          <a:ea typeface="Source Sans Pro" panose="020B050303040302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204">
          <p15:clr>
            <a:srgbClr val="F26B43"/>
          </p15:clr>
        </p15:guide>
        <p15:guide id="4" orient="horz" pos="30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26067-B34E-4EE1-9F73-041060130F45}" type="datetime1">
              <a:rPr lang="zh-CN" altLang="en-US" smtClean="0"/>
              <a:t>2025/9/12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9495A-698B-4C16-9408-0B727151F4B1}" type="slidenum">
              <a:rPr lang="zh-CN" altLang="en-US" smtClean="0"/>
              <a:t>‹#›</a:t>
            </a:fld>
            <a:endParaRPr lang="zh-CN" altLang="en-US"/>
          </a:p>
        </p:txBody>
      </p:sp>
      <p:pic>
        <p:nvPicPr>
          <p:cNvPr id="7" name="Picture 2" descr="University of Pittsburgh Shield and Signature"/>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t="13084" b="6927"/>
          <a:stretch>
            <a:fillRect/>
          </a:stretch>
        </p:blipFill>
        <p:spPr bwMode="auto">
          <a:xfrm>
            <a:off x="8884250" y="0"/>
            <a:ext cx="3307749" cy="103028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p:nvPr userDrawn="1"/>
        </p:nvSpPr>
        <p:spPr>
          <a:xfrm>
            <a:off x="1524000" y="11223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zh-CN" altLang="en-US" dirty="0"/>
          </a:p>
        </p:txBody>
      </p:sp>
      <p:sp>
        <p:nvSpPr>
          <p:cNvPr id="9" name="Subtitle 2"/>
          <p:cNvSpPr txBox="1"/>
          <p:nvPr userDrawn="1"/>
        </p:nvSpPr>
        <p:spPr>
          <a:xfrm>
            <a:off x="1524000" y="3602038"/>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zh-CN" altLang="en-US" dirty="0"/>
          </a:p>
        </p:txBody>
      </p:sp>
      <p:grpSp>
        <p:nvGrpSpPr>
          <p:cNvPr id="12" name="Group 11"/>
          <p:cNvGrpSpPr/>
          <p:nvPr userDrawn="1"/>
        </p:nvGrpSpPr>
        <p:grpSpPr>
          <a:xfrm>
            <a:off x="387176" y="922768"/>
            <a:ext cx="1323975" cy="102372"/>
            <a:chOff x="720551" y="521902"/>
            <a:chExt cx="1323975" cy="102372"/>
          </a:xfrm>
        </p:grpSpPr>
        <p:sp>
          <p:nvSpPr>
            <p:cNvPr id="10" name="Rounded Rectangle 1"/>
            <p:cNvSpPr/>
            <p:nvPr userDrawn="1"/>
          </p:nvSpPr>
          <p:spPr>
            <a:xfrm>
              <a:off x="720551" y="521902"/>
              <a:ext cx="657225" cy="102372"/>
            </a:xfrm>
            <a:prstGeom prst="roundRect">
              <a:avLst>
                <a:gd name="adj" fmla="val 0"/>
              </a:avLst>
            </a:prstGeom>
            <a:solidFill>
              <a:srgbClr val="003594"/>
            </a:solidFill>
            <a:ln>
              <a:solidFill>
                <a:srgbClr val="003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11" name="Rounded Rectangle 19"/>
            <p:cNvSpPr/>
            <p:nvPr userDrawn="1"/>
          </p:nvSpPr>
          <p:spPr>
            <a:xfrm>
              <a:off x="1387301" y="521902"/>
              <a:ext cx="657225" cy="102372"/>
            </a:xfrm>
            <a:prstGeom prst="roundRect">
              <a:avLst>
                <a:gd name="adj" fmla="val 0"/>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a:endParaRPr>
            </a:p>
          </p:txBody>
        </p:sp>
      </p:grpSp>
    </p:spTree>
    <p:extLst>
      <p:ext uri="{BB962C8B-B14F-4D97-AF65-F5344CB8AC3E}">
        <p14:creationId xmlns:p14="http://schemas.microsoft.com/office/powerpoint/2010/main" val="5560045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60" r:id="rId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3" Type="http://schemas.openxmlformats.org/officeDocument/2006/relationships/tags" Target="../tags/tag61.xml"/><Relationship Id="rId18" Type="http://schemas.openxmlformats.org/officeDocument/2006/relationships/tags" Target="../tags/tag66.xml"/><Relationship Id="rId26" Type="http://schemas.openxmlformats.org/officeDocument/2006/relationships/tags" Target="../tags/tag74.xml"/><Relationship Id="rId39" Type="http://schemas.openxmlformats.org/officeDocument/2006/relationships/tags" Target="../tags/tag87.xml"/><Relationship Id="rId21" Type="http://schemas.openxmlformats.org/officeDocument/2006/relationships/tags" Target="../tags/tag69.xml"/><Relationship Id="rId34" Type="http://schemas.openxmlformats.org/officeDocument/2006/relationships/tags" Target="../tags/tag82.xml"/><Relationship Id="rId42" Type="http://schemas.openxmlformats.org/officeDocument/2006/relationships/slideLayout" Target="../slideLayouts/slideLayout7.xml"/><Relationship Id="rId7" Type="http://schemas.openxmlformats.org/officeDocument/2006/relationships/tags" Target="../tags/tag55.xml"/><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tags" Target="../tags/tag68.xml"/><Relationship Id="rId29" Type="http://schemas.openxmlformats.org/officeDocument/2006/relationships/tags" Target="../tags/tag77.xml"/><Relationship Id="rId41" Type="http://schemas.openxmlformats.org/officeDocument/2006/relationships/tags" Target="../tags/tag89.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tags" Target="../tags/tag72.xml"/><Relationship Id="rId32" Type="http://schemas.openxmlformats.org/officeDocument/2006/relationships/tags" Target="../tags/tag80.xml"/><Relationship Id="rId37" Type="http://schemas.openxmlformats.org/officeDocument/2006/relationships/tags" Target="../tags/tag85.xml"/><Relationship Id="rId40" Type="http://schemas.openxmlformats.org/officeDocument/2006/relationships/tags" Target="../tags/tag88.xml"/><Relationship Id="rId5" Type="http://schemas.openxmlformats.org/officeDocument/2006/relationships/tags" Target="../tags/tag53.xml"/><Relationship Id="rId15" Type="http://schemas.openxmlformats.org/officeDocument/2006/relationships/tags" Target="../tags/tag63.xml"/><Relationship Id="rId23" Type="http://schemas.openxmlformats.org/officeDocument/2006/relationships/tags" Target="../tags/tag71.xml"/><Relationship Id="rId28" Type="http://schemas.openxmlformats.org/officeDocument/2006/relationships/tags" Target="../tags/tag76.xml"/><Relationship Id="rId36" Type="http://schemas.openxmlformats.org/officeDocument/2006/relationships/tags" Target="../tags/tag84.xml"/><Relationship Id="rId10" Type="http://schemas.openxmlformats.org/officeDocument/2006/relationships/tags" Target="../tags/tag58.xml"/><Relationship Id="rId19" Type="http://schemas.openxmlformats.org/officeDocument/2006/relationships/tags" Target="../tags/tag67.xml"/><Relationship Id="rId31" Type="http://schemas.openxmlformats.org/officeDocument/2006/relationships/tags" Target="../tags/tag79.xml"/><Relationship Id="rId44" Type="http://schemas.openxmlformats.org/officeDocument/2006/relationships/image" Target="../media/image22.png"/><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 Id="rId22" Type="http://schemas.openxmlformats.org/officeDocument/2006/relationships/tags" Target="../tags/tag70.xml"/><Relationship Id="rId27" Type="http://schemas.openxmlformats.org/officeDocument/2006/relationships/tags" Target="../tags/tag75.xml"/><Relationship Id="rId30" Type="http://schemas.openxmlformats.org/officeDocument/2006/relationships/tags" Target="../tags/tag78.xml"/><Relationship Id="rId35" Type="http://schemas.openxmlformats.org/officeDocument/2006/relationships/tags" Target="../tags/tag83.xml"/><Relationship Id="rId43" Type="http://schemas.openxmlformats.org/officeDocument/2006/relationships/notesSlide" Target="../notesSlides/notesSlide14.xml"/><Relationship Id="rId8" Type="http://schemas.openxmlformats.org/officeDocument/2006/relationships/tags" Target="../tags/tag56.xml"/><Relationship Id="rId3" Type="http://schemas.openxmlformats.org/officeDocument/2006/relationships/tags" Target="../tags/tag51.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tags" Target="../tags/tag73.xml"/><Relationship Id="rId33" Type="http://schemas.openxmlformats.org/officeDocument/2006/relationships/tags" Target="../tags/tag81.xml"/><Relationship Id="rId38" Type="http://schemas.openxmlformats.org/officeDocument/2006/relationships/tags" Target="../tags/tag8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peipeizhou-eecs.github.io/" TargetMode="Externa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2.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3.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21" Type="http://schemas.openxmlformats.org/officeDocument/2006/relationships/image" Target="../media/image62.png"/><Relationship Id="rId34" Type="http://schemas.openxmlformats.org/officeDocument/2006/relationships/image" Target="../media/image75.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33" Type="http://schemas.openxmlformats.org/officeDocument/2006/relationships/image" Target="../media/image74.png"/><Relationship Id="rId2" Type="http://schemas.openxmlformats.org/officeDocument/2006/relationships/image" Target="../media/image44.png"/><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32" Type="http://schemas.openxmlformats.org/officeDocument/2006/relationships/image" Target="../media/image73.png"/><Relationship Id="rId37" Type="http://schemas.openxmlformats.org/officeDocument/2006/relationships/image" Target="../media/image78.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7.png"/><Relationship Id="rId10" Type="http://schemas.openxmlformats.org/officeDocument/2006/relationships/image" Target="../media/image51.png"/><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 Id="rId8" Type="http://schemas.openxmlformats.org/officeDocument/2006/relationships/image" Target="../media/image49.png"/><Relationship Id="rId3"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79.emf"/><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80.emf"/><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tags" Target="../tags/tag100.xml"/><Relationship Id="rId7" Type="http://schemas.openxmlformats.org/officeDocument/2006/relationships/notesSlide" Target="../notesSlides/notesSlide23.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Layout" Target="../slideLayouts/slideLayout1.xml"/><Relationship Id="rId5" Type="http://schemas.openxmlformats.org/officeDocument/2006/relationships/tags" Target="../tags/tag102.xml"/><Relationship Id="rId4" Type="http://schemas.openxmlformats.org/officeDocument/2006/relationships/tags" Target="../tags/tag10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03.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25.xml"/><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10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0.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108.xml"/><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30.xml"/><Relationship Id="rId7"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4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109.xml"/><Relationship Id="rId4" Type="http://schemas.openxmlformats.org/officeDocument/2006/relationships/image" Target="../media/image21.emf"/></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jpeg"/></Relationships>
</file>

<file path=ppt/slides/_rels/slide5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notesSlide" Target="../notesSlides/notesSlide42.xml"/><Relationship Id="rId5" Type="http://schemas.openxmlformats.org/officeDocument/2006/relationships/slideLayout" Target="../slideLayouts/slideLayout7.xml"/><Relationship Id="rId4" Type="http://schemas.openxmlformats.org/officeDocument/2006/relationships/tags" Target="../tags/tag116.xml"/></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119.xml"/><Relationship Id="rId7" Type="http://schemas.openxmlformats.org/officeDocument/2006/relationships/slideLayout" Target="../slideLayouts/slideLayout7.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5.xml"/><Relationship Id="rId7" Type="http://schemas.openxmlformats.org/officeDocument/2006/relationships/tags" Target="../tags/tag12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tags" Target="../tags/tag155.xml"/><Relationship Id="rId39" Type="http://schemas.openxmlformats.org/officeDocument/2006/relationships/tags" Target="../tags/tag168.xml"/><Relationship Id="rId21" Type="http://schemas.openxmlformats.org/officeDocument/2006/relationships/tags" Target="../tags/tag150.xml"/><Relationship Id="rId34" Type="http://schemas.openxmlformats.org/officeDocument/2006/relationships/tags" Target="../tags/tag163.xml"/><Relationship Id="rId7" Type="http://schemas.openxmlformats.org/officeDocument/2006/relationships/tags" Target="../tags/tag136.xml"/><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tags" Target="../tags/tag158.xml"/><Relationship Id="rId41" Type="http://schemas.openxmlformats.org/officeDocument/2006/relationships/notesSlide" Target="../notesSlides/notesSlide45.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tags" Target="../tags/tag153.xml"/><Relationship Id="rId32" Type="http://schemas.openxmlformats.org/officeDocument/2006/relationships/tags" Target="../tags/tag161.xml"/><Relationship Id="rId37" Type="http://schemas.openxmlformats.org/officeDocument/2006/relationships/tags" Target="../tags/tag166.xml"/><Relationship Id="rId40" Type="http://schemas.openxmlformats.org/officeDocument/2006/relationships/slideLayout" Target="../slideLayouts/slideLayout7.xml"/><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tags" Target="../tags/tag157.xml"/><Relationship Id="rId36" Type="http://schemas.openxmlformats.org/officeDocument/2006/relationships/tags" Target="../tags/tag165.xml"/><Relationship Id="rId10" Type="http://schemas.openxmlformats.org/officeDocument/2006/relationships/tags" Target="../tags/tag139.xml"/><Relationship Id="rId19" Type="http://schemas.openxmlformats.org/officeDocument/2006/relationships/tags" Target="../tags/tag148.xml"/><Relationship Id="rId31" Type="http://schemas.openxmlformats.org/officeDocument/2006/relationships/tags" Target="../tags/tag160.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tags" Target="../tags/tag156.xml"/><Relationship Id="rId30" Type="http://schemas.openxmlformats.org/officeDocument/2006/relationships/tags" Target="../tags/tag159.xml"/><Relationship Id="rId35" Type="http://schemas.openxmlformats.org/officeDocument/2006/relationships/tags" Target="../tags/tag164.xml"/><Relationship Id="rId8" Type="http://schemas.openxmlformats.org/officeDocument/2006/relationships/tags" Target="../tags/tag137.xml"/><Relationship Id="rId3" Type="http://schemas.openxmlformats.org/officeDocument/2006/relationships/tags" Target="../tags/tag132.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tags" Target="../tags/tag154.xml"/><Relationship Id="rId33" Type="http://schemas.openxmlformats.org/officeDocument/2006/relationships/tags" Target="../tags/tag162.xml"/><Relationship Id="rId38" Type="http://schemas.openxmlformats.org/officeDocument/2006/relationships/tags" Target="../tags/tag167.xml"/></Relationships>
</file>

<file path=ppt/slides/_rels/slide57.xml.rels><?xml version="1.0" encoding="UTF-8" standalone="yes"?>
<Relationships xmlns="http://schemas.openxmlformats.org/package/2006/relationships"><Relationship Id="rId13" Type="http://schemas.openxmlformats.org/officeDocument/2006/relationships/tags" Target="../tags/tag181.xml"/><Relationship Id="rId18" Type="http://schemas.openxmlformats.org/officeDocument/2006/relationships/tags" Target="../tags/tag186.xml"/><Relationship Id="rId26" Type="http://schemas.openxmlformats.org/officeDocument/2006/relationships/tags" Target="../tags/tag194.xml"/><Relationship Id="rId39" Type="http://schemas.openxmlformats.org/officeDocument/2006/relationships/tags" Target="../tags/tag207.xml"/><Relationship Id="rId21" Type="http://schemas.openxmlformats.org/officeDocument/2006/relationships/tags" Target="../tags/tag189.xml"/><Relationship Id="rId34" Type="http://schemas.openxmlformats.org/officeDocument/2006/relationships/tags" Target="../tags/tag202.xml"/><Relationship Id="rId42" Type="http://schemas.openxmlformats.org/officeDocument/2006/relationships/slideLayout" Target="../slideLayouts/slideLayout7.xml"/><Relationship Id="rId7" Type="http://schemas.openxmlformats.org/officeDocument/2006/relationships/tags" Target="../tags/tag175.xml"/><Relationship Id="rId2" Type="http://schemas.openxmlformats.org/officeDocument/2006/relationships/tags" Target="../tags/tag170.xml"/><Relationship Id="rId16" Type="http://schemas.openxmlformats.org/officeDocument/2006/relationships/tags" Target="../tags/tag184.xml"/><Relationship Id="rId20" Type="http://schemas.openxmlformats.org/officeDocument/2006/relationships/tags" Target="../tags/tag188.xml"/><Relationship Id="rId29" Type="http://schemas.openxmlformats.org/officeDocument/2006/relationships/tags" Target="../tags/tag197.xml"/><Relationship Id="rId41" Type="http://schemas.openxmlformats.org/officeDocument/2006/relationships/tags" Target="../tags/tag209.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24" Type="http://schemas.openxmlformats.org/officeDocument/2006/relationships/tags" Target="../tags/tag192.xml"/><Relationship Id="rId32" Type="http://schemas.openxmlformats.org/officeDocument/2006/relationships/tags" Target="../tags/tag200.xml"/><Relationship Id="rId37" Type="http://schemas.openxmlformats.org/officeDocument/2006/relationships/tags" Target="../tags/tag205.xml"/><Relationship Id="rId40" Type="http://schemas.openxmlformats.org/officeDocument/2006/relationships/tags" Target="../tags/tag208.xml"/><Relationship Id="rId5" Type="http://schemas.openxmlformats.org/officeDocument/2006/relationships/tags" Target="../tags/tag173.xml"/><Relationship Id="rId15" Type="http://schemas.openxmlformats.org/officeDocument/2006/relationships/tags" Target="../tags/tag183.xml"/><Relationship Id="rId23" Type="http://schemas.openxmlformats.org/officeDocument/2006/relationships/tags" Target="../tags/tag191.xml"/><Relationship Id="rId28" Type="http://schemas.openxmlformats.org/officeDocument/2006/relationships/tags" Target="../tags/tag196.xml"/><Relationship Id="rId36" Type="http://schemas.openxmlformats.org/officeDocument/2006/relationships/tags" Target="../tags/tag204.xml"/><Relationship Id="rId10" Type="http://schemas.openxmlformats.org/officeDocument/2006/relationships/tags" Target="../tags/tag178.xml"/><Relationship Id="rId19" Type="http://schemas.openxmlformats.org/officeDocument/2006/relationships/tags" Target="../tags/tag187.xml"/><Relationship Id="rId31" Type="http://schemas.openxmlformats.org/officeDocument/2006/relationships/tags" Target="../tags/tag199.xml"/><Relationship Id="rId44" Type="http://schemas.openxmlformats.org/officeDocument/2006/relationships/image" Target="../media/image117.pn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 Id="rId22" Type="http://schemas.openxmlformats.org/officeDocument/2006/relationships/tags" Target="../tags/tag190.xml"/><Relationship Id="rId27" Type="http://schemas.openxmlformats.org/officeDocument/2006/relationships/tags" Target="../tags/tag195.xml"/><Relationship Id="rId30" Type="http://schemas.openxmlformats.org/officeDocument/2006/relationships/tags" Target="../tags/tag198.xml"/><Relationship Id="rId35" Type="http://schemas.openxmlformats.org/officeDocument/2006/relationships/tags" Target="../tags/tag203.xml"/><Relationship Id="rId43" Type="http://schemas.openxmlformats.org/officeDocument/2006/relationships/notesSlide" Target="../notesSlides/notesSlide46.xml"/><Relationship Id="rId8" Type="http://schemas.openxmlformats.org/officeDocument/2006/relationships/tags" Target="../tags/tag176.xml"/><Relationship Id="rId3" Type="http://schemas.openxmlformats.org/officeDocument/2006/relationships/tags" Target="../tags/tag171.xml"/><Relationship Id="rId12" Type="http://schemas.openxmlformats.org/officeDocument/2006/relationships/tags" Target="../tags/tag180.xml"/><Relationship Id="rId17" Type="http://schemas.openxmlformats.org/officeDocument/2006/relationships/tags" Target="../tags/tag185.xml"/><Relationship Id="rId25" Type="http://schemas.openxmlformats.org/officeDocument/2006/relationships/tags" Target="../tags/tag193.xml"/><Relationship Id="rId33" Type="http://schemas.openxmlformats.org/officeDocument/2006/relationships/tags" Target="../tags/tag201.xml"/><Relationship Id="rId38" Type="http://schemas.openxmlformats.org/officeDocument/2006/relationships/tags" Target="../tags/tag206.xml"/></Relationships>
</file>

<file path=ppt/slides/_rels/slide58.xml.rels><?xml version="1.0" encoding="UTF-8" standalone="yes"?>
<Relationships xmlns="http://schemas.openxmlformats.org/package/2006/relationships"><Relationship Id="rId8" Type="http://schemas.openxmlformats.org/officeDocument/2006/relationships/tags" Target="../tags/tag217.xml"/><Relationship Id="rId3" Type="http://schemas.openxmlformats.org/officeDocument/2006/relationships/tags" Target="../tags/tag212.xml"/><Relationship Id="rId7" Type="http://schemas.openxmlformats.org/officeDocument/2006/relationships/tags" Target="../tags/tag216.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10" Type="http://schemas.openxmlformats.org/officeDocument/2006/relationships/notesSlide" Target="../notesSlides/notesSlide47.xml"/><Relationship Id="rId4" Type="http://schemas.openxmlformats.org/officeDocument/2006/relationships/tags" Target="../tags/tag213.xml"/><Relationship Id="rId9"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3" Type="http://schemas.openxmlformats.org/officeDocument/2006/relationships/tags" Target="../tags/tag230.xml"/><Relationship Id="rId18" Type="http://schemas.openxmlformats.org/officeDocument/2006/relationships/tags" Target="../tags/tag235.xml"/><Relationship Id="rId26" Type="http://schemas.openxmlformats.org/officeDocument/2006/relationships/tags" Target="../tags/tag243.xml"/><Relationship Id="rId39" Type="http://schemas.openxmlformats.org/officeDocument/2006/relationships/tags" Target="../tags/tag256.xml"/><Relationship Id="rId21" Type="http://schemas.openxmlformats.org/officeDocument/2006/relationships/tags" Target="../tags/tag238.xml"/><Relationship Id="rId34" Type="http://schemas.openxmlformats.org/officeDocument/2006/relationships/tags" Target="../tags/tag251.xml"/><Relationship Id="rId42" Type="http://schemas.openxmlformats.org/officeDocument/2006/relationships/tags" Target="../tags/tag259.xml"/><Relationship Id="rId47" Type="http://schemas.openxmlformats.org/officeDocument/2006/relationships/slideLayout" Target="../slideLayouts/slideLayout7.xml"/><Relationship Id="rId7" Type="http://schemas.openxmlformats.org/officeDocument/2006/relationships/tags" Target="../tags/tag224.xml"/><Relationship Id="rId2" Type="http://schemas.openxmlformats.org/officeDocument/2006/relationships/tags" Target="../tags/tag219.xml"/><Relationship Id="rId16" Type="http://schemas.openxmlformats.org/officeDocument/2006/relationships/tags" Target="../tags/tag233.xml"/><Relationship Id="rId29" Type="http://schemas.openxmlformats.org/officeDocument/2006/relationships/tags" Target="../tags/tag246.xml"/><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tags" Target="../tags/tag228.xml"/><Relationship Id="rId24" Type="http://schemas.openxmlformats.org/officeDocument/2006/relationships/tags" Target="../tags/tag241.xml"/><Relationship Id="rId32" Type="http://schemas.openxmlformats.org/officeDocument/2006/relationships/tags" Target="../tags/tag249.xml"/><Relationship Id="rId37" Type="http://schemas.openxmlformats.org/officeDocument/2006/relationships/tags" Target="../tags/tag254.xml"/><Relationship Id="rId40" Type="http://schemas.openxmlformats.org/officeDocument/2006/relationships/tags" Target="../tags/tag257.xml"/><Relationship Id="rId45" Type="http://schemas.openxmlformats.org/officeDocument/2006/relationships/tags" Target="../tags/tag262.xml"/><Relationship Id="rId5" Type="http://schemas.openxmlformats.org/officeDocument/2006/relationships/tags" Target="../tags/tag222.xml"/><Relationship Id="rId15" Type="http://schemas.openxmlformats.org/officeDocument/2006/relationships/tags" Target="../tags/tag232.xml"/><Relationship Id="rId23" Type="http://schemas.openxmlformats.org/officeDocument/2006/relationships/tags" Target="../tags/tag240.xml"/><Relationship Id="rId28" Type="http://schemas.openxmlformats.org/officeDocument/2006/relationships/tags" Target="../tags/tag245.xml"/><Relationship Id="rId36" Type="http://schemas.openxmlformats.org/officeDocument/2006/relationships/tags" Target="../tags/tag253.xml"/><Relationship Id="rId10" Type="http://schemas.openxmlformats.org/officeDocument/2006/relationships/tags" Target="../tags/tag227.xml"/><Relationship Id="rId19" Type="http://schemas.openxmlformats.org/officeDocument/2006/relationships/tags" Target="../tags/tag236.xml"/><Relationship Id="rId31" Type="http://schemas.openxmlformats.org/officeDocument/2006/relationships/tags" Target="../tags/tag248.xml"/><Relationship Id="rId44" Type="http://schemas.openxmlformats.org/officeDocument/2006/relationships/tags" Target="../tags/tag261.xml"/><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tags" Target="../tags/tag231.xml"/><Relationship Id="rId22" Type="http://schemas.openxmlformats.org/officeDocument/2006/relationships/tags" Target="../tags/tag239.xml"/><Relationship Id="rId27" Type="http://schemas.openxmlformats.org/officeDocument/2006/relationships/tags" Target="../tags/tag244.xml"/><Relationship Id="rId30" Type="http://schemas.openxmlformats.org/officeDocument/2006/relationships/tags" Target="../tags/tag247.xml"/><Relationship Id="rId35" Type="http://schemas.openxmlformats.org/officeDocument/2006/relationships/tags" Target="../tags/tag252.xml"/><Relationship Id="rId43" Type="http://schemas.openxmlformats.org/officeDocument/2006/relationships/tags" Target="../tags/tag260.xml"/><Relationship Id="rId48" Type="http://schemas.openxmlformats.org/officeDocument/2006/relationships/notesSlide" Target="../notesSlides/notesSlide48.xml"/><Relationship Id="rId8" Type="http://schemas.openxmlformats.org/officeDocument/2006/relationships/tags" Target="../tags/tag225.xml"/><Relationship Id="rId3" Type="http://schemas.openxmlformats.org/officeDocument/2006/relationships/tags" Target="../tags/tag220.xml"/><Relationship Id="rId12" Type="http://schemas.openxmlformats.org/officeDocument/2006/relationships/tags" Target="../tags/tag229.xml"/><Relationship Id="rId17" Type="http://schemas.openxmlformats.org/officeDocument/2006/relationships/tags" Target="../tags/tag234.xml"/><Relationship Id="rId25" Type="http://schemas.openxmlformats.org/officeDocument/2006/relationships/tags" Target="../tags/tag242.xml"/><Relationship Id="rId33" Type="http://schemas.openxmlformats.org/officeDocument/2006/relationships/tags" Target="../tags/tag250.xml"/><Relationship Id="rId38" Type="http://schemas.openxmlformats.org/officeDocument/2006/relationships/tags" Target="../tags/tag255.xml"/><Relationship Id="rId46" Type="http://schemas.openxmlformats.org/officeDocument/2006/relationships/tags" Target="../tags/tag263.xml"/><Relationship Id="rId20" Type="http://schemas.openxmlformats.org/officeDocument/2006/relationships/tags" Target="../tags/tag237.xml"/><Relationship Id="rId41" Type="http://schemas.openxmlformats.org/officeDocument/2006/relationships/tags" Target="../tags/tag25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hyperlink" Target="https://github.com/arc-research-lab/SSR"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11.png"/><Relationship Id="rId7" Type="http://schemas.openxmlformats.org/officeDocument/2006/relationships/image" Target="../media/image26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51.png"/><Relationship Id="rId11" Type="http://schemas.openxmlformats.org/officeDocument/2006/relationships/image" Target="../media/image170.png"/><Relationship Id="rId5" Type="http://schemas.openxmlformats.org/officeDocument/2006/relationships/image" Target="../media/image241.png"/><Relationship Id="rId10" Type="http://schemas.openxmlformats.org/officeDocument/2006/relationships/image" Target="../media/image160.png"/><Relationship Id="rId4" Type="http://schemas.openxmlformats.org/officeDocument/2006/relationships/image" Target="../media/image1401.png"/><Relationship Id="rId9" Type="http://schemas.openxmlformats.org/officeDocument/2006/relationships/image" Target="../media/image151.png"/></Relationships>
</file>

<file path=ppt/slides/_rels/slide6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tags" Target="../tags/tag33.xml"/><Relationship Id="rId39" Type="http://schemas.openxmlformats.org/officeDocument/2006/relationships/tags" Target="../tags/tag46.xml"/><Relationship Id="rId21" Type="http://schemas.openxmlformats.org/officeDocument/2006/relationships/tags" Target="../tags/tag28.xml"/><Relationship Id="rId34" Type="http://schemas.openxmlformats.org/officeDocument/2006/relationships/tags" Target="../tags/tag41.xml"/><Relationship Id="rId42" Type="http://schemas.openxmlformats.org/officeDocument/2006/relationships/slideLayout" Target="../slideLayouts/slideLayout7.xml"/><Relationship Id="rId7" Type="http://schemas.openxmlformats.org/officeDocument/2006/relationships/tags" Target="../tags/tag14.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tags" Target="../tags/tag27.xml"/><Relationship Id="rId29" Type="http://schemas.openxmlformats.org/officeDocument/2006/relationships/tags" Target="../tags/tag36.xml"/><Relationship Id="rId41" Type="http://schemas.openxmlformats.org/officeDocument/2006/relationships/tags" Target="../tags/tag48.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tags" Target="../tags/tag31.xml"/><Relationship Id="rId32" Type="http://schemas.openxmlformats.org/officeDocument/2006/relationships/tags" Target="../tags/tag39.xml"/><Relationship Id="rId37" Type="http://schemas.openxmlformats.org/officeDocument/2006/relationships/tags" Target="../tags/tag44.xml"/><Relationship Id="rId40" Type="http://schemas.openxmlformats.org/officeDocument/2006/relationships/tags" Target="../tags/tag47.xml"/><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tags" Target="../tags/tag30.xml"/><Relationship Id="rId28" Type="http://schemas.openxmlformats.org/officeDocument/2006/relationships/tags" Target="../tags/tag35.xml"/><Relationship Id="rId36" Type="http://schemas.openxmlformats.org/officeDocument/2006/relationships/tags" Target="../tags/tag43.xml"/><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tags" Target="../tags/tag38.xml"/><Relationship Id="rId44" Type="http://schemas.openxmlformats.org/officeDocument/2006/relationships/image" Target="../media/image22.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tags" Target="../tags/tag34.xml"/><Relationship Id="rId30" Type="http://schemas.openxmlformats.org/officeDocument/2006/relationships/tags" Target="../tags/tag37.xml"/><Relationship Id="rId35" Type="http://schemas.openxmlformats.org/officeDocument/2006/relationships/tags" Target="../tags/tag42.xml"/><Relationship Id="rId43" Type="http://schemas.openxmlformats.org/officeDocument/2006/relationships/notesSlide" Target="../notesSlides/notesSlide6.xml"/><Relationship Id="rId8" Type="http://schemas.openxmlformats.org/officeDocument/2006/relationships/tags" Target="../tags/tag15.xml"/><Relationship Id="rId3" Type="http://schemas.openxmlformats.org/officeDocument/2006/relationships/tags" Target="../tags/tag10.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tags" Target="../tags/tag32.xml"/><Relationship Id="rId33" Type="http://schemas.openxmlformats.org/officeDocument/2006/relationships/tags" Target="../tags/tag40.xml"/><Relationship Id="rId38" Type="http://schemas.openxmlformats.org/officeDocument/2006/relationships/tags" Target="../tags/tag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1DA71-2D65-4E4A-A3E5-95F9ECF78DBA}"/>
              </a:ext>
            </a:extLst>
          </p:cNvPr>
          <p:cNvSpPr>
            <a:spLocks noGrp="1"/>
          </p:cNvSpPr>
          <p:nvPr>
            <p:ph type="ctrTitle"/>
          </p:nvPr>
        </p:nvSpPr>
        <p:spPr/>
        <p:txBody>
          <a:bodyPr>
            <a:normAutofit/>
          </a:bodyPr>
          <a:lstStyle/>
          <a:p>
            <a:r>
              <a:rPr lang="en-US" b="0" i="0" dirty="0">
                <a:solidFill>
                  <a:srgbClr val="00B0F0"/>
                </a:solidFill>
                <a:effectLst/>
                <a:latin typeface="Calibri" panose="020F0502020204030204" pitchFamily="34" charset="0"/>
              </a:rPr>
              <a:t>Efficient Programming on Heterogeneous Accelerators</a:t>
            </a:r>
            <a:endParaRPr lang="en-US" dirty="0">
              <a:solidFill>
                <a:srgbClr val="00B0F0"/>
              </a:solidFill>
            </a:endParaRPr>
          </a:p>
        </p:txBody>
      </p:sp>
      <p:sp>
        <p:nvSpPr>
          <p:cNvPr id="3" name="Subtitle 2">
            <a:extLst>
              <a:ext uri="{FF2B5EF4-FFF2-40B4-BE49-F238E27FC236}">
                <a16:creationId xmlns:a16="http://schemas.microsoft.com/office/drawing/2014/main" id="{CB3C851B-2ACF-ED44-9DBE-B5278FE15A72}"/>
              </a:ext>
            </a:extLst>
          </p:cNvPr>
          <p:cNvSpPr>
            <a:spLocks noGrp="1"/>
          </p:cNvSpPr>
          <p:nvPr>
            <p:ph type="subTitle" idx="1"/>
          </p:nvPr>
        </p:nvSpPr>
        <p:spPr>
          <a:xfrm>
            <a:off x="1524000" y="4215992"/>
            <a:ext cx="9144000" cy="1655762"/>
          </a:xfrm>
        </p:spPr>
        <p:txBody>
          <a:bodyPr>
            <a:normAutofit/>
          </a:bodyPr>
          <a:lstStyle/>
          <a:p>
            <a:r>
              <a:rPr lang="en-US" sz="4000" dirty="0"/>
              <a:t>Pei</a:t>
            </a:r>
            <a:r>
              <a:rPr lang="en-US" altLang="zh-CN" sz="4000" dirty="0"/>
              <a:t>pei</a:t>
            </a:r>
            <a:r>
              <a:rPr lang="zh-CN" altLang="en-US" sz="4000" dirty="0"/>
              <a:t> </a:t>
            </a:r>
            <a:r>
              <a:rPr lang="en-US" altLang="zh-CN" sz="4000" dirty="0"/>
              <a:t>Zhou</a:t>
            </a:r>
          </a:p>
          <a:p>
            <a:endParaRPr lang="en-US" sz="4000" dirty="0"/>
          </a:p>
        </p:txBody>
      </p:sp>
    </p:spTree>
    <p:extLst>
      <p:ext uri="{BB962C8B-B14F-4D97-AF65-F5344CB8AC3E}">
        <p14:creationId xmlns:p14="http://schemas.microsoft.com/office/powerpoint/2010/main" val="87001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162" name="Rectangle 161"/>
          <p:cNvSpPr/>
          <p:nvPr/>
        </p:nvSpPr>
        <p:spPr>
          <a:xfrm>
            <a:off x="3812101" y="1003300"/>
            <a:ext cx="6275608" cy="5027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Rectangle 801"/>
          <p:cNvSpPr/>
          <p:nvPr/>
        </p:nvSpPr>
        <p:spPr>
          <a:xfrm>
            <a:off x="8002521" y="4689203"/>
            <a:ext cx="212605" cy="25138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sp>
        <p:nvSpPr>
          <p:cNvPr id="801" name="Rectangle 800"/>
          <p:cNvSpPr/>
          <p:nvPr/>
        </p:nvSpPr>
        <p:spPr>
          <a:xfrm>
            <a:off x="6947882" y="4688553"/>
            <a:ext cx="218874" cy="257342"/>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grpSp>
        <p:nvGrpSpPr>
          <p:cNvPr id="581" name="Google Shape;581;p1"/>
          <p:cNvGrpSpPr/>
          <p:nvPr/>
        </p:nvGrpSpPr>
        <p:grpSpPr>
          <a:xfrm>
            <a:off x="6295715" y="5948247"/>
            <a:ext cx="1505213" cy="417368"/>
            <a:chOff x="3985898" y="5786481"/>
            <a:chExt cx="1240272" cy="393656"/>
          </a:xfrm>
        </p:grpSpPr>
        <p:cxnSp>
          <p:nvCxnSpPr>
            <p:cNvPr id="582" name="Google Shape;582;p1"/>
            <p:cNvCxnSpPr/>
            <p:nvPr/>
          </p:nvCxnSpPr>
          <p:spPr>
            <a:xfrm flipH="1">
              <a:off x="3985898" y="5786481"/>
              <a:ext cx="1409" cy="390700"/>
            </a:xfrm>
            <a:prstGeom prst="straightConnector1">
              <a:avLst/>
            </a:prstGeom>
            <a:noFill/>
            <a:ln w="28575" cap="flat" cmpd="sng">
              <a:solidFill>
                <a:srgbClr val="000000"/>
              </a:solidFill>
              <a:prstDash val="solid"/>
              <a:round/>
              <a:headEnd type="triangle" w="med" len="med"/>
              <a:tailEnd type="triangle" w="med" len="med"/>
            </a:ln>
          </p:spPr>
        </p:cxnSp>
        <p:cxnSp>
          <p:nvCxnSpPr>
            <p:cNvPr id="583" name="Google Shape;583;p1"/>
            <p:cNvCxnSpPr/>
            <p:nvPr/>
          </p:nvCxnSpPr>
          <p:spPr>
            <a:xfrm flipH="1">
              <a:off x="4378640" y="5786481"/>
              <a:ext cx="610" cy="384747"/>
            </a:xfrm>
            <a:prstGeom prst="straightConnector1">
              <a:avLst/>
            </a:prstGeom>
            <a:noFill/>
            <a:ln w="28575" cap="flat" cmpd="sng">
              <a:solidFill>
                <a:srgbClr val="000000"/>
              </a:solidFill>
              <a:prstDash val="solid"/>
              <a:round/>
              <a:headEnd type="triangle" w="med" len="med"/>
              <a:tailEnd type="triangle" w="med" len="med"/>
            </a:ln>
          </p:spPr>
        </p:cxnSp>
        <p:cxnSp>
          <p:nvCxnSpPr>
            <p:cNvPr id="584" name="Google Shape;584;p1"/>
            <p:cNvCxnSpPr/>
            <p:nvPr/>
          </p:nvCxnSpPr>
          <p:spPr>
            <a:xfrm flipH="1">
              <a:off x="4803596" y="5789438"/>
              <a:ext cx="1409" cy="390699"/>
            </a:xfrm>
            <a:prstGeom prst="straightConnector1">
              <a:avLst/>
            </a:prstGeom>
            <a:noFill/>
            <a:ln w="28575" cap="flat" cmpd="sng">
              <a:solidFill>
                <a:srgbClr val="000000"/>
              </a:solidFill>
              <a:prstDash val="solid"/>
              <a:round/>
              <a:headEnd type="triangle" w="med" len="med"/>
              <a:tailEnd type="triangle" w="med" len="med"/>
            </a:ln>
          </p:spPr>
        </p:cxnSp>
        <p:cxnSp>
          <p:nvCxnSpPr>
            <p:cNvPr id="585" name="Google Shape;585;p1"/>
            <p:cNvCxnSpPr/>
            <p:nvPr/>
          </p:nvCxnSpPr>
          <p:spPr>
            <a:xfrm flipH="1">
              <a:off x="5225560" y="5789438"/>
              <a:ext cx="610" cy="384747"/>
            </a:xfrm>
            <a:prstGeom prst="straightConnector1">
              <a:avLst/>
            </a:prstGeom>
            <a:noFill/>
            <a:ln w="28575" cap="flat" cmpd="sng">
              <a:solidFill>
                <a:srgbClr val="000000"/>
              </a:solidFill>
              <a:prstDash val="solid"/>
              <a:round/>
              <a:headEnd type="triangle" w="med" len="med"/>
              <a:tailEnd type="triangle" w="med" len="med"/>
            </a:ln>
          </p:spPr>
        </p:cxnSp>
      </p:grpSp>
      <p:grpSp>
        <p:nvGrpSpPr>
          <p:cNvPr id="7" name="Group 6"/>
          <p:cNvGrpSpPr/>
          <p:nvPr/>
        </p:nvGrpSpPr>
        <p:grpSpPr>
          <a:xfrm>
            <a:off x="3856055" y="947038"/>
            <a:ext cx="6493953" cy="1635117"/>
            <a:chOff x="3856055" y="947038"/>
            <a:chExt cx="6493953" cy="1635117"/>
          </a:xfrm>
        </p:grpSpPr>
        <p:sp>
          <p:nvSpPr>
            <p:cNvPr id="94" name="Google Shape;94;p1"/>
            <p:cNvSpPr/>
            <p:nvPr/>
          </p:nvSpPr>
          <p:spPr>
            <a:xfrm>
              <a:off x="3856055" y="1327591"/>
              <a:ext cx="6184179" cy="125456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35" name="Google Shape;535;p1"/>
            <p:cNvSpPr txBox="1"/>
            <p:nvPr/>
          </p:nvSpPr>
          <p:spPr>
            <a:xfrm>
              <a:off x="8399976" y="947038"/>
              <a:ext cx="195003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AIE Array</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540" name="Google Shape;540;p1"/>
            <p:cNvSpPr/>
            <p:nvPr/>
          </p:nvSpPr>
          <p:spPr>
            <a:xfrm>
              <a:off x="4415209"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41" name="Google Shape;541;p1"/>
            <p:cNvSpPr/>
            <p:nvPr/>
          </p:nvSpPr>
          <p:spPr>
            <a:xfrm>
              <a:off x="4801848"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2" name="Google Shape;542;p1"/>
            <p:cNvSpPr/>
            <p:nvPr/>
          </p:nvSpPr>
          <p:spPr>
            <a:xfrm>
              <a:off x="5188487"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3" name="Google Shape;543;p1"/>
            <p:cNvSpPr/>
            <p:nvPr/>
          </p:nvSpPr>
          <p:spPr>
            <a:xfrm>
              <a:off x="557512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4" name="Google Shape;544;p1"/>
            <p:cNvSpPr/>
            <p:nvPr/>
          </p:nvSpPr>
          <p:spPr>
            <a:xfrm>
              <a:off x="5964840"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5" name="Google Shape;545;p1"/>
            <p:cNvSpPr/>
            <p:nvPr/>
          </p:nvSpPr>
          <p:spPr>
            <a:xfrm>
              <a:off x="6348404"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6" name="Google Shape;546;p1"/>
            <p:cNvSpPr/>
            <p:nvPr/>
          </p:nvSpPr>
          <p:spPr>
            <a:xfrm>
              <a:off x="673504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7" name="Google Shape;547;p1"/>
            <p:cNvSpPr/>
            <p:nvPr/>
          </p:nvSpPr>
          <p:spPr>
            <a:xfrm>
              <a:off x="712168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8" name="Google Shape;548;p1"/>
            <p:cNvSpPr/>
            <p:nvPr/>
          </p:nvSpPr>
          <p:spPr>
            <a:xfrm>
              <a:off x="750832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9" name="Google Shape;549;p1"/>
            <p:cNvSpPr/>
            <p:nvPr/>
          </p:nvSpPr>
          <p:spPr>
            <a:xfrm>
              <a:off x="788046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0" name="Google Shape;550;p1"/>
            <p:cNvSpPr/>
            <p:nvPr/>
          </p:nvSpPr>
          <p:spPr>
            <a:xfrm>
              <a:off x="825182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1" name="Google Shape;551;p1"/>
            <p:cNvSpPr/>
            <p:nvPr/>
          </p:nvSpPr>
          <p:spPr>
            <a:xfrm>
              <a:off x="863846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2" name="Google Shape;552;p1"/>
            <p:cNvSpPr/>
            <p:nvPr/>
          </p:nvSpPr>
          <p:spPr>
            <a:xfrm>
              <a:off x="902510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3" name="Google Shape;553;p1"/>
            <p:cNvSpPr/>
            <p:nvPr/>
          </p:nvSpPr>
          <p:spPr>
            <a:xfrm>
              <a:off x="4415209"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4" name="Google Shape;554;p1"/>
            <p:cNvSpPr/>
            <p:nvPr/>
          </p:nvSpPr>
          <p:spPr>
            <a:xfrm>
              <a:off x="4415209"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5" name="Google Shape;555;p1"/>
            <p:cNvSpPr/>
            <p:nvPr/>
          </p:nvSpPr>
          <p:spPr>
            <a:xfrm>
              <a:off x="4801848"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6" name="Google Shape;556;p1"/>
            <p:cNvSpPr/>
            <p:nvPr/>
          </p:nvSpPr>
          <p:spPr>
            <a:xfrm>
              <a:off x="4801848"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7" name="Google Shape;557;p1"/>
            <p:cNvSpPr/>
            <p:nvPr/>
          </p:nvSpPr>
          <p:spPr>
            <a:xfrm>
              <a:off x="5188793"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8" name="Google Shape;558;p1"/>
            <p:cNvSpPr/>
            <p:nvPr/>
          </p:nvSpPr>
          <p:spPr>
            <a:xfrm>
              <a:off x="5188793"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9" name="Google Shape;559;p1"/>
            <p:cNvSpPr/>
            <p:nvPr/>
          </p:nvSpPr>
          <p:spPr>
            <a:xfrm>
              <a:off x="7883605" y="1445248"/>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0" name="Google Shape;560;p1"/>
            <p:cNvSpPr/>
            <p:nvPr/>
          </p:nvSpPr>
          <p:spPr>
            <a:xfrm>
              <a:off x="5574643"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1" name="Google Shape;561;p1"/>
            <p:cNvSpPr/>
            <p:nvPr/>
          </p:nvSpPr>
          <p:spPr>
            <a:xfrm>
              <a:off x="8251517"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2" name="Google Shape;562;p1"/>
            <p:cNvSpPr/>
            <p:nvPr/>
          </p:nvSpPr>
          <p:spPr>
            <a:xfrm>
              <a:off x="5574643"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3" name="Google Shape;563;p1"/>
            <p:cNvSpPr/>
            <p:nvPr/>
          </p:nvSpPr>
          <p:spPr>
            <a:xfrm>
              <a:off x="8638462"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4" name="Google Shape;564;p1"/>
            <p:cNvSpPr/>
            <p:nvPr/>
          </p:nvSpPr>
          <p:spPr>
            <a:xfrm>
              <a:off x="5961282"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5" name="Google Shape;565;p1"/>
            <p:cNvSpPr/>
            <p:nvPr/>
          </p:nvSpPr>
          <p:spPr>
            <a:xfrm>
              <a:off x="9028966"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6" name="Google Shape;566;p1"/>
            <p:cNvSpPr/>
            <p:nvPr/>
          </p:nvSpPr>
          <p:spPr>
            <a:xfrm>
              <a:off x="5961282"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7" name="Google Shape;567;p1"/>
            <p:cNvSpPr/>
            <p:nvPr/>
          </p:nvSpPr>
          <p:spPr>
            <a:xfrm>
              <a:off x="6348227"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8" name="Google Shape;568;p1"/>
            <p:cNvSpPr/>
            <p:nvPr/>
          </p:nvSpPr>
          <p:spPr>
            <a:xfrm>
              <a:off x="6348227"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9" name="Google Shape;569;p1"/>
            <p:cNvSpPr/>
            <p:nvPr/>
          </p:nvSpPr>
          <p:spPr>
            <a:xfrm>
              <a:off x="6737770"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0" name="Google Shape;570;p1"/>
            <p:cNvSpPr/>
            <p:nvPr/>
          </p:nvSpPr>
          <p:spPr>
            <a:xfrm>
              <a:off x="6737770"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1" name="Google Shape;571;p1"/>
            <p:cNvSpPr/>
            <p:nvPr/>
          </p:nvSpPr>
          <p:spPr>
            <a:xfrm>
              <a:off x="7124409"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2" name="Google Shape;572;p1"/>
            <p:cNvSpPr/>
            <p:nvPr/>
          </p:nvSpPr>
          <p:spPr>
            <a:xfrm>
              <a:off x="7124409"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3" name="Google Shape;573;p1"/>
            <p:cNvSpPr/>
            <p:nvPr/>
          </p:nvSpPr>
          <p:spPr>
            <a:xfrm>
              <a:off x="7511354"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4" name="Google Shape;574;p1"/>
            <p:cNvSpPr/>
            <p:nvPr/>
          </p:nvSpPr>
          <p:spPr>
            <a:xfrm>
              <a:off x="7511354"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5" name="Google Shape;575;p1"/>
            <p:cNvSpPr/>
            <p:nvPr/>
          </p:nvSpPr>
          <p:spPr>
            <a:xfrm>
              <a:off x="7883605" y="1811217"/>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6" name="Google Shape;576;p1"/>
            <p:cNvSpPr/>
            <p:nvPr/>
          </p:nvSpPr>
          <p:spPr>
            <a:xfrm>
              <a:off x="8251517"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7" name="Google Shape;577;p1"/>
            <p:cNvSpPr/>
            <p:nvPr/>
          </p:nvSpPr>
          <p:spPr>
            <a:xfrm>
              <a:off x="8638462"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8" name="Google Shape;578;p1"/>
            <p:cNvSpPr/>
            <p:nvPr/>
          </p:nvSpPr>
          <p:spPr>
            <a:xfrm>
              <a:off x="9028966"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TextBox 158"/>
            <p:cNvSpPr txBox="1"/>
            <p:nvPr/>
          </p:nvSpPr>
          <p:spPr>
            <a:xfrm>
              <a:off x="9397422" y="2134897"/>
              <a:ext cx="731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rPr>
                <a:t>PLIO</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459" name="TextBox 458"/>
            <p:cNvSpPr txBox="1"/>
            <p:nvPr/>
          </p:nvSpPr>
          <p:spPr>
            <a:xfrm>
              <a:off x="9158797" y="1590966"/>
              <a:ext cx="990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AIE</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sp>
        <p:nvSpPr>
          <p:cNvPr id="188" name="Title 2">
            <a:extLst>
              <a:ext uri="{FF2B5EF4-FFF2-40B4-BE49-F238E27FC236}">
                <a16:creationId xmlns:a16="http://schemas.microsoft.com/office/drawing/2014/main" id="{C35C392B-5441-6443-B1E5-82C3FFF8C8A2}"/>
              </a:ext>
            </a:extLst>
          </p:cNvPr>
          <p:cNvSpPr txBox="1">
            <a:spLocks/>
          </p:cNvSpPr>
          <p:nvPr/>
        </p:nvSpPr>
        <p:spPr>
          <a:xfrm>
            <a:off x="97245" y="276418"/>
            <a:ext cx="5194422"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44546A"/>
              </a:buClr>
              <a:buSzPct val="100000"/>
              <a:buFont typeface="Raleway"/>
              <a:buNone/>
              <a:tabLst/>
              <a:defRPr/>
            </a:pPr>
            <a:r>
              <a:rPr lang="en-US" altLang="zh-CN" sz="2800" b="0" kern="1200" dirty="0">
                <a:solidFill>
                  <a:srgbClr val="00B0F0"/>
                </a:solidFill>
                <a:latin typeface="Calibri"/>
                <a:ea typeface="+mn-ea"/>
                <a:cs typeface="+mn-cs"/>
                <a:sym typeface="Wingdings" panose="05000000000000000000" pitchFamily="2" charset="2"/>
              </a:rPr>
              <a:t>Monolithic Programming Model</a:t>
            </a:r>
          </a:p>
        </p:txBody>
      </p:sp>
      <p:sp>
        <p:nvSpPr>
          <p:cNvPr id="12" name="TextBox 11"/>
          <p:cNvSpPr txBox="1"/>
          <p:nvPr/>
        </p:nvSpPr>
        <p:spPr>
          <a:xfrm>
            <a:off x="8348312" y="5932885"/>
            <a:ext cx="1938794" cy="461665"/>
          </a:xfrm>
          <a:prstGeom prst="rect">
            <a:avLst/>
          </a:prstGeom>
          <a:noFill/>
        </p:spPr>
        <p:txBody>
          <a:bodyPr wrap="square" rtlCol="0">
            <a:spAutoFit/>
          </a:bodyPr>
          <a:lstStyle/>
          <a:p>
            <a:r>
              <a:rPr lang="en-US" sz="2400" b="1" dirty="0"/>
              <a:t>25.6 GB/s</a:t>
            </a:r>
          </a:p>
        </p:txBody>
      </p:sp>
      <p:sp>
        <p:nvSpPr>
          <p:cNvPr id="122" name="TextBox 121"/>
          <p:cNvSpPr txBox="1"/>
          <p:nvPr/>
        </p:nvSpPr>
        <p:spPr>
          <a:xfrm>
            <a:off x="9474127" y="2918789"/>
            <a:ext cx="1597536" cy="461665"/>
          </a:xfrm>
          <a:prstGeom prst="rect">
            <a:avLst/>
          </a:prstGeom>
          <a:noFill/>
        </p:spPr>
        <p:txBody>
          <a:bodyPr wrap="square" rtlCol="0">
            <a:spAutoFit/>
          </a:bodyPr>
          <a:lstStyle/>
          <a:p>
            <a:r>
              <a:rPr lang="en-US" sz="2400" b="1" dirty="0"/>
              <a:t>1.2 TB/s</a:t>
            </a:r>
          </a:p>
        </p:txBody>
      </p:sp>
      <p:sp>
        <p:nvSpPr>
          <p:cNvPr id="90" name="Google Shape;90;p1"/>
          <p:cNvSpPr/>
          <p:nvPr/>
        </p:nvSpPr>
        <p:spPr>
          <a:xfrm>
            <a:off x="6552625" y="3862060"/>
            <a:ext cx="3465984" cy="1705954"/>
          </a:xfrm>
          <a:prstGeom prst="rect">
            <a:avLst/>
          </a:prstGeom>
          <a:solidFill>
            <a:schemeClr val="accent3">
              <a:lumMod val="20000"/>
              <a:lumOff val="8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39" name="Google Shape;539;p1"/>
          <p:cNvSpPr txBox="1"/>
          <p:nvPr/>
        </p:nvSpPr>
        <p:spPr>
          <a:xfrm>
            <a:off x="9610739" y="3798625"/>
            <a:ext cx="52986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PL</a:t>
            </a:r>
            <a:endParaRPr kumimoji="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14" name="Group 13"/>
          <p:cNvGrpSpPr/>
          <p:nvPr/>
        </p:nvGrpSpPr>
        <p:grpSpPr>
          <a:xfrm>
            <a:off x="5178256" y="2648539"/>
            <a:ext cx="4001250" cy="1027415"/>
            <a:chOff x="5178256" y="2648539"/>
            <a:chExt cx="4001250" cy="1027415"/>
          </a:xfrm>
        </p:grpSpPr>
        <p:cxnSp>
          <p:nvCxnSpPr>
            <p:cNvPr id="118" name="Google Shape;97;p1"/>
            <p:cNvCxnSpPr/>
            <p:nvPr/>
          </p:nvCxnSpPr>
          <p:spPr>
            <a:xfrm>
              <a:off x="9176972" y="2650689"/>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120" name="Google Shape;97;p1"/>
            <p:cNvCxnSpPr/>
            <p:nvPr/>
          </p:nvCxnSpPr>
          <p:spPr>
            <a:xfrm>
              <a:off x="7800188" y="2650688"/>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121" name="Google Shape;97;p1"/>
            <p:cNvCxnSpPr/>
            <p:nvPr/>
          </p:nvCxnSpPr>
          <p:spPr>
            <a:xfrm>
              <a:off x="5178256" y="2648539"/>
              <a:ext cx="2534" cy="755857"/>
            </a:xfrm>
            <a:prstGeom prst="straightConnector1">
              <a:avLst/>
            </a:prstGeom>
            <a:noFill/>
            <a:ln w="38100" cap="flat" cmpd="sng">
              <a:solidFill>
                <a:srgbClr val="000000"/>
              </a:solidFill>
              <a:prstDash val="solid"/>
              <a:round/>
              <a:headEnd type="triangle" w="med" len="med"/>
              <a:tailEnd type="triangle" w="med" len="med"/>
            </a:ln>
          </p:spPr>
        </p:cxnSp>
        <p:cxnSp>
          <p:nvCxnSpPr>
            <p:cNvPr id="123" name="Google Shape;97;p1"/>
            <p:cNvCxnSpPr/>
            <p:nvPr/>
          </p:nvCxnSpPr>
          <p:spPr>
            <a:xfrm>
              <a:off x="6503746" y="2662116"/>
              <a:ext cx="2534" cy="755857"/>
            </a:xfrm>
            <a:prstGeom prst="straightConnector1">
              <a:avLst/>
            </a:prstGeom>
            <a:noFill/>
            <a:ln w="38100" cap="flat" cmpd="sng">
              <a:solidFill>
                <a:srgbClr val="000000"/>
              </a:solidFill>
              <a:prstDash val="solid"/>
              <a:round/>
              <a:headEnd type="triangle" w="med" len="med"/>
              <a:tailEnd type="triangle" w="med" len="med"/>
            </a:ln>
          </p:spPr>
        </p:cxnSp>
      </p:grpSp>
      <p:grpSp>
        <p:nvGrpSpPr>
          <p:cNvPr id="15" name="Group 14"/>
          <p:cNvGrpSpPr/>
          <p:nvPr/>
        </p:nvGrpSpPr>
        <p:grpSpPr>
          <a:xfrm>
            <a:off x="3854071" y="3497933"/>
            <a:ext cx="6170888" cy="2434952"/>
            <a:chOff x="3854071" y="3497933"/>
            <a:chExt cx="6170888" cy="2434952"/>
          </a:xfrm>
        </p:grpSpPr>
        <p:sp>
          <p:nvSpPr>
            <p:cNvPr id="95" name="Google Shape;95;p1"/>
            <p:cNvSpPr/>
            <p:nvPr/>
          </p:nvSpPr>
          <p:spPr>
            <a:xfrm>
              <a:off x="3854071" y="3497933"/>
              <a:ext cx="2706911" cy="2434952"/>
            </a:xfrm>
            <a:prstGeom prst="rect">
              <a:avLst/>
            </a:prstGeom>
            <a:solidFill>
              <a:schemeClr val="bg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100;p1"/>
            <p:cNvSpPr/>
            <p:nvPr/>
          </p:nvSpPr>
          <p:spPr>
            <a:xfrm>
              <a:off x="3854072" y="5568014"/>
              <a:ext cx="6170887" cy="36487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NOC</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3" name="Google Shape;93;p1"/>
            <p:cNvSpPr/>
            <p:nvPr/>
          </p:nvSpPr>
          <p:spPr>
            <a:xfrm>
              <a:off x="3856685" y="3854568"/>
              <a:ext cx="2361628" cy="1705206"/>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Processor System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(ARM)</a:t>
              </a:r>
              <a:endParaRPr kumimoji="0"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7" name="Google Shape;100;p1"/>
            <p:cNvSpPr/>
            <p:nvPr/>
          </p:nvSpPr>
          <p:spPr>
            <a:xfrm>
              <a:off x="3854072" y="3497933"/>
              <a:ext cx="3560218" cy="36145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4" name="Google Shape;95;p1"/>
            <p:cNvSpPr/>
            <p:nvPr/>
          </p:nvSpPr>
          <p:spPr>
            <a:xfrm>
              <a:off x="6229350" y="3558197"/>
              <a:ext cx="314502" cy="2299344"/>
            </a:xfrm>
            <a:prstGeom prst="rect">
              <a:avLst/>
            </a:prstGeom>
            <a:solidFill>
              <a:schemeClr val="bg1"/>
            </a:solidFill>
            <a:ln w="2857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37" name="Google Shape;106;p1"/>
          <p:cNvSpPr/>
          <p:nvPr/>
        </p:nvSpPr>
        <p:spPr>
          <a:xfrm>
            <a:off x="6657574" y="4094857"/>
            <a:ext cx="211825" cy="1365218"/>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M</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38" name="Google Shape;106;p1"/>
          <p:cNvSpPr/>
          <p:nvPr/>
        </p:nvSpPr>
        <p:spPr>
          <a:xfrm>
            <a:off x="7110862" y="4147052"/>
            <a:ext cx="1453849" cy="293153"/>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Sender</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66" name="Google Shape;106;p1"/>
          <p:cNvSpPr/>
          <p:nvPr/>
        </p:nvSpPr>
        <p:spPr>
          <a:xfrm>
            <a:off x="8873128" y="4134088"/>
            <a:ext cx="989797" cy="293560"/>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Receiver</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180" name="Group 179"/>
          <p:cNvGrpSpPr/>
          <p:nvPr/>
        </p:nvGrpSpPr>
        <p:grpSpPr>
          <a:xfrm>
            <a:off x="9007694" y="4661924"/>
            <a:ext cx="973794" cy="603258"/>
            <a:chOff x="1338392" y="3911997"/>
            <a:chExt cx="1328963" cy="536074"/>
          </a:xfrm>
        </p:grpSpPr>
        <p:grpSp>
          <p:nvGrpSpPr>
            <p:cNvPr id="181" name="Group 180"/>
            <p:cNvGrpSpPr/>
            <p:nvPr/>
          </p:nvGrpSpPr>
          <p:grpSpPr>
            <a:xfrm>
              <a:off x="1338392" y="3911997"/>
              <a:ext cx="1328963" cy="536074"/>
              <a:chOff x="744687" y="639348"/>
              <a:chExt cx="1328963" cy="536074"/>
            </a:xfrm>
          </p:grpSpPr>
          <p:cxnSp>
            <p:nvCxnSpPr>
              <p:cNvPr id="183"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184"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185"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186"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187"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189"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190"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191"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192"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193"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182"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sp>
        <p:nvSpPr>
          <p:cNvPr id="207" name="Google Shape;539;p1"/>
          <p:cNvSpPr txBox="1"/>
          <p:nvPr/>
        </p:nvSpPr>
        <p:spPr>
          <a:xfrm>
            <a:off x="7191707" y="5320693"/>
            <a:ext cx="530636"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LHS</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08" name="Google Shape;539;p1"/>
          <p:cNvSpPr txBox="1"/>
          <p:nvPr/>
        </p:nvSpPr>
        <p:spPr>
          <a:xfrm>
            <a:off x="8120446" y="5320693"/>
            <a:ext cx="595339"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lang="en-US" sz="1400" kern="0" dirty="0">
                <a:solidFill>
                  <a:srgbClr val="000000"/>
                </a:solidFill>
                <a:latin typeface="Helvetica Neue"/>
                <a:ea typeface="Helvetica Neue"/>
                <a:cs typeface="Helvetica Neue"/>
                <a:sym typeface="Helvetica Neue"/>
              </a:rPr>
              <a:t>R</a:t>
            </a: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HS</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09" name="Google Shape;539;p1"/>
          <p:cNvSpPr txBox="1"/>
          <p:nvPr/>
        </p:nvSpPr>
        <p:spPr>
          <a:xfrm>
            <a:off x="9047594" y="5300357"/>
            <a:ext cx="798502"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lang="en-US" sz="1400" kern="0" dirty="0">
                <a:solidFill>
                  <a:srgbClr val="000000"/>
                </a:solidFill>
                <a:latin typeface="Helvetica Neue"/>
                <a:ea typeface="Helvetica Neue"/>
                <a:cs typeface="Helvetica Neue"/>
                <a:sym typeface="Helvetica Neue"/>
              </a:rPr>
              <a:t>Output</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23" name="Rectangle 222"/>
          <p:cNvSpPr/>
          <p:nvPr/>
        </p:nvSpPr>
        <p:spPr>
          <a:xfrm>
            <a:off x="7580609" y="6436224"/>
            <a:ext cx="268529" cy="27988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5" name="Rectangle 214"/>
          <p:cNvSpPr/>
          <p:nvPr/>
        </p:nvSpPr>
        <p:spPr>
          <a:xfrm>
            <a:off x="6185616" y="6434632"/>
            <a:ext cx="268529" cy="27988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6" name="Google Shape;95;p1"/>
          <p:cNvSpPr/>
          <p:nvPr/>
        </p:nvSpPr>
        <p:spPr>
          <a:xfrm>
            <a:off x="3788266" y="6381917"/>
            <a:ext cx="6186162" cy="407432"/>
          </a:xfrm>
          <a:prstGeom prst="rect">
            <a:avLst/>
          </a:prstGeom>
          <a:solidFill>
            <a:schemeClr val="accent4">
              <a:lumMod val="40000"/>
              <a:lumOff val="6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4" name="Google Shape;535;p1"/>
          <p:cNvSpPr txBox="1"/>
          <p:nvPr/>
        </p:nvSpPr>
        <p:spPr>
          <a:xfrm>
            <a:off x="9131609" y="6389280"/>
            <a:ext cx="90862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DDR4</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5" name="Group 4"/>
          <p:cNvGrpSpPr/>
          <p:nvPr/>
        </p:nvGrpSpPr>
        <p:grpSpPr>
          <a:xfrm>
            <a:off x="1210578" y="5399382"/>
            <a:ext cx="1845296" cy="874962"/>
            <a:chOff x="1210578" y="5399382"/>
            <a:chExt cx="1845296" cy="874962"/>
          </a:xfrm>
        </p:grpSpPr>
        <p:sp>
          <p:nvSpPr>
            <p:cNvPr id="430" name="Rectangle 429"/>
            <p:cNvSpPr/>
            <p:nvPr/>
          </p:nvSpPr>
          <p:spPr>
            <a:xfrm>
              <a:off x="1229289" y="5424202"/>
              <a:ext cx="1818118" cy="82398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tx1"/>
                </a:solidFill>
                <a:effectLst/>
                <a:uLnTx/>
                <a:uFillTx/>
                <a:latin typeface="Arial"/>
                <a:ea typeface="+mn-ea"/>
                <a:cs typeface="+mn-cs"/>
                <a:sym typeface="Arial"/>
              </a:endParaRPr>
            </a:p>
          </p:txBody>
        </p:sp>
        <p:grpSp>
          <p:nvGrpSpPr>
            <p:cNvPr id="17" name="Group 16"/>
            <p:cNvGrpSpPr/>
            <p:nvPr/>
          </p:nvGrpSpPr>
          <p:grpSpPr>
            <a:xfrm>
              <a:off x="1210578" y="5399382"/>
              <a:ext cx="1845296" cy="874962"/>
              <a:chOff x="1163934" y="5414975"/>
              <a:chExt cx="1845296" cy="874962"/>
            </a:xfrm>
          </p:grpSpPr>
          <p:sp>
            <p:nvSpPr>
              <p:cNvPr id="613" name="Rectangle 612"/>
              <p:cNvSpPr/>
              <p:nvPr/>
            </p:nvSpPr>
            <p:spPr>
              <a:xfrm>
                <a:off x="1200756" y="5440793"/>
                <a:ext cx="858683" cy="390929"/>
              </a:xfrm>
              <a:prstGeom prst="rect">
                <a:avLst/>
              </a:prstGeom>
              <a:solidFill>
                <a:schemeClr val="accent4">
                  <a:lumMod val="40000"/>
                  <a:lumOff val="60000"/>
                  <a:alpha val="37000"/>
                </a:schemeClr>
              </a:solidFill>
              <a:ln>
                <a:solidFill>
                  <a:schemeClr val="accent4">
                    <a:lumMod val="20000"/>
                    <a:lumOff val="80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03" name="Google Shape;312;p1"/>
              <p:cNvSpPr/>
              <p:nvPr/>
            </p:nvSpPr>
            <p:spPr>
              <a:xfrm>
                <a:off x="1163934" y="5414975"/>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604" name="Google Shape;312;p1"/>
              <p:cNvSpPr/>
              <p:nvPr/>
            </p:nvSpPr>
            <p:spPr>
              <a:xfrm>
                <a:off x="2090058" y="5415830"/>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605" name="Google Shape;312;p1"/>
              <p:cNvSpPr/>
              <p:nvPr/>
            </p:nvSpPr>
            <p:spPr>
              <a:xfrm>
                <a:off x="1163934" y="5854569"/>
                <a:ext cx="919172" cy="435368"/>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606" name="Google Shape;312;p1"/>
              <p:cNvSpPr/>
              <p:nvPr/>
            </p:nvSpPr>
            <p:spPr>
              <a:xfrm>
                <a:off x="2090058" y="5857541"/>
                <a:ext cx="919172" cy="43239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grpSp>
      <p:sp>
        <p:nvSpPr>
          <p:cNvPr id="615" name="Google Shape;535;p1"/>
          <p:cNvSpPr txBox="1"/>
          <p:nvPr/>
        </p:nvSpPr>
        <p:spPr>
          <a:xfrm>
            <a:off x="1334214" y="4968894"/>
            <a:ext cx="16511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DDR</a:t>
            </a:r>
            <a:r>
              <a:rPr kumimoji="0" lang="en-US" sz="2000" b="1" i="0" u="none" strike="noStrike" kern="0" cap="none" spc="0" normalizeH="0" noProof="0" dirty="0">
                <a:ln>
                  <a:noFill/>
                </a:ln>
                <a:solidFill>
                  <a:srgbClr val="000000"/>
                </a:solidFill>
                <a:effectLst/>
                <a:uLnTx/>
                <a:uFillTx/>
                <a:latin typeface="Helvetica Neue"/>
                <a:ea typeface="Helvetica Neue"/>
                <a:cs typeface="Helvetica Neue"/>
                <a:sym typeface="Helvetica Neue"/>
              </a:rPr>
              <a:t> Space</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609" name="Rectangle 608"/>
          <p:cNvSpPr/>
          <p:nvPr/>
        </p:nvSpPr>
        <p:spPr>
          <a:xfrm>
            <a:off x="1234140" y="5426198"/>
            <a:ext cx="869821" cy="39092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t>Sending</a:t>
            </a:r>
          </a:p>
        </p:txBody>
      </p:sp>
      <p:sp>
        <p:nvSpPr>
          <p:cNvPr id="617" name="Google Shape;535;p1"/>
          <p:cNvSpPr txBox="1"/>
          <p:nvPr/>
        </p:nvSpPr>
        <p:spPr>
          <a:xfrm>
            <a:off x="741837" y="4427648"/>
            <a:ext cx="321139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effectLst/>
                <a:uLnTx/>
                <a:uFillTx/>
                <a:latin typeface="Helvetica Neue"/>
                <a:ea typeface="Helvetica Neue"/>
                <a:cs typeface="Helvetica Neue"/>
                <a:sym typeface="Helvetica Neue"/>
              </a:rPr>
              <a:t>Matrix With </a:t>
            </a:r>
            <a:r>
              <a:rPr kumimoji="0" lang="en-US"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Large Size</a:t>
            </a:r>
            <a:endParaRPr kumimoji="0"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224" name="Rectangle 223"/>
          <p:cNvSpPr/>
          <p:nvPr/>
        </p:nvSpPr>
        <p:spPr>
          <a:xfrm>
            <a:off x="6938067" y="4683409"/>
            <a:ext cx="985096" cy="557204"/>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6" name="Group 15"/>
          <p:cNvGrpSpPr/>
          <p:nvPr/>
        </p:nvGrpSpPr>
        <p:grpSpPr>
          <a:xfrm>
            <a:off x="6926703" y="4664564"/>
            <a:ext cx="1008668" cy="603649"/>
            <a:chOff x="1338392" y="3911997"/>
            <a:chExt cx="1328963" cy="536074"/>
          </a:xfrm>
        </p:grpSpPr>
        <p:grpSp>
          <p:nvGrpSpPr>
            <p:cNvPr id="86" name="Group 85"/>
            <p:cNvGrpSpPr/>
            <p:nvPr/>
          </p:nvGrpSpPr>
          <p:grpSpPr>
            <a:xfrm>
              <a:off x="1338392" y="3911997"/>
              <a:ext cx="1328963" cy="536074"/>
              <a:chOff x="744687" y="639348"/>
              <a:chExt cx="1328963" cy="536074"/>
            </a:xfrm>
          </p:grpSpPr>
          <p:cxnSp>
            <p:nvCxnSpPr>
              <p:cNvPr id="103"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104"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105"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106"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107"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108"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109"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110"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111"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112"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116"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nvGrpSpPr>
          <p:cNvPr id="4" name="Group 3"/>
          <p:cNvGrpSpPr/>
          <p:nvPr/>
        </p:nvGrpSpPr>
        <p:grpSpPr>
          <a:xfrm>
            <a:off x="6946397" y="4691571"/>
            <a:ext cx="962023" cy="553727"/>
            <a:chOff x="6946397" y="4685338"/>
            <a:chExt cx="962023" cy="553727"/>
          </a:xfrm>
        </p:grpSpPr>
        <p:grpSp>
          <p:nvGrpSpPr>
            <p:cNvPr id="3" name="Group 2"/>
            <p:cNvGrpSpPr/>
            <p:nvPr/>
          </p:nvGrpSpPr>
          <p:grpSpPr>
            <a:xfrm>
              <a:off x="6946397" y="4685338"/>
              <a:ext cx="962023" cy="553727"/>
              <a:chOff x="6946397" y="4685338"/>
              <a:chExt cx="962023" cy="553727"/>
            </a:xfrm>
          </p:grpSpPr>
          <p:sp>
            <p:nvSpPr>
              <p:cNvPr id="231" name="Rectangle 230"/>
              <p:cNvSpPr/>
              <p:nvPr/>
            </p:nvSpPr>
            <p:spPr>
              <a:xfrm>
                <a:off x="7208553" y="4687034"/>
                <a:ext cx="197136" cy="25240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1</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33" name="Rectangle 232"/>
              <p:cNvSpPr/>
              <p:nvPr/>
            </p:nvSpPr>
            <p:spPr>
              <a:xfrm>
                <a:off x="7454627" y="4687525"/>
                <a:ext cx="212998" cy="25257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2</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35" name="Rectangle 234"/>
              <p:cNvSpPr/>
              <p:nvPr/>
            </p:nvSpPr>
            <p:spPr>
              <a:xfrm>
                <a:off x="7702523" y="4685338"/>
                <a:ext cx="205897" cy="25476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3</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0" name="Rectangle 239"/>
              <p:cNvSpPr/>
              <p:nvPr/>
            </p:nvSpPr>
            <p:spPr>
              <a:xfrm>
                <a:off x="7198898" y="4975450"/>
                <a:ext cx="217722" cy="25240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5</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1" name="Rectangle 240"/>
              <p:cNvSpPr/>
              <p:nvPr/>
            </p:nvSpPr>
            <p:spPr>
              <a:xfrm>
                <a:off x="7448079" y="4979116"/>
                <a:ext cx="219455" cy="25257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6</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2" name="Rectangle 241"/>
              <p:cNvSpPr/>
              <p:nvPr/>
            </p:nvSpPr>
            <p:spPr>
              <a:xfrm>
                <a:off x="7702432" y="4976929"/>
                <a:ext cx="205897" cy="25476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7</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3" name="Rectangle 242"/>
              <p:cNvSpPr/>
              <p:nvPr/>
            </p:nvSpPr>
            <p:spPr>
              <a:xfrm>
                <a:off x="6946397" y="4977669"/>
                <a:ext cx="223732" cy="26139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4</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grpSp>
        <p:sp>
          <p:nvSpPr>
            <p:cNvPr id="232" name="Rectangle 231"/>
            <p:cNvSpPr/>
            <p:nvPr/>
          </p:nvSpPr>
          <p:spPr>
            <a:xfrm>
              <a:off x="6955520" y="4692248"/>
              <a:ext cx="213140" cy="248692"/>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grpSp>
      <p:sp>
        <p:nvSpPr>
          <p:cNvPr id="225" name="Rectangle 224"/>
          <p:cNvSpPr/>
          <p:nvPr/>
        </p:nvSpPr>
        <p:spPr>
          <a:xfrm>
            <a:off x="7983584" y="4682078"/>
            <a:ext cx="973215" cy="5506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258" name="Group 257"/>
          <p:cNvGrpSpPr/>
          <p:nvPr/>
        </p:nvGrpSpPr>
        <p:grpSpPr>
          <a:xfrm>
            <a:off x="7970311" y="4661460"/>
            <a:ext cx="1008668" cy="603649"/>
            <a:chOff x="1338392" y="3911997"/>
            <a:chExt cx="1328963" cy="536074"/>
          </a:xfrm>
        </p:grpSpPr>
        <p:grpSp>
          <p:nvGrpSpPr>
            <p:cNvPr id="259" name="Group 258"/>
            <p:cNvGrpSpPr/>
            <p:nvPr/>
          </p:nvGrpSpPr>
          <p:grpSpPr>
            <a:xfrm>
              <a:off x="1338392" y="3911997"/>
              <a:ext cx="1328963" cy="536074"/>
              <a:chOff x="744687" y="639348"/>
              <a:chExt cx="1328963" cy="536074"/>
            </a:xfrm>
          </p:grpSpPr>
          <p:cxnSp>
            <p:nvCxnSpPr>
              <p:cNvPr id="261"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262"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263"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264"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265"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266"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267"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268"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269"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270"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260"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nvGrpSpPr>
          <p:cNvPr id="244" name="Group 243"/>
          <p:cNvGrpSpPr/>
          <p:nvPr/>
        </p:nvGrpSpPr>
        <p:grpSpPr>
          <a:xfrm>
            <a:off x="7988207" y="4691648"/>
            <a:ext cx="962023" cy="547102"/>
            <a:chOff x="6946397" y="4685338"/>
            <a:chExt cx="962023" cy="547102"/>
          </a:xfrm>
        </p:grpSpPr>
        <p:sp>
          <p:nvSpPr>
            <p:cNvPr id="245" name="Rectangle 244"/>
            <p:cNvSpPr/>
            <p:nvPr/>
          </p:nvSpPr>
          <p:spPr>
            <a:xfrm>
              <a:off x="7212799" y="4685446"/>
              <a:ext cx="188035" cy="25240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1</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6" name="Rectangle 245"/>
            <p:cNvSpPr/>
            <p:nvPr/>
          </p:nvSpPr>
          <p:spPr>
            <a:xfrm>
              <a:off x="7448170" y="4687525"/>
              <a:ext cx="219455" cy="25257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2</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2" name="Rectangle 251"/>
            <p:cNvSpPr/>
            <p:nvPr/>
          </p:nvSpPr>
          <p:spPr>
            <a:xfrm>
              <a:off x="7702523" y="4685338"/>
              <a:ext cx="205897" cy="25476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3</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3" name="Rectangle 252"/>
            <p:cNvSpPr/>
            <p:nvPr/>
          </p:nvSpPr>
          <p:spPr>
            <a:xfrm>
              <a:off x="6946397" y="4690597"/>
              <a:ext cx="222341" cy="24884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sp>
          <p:nvSpPr>
            <p:cNvPr id="254" name="Rectangle 253"/>
            <p:cNvSpPr/>
            <p:nvPr/>
          </p:nvSpPr>
          <p:spPr>
            <a:xfrm>
              <a:off x="7202073" y="4975450"/>
              <a:ext cx="217214" cy="25240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5</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5" name="Rectangle 254"/>
            <p:cNvSpPr/>
            <p:nvPr/>
          </p:nvSpPr>
          <p:spPr>
            <a:xfrm>
              <a:off x="7448079" y="4972766"/>
              <a:ext cx="219455" cy="25257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6</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6" name="Rectangle 255"/>
            <p:cNvSpPr/>
            <p:nvPr/>
          </p:nvSpPr>
          <p:spPr>
            <a:xfrm>
              <a:off x="7702432" y="4970579"/>
              <a:ext cx="205897" cy="25476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7</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7" name="Rectangle 256"/>
            <p:cNvSpPr/>
            <p:nvPr/>
          </p:nvSpPr>
          <p:spPr>
            <a:xfrm>
              <a:off x="6946397" y="4977669"/>
              <a:ext cx="223732" cy="254771"/>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4</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grpSp>
      <p:sp>
        <p:nvSpPr>
          <p:cNvPr id="165" name="Rectangle 164"/>
          <p:cNvSpPr/>
          <p:nvPr/>
        </p:nvSpPr>
        <p:spPr>
          <a:xfrm>
            <a:off x="5767825" y="6430834"/>
            <a:ext cx="995591" cy="310363"/>
          </a:xfrm>
          <a:prstGeom prst="rect">
            <a:avLst/>
          </a:prstGeom>
          <a:solidFill>
            <a:srgbClr val="FFFFFF">
              <a:lumMod val="8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LHS</a:t>
            </a:r>
          </a:p>
        </p:txBody>
      </p:sp>
      <p:sp>
        <p:nvSpPr>
          <p:cNvPr id="167" name="Rectangle 166"/>
          <p:cNvSpPr/>
          <p:nvPr/>
        </p:nvSpPr>
        <p:spPr>
          <a:xfrm>
            <a:off x="7243288" y="6430835"/>
            <a:ext cx="995591" cy="310363"/>
          </a:xfrm>
          <a:prstGeom prst="rect">
            <a:avLst/>
          </a:prstGeom>
          <a:solidFill>
            <a:srgbClr val="FFFFFF">
              <a:lumMod val="8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RHS</a:t>
            </a:r>
          </a:p>
        </p:txBody>
      </p:sp>
      <p:grpSp>
        <p:nvGrpSpPr>
          <p:cNvPr id="163" name="Group 162"/>
          <p:cNvGrpSpPr/>
          <p:nvPr/>
        </p:nvGrpSpPr>
        <p:grpSpPr>
          <a:xfrm>
            <a:off x="1428322" y="1191890"/>
            <a:ext cx="2986890" cy="1508913"/>
            <a:chOff x="1428322" y="1191890"/>
            <a:chExt cx="2986890" cy="1508913"/>
          </a:xfrm>
        </p:grpSpPr>
        <p:cxnSp>
          <p:nvCxnSpPr>
            <p:cNvPr id="164" name="Straight Connector 163"/>
            <p:cNvCxnSpPr/>
            <p:nvPr/>
          </p:nvCxnSpPr>
          <p:spPr>
            <a:xfrm flipH="1" flipV="1">
              <a:off x="3559078" y="1444886"/>
              <a:ext cx="856134" cy="36597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3559078" y="2103030"/>
              <a:ext cx="844549" cy="45999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69" name="Group 168"/>
            <p:cNvGrpSpPr/>
            <p:nvPr/>
          </p:nvGrpSpPr>
          <p:grpSpPr>
            <a:xfrm>
              <a:off x="1519189" y="1191890"/>
              <a:ext cx="1772040" cy="1508913"/>
              <a:chOff x="2066752" y="1844779"/>
              <a:chExt cx="755979" cy="767373"/>
            </a:xfrm>
          </p:grpSpPr>
          <p:sp>
            <p:nvSpPr>
              <p:cNvPr id="172" name="Google Shape;554;p1"/>
              <p:cNvSpPr/>
              <p:nvPr/>
            </p:nvSpPr>
            <p:spPr>
              <a:xfrm>
                <a:off x="2066752" y="1844779"/>
                <a:ext cx="492192" cy="767373"/>
              </a:xfrm>
              <a:prstGeom prst="rect">
                <a:avLst/>
              </a:prstGeom>
              <a:solidFill>
                <a:schemeClr val="accent5">
                  <a:lumMod val="60000"/>
                  <a:lumOff val="4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554;p1"/>
              <p:cNvSpPr/>
              <p:nvPr/>
            </p:nvSpPr>
            <p:spPr>
              <a:xfrm>
                <a:off x="2550250" y="1844779"/>
                <a:ext cx="272481" cy="767373"/>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effectLst/>
                  <a:uLnTx/>
                  <a:uFillTx/>
                  <a:latin typeface="Calibri"/>
                  <a:ea typeface="Calibri"/>
                  <a:cs typeface="Calibri"/>
                  <a:sym typeface="Calibri"/>
                </a:endParaRPr>
              </a:p>
            </p:txBody>
          </p:sp>
        </p:grpSp>
        <p:sp>
          <p:nvSpPr>
            <p:cNvPr id="170" name="TextBox 169"/>
            <p:cNvSpPr txBox="1"/>
            <p:nvPr/>
          </p:nvSpPr>
          <p:spPr>
            <a:xfrm>
              <a:off x="1428322" y="1561002"/>
              <a:ext cx="13337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VLIW</a:t>
              </a:r>
              <a:r>
                <a:rPr kumimoji="0" lang="en-US" altLang="zh-CN" b="0" i="0" u="none" strike="noStrike" kern="0" cap="none" spc="0" normalizeH="0" noProof="0" dirty="0">
                  <a:ln>
                    <a:noFill/>
                  </a:ln>
                  <a:solidFill>
                    <a:srgbClr val="000000"/>
                  </a:solidFill>
                  <a:effectLst/>
                  <a:uLnTx/>
                  <a:uFillTx/>
                  <a:latin typeface="Helvetica Neue"/>
                  <a:ea typeface="宋体" panose="02010600030101010101" pitchFamily="2" charset="-122"/>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Processor</a:t>
              </a:r>
              <a:endParaRPr kumimoji="0" lang="zh-CN" altLang="en-US"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171" name="TextBox 170"/>
            <p:cNvSpPr txBox="1"/>
            <p:nvPr/>
          </p:nvSpPr>
          <p:spPr>
            <a:xfrm>
              <a:off x="2477133" y="1565210"/>
              <a:ext cx="10087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32KB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Mem</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spTree>
    <p:extLst>
      <p:ext uri="{BB962C8B-B14F-4D97-AF65-F5344CB8AC3E}">
        <p14:creationId xmlns:p14="http://schemas.microsoft.com/office/powerpoint/2010/main" val="295269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500"/>
                                        <p:tgtEl>
                                          <p:spTgt spid="6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5"/>
                                        </p:tgtEl>
                                        <p:attrNameLst>
                                          <p:attrName>style.visibility</p:attrName>
                                        </p:attrNameLst>
                                      </p:cBhvr>
                                      <p:to>
                                        <p:strVal val="visible"/>
                                      </p:to>
                                    </p:set>
                                    <p:animEffect transition="in" filter="fade">
                                      <p:cBhvr>
                                        <p:cTn id="10" dur="500"/>
                                        <p:tgtEl>
                                          <p:spTgt spid="615"/>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09"/>
                                        </p:tgtEl>
                                        <p:attrNameLst>
                                          <p:attrName>style.visibility</p:attrName>
                                        </p:attrNameLst>
                                      </p:cBhvr>
                                      <p:to>
                                        <p:strVal val="visible"/>
                                      </p:to>
                                    </p:set>
                                    <p:anim calcmode="lin" valueType="num">
                                      <p:cBhvr>
                                        <p:cTn id="18" dur="500" fill="hold"/>
                                        <p:tgtEl>
                                          <p:spTgt spid="609"/>
                                        </p:tgtEl>
                                        <p:attrNameLst>
                                          <p:attrName>ppt_w</p:attrName>
                                        </p:attrNameLst>
                                      </p:cBhvr>
                                      <p:tavLst>
                                        <p:tav tm="0">
                                          <p:val>
                                            <p:fltVal val="0"/>
                                          </p:val>
                                        </p:tav>
                                        <p:tav tm="100000">
                                          <p:val>
                                            <p:strVal val="#ppt_w"/>
                                          </p:val>
                                        </p:tav>
                                      </p:tavLst>
                                    </p:anim>
                                    <p:anim calcmode="lin" valueType="num">
                                      <p:cBhvr>
                                        <p:cTn id="19" dur="500" fill="hold"/>
                                        <p:tgtEl>
                                          <p:spTgt spid="609"/>
                                        </p:tgtEl>
                                        <p:attrNameLst>
                                          <p:attrName>ppt_h</p:attrName>
                                        </p:attrNameLst>
                                      </p:cBhvr>
                                      <p:tavLst>
                                        <p:tav tm="0">
                                          <p:val>
                                            <p:fltVal val="0"/>
                                          </p:val>
                                        </p:tav>
                                        <p:tav tm="100000">
                                          <p:val>
                                            <p:strVal val="#ppt_h"/>
                                          </p:val>
                                        </p:tav>
                                      </p:tavLst>
                                    </p:anim>
                                    <p:animEffect transition="in" filter="fade">
                                      <p:cBhvr>
                                        <p:cTn id="20" dur="500"/>
                                        <p:tgtEl>
                                          <p:spTgt spid="609"/>
                                        </p:tgtEl>
                                      </p:cBhvr>
                                    </p:animEffect>
                                  </p:childTnLst>
                                </p:cTn>
                              </p:par>
                              <p:par>
                                <p:cTn id="21" presetID="57" presetClass="path" presetSubtype="0" accel="50000" decel="50000" fill="hold" grpId="0" nodeType="withEffect">
                                  <p:stCondLst>
                                    <p:cond delay="0"/>
                                  </p:stCondLst>
                                  <p:childTnLst>
                                    <p:animMotion origin="layout" path="M -0.00026 -4.81481E-6 C -0.00026 -0.0412 -0.00065 -0.07962 -0.00065 -0.12314 C 6.25E-7 -0.17013 -0.00612 -0.25717 0.02305 -0.25717 L 0.07838 -0.25671 " pathEditMode="relative" rAng="0" ptsTypes="AAAA">
                                      <p:cBhvr>
                                        <p:cTn id="22" dur="1500" fill="hold"/>
                                        <p:tgtEl>
                                          <p:spTgt spid="215"/>
                                        </p:tgtEl>
                                        <p:attrNameLst>
                                          <p:attrName>ppt_x</p:attrName>
                                          <p:attrName>ppt_y</p:attrName>
                                        </p:attrNameLst>
                                      </p:cBhvr>
                                      <p:rCtr x="3906" y="-12870"/>
                                    </p:animMotion>
                                  </p:childTnLst>
                                </p:cTn>
                              </p:par>
                              <p:par>
                                <p:cTn id="23" presetID="57" presetClass="path" presetSubtype="0" accel="50000" decel="50000" fill="hold" grpId="0" nodeType="withEffect">
                                  <p:stCondLst>
                                    <p:cond delay="0"/>
                                  </p:stCondLst>
                                  <p:childTnLst>
                                    <p:animMotion origin="layout" path="M -0.00091 3.7037E-6 C -0.00338 -0.09561 -0.00573 -0.09908 -0.10677 -0.09954 C -0.10768 -0.14236 -0.10638 -0.22801 -0.0776 -0.22801 L 0.03672 -0.22755 " pathEditMode="relative" rAng="0" ptsTypes="AAAA">
                                      <p:cBhvr>
                                        <p:cTn id="24" dur="1500" fill="hold"/>
                                        <p:tgtEl>
                                          <p:spTgt spid="223"/>
                                        </p:tgtEl>
                                        <p:attrNameLst>
                                          <p:attrName>ppt_x</p:attrName>
                                          <p:attrName>ppt_y</p:attrName>
                                        </p:attrNameLst>
                                      </p:cBhvr>
                                      <p:rCtr x="-3424" y="-11412"/>
                                    </p:animMotion>
                                  </p:childTnLst>
                                </p:cTn>
                              </p:par>
                            </p:childTnLst>
                          </p:cTn>
                        </p:par>
                        <p:par>
                          <p:cTn id="25" fill="hold">
                            <p:stCondLst>
                              <p:cond delay="1500"/>
                            </p:stCondLst>
                            <p:childTnLst>
                              <p:par>
                                <p:cTn id="26" presetID="1" presetClass="exit" presetSubtype="0" fill="hold" grpId="1" nodeType="afterEffect">
                                  <p:stCondLst>
                                    <p:cond delay="0"/>
                                  </p:stCondLst>
                                  <p:childTnLst>
                                    <p:set>
                                      <p:cBhvr>
                                        <p:cTn id="27" dur="1" fill="hold">
                                          <p:stCondLst>
                                            <p:cond delay="0"/>
                                          </p:stCondLst>
                                        </p:cTn>
                                        <p:tgtEl>
                                          <p:spTgt spid="215"/>
                                        </p:tgtEl>
                                        <p:attrNameLst>
                                          <p:attrName>style.visibility</p:attrName>
                                        </p:attrNameLst>
                                      </p:cBhvr>
                                      <p:to>
                                        <p:strVal val="hidden"/>
                                      </p:to>
                                    </p:set>
                                  </p:childTnLst>
                                </p:cTn>
                              </p:par>
                            </p:childTnLst>
                          </p:cTn>
                        </p:par>
                        <p:par>
                          <p:cTn id="28" fill="hold">
                            <p:stCondLst>
                              <p:cond delay="1500"/>
                            </p:stCondLst>
                            <p:childTnLst>
                              <p:par>
                                <p:cTn id="29" presetID="1" presetClass="exit" presetSubtype="0" fill="hold" grpId="1" nodeType="afterEffect">
                                  <p:stCondLst>
                                    <p:cond delay="0"/>
                                  </p:stCondLst>
                                  <p:childTnLst>
                                    <p:set>
                                      <p:cBhvr>
                                        <p:cTn id="30" dur="1" fill="hold">
                                          <p:stCondLst>
                                            <p:cond delay="0"/>
                                          </p:stCondLst>
                                        </p:cTn>
                                        <p:tgtEl>
                                          <p:spTgt spid="223"/>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25"/>
                                        </p:tgtEl>
                                        <p:attrNameLst>
                                          <p:attrName>style.visibility</p:attrName>
                                        </p:attrNameLst>
                                      </p:cBhvr>
                                      <p:to>
                                        <p:strVal val="visible"/>
                                      </p:to>
                                    </p:set>
                                    <p:animEffect transition="in" filter="fade">
                                      <p:cBhvr>
                                        <p:cTn id="33" dur="500"/>
                                        <p:tgtEl>
                                          <p:spTgt spid="2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4"/>
                                        </p:tgtEl>
                                        <p:attrNameLst>
                                          <p:attrName>style.visibility</p:attrName>
                                        </p:attrNameLst>
                                      </p:cBhvr>
                                      <p:to>
                                        <p:strVal val="visible"/>
                                      </p:to>
                                    </p:set>
                                    <p:animEffect transition="in" filter="fade">
                                      <p:cBhvr>
                                        <p:cTn id="36" dur="500"/>
                                        <p:tgtEl>
                                          <p:spTgt spid="224"/>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244"/>
                                        </p:tgtEl>
                                        <p:attrNameLst>
                                          <p:attrName>style.visibility</p:attrName>
                                        </p:attrNameLst>
                                      </p:cBhvr>
                                      <p:to>
                                        <p:strVal val="visible"/>
                                      </p:to>
                                    </p:set>
                                    <p:animEffect transition="in" filter="fade">
                                      <p:cBhvr>
                                        <p:cTn id="43"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223" grpId="1" animBg="1"/>
      <p:bldP spid="215" grpId="0" animBg="1"/>
      <p:bldP spid="215" grpId="1" animBg="1"/>
      <p:bldP spid="615" grpId="0"/>
      <p:bldP spid="609" grpId="0" animBg="1"/>
      <p:bldP spid="617" grpId="0"/>
      <p:bldP spid="224" grpId="0" animBg="1"/>
      <p:bldP spid="2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643" name="Rectangle 642"/>
          <p:cNvSpPr/>
          <p:nvPr/>
        </p:nvSpPr>
        <p:spPr>
          <a:xfrm>
            <a:off x="3812101" y="1003300"/>
            <a:ext cx="6275608" cy="5027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Rectangle 801"/>
          <p:cNvSpPr/>
          <p:nvPr/>
        </p:nvSpPr>
        <p:spPr>
          <a:xfrm>
            <a:off x="8002521" y="4689203"/>
            <a:ext cx="212605" cy="25138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sp>
        <p:nvSpPr>
          <p:cNvPr id="801" name="Rectangle 800"/>
          <p:cNvSpPr/>
          <p:nvPr/>
        </p:nvSpPr>
        <p:spPr>
          <a:xfrm>
            <a:off x="6947882" y="4688553"/>
            <a:ext cx="218874" cy="257342"/>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grpSp>
        <p:nvGrpSpPr>
          <p:cNvPr id="581" name="Google Shape;581;p1"/>
          <p:cNvGrpSpPr/>
          <p:nvPr/>
        </p:nvGrpSpPr>
        <p:grpSpPr>
          <a:xfrm>
            <a:off x="6295715" y="5948247"/>
            <a:ext cx="1505213" cy="417368"/>
            <a:chOff x="3985898" y="5786481"/>
            <a:chExt cx="1240272" cy="393656"/>
          </a:xfrm>
        </p:grpSpPr>
        <p:cxnSp>
          <p:nvCxnSpPr>
            <p:cNvPr id="582" name="Google Shape;582;p1"/>
            <p:cNvCxnSpPr/>
            <p:nvPr/>
          </p:nvCxnSpPr>
          <p:spPr>
            <a:xfrm flipH="1">
              <a:off x="3985898" y="5786481"/>
              <a:ext cx="1409" cy="390700"/>
            </a:xfrm>
            <a:prstGeom prst="straightConnector1">
              <a:avLst/>
            </a:prstGeom>
            <a:noFill/>
            <a:ln w="28575" cap="flat" cmpd="sng">
              <a:solidFill>
                <a:srgbClr val="000000"/>
              </a:solidFill>
              <a:prstDash val="solid"/>
              <a:round/>
              <a:headEnd type="triangle" w="med" len="med"/>
              <a:tailEnd type="triangle" w="med" len="med"/>
            </a:ln>
          </p:spPr>
        </p:cxnSp>
        <p:cxnSp>
          <p:nvCxnSpPr>
            <p:cNvPr id="583" name="Google Shape;583;p1"/>
            <p:cNvCxnSpPr/>
            <p:nvPr/>
          </p:nvCxnSpPr>
          <p:spPr>
            <a:xfrm flipH="1">
              <a:off x="4378640" y="5786481"/>
              <a:ext cx="610" cy="384747"/>
            </a:xfrm>
            <a:prstGeom prst="straightConnector1">
              <a:avLst/>
            </a:prstGeom>
            <a:noFill/>
            <a:ln w="28575" cap="flat" cmpd="sng">
              <a:solidFill>
                <a:srgbClr val="000000"/>
              </a:solidFill>
              <a:prstDash val="solid"/>
              <a:round/>
              <a:headEnd type="triangle" w="med" len="med"/>
              <a:tailEnd type="triangle" w="med" len="med"/>
            </a:ln>
          </p:spPr>
        </p:cxnSp>
        <p:cxnSp>
          <p:nvCxnSpPr>
            <p:cNvPr id="584" name="Google Shape;584;p1"/>
            <p:cNvCxnSpPr/>
            <p:nvPr/>
          </p:nvCxnSpPr>
          <p:spPr>
            <a:xfrm flipH="1">
              <a:off x="4803596" y="5789438"/>
              <a:ext cx="1409" cy="390699"/>
            </a:xfrm>
            <a:prstGeom prst="straightConnector1">
              <a:avLst/>
            </a:prstGeom>
            <a:noFill/>
            <a:ln w="28575" cap="flat" cmpd="sng">
              <a:solidFill>
                <a:srgbClr val="000000"/>
              </a:solidFill>
              <a:prstDash val="solid"/>
              <a:round/>
              <a:headEnd type="triangle" w="med" len="med"/>
              <a:tailEnd type="triangle" w="med" len="med"/>
            </a:ln>
          </p:spPr>
        </p:cxnSp>
        <p:cxnSp>
          <p:nvCxnSpPr>
            <p:cNvPr id="585" name="Google Shape;585;p1"/>
            <p:cNvCxnSpPr/>
            <p:nvPr/>
          </p:nvCxnSpPr>
          <p:spPr>
            <a:xfrm flipH="1">
              <a:off x="5225560" y="5789438"/>
              <a:ext cx="610" cy="384747"/>
            </a:xfrm>
            <a:prstGeom prst="straightConnector1">
              <a:avLst/>
            </a:prstGeom>
            <a:noFill/>
            <a:ln w="28575" cap="flat" cmpd="sng">
              <a:solidFill>
                <a:srgbClr val="000000"/>
              </a:solidFill>
              <a:prstDash val="solid"/>
              <a:round/>
              <a:headEnd type="triangle" w="med" len="med"/>
              <a:tailEnd type="triangle" w="med" len="med"/>
            </a:ln>
          </p:spPr>
        </p:cxnSp>
      </p:grpSp>
      <p:grpSp>
        <p:nvGrpSpPr>
          <p:cNvPr id="7" name="Group 6"/>
          <p:cNvGrpSpPr/>
          <p:nvPr/>
        </p:nvGrpSpPr>
        <p:grpSpPr>
          <a:xfrm>
            <a:off x="3856055" y="947038"/>
            <a:ext cx="6493953" cy="1635117"/>
            <a:chOff x="3856055" y="947038"/>
            <a:chExt cx="6493953" cy="1635117"/>
          </a:xfrm>
        </p:grpSpPr>
        <p:sp>
          <p:nvSpPr>
            <p:cNvPr id="94" name="Google Shape;94;p1"/>
            <p:cNvSpPr/>
            <p:nvPr/>
          </p:nvSpPr>
          <p:spPr>
            <a:xfrm>
              <a:off x="3856055" y="1327591"/>
              <a:ext cx="6184179" cy="125456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35" name="Google Shape;535;p1"/>
            <p:cNvSpPr txBox="1"/>
            <p:nvPr/>
          </p:nvSpPr>
          <p:spPr>
            <a:xfrm>
              <a:off x="8399976" y="947038"/>
              <a:ext cx="195003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AIE Array</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540" name="Google Shape;540;p1"/>
            <p:cNvSpPr/>
            <p:nvPr/>
          </p:nvSpPr>
          <p:spPr>
            <a:xfrm>
              <a:off x="4415209"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41" name="Google Shape;541;p1"/>
            <p:cNvSpPr/>
            <p:nvPr/>
          </p:nvSpPr>
          <p:spPr>
            <a:xfrm>
              <a:off x="4801848"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2" name="Google Shape;542;p1"/>
            <p:cNvSpPr/>
            <p:nvPr/>
          </p:nvSpPr>
          <p:spPr>
            <a:xfrm>
              <a:off x="5188487"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3" name="Google Shape;543;p1"/>
            <p:cNvSpPr/>
            <p:nvPr/>
          </p:nvSpPr>
          <p:spPr>
            <a:xfrm>
              <a:off x="557512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4" name="Google Shape;544;p1"/>
            <p:cNvSpPr/>
            <p:nvPr/>
          </p:nvSpPr>
          <p:spPr>
            <a:xfrm>
              <a:off x="5964840"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5" name="Google Shape;545;p1"/>
            <p:cNvSpPr/>
            <p:nvPr/>
          </p:nvSpPr>
          <p:spPr>
            <a:xfrm>
              <a:off x="6348404"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6" name="Google Shape;546;p1"/>
            <p:cNvSpPr/>
            <p:nvPr/>
          </p:nvSpPr>
          <p:spPr>
            <a:xfrm>
              <a:off x="673504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7" name="Google Shape;547;p1"/>
            <p:cNvSpPr/>
            <p:nvPr/>
          </p:nvSpPr>
          <p:spPr>
            <a:xfrm>
              <a:off x="712168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8" name="Google Shape;548;p1"/>
            <p:cNvSpPr/>
            <p:nvPr/>
          </p:nvSpPr>
          <p:spPr>
            <a:xfrm>
              <a:off x="750832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9" name="Google Shape;549;p1"/>
            <p:cNvSpPr/>
            <p:nvPr/>
          </p:nvSpPr>
          <p:spPr>
            <a:xfrm>
              <a:off x="788046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0" name="Google Shape;550;p1"/>
            <p:cNvSpPr/>
            <p:nvPr/>
          </p:nvSpPr>
          <p:spPr>
            <a:xfrm>
              <a:off x="825182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1" name="Google Shape;551;p1"/>
            <p:cNvSpPr/>
            <p:nvPr/>
          </p:nvSpPr>
          <p:spPr>
            <a:xfrm>
              <a:off x="863846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2" name="Google Shape;552;p1"/>
            <p:cNvSpPr/>
            <p:nvPr/>
          </p:nvSpPr>
          <p:spPr>
            <a:xfrm>
              <a:off x="902510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3" name="Google Shape;553;p1"/>
            <p:cNvSpPr/>
            <p:nvPr/>
          </p:nvSpPr>
          <p:spPr>
            <a:xfrm>
              <a:off x="4415209"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4" name="Google Shape;554;p1"/>
            <p:cNvSpPr/>
            <p:nvPr/>
          </p:nvSpPr>
          <p:spPr>
            <a:xfrm>
              <a:off x="4415209"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5" name="Google Shape;555;p1"/>
            <p:cNvSpPr/>
            <p:nvPr/>
          </p:nvSpPr>
          <p:spPr>
            <a:xfrm>
              <a:off x="4801848"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6" name="Google Shape;556;p1"/>
            <p:cNvSpPr/>
            <p:nvPr/>
          </p:nvSpPr>
          <p:spPr>
            <a:xfrm>
              <a:off x="4801848"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7" name="Google Shape;557;p1"/>
            <p:cNvSpPr/>
            <p:nvPr/>
          </p:nvSpPr>
          <p:spPr>
            <a:xfrm>
              <a:off x="5188793"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8" name="Google Shape;558;p1"/>
            <p:cNvSpPr/>
            <p:nvPr/>
          </p:nvSpPr>
          <p:spPr>
            <a:xfrm>
              <a:off x="5188793"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9" name="Google Shape;559;p1"/>
            <p:cNvSpPr/>
            <p:nvPr/>
          </p:nvSpPr>
          <p:spPr>
            <a:xfrm>
              <a:off x="7883605" y="1445248"/>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0" name="Google Shape;560;p1"/>
            <p:cNvSpPr/>
            <p:nvPr/>
          </p:nvSpPr>
          <p:spPr>
            <a:xfrm>
              <a:off x="5574643"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1" name="Google Shape;561;p1"/>
            <p:cNvSpPr/>
            <p:nvPr/>
          </p:nvSpPr>
          <p:spPr>
            <a:xfrm>
              <a:off x="8251517"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2" name="Google Shape;562;p1"/>
            <p:cNvSpPr/>
            <p:nvPr/>
          </p:nvSpPr>
          <p:spPr>
            <a:xfrm>
              <a:off x="5574643"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3" name="Google Shape;563;p1"/>
            <p:cNvSpPr/>
            <p:nvPr/>
          </p:nvSpPr>
          <p:spPr>
            <a:xfrm>
              <a:off x="8638462"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4" name="Google Shape;564;p1"/>
            <p:cNvSpPr/>
            <p:nvPr/>
          </p:nvSpPr>
          <p:spPr>
            <a:xfrm>
              <a:off x="5961282"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5" name="Google Shape;565;p1"/>
            <p:cNvSpPr/>
            <p:nvPr/>
          </p:nvSpPr>
          <p:spPr>
            <a:xfrm>
              <a:off x="9028966"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6" name="Google Shape;566;p1"/>
            <p:cNvSpPr/>
            <p:nvPr/>
          </p:nvSpPr>
          <p:spPr>
            <a:xfrm>
              <a:off x="5961282"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7" name="Google Shape;567;p1"/>
            <p:cNvSpPr/>
            <p:nvPr/>
          </p:nvSpPr>
          <p:spPr>
            <a:xfrm>
              <a:off x="6348227"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8" name="Google Shape;568;p1"/>
            <p:cNvSpPr/>
            <p:nvPr/>
          </p:nvSpPr>
          <p:spPr>
            <a:xfrm>
              <a:off x="6348227"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9" name="Google Shape;569;p1"/>
            <p:cNvSpPr/>
            <p:nvPr/>
          </p:nvSpPr>
          <p:spPr>
            <a:xfrm>
              <a:off x="6737770"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0" name="Google Shape;570;p1"/>
            <p:cNvSpPr/>
            <p:nvPr/>
          </p:nvSpPr>
          <p:spPr>
            <a:xfrm>
              <a:off x="6737770"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1" name="Google Shape;571;p1"/>
            <p:cNvSpPr/>
            <p:nvPr/>
          </p:nvSpPr>
          <p:spPr>
            <a:xfrm>
              <a:off x="7124409"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2" name="Google Shape;572;p1"/>
            <p:cNvSpPr/>
            <p:nvPr/>
          </p:nvSpPr>
          <p:spPr>
            <a:xfrm>
              <a:off x="7124409"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3" name="Google Shape;573;p1"/>
            <p:cNvSpPr/>
            <p:nvPr/>
          </p:nvSpPr>
          <p:spPr>
            <a:xfrm>
              <a:off x="7511354"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4" name="Google Shape;574;p1"/>
            <p:cNvSpPr/>
            <p:nvPr/>
          </p:nvSpPr>
          <p:spPr>
            <a:xfrm>
              <a:off x="7511354"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5" name="Google Shape;575;p1"/>
            <p:cNvSpPr/>
            <p:nvPr/>
          </p:nvSpPr>
          <p:spPr>
            <a:xfrm>
              <a:off x="7883605" y="1811217"/>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6" name="Google Shape;576;p1"/>
            <p:cNvSpPr/>
            <p:nvPr/>
          </p:nvSpPr>
          <p:spPr>
            <a:xfrm>
              <a:off x="8251517"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7" name="Google Shape;577;p1"/>
            <p:cNvSpPr/>
            <p:nvPr/>
          </p:nvSpPr>
          <p:spPr>
            <a:xfrm>
              <a:off x="8638462"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8" name="Google Shape;578;p1"/>
            <p:cNvSpPr/>
            <p:nvPr/>
          </p:nvSpPr>
          <p:spPr>
            <a:xfrm>
              <a:off x="9028966"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TextBox 158"/>
            <p:cNvSpPr txBox="1"/>
            <p:nvPr/>
          </p:nvSpPr>
          <p:spPr>
            <a:xfrm>
              <a:off x="9397422" y="2134897"/>
              <a:ext cx="731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rPr>
                <a:t>PLIO</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459" name="TextBox 458"/>
            <p:cNvSpPr txBox="1"/>
            <p:nvPr/>
          </p:nvSpPr>
          <p:spPr>
            <a:xfrm>
              <a:off x="9158797" y="1590966"/>
              <a:ext cx="990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AIE</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sp>
        <p:nvSpPr>
          <p:cNvPr id="188" name="Title 2">
            <a:extLst>
              <a:ext uri="{FF2B5EF4-FFF2-40B4-BE49-F238E27FC236}">
                <a16:creationId xmlns:a16="http://schemas.microsoft.com/office/drawing/2014/main" id="{C35C392B-5441-6443-B1E5-82C3FFF8C8A2}"/>
              </a:ext>
            </a:extLst>
          </p:cNvPr>
          <p:cNvSpPr txBox="1">
            <a:spLocks/>
          </p:cNvSpPr>
          <p:nvPr/>
        </p:nvSpPr>
        <p:spPr>
          <a:xfrm>
            <a:off x="97244" y="276418"/>
            <a:ext cx="5165053"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44546A"/>
              </a:buClr>
              <a:buSzPct val="100000"/>
              <a:defRPr/>
            </a:pPr>
            <a:r>
              <a:rPr lang="en-US" altLang="zh-CN" sz="2800" b="0" kern="1200" dirty="0">
                <a:solidFill>
                  <a:srgbClr val="00B0F0"/>
                </a:solidFill>
                <a:latin typeface="Calibri"/>
                <a:sym typeface="Wingdings" panose="05000000000000000000" pitchFamily="2" charset="2"/>
              </a:rPr>
              <a:t>Monolithic</a:t>
            </a:r>
            <a:r>
              <a:rPr lang="en-US" altLang="zh-CN" sz="2800" b="0" kern="1200" dirty="0">
                <a:solidFill>
                  <a:srgbClr val="00B0F0"/>
                </a:solidFill>
                <a:latin typeface="Calibri"/>
                <a:ea typeface="+mn-ea"/>
                <a:cs typeface="+mn-cs"/>
                <a:sym typeface="Wingdings" panose="05000000000000000000" pitchFamily="2" charset="2"/>
              </a:rPr>
              <a:t> Programming Model</a:t>
            </a:r>
          </a:p>
        </p:txBody>
      </p:sp>
      <p:sp>
        <p:nvSpPr>
          <p:cNvPr id="90" name="Google Shape;90;p1"/>
          <p:cNvSpPr/>
          <p:nvPr/>
        </p:nvSpPr>
        <p:spPr>
          <a:xfrm>
            <a:off x="6552625" y="3862060"/>
            <a:ext cx="3465984" cy="1705954"/>
          </a:xfrm>
          <a:prstGeom prst="rect">
            <a:avLst/>
          </a:prstGeom>
          <a:solidFill>
            <a:schemeClr val="accent3">
              <a:lumMod val="20000"/>
              <a:lumOff val="8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39" name="Google Shape;539;p1"/>
          <p:cNvSpPr txBox="1"/>
          <p:nvPr/>
        </p:nvSpPr>
        <p:spPr>
          <a:xfrm>
            <a:off x="9610739" y="3798625"/>
            <a:ext cx="52986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PL</a:t>
            </a:r>
            <a:endParaRPr kumimoji="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14" name="Group 13"/>
          <p:cNvGrpSpPr/>
          <p:nvPr/>
        </p:nvGrpSpPr>
        <p:grpSpPr>
          <a:xfrm>
            <a:off x="5178256" y="2648539"/>
            <a:ext cx="4001250" cy="1027415"/>
            <a:chOff x="5178256" y="2648539"/>
            <a:chExt cx="4001250" cy="1027415"/>
          </a:xfrm>
        </p:grpSpPr>
        <p:cxnSp>
          <p:nvCxnSpPr>
            <p:cNvPr id="118" name="Google Shape;97;p1"/>
            <p:cNvCxnSpPr/>
            <p:nvPr/>
          </p:nvCxnSpPr>
          <p:spPr>
            <a:xfrm>
              <a:off x="9176972" y="2650689"/>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120" name="Google Shape;97;p1"/>
            <p:cNvCxnSpPr/>
            <p:nvPr/>
          </p:nvCxnSpPr>
          <p:spPr>
            <a:xfrm>
              <a:off x="7800188" y="2650688"/>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121" name="Google Shape;97;p1"/>
            <p:cNvCxnSpPr/>
            <p:nvPr/>
          </p:nvCxnSpPr>
          <p:spPr>
            <a:xfrm>
              <a:off x="5178256" y="2648539"/>
              <a:ext cx="2534" cy="755857"/>
            </a:xfrm>
            <a:prstGeom prst="straightConnector1">
              <a:avLst/>
            </a:prstGeom>
            <a:noFill/>
            <a:ln w="38100" cap="flat" cmpd="sng">
              <a:solidFill>
                <a:srgbClr val="000000"/>
              </a:solidFill>
              <a:prstDash val="solid"/>
              <a:round/>
              <a:headEnd type="triangle" w="med" len="med"/>
              <a:tailEnd type="triangle" w="med" len="med"/>
            </a:ln>
          </p:spPr>
        </p:cxnSp>
        <p:cxnSp>
          <p:nvCxnSpPr>
            <p:cNvPr id="123" name="Google Shape;97;p1"/>
            <p:cNvCxnSpPr/>
            <p:nvPr/>
          </p:nvCxnSpPr>
          <p:spPr>
            <a:xfrm>
              <a:off x="6503746" y="2662116"/>
              <a:ext cx="2534" cy="755857"/>
            </a:xfrm>
            <a:prstGeom prst="straightConnector1">
              <a:avLst/>
            </a:prstGeom>
            <a:noFill/>
            <a:ln w="38100" cap="flat" cmpd="sng">
              <a:solidFill>
                <a:srgbClr val="000000"/>
              </a:solidFill>
              <a:prstDash val="solid"/>
              <a:round/>
              <a:headEnd type="triangle" w="med" len="med"/>
              <a:tailEnd type="triangle" w="med" len="med"/>
            </a:ln>
          </p:spPr>
        </p:cxnSp>
      </p:grpSp>
      <p:grpSp>
        <p:nvGrpSpPr>
          <p:cNvPr id="15" name="Group 14"/>
          <p:cNvGrpSpPr/>
          <p:nvPr/>
        </p:nvGrpSpPr>
        <p:grpSpPr>
          <a:xfrm>
            <a:off x="3854071" y="3497933"/>
            <a:ext cx="6170888" cy="2434952"/>
            <a:chOff x="3854071" y="3497933"/>
            <a:chExt cx="6170888" cy="2434952"/>
          </a:xfrm>
        </p:grpSpPr>
        <p:sp>
          <p:nvSpPr>
            <p:cNvPr id="95" name="Google Shape;95;p1"/>
            <p:cNvSpPr/>
            <p:nvPr/>
          </p:nvSpPr>
          <p:spPr>
            <a:xfrm>
              <a:off x="3854071" y="3497933"/>
              <a:ext cx="2706911" cy="2434952"/>
            </a:xfrm>
            <a:prstGeom prst="rect">
              <a:avLst/>
            </a:prstGeom>
            <a:solidFill>
              <a:schemeClr val="bg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100;p1"/>
            <p:cNvSpPr/>
            <p:nvPr/>
          </p:nvSpPr>
          <p:spPr>
            <a:xfrm>
              <a:off x="3854072" y="5568014"/>
              <a:ext cx="6170887" cy="36487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NOC</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3" name="Google Shape;93;p1"/>
            <p:cNvSpPr/>
            <p:nvPr/>
          </p:nvSpPr>
          <p:spPr>
            <a:xfrm>
              <a:off x="3856685" y="3854568"/>
              <a:ext cx="2361628" cy="1705206"/>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Processor System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(ARM)</a:t>
              </a:r>
              <a:endParaRPr kumimoji="0"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7" name="Google Shape;100;p1"/>
            <p:cNvSpPr/>
            <p:nvPr/>
          </p:nvSpPr>
          <p:spPr>
            <a:xfrm>
              <a:off x="3854072" y="3497933"/>
              <a:ext cx="3560218" cy="36145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4" name="Google Shape;95;p1"/>
            <p:cNvSpPr/>
            <p:nvPr/>
          </p:nvSpPr>
          <p:spPr>
            <a:xfrm>
              <a:off x="6229350" y="3558197"/>
              <a:ext cx="314502" cy="2299344"/>
            </a:xfrm>
            <a:prstGeom prst="rect">
              <a:avLst/>
            </a:prstGeom>
            <a:solidFill>
              <a:schemeClr val="bg1"/>
            </a:solidFill>
            <a:ln w="2857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37" name="Google Shape;106;p1"/>
          <p:cNvSpPr/>
          <p:nvPr/>
        </p:nvSpPr>
        <p:spPr>
          <a:xfrm>
            <a:off x="6657574" y="4094857"/>
            <a:ext cx="211825" cy="1365218"/>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M</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38" name="Google Shape;106;p1"/>
          <p:cNvSpPr/>
          <p:nvPr/>
        </p:nvSpPr>
        <p:spPr>
          <a:xfrm>
            <a:off x="7110862" y="4147052"/>
            <a:ext cx="1453849" cy="293153"/>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Sender</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66" name="Google Shape;106;p1"/>
          <p:cNvSpPr/>
          <p:nvPr/>
        </p:nvSpPr>
        <p:spPr>
          <a:xfrm>
            <a:off x="8873128" y="4134088"/>
            <a:ext cx="989797" cy="293560"/>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Receiver</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180" name="Group 179"/>
          <p:cNvGrpSpPr/>
          <p:nvPr/>
        </p:nvGrpSpPr>
        <p:grpSpPr>
          <a:xfrm>
            <a:off x="9007694" y="4661924"/>
            <a:ext cx="973794" cy="603258"/>
            <a:chOff x="1338392" y="3911997"/>
            <a:chExt cx="1328963" cy="536074"/>
          </a:xfrm>
        </p:grpSpPr>
        <p:grpSp>
          <p:nvGrpSpPr>
            <p:cNvPr id="181" name="Group 180"/>
            <p:cNvGrpSpPr/>
            <p:nvPr/>
          </p:nvGrpSpPr>
          <p:grpSpPr>
            <a:xfrm>
              <a:off x="1338392" y="3911997"/>
              <a:ext cx="1328963" cy="536074"/>
              <a:chOff x="744687" y="639348"/>
              <a:chExt cx="1328963" cy="536074"/>
            </a:xfrm>
          </p:grpSpPr>
          <p:cxnSp>
            <p:nvCxnSpPr>
              <p:cNvPr id="183"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184"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185"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186"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187"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189"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190"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191"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192"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193"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182"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sp>
        <p:nvSpPr>
          <p:cNvPr id="207" name="Google Shape;539;p1"/>
          <p:cNvSpPr txBox="1"/>
          <p:nvPr/>
        </p:nvSpPr>
        <p:spPr>
          <a:xfrm>
            <a:off x="7191707" y="5320693"/>
            <a:ext cx="530636"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LHS</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08" name="Google Shape;539;p1"/>
          <p:cNvSpPr txBox="1"/>
          <p:nvPr/>
        </p:nvSpPr>
        <p:spPr>
          <a:xfrm>
            <a:off x="8120446" y="5320693"/>
            <a:ext cx="595339"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lang="en-US" sz="1400" kern="0" dirty="0">
                <a:solidFill>
                  <a:srgbClr val="000000"/>
                </a:solidFill>
                <a:latin typeface="Helvetica Neue"/>
                <a:ea typeface="Helvetica Neue"/>
                <a:cs typeface="Helvetica Neue"/>
                <a:sym typeface="Helvetica Neue"/>
              </a:rPr>
              <a:t>R</a:t>
            </a: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HS</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09" name="Google Shape;539;p1"/>
          <p:cNvSpPr txBox="1"/>
          <p:nvPr/>
        </p:nvSpPr>
        <p:spPr>
          <a:xfrm>
            <a:off x="9047594" y="5300357"/>
            <a:ext cx="798502"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lang="en-US" sz="1400" kern="0" dirty="0">
                <a:solidFill>
                  <a:srgbClr val="000000"/>
                </a:solidFill>
                <a:latin typeface="Helvetica Neue"/>
                <a:ea typeface="Helvetica Neue"/>
                <a:cs typeface="Helvetica Neue"/>
                <a:sym typeface="Helvetica Neue"/>
              </a:rPr>
              <a:t>Output</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23" name="Rectangle 222"/>
          <p:cNvSpPr/>
          <p:nvPr/>
        </p:nvSpPr>
        <p:spPr>
          <a:xfrm>
            <a:off x="7580609" y="6436224"/>
            <a:ext cx="268529" cy="27988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5" name="Rectangle 214"/>
          <p:cNvSpPr/>
          <p:nvPr/>
        </p:nvSpPr>
        <p:spPr>
          <a:xfrm>
            <a:off x="6185616" y="6434632"/>
            <a:ext cx="268529" cy="27988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6" name="Google Shape;95;p1"/>
          <p:cNvSpPr/>
          <p:nvPr/>
        </p:nvSpPr>
        <p:spPr>
          <a:xfrm>
            <a:off x="3788266" y="6381917"/>
            <a:ext cx="6186162" cy="407432"/>
          </a:xfrm>
          <a:prstGeom prst="rect">
            <a:avLst/>
          </a:prstGeom>
          <a:solidFill>
            <a:schemeClr val="accent4">
              <a:lumMod val="40000"/>
              <a:lumOff val="6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2" name="Rectangle 211"/>
          <p:cNvSpPr/>
          <p:nvPr/>
        </p:nvSpPr>
        <p:spPr>
          <a:xfrm>
            <a:off x="5767825" y="6430834"/>
            <a:ext cx="995591" cy="31036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LHS</a:t>
            </a:r>
          </a:p>
        </p:txBody>
      </p:sp>
      <p:sp>
        <p:nvSpPr>
          <p:cNvPr id="213" name="Rectangle 212"/>
          <p:cNvSpPr/>
          <p:nvPr/>
        </p:nvSpPr>
        <p:spPr>
          <a:xfrm>
            <a:off x="7243288" y="6430835"/>
            <a:ext cx="995591" cy="31036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RHS</a:t>
            </a:r>
          </a:p>
        </p:txBody>
      </p:sp>
      <p:sp>
        <p:nvSpPr>
          <p:cNvPr id="214" name="Google Shape;535;p1"/>
          <p:cNvSpPr txBox="1"/>
          <p:nvPr/>
        </p:nvSpPr>
        <p:spPr>
          <a:xfrm>
            <a:off x="9131609" y="6389280"/>
            <a:ext cx="90862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DDR4</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615" name="Google Shape;535;p1"/>
          <p:cNvSpPr txBox="1"/>
          <p:nvPr/>
        </p:nvSpPr>
        <p:spPr>
          <a:xfrm>
            <a:off x="1334214" y="4968894"/>
            <a:ext cx="16511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DDR</a:t>
            </a:r>
            <a:r>
              <a:rPr kumimoji="0" lang="en-US" sz="2000" b="1" i="0" u="none" strike="noStrike" kern="0" cap="none" spc="0" normalizeH="0" noProof="0" dirty="0">
                <a:ln>
                  <a:noFill/>
                </a:ln>
                <a:solidFill>
                  <a:srgbClr val="000000"/>
                </a:solidFill>
                <a:effectLst/>
                <a:uLnTx/>
                <a:uFillTx/>
                <a:latin typeface="Helvetica Neue"/>
                <a:ea typeface="Helvetica Neue"/>
                <a:cs typeface="Helvetica Neue"/>
                <a:sym typeface="Helvetica Neue"/>
              </a:rPr>
              <a:t> Space</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617" name="Google Shape;535;p1"/>
          <p:cNvSpPr txBox="1"/>
          <p:nvPr/>
        </p:nvSpPr>
        <p:spPr>
          <a:xfrm>
            <a:off x="741837" y="4427648"/>
            <a:ext cx="321139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effectLst/>
                <a:uLnTx/>
                <a:uFillTx/>
                <a:latin typeface="Helvetica Neue"/>
                <a:ea typeface="Helvetica Neue"/>
                <a:cs typeface="Helvetica Neue"/>
                <a:sym typeface="Helvetica Neue"/>
              </a:rPr>
              <a:t>Matrix With </a:t>
            </a:r>
            <a:r>
              <a:rPr kumimoji="0" lang="en-US"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Large Size</a:t>
            </a:r>
            <a:endParaRPr kumimoji="0"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endParaRPr>
          </a:p>
        </p:txBody>
      </p:sp>
      <p:grpSp>
        <p:nvGrpSpPr>
          <p:cNvPr id="272" name="Group 271"/>
          <p:cNvGrpSpPr/>
          <p:nvPr/>
        </p:nvGrpSpPr>
        <p:grpSpPr>
          <a:xfrm>
            <a:off x="4356765" y="1352325"/>
            <a:ext cx="4964862" cy="834924"/>
            <a:chOff x="4356765" y="1352325"/>
            <a:chExt cx="4964862" cy="834924"/>
          </a:xfrm>
        </p:grpSpPr>
        <p:grpSp>
          <p:nvGrpSpPr>
            <p:cNvPr id="273" name="Group 272"/>
            <p:cNvGrpSpPr/>
            <p:nvPr/>
          </p:nvGrpSpPr>
          <p:grpSpPr>
            <a:xfrm>
              <a:off x="4358430" y="1352325"/>
              <a:ext cx="351570" cy="466339"/>
              <a:chOff x="4443639" y="-34818"/>
              <a:chExt cx="351570" cy="466339"/>
            </a:xfrm>
          </p:grpSpPr>
          <p:grpSp>
            <p:nvGrpSpPr>
              <p:cNvPr id="424" name="Group 423"/>
              <p:cNvGrpSpPr/>
              <p:nvPr/>
            </p:nvGrpSpPr>
            <p:grpSpPr>
              <a:xfrm>
                <a:off x="4506104" y="57055"/>
                <a:ext cx="289105" cy="293799"/>
                <a:chOff x="4272408" y="63690"/>
                <a:chExt cx="289105" cy="293799"/>
              </a:xfrm>
            </p:grpSpPr>
            <p:sp>
              <p:nvSpPr>
                <p:cNvPr id="427" name="Right Triangle 42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Right Triangle 42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5" name="TextBox 42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426" name="TextBox 42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74" name="Group 273"/>
            <p:cNvGrpSpPr/>
            <p:nvPr/>
          </p:nvGrpSpPr>
          <p:grpSpPr>
            <a:xfrm>
              <a:off x="4356765" y="1715353"/>
              <a:ext cx="351570" cy="466339"/>
              <a:chOff x="4443639" y="-34818"/>
              <a:chExt cx="351570" cy="466339"/>
            </a:xfrm>
          </p:grpSpPr>
          <p:grpSp>
            <p:nvGrpSpPr>
              <p:cNvPr id="419" name="Group 418"/>
              <p:cNvGrpSpPr/>
              <p:nvPr/>
            </p:nvGrpSpPr>
            <p:grpSpPr>
              <a:xfrm>
                <a:off x="4506104" y="57055"/>
                <a:ext cx="289105" cy="293799"/>
                <a:chOff x="4272408" y="63690"/>
                <a:chExt cx="289105" cy="293799"/>
              </a:xfrm>
            </p:grpSpPr>
            <p:sp>
              <p:nvSpPr>
                <p:cNvPr id="422" name="Right Triangle 42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Right Triangle 42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0" name="TextBox 41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421" name="TextBox 42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75" name="Group 274"/>
            <p:cNvGrpSpPr/>
            <p:nvPr/>
          </p:nvGrpSpPr>
          <p:grpSpPr>
            <a:xfrm>
              <a:off x="4742605" y="1352325"/>
              <a:ext cx="351570" cy="466339"/>
              <a:chOff x="4443639" y="-34818"/>
              <a:chExt cx="351570" cy="466339"/>
            </a:xfrm>
          </p:grpSpPr>
          <p:grpSp>
            <p:nvGrpSpPr>
              <p:cNvPr id="414" name="Group 413"/>
              <p:cNvGrpSpPr/>
              <p:nvPr/>
            </p:nvGrpSpPr>
            <p:grpSpPr>
              <a:xfrm>
                <a:off x="4506104" y="57055"/>
                <a:ext cx="289105" cy="293799"/>
                <a:chOff x="4272408" y="63690"/>
                <a:chExt cx="289105" cy="293799"/>
              </a:xfrm>
            </p:grpSpPr>
            <p:sp>
              <p:nvSpPr>
                <p:cNvPr id="417" name="Right Triangle 41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Right Triangle 41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5" name="TextBox 41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416" name="TextBox 41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76" name="Group 275"/>
            <p:cNvGrpSpPr/>
            <p:nvPr/>
          </p:nvGrpSpPr>
          <p:grpSpPr>
            <a:xfrm>
              <a:off x="4740940" y="1718528"/>
              <a:ext cx="351570" cy="466339"/>
              <a:chOff x="4443639" y="-34818"/>
              <a:chExt cx="351570" cy="466339"/>
            </a:xfrm>
          </p:grpSpPr>
          <p:grpSp>
            <p:nvGrpSpPr>
              <p:cNvPr id="409" name="Group 408"/>
              <p:cNvGrpSpPr/>
              <p:nvPr/>
            </p:nvGrpSpPr>
            <p:grpSpPr>
              <a:xfrm>
                <a:off x="4506104" y="57055"/>
                <a:ext cx="289105" cy="293799"/>
                <a:chOff x="4272408" y="63690"/>
                <a:chExt cx="289105" cy="293799"/>
              </a:xfrm>
            </p:grpSpPr>
            <p:sp>
              <p:nvSpPr>
                <p:cNvPr id="412" name="Right Triangle 41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Right Triangle 41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0" name="TextBox 40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411" name="TextBox 41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77" name="Group 276"/>
            <p:cNvGrpSpPr/>
            <p:nvPr/>
          </p:nvGrpSpPr>
          <p:grpSpPr>
            <a:xfrm>
              <a:off x="5128371" y="1354704"/>
              <a:ext cx="351570" cy="466339"/>
              <a:chOff x="4443639" y="-34818"/>
              <a:chExt cx="351570" cy="466339"/>
            </a:xfrm>
          </p:grpSpPr>
          <p:grpSp>
            <p:nvGrpSpPr>
              <p:cNvPr id="404" name="Group 403"/>
              <p:cNvGrpSpPr/>
              <p:nvPr/>
            </p:nvGrpSpPr>
            <p:grpSpPr>
              <a:xfrm>
                <a:off x="4506104" y="57055"/>
                <a:ext cx="289105" cy="293799"/>
                <a:chOff x="4272408" y="63690"/>
                <a:chExt cx="289105" cy="293799"/>
              </a:xfrm>
            </p:grpSpPr>
            <p:sp>
              <p:nvSpPr>
                <p:cNvPr id="407" name="Right Triangle 40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Right Triangle 40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5" name="TextBox 40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406" name="TextBox 40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78" name="Group 277"/>
            <p:cNvGrpSpPr/>
            <p:nvPr/>
          </p:nvGrpSpPr>
          <p:grpSpPr>
            <a:xfrm>
              <a:off x="5126706" y="1718526"/>
              <a:ext cx="351570" cy="466339"/>
              <a:chOff x="4443639" y="-34818"/>
              <a:chExt cx="351570" cy="466339"/>
            </a:xfrm>
          </p:grpSpPr>
          <p:grpSp>
            <p:nvGrpSpPr>
              <p:cNvPr id="399" name="Group 398"/>
              <p:cNvGrpSpPr/>
              <p:nvPr/>
            </p:nvGrpSpPr>
            <p:grpSpPr>
              <a:xfrm>
                <a:off x="4506104" y="57055"/>
                <a:ext cx="289105" cy="293799"/>
                <a:chOff x="4272408" y="63690"/>
                <a:chExt cx="289105" cy="293799"/>
              </a:xfrm>
            </p:grpSpPr>
            <p:sp>
              <p:nvSpPr>
                <p:cNvPr id="402" name="Right Triangle 40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Right Triangle 40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0" name="TextBox 39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401" name="TextBox 40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79" name="Group 278"/>
            <p:cNvGrpSpPr/>
            <p:nvPr/>
          </p:nvGrpSpPr>
          <p:grpSpPr>
            <a:xfrm>
              <a:off x="5514136" y="1354703"/>
              <a:ext cx="351570" cy="466339"/>
              <a:chOff x="4443639" y="-34818"/>
              <a:chExt cx="351570" cy="466339"/>
            </a:xfrm>
          </p:grpSpPr>
          <p:grpSp>
            <p:nvGrpSpPr>
              <p:cNvPr id="394" name="Group 393"/>
              <p:cNvGrpSpPr/>
              <p:nvPr/>
            </p:nvGrpSpPr>
            <p:grpSpPr>
              <a:xfrm>
                <a:off x="4506104" y="57055"/>
                <a:ext cx="289105" cy="293799"/>
                <a:chOff x="4272408" y="63690"/>
                <a:chExt cx="289105" cy="293799"/>
              </a:xfrm>
            </p:grpSpPr>
            <p:sp>
              <p:nvSpPr>
                <p:cNvPr id="397" name="Right Triangle 39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Right Triangle 39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5" name="TextBox 39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96" name="TextBox 39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0" name="Group 279"/>
            <p:cNvGrpSpPr/>
            <p:nvPr/>
          </p:nvGrpSpPr>
          <p:grpSpPr>
            <a:xfrm>
              <a:off x="5512471" y="1720906"/>
              <a:ext cx="351570" cy="466339"/>
              <a:chOff x="4443639" y="-34818"/>
              <a:chExt cx="351570" cy="466339"/>
            </a:xfrm>
          </p:grpSpPr>
          <p:grpSp>
            <p:nvGrpSpPr>
              <p:cNvPr id="389" name="Group 388"/>
              <p:cNvGrpSpPr/>
              <p:nvPr/>
            </p:nvGrpSpPr>
            <p:grpSpPr>
              <a:xfrm>
                <a:off x="4506104" y="57055"/>
                <a:ext cx="289105" cy="293799"/>
                <a:chOff x="4272408" y="63690"/>
                <a:chExt cx="289105" cy="293799"/>
              </a:xfrm>
            </p:grpSpPr>
            <p:sp>
              <p:nvSpPr>
                <p:cNvPr id="392" name="Right Triangle 39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Right Triangle 39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0" name="TextBox 38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91" name="TextBox 39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1" name="Group 280"/>
            <p:cNvGrpSpPr/>
            <p:nvPr/>
          </p:nvGrpSpPr>
          <p:grpSpPr>
            <a:xfrm>
              <a:off x="5902283" y="1354705"/>
              <a:ext cx="351570" cy="466339"/>
              <a:chOff x="4443639" y="-34818"/>
              <a:chExt cx="351570" cy="466339"/>
            </a:xfrm>
          </p:grpSpPr>
          <p:grpSp>
            <p:nvGrpSpPr>
              <p:cNvPr id="384" name="Group 383"/>
              <p:cNvGrpSpPr/>
              <p:nvPr/>
            </p:nvGrpSpPr>
            <p:grpSpPr>
              <a:xfrm>
                <a:off x="4506104" y="57055"/>
                <a:ext cx="289105" cy="293799"/>
                <a:chOff x="4272408" y="63690"/>
                <a:chExt cx="289105" cy="293799"/>
              </a:xfrm>
            </p:grpSpPr>
            <p:sp>
              <p:nvSpPr>
                <p:cNvPr id="387" name="Right Triangle 38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Right Triangle 38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5" name="TextBox 38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86" name="TextBox 38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2" name="Group 281"/>
            <p:cNvGrpSpPr/>
            <p:nvPr/>
          </p:nvGrpSpPr>
          <p:grpSpPr>
            <a:xfrm>
              <a:off x="5900618" y="1720908"/>
              <a:ext cx="351570" cy="466339"/>
              <a:chOff x="4443639" y="-34818"/>
              <a:chExt cx="351570" cy="466339"/>
            </a:xfrm>
          </p:grpSpPr>
          <p:grpSp>
            <p:nvGrpSpPr>
              <p:cNvPr id="379" name="Group 378"/>
              <p:cNvGrpSpPr/>
              <p:nvPr/>
            </p:nvGrpSpPr>
            <p:grpSpPr>
              <a:xfrm>
                <a:off x="4506104" y="57055"/>
                <a:ext cx="289105" cy="293799"/>
                <a:chOff x="4272408" y="63690"/>
                <a:chExt cx="289105" cy="293799"/>
              </a:xfrm>
            </p:grpSpPr>
            <p:sp>
              <p:nvSpPr>
                <p:cNvPr id="382" name="Right Triangle 38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Right Triangle 38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0" name="TextBox 37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81" name="TextBox 38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3" name="Group 282"/>
            <p:cNvGrpSpPr/>
            <p:nvPr/>
          </p:nvGrpSpPr>
          <p:grpSpPr>
            <a:xfrm>
              <a:off x="6288049" y="1354707"/>
              <a:ext cx="351570" cy="466339"/>
              <a:chOff x="4443639" y="-34818"/>
              <a:chExt cx="351570" cy="466339"/>
            </a:xfrm>
          </p:grpSpPr>
          <p:grpSp>
            <p:nvGrpSpPr>
              <p:cNvPr id="374" name="Group 373"/>
              <p:cNvGrpSpPr/>
              <p:nvPr/>
            </p:nvGrpSpPr>
            <p:grpSpPr>
              <a:xfrm>
                <a:off x="4506104" y="57055"/>
                <a:ext cx="289105" cy="293799"/>
                <a:chOff x="4272408" y="63690"/>
                <a:chExt cx="289105" cy="293799"/>
              </a:xfrm>
            </p:grpSpPr>
            <p:sp>
              <p:nvSpPr>
                <p:cNvPr id="377" name="Right Triangle 37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Right Triangle 37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5" name="TextBox 37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76" name="TextBox 37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4" name="Group 283"/>
            <p:cNvGrpSpPr/>
            <p:nvPr/>
          </p:nvGrpSpPr>
          <p:grpSpPr>
            <a:xfrm>
              <a:off x="6286384" y="1720910"/>
              <a:ext cx="351570" cy="466339"/>
              <a:chOff x="4443639" y="-34818"/>
              <a:chExt cx="351570" cy="466339"/>
            </a:xfrm>
          </p:grpSpPr>
          <p:grpSp>
            <p:nvGrpSpPr>
              <p:cNvPr id="369" name="Group 368"/>
              <p:cNvGrpSpPr/>
              <p:nvPr/>
            </p:nvGrpSpPr>
            <p:grpSpPr>
              <a:xfrm>
                <a:off x="4506104" y="57055"/>
                <a:ext cx="289105" cy="293799"/>
                <a:chOff x="4272408" y="63690"/>
                <a:chExt cx="289105" cy="293799"/>
              </a:xfrm>
            </p:grpSpPr>
            <p:sp>
              <p:nvSpPr>
                <p:cNvPr id="372" name="Right Triangle 37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Right Triangle 37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0" name="TextBox 36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71" name="TextBox 37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5" name="Group 284"/>
            <p:cNvGrpSpPr/>
            <p:nvPr/>
          </p:nvGrpSpPr>
          <p:grpSpPr>
            <a:xfrm>
              <a:off x="6678575" y="1352328"/>
              <a:ext cx="351570" cy="466339"/>
              <a:chOff x="4443639" y="-34818"/>
              <a:chExt cx="351570" cy="466339"/>
            </a:xfrm>
          </p:grpSpPr>
          <p:grpSp>
            <p:nvGrpSpPr>
              <p:cNvPr id="364" name="Group 363"/>
              <p:cNvGrpSpPr/>
              <p:nvPr/>
            </p:nvGrpSpPr>
            <p:grpSpPr>
              <a:xfrm>
                <a:off x="4506104" y="57055"/>
                <a:ext cx="289105" cy="293799"/>
                <a:chOff x="4272408" y="63690"/>
                <a:chExt cx="289105" cy="293799"/>
              </a:xfrm>
            </p:grpSpPr>
            <p:sp>
              <p:nvSpPr>
                <p:cNvPr id="367" name="Right Triangle 36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Right Triangle 36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5" name="TextBox 36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66" name="TextBox 36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6" name="Group 285"/>
            <p:cNvGrpSpPr/>
            <p:nvPr/>
          </p:nvGrpSpPr>
          <p:grpSpPr>
            <a:xfrm>
              <a:off x="6676910" y="1718531"/>
              <a:ext cx="351570" cy="466339"/>
              <a:chOff x="4443639" y="-34818"/>
              <a:chExt cx="351570" cy="466339"/>
            </a:xfrm>
          </p:grpSpPr>
          <p:grpSp>
            <p:nvGrpSpPr>
              <p:cNvPr id="359" name="Group 358"/>
              <p:cNvGrpSpPr/>
              <p:nvPr/>
            </p:nvGrpSpPr>
            <p:grpSpPr>
              <a:xfrm>
                <a:off x="4506104" y="57055"/>
                <a:ext cx="289105" cy="293799"/>
                <a:chOff x="4272408" y="63690"/>
                <a:chExt cx="289105" cy="293799"/>
              </a:xfrm>
            </p:grpSpPr>
            <p:sp>
              <p:nvSpPr>
                <p:cNvPr id="362" name="Right Triangle 36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Right Triangle 36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0" name="TextBox 35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61" name="TextBox 36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7" name="Group 286"/>
            <p:cNvGrpSpPr/>
            <p:nvPr/>
          </p:nvGrpSpPr>
          <p:grpSpPr>
            <a:xfrm>
              <a:off x="7064341" y="1352332"/>
              <a:ext cx="351570" cy="466339"/>
              <a:chOff x="4443639" y="-34818"/>
              <a:chExt cx="351570" cy="466339"/>
            </a:xfrm>
          </p:grpSpPr>
          <p:grpSp>
            <p:nvGrpSpPr>
              <p:cNvPr id="354" name="Group 353"/>
              <p:cNvGrpSpPr/>
              <p:nvPr/>
            </p:nvGrpSpPr>
            <p:grpSpPr>
              <a:xfrm>
                <a:off x="4506104" y="57055"/>
                <a:ext cx="289105" cy="293799"/>
                <a:chOff x="4272408" y="63690"/>
                <a:chExt cx="289105" cy="293799"/>
              </a:xfrm>
            </p:grpSpPr>
            <p:sp>
              <p:nvSpPr>
                <p:cNvPr id="357" name="Right Triangle 35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Right Triangle 35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5" name="TextBox 35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56" name="TextBox 35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8" name="Group 287"/>
            <p:cNvGrpSpPr/>
            <p:nvPr/>
          </p:nvGrpSpPr>
          <p:grpSpPr>
            <a:xfrm>
              <a:off x="7065057" y="1716154"/>
              <a:ext cx="351570" cy="466339"/>
              <a:chOff x="4443639" y="-34818"/>
              <a:chExt cx="351570" cy="466339"/>
            </a:xfrm>
          </p:grpSpPr>
          <p:grpSp>
            <p:nvGrpSpPr>
              <p:cNvPr id="349" name="Group 348"/>
              <p:cNvGrpSpPr/>
              <p:nvPr/>
            </p:nvGrpSpPr>
            <p:grpSpPr>
              <a:xfrm>
                <a:off x="4506104" y="57055"/>
                <a:ext cx="289105" cy="293799"/>
                <a:chOff x="4272408" y="63690"/>
                <a:chExt cx="289105" cy="293799"/>
              </a:xfrm>
            </p:grpSpPr>
            <p:sp>
              <p:nvSpPr>
                <p:cNvPr id="352" name="Right Triangle 35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Right Triangle 35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0" name="TextBox 34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51" name="TextBox 35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89" name="Group 288"/>
            <p:cNvGrpSpPr/>
            <p:nvPr/>
          </p:nvGrpSpPr>
          <p:grpSpPr>
            <a:xfrm>
              <a:off x="7451691" y="1352332"/>
              <a:ext cx="351570" cy="466339"/>
              <a:chOff x="4443639" y="-34818"/>
              <a:chExt cx="351570" cy="466339"/>
            </a:xfrm>
          </p:grpSpPr>
          <p:grpSp>
            <p:nvGrpSpPr>
              <p:cNvPr id="344" name="Group 343"/>
              <p:cNvGrpSpPr/>
              <p:nvPr/>
            </p:nvGrpSpPr>
            <p:grpSpPr>
              <a:xfrm>
                <a:off x="4506104" y="57055"/>
                <a:ext cx="289105" cy="293799"/>
                <a:chOff x="4272408" y="63690"/>
                <a:chExt cx="289105" cy="293799"/>
              </a:xfrm>
            </p:grpSpPr>
            <p:sp>
              <p:nvSpPr>
                <p:cNvPr id="347" name="Right Triangle 34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Right Triangle 34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5" name="TextBox 34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46" name="TextBox 34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0" name="Group 289"/>
            <p:cNvGrpSpPr/>
            <p:nvPr/>
          </p:nvGrpSpPr>
          <p:grpSpPr>
            <a:xfrm>
              <a:off x="7452407" y="1716154"/>
              <a:ext cx="351570" cy="466339"/>
              <a:chOff x="4443639" y="-34818"/>
              <a:chExt cx="351570" cy="466339"/>
            </a:xfrm>
          </p:grpSpPr>
          <p:grpSp>
            <p:nvGrpSpPr>
              <p:cNvPr id="339" name="Group 338"/>
              <p:cNvGrpSpPr/>
              <p:nvPr/>
            </p:nvGrpSpPr>
            <p:grpSpPr>
              <a:xfrm>
                <a:off x="4506104" y="57055"/>
                <a:ext cx="289105" cy="293799"/>
                <a:chOff x="4272408" y="63690"/>
                <a:chExt cx="289105" cy="293799"/>
              </a:xfrm>
            </p:grpSpPr>
            <p:sp>
              <p:nvSpPr>
                <p:cNvPr id="342" name="Right Triangle 34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Right Triangle 34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0" name="TextBox 33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41" name="TextBox 34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1" name="Group 290"/>
            <p:cNvGrpSpPr/>
            <p:nvPr/>
          </p:nvGrpSpPr>
          <p:grpSpPr>
            <a:xfrm>
              <a:off x="7823166" y="1352332"/>
              <a:ext cx="351570" cy="466339"/>
              <a:chOff x="4443639" y="-34818"/>
              <a:chExt cx="351570" cy="466339"/>
            </a:xfrm>
          </p:grpSpPr>
          <p:grpSp>
            <p:nvGrpSpPr>
              <p:cNvPr id="334" name="Group 333"/>
              <p:cNvGrpSpPr/>
              <p:nvPr/>
            </p:nvGrpSpPr>
            <p:grpSpPr>
              <a:xfrm>
                <a:off x="4506104" y="57055"/>
                <a:ext cx="289105" cy="293799"/>
                <a:chOff x="4272408" y="63690"/>
                <a:chExt cx="289105" cy="293799"/>
              </a:xfrm>
            </p:grpSpPr>
            <p:sp>
              <p:nvSpPr>
                <p:cNvPr id="337" name="Right Triangle 33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Right Triangle 33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5" name="TextBox 33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36" name="TextBox 33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2" name="Group 291"/>
            <p:cNvGrpSpPr/>
            <p:nvPr/>
          </p:nvGrpSpPr>
          <p:grpSpPr>
            <a:xfrm>
              <a:off x="7823882" y="1716154"/>
              <a:ext cx="351570" cy="466339"/>
              <a:chOff x="4443639" y="-34818"/>
              <a:chExt cx="351570" cy="466339"/>
            </a:xfrm>
          </p:grpSpPr>
          <p:grpSp>
            <p:nvGrpSpPr>
              <p:cNvPr id="329" name="Group 328"/>
              <p:cNvGrpSpPr/>
              <p:nvPr/>
            </p:nvGrpSpPr>
            <p:grpSpPr>
              <a:xfrm>
                <a:off x="4506104" y="57055"/>
                <a:ext cx="289105" cy="293799"/>
                <a:chOff x="4272408" y="63690"/>
                <a:chExt cx="289105" cy="293799"/>
              </a:xfrm>
            </p:grpSpPr>
            <p:sp>
              <p:nvSpPr>
                <p:cNvPr id="332" name="Right Triangle 33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Right Triangle 33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0" name="TextBox 32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31" name="TextBox 33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3" name="Group 292"/>
            <p:cNvGrpSpPr/>
            <p:nvPr/>
          </p:nvGrpSpPr>
          <p:grpSpPr>
            <a:xfrm>
              <a:off x="8191466" y="1352332"/>
              <a:ext cx="351570" cy="466339"/>
              <a:chOff x="4443639" y="-34818"/>
              <a:chExt cx="351570" cy="466339"/>
            </a:xfrm>
          </p:grpSpPr>
          <p:grpSp>
            <p:nvGrpSpPr>
              <p:cNvPr id="324" name="Group 323"/>
              <p:cNvGrpSpPr/>
              <p:nvPr/>
            </p:nvGrpSpPr>
            <p:grpSpPr>
              <a:xfrm>
                <a:off x="4506104" y="57055"/>
                <a:ext cx="289105" cy="293799"/>
                <a:chOff x="4272408" y="63690"/>
                <a:chExt cx="289105" cy="293799"/>
              </a:xfrm>
            </p:grpSpPr>
            <p:sp>
              <p:nvSpPr>
                <p:cNvPr id="327" name="Right Triangle 32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Right Triangle 32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5" name="TextBox 32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26" name="TextBox 32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4" name="Group 293"/>
            <p:cNvGrpSpPr/>
            <p:nvPr/>
          </p:nvGrpSpPr>
          <p:grpSpPr>
            <a:xfrm>
              <a:off x="8192182" y="1719329"/>
              <a:ext cx="351570" cy="466339"/>
              <a:chOff x="4443639" y="-34818"/>
              <a:chExt cx="351570" cy="466339"/>
            </a:xfrm>
          </p:grpSpPr>
          <p:grpSp>
            <p:nvGrpSpPr>
              <p:cNvPr id="319" name="Group 318"/>
              <p:cNvGrpSpPr/>
              <p:nvPr/>
            </p:nvGrpSpPr>
            <p:grpSpPr>
              <a:xfrm>
                <a:off x="4506104" y="57055"/>
                <a:ext cx="289105" cy="293799"/>
                <a:chOff x="4272408" y="63690"/>
                <a:chExt cx="289105" cy="293799"/>
              </a:xfrm>
            </p:grpSpPr>
            <p:sp>
              <p:nvSpPr>
                <p:cNvPr id="322" name="Right Triangle 32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Right Triangle 32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0" name="TextBox 31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21" name="TextBox 32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5" name="Group 294"/>
            <p:cNvGrpSpPr/>
            <p:nvPr/>
          </p:nvGrpSpPr>
          <p:grpSpPr>
            <a:xfrm>
              <a:off x="8578816" y="1352332"/>
              <a:ext cx="351570" cy="466339"/>
              <a:chOff x="4443639" y="-34818"/>
              <a:chExt cx="351570" cy="466339"/>
            </a:xfrm>
          </p:grpSpPr>
          <p:grpSp>
            <p:nvGrpSpPr>
              <p:cNvPr id="314" name="Group 313"/>
              <p:cNvGrpSpPr/>
              <p:nvPr/>
            </p:nvGrpSpPr>
            <p:grpSpPr>
              <a:xfrm>
                <a:off x="4506104" y="57055"/>
                <a:ext cx="289105" cy="293799"/>
                <a:chOff x="4272408" y="63690"/>
                <a:chExt cx="289105" cy="293799"/>
              </a:xfrm>
            </p:grpSpPr>
            <p:sp>
              <p:nvSpPr>
                <p:cNvPr id="317" name="Right Triangle 31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Right Triangle 31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5" name="TextBox 31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16" name="TextBox 31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6" name="Group 295"/>
            <p:cNvGrpSpPr/>
            <p:nvPr/>
          </p:nvGrpSpPr>
          <p:grpSpPr>
            <a:xfrm>
              <a:off x="8579532" y="1719329"/>
              <a:ext cx="351570" cy="466339"/>
              <a:chOff x="4443639" y="-34818"/>
              <a:chExt cx="351570" cy="466339"/>
            </a:xfrm>
          </p:grpSpPr>
          <p:grpSp>
            <p:nvGrpSpPr>
              <p:cNvPr id="309" name="Group 308"/>
              <p:cNvGrpSpPr/>
              <p:nvPr/>
            </p:nvGrpSpPr>
            <p:grpSpPr>
              <a:xfrm>
                <a:off x="4506104" y="57055"/>
                <a:ext cx="289105" cy="293799"/>
                <a:chOff x="4272408" y="63690"/>
                <a:chExt cx="289105" cy="293799"/>
              </a:xfrm>
            </p:grpSpPr>
            <p:sp>
              <p:nvSpPr>
                <p:cNvPr id="312" name="Right Triangle 31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Right Triangle 31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0" name="TextBox 30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11" name="TextBox 310"/>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7" name="Group 296"/>
            <p:cNvGrpSpPr/>
            <p:nvPr/>
          </p:nvGrpSpPr>
          <p:grpSpPr>
            <a:xfrm>
              <a:off x="8969341" y="1352332"/>
              <a:ext cx="351570" cy="466339"/>
              <a:chOff x="4443639" y="-34818"/>
              <a:chExt cx="351570" cy="466339"/>
            </a:xfrm>
          </p:grpSpPr>
          <p:grpSp>
            <p:nvGrpSpPr>
              <p:cNvPr id="304" name="Group 303"/>
              <p:cNvGrpSpPr/>
              <p:nvPr/>
            </p:nvGrpSpPr>
            <p:grpSpPr>
              <a:xfrm>
                <a:off x="4506104" y="57055"/>
                <a:ext cx="289105" cy="293799"/>
                <a:chOff x="4272408" y="63690"/>
                <a:chExt cx="289105" cy="293799"/>
              </a:xfrm>
            </p:grpSpPr>
            <p:sp>
              <p:nvSpPr>
                <p:cNvPr id="307" name="Right Triangle 30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Right Triangle 30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5" name="TextBox 30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06" name="TextBox 305"/>
              <p:cNvSpPr txBox="1"/>
              <p:nvPr/>
            </p:nvSpPr>
            <p:spPr>
              <a:xfrm>
                <a:off x="4587134" y="-34818"/>
                <a:ext cx="135592" cy="369332"/>
              </a:xfrm>
              <a:prstGeom prst="rect">
                <a:avLst/>
              </a:prstGeom>
              <a:noFill/>
            </p:spPr>
            <p:txBody>
              <a:bodyPr wrap="square" rtlCol="0">
                <a:spAutoFit/>
              </a:bodyPr>
              <a:lstStyle/>
              <a:p>
                <a:r>
                  <a:rPr lang="en-US" dirty="0"/>
                  <a:t>0</a:t>
                </a:r>
              </a:p>
            </p:txBody>
          </p:sp>
        </p:grpSp>
        <p:grpSp>
          <p:nvGrpSpPr>
            <p:cNvPr id="298" name="Group 297"/>
            <p:cNvGrpSpPr/>
            <p:nvPr/>
          </p:nvGrpSpPr>
          <p:grpSpPr>
            <a:xfrm>
              <a:off x="8970057" y="1719329"/>
              <a:ext cx="351570" cy="466339"/>
              <a:chOff x="4443639" y="-34818"/>
              <a:chExt cx="351570" cy="466339"/>
            </a:xfrm>
          </p:grpSpPr>
          <p:grpSp>
            <p:nvGrpSpPr>
              <p:cNvPr id="299" name="Group 298"/>
              <p:cNvGrpSpPr/>
              <p:nvPr/>
            </p:nvGrpSpPr>
            <p:grpSpPr>
              <a:xfrm>
                <a:off x="4506104" y="57055"/>
                <a:ext cx="289105" cy="293799"/>
                <a:chOff x="4272408" y="63690"/>
                <a:chExt cx="289105" cy="293799"/>
              </a:xfrm>
            </p:grpSpPr>
            <p:sp>
              <p:nvSpPr>
                <p:cNvPr id="302" name="Right Triangle 30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Right Triangle 30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0" name="TextBox 29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301" name="TextBox 300"/>
              <p:cNvSpPr txBox="1"/>
              <p:nvPr/>
            </p:nvSpPr>
            <p:spPr>
              <a:xfrm>
                <a:off x="4587134" y="-34818"/>
                <a:ext cx="135592" cy="369332"/>
              </a:xfrm>
              <a:prstGeom prst="rect">
                <a:avLst/>
              </a:prstGeom>
              <a:noFill/>
            </p:spPr>
            <p:txBody>
              <a:bodyPr wrap="square" rtlCol="0">
                <a:spAutoFit/>
              </a:bodyPr>
              <a:lstStyle/>
              <a:p>
                <a:r>
                  <a:rPr lang="en-US" dirty="0"/>
                  <a:t>0</a:t>
                </a:r>
              </a:p>
            </p:txBody>
          </p:sp>
        </p:grpSp>
      </p:grpSp>
      <p:sp>
        <p:nvSpPr>
          <p:cNvPr id="809" name="Rectangle 808"/>
          <p:cNvSpPr/>
          <p:nvPr/>
        </p:nvSpPr>
        <p:spPr>
          <a:xfrm>
            <a:off x="6952482" y="4694132"/>
            <a:ext cx="215494" cy="24927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sp>
        <p:nvSpPr>
          <p:cNvPr id="813" name="Rectangle 812"/>
          <p:cNvSpPr/>
          <p:nvPr/>
        </p:nvSpPr>
        <p:spPr>
          <a:xfrm>
            <a:off x="6954819" y="4692315"/>
            <a:ext cx="215494" cy="24927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sp>
        <p:nvSpPr>
          <p:cNvPr id="814" name="Rectangle 813"/>
          <p:cNvSpPr/>
          <p:nvPr/>
        </p:nvSpPr>
        <p:spPr>
          <a:xfrm>
            <a:off x="6954819" y="4692315"/>
            <a:ext cx="215494" cy="24927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sp>
        <p:nvSpPr>
          <p:cNvPr id="224" name="Rectangle 223"/>
          <p:cNvSpPr/>
          <p:nvPr/>
        </p:nvSpPr>
        <p:spPr>
          <a:xfrm>
            <a:off x="6938067" y="4683409"/>
            <a:ext cx="985096" cy="557204"/>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6" name="Group 15"/>
          <p:cNvGrpSpPr/>
          <p:nvPr/>
        </p:nvGrpSpPr>
        <p:grpSpPr>
          <a:xfrm>
            <a:off x="6926703" y="4664564"/>
            <a:ext cx="1008668" cy="603649"/>
            <a:chOff x="1338392" y="3911997"/>
            <a:chExt cx="1328963" cy="536074"/>
          </a:xfrm>
        </p:grpSpPr>
        <p:grpSp>
          <p:nvGrpSpPr>
            <p:cNvPr id="86" name="Group 85"/>
            <p:cNvGrpSpPr/>
            <p:nvPr/>
          </p:nvGrpSpPr>
          <p:grpSpPr>
            <a:xfrm>
              <a:off x="1338392" y="3911997"/>
              <a:ext cx="1328963" cy="536074"/>
              <a:chOff x="744687" y="639348"/>
              <a:chExt cx="1328963" cy="536074"/>
            </a:xfrm>
          </p:grpSpPr>
          <p:cxnSp>
            <p:nvCxnSpPr>
              <p:cNvPr id="103"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104"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105"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106"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107"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108"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109"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110"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111"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112"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116"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nvGrpSpPr>
          <p:cNvPr id="4" name="Group 3"/>
          <p:cNvGrpSpPr/>
          <p:nvPr/>
        </p:nvGrpSpPr>
        <p:grpSpPr>
          <a:xfrm>
            <a:off x="6946397" y="4692111"/>
            <a:ext cx="962023" cy="546837"/>
            <a:chOff x="6946397" y="4692228"/>
            <a:chExt cx="962023" cy="546837"/>
          </a:xfrm>
        </p:grpSpPr>
        <p:grpSp>
          <p:nvGrpSpPr>
            <p:cNvPr id="3" name="Group 2"/>
            <p:cNvGrpSpPr/>
            <p:nvPr/>
          </p:nvGrpSpPr>
          <p:grpSpPr>
            <a:xfrm>
              <a:off x="6946397" y="4692228"/>
              <a:ext cx="962023" cy="546837"/>
              <a:chOff x="6946397" y="4692228"/>
              <a:chExt cx="962023" cy="546837"/>
            </a:xfrm>
          </p:grpSpPr>
          <p:sp>
            <p:nvSpPr>
              <p:cNvPr id="231" name="Rectangle 230"/>
              <p:cNvSpPr/>
              <p:nvPr/>
            </p:nvSpPr>
            <p:spPr>
              <a:xfrm>
                <a:off x="7208553" y="4692228"/>
                <a:ext cx="197136" cy="247211"/>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1</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33" name="Rectangle 232"/>
              <p:cNvSpPr/>
              <p:nvPr/>
            </p:nvSpPr>
            <p:spPr>
              <a:xfrm>
                <a:off x="7454627" y="4692228"/>
                <a:ext cx="212998" cy="24787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2</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35" name="Rectangle 234"/>
              <p:cNvSpPr/>
              <p:nvPr/>
            </p:nvSpPr>
            <p:spPr>
              <a:xfrm>
                <a:off x="7702523" y="4694248"/>
                <a:ext cx="205897" cy="24585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3</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0" name="Rectangle 239"/>
              <p:cNvSpPr/>
              <p:nvPr/>
            </p:nvSpPr>
            <p:spPr>
              <a:xfrm>
                <a:off x="7198898" y="4975450"/>
                <a:ext cx="217722" cy="25240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5</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1" name="Rectangle 240"/>
              <p:cNvSpPr/>
              <p:nvPr/>
            </p:nvSpPr>
            <p:spPr>
              <a:xfrm>
                <a:off x="7448079" y="4979116"/>
                <a:ext cx="219455" cy="25257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6</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2" name="Rectangle 241"/>
              <p:cNvSpPr/>
              <p:nvPr/>
            </p:nvSpPr>
            <p:spPr>
              <a:xfrm>
                <a:off x="7702432" y="4976929"/>
                <a:ext cx="205897" cy="25476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7</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3" name="Rectangle 242"/>
              <p:cNvSpPr/>
              <p:nvPr/>
            </p:nvSpPr>
            <p:spPr>
              <a:xfrm>
                <a:off x="6946397" y="4977669"/>
                <a:ext cx="223732" cy="26139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4</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grpSp>
        <p:sp>
          <p:nvSpPr>
            <p:cNvPr id="232" name="Rectangle 231"/>
            <p:cNvSpPr/>
            <p:nvPr/>
          </p:nvSpPr>
          <p:spPr>
            <a:xfrm>
              <a:off x="6955520" y="4692248"/>
              <a:ext cx="213140" cy="248692"/>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grpSp>
      <p:sp>
        <p:nvSpPr>
          <p:cNvPr id="225" name="Rectangle 224"/>
          <p:cNvSpPr/>
          <p:nvPr/>
        </p:nvSpPr>
        <p:spPr>
          <a:xfrm>
            <a:off x="7984516" y="4677573"/>
            <a:ext cx="973215" cy="5506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258" name="Group 257"/>
          <p:cNvGrpSpPr/>
          <p:nvPr/>
        </p:nvGrpSpPr>
        <p:grpSpPr>
          <a:xfrm>
            <a:off x="7970527" y="4659954"/>
            <a:ext cx="1008668" cy="603649"/>
            <a:chOff x="1338392" y="3911997"/>
            <a:chExt cx="1328963" cy="536074"/>
          </a:xfrm>
        </p:grpSpPr>
        <p:grpSp>
          <p:nvGrpSpPr>
            <p:cNvPr id="259" name="Group 258"/>
            <p:cNvGrpSpPr/>
            <p:nvPr/>
          </p:nvGrpSpPr>
          <p:grpSpPr>
            <a:xfrm>
              <a:off x="1338392" y="3911997"/>
              <a:ext cx="1328963" cy="536074"/>
              <a:chOff x="744687" y="639348"/>
              <a:chExt cx="1328963" cy="536074"/>
            </a:xfrm>
          </p:grpSpPr>
          <p:cxnSp>
            <p:nvCxnSpPr>
              <p:cNvPr id="261"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262"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263"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264"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265"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266"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267"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268"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269"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270"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260"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nvGrpSpPr>
          <p:cNvPr id="244" name="Group 243"/>
          <p:cNvGrpSpPr/>
          <p:nvPr/>
        </p:nvGrpSpPr>
        <p:grpSpPr>
          <a:xfrm>
            <a:off x="7988804" y="4689924"/>
            <a:ext cx="966786" cy="544316"/>
            <a:chOff x="6941634" y="4685338"/>
            <a:chExt cx="966786" cy="544316"/>
          </a:xfrm>
        </p:grpSpPr>
        <p:sp>
          <p:nvSpPr>
            <p:cNvPr id="245" name="Rectangle 244"/>
            <p:cNvSpPr/>
            <p:nvPr/>
          </p:nvSpPr>
          <p:spPr>
            <a:xfrm>
              <a:off x="7212799" y="4685446"/>
              <a:ext cx="188035" cy="25240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1</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46" name="Rectangle 245"/>
            <p:cNvSpPr/>
            <p:nvPr/>
          </p:nvSpPr>
          <p:spPr>
            <a:xfrm>
              <a:off x="7448170" y="4687525"/>
              <a:ext cx="219455" cy="25257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2</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2" name="Rectangle 251"/>
            <p:cNvSpPr/>
            <p:nvPr/>
          </p:nvSpPr>
          <p:spPr>
            <a:xfrm>
              <a:off x="7702523" y="4685338"/>
              <a:ext cx="205897" cy="25476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3</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3" name="Rectangle 252"/>
            <p:cNvSpPr/>
            <p:nvPr/>
          </p:nvSpPr>
          <p:spPr>
            <a:xfrm>
              <a:off x="6946397" y="4690597"/>
              <a:ext cx="222341" cy="24884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sp>
          <p:nvSpPr>
            <p:cNvPr id="254" name="Rectangle 253"/>
            <p:cNvSpPr/>
            <p:nvPr/>
          </p:nvSpPr>
          <p:spPr>
            <a:xfrm>
              <a:off x="7192547" y="4975450"/>
              <a:ext cx="217214" cy="25240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5</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5" name="Rectangle 254"/>
            <p:cNvSpPr/>
            <p:nvPr/>
          </p:nvSpPr>
          <p:spPr>
            <a:xfrm>
              <a:off x="7450936" y="4975623"/>
              <a:ext cx="219455" cy="25257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6</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6" name="Rectangle 255"/>
            <p:cNvSpPr/>
            <p:nvPr/>
          </p:nvSpPr>
          <p:spPr>
            <a:xfrm>
              <a:off x="7702432" y="4970579"/>
              <a:ext cx="205897" cy="25476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7</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7" name="Rectangle 256"/>
            <p:cNvSpPr/>
            <p:nvPr/>
          </p:nvSpPr>
          <p:spPr>
            <a:xfrm>
              <a:off x="6941634" y="4977670"/>
              <a:ext cx="220900" cy="251984"/>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4</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grpSp>
      <p:sp>
        <p:nvSpPr>
          <p:cNvPr id="804" name="Rectangle 803"/>
          <p:cNvSpPr/>
          <p:nvPr/>
        </p:nvSpPr>
        <p:spPr>
          <a:xfrm>
            <a:off x="8251267" y="4692238"/>
            <a:ext cx="206737" cy="25116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1</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811" name="Rectangle 810"/>
          <p:cNvSpPr/>
          <p:nvPr/>
        </p:nvSpPr>
        <p:spPr>
          <a:xfrm>
            <a:off x="8009967" y="4692238"/>
            <a:ext cx="206737" cy="25116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0</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815" name="Rectangle 814"/>
          <p:cNvSpPr/>
          <p:nvPr/>
        </p:nvSpPr>
        <p:spPr>
          <a:xfrm>
            <a:off x="8499682" y="4694376"/>
            <a:ext cx="206737" cy="25116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chemeClr val="tx1"/>
                </a:solidFill>
                <a:latin typeface="Arial"/>
                <a:sym typeface="Arial"/>
              </a:rPr>
              <a:t>2</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grpSp>
        <p:nvGrpSpPr>
          <p:cNvPr id="1130" name="Group 1129"/>
          <p:cNvGrpSpPr/>
          <p:nvPr/>
        </p:nvGrpSpPr>
        <p:grpSpPr>
          <a:xfrm>
            <a:off x="4356765" y="1352325"/>
            <a:ext cx="4964862" cy="834924"/>
            <a:chOff x="4356765" y="1352325"/>
            <a:chExt cx="4964862" cy="834924"/>
          </a:xfrm>
        </p:grpSpPr>
        <p:grpSp>
          <p:nvGrpSpPr>
            <p:cNvPr id="1131" name="Group 1130"/>
            <p:cNvGrpSpPr/>
            <p:nvPr/>
          </p:nvGrpSpPr>
          <p:grpSpPr>
            <a:xfrm>
              <a:off x="4358430" y="1352325"/>
              <a:ext cx="351570" cy="466339"/>
              <a:chOff x="4443639" y="-34818"/>
              <a:chExt cx="351570" cy="466339"/>
            </a:xfrm>
          </p:grpSpPr>
          <p:grpSp>
            <p:nvGrpSpPr>
              <p:cNvPr id="1282" name="Group 1281"/>
              <p:cNvGrpSpPr/>
              <p:nvPr/>
            </p:nvGrpSpPr>
            <p:grpSpPr>
              <a:xfrm>
                <a:off x="4506104" y="57055"/>
                <a:ext cx="289105" cy="293799"/>
                <a:chOff x="4272408" y="63690"/>
                <a:chExt cx="289105" cy="293799"/>
              </a:xfrm>
            </p:grpSpPr>
            <p:sp>
              <p:nvSpPr>
                <p:cNvPr id="1285" name="Right Triangle 128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6" name="Right Triangle 128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83" name="TextBox 128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84" name="TextBox 128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32" name="Group 1131"/>
            <p:cNvGrpSpPr/>
            <p:nvPr/>
          </p:nvGrpSpPr>
          <p:grpSpPr>
            <a:xfrm>
              <a:off x="4356765" y="1715353"/>
              <a:ext cx="351570" cy="466339"/>
              <a:chOff x="4443639" y="-34818"/>
              <a:chExt cx="351570" cy="466339"/>
            </a:xfrm>
          </p:grpSpPr>
          <p:grpSp>
            <p:nvGrpSpPr>
              <p:cNvPr id="1277" name="Group 1276"/>
              <p:cNvGrpSpPr/>
              <p:nvPr/>
            </p:nvGrpSpPr>
            <p:grpSpPr>
              <a:xfrm>
                <a:off x="4506104" y="57055"/>
                <a:ext cx="289105" cy="293799"/>
                <a:chOff x="4272408" y="63690"/>
                <a:chExt cx="289105" cy="293799"/>
              </a:xfrm>
            </p:grpSpPr>
            <p:sp>
              <p:nvSpPr>
                <p:cNvPr id="1280" name="Right Triangle 127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1" name="Right Triangle 128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8" name="TextBox 127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79" name="TextBox 127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33" name="Group 1132"/>
            <p:cNvGrpSpPr/>
            <p:nvPr/>
          </p:nvGrpSpPr>
          <p:grpSpPr>
            <a:xfrm>
              <a:off x="4742605" y="1352325"/>
              <a:ext cx="351570" cy="466339"/>
              <a:chOff x="4443639" y="-34818"/>
              <a:chExt cx="351570" cy="466339"/>
            </a:xfrm>
          </p:grpSpPr>
          <p:grpSp>
            <p:nvGrpSpPr>
              <p:cNvPr id="1272" name="Group 1271"/>
              <p:cNvGrpSpPr/>
              <p:nvPr/>
            </p:nvGrpSpPr>
            <p:grpSpPr>
              <a:xfrm>
                <a:off x="4506104" y="57055"/>
                <a:ext cx="289105" cy="293799"/>
                <a:chOff x="4272408" y="63690"/>
                <a:chExt cx="289105" cy="293799"/>
              </a:xfrm>
            </p:grpSpPr>
            <p:sp>
              <p:nvSpPr>
                <p:cNvPr id="1275" name="Right Triangle 127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6" name="Right Triangle 127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3" name="TextBox 127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74" name="TextBox 127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34" name="Group 1133"/>
            <p:cNvGrpSpPr/>
            <p:nvPr/>
          </p:nvGrpSpPr>
          <p:grpSpPr>
            <a:xfrm>
              <a:off x="4740940" y="1718528"/>
              <a:ext cx="351570" cy="466339"/>
              <a:chOff x="4443639" y="-34818"/>
              <a:chExt cx="351570" cy="466339"/>
            </a:xfrm>
          </p:grpSpPr>
          <p:grpSp>
            <p:nvGrpSpPr>
              <p:cNvPr id="1267" name="Group 1266"/>
              <p:cNvGrpSpPr/>
              <p:nvPr/>
            </p:nvGrpSpPr>
            <p:grpSpPr>
              <a:xfrm>
                <a:off x="4506104" y="57055"/>
                <a:ext cx="289105" cy="293799"/>
                <a:chOff x="4272408" y="63690"/>
                <a:chExt cx="289105" cy="293799"/>
              </a:xfrm>
            </p:grpSpPr>
            <p:sp>
              <p:nvSpPr>
                <p:cNvPr id="1270" name="Right Triangle 126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1" name="Right Triangle 127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68" name="TextBox 126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69" name="TextBox 126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35" name="Group 1134"/>
            <p:cNvGrpSpPr/>
            <p:nvPr/>
          </p:nvGrpSpPr>
          <p:grpSpPr>
            <a:xfrm>
              <a:off x="5128371" y="1354704"/>
              <a:ext cx="351570" cy="466339"/>
              <a:chOff x="4443639" y="-34818"/>
              <a:chExt cx="351570" cy="466339"/>
            </a:xfrm>
          </p:grpSpPr>
          <p:grpSp>
            <p:nvGrpSpPr>
              <p:cNvPr id="1262" name="Group 1261"/>
              <p:cNvGrpSpPr/>
              <p:nvPr/>
            </p:nvGrpSpPr>
            <p:grpSpPr>
              <a:xfrm>
                <a:off x="4506104" y="57055"/>
                <a:ext cx="289105" cy="293799"/>
                <a:chOff x="4272408" y="63690"/>
                <a:chExt cx="289105" cy="293799"/>
              </a:xfrm>
            </p:grpSpPr>
            <p:sp>
              <p:nvSpPr>
                <p:cNvPr id="1265" name="Right Triangle 126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6" name="Right Triangle 126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63" name="TextBox 126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64" name="TextBox 126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36" name="Group 1135"/>
            <p:cNvGrpSpPr/>
            <p:nvPr/>
          </p:nvGrpSpPr>
          <p:grpSpPr>
            <a:xfrm>
              <a:off x="5126706" y="1718526"/>
              <a:ext cx="351570" cy="466339"/>
              <a:chOff x="4443639" y="-34818"/>
              <a:chExt cx="351570" cy="466339"/>
            </a:xfrm>
          </p:grpSpPr>
          <p:grpSp>
            <p:nvGrpSpPr>
              <p:cNvPr id="1257" name="Group 1256"/>
              <p:cNvGrpSpPr/>
              <p:nvPr/>
            </p:nvGrpSpPr>
            <p:grpSpPr>
              <a:xfrm>
                <a:off x="4506104" y="57055"/>
                <a:ext cx="289105" cy="293799"/>
                <a:chOff x="4272408" y="63690"/>
                <a:chExt cx="289105" cy="293799"/>
              </a:xfrm>
            </p:grpSpPr>
            <p:sp>
              <p:nvSpPr>
                <p:cNvPr id="1260" name="Right Triangle 125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1" name="Right Triangle 126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58" name="TextBox 125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59" name="TextBox 125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37" name="Group 1136"/>
            <p:cNvGrpSpPr/>
            <p:nvPr/>
          </p:nvGrpSpPr>
          <p:grpSpPr>
            <a:xfrm>
              <a:off x="5514136" y="1354703"/>
              <a:ext cx="351570" cy="466339"/>
              <a:chOff x="4443639" y="-34818"/>
              <a:chExt cx="351570" cy="466339"/>
            </a:xfrm>
          </p:grpSpPr>
          <p:grpSp>
            <p:nvGrpSpPr>
              <p:cNvPr id="1252" name="Group 1251"/>
              <p:cNvGrpSpPr/>
              <p:nvPr/>
            </p:nvGrpSpPr>
            <p:grpSpPr>
              <a:xfrm>
                <a:off x="4506104" y="57055"/>
                <a:ext cx="289105" cy="293799"/>
                <a:chOff x="4272408" y="63690"/>
                <a:chExt cx="289105" cy="293799"/>
              </a:xfrm>
            </p:grpSpPr>
            <p:sp>
              <p:nvSpPr>
                <p:cNvPr id="1255" name="Right Triangle 125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6" name="Right Triangle 125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53" name="TextBox 125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54" name="TextBox 125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38" name="Group 1137"/>
            <p:cNvGrpSpPr/>
            <p:nvPr/>
          </p:nvGrpSpPr>
          <p:grpSpPr>
            <a:xfrm>
              <a:off x="5512471" y="1720906"/>
              <a:ext cx="351570" cy="466339"/>
              <a:chOff x="4443639" y="-34818"/>
              <a:chExt cx="351570" cy="466339"/>
            </a:xfrm>
          </p:grpSpPr>
          <p:grpSp>
            <p:nvGrpSpPr>
              <p:cNvPr id="1247" name="Group 1246"/>
              <p:cNvGrpSpPr/>
              <p:nvPr/>
            </p:nvGrpSpPr>
            <p:grpSpPr>
              <a:xfrm>
                <a:off x="4506104" y="57055"/>
                <a:ext cx="289105" cy="293799"/>
                <a:chOff x="4272408" y="63690"/>
                <a:chExt cx="289105" cy="293799"/>
              </a:xfrm>
            </p:grpSpPr>
            <p:sp>
              <p:nvSpPr>
                <p:cNvPr id="1250" name="Right Triangle 124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1" name="Right Triangle 125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8" name="TextBox 124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49" name="TextBox 124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39" name="Group 1138"/>
            <p:cNvGrpSpPr/>
            <p:nvPr/>
          </p:nvGrpSpPr>
          <p:grpSpPr>
            <a:xfrm>
              <a:off x="5902283" y="1354705"/>
              <a:ext cx="351570" cy="466339"/>
              <a:chOff x="4443639" y="-34818"/>
              <a:chExt cx="351570" cy="466339"/>
            </a:xfrm>
          </p:grpSpPr>
          <p:grpSp>
            <p:nvGrpSpPr>
              <p:cNvPr id="1242" name="Group 1241"/>
              <p:cNvGrpSpPr/>
              <p:nvPr/>
            </p:nvGrpSpPr>
            <p:grpSpPr>
              <a:xfrm>
                <a:off x="4506104" y="57055"/>
                <a:ext cx="289105" cy="293799"/>
                <a:chOff x="4272408" y="63690"/>
                <a:chExt cx="289105" cy="293799"/>
              </a:xfrm>
            </p:grpSpPr>
            <p:sp>
              <p:nvSpPr>
                <p:cNvPr id="1245" name="Right Triangle 124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6" name="Right Triangle 124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3" name="TextBox 124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44" name="TextBox 124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0" name="Group 1139"/>
            <p:cNvGrpSpPr/>
            <p:nvPr/>
          </p:nvGrpSpPr>
          <p:grpSpPr>
            <a:xfrm>
              <a:off x="5900618" y="1720908"/>
              <a:ext cx="351570" cy="466339"/>
              <a:chOff x="4443639" y="-34818"/>
              <a:chExt cx="351570" cy="466339"/>
            </a:xfrm>
          </p:grpSpPr>
          <p:grpSp>
            <p:nvGrpSpPr>
              <p:cNvPr id="1237" name="Group 1236"/>
              <p:cNvGrpSpPr/>
              <p:nvPr/>
            </p:nvGrpSpPr>
            <p:grpSpPr>
              <a:xfrm>
                <a:off x="4506104" y="57055"/>
                <a:ext cx="289105" cy="293799"/>
                <a:chOff x="4272408" y="63690"/>
                <a:chExt cx="289105" cy="293799"/>
              </a:xfrm>
            </p:grpSpPr>
            <p:sp>
              <p:nvSpPr>
                <p:cNvPr id="1240" name="Right Triangle 123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1" name="Right Triangle 124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38" name="TextBox 123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39" name="TextBox 123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1" name="Group 1140"/>
            <p:cNvGrpSpPr/>
            <p:nvPr/>
          </p:nvGrpSpPr>
          <p:grpSpPr>
            <a:xfrm>
              <a:off x="6288049" y="1354707"/>
              <a:ext cx="351570" cy="466339"/>
              <a:chOff x="4443639" y="-34818"/>
              <a:chExt cx="351570" cy="466339"/>
            </a:xfrm>
          </p:grpSpPr>
          <p:grpSp>
            <p:nvGrpSpPr>
              <p:cNvPr id="1232" name="Group 1231"/>
              <p:cNvGrpSpPr/>
              <p:nvPr/>
            </p:nvGrpSpPr>
            <p:grpSpPr>
              <a:xfrm>
                <a:off x="4506104" y="57055"/>
                <a:ext cx="289105" cy="293799"/>
                <a:chOff x="4272408" y="63690"/>
                <a:chExt cx="289105" cy="293799"/>
              </a:xfrm>
            </p:grpSpPr>
            <p:sp>
              <p:nvSpPr>
                <p:cNvPr id="1235" name="Right Triangle 123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6" name="Right Triangle 123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33" name="TextBox 123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34" name="TextBox 123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2" name="Group 1141"/>
            <p:cNvGrpSpPr/>
            <p:nvPr/>
          </p:nvGrpSpPr>
          <p:grpSpPr>
            <a:xfrm>
              <a:off x="6286384" y="1720910"/>
              <a:ext cx="351570" cy="466339"/>
              <a:chOff x="4443639" y="-34818"/>
              <a:chExt cx="351570" cy="466339"/>
            </a:xfrm>
          </p:grpSpPr>
          <p:grpSp>
            <p:nvGrpSpPr>
              <p:cNvPr id="1227" name="Group 1226"/>
              <p:cNvGrpSpPr/>
              <p:nvPr/>
            </p:nvGrpSpPr>
            <p:grpSpPr>
              <a:xfrm>
                <a:off x="4506104" y="57055"/>
                <a:ext cx="289105" cy="293799"/>
                <a:chOff x="4272408" y="63690"/>
                <a:chExt cx="289105" cy="293799"/>
              </a:xfrm>
            </p:grpSpPr>
            <p:sp>
              <p:nvSpPr>
                <p:cNvPr id="1230" name="Right Triangle 122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1" name="Right Triangle 123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28" name="TextBox 122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29" name="TextBox 122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3" name="Group 1142"/>
            <p:cNvGrpSpPr/>
            <p:nvPr/>
          </p:nvGrpSpPr>
          <p:grpSpPr>
            <a:xfrm>
              <a:off x="6678575" y="1352328"/>
              <a:ext cx="351570" cy="466339"/>
              <a:chOff x="4443639" y="-34818"/>
              <a:chExt cx="351570" cy="466339"/>
            </a:xfrm>
          </p:grpSpPr>
          <p:grpSp>
            <p:nvGrpSpPr>
              <p:cNvPr id="1222" name="Group 1221"/>
              <p:cNvGrpSpPr/>
              <p:nvPr/>
            </p:nvGrpSpPr>
            <p:grpSpPr>
              <a:xfrm>
                <a:off x="4506104" y="57055"/>
                <a:ext cx="289105" cy="293799"/>
                <a:chOff x="4272408" y="63690"/>
                <a:chExt cx="289105" cy="293799"/>
              </a:xfrm>
            </p:grpSpPr>
            <p:sp>
              <p:nvSpPr>
                <p:cNvPr id="1225" name="Right Triangle 122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6" name="Right Triangle 122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23" name="TextBox 122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24" name="TextBox 122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4" name="Group 1143"/>
            <p:cNvGrpSpPr/>
            <p:nvPr/>
          </p:nvGrpSpPr>
          <p:grpSpPr>
            <a:xfrm>
              <a:off x="6676910" y="1718531"/>
              <a:ext cx="351570" cy="466339"/>
              <a:chOff x="4443639" y="-34818"/>
              <a:chExt cx="351570" cy="466339"/>
            </a:xfrm>
          </p:grpSpPr>
          <p:grpSp>
            <p:nvGrpSpPr>
              <p:cNvPr id="1217" name="Group 1216"/>
              <p:cNvGrpSpPr/>
              <p:nvPr/>
            </p:nvGrpSpPr>
            <p:grpSpPr>
              <a:xfrm>
                <a:off x="4506104" y="57055"/>
                <a:ext cx="289105" cy="293799"/>
                <a:chOff x="4272408" y="63690"/>
                <a:chExt cx="289105" cy="293799"/>
              </a:xfrm>
            </p:grpSpPr>
            <p:sp>
              <p:nvSpPr>
                <p:cNvPr id="1220" name="Right Triangle 121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1" name="Right Triangle 122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18" name="TextBox 121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19" name="TextBox 121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5" name="Group 1144"/>
            <p:cNvGrpSpPr/>
            <p:nvPr/>
          </p:nvGrpSpPr>
          <p:grpSpPr>
            <a:xfrm>
              <a:off x="7064341" y="1352332"/>
              <a:ext cx="351570" cy="466339"/>
              <a:chOff x="4443639" y="-34818"/>
              <a:chExt cx="351570" cy="466339"/>
            </a:xfrm>
          </p:grpSpPr>
          <p:grpSp>
            <p:nvGrpSpPr>
              <p:cNvPr id="1212" name="Group 1211"/>
              <p:cNvGrpSpPr/>
              <p:nvPr/>
            </p:nvGrpSpPr>
            <p:grpSpPr>
              <a:xfrm>
                <a:off x="4506104" y="57055"/>
                <a:ext cx="289105" cy="293799"/>
                <a:chOff x="4272408" y="63690"/>
                <a:chExt cx="289105" cy="293799"/>
              </a:xfrm>
            </p:grpSpPr>
            <p:sp>
              <p:nvSpPr>
                <p:cNvPr id="1215" name="Right Triangle 121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6" name="Right Triangle 121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13" name="TextBox 121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14" name="TextBox 121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6" name="Group 1145"/>
            <p:cNvGrpSpPr/>
            <p:nvPr/>
          </p:nvGrpSpPr>
          <p:grpSpPr>
            <a:xfrm>
              <a:off x="7065057" y="1716154"/>
              <a:ext cx="351570" cy="466339"/>
              <a:chOff x="4443639" y="-34818"/>
              <a:chExt cx="351570" cy="466339"/>
            </a:xfrm>
          </p:grpSpPr>
          <p:grpSp>
            <p:nvGrpSpPr>
              <p:cNvPr id="1207" name="Group 1206"/>
              <p:cNvGrpSpPr/>
              <p:nvPr/>
            </p:nvGrpSpPr>
            <p:grpSpPr>
              <a:xfrm>
                <a:off x="4506104" y="57055"/>
                <a:ext cx="289105" cy="293799"/>
                <a:chOff x="4272408" y="63690"/>
                <a:chExt cx="289105" cy="293799"/>
              </a:xfrm>
            </p:grpSpPr>
            <p:sp>
              <p:nvSpPr>
                <p:cNvPr id="1210" name="Right Triangle 120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1" name="Right Triangle 121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08" name="TextBox 120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09" name="TextBox 120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7" name="Group 1146"/>
            <p:cNvGrpSpPr/>
            <p:nvPr/>
          </p:nvGrpSpPr>
          <p:grpSpPr>
            <a:xfrm>
              <a:off x="7451691" y="1352332"/>
              <a:ext cx="351570" cy="466339"/>
              <a:chOff x="4443639" y="-34818"/>
              <a:chExt cx="351570" cy="466339"/>
            </a:xfrm>
          </p:grpSpPr>
          <p:grpSp>
            <p:nvGrpSpPr>
              <p:cNvPr id="1202" name="Group 1201"/>
              <p:cNvGrpSpPr/>
              <p:nvPr/>
            </p:nvGrpSpPr>
            <p:grpSpPr>
              <a:xfrm>
                <a:off x="4506104" y="57055"/>
                <a:ext cx="289105" cy="293799"/>
                <a:chOff x="4272408" y="63690"/>
                <a:chExt cx="289105" cy="293799"/>
              </a:xfrm>
            </p:grpSpPr>
            <p:sp>
              <p:nvSpPr>
                <p:cNvPr id="1205" name="Right Triangle 120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6" name="Right Triangle 120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03" name="TextBox 120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204" name="TextBox 120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8" name="Group 1147"/>
            <p:cNvGrpSpPr/>
            <p:nvPr/>
          </p:nvGrpSpPr>
          <p:grpSpPr>
            <a:xfrm>
              <a:off x="7452407" y="1716154"/>
              <a:ext cx="351570" cy="466339"/>
              <a:chOff x="4443639" y="-34818"/>
              <a:chExt cx="351570" cy="466339"/>
            </a:xfrm>
          </p:grpSpPr>
          <p:grpSp>
            <p:nvGrpSpPr>
              <p:cNvPr id="1197" name="Group 1196"/>
              <p:cNvGrpSpPr/>
              <p:nvPr/>
            </p:nvGrpSpPr>
            <p:grpSpPr>
              <a:xfrm>
                <a:off x="4506104" y="57055"/>
                <a:ext cx="289105" cy="293799"/>
                <a:chOff x="4272408" y="63690"/>
                <a:chExt cx="289105" cy="293799"/>
              </a:xfrm>
            </p:grpSpPr>
            <p:sp>
              <p:nvSpPr>
                <p:cNvPr id="1200" name="Right Triangle 119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1" name="Right Triangle 120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98" name="TextBox 119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99" name="TextBox 119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49" name="Group 1148"/>
            <p:cNvGrpSpPr/>
            <p:nvPr/>
          </p:nvGrpSpPr>
          <p:grpSpPr>
            <a:xfrm>
              <a:off x="7823166" y="1352332"/>
              <a:ext cx="351570" cy="466339"/>
              <a:chOff x="4443639" y="-34818"/>
              <a:chExt cx="351570" cy="466339"/>
            </a:xfrm>
          </p:grpSpPr>
          <p:grpSp>
            <p:nvGrpSpPr>
              <p:cNvPr id="1192" name="Group 1191"/>
              <p:cNvGrpSpPr/>
              <p:nvPr/>
            </p:nvGrpSpPr>
            <p:grpSpPr>
              <a:xfrm>
                <a:off x="4506104" y="57055"/>
                <a:ext cx="289105" cy="293799"/>
                <a:chOff x="4272408" y="63690"/>
                <a:chExt cx="289105" cy="293799"/>
              </a:xfrm>
            </p:grpSpPr>
            <p:sp>
              <p:nvSpPr>
                <p:cNvPr id="1195" name="Right Triangle 119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6" name="Right Triangle 119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93" name="TextBox 119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94" name="TextBox 119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50" name="Group 1149"/>
            <p:cNvGrpSpPr/>
            <p:nvPr/>
          </p:nvGrpSpPr>
          <p:grpSpPr>
            <a:xfrm>
              <a:off x="7823882" y="1716154"/>
              <a:ext cx="351570" cy="466339"/>
              <a:chOff x="4443639" y="-34818"/>
              <a:chExt cx="351570" cy="466339"/>
            </a:xfrm>
          </p:grpSpPr>
          <p:grpSp>
            <p:nvGrpSpPr>
              <p:cNvPr id="1187" name="Group 1186"/>
              <p:cNvGrpSpPr/>
              <p:nvPr/>
            </p:nvGrpSpPr>
            <p:grpSpPr>
              <a:xfrm>
                <a:off x="4506104" y="57055"/>
                <a:ext cx="289105" cy="293799"/>
                <a:chOff x="4272408" y="63690"/>
                <a:chExt cx="289105" cy="293799"/>
              </a:xfrm>
            </p:grpSpPr>
            <p:sp>
              <p:nvSpPr>
                <p:cNvPr id="1190" name="Right Triangle 118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1" name="Right Triangle 119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88" name="TextBox 118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89" name="TextBox 118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51" name="Group 1150"/>
            <p:cNvGrpSpPr/>
            <p:nvPr/>
          </p:nvGrpSpPr>
          <p:grpSpPr>
            <a:xfrm>
              <a:off x="8191466" y="1352332"/>
              <a:ext cx="351570" cy="466339"/>
              <a:chOff x="4443639" y="-34818"/>
              <a:chExt cx="351570" cy="466339"/>
            </a:xfrm>
          </p:grpSpPr>
          <p:grpSp>
            <p:nvGrpSpPr>
              <p:cNvPr id="1182" name="Group 1181"/>
              <p:cNvGrpSpPr/>
              <p:nvPr/>
            </p:nvGrpSpPr>
            <p:grpSpPr>
              <a:xfrm>
                <a:off x="4506104" y="57055"/>
                <a:ext cx="289105" cy="293799"/>
                <a:chOff x="4272408" y="63690"/>
                <a:chExt cx="289105" cy="293799"/>
              </a:xfrm>
            </p:grpSpPr>
            <p:sp>
              <p:nvSpPr>
                <p:cNvPr id="1185" name="Right Triangle 118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6" name="Right Triangle 118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83" name="TextBox 118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84" name="TextBox 118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52" name="Group 1151"/>
            <p:cNvGrpSpPr/>
            <p:nvPr/>
          </p:nvGrpSpPr>
          <p:grpSpPr>
            <a:xfrm>
              <a:off x="8192182" y="1719329"/>
              <a:ext cx="351570" cy="466339"/>
              <a:chOff x="4443639" y="-34818"/>
              <a:chExt cx="351570" cy="466339"/>
            </a:xfrm>
          </p:grpSpPr>
          <p:grpSp>
            <p:nvGrpSpPr>
              <p:cNvPr id="1177" name="Group 1176"/>
              <p:cNvGrpSpPr/>
              <p:nvPr/>
            </p:nvGrpSpPr>
            <p:grpSpPr>
              <a:xfrm>
                <a:off x="4506104" y="57055"/>
                <a:ext cx="289105" cy="293799"/>
                <a:chOff x="4272408" y="63690"/>
                <a:chExt cx="289105" cy="293799"/>
              </a:xfrm>
            </p:grpSpPr>
            <p:sp>
              <p:nvSpPr>
                <p:cNvPr id="1180" name="Right Triangle 117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1" name="Right Triangle 118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8" name="TextBox 117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79" name="TextBox 117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53" name="Group 1152"/>
            <p:cNvGrpSpPr/>
            <p:nvPr/>
          </p:nvGrpSpPr>
          <p:grpSpPr>
            <a:xfrm>
              <a:off x="8578816" y="1352332"/>
              <a:ext cx="351570" cy="466339"/>
              <a:chOff x="4443639" y="-34818"/>
              <a:chExt cx="351570" cy="466339"/>
            </a:xfrm>
          </p:grpSpPr>
          <p:grpSp>
            <p:nvGrpSpPr>
              <p:cNvPr id="1172" name="Group 1171"/>
              <p:cNvGrpSpPr/>
              <p:nvPr/>
            </p:nvGrpSpPr>
            <p:grpSpPr>
              <a:xfrm>
                <a:off x="4506104" y="57055"/>
                <a:ext cx="289105" cy="293799"/>
                <a:chOff x="4272408" y="63690"/>
                <a:chExt cx="289105" cy="293799"/>
              </a:xfrm>
            </p:grpSpPr>
            <p:sp>
              <p:nvSpPr>
                <p:cNvPr id="1175" name="Right Triangle 117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6" name="Right Triangle 117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3" name="TextBox 117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74" name="TextBox 117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54" name="Group 1153"/>
            <p:cNvGrpSpPr/>
            <p:nvPr/>
          </p:nvGrpSpPr>
          <p:grpSpPr>
            <a:xfrm>
              <a:off x="8579532" y="1719329"/>
              <a:ext cx="351570" cy="466339"/>
              <a:chOff x="4443639" y="-34818"/>
              <a:chExt cx="351570" cy="466339"/>
            </a:xfrm>
          </p:grpSpPr>
          <p:grpSp>
            <p:nvGrpSpPr>
              <p:cNvPr id="1167" name="Group 1166"/>
              <p:cNvGrpSpPr/>
              <p:nvPr/>
            </p:nvGrpSpPr>
            <p:grpSpPr>
              <a:xfrm>
                <a:off x="4506104" y="57055"/>
                <a:ext cx="289105" cy="293799"/>
                <a:chOff x="4272408" y="63690"/>
                <a:chExt cx="289105" cy="293799"/>
              </a:xfrm>
            </p:grpSpPr>
            <p:sp>
              <p:nvSpPr>
                <p:cNvPr id="1170" name="Right Triangle 116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1" name="Right Triangle 117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68" name="TextBox 116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69" name="TextBox 1168"/>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55" name="Group 1154"/>
            <p:cNvGrpSpPr/>
            <p:nvPr/>
          </p:nvGrpSpPr>
          <p:grpSpPr>
            <a:xfrm>
              <a:off x="8969341" y="1352332"/>
              <a:ext cx="351570" cy="466339"/>
              <a:chOff x="4443639" y="-34818"/>
              <a:chExt cx="351570" cy="466339"/>
            </a:xfrm>
          </p:grpSpPr>
          <p:grpSp>
            <p:nvGrpSpPr>
              <p:cNvPr id="1162" name="Group 1161"/>
              <p:cNvGrpSpPr/>
              <p:nvPr/>
            </p:nvGrpSpPr>
            <p:grpSpPr>
              <a:xfrm>
                <a:off x="4506104" y="57055"/>
                <a:ext cx="289105" cy="293799"/>
                <a:chOff x="4272408" y="63690"/>
                <a:chExt cx="289105" cy="293799"/>
              </a:xfrm>
            </p:grpSpPr>
            <p:sp>
              <p:nvSpPr>
                <p:cNvPr id="1165" name="Right Triangle 1164"/>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6" name="Right Triangle 1165"/>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63" name="TextBox 1162"/>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64" name="TextBox 1163"/>
              <p:cNvSpPr txBox="1"/>
              <p:nvPr/>
            </p:nvSpPr>
            <p:spPr>
              <a:xfrm>
                <a:off x="4587134" y="-34818"/>
                <a:ext cx="135592" cy="369332"/>
              </a:xfrm>
              <a:prstGeom prst="rect">
                <a:avLst/>
              </a:prstGeom>
              <a:noFill/>
            </p:spPr>
            <p:txBody>
              <a:bodyPr wrap="square" rtlCol="0">
                <a:spAutoFit/>
              </a:bodyPr>
              <a:lstStyle/>
              <a:p>
                <a:r>
                  <a:rPr lang="en-US" dirty="0"/>
                  <a:t>1</a:t>
                </a:r>
              </a:p>
            </p:txBody>
          </p:sp>
        </p:grpSp>
        <p:grpSp>
          <p:nvGrpSpPr>
            <p:cNvPr id="1156" name="Group 1155"/>
            <p:cNvGrpSpPr/>
            <p:nvPr/>
          </p:nvGrpSpPr>
          <p:grpSpPr>
            <a:xfrm>
              <a:off x="8970057" y="1719329"/>
              <a:ext cx="351570" cy="466339"/>
              <a:chOff x="4443639" y="-34818"/>
              <a:chExt cx="351570" cy="466339"/>
            </a:xfrm>
          </p:grpSpPr>
          <p:grpSp>
            <p:nvGrpSpPr>
              <p:cNvPr id="1157" name="Group 1156"/>
              <p:cNvGrpSpPr/>
              <p:nvPr/>
            </p:nvGrpSpPr>
            <p:grpSpPr>
              <a:xfrm>
                <a:off x="4506104" y="57055"/>
                <a:ext cx="289105" cy="293799"/>
                <a:chOff x="4272408" y="63690"/>
                <a:chExt cx="289105" cy="293799"/>
              </a:xfrm>
            </p:grpSpPr>
            <p:sp>
              <p:nvSpPr>
                <p:cNvPr id="1160" name="Right Triangle 1159"/>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1" name="Right Triangle 1160"/>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58" name="TextBox 1157"/>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159" name="TextBox 1158"/>
              <p:cNvSpPr txBox="1"/>
              <p:nvPr/>
            </p:nvSpPr>
            <p:spPr>
              <a:xfrm>
                <a:off x="4587134" y="-34818"/>
                <a:ext cx="135592" cy="369332"/>
              </a:xfrm>
              <a:prstGeom prst="rect">
                <a:avLst/>
              </a:prstGeom>
              <a:noFill/>
            </p:spPr>
            <p:txBody>
              <a:bodyPr wrap="square" rtlCol="0">
                <a:spAutoFit/>
              </a:bodyPr>
              <a:lstStyle/>
              <a:p>
                <a:r>
                  <a:rPr lang="en-US" dirty="0"/>
                  <a:t>1</a:t>
                </a:r>
              </a:p>
            </p:txBody>
          </p:sp>
        </p:grpSp>
      </p:grpSp>
      <p:grpSp>
        <p:nvGrpSpPr>
          <p:cNvPr id="1287" name="Group 1286"/>
          <p:cNvGrpSpPr/>
          <p:nvPr/>
        </p:nvGrpSpPr>
        <p:grpSpPr>
          <a:xfrm>
            <a:off x="4356765" y="1352325"/>
            <a:ext cx="4964862" cy="834924"/>
            <a:chOff x="4356765" y="1352325"/>
            <a:chExt cx="4964862" cy="834924"/>
          </a:xfrm>
        </p:grpSpPr>
        <p:grpSp>
          <p:nvGrpSpPr>
            <p:cNvPr id="1288" name="Group 1287"/>
            <p:cNvGrpSpPr/>
            <p:nvPr/>
          </p:nvGrpSpPr>
          <p:grpSpPr>
            <a:xfrm>
              <a:off x="4358430" y="1352325"/>
              <a:ext cx="351570" cy="466339"/>
              <a:chOff x="4443639" y="-34818"/>
              <a:chExt cx="351570" cy="466339"/>
            </a:xfrm>
          </p:grpSpPr>
          <p:grpSp>
            <p:nvGrpSpPr>
              <p:cNvPr id="1439" name="Group 1438"/>
              <p:cNvGrpSpPr/>
              <p:nvPr/>
            </p:nvGrpSpPr>
            <p:grpSpPr>
              <a:xfrm>
                <a:off x="4506104" y="57055"/>
                <a:ext cx="289105" cy="293799"/>
                <a:chOff x="4272408" y="63690"/>
                <a:chExt cx="289105" cy="293799"/>
              </a:xfrm>
            </p:grpSpPr>
            <p:sp>
              <p:nvSpPr>
                <p:cNvPr id="1442" name="Right Triangle 144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3" name="Right Triangle 144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40" name="TextBox 143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41" name="TextBox 144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89" name="Group 1288"/>
            <p:cNvGrpSpPr/>
            <p:nvPr/>
          </p:nvGrpSpPr>
          <p:grpSpPr>
            <a:xfrm>
              <a:off x="4356765" y="1715353"/>
              <a:ext cx="351570" cy="466339"/>
              <a:chOff x="4443639" y="-34818"/>
              <a:chExt cx="351570" cy="466339"/>
            </a:xfrm>
          </p:grpSpPr>
          <p:grpSp>
            <p:nvGrpSpPr>
              <p:cNvPr id="1434" name="Group 1433"/>
              <p:cNvGrpSpPr/>
              <p:nvPr/>
            </p:nvGrpSpPr>
            <p:grpSpPr>
              <a:xfrm>
                <a:off x="4506104" y="57055"/>
                <a:ext cx="289105" cy="293799"/>
                <a:chOff x="4272408" y="63690"/>
                <a:chExt cx="289105" cy="293799"/>
              </a:xfrm>
            </p:grpSpPr>
            <p:sp>
              <p:nvSpPr>
                <p:cNvPr id="1437" name="Right Triangle 143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8" name="Right Triangle 143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35" name="TextBox 143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36" name="TextBox 143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0" name="Group 1289"/>
            <p:cNvGrpSpPr/>
            <p:nvPr/>
          </p:nvGrpSpPr>
          <p:grpSpPr>
            <a:xfrm>
              <a:off x="4742605" y="1352325"/>
              <a:ext cx="351570" cy="466339"/>
              <a:chOff x="4443639" y="-34818"/>
              <a:chExt cx="351570" cy="466339"/>
            </a:xfrm>
          </p:grpSpPr>
          <p:grpSp>
            <p:nvGrpSpPr>
              <p:cNvPr id="1429" name="Group 1428"/>
              <p:cNvGrpSpPr/>
              <p:nvPr/>
            </p:nvGrpSpPr>
            <p:grpSpPr>
              <a:xfrm>
                <a:off x="4506104" y="57055"/>
                <a:ext cx="289105" cy="293799"/>
                <a:chOff x="4272408" y="63690"/>
                <a:chExt cx="289105" cy="293799"/>
              </a:xfrm>
            </p:grpSpPr>
            <p:sp>
              <p:nvSpPr>
                <p:cNvPr id="1432" name="Right Triangle 143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 name="Right Triangle 143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30" name="TextBox 142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31" name="TextBox 143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1" name="Group 1290"/>
            <p:cNvGrpSpPr/>
            <p:nvPr/>
          </p:nvGrpSpPr>
          <p:grpSpPr>
            <a:xfrm>
              <a:off x="4740940" y="1718528"/>
              <a:ext cx="351570" cy="466339"/>
              <a:chOff x="4443639" y="-34818"/>
              <a:chExt cx="351570" cy="466339"/>
            </a:xfrm>
          </p:grpSpPr>
          <p:grpSp>
            <p:nvGrpSpPr>
              <p:cNvPr id="1424" name="Group 1423"/>
              <p:cNvGrpSpPr/>
              <p:nvPr/>
            </p:nvGrpSpPr>
            <p:grpSpPr>
              <a:xfrm>
                <a:off x="4506104" y="57055"/>
                <a:ext cx="289105" cy="293799"/>
                <a:chOff x="4272408" y="63690"/>
                <a:chExt cx="289105" cy="293799"/>
              </a:xfrm>
            </p:grpSpPr>
            <p:sp>
              <p:nvSpPr>
                <p:cNvPr id="1427" name="Right Triangle 142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8" name="Right Triangle 142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25" name="TextBox 142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26" name="TextBox 142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2" name="Group 1291"/>
            <p:cNvGrpSpPr/>
            <p:nvPr/>
          </p:nvGrpSpPr>
          <p:grpSpPr>
            <a:xfrm>
              <a:off x="5128371" y="1354704"/>
              <a:ext cx="351570" cy="466339"/>
              <a:chOff x="4443639" y="-34818"/>
              <a:chExt cx="351570" cy="466339"/>
            </a:xfrm>
          </p:grpSpPr>
          <p:grpSp>
            <p:nvGrpSpPr>
              <p:cNvPr id="1419" name="Group 1418"/>
              <p:cNvGrpSpPr/>
              <p:nvPr/>
            </p:nvGrpSpPr>
            <p:grpSpPr>
              <a:xfrm>
                <a:off x="4506104" y="57055"/>
                <a:ext cx="289105" cy="293799"/>
                <a:chOff x="4272408" y="63690"/>
                <a:chExt cx="289105" cy="293799"/>
              </a:xfrm>
            </p:grpSpPr>
            <p:sp>
              <p:nvSpPr>
                <p:cNvPr id="1422" name="Right Triangle 142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3" name="Right Triangle 142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20" name="TextBox 141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21" name="TextBox 142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3" name="Group 1292"/>
            <p:cNvGrpSpPr/>
            <p:nvPr/>
          </p:nvGrpSpPr>
          <p:grpSpPr>
            <a:xfrm>
              <a:off x="5126706" y="1718526"/>
              <a:ext cx="351570" cy="466339"/>
              <a:chOff x="4443639" y="-34818"/>
              <a:chExt cx="351570" cy="466339"/>
            </a:xfrm>
          </p:grpSpPr>
          <p:grpSp>
            <p:nvGrpSpPr>
              <p:cNvPr id="1414" name="Group 1413"/>
              <p:cNvGrpSpPr/>
              <p:nvPr/>
            </p:nvGrpSpPr>
            <p:grpSpPr>
              <a:xfrm>
                <a:off x="4506104" y="57055"/>
                <a:ext cx="289105" cy="293799"/>
                <a:chOff x="4272408" y="63690"/>
                <a:chExt cx="289105" cy="293799"/>
              </a:xfrm>
            </p:grpSpPr>
            <p:sp>
              <p:nvSpPr>
                <p:cNvPr id="1417" name="Right Triangle 141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8" name="Right Triangle 141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15" name="TextBox 141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16" name="TextBox 141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4" name="Group 1293"/>
            <p:cNvGrpSpPr/>
            <p:nvPr/>
          </p:nvGrpSpPr>
          <p:grpSpPr>
            <a:xfrm>
              <a:off x="5514136" y="1354703"/>
              <a:ext cx="351570" cy="466339"/>
              <a:chOff x="4443639" y="-34818"/>
              <a:chExt cx="351570" cy="466339"/>
            </a:xfrm>
          </p:grpSpPr>
          <p:grpSp>
            <p:nvGrpSpPr>
              <p:cNvPr id="1409" name="Group 1408"/>
              <p:cNvGrpSpPr/>
              <p:nvPr/>
            </p:nvGrpSpPr>
            <p:grpSpPr>
              <a:xfrm>
                <a:off x="4506104" y="57055"/>
                <a:ext cx="289105" cy="293799"/>
                <a:chOff x="4272408" y="63690"/>
                <a:chExt cx="289105" cy="293799"/>
              </a:xfrm>
            </p:grpSpPr>
            <p:sp>
              <p:nvSpPr>
                <p:cNvPr id="1412" name="Right Triangle 141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3" name="Right Triangle 141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10" name="TextBox 140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11" name="TextBox 141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5" name="Group 1294"/>
            <p:cNvGrpSpPr/>
            <p:nvPr/>
          </p:nvGrpSpPr>
          <p:grpSpPr>
            <a:xfrm>
              <a:off x="5512471" y="1720906"/>
              <a:ext cx="351570" cy="466339"/>
              <a:chOff x="4443639" y="-34818"/>
              <a:chExt cx="351570" cy="466339"/>
            </a:xfrm>
          </p:grpSpPr>
          <p:grpSp>
            <p:nvGrpSpPr>
              <p:cNvPr id="1404" name="Group 1403"/>
              <p:cNvGrpSpPr/>
              <p:nvPr/>
            </p:nvGrpSpPr>
            <p:grpSpPr>
              <a:xfrm>
                <a:off x="4506104" y="57055"/>
                <a:ext cx="289105" cy="293799"/>
                <a:chOff x="4272408" y="63690"/>
                <a:chExt cx="289105" cy="293799"/>
              </a:xfrm>
            </p:grpSpPr>
            <p:sp>
              <p:nvSpPr>
                <p:cNvPr id="1407" name="Right Triangle 140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8" name="Right Triangle 140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05" name="TextBox 140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06" name="TextBox 140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6" name="Group 1295"/>
            <p:cNvGrpSpPr/>
            <p:nvPr/>
          </p:nvGrpSpPr>
          <p:grpSpPr>
            <a:xfrm>
              <a:off x="5902283" y="1354705"/>
              <a:ext cx="351570" cy="466339"/>
              <a:chOff x="4443639" y="-34818"/>
              <a:chExt cx="351570" cy="466339"/>
            </a:xfrm>
          </p:grpSpPr>
          <p:grpSp>
            <p:nvGrpSpPr>
              <p:cNvPr id="1399" name="Group 1398"/>
              <p:cNvGrpSpPr/>
              <p:nvPr/>
            </p:nvGrpSpPr>
            <p:grpSpPr>
              <a:xfrm>
                <a:off x="4506104" y="57055"/>
                <a:ext cx="289105" cy="293799"/>
                <a:chOff x="4272408" y="63690"/>
                <a:chExt cx="289105" cy="293799"/>
              </a:xfrm>
            </p:grpSpPr>
            <p:sp>
              <p:nvSpPr>
                <p:cNvPr id="1402" name="Right Triangle 140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3" name="Right Triangle 140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00" name="TextBox 139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401" name="TextBox 140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7" name="Group 1296"/>
            <p:cNvGrpSpPr/>
            <p:nvPr/>
          </p:nvGrpSpPr>
          <p:grpSpPr>
            <a:xfrm>
              <a:off x="5900618" y="1720908"/>
              <a:ext cx="351570" cy="466339"/>
              <a:chOff x="4443639" y="-34818"/>
              <a:chExt cx="351570" cy="466339"/>
            </a:xfrm>
          </p:grpSpPr>
          <p:grpSp>
            <p:nvGrpSpPr>
              <p:cNvPr id="1394" name="Group 1393"/>
              <p:cNvGrpSpPr/>
              <p:nvPr/>
            </p:nvGrpSpPr>
            <p:grpSpPr>
              <a:xfrm>
                <a:off x="4506104" y="57055"/>
                <a:ext cx="289105" cy="293799"/>
                <a:chOff x="4272408" y="63690"/>
                <a:chExt cx="289105" cy="293799"/>
              </a:xfrm>
            </p:grpSpPr>
            <p:sp>
              <p:nvSpPr>
                <p:cNvPr id="1397" name="Right Triangle 139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8" name="Right Triangle 139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95" name="TextBox 139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96" name="TextBox 139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8" name="Group 1297"/>
            <p:cNvGrpSpPr/>
            <p:nvPr/>
          </p:nvGrpSpPr>
          <p:grpSpPr>
            <a:xfrm>
              <a:off x="6288049" y="1354707"/>
              <a:ext cx="351570" cy="466339"/>
              <a:chOff x="4443639" y="-34818"/>
              <a:chExt cx="351570" cy="466339"/>
            </a:xfrm>
          </p:grpSpPr>
          <p:grpSp>
            <p:nvGrpSpPr>
              <p:cNvPr id="1389" name="Group 1388"/>
              <p:cNvGrpSpPr/>
              <p:nvPr/>
            </p:nvGrpSpPr>
            <p:grpSpPr>
              <a:xfrm>
                <a:off x="4506104" y="57055"/>
                <a:ext cx="289105" cy="293799"/>
                <a:chOff x="4272408" y="63690"/>
                <a:chExt cx="289105" cy="293799"/>
              </a:xfrm>
            </p:grpSpPr>
            <p:sp>
              <p:nvSpPr>
                <p:cNvPr id="1392" name="Right Triangle 139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3" name="Right Triangle 139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90" name="TextBox 138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91" name="TextBox 139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299" name="Group 1298"/>
            <p:cNvGrpSpPr/>
            <p:nvPr/>
          </p:nvGrpSpPr>
          <p:grpSpPr>
            <a:xfrm>
              <a:off x="6286384" y="1720910"/>
              <a:ext cx="351570" cy="466339"/>
              <a:chOff x="4443639" y="-34818"/>
              <a:chExt cx="351570" cy="466339"/>
            </a:xfrm>
          </p:grpSpPr>
          <p:grpSp>
            <p:nvGrpSpPr>
              <p:cNvPr id="1384" name="Group 1383"/>
              <p:cNvGrpSpPr/>
              <p:nvPr/>
            </p:nvGrpSpPr>
            <p:grpSpPr>
              <a:xfrm>
                <a:off x="4506104" y="57055"/>
                <a:ext cx="289105" cy="293799"/>
                <a:chOff x="4272408" y="63690"/>
                <a:chExt cx="289105" cy="293799"/>
              </a:xfrm>
            </p:grpSpPr>
            <p:sp>
              <p:nvSpPr>
                <p:cNvPr id="1387" name="Right Triangle 138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8" name="Right Triangle 138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85" name="TextBox 138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86" name="TextBox 138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0" name="Group 1299"/>
            <p:cNvGrpSpPr/>
            <p:nvPr/>
          </p:nvGrpSpPr>
          <p:grpSpPr>
            <a:xfrm>
              <a:off x="6678575" y="1352328"/>
              <a:ext cx="351570" cy="466339"/>
              <a:chOff x="4443639" y="-34818"/>
              <a:chExt cx="351570" cy="466339"/>
            </a:xfrm>
          </p:grpSpPr>
          <p:grpSp>
            <p:nvGrpSpPr>
              <p:cNvPr id="1379" name="Group 1378"/>
              <p:cNvGrpSpPr/>
              <p:nvPr/>
            </p:nvGrpSpPr>
            <p:grpSpPr>
              <a:xfrm>
                <a:off x="4506104" y="57055"/>
                <a:ext cx="289105" cy="293799"/>
                <a:chOff x="4272408" y="63690"/>
                <a:chExt cx="289105" cy="293799"/>
              </a:xfrm>
            </p:grpSpPr>
            <p:sp>
              <p:nvSpPr>
                <p:cNvPr id="1382" name="Right Triangle 138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3" name="Right Triangle 138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80" name="TextBox 137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81" name="TextBox 138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1" name="Group 1300"/>
            <p:cNvGrpSpPr/>
            <p:nvPr/>
          </p:nvGrpSpPr>
          <p:grpSpPr>
            <a:xfrm>
              <a:off x="6676910" y="1718531"/>
              <a:ext cx="351570" cy="466339"/>
              <a:chOff x="4443639" y="-34818"/>
              <a:chExt cx="351570" cy="466339"/>
            </a:xfrm>
          </p:grpSpPr>
          <p:grpSp>
            <p:nvGrpSpPr>
              <p:cNvPr id="1374" name="Group 1373"/>
              <p:cNvGrpSpPr/>
              <p:nvPr/>
            </p:nvGrpSpPr>
            <p:grpSpPr>
              <a:xfrm>
                <a:off x="4506104" y="57055"/>
                <a:ext cx="289105" cy="293799"/>
                <a:chOff x="4272408" y="63690"/>
                <a:chExt cx="289105" cy="293799"/>
              </a:xfrm>
            </p:grpSpPr>
            <p:sp>
              <p:nvSpPr>
                <p:cNvPr id="1377" name="Right Triangle 137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8" name="Right Triangle 137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75" name="TextBox 137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76" name="TextBox 137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2" name="Group 1301"/>
            <p:cNvGrpSpPr/>
            <p:nvPr/>
          </p:nvGrpSpPr>
          <p:grpSpPr>
            <a:xfrm>
              <a:off x="7064341" y="1352332"/>
              <a:ext cx="351570" cy="466339"/>
              <a:chOff x="4443639" y="-34818"/>
              <a:chExt cx="351570" cy="466339"/>
            </a:xfrm>
          </p:grpSpPr>
          <p:grpSp>
            <p:nvGrpSpPr>
              <p:cNvPr id="1369" name="Group 1368"/>
              <p:cNvGrpSpPr/>
              <p:nvPr/>
            </p:nvGrpSpPr>
            <p:grpSpPr>
              <a:xfrm>
                <a:off x="4506104" y="57055"/>
                <a:ext cx="289105" cy="293799"/>
                <a:chOff x="4272408" y="63690"/>
                <a:chExt cx="289105" cy="293799"/>
              </a:xfrm>
            </p:grpSpPr>
            <p:sp>
              <p:nvSpPr>
                <p:cNvPr id="1372" name="Right Triangle 137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3" name="Right Triangle 137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70" name="TextBox 136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71" name="TextBox 137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3" name="Group 1302"/>
            <p:cNvGrpSpPr/>
            <p:nvPr/>
          </p:nvGrpSpPr>
          <p:grpSpPr>
            <a:xfrm>
              <a:off x="7065057" y="1716154"/>
              <a:ext cx="351570" cy="466339"/>
              <a:chOff x="4443639" y="-34818"/>
              <a:chExt cx="351570" cy="466339"/>
            </a:xfrm>
          </p:grpSpPr>
          <p:grpSp>
            <p:nvGrpSpPr>
              <p:cNvPr id="1364" name="Group 1363"/>
              <p:cNvGrpSpPr/>
              <p:nvPr/>
            </p:nvGrpSpPr>
            <p:grpSpPr>
              <a:xfrm>
                <a:off x="4506104" y="57055"/>
                <a:ext cx="289105" cy="293799"/>
                <a:chOff x="4272408" y="63690"/>
                <a:chExt cx="289105" cy="293799"/>
              </a:xfrm>
            </p:grpSpPr>
            <p:sp>
              <p:nvSpPr>
                <p:cNvPr id="1367" name="Right Triangle 136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8" name="Right Triangle 136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5" name="TextBox 136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66" name="TextBox 136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4" name="Group 1303"/>
            <p:cNvGrpSpPr/>
            <p:nvPr/>
          </p:nvGrpSpPr>
          <p:grpSpPr>
            <a:xfrm>
              <a:off x="7451691" y="1352332"/>
              <a:ext cx="351570" cy="466339"/>
              <a:chOff x="4443639" y="-34818"/>
              <a:chExt cx="351570" cy="466339"/>
            </a:xfrm>
          </p:grpSpPr>
          <p:grpSp>
            <p:nvGrpSpPr>
              <p:cNvPr id="1359" name="Group 1358"/>
              <p:cNvGrpSpPr/>
              <p:nvPr/>
            </p:nvGrpSpPr>
            <p:grpSpPr>
              <a:xfrm>
                <a:off x="4506104" y="57055"/>
                <a:ext cx="289105" cy="293799"/>
                <a:chOff x="4272408" y="63690"/>
                <a:chExt cx="289105" cy="293799"/>
              </a:xfrm>
            </p:grpSpPr>
            <p:sp>
              <p:nvSpPr>
                <p:cNvPr id="1362" name="Right Triangle 136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3" name="Right Triangle 136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0" name="TextBox 135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61" name="TextBox 136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5" name="Group 1304"/>
            <p:cNvGrpSpPr/>
            <p:nvPr/>
          </p:nvGrpSpPr>
          <p:grpSpPr>
            <a:xfrm>
              <a:off x="7452407" y="1716154"/>
              <a:ext cx="351570" cy="466339"/>
              <a:chOff x="4443639" y="-34818"/>
              <a:chExt cx="351570" cy="466339"/>
            </a:xfrm>
          </p:grpSpPr>
          <p:grpSp>
            <p:nvGrpSpPr>
              <p:cNvPr id="1354" name="Group 1353"/>
              <p:cNvGrpSpPr/>
              <p:nvPr/>
            </p:nvGrpSpPr>
            <p:grpSpPr>
              <a:xfrm>
                <a:off x="4506104" y="57055"/>
                <a:ext cx="289105" cy="293799"/>
                <a:chOff x="4272408" y="63690"/>
                <a:chExt cx="289105" cy="293799"/>
              </a:xfrm>
            </p:grpSpPr>
            <p:sp>
              <p:nvSpPr>
                <p:cNvPr id="1357" name="Right Triangle 135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8" name="Right Triangle 135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55" name="TextBox 135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56" name="TextBox 135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6" name="Group 1305"/>
            <p:cNvGrpSpPr/>
            <p:nvPr/>
          </p:nvGrpSpPr>
          <p:grpSpPr>
            <a:xfrm>
              <a:off x="7823166" y="1352332"/>
              <a:ext cx="351570" cy="466339"/>
              <a:chOff x="4443639" y="-34818"/>
              <a:chExt cx="351570" cy="466339"/>
            </a:xfrm>
          </p:grpSpPr>
          <p:grpSp>
            <p:nvGrpSpPr>
              <p:cNvPr id="1349" name="Group 1348"/>
              <p:cNvGrpSpPr/>
              <p:nvPr/>
            </p:nvGrpSpPr>
            <p:grpSpPr>
              <a:xfrm>
                <a:off x="4506104" y="57055"/>
                <a:ext cx="289105" cy="293799"/>
                <a:chOff x="4272408" y="63690"/>
                <a:chExt cx="289105" cy="293799"/>
              </a:xfrm>
            </p:grpSpPr>
            <p:sp>
              <p:nvSpPr>
                <p:cNvPr id="1352" name="Right Triangle 135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3" name="Right Triangle 135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50" name="TextBox 134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51" name="TextBox 135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7" name="Group 1306"/>
            <p:cNvGrpSpPr/>
            <p:nvPr/>
          </p:nvGrpSpPr>
          <p:grpSpPr>
            <a:xfrm>
              <a:off x="7823882" y="1716154"/>
              <a:ext cx="351570" cy="466339"/>
              <a:chOff x="4443639" y="-34818"/>
              <a:chExt cx="351570" cy="466339"/>
            </a:xfrm>
          </p:grpSpPr>
          <p:grpSp>
            <p:nvGrpSpPr>
              <p:cNvPr id="1344" name="Group 1343"/>
              <p:cNvGrpSpPr/>
              <p:nvPr/>
            </p:nvGrpSpPr>
            <p:grpSpPr>
              <a:xfrm>
                <a:off x="4506104" y="57055"/>
                <a:ext cx="289105" cy="293799"/>
                <a:chOff x="4272408" y="63690"/>
                <a:chExt cx="289105" cy="293799"/>
              </a:xfrm>
            </p:grpSpPr>
            <p:sp>
              <p:nvSpPr>
                <p:cNvPr id="1347" name="Right Triangle 134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8" name="Right Triangle 134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5" name="TextBox 134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46" name="TextBox 134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8" name="Group 1307"/>
            <p:cNvGrpSpPr/>
            <p:nvPr/>
          </p:nvGrpSpPr>
          <p:grpSpPr>
            <a:xfrm>
              <a:off x="8191466" y="1352332"/>
              <a:ext cx="351570" cy="466339"/>
              <a:chOff x="4443639" y="-34818"/>
              <a:chExt cx="351570" cy="466339"/>
            </a:xfrm>
          </p:grpSpPr>
          <p:grpSp>
            <p:nvGrpSpPr>
              <p:cNvPr id="1339" name="Group 1338"/>
              <p:cNvGrpSpPr/>
              <p:nvPr/>
            </p:nvGrpSpPr>
            <p:grpSpPr>
              <a:xfrm>
                <a:off x="4506104" y="57055"/>
                <a:ext cx="289105" cy="293799"/>
                <a:chOff x="4272408" y="63690"/>
                <a:chExt cx="289105" cy="293799"/>
              </a:xfrm>
            </p:grpSpPr>
            <p:sp>
              <p:nvSpPr>
                <p:cNvPr id="1342" name="Right Triangle 134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3" name="Right Triangle 134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0" name="TextBox 133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41" name="TextBox 134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09" name="Group 1308"/>
            <p:cNvGrpSpPr/>
            <p:nvPr/>
          </p:nvGrpSpPr>
          <p:grpSpPr>
            <a:xfrm>
              <a:off x="8192182" y="1719329"/>
              <a:ext cx="351570" cy="466339"/>
              <a:chOff x="4443639" y="-34818"/>
              <a:chExt cx="351570" cy="466339"/>
            </a:xfrm>
          </p:grpSpPr>
          <p:grpSp>
            <p:nvGrpSpPr>
              <p:cNvPr id="1334" name="Group 1333"/>
              <p:cNvGrpSpPr/>
              <p:nvPr/>
            </p:nvGrpSpPr>
            <p:grpSpPr>
              <a:xfrm>
                <a:off x="4506104" y="57055"/>
                <a:ext cx="289105" cy="293799"/>
                <a:chOff x="4272408" y="63690"/>
                <a:chExt cx="289105" cy="293799"/>
              </a:xfrm>
            </p:grpSpPr>
            <p:sp>
              <p:nvSpPr>
                <p:cNvPr id="1337" name="Right Triangle 133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8" name="Right Triangle 133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35" name="TextBox 133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36" name="TextBox 133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10" name="Group 1309"/>
            <p:cNvGrpSpPr/>
            <p:nvPr/>
          </p:nvGrpSpPr>
          <p:grpSpPr>
            <a:xfrm>
              <a:off x="8578816" y="1352332"/>
              <a:ext cx="351570" cy="466339"/>
              <a:chOff x="4443639" y="-34818"/>
              <a:chExt cx="351570" cy="466339"/>
            </a:xfrm>
          </p:grpSpPr>
          <p:grpSp>
            <p:nvGrpSpPr>
              <p:cNvPr id="1329" name="Group 1328"/>
              <p:cNvGrpSpPr/>
              <p:nvPr/>
            </p:nvGrpSpPr>
            <p:grpSpPr>
              <a:xfrm>
                <a:off x="4506104" y="57055"/>
                <a:ext cx="289105" cy="293799"/>
                <a:chOff x="4272408" y="63690"/>
                <a:chExt cx="289105" cy="293799"/>
              </a:xfrm>
            </p:grpSpPr>
            <p:sp>
              <p:nvSpPr>
                <p:cNvPr id="1332" name="Right Triangle 133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3" name="Right Triangle 133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30" name="TextBox 132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31" name="TextBox 133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11" name="Group 1310"/>
            <p:cNvGrpSpPr/>
            <p:nvPr/>
          </p:nvGrpSpPr>
          <p:grpSpPr>
            <a:xfrm>
              <a:off x="8579532" y="1719329"/>
              <a:ext cx="351570" cy="466339"/>
              <a:chOff x="4443639" y="-34818"/>
              <a:chExt cx="351570" cy="466339"/>
            </a:xfrm>
          </p:grpSpPr>
          <p:grpSp>
            <p:nvGrpSpPr>
              <p:cNvPr id="1324" name="Group 1323"/>
              <p:cNvGrpSpPr/>
              <p:nvPr/>
            </p:nvGrpSpPr>
            <p:grpSpPr>
              <a:xfrm>
                <a:off x="4506104" y="57055"/>
                <a:ext cx="289105" cy="293799"/>
                <a:chOff x="4272408" y="63690"/>
                <a:chExt cx="289105" cy="293799"/>
              </a:xfrm>
            </p:grpSpPr>
            <p:sp>
              <p:nvSpPr>
                <p:cNvPr id="1327" name="Right Triangle 132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8" name="Right Triangle 132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25" name="TextBox 132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26" name="TextBox 1325"/>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12" name="Group 1311"/>
            <p:cNvGrpSpPr/>
            <p:nvPr/>
          </p:nvGrpSpPr>
          <p:grpSpPr>
            <a:xfrm>
              <a:off x="8969341" y="1352332"/>
              <a:ext cx="351570" cy="466339"/>
              <a:chOff x="4443639" y="-34818"/>
              <a:chExt cx="351570" cy="466339"/>
            </a:xfrm>
          </p:grpSpPr>
          <p:grpSp>
            <p:nvGrpSpPr>
              <p:cNvPr id="1319" name="Group 1318"/>
              <p:cNvGrpSpPr/>
              <p:nvPr/>
            </p:nvGrpSpPr>
            <p:grpSpPr>
              <a:xfrm>
                <a:off x="4506104" y="57055"/>
                <a:ext cx="289105" cy="293799"/>
                <a:chOff x="4272408" y="63690"/>
                <a:chExt cx="289105" cy="293799"/>
              </a:xfrm>
            </p:grpSpPr>
            <p:sp>
              <p:nvSpPr>
                <p:cNvPr id="1322" name="Right Triangle 1321"/>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3" name="Right Triangle 1322"/>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20" name="TextBox 1319"/>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21" name="TextBox 1320"/>
              <p:cNvSpPr txBox="1"/>
              <p:nvPr/>
            </p:nvSpPr>
            <p:spPr>
              <a:xfrm>
                <a:off x="4587134" y="-34818"/>
                <a:ext cx="135592" cy="369332"/>
              </a:xfrm>
              <a:prstGeom prst="rect">
                <a:avLst/>
              </a:prstGeom>
              <a:noFill/>
            </p:spPr>
            <p:txBody>
              <a:bodyPr wrap="square" rtlCol="0">
                <a:spAutoFit/>
              </a:bodyPr>
              <a:lstStyle/>
              <a:p>
                <a:r>
                  <a:rPr lang="en-US" dirty="0"/>
                  <a:t>2</a:t>
                </a:r>
              </a:p>
            </p:txBody>
          </p:sp>
        </p:grpSp>
        <p:grpSp>
          <p:nvGrpSpPr>
            <p:cNvPr id="1313" name="Group 1312"/>
            <p:cNvGrpSpPr/>
            <p:nvPr/>
          </p:nvGrpSpPr>
          <p:grpSpPr>
            <a:xfrm>
              <a:off x="8970057" y="1719329"/>
              <a:ext cx="351570" cy="466339"/>
              <a:chOff x="4443639" y="-34818"/>
              <a:chExt cx="351570" cy="466339"/>
            </a:xfrm>
          </p:grpSpPr>
          <p:grpSp>
            <p:nvGrpSpPr>
              <p:cNvPr id="1314" name="Group 1313"/>
              <p:cNvGrpSpPr/>
              <p:nvPr/>
            </p:nvGrpSpPr>
            <p:grpSpPr>
              <a:xfrm>
                <a:off x="4506104" y="57055"/>
                <a:ext cx="289105" cy="293799"/>
                <a:chOff x="4272408" y="63690"/>
                <a:chExt cx="289105" cy="293799"/>
              </a:xfrm>
            </p:grpSpPr>
            <p:sp>
              <p:nvSpPr>
                <p:cNvPr id="1317" name="Right Triangle 1316"/>
                <p:cNvSpPr/>
                <p:nvPr/>
              </p:nvSpPr>
              <p:spPr>
                <a:xfrm>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8" name="Right Triangle 1317"/>
                <p:cNvSpPr/>
                <p:nvPr/>
              </p:nvSpPr>
              <p:spPr>
                <a:xfrm rot="10800000">
                  <a:off x="4272408" y="63690"/>
                  <a:ext cx="289105" cy="293799"/>
                </a:xfrm>
                <a:prstGeom prst="rtTriangle">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15" name="TextBox 1314"/>
              <p:cNvSpPr txBox="1"/>
              <p:nvPr/>
            </p:nvSpPr>
            <p:spPr>
              <a:xfrm>
                <a:off x="4443639" y="62189"/>
                <a:ext cx="135592" cy="369332"/>
              </a:xfrm>
              <a:prstGeom prst="rect">
                <a:avLst/>
              </a:prstGeom>
              <a:noFill/>
            </p:spPr>
            <p:txBody>
              <a:bodyPr wrap="square" rtlCol="0">
                <a:spAutoFit/>
              </a:bodyPr>
              <a:lstStyle/>
              <a:p>
                <a:r>
                  <a:rPr lang="en-US" dirty="0"/>
                  <a:t>0</a:t>
                </a:r>
              </a:p>
            </p:txBody>
          </p:sp>
          <p:sp>
            <p:nvSpPr>
              <p:cNvPr id="1316" name="TextBox 1315"/>
              <p:cNvSpPr txBox="1"/>
              <p:nvPr/>
            </p:nvSpPr>
            <p:spPr>
              <a:xfrm>
                <a:off x="4587134" y="-34818"/>
                <a:ext cx="135592" cy="369332"/>
              </a:xfrm>
              <a:prstGeom prst="rect">
                <a:avLst/>
              </a:prstGeom>
              <a:noFill/>
            </p:spPr>
            <p:txBody>
              <a:bodyPr wrap="square" rtlCol="0">
                <a:spAutoFit/>
              </a:bodyPr>
              <a:lstStyle/>
              <a:p>
                <a:r>
                  <a:rPr lang="en-US" dirty="0"/>
                  <a:t>2</a:t>
                </a:r>
              </a:p>
            </p:txBody>
          </p:sp>
        </p:grpSp>
      </p:grpSp>
      <p:grpSp>
        <p:nvGrpSpPr>
          <p:cNvPr id="1444" name="Group 1443"/>
          <p:cNvGrpSpPr/>
          <p:nvPr/>
        </p:nvGrpSpPr>
        <p:grpSpPr>
          <a:xfrm>
            <a:off x="1210578" y="5399382"/>
            <a:ext cx="1845296" cy="874962"/>
            <a:chOff x="1210578" y="5399382"/>
            <a:chExt cx="1845296" cy="874962"/>
          </a:xfrm>
        </p:grpSpPr>
        <p:sp>
          <p:nvSpPr>
            <p:cNvPr id="1445" name="Rectangle 1444"/>
            <p:cNvSpPr/>
            <p:nvPr/>
          </p:nvSpPr>
          <p:spPr>
            <a:xfrm>
              <a:off x="1229289" y="5424202"/>
              <a:ext cx="1818118" cy="82398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tx1"/>
                </a:solidFill>
                <a:effectLst/>
                <a:uLnTx/>
                <a:uFillTx/>
                <a:latin typeface="Arial"/>
                <a:ea typeface="+mn-ea"/>
                <a:cs typeface="+mn-cs"/>
                <a:sym typeface="Arial"/>
              </a:endParaRPr>
            </a:p>
          </p:txBody>
        </p:sp>
        <p:grpSp>
          <p:nvGrpSpPr>
            <p:cNvPr id="1446" name="Group 1445"/>
            <p:cNvGrpSpPr/>
            <p:nvPr/>
          </p:nvGrpSpPr>
          <p:grpSpPr>
            <a:xfrm>
              <a:off x="1210578" y="5399382"/>
              <a:ext cx="1845296" cy="874962"/>
              <a:chOff x="1163934" y="5414975"/>
              <a:chExt cx="1845296" cy="874962"/>
            </a:xfrm>
          </p:grpSpPr>
          <p:sp>
            <p:nvSpPr>
              <p:cNvPr id="1447" name="Rectangle 1446"/>
              <p:cNvSpPr/>
              <p:nvPr/>
            </p:nvSpPr>
            <p:spPr>
              <a:xfrm>
                <a:off x="1200756" y="5440793"/>
                <a:ext cx="858683" cy="390929"/>
              </a:xfrm>
              <a:prstGeom prst="rect">
                <a:avLst/>
              </a:prstGeom>
              <a:solidFill>
                <a:schemeClr val="accent4">
                  <a:lumMod val="40000"/>
                  <a:lumOff val="60000"/>
                  <a:alpha val="37000"/>
                </a:schemeClr>
              </a:solidFill>
              <a:ln>
                <a:solidFill>
                  <a:schemeClr val="accent4">
                    <a:lumMod val="20000"/>
                    <a:lumOff val="80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Google Shape;312;p1"/>
              <p:cNvSpPr/>
              <p:nvPr/>
            </p:nvSpPr>
            <p:spPr>
              <a:xfrm>
                <a:off x="1163934" y="5414975"/>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449" name="Google Shape;312;p1"/>
              <p:cNvSpPr/>
              <p:nvPr/>
            </p:nvSpPr>
            <p:spPr>
              <a:xfrm>
                <a:off x="2090058" y="5415830"/>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450" name="Google Shape;312;p1"/>
              <p:cNvSpPr/>
              <p:nvPr/>
            </p:nvSpPr>
            <p:spPr>
              <a:xfrm>
                <a:off x="1163934" y="5854569"/>
                <a:ext cx="919172" cy="435368"/>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451" name="Google Shape;312;p1"/>
              <p:cNvSpPr/>
              <p:nvPr/>
            </p:nvSpPr>
            <p:spPr>
              <a:xfrm>
                <a:off x="2090058" y="5857541"/>
                <a:ext cx="919172" cy="43239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grpSp>
      <p:sp>
        <p:nvSpPr>
          <p:cNvPr id="1452" name="Rectangle 1451"/>
          <p:cNvSpPr/>
          <p:nvPr/>
        </p:nvSpPr>
        <p:spPr>
          <a:xfrm>
            <a:off x="2158608" y="5428330"/>
            <a:ext cx="869821" cy="39092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t>Sending</a:t>
            </a:r>
          </a:p>
        </p:txBody>
      </p:sp>
      <p:sp>
        <p:nvSpPr>
          <p:cNvPr id="1453" name="Rectangle 1452"/>
          <p:cNvSpPr/>
          <p:nvPr/>
        </p:nvSpPr>
        <p:spPr>
          <a:xfrm>
            <a:off x="9031806" y="2327257"/>
            <a:ext cx="196808" cy="25582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Arial"/>
                <a:ea typeface="+mn-ea"/>
                <a:cs typeface="+mn-cs"/>
                <a:sym typeface="Arial"/>
              </a:rPr>
              <a:t>0</a:t>
            </a:r>
          </a:p>
        </p:txBody>
      </p:sp>
      <p:sp>
        <p:nvSpPr>
          <p:cNvPr id="1454" name="Rectangle 1453"/>
          <p:cNvSpPr/>
          <p:nvPr/>
        </p:nvSpPr>
        <p:spPr>
          <a:xfrm>
            <a:off x="9038508" y="2317240"/>
            <a:ext cx="196808" cy="25582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chemeClr val="tx1"/>
                </a:solidFill>
                <a:latin typeface="Arial"/>
                <a:sym typeface="Arial"/>
              </a:rPr>
              <a:t>1</a:t>
            </a:r>
            <a:endParaRPr kumimoji="0" lang="en-US" sz="12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646" name="TextBox 645"/>
          <p:cNvSpPr txBox="1"/>
          <p:nvPr/>
        </p:nvSpPr>
        <p:spPr>
          <a:xfrm>
            <a:off x="8348312" y="5932885"/>
            <a:ext cx="1938794" cy="461665"/>
          </a:xfrm>
          <a:prstGeom prst="rect">
            <a:avLst/>
          </a:prstGeom>
          <a:noFill/>
        </p:spPr>
        <p:txBody>
          <a:bodyPr wrap="square" rtlCol="0">
            <a:spAutoFit/>
          </a:bodyPr>
          <a:lstStyle/>
          <a:p>
            <a:r>
              <a:rPr lang="en-US" sz="2400" b="1" dirty="0">
                <a:solidFill>
                  <a:prstClr val="black"/>
                </a:solidFill>
                <a:latin typeface="Calibri"/>
              </a:rPr>
              <a:t>25.6 GB/s</a:t>
            </a:r>
          </a:p>
        </p:txBody>
      </p:sp>
      <p:sp>
        <p:nvSpPr>
          <p:cNvPr id="647" name="TextBox 646"/>
          <p:cNvSpPr txBox="1"/>
          <p:nvPr/>
        </p:nvSpPr>
        <p:spPr>
          <a:xfrm>
            <a:off x="9474127" y="2918789"/>
            <a:ext cx="1597536" cy="461665"/>
          </a:xfrm>
          <a:prstGeom prst="rect">
            <a:avLst/>
          </a:prstGeom>
          <a:noFill/>
        </p:spPr>
        <p:txBody>
          <a:bodyPr wrap="square" rtlCol="0">
            <a:spAutoFit/>
          </a:bodyPr>
          <a:lstStyle/>
          <a:p>
            <a:r>
              <a:rPr lang="en-US" sz="2400" b="1" dirty="0">
                <a:solidFill>
                  <a:prstClr val="black"/>
                </a:solidFill>
                <a:latin typeface="Calibri"/>
              </a:rPr>
              <a:t>1.2 TB/s</a:t>
            </a:r>
          </a:p>
        </p:txBody>
      </p:sp>
      <p:grpSp>
        <p:nvGrpSpPr>
          <p:cNvPr id="641" name="Group 640"/>
          <p:cNvGrpSpPr/>
          <p:nvPr/>
        </p:nvGrpSpPr>
        <p:grpSpPr>
          <a:xfrm>
            <a:off x="1428322" y="1191890"/>
            <a:ext cx="2986890" cy="1508913"/>
            <a:chOff x="1428322" y="1191890"/>
            <a:chExt cx="2986890" cy="1508913"/>
          </a:xfrm>
        </p:grpSpPr>
        <p:cxnSp>
          <p:nvCxnSpPr>
            <p:cNvPr id="644" name="Straight Connector 643"/>
            <p:cNvCxnSpPr/>
            <p:nvPr/>
          </p:nvCxnSpPr>
          <p:spPr>
            <a:xfrm flipH="1" flipV="1">
              <a:off x="3559078" y="1444886"/>
              <a:ext cx="856134" cy="36597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H="1">
              <a:off x="3559078" y="2103030"/>
              <a:ext cx="844549" cy="45999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648" name="Group 647"/>
            <p:cNvGrpSpPr/>
            <p:nvPr/>
          </p:nvGrpSpPr>
          <p:grpSpPr>
            <a:xfrm>
              <a:off x="1519189" y="1191890"/>
              <a:ext cx="1772040" cy="1508913"/>
              <a:chOff x="2066752" y="1844779"/>
              <a:chExt cx="755979" cy="767373"/>
            </a:xfrm>
          </p:grpSpPr>
          <p:sp>
            <p:nvSpPr>
              <p:cNvPr id="651" name="Google Shape;554;p1"/>
              <p:cNvSpPr/>
              <p:nvPr/>
            </p:nvSpPr>
            <p:spPr>
              <a:xfrm>
                <a:off x="2066752" y="1844779"/>
                <a:ext cx="492192" cy="767373"/>
              </a:xfrm>
              <a:prstGeom prst="rect">
                <a:avLst/>
              </a:prstGeom>
              <a:solidFill>
                <a:schemeClr val="accent5">
                  <a:lumMod val="60000"/>
                  <a:lumOff val="4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2" name="Google Shape;554;p1"/>
              <p:cNvSpPr/>
              <p:nvPr/>
            </p:nvSpPr>
            <p:spPr>
              <a:xfrm>
                <a:off x="2550250" y="1844779"/>
                <a:ext cx="272481" cy="767373"/>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effectLst/>
                  <a:uLnTx/>
                  <a:uFillTx/>
                  <a:latin typeface="Calibri"/>
                  <a:ea typeface="Calibri"/>
                  <a:cs typeface="Calibri"/>
                  <a:sym typeface="Calibri"/>
                </a:endParaRPr>
              </a:p>
            </p:txBody>
          </p:sp>
        </p:grpSp>
        <p:sp>
          <p:nvSpPr>
            <p:cNvPr id="649" name="TextBox 648"/>
            <p:cNvSpPr txBox="1"/>
            <p:nvPr/>
          </p:nvSpPr>
          <p:spPr>
            <a:xfrm>
              <a:off x="1428322" y="1561002"/>
              <a:ext cx="13337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VLIW</a:t>
              </a:r>
              <a:r>
                <a:rPr kumimoji="0" lang="en-US" altLang="zh-CN" b="0" i="0" u="none" strike="noStrike" kern="0" cap="none" spc="0" normalizeH="0" noProof="0" dirty="0">
                  <a:ln>
                    <a:noFill/>
                  </a:ln>
                  <a:solidFill>
                    <a:srgbClr val="000000"/>
                  </a:solidFill>
                  <a:effectLst/>
                  <a:uLnTx/>
                  <a:uFillTx/>
                  <a:latin typeface="Helvetica Neue"/>
                  <a:ea typeface="宋体" panose="02010600030101010101" pitchFamily="2" charset="-122"/>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Processor</a:t>
              </a:r>
              <a:endParaRPr kumimoji="0" lang="zh-CN" altLang="en-US"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650" name="TextBox 649"/>
            <p:cNvSpPr txBox="1"/>
            <p:nvPr/>
          </p:nvSpPr>
          <p:spPr>
            <a:xfrm>
              <a:off x="2477133" y="1565210"/>
              <a:ext cx="10087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32KB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Mem</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spTree>
    <p:extLst>
      <p:ext uri="{BB962C8B-B14F-4D97-AF65-F5344CB8AC3E}">
        <p14:creationId xmlns:p14="http://schemas.microsoft.com/office/powerpoint/2010/main" val="172957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grpId="0" nodeType="withEffect">
                                  <p:stCondLst>
                                    <p:cond delay="0"/>
                                  </p:stCondLst>
                                  <p:childTnLst>
                                    <p:animMotion origin="layout" path="M 0.00052 -0.0007 C 0.00052 -0.02801 0.00026 -0.03125 3.54167E-6 -0.03125 C -0.00039 -0.03125 0.04752 -0.02917 0.04752 -0.03449 C 0.04752 -0.02686 0.04843 -0.35278 0.04843 -0.34491 " pathEditMode="relative" rAng="0" ptsTypes="AAAA">
                                      <p:cBhvr>
                                        <p:cTn id="6" dur="1500" fill="hold"/>
                                        <p:tgtEl>
                                          <p:spTgt spid="809"/>
                                        </p:tgtEl>
                                        <p:attrNameLst>
                                          <p:attrName>ppt_x</p:attrName>
                                          <p:attrName>ppt_y</p:attrName>
                                        </p:attrNameLst>
                                      </p:cBhvr>
                                      <p:rCtr x="2357" y="-17222"/>
                                    </p:animMotion>
                                  </p:childTnLst>
                                </p:cTn>
                              </p:par>
                              <p:par>
                                <p:cTn id="7" presetID="42" presetClass="path" presetSubtype="0" accel="50000" decel="50000" fill="hold" grpId="0" nodeType="withEffect">
                                  <p:stCondLst>
                                    <p:cond delay="0"/>
                                  </p:stCondLst>
                                  <p:childTnLst>
                                    <p:animMotion origin="layout" path="M -4.79167E-6 3.7037E-6 L -0.00013 -0.34306 " pathEditMode="relative" rAng="0" ptsTypes="AA">
                                      <p:cBhvr>
                                        <p:cTn id="8" dur="1500" fill="hold"/>
                                        <p:tgtEl>
                                          <p:spTgt spid="811"/>
                                        </p:tgtEl>
                                        <p:attrNameLst>
                                          <p:attrName>ppt_x</p:attrName>
                                          <p:attrName>ppt_y</p:attrName>
                                        </p:attrNameLst>
                                      </p:cBhvr>
                                      <p:rCtr x="-13" y="-17153"/>
                                    </p:animMotion>
                                  </p:childTnLst>
                                </p:cTn>
                              </p:par>
                            </p:childTnLst>
                          </p:cTn>
                        </p:par>
                        <p:par>
                          <p:cTn id="9" fill="hold">
                            <p:stCondLst>
                              <p:cond delay="1500"/>
                            </p:stCondLst>
                            <p:childTnLst>
                              <p:par>
                                <p:cTn id="10" presetID="10" presetClass="exit" presetSubtype="0" fill="hold" grpId="1" nodeType="afterEffect">
                                  <p:stCondLst>
                                    <p:cond delay="0"/>
                                  </p:stCondLst>
                                  <p:childTnLst>
                                    <p:animEffect transition="out" filter="fade">
                                      <p:cBhvr>
                                        <p:cTn id="11" dur="500"/>
                                        <p:tgtEl>
                                          <p:spTgt spid="809"/>
                                        </p:tgtEl>
                                      </p:cBhvr>
                                    </p:animEffect>
                                    <p:set>
                                      <p:cBhvr>
                                        <p:cTn id="12" dur="1" fill="hold">
                                          <p:stCondLst>
                                            <p:cond delay="499"/>
                                          </p:stCondLst>
                                        </p:cTn>
                                        <p:tgtEl>
                                          <p:spTgt spid="809"/>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811"/>
                                        </p:tgtEl>
                                      </p:cBhvr>
                                    </p:animEffect>
                                    <p:set>
                                      <p:cBhvr>
                                        <p:cTn id="15" dur="1" fill="hold">
                                          <p:stCondLst>
                                            <p:cond delay="499"/>
                                          </p:stCondLst>
                                        </p:cTn>
                                        <p:tgtEl>
                                          <p:spTgt spid="8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72"/>
                                        </p:tgtEl>
                                        <p:attrNameLst>
                                          <p:attrName>style.visibility</p:attrName>
                                        </p:attrNameLst>
                                      </p:cBhvr>
                                      <p:to>
                                        <p:strVal val="visible"/>
                                      </p:to>
                                    </p:set>
                                    <p:animEffect transition="in" filter="fade">
                                      <p:cBhvr>
                                        <p:cTn id="18" dur="500"/>
                                        <p:tgtEl>
                                          <p:spTgt spid="272"/>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453"/>
                                        </p:tgtEl>
                                        <p:attrNameLst>
                                          <p:attrName>style.visibility</p:attrName>
                                        </p:attrNameLst>
                                      </p:cBhvr>
                                      <p:to>
                                        <p:strVal val="visible"/>
                                      </p:to>
                                    </p:set>
                                    <p:animEffect transition="in" filter="fade">
                                      <p:cBhvr>
                                        <p:cTn id="22" dur="500"/>
                                        <p:tgtEl>
                                          <p:spTgt spid="1453"/>
                                        </p:tgtEl>
                                      </p:cBhvr>
                                    </p:animEffect>
                                  </p:childTnLst>
                                </p:cTn>
                              </p:par>
                            </p:childTnLst>
                          </p:cTn>
                        </p:par>
                        <p:par>
                          <p:cTn id="23" fill="hold">
                            <p:stCondLst>
                              <p:cond delay="2500"/>
                            </p:stCondLst>
                            <p:childTnLst>
                              <p:par>
                                <p:cTn id="24" presetID="42" presetClass="path" presetSubtype="0" accel="50000" decel="50000" fill="hold" grpId="1" nodeType="afterEffect">
                                  <p:stCondLst>
                                    <p:cond delay="0"/>
                                  </p:stCondLst>
                                  <p:childTnLst>
                                    <p:animMotion origin="layout" path="M 1.875E-6 -3.7037E-7 L 0.00039 0.34514 " pathEditMode="relative" rAng="0" ptsTypes="AA">
                                      <p:cBhvr>
                                        <p:cTn id="25" dur="1500" fill="hold"/>
                                        <p:tgtEl>
                                          <p:spTgt spid="1453"/>
                                        </p:tgtEl>
                                        <p:attrNameLst>
                                          <p:attrName>ppt_x</p:attrName>
                                          <p:attrName>ppt_y</p:attrName>
                                        </p:attrNameLst>
                                      </p:cBhvr>
                                      <p:rCtr x="13" y="17245"/>
                                    </p:animMotion>
                                  </p:childTnLst>
                                </p:cTn>
                              </p:par>
                              <p:par>
                                <p:cTn id="26" presetID="50" presetClass="path" presetSubtype="0" accel="50000" decel="50000" fill="hold" grpId="0" nodeType="withEffect">
                                  <p:stCondLst>
                                    <p:cond delay="0"/>
                                  </p:stCondLst>
                                  <p:childTnLst>
                                    <p:animMotion origin="layout" path="M 0.00052 -0.00069 C 0.00052 -0.028 0.00026 -0.03125 3.125E-6 -0.03125 C -0.00039 -0.03125 0.04752 -0.02916 0.04752 -0.03449 C 0.04752 -0.02685 0.04843 -0.35277 0.04843 -0.3449 " pathEditMode="relative" rAng="0" ptsTypes="AAAA">
                                      <p:cBhvr>
                                        <p:cTn id="27" dur="1500" fill="hold"/>
                                        <p:tgtEl>
                                          <p:spTgt spid="813"/>
                                        </p:tgtEl>
                                        <p:attrNameLst>
                                          <p:attrName>ppt_x</p:attrName>
                                          <p:attrName>ppt_y</p:attrName>
                                        </p:attrNameLst>
                                      </p:cBhvr>
                                      <p:rCtr x="2357" y="-17222"/>
                                    </p:animMotion>
                                  </p:childTnLst>
                                </p:cTn>
                              </p:par>
                              <p:par>
                                <p:cTn id="28" presetID="42" presetClass="path" presetSubtype="0" accel="50000" decel="50000" fill="hold" grpId="0" nodeType="withEffect">
                                  <p:stCondLst>
                                    <p:cond delay="0"/>
                                  </p:stCondLst>
                                  <p:childTnLst>
                                    <p:animMotion origin="layout" path="M 3.54167E-6 3.7037E-6 L -0.00065 -0.3426 " pathEditMode="relative" rAng="0" ptsTypes="AA">
                                      <p:cBhvr>
                                        <p:cTn id="29" dur="1500" fill="hold"/>
                                        <p:tgtEl>
                                          <p:spTgt spid="804"/>
                                        </p:tgtEl>
                                        <p:attrNameLst>
                                          <p:attrName>ppt_x</p:attrName>
                                          <p:attrName>ppt_y</p:attrName>
                                        </p:attrNameLst>
                                      </p:cBhvr>
                                      <p:rCtr x="-39" y="-17130"/>
                                    </p:animMotion>
                                  </p:childTnLst>
                                </p:cTn>
                              </p:par>
                            </p:childTnLst>
                          </p:cTn>
                        </p:par>
                        <p:par>
                          <p:cTn id="30" fill="hold">
                            <p:stCondLst>
                              <p:cond delay="4000"/>
                            </p:stCondLst>
                            <p:childTnLst>
                              <p:par>
                                <p:cTn id="31" presetID="10" presetClass="exit" presetSubtype="0" fill="hold" grpId="1" nodeType="afterEffect">
                                  <p:stCondLst>
                                    <p:cond delay="0"/>
                                  </p:stCondLst>
                                  <p:childTnLst>
                                    <p:animEffect transition="out" filter="fade">
                                      <p:cBhvr>
                                        <p:cTn id="32" dur="500"/>
                                        <p:tgtEl>
                                          <p:spTgt spid="813"/>
                                        </p:tgtEl>
                                      </p:cBhvr>
                                    </p:animEffect>
                                    <p:set>
                                      <p:cBhvr>
                                        <p:cTn id="33" dur="1" fill="hold">
                                          <p:stCondLst>
                                            <p:cond delay="499"/>
                                          </p:stCondLst>
                                        </p:cTn>
                                        <p:tgtEl>
                                          <p:spTgt spid="81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04"/>
                                        </p:tgtEl>
                                      </p:cBhvr>
                                    </p:animEffect>
                                    <p:set>
                                      <p:cBhvr>
                                        <p:cTn id="36" dur="1" fill="hold">
                                          <p:stCondLst>
                                            <p:cond delay="499"/>
                                          </p:stCondLst>
                                        </p:cTn>
                                        <p:tgtEl>
                                          <p:spTgt spid="80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130"/>
                                        </p:tgtEl>
                                        <p:attrNameLst>
                                          <p:attrName>style.visibility</p:attrName>
                                        </p:attrNameLst>
                                      </p:cBhvr>
                                      <p:to>
                                        <p:strVal val="visible"/>
                                      </p:to>
                                    </p:set>
                                    <p:animEffect transition="in" filter="fade">
                                      <p:cBhvr>
                                        <p:cTn id="39" dur="500"/>
                                        <p:tgtEl>
                                          <p:spTgt spid="113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54"/>
                                        </p:tgtEl>
                                        <p:attrNameLst>
                                          <p:attrName>style.visibility</p:attrName>
                                        </p:attrNameLst>
                                      </p:cBhvr>
                                      <p:to>
                                        <p:strVal val="visible"/>
                                      </p:to>
                                    </p:set>
                                    <p:animEffect transition="in" filter="fade">
                                      <p:cBhvr>
                                        <p:cTn id="43" dur="500"/>
                                        <p:tgtEl>
                                          <p:spTgt spid="1454"/>
                                        </p:tgtEl>
                                      </p:cBhvr>
                                    </p:animEffect>
                                  </p:childTnLst>
                                </p:cTn>
                              </p:par>
                            </p:childTnLst>
                          </p:cTn>
                        </p:par>
                        <p:par>
                          <p:cTn id="44" fill="hold">
                            <p:stCondLst>
                              <p:cond delay="5000"/>
                            </p:stCondLst>
                            <p:childTnLst>
                              <p:par>
                                <p:cTn id="45" presetID="50" presetClass="path" presetSubtype="0" accel="50000" decel="50000" fill="hold" grpId="1" nodeType="afterEffect">
                                  <p:stCondLst>
                                    <p:cond delay="0"/>
                                  </p:stCondLst>
                                  <p:childTnLst>
                                    <p:animMotion origin="layout" path="M 8.33333E-7 -1.48148E-6 L 0.00924 -1.48148E-6 C 0.01328 -1.48148E-6 0.01849 0.09514 0.01849 0.17292 L 0.01849 0.34607 " pathEditMode="relative" rAng="0" ptsTypes="AAAA">
                                      <p:cBhvr>
                                        <p:cTn id="46" dur="1500" fill="hold"/>
                                        <p:tgtEl>
                                          <p:spTgt spid="1454"/>
                                        </p:tgtEl>
                                        <p:attrNameLst>
                                          <p:attrName>ppt_x</p:attrName>
                                          <p:attrName>ppt_y</p:attrName>
                                        </p:attrNameLst>
                                      </p:cBhvr>
                                      <p:rCtr x="924" y="17292"/>
                                    </p:animMotion>
                                  </p:childTnLst>
                                </p:cTn>
                              </p:par>
                              <p:par>
                                <p:cTn id="47" presetID="50" presetClass="path" presetSubtype="0" accel="50000" decel="50000" fill="hold" grpId="0" nodeType="withEffect">
                                  <p:stCondLst>
                                    <p:cond delay="0"/>
                                  </p:stCondLst>
                                  <p:childTnLst>
                                    <p:animMotion origin="layout" path="M 0.00052 -0.00069 C 0.00052 -0.028 0.00026 -0.03125 3.125E-6 -0.03125 C -0.00039 -0.03125 0.04752 -0.02916 0.04752 -0.03449 C 0.04752 -0.02685 0.04843 -0.35277 0.04843 -0.3449 " pathEditMode="relative" rAng="0" ptsTypes="AAAA">
                                      <p:cBhvr>
                                        <p:cTn id="48" dur="1500" fill="hold"/>
                                        <p:tgtEl>
                                          <p:spTgt spid="814"/>
                                        </p:tgtEl>
                                        <p:attrNameLst>
                                          <p:attrName>ppt_x</p:attrName>
                                          <p:attrName>ppt_y</p:attrName>
                                        </p:attrNameLst>
                                      </p:cBhvr>
                                      <p:rCtr x="2357" y="-17222"/>
                                    </p:animMotion>
                                  </p:childTnLst>
                                </p:cTn>
                              </p:par>
                              <p:par>
                                <p:cTn id="49" presetID="42" presetClass="path" presetSubtype="0" accel="50000" decel="50000" fill="hold" grpId="0" nodeType="withEffect">
                                  <p:stCondLst>
                                    <p:cond delay="0"/>
                                  </p:stCondLst>
                                  <p:childTnLst>
                                    <p:animMotion origin="layout" path="M 1.04167E-6 2.22222E-6 L -0.00065 -0.34259 " pathEditMode="relative" rAng="0" ptsTypes="AA">
                                      <p:cBhvr>
                                        <p:cTn id="50" dur="1500" fill="hold"/>
                                        <p:tgtEl>
                                          <p:spTgt spid="815"/>
                                        </p:tgtEl>
                                        <p:attrNameLst>
                                          <p:attrName>ppt_x</p:attrName>
                                          <p:attrName>ppt_y</p:attrName>
                                        </p:attrNameLst>
                                      </p:cBhvr>
                                      <p:rCtr x="-39" y="-17130"/>
                                    </p:animMotion>
                                  </p:childTnLst>
                                </p:cTn>
                              </p:par>
                            </p:childTnLst>
                          </p:cTn>
                        </p:par>
                        <p:par>
                          <p:cTn id="51" fill="hold">
                            <p:stCondLst>
                              <p:cond delay="6500"/>
                            </p:stCondLst>
                            <p:childTnLst>
                              <p:par>
                                <p:cTn id="52" presetID="10" presetClass="exit" presetSubtype="0" fill="hold" grpId="1" nodeType="afterEffect">
                                  <p:stCondLst>
                                    <p:cond delay="0"/>
                                  </p:stCondLst>
                                  <p:childTnLst>
                                    <p:animEffect transition="out" filter="fade">
                                      <p:cBhvr>
                                        <p:cTn id="53" dur="500"/>
                                        <p:tgtEl>
                                          <p:spTgt spid="814"/>
                                        </p:tgtEl>
                                      </p:cBhvr>
                                    </p:animEffect>
                                    <p:set>
                                      <p:cBhvr>
                                        <p:cTn id="54" dur="1" fill="hold">
                                          <p:stCondLst>
                                            <p:cond delay="499"/>
                                          </p:stCondLst>
                                        </p:cTn>
                                        <p:tgtEl>
                                          <p:spTgt spid="81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15"/>
                                        </p:tgtEl>
                                      </p:cBhvr>
                                    </p:animEffect>
                                    <p:set>
                                      <p:cBhvr>
                                        <p:cTn id="57" dur="1" fill="hold">
                                          <p:stCondLst>
                                            <p:cond delay="499"/>
                                          </p:stCondLst>
                                        </p:cTn>
                                        <p:tgtEl>
                                          <p:spTgt spid="815"/>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287"/>
                                        </p:tgtEl>
                                        <p:attrNameLst>
                                          <p:attrName>style.visibility</p:attrName>
                                        </p:attrNameLst>
                                      </p:cBhvr>
                                      <p:to>
                                        <p:strVal val="visible"/>
                                      </p:to>
                                    </p:set>
                                    <p:animEffect transition="in" filter="fade">
                                      <p:cBhvr>
                                        <p:cTn id="60" dur="500"/>
                                        <p:tgtEl>
                                          <p:spTgt spid="128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452"/>
                                        </p:tgtEl>
                                        <p:attrNameLst>
                                          <p:attrName>style.visibility</p:attrName>
                                        </p:attrNameLst>
                                      </p:cBhvr>
                                      <p:to>
                                        <p:strVal val="visible"/>
                                      </p:to>
                                    </p:set>
                                    <p:anim calcmode="lin" valueType="num">
                                      <p:cBhvr>
                                        <p:cTn id="65" dur="500" fill="hold"/>
                                        <p:tgtEl>
                                          <p:spTgt spid="1452"/>
                                        </p:tgtEl>
                                        <p:attrNameLst>
                                          <p:attrName>ppt_w</p:attrName>
                                        </p:attrNameLst>
                                      </p:cBhvr>
                                      <p:tavLst>
                                        <p:tav tm="0">
                                          <p:val>
                                            <p:fltVal val="0"/>
                                          </p:val>
                                        </p:tav>
                                        <p:tav tm="100000">
                                          <p:val>
                                            <p:strVal val="#ppt_w"/>
                                          </p:val>
                                        </p:tav>
                                      </p:tavLst>
                                    </p:anim>
                                    <p:anim calcmode="lin" valueType="num">
                                      <p:cBhvr>
                                        <p:cTn id="66" dur="500" fill="hold"/>
                                        <p:tgtEl>
                                          <p:spTgt spid="1452"/>
                                        </p:tgtEl>
                                        <p:attrNameLst>
                                          <p:attrName>ppt_h</p:attrName>
                                        </p:attrNameLst>
                                      </p:cBhvr>
                                      <p:tavLst>
                                        <p:tav tm="0">
                                          <p:val>
                                            <p:fltVal val="0"/>
                                          </p:val>
                                        </p:tav>
                                        <p:tav tm="100000">
                                          <p:val>
                                            <p:strVal val="#ppt_h"/>
                                          </p:val>
                                        </p:tav>
                                      </p:tavLst>
                                    </p:anim>
                                    <p:animEffect transition="in" filter="fade">
                                      <p:cBhvr>
                                        <p:cTn id="67" dur="500"/>
                                        <p:tgtEl>
                                          <p:spTgt spid="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animBg="1"/>
      <p:bldP spid="809" grpId="1" animBg="1"/>
      <p:bldP spid="813" grpId="0" animBg="1"/>
      <p:bldP spid="813" grpId="1" animBg="1"/>
      <p:bldP spid="814" grpId="0" animBg="1"/>
      <p:bldP spid="814" grpId="1" animBg="1"/>
      <p:bldP spid="804" grpId="0" animBg="1"/>
      <p:bldP spid="804" grpId="1" animBg="1"/>
      <p:bldP spid="811" grpId="0" animBg="1"/>
      <p:bldP spid="811" grpId="1" animBg="1"/>
      <p:bldP spid="815" grpId="0" animBg="1"/>
      <p:bldP spid="815" grpId="1" animBg="1"/>
      <p:bldP spid="1452" grpId="0" animBg="1"/>
      <p:bldP spid="1453" grpId="0" animBg="1"/>
      <p:bldP spid="1453" grpId="1" animBg="1"/>
      <p:bldP spid="1454" grpId="0" animBg="1"/>
      <p:bldP spid="145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182" name="Rectangle 181"/>
          <p:cNvSpPr/>
          <p:nvPr/>
        </p:nvSpPr>
        <p:spPr>
          <a:xfrm>
            <a:off x="3812101" y="1003300"/>
            <a:ext cx="6275608" cy="5027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1" name="Google Shape;581;p1"/>
          <p:cNvGrpSpPr/>
          <p:nvPr/>
        </p:nvGrpSpPr>
        <p:grpSpPr>
          <a:xfrm>
            <a:off x="6295715" y="5948247"/>
            <a:ext cx="1505213" cy="417368"/>
            <a:chOff x="3985898" y="5786481"/>
            <a:chExt cx="1240272" cy="393656"/>
          </a:xfrm>
        </p:grpSpPr>
        <p:cxnSp>
          <p:nvCxnSpPr>
            <p:cNvPr id="582" name="Google Shape;582;p1"/>
            <p:cNvCxnSpPr/>
            <p:nvPr/>
          </p:nvCxnSpPr>
          <p:spPr>
            <a:xfrm flipH="1">
              <a:off x="3985898" y="5786481"/>
              <a:ext cx="1409" cy="390700"/>
            </a:xfrm>
            <a:prstGeom prst="straightConnector1">
              <a:avLst/>
            </a:prstGeom>
            <a:noFill/>
            <a:ln w="28575" cap="flat" cmpd="sng">
              <a:solidFill>
                <a:srgbClr val="000000"/>
              </a:solidFill>
              <a:prstDash val="solid"/>
              <a:round/>
              <a:headEnd type="triangle" w="med" len="med"/>
              <a:tailEnd type="triangle" w="med" len="med"/>
            </a:ln>
          </p:spPr>
        </p:cxnSp>
        <p:cxnSp>
          <p:nvCxnSpPr>
            <p:cNvPr id="583" name="Google Shape;583;p1"/>
            <p:cNvCxnSpPr/>
            <p:nvPr/>
          </p:nvCxnSpPr>
          <p:spPr>
            <a:xfrm flipH="1">
              <a:off x="4378640" y="5786481"/>
              <a:ext cx="610" cy="384747"/>
            </a:xfrm>
            <a:prstGeom prst="straightConnector1">
              <a:avLst/>
            </a:prstGeom>
            <a:noFill/>
            <a:ln w="28575" cap="flat" cmpd="sng">
              <a:solidFill>
                <a:srgbClr val="000000"/>
              </a:solidFill>
              <a:prstDash val="solid"/>
              <a:round/>
              <a:headEnd type="triangle" w="med" len="med"/>
              <a:tailEnd type="triangle" w="med" len="med"/>
            </a:ln>
          </p:spPr>
        </p:cxnSp>
        <p:cxnSp>
          <p:nvCxnSpPr>
            <p:cNvPr id="584" name="Google Shape;584;p1"/>
            <p:cNvCxnSpPr/>
            <p:nvPr/>
          </p:nvCxnSpPr>
          <p:spPr>
            <a:xfrm flipH="1">
              <a:off x="4803596" y="5789438"/>
              <a:ext cx="1409" cy="390699"/>
            </a:xfrm>
            <a:prstGeom prst="straightConnector1">
              <a:avLst/>
            </a:prstGeom>
            <a:noFill/>
            <a:ln w="28575" cap="flat" cmpd="sng">
              <a:solidFill>
                <a:srgbClr val="000000"/>
              </a:solidFill>
              <a:prstDash val="solid"/>
              <a:round/>
              <a:headEnd type="triangle" w="med" len="med"/>
              <a:tailEnd type="triangle" w="med" len="med"/>
            </a:ln>
          </p:spPr>
        </p:cxnSp>
        <p:cxnSp>
          <p:nvCxnSpPr>
            <p:cNvPr id="585" name="Google Shape;585;p1"/>
            <p:cNvCxnSpPr/>
            <p:nvPr/>
          </p:nvCxnSpPr>
          <p:spPr>
            <a:xfrm flipH="1">
              <a:off x="5225560" y="5789438"/>
              <a:ext cx="610" cy="384747"/>
            </a:xfrm>
            <a:prstGeom prst="straightConnector1">
              <a:avLst/>
            </a:prstGeom>
            <a:noFill/>
            <a:ln w="28575" cap="flat" cmpd="sng">
              <a:solidFill>
                <a:srgbClr val="000000"/>
              </a:solidFill>
              <a:prstDash val="solid"/>
              <a:round/>
              <a:headEnd type="triangle" w="med" len="med"/>
              <a:tailEnd type="triangle" w="med" len="med"/>
            </a:ln>
          </p:spPr>
        </p:cxnSp>
      </p:grpSp>
      <p:grpSp>
        <p:nvGrpSpPr>
          <p:cNvPr id="23" name="Group 22"/>
          <p:cNvGrpSpPr/>
          <p:nvPr/>
        </p:nvGrpSpPr>
        <p:grpSpPr>
          <a:xfrm>
            <a:off x="3856055" y="947038"/>
            <a:ext cx="6493953" cy="1635117"/>
            <a:chOff x="3856055" y="947038"/>
            <a:chExt cx="6493953" cy="1635117"/>
          </a:xfrm>
        </p:grpSpPr>
        <p:sp>
          <p:nvSpPr>
            <p:cNvPr id="94" name="Google Shape;94;p1"/>
            <p:cNvSpPr/>
            <p:nvPr/>
          </p:nvSpPr>
          <p:spPr>
            <a:xfrm>
              <a:off x="3856055" y="1327591"/>
              <a:ext cx="6184179" cy="125456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35" name="Google Shape;535;p1"/>
            <p:cNvSpPr txBox="1"/>
            <p:nvPr/>
          </p:nvSpPr>
          <p:spPr>
            <a:xfrm>
              <a:off x="8399976" y="947038"/>
              <a:ext cx="195003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AIE Array</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540" name="Google Shape;540;p1"/>
            <p:cNvSpPr/>
            <p:nvPr/>
          </p:nvSpPr>
          <p:spPr>
            <a:xfrm>
              <a:off x="4415209"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41" name="Google Shape;541;p1"/>
            <p:cNvSpPr/>
            <p:nvPr/>
          </p:nvSpPr>
          <p:spPr>
            <a:xfrm>
              <a:off x="4801848"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2" name="Google Shape;542;p1"/>
            <p:cNvSpPr/>
            <p:nvPr/>
          </p:nvSpPr>
          <p:spPr>
            <a:xfrm>
              <a:off x="5188487"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3" name="Google Shape;543;p1"/>
            <p:cNvSpPr/>
            <p:nvPr/>
          </p:nvSpPr>
          <p:spPr>
            <a:xfrm>
              <a:off x="557512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4" name="Google Shape;544;p1"/>
            <p:cNvSpPr/>
            <p:nvPr/>
          </p:nvSpPr>
          <p:spPr>
            <a:xfrm>
              <a:off x="5964840"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5" name="Google Shape;545;p1"/>
            <p:cNvSpPr/>
            <p:nvPr/>
          </p:nvSpPr>
          <p:spPr>
            <a:xfrm>
              <a:off x="6348404"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6" name="Google Shape;546;p1"/>
            <p:cNvSpPr/>
            <p:nvPr/>
          </p:nvSpPr>
          <p:spPr>
            <a:xfrm>
              <a:off x="673504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7" name="Google Shape;547;p1"/>
            <p:cNvSpPr/>
            <p:nvPr/>
          </p:nvSpPr>
          <p:spPr>
            <a:xfrm>
              <a:off x="712168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8" name="Google Shape;548;p1"/>
            <p:cNvSpPr/>
            <p:nvPr/>
          </p:nvSpPr>
          <p:spPr>
            <a:xfrm>
              <a:off x="750832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9" name="Google Shape;549;p1"/>
            <p:cNvSpPr/>
            <p:nvPr/>
          </p:nvSpPr>
          <p:spPr>
            <a:xfrm>
              <a:off x="788046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0" name="Google Shape;550;p1"/>
            <p:cNvSpPr/>
            <p:nvPr/>
          </p:nvSpPr>
          <p:spPr>
            <a:xfrm>
              <a:off x="825182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1" name="Google Shape;551;p1"/>
            <p:cNvSpPr/>
            <p:nvPr/>
          </p:nvSpPr>
          <p:spPr>
            <a:xfrm>
              <a:off x="863846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2" name="Google Shape;552;p1"/>
            <p:cNvSpPr/>
            <p:nvPr/>
          </p:nvSpPr>
          <p:spPr>
            <a:xfrm>
              <a:off x="902510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2" name="Group 21"/>
            <p:cNvGrpSpPr/>
            <p:nvPr/>
          </p:nvGrpSpPr>
          <p:grpSpPr>
            <a:xfrm>
              <a:off x="4415209" y="1444886"/>
              <a:ext cx="4906365" cy="659749"/>
              <a:chOff x="4415209" y="1444886"/>
              <a:chExt cx="4906365" cy="659749"/>
            </a:xfrm>
          </p:grpSpPr>
          <p:sp>
            <p:nvSpPr>
              <p:cNvPr id="553" name="Google Shape;553;p1"/>
              <p:cNvSpPr/>
              <p:nvPr/>
            </p:nvSpPr>
            <p:spPr>
              <a:xfrm>
                <a:off x="4415209"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4" name="Google Shape;554;p1"/>
              <p:cNvSpPr/>
              <p:nvPr/>
            </p:nvSpPr>
            <p:spPr>
              <a:xfrm>
                <a:off x="4415209"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5" name="Google Shape;555;p1"/>
              <p:cNvSpPr/>
              <p:nvPr/>
            </p:nvSpPr>
            <p:spPr>
              <a:xfrm>
                <a:off x="4801848"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6" name="Google Shape;556;p1"/>
              <p:cNvSpPr/>
              <p:nvPr/>
            </p:nvSpPr>
            <p:spPr>
              <a:xfrm>
                <a:off x="4801848"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7" name="Google Shape;557;p1"/>
              <p:cNvSpPr/>
              <p:nvPr/>
            </p:nvSpPr>
            <p:spPr>
              <a:xfrm>
                <a:off x="5188793"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8" name="Google Shape;558;p1"/>
              <p:cNvSpPr/>
              <p:nvPr/>
            </p:nvSpPr>
            <p:spPr>
              <a:xfrm>
                <a:off x="5188793"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9" name="Google Shape;559;p1"/>
              <p:cNvSpPr/>
              <p:nvPr/>
            </p:nvSpPr>
            <p:spPr>
              <a:xfrm>
                <a:off x="7883605" y="1445248"/>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0" name="Google Shape;560;p1"/>
              <p:cNvSpPr/>
              <p:nvPr/>
            </p:nvSpPr>
            <p:spPr>
              <a:xfrm>
                <a:off x="5574643"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1" name="Google Shape;561;p1"/>
              <p:cNvSpPr/>
              <p:nvPr/>
            </p:nvSpPr>
            <p:spPr>
              <a:xfrm>
                <a:off x="8251517"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2" name="Google Shape;562;p1"/>
              <p:cNvSpPr/>
              <p:nvPr/>
            </p:nvSpPr>
            <p:spPr>
              <a:xfrm>
                <a:off x="5574643"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3" name="Google Shape;563;p1"/>
              <p:cNvSpPr/>
              <p:nvPr/>
            </p:nvSpPr>
            <p:spPr>
              <a:xfrm>
                <a:off x="8638462"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4" name="Google Shape;564;p1"/>
              <p:cNvSpPr/>
              <p:nvPr/>
            </p:nvSpPr>
            <p:spPr>
              <a:xfrm>
                <a:off x="5961282"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5" name="Google Shape;565;p1"/>
              <p:cNvSpPr/>
              <p:nvPr/>
            </p:nvSpPr>
            <p:spPr>
              <a:xfrm>
                <a:off x="9028966"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6" name="Google Shape;566;p1"/>
              <p:cNvSpPr/>
              <p:nvPr/>
            </p:nvSpPr>
            <p:spPr>
              <a:xfrm>
                <a:off x="5961282"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7" name="Google Shape;567;p1"/>
              <p:cNvSpPr/>
              <p:nvPr/>
            </p:nvSpPr>
            <p:spPr>
              <a:xfrm>
                <a:off x="6348227"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8" name="Google Shape;568;p1"/>
              <p:cNvSpPr/>
              <p:nvPr/>
            </p:nvSpPr>
            <p:spPr>
              <a:xfrm>
                <a:off x="6348227"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9" name="Google Shape;569;p1"/>
              <p:cNvSpPr/>
              <p:nvPr/>
            </p:nvSpPr>
            <p:spPr>
              <a:xfrm>
                <a:off x="6737770"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0" name="Google Shape;570;p1"/>
              <p:cNvSpPr/>
              <p:nvPr/>
            </p:nvSpPr>
            <p:spPr>
              <a:xfrm>
                <a:off x="6737770"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1" name="Google Shape;571;p1"/>
              <p:cNvSpPr/>
              <p:nvPr/>
            </p:nvSpPr>
            <p:spPr>
              <a:xfrm>
                <a:off x="7124409"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2" name="Google Shape;572;p1"/>
              <p:cNvSpPr/>
              <p:nvPr/>
            </p:nvSpPr>
            <p:spPr>
              <a:xfrm>
                <a:off x="7124409"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3" name="Google Shape;573;p1"/>
              <p:cNvSpPr/>
              <p:nvPr/>
            </p:nvSpPr>
            <p:spPr>
              <a:xfrm>
                <a:off x="7511354"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4" name="Google Shape;574;p1"/>
              <p:cNvSpPr/>
              <p:nvPr/>
            </p:nvSpPr>
            <p:spPr>
              <a:xfrm>
                <a:off x="7511354"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5" name="Google Shape;575;p1"/>
              <p:cNvSpPr/>
              <p:nvPr/>
            </p:nvSpPr>
            <p:spPr>
              <a:xfrm>
                <a:off x="7883605" y="1811217"/>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6" name="Google Shape;576;p1"/>
              <p:cNvSpPr/>
              <p:nvPr/>
            </p:nvSpPr>
            <p:spPr>
              <a:xfrm>
                <a:off x="8251517"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7" name="Google Shape;577;p1"/>
              <p:cNvSpPr/>
              <p:nvPr/>
            </p:nvSpPr>
            <p:spPr>
              <a:xfrm>
                <a:off x="8638462"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8" name="Google Shape;578;p1"/>
              <p:cNvSpPr/>
              <p:nvPr/>
            </p:nvSpPr>
            <p:spPr>
              <a:xfrm>
                <a:off x="9028966"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59" name="TextBox 158"/>
            <p:cNvSpPr txBox="1"/>
            <p:nvPr/>
          </p:nvSpPr>
          <p:spPr>
            <a:xfrm>
              <a:off x="9397422" y="2134897"/>
              <a:ext cx="731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rPr>
                <a:t>PLIO</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459" name="TextBox 458"/>
            <p:cNvSpPr txBox="1"/>
            <p:nvPr/>
          </p:nvSpPr>
          <p:spPr>
            <a:xfrm>
              <a:off x="9158797" y="1590966"/>
              <a:ext cx="990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AIE</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sp>
        <p:nvSpPr>
          <p:cNvPr id="188" name="Title 2">
            <a:extLst>
              <a:ext uri="{FF2B5EF4-FFF2-40B4-BE49-F238E27FC236}">
                <a16:creationId xmlns:a16="http://schemas.microsoft.com/office/drawing/2014/main" id="{C35C392B-5441-6443-B1E5-82C3FFF8C8A2}"/>
              </a:ext>
            </a:extLst>
          </p:cNvPr>
          <p:cNvSpPr txBox="1">
            <a:spLocks/>
          </p:cNvSpPr>
          <p:nvPr/>
        </p:nvSpPr>
        <p:spPr>
          <a:xfrm>
            <a:off x="97244" y="276418"/>
            <a:ext cx="5211355"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44546A"/>
              </a:buClr>
              <a:buSzPct val="100000"/>
              <a:defRPr/>
            </a:pPr>
            <a:r>
              <a:rPr lang="en-US" altLang="zh-CN" sz="2800" b="0" kern="1200" dirty="0">
                <a:solidFill>
                  <a:srgbClr val="00B0F0"/>
                </a:solidFill>
                <a:latin typeface="Calibri"/>
                <a:sym typeface="Wingdings" panose="05000000000000000000" pitchFamily="2" charset="2"/>
              </a:rPr>
              <a:t>Monolithic</a:t>
            </a:r>
            <a:r>
              <a:rPr lang="en-US" altLang="zh-CN" sz="2800" b="0" kern="1200" dirty="0">
                <a:solidFill>
                  <a:srgbClr val="00B0F0"/>
                </a:solidFill>
                <a:latin typeface="Calibri"/>
                <a:ea typeface="+mn-ea"/>
                <a:cs typeface="+mn-cs"/>
                <a:sym typeface="Wingdings" panose="05000000000000000000" pitchFamily="2" charset="2"/>
              </a:rPr>
              <a:t> Programming Model</a:t>
            </a:r>
          </a:p>
        </p:txBody>
      </p:sp>
      <p:grpSp>
        <p:nvGrpSpPr>
          <p:cNvPr id="13" name="Group 12"/>
          <p:cNvGrpSpPr/>
          <p:nvPr/>
        </p:nvGrpSpPr>
        <p:grpSpPr>
          <a:xfrm>
            <a:off x="6552625" y="3804975"/>
            <a:ext cx="3587976" cy="1763039"/>
            <a:chOff x="6574250" y="3808363"/>
            <a:chExt cx="3587976" cy="1763039"/>
          </a:xfrm>
        </p:grpSpPr>
        <p:sp>
          <p:nvSpPr>
            <p:cNvPr id="90" name="Google Shape;90;p1"/>
            <p:cNvSpPr/>
            <p:nvPr/>
          </p:nvSpPr>
          <p:spPr>
            <a:xfrm>
              <a:off x="6574250" y="3865448"/>
              <a:ext cx="3465984" cy="1705954"/>
            </a:xfrm>
            <a:prstGeom prst="rect">
              <a:avLst/>
            </a:prstGeom>
            <a:solidFill>
              <a:schemeClr val="accent3">
                <a:lumMod val="20000"/>
                <a:lumOff val="8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39" name="Google Shape;539;p1"/>
            <p:cNvSpPr txBox="1"/>
            <p:nvPr/>
          </p:nvSpPr>
          <p:spPr>
            <a:xfrm>
              <a:off x="9632364" y="3808363"/>
              <a:ext cx="52986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PL</a:t>
              </a:r>
              <a:endParaRPr kumimoji="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nvGrpSpPr>
          <p:cNvPr id="14" name="Group 13"/>
          <p:cNvGrpSpPr/>
          <p:nvPr/>
        </p:nvGrpSpPr>
        <p:grpSpPr>
          <a:xfrm>
            <a:off x="5178256" y="2648539"/>
            <a:ext cx="4001250" cy="1027415"/>
            <a:chOff x="5178256" y="2648539"/>
            <a:chExt cx="4001250" cy="1027415"/>
          </a:xfrm>
        </p:grpSpPr>
        <p:cxnSp>
          <p:nvCxnSpPr>
            <p:cNvPr id="118" name="Google Shape;97;p1"/>
            <p:cNvCxnSpPr/>
            <p:nvPr/>
          </p:nvCxnSpPr>
          <p:spPr>
            <a:xfrm>
              <a:off x="9176972" y="2650689"/>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120" name="Google Shape;97;p1"/>
            <p:cNvCxnSpPr/>
            <p:nvPr/>
          </p:nvCxnSpPr>
          <p:spPr>
            <a:xfrm>
              <a:off x="7800188" y="2650688"/>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121" name="Google Shape;97;p1"/>
            <p:cNvCxnSpPr/>
            <p:nvPr/>
          </p:nvCxnSpPr>
          <p:spPr>
            <a:xfrm>
              <a:off x="5178256" y="2648539"/>
              <a:ext cx="2534" cy="755857"/>
            </a:xfrm>
            <a:prstGeom prst="straightConnector1">
              <a:avLst/>
            </a:prstGeom>
            <a:noFill/>
            <a:ln w="38100" cap="flat" cmpd="sng">
              <a:solidFill>
                <a:srgbClr val="000000"/>
              </a:solidFill>
              <a:prstDash val="solid"/>
              <a:round/>
              <a:headEnd type="triangle" w="med" len="med"/>
              <a:tailEnd type="triangle" w="med" len="med"/>
            </a:ln>
          </p:spPr>
        </p:cxnSp>
        <p:cxnSp>
          <p:nvCxnSpPr>
            <p:cNvPr id="123" name="Google Shape;97;p1"/>
            <p:cNvCxnSpPr/>
            <p:nvPr/>
          </p:nvCxnSpPr>
          <p:spPr>
            <a:xfrm>
              <a:off x="6503746" y="2662116"/>
              <a:ext cx="2534" cy="755857"/>
            </a:xfrm>
            <a:prstGeom prst="straightConnector1">
              <a:avLst/>
            </a:prstGeom>
            <a:noFill/>
            <a:ln w="38100" cap="flat" cmpd="sng">
              <a:solidFill>
                <a:srgbClr val="000000"/>
              </a:solidFill>
              <a:prstDash val="solid"/>
              <a:round/>
              <a:headEnd type="triangle" w="med" len="med"/>
              <a:tailEnd type="triangle" w="med" len="med"/>
            </a:ln>
          </p:spPr>
        </p:cxnSp>
      </p:grpSp>
      <p:grpSp>
        <p:nvGrpSpPr>
          <p:cNvPr id="15" name="Group 14"/>
          <p:cNvGrpSpPr/>
          <p:nvPr/>
        </p:nvGrpSpPr>
        <p:grpSpPr>
          <a:xfrm>
            <a:off x="3854071" y="3497933"/>
            <a:ext cx="6170888" cy="2434952"/>
            <a:chOff x="3854071" y="3497933"/>
            <a:chExt cx="6170888" cy="2434952"/>
          </a:xfrm>
        </p:grpSpPr>
        <p:sp>
          <p:nvSpPr>
            <p:cNvPr id="95" name="Google Shape;95;p1"/>
            <p:cNvSpPr/>
            <p:nvPr/>
          </p:nvSpPr>
          <p:spPr>
            <a:xfrm>
              <a:off x="3854071" y="3497933"/>
              <a:ext cx="2706911" cy="2434952"/>
            </a:xfrm>
            <a:prstGeom prst="rect">
              <a:avLst/>
            </a:prstGeom>
            <a:solidFill>
              <a:schemeClr val="bg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100;p1"/>
            <p:cNvSpPr/>
            <p:nvPr/>
          </p:nvSpPr>
          <p:spPr>
            <a:xfrm>
              <a:off x="3854072" y="5568014"/>
              <a:ext cx="6170887" cy="36487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NOC</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3" name="Google Shape;93;p1"/>
            <p:cNvSpPr/>
            <p:nvPr/>
          </p:nvSpPr>
          <p:spPr>
            <a:xfrm>
              <a:off x="3856685" y="3854568"/>
              <a:ext cx="2361628" cy="1705206"/>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Processor System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(ARM)</a:t>
              </a:r>
              <a:endParaRPr kumimoji="0"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7" name="Google Shape;100;p1"/>
            <p:cNvSpPr/>
            <p:nvPr/>
          </p:nvSpPr>
          <p:spPr>
            <a:xfrm>
              <a:off x="3854072" y="3497933"/>
              <a:ext cx="3560218" cy="36145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4" name="Google Shape;95;p1"/>
            <p:cNvSpPr/>
            <p:nvPr/>
          </p:nvSpPr>
          <p:spPr>
            <a:xfrm>
              <a:off x="6229350" y="3558197"/>
              <a:ext cx="314502" cy="2299344"/>
            </a:xfrm>
            <a:prstGeom prst="rect">
              <a:avLst/>
            </a:prstGeom>
            <a:solidFill>
              <a:schemeClr val="bg1"/>
            </a:solidFill>
            <a:ln w="2857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07" name="Google Shape;539;p1"/>
          <p:cNvSpPr txBox="1"/>
          <p:nvPr/>
        </p:nvSpPr>
        <p:spPr>
          <a:xfrm>
            <a:off x="7191707" y="5320693"/>
            <a:ext cx="530636"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LHS</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08" name="Google Shape;539;p1"/>
          <p:cNvSpPr txBox="1"/>
          <p:nvPr/>
        </p:nvSpPr>
        <p:spPr>
          <a:xfrm>
            <a:off x="8120446" y="5320693"/>
            <a:ext cx="595339"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lang="en-US" sz="1400" kern="0" dirty="0">
                <a:solidFill>
                  <a:srgbClr val="000000"/>
                </a:solidFill>
                <a:latin typeface="Helvetica Neue"/>
                <a:ea typeface="Helvetica Neue"/>
                <a:cs typeface="Helvetica Neue"/>
                <a:sym typeface="Helvetica Neue"/>
              </a:rPr>
              <a:t>R</a:t>
            </a: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HS</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09" name="Google Shape;539;p1"/>
          <p:cNvSpPr txBox="1"/>
          <p:nvPr/>
        </p:nvSpPr>
        <p:spPr>
          <a:xfrm>
            <a:off x="9047594" y="5300357"/>
            <a:ext cx="798502"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lang="en-US" sz="1400" kern="0" dirty="0">
                <a:solidFill>
                  <a:srgbClr val="000000"/>
                </a:solidFill>
                <a:latin typeface="Helvetica Neue"/>
                <a:ea typeface="Helvetica Neue"/>
                <a:cs typeface="Helvetica Neue"/>
                <a:sym typeface="Helvetica Neue"/>
              </a:rPr>
              <a:t>Output</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23" name="Rectangle 222"/>
          <p:cNvSpPr/>
          <p:nvPr/>
        </p:nvSpPr>
        <p:spPr>
          <a:xfrm>
            <a:off x="7580609" y="6436224"/>
            <a:ext cx="268529" cy="27988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5" name="Rectangle 214"/>
          <p:cNvSpPr/>
          <p:nvPr/>
        </p:nvSpPr>
        <p:spPr>
          <a:xfrm>
            <a:off x="6185616" y="6434632"/>
            <a:ext cx="268529" cy="27988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6" name="Google Shape;95;p1"/>
          <p:cNvSpPr/>
          <p:nvPr/>
        </p:nvSpPr>
        <p:spPr>
          <a:xfrm>
            <a:off x="3788266" y="6381917"/>
            <a:ext cx="6186162" cy="407432"/>
          </a:xfrm>
          <a:prstGeom prst="rect">
            <a:avLst/>
          </a:prstGeom>
          <a:solidFill>
            <a:schemeClr val="accent4">
              <a:lumMod val="40000"/>
              <a:lumOff val="6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2" name="Rectangle 211"/>
          <p:cNvSpPr/>
          <p:nvPr/>
        </p:nvSpPr>
        <p:spPr>
          <a:xfrm>
            <a:off x="5767825" y="6430834"/>
            <a:ext cx="995591" cy="31036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LHS</a:t>
            </a:r>
          </a:p>
        </p:txBody>
      </p:sp>
      <p:sp>
        <p:nvSpPr>
          <p:cNvPr id="213" name="Rectangle 212"/>
          <p:cNvSpPr/>
          <p:nvPr/>
        </p:nvSpPr>
        <p:spPr>
          <a:xfrm>
            <a:off x="7243288" y="6430835"/>
            <a:ext cx="995591" cy="31036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RHS</a:t>
            </a:r>
          </a:p>
        </p:txBody>
      </p:sp>
      <p:sp>
        <p:nvSpPr>
          <p:cNvPr id="214" name="Google Shape;535;p1"/>
          <p:cNvSpPr txBox="1"/>
          <p:nvPr/>
        </p:nvSpPr>
        <p:spPr>
          <a:xfrm>
            <a:off x="9131609" y="6389280"/>
            <a:ext cx="90862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DDR4</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10" name="Google Shape;535;p1"/>
          <p:cNvSpPr txBox="1"/>
          <p:nvPr/>
        </p:nvSpPr>
        <p:spPr>
          <a:xfrm>
            <a:off x="741837" y="4427648"/>
            <a:ext cx="321139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effectLst/>
                <a:uLnTx/>
                <a:uFillTx/>
                <a:latin typeface="Helvetica Neue"/>
                <a:ea typeface="Helvetica Neue"/>
                <a:cs typeface="Helvetica Neue"/>
                <a:sym typeface="Helvetica Neue"/>
              </a:rPr>
              <a:t>Matrix With </a:t>
            </a:r>
            <a:r>
              <a:rPr kumimoji="0" lang="en-US"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Small Size</a:t>
            </a:r>
            <a:endParaRPr kumimoji="0"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endParaRPr>
          </a:p>
        </p:txBody>
      </p:sp>
      <p:grpSp>
        <p:nvGrpSpPr>
          <p:cNvPr id="29" name="Group 28"/>
          <p:cNvGrpSpPr/>
          <p:nvPr/>
        </p:nvGrpSpPr>
        <p:grpSpPr>
          <a:xfrm>
            <a:off x="1210578" y="4968894"/>
            <a:ext cx="1836829" cy="1313917"/>
            <a:chOff x="1210578" y="4968894"/>
            <a:chExt cx="1836829" cy="1313917"/>
          </a:xfrm>
        </p:grpSpPr>
        <p:grpSp>
          <p:nvGrpSpPr>
            <p:cNvPr id="17" name="Group 16"/>
            <p:cNvGrpSpPr/>
            <p:nvPr/>
          </p:nvGrpSpPr>
          <p:grpSpPr>
            <a:xfrm>
              <a:off x="1210578" y="5399382"/>
              <a:ext cx="1836829" cy="883429"/>
              <a:chOff x="1163934" y="5414975"/>
              <a:chExt cx="1836829" cy="883429"/>
            </a:xfrm>
          </p:grpSpPr>
          <p:sp>
            <p:nvSpPr>
              <p:cNvPr id="603" name="Google Shape;312;p1"/>
              <p:cNvSpPr/>
              <p:nvPr/>
            </p:nvSpPr>
            <p:spPr>
              <a:xfrm>
                <a:off x="1163934" y="5414975"/>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604" name="Google Shape;312;p1"/>
              <p:cNvSpPr/>
              <p:nvPr/>
            </p:nvSpPr>
            <p:spPr>
              <a:xfrm>
                <a:off x="2081591" y="5415830"/>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605" name="Google Shape;312;p1"/>
              <p:cNvSpPr/>
              <p:nvPr/>
            </p:nvSpPr>
            <p:spPr>
              <a:xfrm>
                <a:off x="1163934" y="5863036"/>
                <a:ext cx="919172" cy="435368"/>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606" name="Google Shape;312;p1"/>
              <p:cNvSpPr/>
              <p:nvPr/>
            </p:nvSpPr>
            <p:spPr>
              <a:xfrm>
                <a:off x="2081591" y="5857541"/>
                <a:ext cx="919172" cy="440863"/>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sp>
          <p:nvSpPr>
            <p:cNvPr id="615" name="Google Shape;535;p1"/>
            <p:cNvSpPr txBox="1"/>
            <p:nvPr/>
          </p:nvSpPr>
          <p:spPr>
            <a:xfrm>
              <a:off x="1334214" y="4968894"/>
              <a:ext cx="16511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DDR</a:t>
              </a:r>
              <a:r>
                <a:rPr kumimoji="0" lang="en-US" sz="2000" b="1" i="0" u="none" strike="noStrike" kern="0" cap="none" spc="0" normalizeH="0" noProof="0" dirty="0">
                  <a:ln>
                    <a:noFill/>
                  </a:ln>
                  <a:solidFill>
                    <a:srgbClr val="000000"/>
                  </a:solidFill>
                  <a:effectLst/>
                  <a:uLnTx/>
                  <a:uFillTx/>
                  <a:latin typeface="Helvetica Neue"/>
                  <a:ea typeface="Helvetica Neue"/>
                  <a:cs typeface="Helvetica Neue"/>
                  <a:sym typeface="Helvetica Neue"/>
                </a:rPr>
                <a:t> Space</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16" name="Rectangle 215"/>
            <p:cNvSpPr/>
            <p:nvPr/>
          </p:nvSpPr>
          <p:spPr>
            <a:xfrm>
              <a:off x="1229827" y="5419719"/>
              <a:ext cx="879955" cy="417658"/>
            </a:xfrm>
            <a:prstGeom prst="rect">
              <a:avLst/>
            </a:prstGeom>
            <a:solidFill>
              <a:srgbClr val="C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1" name="Rectangle 220"/>
            <p:cNvSpPr/>
            <p:nvPr/>
          </p:nvSpPr>
          <p:spPr>
            <a:xfrm>
              <a:off x="1246319" y="5432032"/>
              <a:ext cx="82758" cy="83665"/>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tx1"/>
                </a:solidFill>
                <a:effectLst/>
                <a:uLnTx/>
                <a:uFillTx/>
                <a:latin typeface="Arial"/>
                <a:ea typeface="+mn-ea"/>
                <a:cs typeface="+mn-cs"/>
                <a:sym typeface="Arial"/>
              </a:endParaRPr>
            </a:p>
          </p:txBody>
        </p:sp>
      </p:grpSp>
      <p:cxnSp>
        <p:nvCxnSpPr>
          <p:cNvPr id="4" name="Straight Arrow Connector 3"/>
          <p:cNvCxnSpPr/>
          <p:nvPr/>
        </p:nvCxnSpPr>
        <p:spPr>
          <a:xfrm flipH="1" flipV="1">
            <a:off x="864394" y="5313549"/>
            <a:ext cx="396213" cy="153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2490" y="4951361"/>
            <a:ext cx="1259335" cy="369332"/>
          </a:xfrm>
          <a:prstGeom prst="rect">
            <a:avLst/>
          </a:prstGeom>
          <a:noFill/>
        </p:spPr>
        <p:txBody>
          <a:bodyPr wrap="square" rtlCol="0">
            <a:spAutoFit/>
          </a:bodyPr>
          <a:lstStyle/>
          <a:p>
            <a:r>
              <a:rPr lang="en-US" dirty="0"/>
              <a:t>Valid Data</a:t>
            </a:r>
          </a:p>
        </p:txBody>
      </p:sp>
      <p:cxnSp>
        <p:nvCxnSpPr>
          <p:cNvPr id="222" name="Straight Arrow Connector 221"/>
          <p:cNvCxnSpPr/>
          <p:nvPr/>
        </p:nvCxnSpPr>
        <p:spPr>
          <a:xfrm flipH="1">
            <a:off x="864394" y="5765790"/>
            <a:ext cx="427170" cy="1824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7" name="TextBox 226"/>
          <p:cNvSpPr txBox="1"/>
          <p:nvPr/>
        </p:nvSpPr>
        <p:spPr>
          <a:xfrm>
            <a:off x="99404" y="5911947"/>
            <a:ext cx="1259335" cy="369332"/>
          </a:xfrm>
          <a:prstGeom prst="rect">
            <a:avLst/>
          </a:prstGeom>
          <a:noFill/>
        </p:spPr>
        <p:txBody>
          <a:bodyPr wrap="square" rtlCol="0">
            <a:spAutoFit/>
          </a:bodyPr>
          <a:lstStyle/>
          <a:p>
            <a:r>
              <a:rPr lang="en-US" dirty="0"/>
              <a:t>Padding</a:t>
            </a:r>
          </a:p>
        </p:txBody>
      </p:sp>
      <p:cxnSp>
        <p:nvCxnSpPr>
          <p:cNvPr id="19" name="Straight Arrow Connector 18"/>
          <p:cNvCxnSpPr/>
          <p:nvPr/>
        </p:nvCxnSpPr>
        <p:spPr>
          <a:xfrm flipV="1">
            <a:off x="8805589" y="4789591"/>
            <a:ext cx="1513689" cy="8580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3" name="Google Shape;535;p1"/>
          <p:cNvSpPr txBox="1"/>
          <p:nvPr/>
        </p:nvSpPr>
        <p:spPr>
          <a:xfrm>
            <a:off x="9958387" y="4430952"/>
            <a:ext cx="2347124"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Invalid</a:t>
            </a:r>
            <a:r>
              <a:rPr kumimoji="0" lang="en-US" sz="2000" b="1" i="0" u="none" strike="noStrike" kern="0" cap="none" spc="0" normalizeH="0" noProof="0" dirty="0">
                <a:ln>
                  <a:noFill/>
                </a:ln>
                <a:solidFill>
                  <a:srgbClr val="C00000"/>
                </a:solidFill>
                <a:effectLst/>
                <a:uLnTx/>
                <a:uFillTx/>
                <a:latin typeface="Helvetica Neue"/>
                <a:ea typeface="Helvetica Neue"/>
                <a:cs typeface="Helvetica Neue"/>
                <a:sym typeface="Helvetica Neue"/>
              </a:rPr>
              <a:t> communication</a:t>
            </a:r>
            <a:endParaRPr kumimoji="0"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endParaRPr>
          </a:p>
        </p:txBody>
      </p:sp>
      <p:grpSp>
        <p:nvGrpSpPr>
          <p:cNvPr id="26" name="Group 25"/>
          <p:cNvGrpSpPr/>
          <p:nvPr/>
        </p:nvGrpSpPr>
        <p:grpSpPr>
          <a:xfrm>
            <a:off x="4413876" y="1446168"/>
            <a:ext cx="4906365" cy="659749"/>
            <a:chOff x="5596836" y="194235"/>
            <a:chExt cx="4906365" cy="659749"/>
          </a:xfrm>
        </p:grpSpPr>
        <p:sp>
          <p:nvSpPr>
            <p:cNvPr id="235" name="Google Shape;553;p1"/>
            <p:cNvSpPr/>
            <p:nvPr/>
          </p:nvSpPr>
          <p:spPr>
            <a:xfrm>
              <a:off x="5596836" y="560204"/>
              <a:ext cx="292608" cy="292175"/>
            </a:xfrm>
            <a:prstGeom prst="rect">
              <a:avLst/>
            </a:prstGeom>
            <a:solidFill>
              <a:schemeClr val="accent6">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6" name="Google Shape;554;p1"/>
            <p:cNvSpPr/>
            <p:nvPr/>
          </p:nvSpPr>
          <p:spPr>
            <a:xfrm>
              <a:off x="5596836" y="194235"/>
              <a:ext cx="292608" cy="292175"/>
            </a:xfrm>
            <a:prstGeom prst="rect">
              <a:avLst/>
            </a:prstGeom>
            <a:solidFill>
              <a:schemeClr val="accent6">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7" name="Google Shape;555;p1"/>
            <p:cNvSpPr/>
            <p:nvPr/>
          </p:nvSpPr>
          <p:spPr>
            <a:xfrm>
              <a:off x="5983475" y="560204"/>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8" name="Google Shape;556;p1"/>
            <p:cNvSpPr/>
            <p:nvPr/>
          </p:nvSpPr>
          <p:spPr>
            <a:xfrm>
              <a:off x="5983475" y="194235"/>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9" name="Google Shape;557;p1"/>
            <p:cNvSpPr/>
            <p:nvPr/>
          </p:nvSpPr>
          <p:spPr>
            <a:xfrm>
              <a:off x="6370420" y="560204"/>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0" name="Google Shape;558;p1"/>
            <p:cNvSpPr/>
            <p:nvPr/>
          </p:nvSpPr>
          <p:spPr>
            <a:xfrm>
              <a:off x="6370420" y="194235"/>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1" name="Google Shape;559;p1"/>
            <p:cNvSpPr/>
            <p:nvPr/>
          </p:nvSpPr>
          <p:spPr>
            <a:xfrm>
              <a:off x="9065232" y="194597"/>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2" name="Google Shape;560;p1"/>
            <p:cNvSpPr/>
            <p:nvPr/>
          </p:nvSpPr>
          <p:spPr>
            <a:xfrm>
              <a:off x="6756270" y="561809"/>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3" name="Google Shape;561;p1"/>
            <p:cNvSpPr/>
            <p:nvPr/>
          </p:nvSpPr>
          <p:spPr>
            <a:xfrm>
              <a:off x="9433144" y="194235"/>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4" name="Google Shape;562;p1"/>
            <p:cNvSpPr/>
            <p:nvPr/>
          </p:nvSpPr>
          <p:spPr>
            <a:xfrm>
              <a:off x="6756270" y="195840"/>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5" name="Google Shape;563;p1"/>
            <p:cNvSpPr/>
            <p:nvPr/>
          </p:nvSpPr>
          <p:spPr>
            <a:xfrm>
              <a:off x="9820089" y="194235"/>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6" name="Google Shape;564;p1"/>
            <p:cNvSpPr/>
            <p:nvPr/>
          </p:nvSpPr>
          <p:spPr>
            <a:xfrm>
              <a:off x="7142909" y="561809"/>
              <a:ext cx="295274"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2" name="Google Shape;565;p1"/>
            <p:cNvSpPr/>
            <p:nvPr/>
          </p:nvSpPr>
          <p:spPr>
            <a:xfrm>
              <a:off x="10210593" y="194235"/>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3" name="Google Shape;566;p1"/>
            <p:cNvSpPr/>
            <p:nvPr/>
          </p:nvSpPr>
          <p:spPr>
            <a:xfrm>
              <a:off x="7142909" y="195840"/>
              <a:ext cx="307301"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4" name="Google Shape;567;p1"/>
            <p:cNvSpPr/>
            <p:nvPr/>
          </p:nvSpPr>
          <p:spPr>
            <a:xfrm>
              <a:off x="7529854" y="561809"/>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5" name="Google Shape;568;p1"/>
            <p:cNvSpPr/>
            <p:nvPr/>
          </p:nvSpPr>
          <p:spPr>
            <a:xfrm>
              <a:off x="7529854" y="195840"/>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6" name="Google Shape;569;p1"/>
            <p:cNvSpPr/>
            <p:nvPr/>
          </p:nvSpPr>
          <p:spPr>
            <a:xfrm>
              <a:off x="7919397" y="560204"/>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7" name="Google Shape;570;p1"/>
            <p:cNvSpPr/>
            <p:nvPr/>
          </p:nvSpPr>
          <p:spPr>
            <a:xfrm>
              <a:off x="7919397" y="194235"/>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8" name="Google Shape;571;p1"/>
            <p:cNvSpPr/>
            <p:nvPr/>
          </p:nvSpPr>
          <p:spPr>
            <a:xfrm>
              <a:off x="8306036" y="560204"/>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9" name="Google Shape;572;p1"/>
            <p:cNvSpPr/>
            <p:nvPr/>
          </p:nvSpPr>
          <p:spPr>
            <a:xfrm>
              <a:off x="8306036" y="194235"/>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0" name="Google Shape;573;p1"/>
            <p:cNvSpPr/>
            <p:nvPr/>
          </p:nvSpPr>
          <p:spPr>
            <a:xfrm>
              <a:off x="8692981" y="560204"/>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1" name="Google Shape;574;p1"/>
            <p:cNvSpPr/>
            <p:nvPr/>
          </p:nvSpPr>
          <p:spPr>
            <a:xfrm>
              <a:off x="8692981" y="194235"/>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2" name="Google Shape;575;p1"/>
            <p:cNvSpPr/>
            <p:nvPr/>
          </p:nvSpPr>
          <p:spPr>
            <a:xfrm>
              <a:off x="9065232" y="560566"/>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3" name="Google Shape;576;p1"/>
            <p:cNvSpPr/>
            <p:nvPr/>
          </p:nvSpPr>
          <p:spPr>
            <a:xfrm>
              <a:off x="9433144" y="560204"/>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577;p1"/>
            <p:cNvSpPr/>
            <p:nvPr/>
          </p:nvSpPr>
          <p:spPr>
            <a:xfrm>
              <a:off x="9820089" y="560204"/>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5" name="Google Shape;578;p1"/>
            <p:cNvSpPr/>
            <p:nvPr/>
          </p:nvSpPr>
          <p:spPr>
            <a:xfrm>
              <a:off x="10210593" y="560204"/>
              <a:ext cx="292608" cy="292175"/>
            </a:xfrm>
            <a:prstGeom prst="rect">
              <a:avLst/>
            </a:prstGeom>
            <a:solidFill>
              <a:srgbClr val="C00000">
                <a:alpha val="65000"/>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cxnSp>
        <p:nvCxnSpPr>
          <p:cNvPr id="267" name="Straight Arrow Connector 266"/>
          <p:cNvCxnSpPr/>
          <p:nvPr/>
        </p:nvCxnSpPr>
        <p:spPr>
          <a:xfrm flipV="1">
            <a:off x="9378093" y="1929434"/>
            <a:ext cx="995153" cy="916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8" name="Google Shape;535;p1"/>
          <p:cNvSpPr txBox="1"/>
          <p:nvPr/>
        </p:nvSpPr>
        <p:spPr>
          <a:xfrm>
            <a:off x="9947169" y="1708847"/>
            <a:ext cx="2347124"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Invalid</a:t>
            </a:r>
            <a:r>
              <a:rPr kumimoji="0" lang="en-US" sz="2000" b="1" i="0" u="none" strike="noStrike" kern="0" cap="none" spc="0" normalizeH="0" noProof="0" dirty="0">
                <a:ln>
                  <a:noFill/>
                </a:ln>
                <a:solidFill>
                  <a:srgbClr val="C00000"/>
                </a:solidFill>
                <a:effectLst/>
                <a:uLnTx/>
                <a:uFillTx/>
                <a:latin typeface="Helvetica Neue"/>
                <a:ea typeface="Helvetica Neue"/>
                <a:cs typeface="Helvetica Neue"/>
                <a:sym typeface="Helvetica Neue"/>
              </a:rPr>
              <a:t> Computation</a:t>
            </a:r>
            <a:endParaRPr kumimoji="0"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endParaRPr>
          </a:p>
        </p:txBody>
      </p:sp>
      <p:grpSp>
        <p:nvGrpSpPr>
          <p:cNvPr id="217" name="Group 216"/>
          <p:cNvGrpSpPr/>
          <p:nvPr/>
        </p:nvGrpSpPr>
        <p:grpSpPr>
          <a:xfrm>
            <a:off x="6926703" y="4664564"/>
            <a:ext cx="1008668" cy="603649"/>
            <a:chOff x="1338392" y="3911997"/>
            <a:chExt cx="1328963" cy="536074"/>
          </a:xfrm>
        </p:grpSpPr>
        <p:grpSp>
          <p:nvGrpSpPr>
            <p:cNvPr id="218" name="Group 217"/>
            <p:cNvGrpSpPr/>
            <p:nvPr/>
          </p:nvGrpSpPr>
          <p:grpSpPr>
            <a:xfrm>
              <a:off x="1338392" y="3911997"/>
              <a:ext cx="1328963" cy="536074"/>
              <a:chOff x="744687" y="639348"/>
              <a:chExt cx="1328963" cy="536074"/>
            </a:xfrm>
          </p:grpSpPr>
          <p:cxnSp>
            <p:nvCxnSpPr>
              <p:cNvPr id="220"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224"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225"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234"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266"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269"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270"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271"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272"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273"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219"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nvGrpSpPr>
          <p:cNvPr id="274" name="Group 273"/>
          <p:cNvGrpSpPr/>
          <p:nvPr/>
        </p:nvGrpSpPr>
        <p:grpSpPr>
          <a:xfrm>
            <a:off x="9007694" y="4661924"/>
            <a:ext cx="973794" cy="603258"/>
            <a:chOff x="1338392" y="3911997"/>
            <a:chExt cx="1328963" cy="536074"/>
          </a:xfrm>
        </p:grpSpPr>
        <p:grpSp>
          <p:nvGrpSpPr>
            <p:cNvPr id="275" name="Group 274"/>
            <p:cNvGrpSpPr/>
            <p:nvPr/>
          </p:nvGrpSpPr>
          <p:grpSpPr>
            <a:xfrm>
              <a:off x="1338392" y="3911997"/>
              <a:ext cx="1328963" cy="536074"/>
              <a:chOff x="744687" y="639348"/>
              <a:chExt cx="1328963" cy="536074"/>
            </a:xfrm>
          </p:grpSpPr>
          <p:cxnSp>
            <p:nvCxnSpPr>
              <p:cNvPr id="277"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278"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279"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280"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281"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282"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283"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284"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285"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286"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276"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nvGrpSpPr>
          <p:cNvPr id="287" name="Group 286"/>
          <p:cNvGrpSpPr/>
          <p:nvPr/>
        </p:nvGrpSpPr>
        <p:grpSpPr>
          <a:xfrm>
            <a:off x="7970527" y="4668421"/>
            <a:ext cx="1008668" cy="603649"/>
            <a:chOff x="1338392" y="3911997"/>
            <a:chExt cx="1328963" cy="536074"/>
          </a:xfrm>
        </p:grpSpPr>
        <p:grpSp>
          <p:nvGrpSpPr>
            <p:cNvPr id="288" name="Group 287"/>
            <p:cNvGrpSpPr/>
            <p:nvPr/>
          </p:nvGrpSpPr>
          <p:grpSpPr>
            <a:xfrm>
              <a:off x="1338392" y="3911997"/>
              <a:ext cx="1328963" cy="536074"/>
              <a:chOff x="744687" y="639348"/>
              <a:chExt cx="1328963" cy="536074"/>
            </a:xfrm>
          </p:grpSpPr>
          <p:cxnSp>
            <p:nvCxnSpPr>
              <p:cNvPr id="290"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291"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292"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293"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294"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295"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296"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297"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298"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299"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289"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nvGrpSpPr>
          <p:cNvPr id="2" name="Group 1"/>
          <p:cNvGrpSpPr/>
          <p:nvPr/>
        </p:nvGrpSpPr>
        <p:grpSpPr>
          <a:xfrm>
            <a:off x="6944399" y="4686966"/>
            <a:ext cx="962839" cy="543187"/>
            <a:chOff x="6944399" y="4686966"/>
            <a:chExt cx="962839" cy="543187"/>
          </a:xfrm>
        </p:grpSpPr>
        <p:sp>
          <p:nvSpPr>
            <p:cNvPr id="301" name="Rectangle 300"/>
            <p:cNvSpPr/>
            <p:nvPr/>
          </p:nvSpPr>
          <p:spPr>
            <a:xfrm>
              <a:off x="6945085" y="4690785"/>
              <a:ext cx="962153" cy="539368"/>
            </a:xfrm>
            <a:prstGeom prst="rect">
              <a:avLst/>
            </a:prstGeom>
            <a:solidFill>
              <a:srgbClr val="C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3" name="Rectangle 302"/>
            <p:cNvSpPr/>
            <p:nvPr/>
          </p:nvSpPr>
          <p:spPr>
            <a:xfrm>
              <a:off x="6944399" y="4686966"/>
              <a:ext cx="106381" cy="9886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tx1"/>
                </a:solidFill>
                <a:effectLst/>
                <a:uLnTx/>
                <a:uFillTx/>
                <a:latin typeface="Arial"/>
                <a:ea typeface="+mn-ea"/>
                <a:cs typeface="+mn-cs"/>
                <a:sym typeface="Arial"/>
              </a:endParaRPr>
            </a:p>
          </p:txBody>
        </p:sp>
      </p:grpSp>
      <p:grpSp>
        <p:nvGrpSpPr>
          <p:cNvPr id="3" name="Group 2"/>
          <p:cNvGrpSpPr/>
          <p:nvPr/>
        </p:nvGrpSpPr>
        <p:grpSpPr>
          <a:xfrm>
            <a:off x="7993712" y="4686965"/>
            <a:ext cx="962153" cy="543188"/>
            <a:chOff x="7993712" y="4686965"/>
            <a:chExt cx="962153" cy="543188"/>
          </a:xfrm>
        </p:grpSpPr>
        <p:sp>
          <p:nvSpPr>
            <p:cNvPr id="302" name="Rectangle 301"/>
            <p:cNvSpPr/>
            <p:nvPr/>
          </p:nvSpPr>
          <p:spPr>
            <a:xfrm>
              <a:off x="7993712" y="4690785"/>
              <a:ext cx="962153" cy="539368"/>
            </a:xfrm>
            <a:prstGeom prst="rect">
              <a:avLst/>
            </a:prstGeom>
            <a:solidFill>
              <a:srgbClr val="C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4" name="Rectangle 303"/>
            <p:cNvSpPr/>
            <p:nvPr/>
          </p:nvSpPr>
          <p:spPr>
            <a:xfrm>
              <a:off x="7994269" y="4686965"/>
              <a:ext cx="106381" cy="9886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tx1"/>
                </a:solidFill>
                <a:effectLst/>
                <a:uLnTx/>
                <a:uFillTx/>
                <a:latin typeface="Arial"/>
                <a:ea typeface="+mn-ea"/>
                <a:cs typeface="+mn-cs"/>
                <a:sym typeface="Arial"/>
              </a:endParaRPr>
            </a:p>
          </p:txBody>
        </p:sp>
      </p:grpSp>
      <p:sp>
        <p:nvSpPr>
          <p:cNvPr id="178" name="Google Shape;106;p1"/>
          <p:cNvSpPr/>
          <p:nvPr/>
        </p:nvSpPr>
        <p:spPr>
          <a:xfrm>
            <a:off x="6657574" y="4094857"/>
            <a:ext cx="211825" cy="1365218"/>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M</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79" name="Google Shape;106;p1"/>
          <p:cNvSpPr/>
          <p:nvPr/>
        </p:nvSpPr>
        <p:spPr>
          <a:xfrm>
            <a:off x="7110862" y="4147052"/>
            <a:ext cx="1453849" cy="293153"/>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Sender</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80" name="Google Shape;106;p1"/>
          <p:cNvSpPr/>
          <p:nvPr/>
        </p:nvSpPr>
        <p:spPr>
          <a:xfrm>
            <a:off x="8873128" y="4134088"/>
            <a:ext cx="989797" cy="293560"/>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Receiver</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181" name="Group 180"/>
          <p:cNvGrpSpPr/>
          <p:nvPr/>
        </p:nvGrpSpPr>
        <p:grpSpPr>
          <a:xfrm>
            <a:off x="1428322" y="1191890"/>
            <a:ext cx="2986890" cy="1508913"/>
            <a:chOff x="1428322" y="1191890"/>
            <a:chExt cx="2986890" cy="1508913"/>
          </a:xfrm>
        </p:grpSpPr>
        <p:cxnSp>
          <p:nvCxnSpPr>
            <p:cNvPr id="183" name="Straight Connector 182"/>
            <p:cNvCxnSpPr/>
            <p:nvPr/>
          </p:nvCxnSpPr>
          <p:spPr>
            <a:xfrm flipH="1" flipV="1">
              <a:off x="3559078" y="1444886"/>
              <a:ext cx="856134" cy="36597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3559078" y="2103030"/>
              <a:ext cx="844549" cy="45999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a:xfrm>
              <a:off x="1519189" y="1191890"/>
              <a:ext cx="1772040" cy="1508913"/>
              <a:chOff x="2066752" y="1844779"/>
              <a:chExt cx="755979" cy="767373"/>
            </a:xfrm>
          </p:grpSpPr>
          <p:sp>
            <p:nvSpPr>
              <p:cNvPr id="189" name="Google Shape;554;p1"/>
              <p:cNvSpPr/>
              <p:nvPr/>
            </p:nvSpPr>
            <p:spPr>
              <a:xfrm>
                <a:off x="2066752" y="1844779"/>
                <a:ext cx="492192" cy="767373"/>
              </a:xfrm>
              <a:prstGeom prst="rect">
                <a:avLst/>
              </a:prstGeom>
              <a:solidFill>
                <a:schemeClr val="accent5">
                  <a:lumMod val="60000"/>
                  <a:lumOff val="4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554;p1"/>
              <p:cNvSpPr/>
              <p:nvPr/>
            </p:nvSpPr>
            <p:spPr>
              <a:xfrm>
                <a:off x="2550250" y="1844779"/>
                <a:ext cx="272481" cy="767373"/>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effectLst/>
                  <a:uLnTx/>
                  <a:uFillTx/>
                  <a:latin typeface="Calibri"/>
                  <a:ea typeface="Calibri"/>
                  <a:cs typeface="Calibri"/>
                  <a:sym typeface="Calibri"/>
                </a:endParaRPr>
              </a:p>
            </p:txBody>
          </p:sp>
        </p:grpSp>
        <p:sp>
          <p:nvSpPr>
            <p:cNvPr id="186" name="TextBox 185"/>
            <p:cNvSpPr txBox="1"/>
            <p:nvPr/>
          </p:nvSpPr>
          <p:spPr>
            <a:xfrm>
              <a:off x="1428322" y="1561002"/>
              <a:ext cx="13337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VLIW</a:t>
              </a:r>
              <a:r>
                <a:rPr kumimoji="0" lang="en-US" altLang="zh-CN" b="0" i="0" u="none" strike="noStrike" kern="0" cap="none" spc="0" normalizeH="0" noProof="0" dirty="0">
                  <a:ln>
                    <a:noFill/>
                  </a:ln>
                  <a:solidFill>
                    <a:srgbClr val="000000"/>
                  </a:solidFill>
                  <a:effectLst/>
                  <a:uLnTx/>
                  <a:uFillTx/>
                  <a:latin typeface="Helvetica Neue"/>
                  <a:ea typeface="宋体" panose="02010600030101010101" pitchFamily="2" charset="-122"/>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Processor</a:t>
              </a:r>
              <a:endParaRPr kumimoji="0" lang="zh-CN" altLang="en-US"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187" name="TextBox 186"/>
            <p:cNvSpPr txBox="1"/>
            <p:nvPr/>
          </p:nvSpPr>
          <p:spPr>
            <a:xfrm>
              <a:off x="2477133" y="1565210"/>
              <a:ext cx="10087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32KB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Mem</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spTree>
    <p:extLst>
      <p:ext uri="{BB962C8B-B14F-4D97-AF65-F5344CB8AC3E}">
        <p14:creationId xmlns:p14="http://schemas.microsoft.com/office/powerpoint/2010/main" val="28697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7"/>
                                        </p:tgtEl>
                                        <p:attrNameLst>
                                          <p:attrName>style.visibility</p:attrName>
                                        </p:attrNameLst>
                                      </p:cBhvr>
                                      <p:to>
                                        <p:strVal val="visible"/>
                                      </p:to>
                                    </p:set>
                                    <p:animEffect transition="in" filter="fade">
                                      <p:cBhvr>
                                        <p:cTn id="20" dur="500"/>
                                        <p:tgtEl>
                                          <p:spTgt spid="227"/>
                                        </p:tgtEl>
                                      </p:cBhvr>
                                    </p:animEffect>
                                  </p:childTnLst>
                                </p:cTn>
                              </p:par>
                              <p:par>
                                <p:cTn id="21" presetID="10" presetClass="entr" presetSubtype="0" fill="hold" nodeType="withEffect">
                                  <p:stCondLst>
                                    <p:cond delay="0"/>
                                  </p:stCondLst>
                                  <p:childTnLst>
                                    <p:set>
                                      <p:cBhvr>
                                        <p:cTn id="22" dur="1" fill="hold">
                                          <p:stCondLst>
                                            <p:cond delay="0"/>
                                          </p:stCondLst>
                                        </p:cTn>
                                        <p:tgtEl>
                                          <p:spTgt spid="222"/>
                                        </p:tgtEl>
                                        <p:attrNameLst>
                                          <p:attrName>style.visibility</p:attrName>
                                        </p:attrNameLst>
                                      </p:cBhvr>
                                      <p:to>
                                        <p:strVal val="visible"/>
                                      </p:to>
                                    </p:set>
                                    <p:animEffect transition="in" filter="fade">
                                      <p:cBhvr>
                                        <p:cTn id="23" dur="500"/>
                                        <p:tgtEl>
                                          <p:spTgt spid="2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2"/>
                                        </p:tgtEl>
                                        <p:attrNameLst>
                                          <p:attrName>style.visibility</p:attrName>
                                        </p:attrNameLst>
                                      </p:cBhvr>
                                      <p:to>
                                        <p:strVal val="visible"/>
                                      </p:to>
                                    </p:set>
                                    <p:animEffect transition="in" filter="fade">
                                      <p:cBhvr>
                                        <p:cTn id="28" dur="500"/>
                                        <p:tgtEl>
                                          <p:spTgt spid="2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3"/>
                                        </p:tgtEl>
                                        <p:attrNameLst>
                                          <p:attrName>style.visibility</p:attrName>
                                        </p:attrNameLst>
                                      </p:cBhvr>
                                      <p:to>
                                        <p:strVal val="visible"/>
                                      </p:to>
                                    </p:set>
                                    <p:animEffect transition="in" filter="fade">
                                      <p:cBhvr>
                                        <p:cTn id="31" dur="500"/>
                                        <p:tgtEl>
                                          <p:spTgt spid="213"/>
                                        </p:tgtEl>
                                      </p:cBhvr>
                                    </p:animEffect>
                                  </p:childTnLst>
                                </p:cTn>
                              </p:par>
                              <p:par>
                                <p:cTn id="32" presetID="57" presetClass="path" presetSubtype="0" accel="50000" decel="50000" fill="hold" grpId="0" nodeType="withEffect">
                                  <p:stCondLst>
                                    <p:cond delay="0"/>
                                  </p:stCondLst>
                                  <p:childTnLst>
                                    <p:animMotion origin="layout" path="M -0.00026 -4.81481E-6 C -0.00026 -0.0405 -0.00065 -0.07824 -0.00065 -0.12106 C 6.25E-7 -0.16712 -0.00599 -0.25254 0.02279 -0.25254 L 0.07734 -0.25208 " pathEditMode="relative" rAng="0" ptsTypes="AAAA">
                                      <p:cBhvr>
                                        <p:cTn id="33" dur="1500" fill="hold"/>
                                        <p:tgtEl>
                                          <p:spTgt spid="215"/>
                                        </p:tgtEl>
                                        <p:attrNameLst>
                                          <p:attrName>ppt_x</p:attrName>
                                          <p:attrName>ppt_y</p:attrName>
                                        </p:attrNameLst>
                                      </p:cBhvr>
                                      <p:rCtr x="3854" y="-12639"/>
                                    </p:animMotion>
                                  </p:childTnLst>
                                </p:cTn>
                              </p:par>
                              <p:par>
                                <p:cTn id="34" presetID="57" presetClass="path" presetSubtype="0" accel="50000" decel="50000" fill="hold" grpId="0" nodeType="withEffect">
                                  <p:stCondLst>
                                    <p:cond delay="0"/>
                                  </p:stCondLst>
                                  <p:childTnLst>
                                    <p:animMotion origin="layout" path="M -0.00091 3.7037E-6 C -0.00338 -0.09167 -0.00573 -0.09491 -0.10677 -0.09537 C -0.10768 -0.13635 -0.10638 -0.21852 -0.0776 -0.21852 L 0.03672 -0.21806 " pathEditMode="relative" rAng="0" ptsTypes="AAAA">
                                      <p:cBhvr>
                                        <p:cTn id="35" dur="1500" fill="hold"/>
                                        <p:tgtEl>
                                          <p:spTgt spid="223"/>
                                        </p:tgtEl>
                                        <p:attrNameLst>
                                          <p:attrName>ppt_x</p:attrName>
                                          <p:attrName>ppt_y</p:attrName>
                                        </p:attrNameLst>
                                      </p:cBhvr>
                                      <p:rCtr x="-3424" y="-10926"/>
                                    </p:animMotion>
                                  </p:childTnLst>
                                </p:cTn>
                              </p:par>
                            </p:childTnLst>
                          </p:cTn>
                        </p:par>
                        <p:par>
                          <p:cTn id="36" fill="hold">
                            <p:stCondLst>
                              <p:cond delay="1500"/>
                            </p:stCondLst>
                            <p:childTnLst>
                              <p:par>
                                <p:cTn id="37" presetID="1" presetClass="exit" presetSubtype="0" fill="hold" grpId="1" nodeType="afterEffect">
                                  <p:stCondLst>
                                    <p:cond delay="0"/>
                                  </p:stCondLst>
                                  <p:childTnLst>
                                    <p:set>
                                      <p:cBhvr>
                                        <p:cTn id="38" dur="1" fill="hold">
                                          <p:stCondLst>
                                            <p:cond delay="0"/>
                                          </p:stCondLst>
                                        </p:cTn>
                                        <p:tgtEl>
                                          <p:spTgt spid="215"/>
                                        </p:tgtEl>
                                        <p:attrNameLst>
                                          <p:attrName>style.visibility</p:attrName>
                                        </p:attrNameLst>
                                      </p:cBhvr>
                                      <p:to>
                                        <p:strVal val="hidden"/>
                                      </p:to>
                                    </p:set>
                                  </p:childTnLst>
                                </p:cTn>
                              </p:par>
                            </p:childTnLst>
                          </p:cTn>
                        </p:par>
                        <p:par>
                          <p:cTn id="39" fill="hold">
                            <p:stCondLst>
                              <p:cond delay="1500"/>
                            </p:stCondLst>
                            <p:childTnLst>
                              <p:par>
                                <p:cTn id="40" presetID="1" presetClass="exit" presetSubtype="0" fill="hold" grpId="1" nodeType="afterEffect">
                                  <p:stCondLst>
                                    <p:cond delay="0"/>
                                  </p:stCondLst>
                                  <p:childTnLst>
                                    <p:set>
                                      <p:cBhvr>
                                        <p:cTn id="41" dur="1" fill="hold">
                                          <p:stCondLst>
                                            <p:cond delay="0"/>
                                          </p:stCondLst>
                                        </p:cTn>
                                        <p:tgtEl>
                                          <p:spTgt spid="223"/>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3"/>
                                        </p:tgtEl>
                                        <p:attrNameLst>
                                          <p:attrName>style.visibility</p:attrName>
                                        </p:attrNameLst>
                                      </p:cBhvr>
                                      <p:to>
                                        <p:strVal val="visible"/>
                                      </p:to>
                                    </p:set>
                                    <p:animEffect transition="in" filter="fade">
                                      <p:cBhvr>
                                        <p:cTn id="59" dur="500"/>
                                        <p:tgtEl>
                                          <p:spTgt spid="233"/>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67"/>
                                        </p:tgtEl>
                                        <p:attrNameLst>
                                          <p:attrName>style.visibility</p:attrName>
                                        </p:attrNameLst>
                                      </p:cBhvr>
                                      <p:to>
                                        <p:strVal val="visible"/>
                                      </p:to>
                                    </p:set>
                                    <p:animEffect transition="in" filter="fade">
                                      <p:cBhvr>
                                        <p:cTn id="63" dur="500"/>
                                        <p:tgtEl>
                                          <p:spTgt spid="26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8"/>
                                        </p:tgtEl>
                                        <p:attrNameLst>
                                          <p:attrName>style.visibility</p:attrName>
                                        </p:attrNameLst>
                                      </p:cBhvr>
                                      <p:to>
                                        <p:strVal val="visible"/>
                                      </p:to>
                                    </p:set>
                                    <p:animEffect transition="in" filter="fade">
                                      <p:cBhvr>
                                        <p:cTn id="66"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223" grpId="1" animBg="1"/>
      <p:bldP spid="215" grpId="0" animBg="1"/>
      <p:bldP spid="215" grpId="1" animBg="1"/>
      <p:bldP spid="212" grpId="0" animBg="1"/>
      <p:bldP spid="213" grpId="0" animBg="1"/>
      <p:bldP spid="210" grpId="0"/>
      <p:bldP spid="5" grpId="0"/>
      <p:bldP spid="227" grpId="0"/>
      <p:bldP spid="233" grpId="0"/>
      <p:bldP spid="2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381015" y="2456942"/>
            <a:ext cx="11393963" cy="3816856"/>
          </a:xfrm>
          <a:prstGeom prst="rect">
            <a:avLst/>
          </a:prstGeom>
        </p:spPr>
      </p:pic>
      <p:sp>
        <p:nvSpPr>
          <p:cNvPr id="31" name="TextBox 30"/>
          <p:cNvSpPr txBox="1"/>
          <p:nvPr/>
        </p:nvSpPr>
        <p:spPr>
          <a:xfrm>
            <a:off x="599538" y="1821398"/>
            <a:ext cx="6978129" cy="400110"/>
          </a:xfrm>
          <a:prstGeom prst="rect">
            <a:avLst/>
          </a:prstGeom>
          <a:noFill/>
        </p:spPr>
        <p:txBody>
          <a:bodyPr wrap="square" rtlCol="0">
            <a:spAutoFit/>
          </a:bodyPr>
          <a:lstStyle/>
          <a:p>
            <a:r>
              <a:rPr lang="en-US" sz="2000" dirty="0"/>
              <a:t>Matrix Multiply on 384 AIEs</a:t>
            </a:r>
          </a:p>
        </p:txBody>
      </p:sp>
      <p:sp>
        <p:nvSpPr>
          <p:cNvPr id="32" name="Title 2">
            <a:extLst>
              <a:ext uri="{FF2B5EF4-FFF2-40B4-BE49-F238E27FC236}">
                <a16:creationId xmlns:a16="http://schemas.microsoft.com/office/drawing/2014/main" id="{C35C392B-5441-6443-B1E5-82C3FFF8C8A2}"/>
              </a:ext>
            </a:extLst>
          </p:cNvPr>
          <p:cNvSpPr txBox="1">
            <a:spLocks/>
          </p:cNvSpPr>
          <p:nvPr/>
        </p:nvSpPr>
        <p:spPr>
          <a:xfrm>
            <a:off x="249003" y="1079931"/>
            <a:ext cx="12112021" cy="506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lang="en-US" altLang="zh-CN" sz="2000" kern="0" dirty="0">
                <a:solidFill>
                  <a:srgbClr val="FF0000"/>
                </a:solidFill>
              </a:rPr>
              <a:t>Huge computation resources in one monolithic accelerator</a:t>
            </a:r>
            <a:r>
              <a:rPr lang="en-US" altLang="zh-CN" sz="2000" kern="0" dirty="0">
                <a:solidFill>
                  <a:schemeClr val="tx1"/>
                </a:solidFill>
              </a:rPr>
              <a:t> vs. </a:t>
            </a:r>
            <a:r>
              <a:rPr lang="en-US" altLang="zh-CN" sz="2000" kern="0" dirty="0">
                <a:solidFill>
                  <a:schemeClr val="accent5"/>
                </a:solidFill>
              </a:rPr>
              <a:t>MM layers of small sizes</a:t>
            </a:r>
            <a:endParaRPr kumimoji="0" lang="en-US" sz="2000" b="1" i="0" u="none" strike="noStrike" kern="0" cap="none" spc="0" normalizeH="0" baseline="0" noProof="0" dirty="0">
              <a:ln>
                <a:noFill/>
              </a:ln>
              <a:solidFill>
                <a:schemeClr val="accent5"/>
              </a:solidFill>
              <a:effectLst/>
              <a:uLnTx/>
              <a:uFillTx/>
              <a:sym typeface="Raleway"/>
            </a:endParaRPr>
          </a:p>
        </p:txBody>
      </p:sp>
      <p:sp>
        <p:nvSpPr>
          <p:cNvPr id="2" name="Title 2">
            <a:extLst>
              <a:ext uri="{FF2B5EF4-FFF2-40B4-BE49-F238E27FC236}">
                <a16:creationId xmlns:a16="http://schemas.microsoft.com/office/drawing/2014/main" id="{DAD79313-8CB6-FA42-C9AD-9BD7ABCBB1D5}"/>
              </a:ext>
            </a:extLst>
          </p:cNvPr>
          <p:cNvSpPr txBox="1">
            <a:spLocks/>
          </p:cNvSpPr>
          <p:nvPr/>
        </p:nvSpPr>
        <p:spPr>
          <a:xfrm>
            <a:off x="97244" y="276418"/>
            <a:ext cx="5211355"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44546A"/>
              </a:buClr>
              <a:buSzPct val="100000"/>
              <a:defRPr/>
            </a:pPr>
            <a:r>
              <a:rPr lang="en-US" altLang="zh-CN" sz="2800" b="0" kern="1200" dirty="0">
                <a:solidFill>
                  <a:srgbClr val="00B0F0"/>
                </a:solidFill>
                <a:latin typeface="Calibri"/>
                <a:sym typeface="Wingdings" panose="05000000000000000000" pitchFamily="2" charset="2"/>
              </a:rPr>
              <a:t>Monolithic</a:t>
            </a:r>
            <a:r>
              <a:rPr lang="en-US" altLang="zh-CN" sz="2800" b="0" kern="1200" dirty="0">
                <a:solidFill>
                  <a:srgbClr val="00B0F0"/>
                </a:solidFill>
                <a:latin typeface="Calibri"/>
                <a:ea typeface="+mn-ea"/>
                <a:cs typeface="+mn-cs"/>
                <a:sym typeface="Wingdings" panose="05000000000000000000" pitchFamily="2" charset="2"/>
              </a:rPr>
              <a:t> Programming Model</a:t>
            </a:r>
          </a:p>
        </p:txBody>
      </p:sp>
    </p:spTree>
    <p:extLst>
      <p:ext uri="{BB962C8B-B14F-4D97-AF65-F5344CB8AC3E}">
        <p14:creationId xmlns:p14="http://schemas.microsoft.com/office/powerpoint/2010/main" val="98230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20131" y="2857487"/>
            <a:ext cx="5745576" cy="3009976"/>
            <a:chOff x="2020131" y="2857487"/>
            <a:chExt cx="5745576" cy="3009976"/>
          </a:xfrm>
        </p:grpSpPr>
        <p:graphicFrame>
          <p:nvGraphicFramePr>
            <p:cNvPr id="45" name="Chart 44">
              <a:extLst>
                <a:ext uri="{FF2B5EF4-FFF2-40B4-BE49-F238E27FC236}">
                  <a16:creationId xmlns:a16="http://schemas.microsoft.com/office/drawing/2014/main" id="{7665AB4F-147B-2F45-AC47-08245CD1C824}"/>
                </a:ext>
              </a:extLst>
            </p:cNvPr>
            <p:cNvGraphicFramePr>
              <a:graphicFrameLocks/>
            </p:cNvGraphicFramePr>
            <p:nvPr/>
          </p:nvGraphicFramePr>
          <p:xfrm>
            <a:off x="2893231" y="2857487"/>
            <a:ext cx="4872476" cy="2771873"/>
          </p:xfrm>
          <a:graphic>
            <a:graphicData uri="http://schemas.openxmlformats.org/drawingml/2006/chart">
              <c:chart xmlns:c="http://schemas.openxmlformats.org/drawingml/2006/chart" xmlns:r="http://schemas.openxmlformats.org/officeDocument/2006/relationships" r:id="rId3"/>
            </a:graphicData>
          </a:graphic>
        </p:graphicFrame>
        <p:sp>
          <p:nvSpPr>
            <p:cNvPr id="54" name="Google Shape;99;p1"/>
            <p:cNvSpPr txBox="1"/>
            <p:nvPr/>
          </p:nvSpPr>
          <p:spPr>
            <a:xfrm>
              <a:off x="3262752" y="5498172"/>
              <a:ext cx="440029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 64    128   256    512    1K    1.5K    2K     3K   </a:t>
              </a:r>
              <a:endParaRPr sz="1800" b="0" i="0" u="none" strike="noStrike" cap="none" baseline="30000" dirty="0">
                <a:solidFill>
                  <a:srgbClr val="000000"/>
                </a:solidFill>
                <a:latin typeface="Calibri" panose="020F0502020204030204" pitchFamily="34" charset="0"/>
                <a:ea typeface="Helvetica Neue"/>
                <a:cs typeface="Calibri" panose="020F0502020204030204" pitchFamily="34" charset="0"/>
                <a:sym typeface="Helvetica Neue"/>
              </a:endParaRPr>
            </a:p>
          </p:txBody>
        </p:sp>
        <p:grpSp>
          <p:nvGrpSpPr>
            <p:cNvPr id="55" name="Google Shape;91;p1"/>
            <p:cNvGrpSpPr/>
            <p:nvPr/>
          </p:nvGrpSpPr>
          <p:grpSpPr>
            <a:xfrm>
              <a:off x="2505274" y="3251695"/>
              <a:ext cx="673263" cy="2409474"/>
              <a:chOff x="3084778" y="1315377"/>
              <a:chExt cx="673263" cy="2409474"/>
            </a:xfrm>
          </p:grpSpPr>
          <p:sp>
            <p:nvSpPr>
              <p:cNvPr id="56" name="Google Shape;92;p1"/>
              <p:cNvSpPr txBox="1"/>
              <p:nvPr/>
            </p:nvSpPr>
            <p:spPr>
              <a:xfrm>
                <a:off x="3090866" y="3355560"/>
                <a:ext cx="66717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10</a:t>
                </a:r>
                <a:r>
                  <a:rPr lang="en-US" sz="1800" b="0" i="0" u="none" strike="noStrike" cap="none" baseline="30000" dirty="0">
                    <a:solidFill>
                      <a:srgbClr val="000000"/>
                    </a:solidFill>
                    <a:latin typeface="Calibri" panose="020F0502020204030204" pitchFamily="34" charset="0"/>
                    <a:ea typeface="Helvetica Neue"/>
                    <a:cs typeface="Calibri" panose="020F0502020204030204" pitchFamily="34" charset="0"/>
                    <a:sym typeface="Helvetica Neue"/>
                  </a:rPr>
                  <a:t>-1</a:t>
                </a:r>
                <a:endParaRPr sz="1800" b="0" i="0" u="none" strike="noStrike" cap="none" baseline="30000"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57" name="Google Shape;93;p1"/>
              <p:cNvSpPr/>
              <p:nvPr/>
            </p:nvSpPr>
            <p:spPr>
              <a:xfrm>
                <a:off x="3084780" y="1315377"/>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10</a:t>
                </a:r>
                <a:r>
                  <a:rPr lang="en-US" sz="1800" b="0" i="0" u="none" strike="noStrike" cap="none" baseline="30000" dirty="0">
                    <a:solidFill>
                      <a:srgbClr val="000000"/>
                    </a:solidFill>
                    <a:latin typeface="Calibri" panose="020F0502020204030204" pitchFamily="34" charset="0"/>
                    <a:ea typeface="Helvetica Neue"/>
                    <a:cs typeface="Calibri" panose="020F0502020204030204" pitchFamily="34" charset="0"/>
                    <a:sym typeface="Helvetica Neue"/>
                  </a:rPr>
                  <a:t>4</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58" name="Google Shape;94;p1"/>
              <p:cNvSpPr/>
              <p:nvPr/>
            </p:nvSpPr>
            <p:spPr>
              <a:xfrm>
                <a:off x="3084779" y="1748286"/>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10</a:t>
                </a:r>
                <a:r>
                  <a:rPr lang="en-US" sz="1800" b="0" i="0" u="none" strike="noStrike" cap="none" baseline="30000" dirty="0">
                    <a:solidFill>
                      <a:srgbClr val="000000"/>
                    </a:solidFill>
                    <a:latin typeface="Calibri" panose="020F0502020204030204" pitchFamily="34" charset="0"/>
                    <a:ea typeface="Helvetica Neue"/>
                    <a:cs typeface="Calibri" panose="020F0502020204030204" pitchFamily="34" charset="0"/>
                    <a:sym typeface="Helvetica Neue"/>
                  </a:rPr>
                  <a:t>3</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59" name="Google Shape;95;p1"/>
              <p:cNvSpPr/>
              <p:nvPr/>
            </p:nvSpPr>
            <p:spPr>
              <a:xfrm>
                <a:off x="3084779" y="2136362"/>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10</a:t>
                </a:r>
                <a:r>
                  <a:rPr lang="en-US" sz="1800" b="0" i="0" u="none" strike="noStrike" cap="none" baseline="30000" dirty="0">
                    <a:solidFill>
                      <a:srgbClr val="000000"/>
                    </a:solidFill>
                    <a:latin typeface="Calibri" panose="020F0502020204030204" pitchFamily="34" charset="0"/>
                    <a:ea typeface="Helvetica Neue"/>
                    <a:cs typeface="Calibri" panose="020F0502020204030204" pitchFamily="34" charset="0"/>
                    <a:sym typeface="Helvetica Neue"/>
                  </a:rPr>
                  <a:t>2</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60" name="Google Shape;96;p1"/>
              <p:cNvSpPr/>
              <p:nvPr/>
            </p:nvSpPr>
            <p:spPr>
              <a:xfrm>
                <a:off x="3084778" y="2545411"/>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10</a:t>
                </a:r>
                <a:r>
                  <a:rPr lang="en-US" sz="1800" b="0" i="0" u="none" strike="noStrike" cap="none" baseline="30000" dirty="0">
                    <a:solidFill>
                      <a:srgbClr val="000000"/>
                    </a:solidFill>
                    <a:latin typeface="Calibri" panose="020F0502020204030204" pitchFamily="34" charset="0"/>
                    <a:ea typeface="Helvetica Neue"/>
                    <a:cs typeface="Calibri" panose="020F0502020204030204" pitchFamily="34" charset="0"/>
                    <a:sym typeface="Helvetica Neue"/>
                  </a:rPr>
                  <a:t>1</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61" name="Google Shape;97;p1"/>
              <p:cNvSpPr/>
              <p:nvPr/>
            </p:nvSpPr>
            <p:spPr>
              <a:xfrm>
                <a:off x="3094093" y="2934580"/>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10</a:t>
                </a:r>
                <a:r>
                  <a:rPr lang="en-US" sz="1800" b="0" i="0" u="none" strike="noStrike" cap="none" baseline="30000"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grpSp>
        <p:sp>
          <p:nvSpPr>
            <p:cNvPr id="26" name="TextBox 25"/>
            <p:cNvSpPr txBox="1"/>
            <p:nvPr/>
          </p:nvSpPr>
          <p:spPr>
            <a:xfrm rot="16200000">
              <a:off x="980006" y="4183710"/>
              <a:ext cx="2449581" cy="369332"/>
            </a:xfrm>
            <a:prstGeom prst="rect">
              <a:avLst/>
            </a:prstGeom>
            <a:noFill/>
          </p:spPr>
          <p:txBody>
            <a:bodyPr wrap="square" rtlCol="0">
              <a:spAutoFit/>
            </a:bodyPr>
            <a:lstStyle/>
            <a:p>
              <a:r>
                <a:rPr lang="en-US" altLang="zh-CN" dirty="0"/>
                <a:t>Throughput (GFLOPs)</a:t>
              </a:r>
              <a:endParaRPr lang="en-US" dirty="0"/>
            </a:p>
          </p:txBody>
        </p:sp>
      </p:grpSp>
      <p:sp>
        <p:nvSpPr>
          <p:cNvPr id="9" name="Title 2">
            <a:extLst>
              <a:ext uri="{FF2B5EF4-FFF2-40B4-BE49-F238E27FC236}">
                <a16:creationId xmlns:a16="http://schemas.microsoft.com/office/drawing/2014/main" id="{C35C392B-5441-6443-B1E5-82C3FFF8C8A2}"/>
              </a:ext>
            </a:extLst>
          </p:cNvPr>
          <p:cNvSpPr txBox="1">
            <a:spLocks/>
          </p:cNvSpPr>
          <p:nvPr/>
        </p:nvSpPr>
        <p:spPr>
          <a:xfrm>
            <a:off x="249003" y="1079931"/>
            <a:ext cx="12112021" cy="506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lang="en-US" altLang="zh-CN" sz="2000" kern="0" dirty="0">
                <a:solidFill>
                  <a:srgbClr val="FF0000"/>
                </a:solidFill>
              </a:rPr>
              <a:t>Huge computation resources in one monolithic accelerator</a:t>
            </a:r>
            <a:r>
              <a:rPr lang="en-US" altLang="zh-CN" sz="2000" kern="0" dirty="0">
                <a:solidFill>
                  <a:schemeClr val="tx1"/>
                </a:solidFill>
              </a:rPr>
              <a:t> vs. </a:t>
            </a:r>
            <a:r>
              <a:rPr lang="en-US" altLang="zh-CN" sz="2000" kern="0" dirty="0">
                <a:solidFill>
                  <a:schemeClr val="accent5"/>
                </a:solidFill>
              </a:rPr>
              <a:t>MM layers of small sizes</a:t>
            </a:r>
            <a:endParaRPr kumimoji="0" lang="en-US" sz="2000" b="1" i="0" u="none" strike="noStrike" kern="0" cap="none" spc="0" normalizeH="0" baseline="0" noProof="0" dirty="0">
              <a:ln>
                <a:noFill/>
              </a:ln>
              <a:solidFill>
                <a:schemeClr val="accent5"/>
              </a:solidFill>
              <a:effectLst/>
              <a:uLnTx/>
              <a:uFillTx/>
              <a:sym typeface="Raleway"/>
            </a:endParaRPr>
          </a:p>
        </p:txBody>
      </p:sp>
      <p:sp>
        <p:nvSpPr>
          <p:cNvPr id="46" name="Google Shape;101;p1"/>
          <p:cNvSpPr txBox="1"/>
          <p:nvPr/>
        </p:nvSpPr>
        <p:spPr>
          <a:xfrm>
            <a:off x="6943979" y="3410175"/>
            <a:ext cx="40030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2800"/>
              <a:buFont typeface="Calibri"/>
              <a:buNone/>
            </a:pPr>
            <a:r>
              <a:rPr lang="en-US" sz="2400" b="1" i="0" u="none" strike="noStrike" cap="none" dirty="0">
                <a:solidFill>
                  <a:srgbClr val="C00000"/>
                </a:solidFill>
                <a:latin typeface="Calibri" panose="020F0502020204030204" pitchFamily="34" charset="0"/>
                <a:ea typeface="Helvetica Neue"/>
                <a:cs typeface="Calibri" panose="020F0502020204030204" pitchFamily="34" charset="0"/>
                <a:sym typeface="Helvetica Neue"/>
              </a:rPr>
              <a:t>X</a:t>
            </a:r>
            <a:endParaRPr sz="2400" b="1" i="0" u="none" strike="noStrike" cap="none" dirty="0">
              <a:solidFill>
                <a:srgbClr val="C00000"/>
              </a:solidFill>
              <a:latin typeface="Calibri" panose="020F0502020204030204" pitchFamily="34" charset="0"/>
              <a:ea typeface="Helvetica Neue"/>
              <a:cs typeface="Calibri" panose="020F0502020204030204" pitchFamily="34" charset="0"/>
              <a:sym typeface="Helvetica Neue"/>
            </a:endParaRPr>
          </a:p>
        </p:txBody>
      </p:sp>
      <p:sp>
        <p:nvSpPr>
          <p:cNvPr id="47" name="Google Shape;105;p1"/>
          <p:cNvSpPr/>
          <p:nvPr/>
        </p:nvSpPr>
        <p:spPr>
          <a:xfrm>
            <a:off x="7380763" y="3061747"/>
            <a:ext cx="593460" cy="36929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dirty="0">
                <a:solidFill>
                  <a:schemeClr val="lt1"/>
                </a:solidFill>
                <a:latin typeface="Calibri" panose="020F0502020204030204" pitchFamily="34" charset="0"/>
                <a:ea typeface="Helvetica Neue"/>
                <a:cs typeface="Calibri" panose="020F0502020204030204" pitchFamily="34" charset="0"/>
                <a:sym typeface="Helvetica Neue"/>
              </a:rPr>
              <a:t>A</a:t>
            </a:r>
            <a:endParaRPr dirty="0">
              <a:latin typeface="Calibri" panose="020F0502020204030204" pitchFamily="34" charset="0"/>
              <a:cs typeface="Calibri" panose="020F0502020204030204" pitchFamily="34" charset="0"/>
            </a:endParaRPr>
          </a:p>
        </p:txBody>
      </p:sp>
      <p:sp>
        <p:nvSpPr>
          <p:cNvPr id="49" name="Google Shape;111;p1"/>
          <p:cNvSpPr txBox="1"/>
          <p:nvPr/>
        </p:nvSpPr>
        <p:spPr>
          <a:xfrm>
            <a:off x="7293567" y="3422129"/>
            <a:ext cx="20113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C00000"/>
                </a:solidFill>
                <a:latin typeface="Calibri" panose="020F0502020204030204" pitchFamily="34" charset="0"/>
                <a:ea typeface="Helvetica Neue"/>
                <a:cs typeface="Calibri" panose="020F0502020204030204" pitchFamily="34" charset="0"/>
                <a:sym typeface="Helvetica Neue"/>
              </a:rPr>
              <a:t>2821.14 GFLOPS</a:t>
            </a:r>
            <a:endParaRPr sz="2000" b="1" i="0" u="none" strike="noStrike" cap="none" dirty="0">
              <a:solidFill>
                <a:srgbClr val="C00000"/>
              </a:solidFill>
              <a:latin typeface="Calibri" panose="020F0502020204030204" pitchFamily="34" charset="0"/>
              <a:cs typeface="Calibri" panose="020F0502020204030204" pitchFamily="34" charset="0"/>
              <a:sym typeface="Arial"/>
            </a:endParaRPr>
          </a:p>
        </p:txBody>
      </p:sp>
      <p:sp>
        <p:nvSpPr>
          <p:cNvPr id="50" name="Google Shape;103;p1"/>
          <p:cNvSpPr txBox="1"/>
          <p:nvPr/>
        </p:nvSpPr>
        <p:spPr>
          <a:xfrm>
            <a:off x="3355297" y="4999059"/>
            <a:ext cx="40030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2800"/>
              <a:buFont typeface="Calibri"/>
              <a:buNone/>
            </a:pPr>
            <a:r>
              <a:rPr lang="en-US" sz="2400" b="1" i="0" u="none" strike="noStrike" cap="none" dirty="0">
                <a:solidFill>
                  <a:srgbClr val="C00000"/>
                </a:solidFill>
                <a:latin typeface="Calibri" panose="020F0502020204030204" pitchFamily="34" charset="0"/>
                <a:ea typeface="Helvetica Neue"/>
                <a:cs typeface="Calibri" panose="020F0502020204030204" pitchFamily="34" charset="0"/>
                <a:sym typeface="Helvetica Neue"/>
              </a:rPr>
              <a:t>X</a:t>
            </a:r>
            <a:endParaRPr sz="2400" b="1" i="0" u="none" strike="noStrike" cap="none" dirty="0">
              <a:solidFill>
                <a:srgbClr val="C00000"/>
              </a:solidFill>
              <a:latin typeface="Calibri" panose="020F0502020204030204" pitchFamily="34" charset="0"/>
              <a:ea typeface="Helvetica Neue"/>
              <a:cs typeface="Calibri" panose="020F0502020204030204" pitchFamily="34" charset="0"/>
              <a:sym typeface="Helvetica Neue"/>
            </a:endParaRPr>
          </a:p>
        </p:txBody>
      </p:sp>
      <p:sp>
        <p:nvSpPr>
          <p:cNvPr id="51" name="Google Shape;108;p1"/>
          <p:cNvSpPr/>
          <p:nvPr/>
        </p:nvSpPr>
        <p:spPr>
          <a:xfrm>
            <a:off x="4257335" y="5027657"/>
            <a:ext cx="624866" cy="36929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Calibri" panose="020F0502020204030204" pitchFamily="34" charset="0"/>
                <a:ea typeface="Helvetica Neue"/>
                <a:cs typeface="Calibri" panose="020F0502020204030204" pitchFamily="34" charset="0"/>
                <a:sym typeface="Helvetica Neue"/>
              </a:rPr>
              <a:t>B</a:t>
            </a:r>
            <a:endParaRPr>
              <a:latin typeface="Calibri" panose="020F0502020204030204" pitchFamily="34" charset="0"/>
              <a:cs typeface="Calibri" panose="020F0502020204030204" pitchFamily="34" charset="0"/>
            </a:endParaRPr>
          </a:p>
        </p:txBody>
      </p:sp>
      <p:sp>
        <p:nvSpPr>
          <p:cNvPr id="52" name="Google Shape;114;p1"/>
          <p:cNvSpPr txBox="1"/>
          <p:nvPr/>
        </p:nvSpPr>
        <p:spPr>
          <a:xfrm>
            <a:off x="4965970" y="5040984"/>
            <a:ext cx="2289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C00000"/>
                </a:solidFill>
                <a:latin typeface="Calibri" panose="020F0502020204030204" pitchFamily="34" charset="0"/>
                <a:ea typeface="Helvetica Neue"/>
                <a:cs typeface="Calibri" panose="020F0502020204030204" pitchFamily="34" charset="0"/>
                <a:sym typeface="Helvetica Neue"/>
              </a:rPr>
              <a:t>0.41 GFLOPS</a:t>
            </a:r>
            <a:endParaRPr sz="1800" b="1" i="0" u="none" strike="noStrike" cap="none" dirty="0">
              <a:solidFill>
                <a:srgbClr val="C00000"/>
              </a:solidFill>
              <a:latin typeface="Calibri" panose="020F0502020204030204" pitchFamily="34" charset="0"/>
              <a:cs typeface="Calibri" panose="020F0502020204030204" pitchFamily="34" charset="0"/>
              <a:sym typeface="Arial"/>
            </a:endParaRPr>
          </a:p>
        </p:txBody>
      </p:sp>
      <p:cxnSp>
        <p:nvCxnSpPr>
          <p:cNvPr id="53" name="Google Shape;120;p1"/>
          <p:cNvCxnSpPr>
            <a:stCxn id="51" idx="1"/>
          </p:cNvCxnSpPr>
          <p:nvPr/>
        </p:nvCxnSpPr>
        <p:spPr>
          <a:xfrm rot="10800000">
            <a:off x="3783335" y="5212302"/>
            <a:ext cx="474000" cy="0"/>
          </a:xfrm>
          <a:prstGeom prst="straightConnector1">
            <a:avLst/>
          </a:prstGeom>
          <a:noFill/>
          <a:ln w="38100" cap="flat" cmpd="sng">
            <a:solidFill>
              <a:srgbClr val="C00000"/>
            </a:solidFill>
            <a:prstDash val="solid"/>
            <a:round/>
            <a:headEnd type="none" w="sm" len="sm"/>
            <a:tailEnd type="none" w="sm" len="sm"/>
          </a:ln>
        </p:spPr>
      </p:cxnSp>
      <p:cxnSp>
        <p:nvCxnSpPr>
          <p:cNvPr id="63" name="Straight Arrow Connector 62"/>
          <p:cNvCxnSpPr/>
          <p:nvPr/>
        </p:nvCxnSpPr>
        <p:spPr>
          <a:xfrm flipV="1">
            <a:off x="7677493" y="2749788"/>
            <a:ext cx="0" cy="2794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386560" y="2270035"/>
            <a:ext cx="8338265" cy="461665"/>
          </a:xfrm>
          <a:prstGeom prst="rect">
            <a:avLst/>
          </a:prstGeom>
          <a:noFill/>
        </p:spPr>
        <p:txBody>
          <a:bodyPr wrap="square" rtlCol="0">
            <a:spAutoFit/>
          </a:bodyPr>
          <a:lstStyle/>
          <a:p>
            <a:r>
              <a:rPr lang="en-US" sz="2400" dirty="0"/>
              <a:t>Explore data reuse by allocating large on-chip buffers</a:t>
            </a:r>
          </a:p>
        </p:txBody>
      </p:sp>
      <p:cxnSp>
        <p:nvCxnSpPr>
          <p:cNvPr id="65" name="Straight Arrow Connector 64"/>
          <p:cNvCxnSpPr/>
          <p:nvPr/>
        </p:nvCxnSpPr>
        <p:spPr>
          <a:xfrm flipH="1">
            <a:off x="4084785" y="5321147"/>
            <a:ext cx="369140" cy="8092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101432" y="6164231"/>
            <a:ext cx="8753768" cy="461665"/>
          </a:xfrm>
          <a:prstGeom prst="rect">
            <a:avLst/>
          </a:prstGeom>
          <a:noFill/>
        </p:spPr>
        <p:txBody>
          <a:bodyPr wrap="square" rtlCol="0">
            <a:spAutoFit/>
          </a:bodyPr>
          <a:lstStyle/>
          <a:p>
            <a:pPr lvl="0"/>
            <a:r>
              <a:rPr lang="en-US" sz="2400" dirty="0">
                <a:latin typeface="Calibri" panose="020F0502020204030204" pitchFamily="34" charset="0"/>
                <a:ea typeface="Helvetica Neue"/>
                <a:cs typeface="Calibri" panose="020F0502020204030204" pitchFamily="34" charset="0"/>
                <a:sym typeface="Helvetica Neue"/>
              </a:rPr>
              <a:t>Shape mismatch, waste on</a:t>
            </a:r>
            <a:r>
              <a:rPr lang="en-US" sz="2400" dirty="0">
                <a:latin typeface="Calibri" panose="020F0502020204030204" pitchFamily="34" charset="0"/>
                <a:cs typeface="Calibri" panose="020F0502020204030204" pitchFamily="34" charset="0"/>
                <a:sym typeface="Helvetica Neue"/>
              </a:rPr>
              <a:t> </a:t>
            </a:r>
            <a:r>
              <a:rPr lang="en-US" sz="2400" dirty="0">
                <a:latin typeface="Calibri" panose="020F0502020204030204" pitchFamily="34" charset="0"/>
                <a:ea typeface="Helvetica Neue"/>
                <a:cs typeface="Calibri" panose="020F0502020204030204" pitchFamily="34" charset="0"/>
                <a:sym typeface="Helvetica Neue"/>
              </a:rPr>
              <a:t>both computation and communication</a:t>
            </a:r>
            <a:endParaRPr lang="en-US" sz="2400" dirty="0">
              <a:latin typeface="Calibri" panose="020F0502020204030204" pitchFamily="34" charset="0"/>
              <a:cs typeface="Calibri" panose="020F0502020204030204" pitchFamily="34" charset="0"/>
              <a:sym typeface="Arial"/>
            </a:endParaRPr>
          </a:p>
        </p:txBody>
      </p:sp>
      <p:sp>
        <p:nvSpPr>
          <p:cNvPr id="30" name="TextBox 29"/>
          <p:cNvSpPr txBox="1"/>
          <p:nvPr/>
        </p:nvSpPr>
        <p:spPr>
          <a:xfrm>
            <a:off x="4370653" y="5775215"/>
            <a:ext cx="2449581" cy="400110"/>
          </a:xfrm>
          <a:prstGeom prst="rect">
            <a:avLst/>
          </a:prstGeom>
          <a:noFill/>
        </p:spPr>
        <p:txBody>
          <a:bodyPr wrap="square" rtlCol="0">
            <a:spAutoFit/>
          </a:bodyPr>
          <a:lstStyle/>
          <a:p>
            <a:r>
              <a:rPr lang="en-US" altLang="zh-CN" sz="2000" dirty="0"/>
              <a:t>Square Matrix Size</a:t>
            </a:r>
            <a:endParaRPr lang="en-US" sz="2000" dirty="0"/>
          </a:p>
        </p:txBody>
      </p:sp>
      <p:sp>
        <p:nvSpPr>
          <p:cNvPr id="3" name="Title 2">
            <a:extLst>
              <a:ext uri="{FF2B5EF4-FFF2-40B4-BE49-F238E27FC236}">
                <a16:creationId xmlns:a16="http://schemas.microsoft.com/office/drawing/2014/main" id="{333B6A44-9BE6-2A5A-147E-DDA9ADA7C687}"/>
              </a:ext>
            </a:extLst>
          </p:cNvPr>
          <p:cNvSpPr txBox="1">
            <a:spLocks/>
          </p:cNvSpPr>
          <p:nvPr/>
        </p:nvSpPr>
        <p:spPr>
          <a:xfrm>
            <a:off x="97244" y="276418"/>
            <a:ext cx="5211355"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44546A"/>
              </a:buClr>
              <a:buSzPct val="100000"/>
              <a:defRPr/>
            </a:pPr>
            <a:r>
              <a:rPr lang="en-US" altLang="zh-CN" sz="2800" b="0" kern="1200" dirty="0">
                <a:solidFill>
                  <a:srgbClr val="00B0F0"/>
                </a:solidFill>
                <a:latin typeface="Calibri"/>
                <a:sym typeface="Wingdings" panose="05000000000000000000" pitchFamily="2" charset="2"/>
              </a:rPr>
              <a:t>Monolithic</a:t>
            </a:r>
            <a:r>
              <a:rPr lang="en-US" altLang="zh-CN" sz="2800" b="0" kern="1200" dirty="0">
                <a:solidFill>
                  <a:srgbClr val="00B0F0"/>
                </a:solidFill>
                <a:latin typeface="Calibri"/>
                <a:ea typeface="+mn-ea"/>
                <a:cs typeface="+mn-cs"/>
                <a:sym typeface="Wingdings" panose="05000000000000000000" pitchFamily="2" charset="2"/>
              </a:rPr>
              <a:t> Programming Model</a:t>
            </a:r>
          </a:p>
        </p:txBody>
      </p:sp>
    </p:spTree>
    <p:extLst>
      <p:ext uri="{BB962C8B-B14F-4D97-AF65-F5344CB8AC3E}">
        <p14:creationId xmlns:p14="http://schemas.microsoft.com/office/powerpoint/2010/main" val="4954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500"/>
                                        <p:tgtEl>
                                          <p:spTgt spid="6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49" grpId="0"/>
      <p:bldP spid="50" grpId="0"/>
      <p:bldP spid="51" grpId="0" animBg="1"/>
      <p:bldP spid="52" grpId="0"/>
      <p:bldP spid="64" grpId="0"/>
      <p:bldP spid="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35C392B-5441-6443-B1E5-82C3FFF8C8A2}"/>
              </a:ext>
            </a:extLst>
          </p:cNvPr>
          <p:cNvSpPr txBox="1">
            <a:spLocks/>
          </p:cNvSpPr>
          <p:nvPr/>
        </p:nvSpPr>
        <p:spPr>
          <a:xfrm>
            <a:off x="331310" y="702194"/>
            <a:ext cx="7544736" cy="506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lang="en-US" altLang="zh-CN" sz="2000" kern="0" dirty="0">
                <a:solidFill>
                  <a:srgbClr val="C00000"/>
                </a:solidFill>
              </a:rPr>
              <a:t>Composing Diverse </a:t>
            </a:r>
            <a:r>
              <a:rPr lang="en-US" altLang="zh-CN" sz="2000" kern="0" dirty="0" err="1">
                <a:solidFill>
                  <a:srgbClr val="C00000"/>
                </a:solidFill>
              </a:rPr>
              <a:t>Accs</a:t>
            </a:r>
            <a:endParaRPr kumimoji="0" lang="en-US" sz="2000" b="1" i="0" u="none" strike="noStrike" kern="0" cap="none" spc="0" normalizeH="0" baseline="0" noProof="0" dirty="0">
              <a:ln>
                <a:noFill/>
              </a:ln>
              <a:solidFill>
                <a:srgbClr val="C00000"/>
              </a:solidFill>
              <a:effectLst/>
              <a:uLnTx/>
              <a:uFillTx/>
              <a:sym typeface="Raleway"/>
            </a:endParaRPr>
          </a:p>
        </p:txBody>
      </p:sp>
      <p:grpSp>
        <p:nvGrpSpPr>
          <p:cNvPr id="260" name="Group 259"/>
          <p:cNvGrpSpPr/>
          <p:nvPr/>
        </p:nvGrpSpPr>
        <p:grpSpPr>
          <a:xfrm>
            <a:off x="1438322" y="1191890"/>
            <a:ext cx="8711133" cy="5589839"/>
            <a:chOff x="1438322" y="1191890"/>
            <a:chExt cx="8711133" cy="5589839"/>
          </a:xfrm>
        </p:grpSpPr>
        <p:grpSp>
          <p:nvGrpSpPr>
            <p:cNvPr id="74" name="Group 73"/>
            <p:cNvGrpSpPr/>
            <p:nvPr/>
          </p:nvGrpSpPr>
          <p:grpSpPr>
            <a:xfrm>
              <a:off x="5178256" y="2648539"/>
              <a:ext cx="4001250" cy="1027415"/>
              <a:chOff x="5178256" y="2648539"/>
              <a:chExt cx="4001250" cy="1027415"/>
            </a:xfrm>
          </p:grpSpPr>
          <p:cxnSp>
            <p:nvCxnSpPr>
              <p:cNvPr id="75" name="Google Shape;97;p1"/>
              <p:cNvCxnSpPr/>
              <p:nvPr/>
            </p:nvCxnSpPr>
            <p:spPr>
              <a:xfrm>
                <a:off x="9176972" y="2650689"/>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76" name="Google Shape;97;p1"/>
              <p:cNvCxnSpPr/>
              <p:nvPr/>
            </p:nvCxnSpPr>
            <p:spPr>
              <a:xfrm>
                <a:off x="7800188" y="2650688"/>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77" name="Google Shape;97;p1"/>
              <p:cNvCxnSpPr/>
              <p:nvPr/>
            </p:nvCxnSpPr>
            <p:spPr>
              <a:xfrm>
                <a:off x="5178256" y="2648539"/>
                <a:ext cx="2534" cy="755857"/>
              </a:xfrm>
              <a:prstGeom prst="straightConnector1">
                <a:avLst/>
              </a:prstGeom>
              <a:noFill/>
              <a:ln w="38100" cap="flat" cmpd="sng">
                <a:solidFill>
                  <a:srgbClr val="000000"/>
                </a:solidFill>
                <a:prstDash val="solid"/>
                <a:round/>
                <a:headEnd type="triangle" w="med" len="med"/>
                <a:tailEnd type="triangle" w="med" len="med"/>
              </a:ln>
            </p:spPr>
          </p:cxnSp>
          <p:cxnSp>
            <p:nvCxnSpPr>
              <p:cNvPr id="78" name="Google Shape;97;p1"/>
              <p:cNvCxnSpPr/>
              <p:nvPr/>
            </p:nvCxnSpPr>
            <p:spPr>
              <a:xfrm>
                <a:off x="6503746" y="2662116"/>
                <a:ext cx="2534" cy="755857"/>
              </a:xfrm>
              <a:prstGeom prst="straightConnector1">
                <a:avLst/>
              </a:prstGeom>
              <a:noFill/>
              <a:ln w="38100" cap="flat" cmpd="sng">
                <a:solidFill>
                  <a:srgbClr val="000000"/>
                </a:solidFill>
                <a:prstDash val="solid"/>
                <a:round/>
                <a:headEnd type="triangle" w="med" len="med"/>
                <a:tailEnd type="triangle" w="med" len="med"/>
              </a:ln>
            </p:spPr>
          </p:cxnSp>
        </p:grpSp>
        <p:grpSp>
          <p:nvGrpSpPr>
            <p:cNvPr id="259" name="Group 258"/>
            <p:cNvGrpSpPr/>
            <p:nvPr/>
          </p:nvGrpSpPr>
          <p:grpSpPr>
            <a:xfrm>
              <a:off x="1438322" y="1191890"/>
              <a:ext cx="8711133" cy="5589839"/>
              <a:chOff x="1438322" y="1191890"/>
              <a:chExt cx="8711133" cy="5589839"/>
            </a:xfrm>
          </p:grpSpPr>
          <p:grpSp>
            <p:nvGrpSpPr>
              <p:cNvPr id="8" name="Google Shape;581;p1"/>
              <p:cNvGrpSpPr/>
              <p:nvPr/>
            </p:nvGrpSpPr>
            <p:grpSpPr>
              <a:xfrm>
                <a:off x="6295715" y="5948247"/>
                <a:ext cx="1505213" cy="417368"/>
                <a:chOff x="3985898" y="5786481"/>
                <a:chExt cx="1240272" cy="393656"/>
              </a:xfrm>
            </p:grpSpPr>
            <p:cxnSp>
              <p:nvCxnSpPr>
                <p:cNvPr id="10" name="Google Shape;582;p1"/>
                <p:cNvCxnSpPr/>
                <p:nvPr/>
              </p:nvCxnSpPr>
              <p:spPr>
                <a:xfrm flipH="1">
                  <a:off x="3985898" y="5786481"/>
                  <a:ext cx="1409" cy="390700"/>
                </a:xfrm>
                <a:prstGeom prst="straightConnector1">
                  <a:avLst/>
                </a:prstGeom>
                <a:noFill/>
                <a:ln w="28575" cap="flat" cmpd="sng">
                  <a:solidFill>
                    <a:srgbClr val="000000"/>
                  </a:solidFill>
                  <a:prstDash val="solid"/>
                  <a:round/>
                  <a:headEnd type="triangle" w="med" len="med"/>
                  <a:tailEnd type="triangle" w="med" len="med"/>
                </a:ln>
              </p:spPr>
            </p:cxnSp>
            <p:cxnSp>
              <p:nvCxnSpPr>
                <p:cNvPr id="12" name="Google Shape;583;p1"/>
                <p:cNvCxnSpPr/>
                <p:nvPr/>
              </p:nvCxnSpPr>
              <p:spPr>
                <a:xfrm flipH="1">
                  <a:off x="4378640" y="5786481"/>
                  <a:ext cx="610" cy="384747"/>
                </a:xfrm>
                <a:prstGeom prst="straightConnector1">
                  <a:avLst/>
                </a:prstGeom>
                <a:noFill/>
                <a:ln w="28575" cap="flat" cmpd="sng">
                  <a:solidFill>
                    <a:srgbClr val="000000"/>
                  </a:solidFill>
                  <a:prstDash val="solid"/>
                  <a:round/>
                  <a:headEnd type="triangle" w="med" len="med"/>
                  <a:tailEnd type="triangle" w="med" len="med"/>
                </a:ln>
              </p:spPr>
            </p:cxnSp>
            <p:cxnSp>
              <p:nvCxnSpPr>
                <p:cNvPr id="13" name="Google Shape;584;p1"/>
                <p:cNvCxnSpPr/>
                <p:nvPr/>
              </p:nvCxnSpPr>
              <p:spPr>
                <a:xfrm flipH="1">
                  <a:off x="4803596" y="5789438"/>
                  <a:ext cx="1409" cy="390699"/>
                </a:xfrm>
                <a:prstGeom prst="straightConnector1">
                  <a:avLst/>
                </a:prstGeom>
                <a:noFill/>
                <a:ln w="28575" cap="flat" cmpd="sng">
                  <a:solidFill>
                    <a:srgbClr val="000000"/>
                  </a:solidFill>
                  <a:prstDash val="solid"/>
                  <a:round/>
                  <a:headEnd type="triangle" w="med" len="med"/>
                  <a:tailEnd type="triangle" w="med" len="med"/>
                </a:ln>
              </p:spPr>
            </p:cxnSp>
            <p:cxnSp>
              <p:nvCxnSpPr>
                <p:cNvPr id="16" name="Google Shape;585;p1"/>
                <p:cNvCxnSpPr/>
                <p:nvPr/>
              </p:nvCxnSpPr>
              <p:spPr>
                <a:xfrm flipH="1">
                  <a:off x="5225560" y="5789438"/>
                  <a:ext cx="610" cy="384747"/>
                </a:xfrm>
                <a:prstGeom prst="straightConnector1">
                  <a:avLst/>
                </a:prstGeom>
                <a:noFill/>
                <a:ln w="28575" cap="flat" cmpd="sng">
                  <a:solidFill>
                    <a:srgbClr val="000000"/>
                  </a:solidFill>
                  <a:prstDash val="solid"/>
                  <a:round/>
                  <a:headEnd type="triangle" w="med" len="med"/>
                  <a:tailEnd type="triangle" w="med" len="med"/>
                </a:ln>
              </p:spPr>
            </p:cxnSp>
          </p:grpSp>
          <p:sp>
            <p:nvSpPr>
              <p:cNvPr id="18" name="Google Shape;94;p1"/>
              <p:cNvSpPr/>
              <p:nvPr/>
            </p:nvSpPr>
            <p:spPr>
              <a:xfrm>
                <a:off x="3856055" y="1327591"/>
                <a:ext cx="6184179" cy="125456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9" name="TextBox 58"/>
              <p:cNvSpPr txBox="1"/>
              <p:nvPr/>
            </p:nvSpPr>
            <p:spPr>
              <a:xfrm>
                <a:off x="9397422" y="2134897"/>
                <a:ext cx="731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rPr>
                  <a:t>PLIO</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60" name="TextBox 59"/>
              <p:cNvSpPr txBox="1"/>
              <p:nvPr/>
            </p:nvSpPr>
            <p:spPr>
              <a:xfrm>
                <a:off x="9158797" y="1590966"/>
                <a:ext cx="990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AIE</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nvGrpSpPr>
              <p:cNvPr id="61" name="Group 60"/>
              <p:cNvGrpSpPr/>
              <p:nvPr/>
            </p:nvGrpSpPr>
            <p:grpSpPr>
              <a:xfrm>
                <a:off x="1438322" y="1191890"/>
                <a:ext cx="2976890" cy="1508913"/>
                <a:chOff x="1438322" y="1191890"/>
                <a:chExt cx="2976890" cy="1508913"/>
              </a:xfrm>
            </p:grpSpPr>
            <p:cxnSp>
              <p:nvCxnSpPr>
                <p:cNvPr id="62" name="Straight Connector 61"/>
                <p:cNvCxnSpPr/>
                <p:nvPr/>
              </p:nvCxnSpPr>
              <p:spPr>
                <a:xfrm flipH="1" flipV="1">
                  <a:off x="3559078" y="1444886"/>
                  <a:ext cx="856134" cy="36597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559078" y="2103030"/>
                  <a:ext cx="844549" cy="45999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519189" y="1191890"/>
                  <a:ext cx="1772040" cy="1508913"/>
                  <a:chOff x="2066752" y="1844779"/>
                  <a:chExt cx="755979" cy="767373"/>
                </a:xfrm>
              </p:grpSpPr>
              <p:sp>
                <p:nvSpPr>
                  <p:cNvPr id="67" name="Google Shape;554;p1"/>
                  <p:cNvSpPr/>
                  <p:nvPr/>
                </p:nvSpPr>
                <p:spPr>
                  <a:xfrm>
                    <a:off x="2066752" y="1844779"/>
                    <a:ext cx="492192" cy="767373"/>
                  </a:xfrm>
                  <a:prstGeom prst="rect">
                    <a:avLst/>
                  </a:prstGeom>
                  <a:solidFill>
                    <a:schemeClr val="accent5">
                      <a:lumMod val="60000"/>
                      <a:lumOff val="4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554;p1"/>
                  <p:cNvSpPr/>
                  <p:nvPr/>
                </p:nvSpPr>
                <p:spPr>
                  <a:xfrm>
                    <a:off x="2550250" y="1844779"/>
                    <a:ext cx="272481" cy="767373"/>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effectLst/>
                      <a:uLnTx/>
                      <a:uFillTx/>
                      <a:latin typeface="Calibri"/>
                      <a:ea typeface="Calibri"/>
                      <a:cs typeface="Calibri"/>
                      <a:sym typeface="Calibri"/>
                    </a:endParaRPr>
                  </a:p>
                </p:txBody>
              </p:sp>
            </p:grpSp>
            <p:sp>
              <p:nvSpPr>
                <p:cNvPr id="65" name="TextBox 64"/>
                <p:cNvSpPr txBox="1"/>
                <p:nvPr/>
              </p:nvSpPr>
              <p:spPr>
                <a:xfrm>
                  <a:off x="1438322" y="1561002"/>
                  <a:ext cx="13544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VLIW</a:t>
                  </a:r>
                  <a:r>
                    <a:rPr kumimoji="0" lang="en-US" altLang="zh-CN" b="0" i="0" u="none" strike="noStrike" kern="0" cap="none" spc="0" normalizeH="0" noProof="0" dirty="0">
                      <a:ln>
                        <a:noFill/>
                      </a:ln>
                      <a:solidFill>
                        <a:srgbClr val="000000"/>
                      </a:solidFill>
                      <a:effectLst/>
                      <a:uLnTx/>
                      <a:uFillTx/>
                      <a:latin typeface="Helvetica Neue"/>
                      <a:ea typeface="宋体" panose="02010600030101010101" pitchFamily="2" charset="-122"/>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Processor</a:t>
                  </a:r>
                  <a:endParaRPr kumimoji="0" lang="zh-CN" altLang="en-US"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66" name="TextBox 65"/>
                <p:cNvSpPr txBox="1"/>
                <p:nvPr/>
              </p:nvSpPr>
              <p:spPr>
                <a:xfrm>
                  <a:off x="2477133" y="1565210"/>
                  <a:ext cx="10087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32KB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Mem</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grpSp>
            <p:nvGrpSpPr>
              <p:cNvPr id="79" name="Group 78"/>
              <p:cNvGrpSpPr/>
              <p:nvPr/>
            </p:nvGrpSpPr>
            <p:grpSpPr>
              <a:xfrm>
                <a:off x="3854071" y="3497933"/>
                <a:ext cx="6170888" cy="2434952"/>
                <a:chOff x="3854071" y="3497933"/>
                <a:chExt cx="6170888" cy="2434952"/>
              </a:xfrm>
            </p:grpSpPr>
            <p:sp>
              <p:nvSpPr>
                <p:cNvPr id="80" name="Google Shape;95;p1"/>
                <p:cNvSpPr/>
                <p:nvPr/>
              </p:nvSpPr>
              <p:spPr>
                <a:xfrm>
                  <a:off x="3854071" y="3497933"/>
                  <a:ext cx="2706911" cy="2434952"/>
                </a:xfrm>
                <a:prstGeom prst="rect">
                  <a:avLst/>
                </a:prstGeom>
                <a:solidFill>
                  <a:schemeClr val="bg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1" name="Google Shape;100;p1"/>
                <p:cNvSpPr/>
                <p:nvPr/>
              </p:nvSpPr>
              <p:spPr>
                <a:xfrm>
                  <a:off x="3854072" y="5568014"/>
                  <a:ext cx="6170887" cy="36487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NOC</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93;p1"/>
                <p:cNvSpPr/>
                <p:nvPr/>
              </p:nvSpPr>
              <p:spPr>
                <a:xfrm>
                  <a:off x="3856685" y="3854568"/>
                  <a:ext cx="2361628" cy="1705206"/>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Processor System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(ARM)</a:t>
                  </a:r>
                  <a:endParaRPr kumimoji="0"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83" name="Google Shape;100;p1"/>
                <p:cNvSpPr/>
                <p:nvPr/>
              </p:nvSpPr>
              <p:spPr>
                <a:xfrm>
                  <a:off x="3854072" y="3497933"/>
                  <a:ext cx="3560218" cy="36145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95;p1"/>
                <p:cNvSpPr/>
                <p:nvPr/>
              </p:nvSpPr>
              <p:spPr>
                <a:xfrm>
                  <a:off x="6229350" y="3558197"/>
                  <a:ext cx="314502" cy="2299344"/>
                </a:xfrm>
                <a:prstGeom prst="rect">
                  <a:avLst/>
                </a:prstGeom>
                <a:solidFill>
                  <a:schemeClr val="bg1"/>
                </a:solidFill>
                <a:ln w="2857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72" name="Google Shape;90;p1"/>
              <p:cNvSpPr/>
              <p:nvPr/>
            </p:nvSpPr>
            <p:spPr>
              <a:xfrm>
                <a:off x="6554892" y="3855966"/>
                <a:ext cx="3470070" cy="1705757"/>
              </a:xfrm>
              <a:prstGeom prst="rect">
                <a:avLst/>
              </a:prstGeom>
              <a:solidFill>
                <a:schemeClr val="accent3">
                  <a:lumMod val="20000"/>
                  <a:lumOff val="8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212" name="Google Shape;95;p1"/>
              <p:cNvSpPr/>
              <p:nvPr/>
            </p:nvSpPr>
            <p:spPr>
              <a:xfrm>
                <a:off x="3788266" y="6374297"/>
                <a:ext cx="6186162" cy="407432"/>
              </a:xfrm>
              <a:prstGeom prst="rect">
                <a:avLst/>
              </a:prstGeom>
              <a:solidFill>
                <a:schemeClr val="accent4">
                  <a:lumMod val="40000"/>
                  <a:lumOff val="6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mn-ea"/>
                    <a:cs typeface="Arial"/>
                    <a:sym typeface="Helvetica Neue"/>
                  </a:rPr>
                  <a:t>DDR4-DIMM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cxnSp>
        <p:nvCxnSpPr>
          <p:cNvPr id="243" name="Straight Connector 242"/>
          <p:cNvCxnSpPr/>
          <p:nvPr/>
        </p:nvCxnSpPr>
        <p:spPr>
          <a:xfrm>
            <a:off x="8592391" y="1129040"/>
            <a:ext cx="4969" cy="4603172"/>
          </a:xfrm>
          <a:prstGeom prst="line">
            <a:avLst/>
          </a:prstGeom>
          <a:ln w="38100">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nvGrpSpPr>
          <p:cNvPr id="261" name="Group 260"/>
          <p:cNvGrpSpPr/>
          <p:nvPr/>
        </p:nvGrpSpPr>
        <p:grpSpPr>
          <a:xfrm>
            <a:off x="4415209" y="834829"/>
            <a:ext cx="4129222" cy="4659703"/>
            <a:chOff x="4415209" y="834829"/>
            <a:chExt cx="4129222" cy="4659703"/>
          </a:xfrm>
        </p:grpSpPr>
        <p:grpSp>
          <p:nvGrpSpPr>
            <p:cNvPr id="256" name="Group 255"/>
            <p:cNvGrpSpPr/>
            <p:nvPr/>
          </p:nvGrpSpPr>
          <p:grpSpPr>
            <a:xfrm>
              <a:off x="4415209" y="1444886"/>
              <a:ext cx="4129222" cy="4049646"/>
              <a:chOff x="4415209" y="1444886"/>
              <a:chExt cx="4129222" cy="4049646"/>
            </a:xfrm>
          </p:grpSpPr>
          <p:grpSp>
            <p:nvGrpSpPr>
              <p:cNvPr id="253" name="Group 252"/>
              <p:cNvGrpSpPr/>
              <p:nvPr/>
            </p:nvGrpSpPr>
            <p:grpSpPr>
              <a:xfrm>
                <a:off x="4415209" y="1444886"/>
                <a:ext cx="4129222" cy="1020765"/>
                <a:chOff x="4415209" y="1444886"/>
                <a:chExt cx="4129222" cy="1020765"/>
              </a:xfrm>
            </p:grpSpPr>
            <p:sp>
              <p:nvSpPr>
                <p:cNvPr id="20" name="Google Shape;540;p1"/>
                <p:cNvSpPr/>
                <p:nvPr/>
              </p:nvSpPr>
              <p:spPr>
                <a:xfrm>
                  <a:off x="4415209"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 name="Google Shape;541;p1"/>
                <p:cNvSpPr/>
                <p:nvPr/>
              </p:nvSpPr>
              <p:spPr>
                <a:xfrm>
                  <a:off x="4801848"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542;p1"/>
                <p:cNvSpPr/>
                <p:nvPr/>
              </p:nvSpPr>
              <p:spPr>
                <a:xfrm>
                  <a:off x="5188487"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543;p1"/>
                <p:cNvSpPr/>
                <p:nvPr/>
              </p:nvSpPr>
              <p:spPr>
                <a:xfrm>
                  <a:off x="557512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544;p1"/>
                <p:cNvSpPr/>
                <p:nvPr/>
              </p:nvSpPr>
              <p:spPr>
                <a:xfrm>
                  <a:off x="5964840"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545;p1"/>
                <p:cNvSpPr/>
                <p:nvPr/>
              </p:nvSpPr>
              <p:spPr>
                <a:xfrm>
                  <a:off x="6348404"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546;p1"/>
                <p:cNvSpPr/>
                <p:nvPr/>
              </p:nvSpPr>
              <p:spPr>
                <a:xfrm>
                  <a:off x="673504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547;p1"/>
                <p:cNvSpPr/>
                <p:nvPr/>
              </p:nvSpPr>
              <p:spPr>
                <a:xfrm>
                  <a:off x="712168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548;p1"/>
                <p:cNvSpPr/>
                <p:nvPr/>
              </p:nvSpPr>
              <p:spPr>
                <a:xfrm>
                  <a:off x="750832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549;p1"/>
                <p:cNvSpPr/>
                <p:nvPr/>
              </p:nvSpPr>
              <p:spPr>
                <a:xfrm>
                  <a:off x="788046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550;p1"/>
                <p:cNvSpPr/>
                <p:nvPr/>
              </p:nvSpPr>
              <p:spPr>
                <a:xfrm>
                  <a:off x="825182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553;p1"/>
                <p:cNvSpPr/>
                <p:nvPr/>
              </p:nvSpPr>
              <p:spPr>
                <a:xfrm>
                  <a:off x="4415209"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554;p1"/>
                <p:cNvSpPr/>
                <p:nvPr/>
              </p:nvSpPr>
              <p:spPr>
                <a:xfrm>
                  <a:off x="4415209"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555;p1"/>
                <p:cNvSpPr/>
                <p:nvPr/>
              </p:nvSpPr>
              <p:spPr>
                <a:xfrm>
                  <a:off x="4801848"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556;p1"/>
                <p:cNvSpPr/>
                <p:nvPr/>
              </p:nvSpPr>
              <p:spPr>
                <a:xfrm>
                  <a:off x="4801848"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557;p1"/>
                <p:cNvSpPr/>
                <p:nvPr/>
              </p:nvSpPr>
              <p:spPr>
                <a:xfrm>
                  <a:off x="5188793"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558;p1"/>
                <p:cNvSpPr/>
                <p:nvPr/>
              </p:nvSpPr>
              <p:spPr>
                <a:xfrm>
                  <a:off x="5188793"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559;p1"/>
                <p:cNvSpPr/>
                <p:nvPr/>
              </p:nvSpPr>
              <p:spPr>
                <a:xfrm>
                  <a:off x="7883605" y="1445248"/>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560;p1"/>
                <p:cNvSpPr/>
                <p:nvPr/>
              </p:nvSpPr>
              <p:spPr>
                <a:xfrm>
                  <a:off x="5574643" y="1812460"/>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561;p1"/>
                <p:cNvSpPr/>
                <p:nvPr/>
              </p:nvSpPr>
              <p:spPr>
                <a:xfrm>
                  <a:off x="8251517"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562;p1"/>
                <p:cNvSpPr/>
                <p:nvPr/>
              </p:nvSpPr>
              <p:spPr>
                <a:xfrm>
                  <a:off x="5574643" y="1446491"/>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564;p1"/>
                <p:cNvSpPr/>
                <p:nvPr/>
              </p:nvSpPr>
              <p:spPr>
                <a:xfrm>
                  <a:off x="5961282" y="1812460"/>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566;p1"/>
                <p:cNvSpPr/>
                <p:nvPr/>
              </p:nvSpPr>
              <p:spPr>
                <a:xfrm>
                  <a:off x="5961282" y="1446491"/>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567;p1"/>
                <p:cNvSpPr/>
                <p:nvPr/>
              </p:nvSpPr>
              <p:spPr>
                <a:xfrm>
                  <a:off x="6348227" y="1812460"/>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568;p1"/>
                <p:cNvSpPr/>
                <p:nvPr/>
              </p:nvSpPr>
              <p:spPr>
                <a:xfrm>
                  <a:off x="6348227" y="1446491"/>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Google Shape;569;p1"/>
                <p:cNvSpPr/>
                <p:nvPr/>
              </p:nvSpPr>
              <p:spPr>
                <a:xfrm>
                  <a:off x="6737770"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570;p1"/>
                <p:cNvSpPr/>
                <p:nvPr/>
              </p:nvSpPr>
              <p:spPr>
                <a:xfrm>
                  <a:off x="6737770"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571;p1"/>
                <p:cNvSpPr/>
                <p:nvPr/>
              </p:nvSpPr>
              <p:spPr>
                <a:xfrm>
                  <a:off x="7124409"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572;p1"/>
                <p:cNvSpPr/>
                <p:nvPr/>
              </p:nvSpPr>
              <p:spPr>
                <a:xfrm>
                  <a:off x="7124409"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573;p1"/>
                <p:cNvSpPr/>
                <p:nvPr/>
              </p:nvSpPr>
              <p:spPr>
                <a:xfrm>
                  <a:off x="7511354"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574;p1"/>
                <p:cNvSpPr/>
                <p:nvPr/>
              </p:nvSpPr>
              <p:spPr>
                <a:xfrm>
                  <a:off x="7511354"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575;p1"/>
                <p:cNvSpPr/>
                <p:nvPr/>
              </p:nvSpPr>
              <p:spPr>
                <a:xfrm>
                  <a:off x="7883605" y="1811217"/>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 name="Google Shape;576;p1"/>
                <p:cNvSpPr/>
                <p:nvPr/>
              </p:nvSpPr>
              <p:spPr>
                <a:xfrm>
                  <a:off x="8251517"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32" name="Group 231"/>
              <p:cNvGrpSpPr/>
              <p:nvPr/>
            </p:nvGrpSpPr>
            <p:grpSpPr>
              <a:xfrm>
                <a:off x="6699842" y="4034584"/>
                <a:ext cx="1759666" cy="1459948"/>
                <a:chOff x="6661742" y="4034584"/>
                <a:chExt cx="1759666" cy="1459948"/>
              </a:xfrm>
            </p:grpSpPr>
            <p:sp>
              <p:nvSpPr>
                <p:cNvPr id="98" name="Google Shape;106;p1"/>
                <p:cNvSpPr/>
                <p:nvPr/>
              </p:nvSpPr>
              <p:spPr>
                <a:xfrm>
                  <a:off x="6661742" y="4034584"/>
                  <a:ext cx="193311" cy="1419822"/>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M</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208" name="Group 207"/>
                <p:cNvGrpSpPr/>
                <p:nvPr/>
              </p:nvGrpSpPr>
              <p:grpSpPr>
                <a:xfrm>
                  <a:off x="7049083" y="4426378"/>
                  <a:ext cx="1372325" cy="776841"/>
                  <a:chOff x="6929208" y="4780309"/>
                  <a:chExt cx="1078125" cy="648758"/>
                </a:xfrm>
              </p:grpSpPr>
              <p:sp>
                <p:nvSpPr>
                  <p:cNvPr id="143" name="Rectangle 142"/>
                  <p:cNvSpPr/>
                  <p:nvPr/>
                </p:nvSpPr>
                <p:spPr>
                  <a:xfrm>
                    <a:off x="6945696" y="4808111"/>
                    <a:ext cx="1049243" cy="59293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45" name="Group 144"/>
                  <p:cNvGrpSpPr/>
                  <p:nvPr/>
                </p:nvGrpSpPr>
                <p:grpSpPr>
                  <a:xfrm>
                    <a:off x="6929208" y="4780309"/>
                    <a:ext cx="1078125" cy="648758"/>
                    <a:chOff x="1338392" y="3911997"/>
                    <a:chExt cx="1328963" cy="536074"/>
                  </a:xfrm>
                </p:grpSpPr>
                <p:grpSp>
                  <p:nvGrpSpPr>
                    <p:cNvPr id="146" name="Group 145"/>
                    <p:cNvGrpSpPr/>
                    <p:nvPr/>
                  </p:nvGrpSpPr>
                  <p:grpSpPr>
                    <a:xfrm>
                      <a:off x="1338392" y="3911997"/>
                      <a:ext cx="1328963" cy="536074"/>
                      <a:chOff x="744687" y="639348"/>
                      <a:chExt cx="1328963" cy="536074"/>
                    </a:xfrm>
                  </p:grpSpPr>
                  <p:cxnSp>
                    <p:nvCxnSpPr>
                      <p:cNvPr id="148"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149"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150"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151"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152"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153"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154"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155"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156"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157"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147"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sp>
              <p:nvSpPr>
                <p:cNvPr id="209" name="Google Shape;539;p1"/>
                <p:cNvSpPr txBox="1"/>
                <p:nvPr/>
              </p:nvSpPr>
              <p:spPr>
                <a:xfrm>
                  <a:off x="7412446" y="5186796"/>
                  <a:ext cx="73926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Buffer</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29" name="Google Shape;106;p1"/>
                <p:cNvSpPr/>
                <p:nvPr/>
              </p:nvSpPr>
              <p:spPr>
                <a:xfrm>
                  <a:off x="7065481" y="4114806"/>
                  <a:ext cx="1352492" cy="238339"/>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PL</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Wingdings" panose="05000000000000000000" pitchFamily="2" charset="2"/>
                    </a:rPr>
                    <a:t></a:t>
                  </a:r>
                  <a:r>
                    <a:rPr lang="en-US" sz="1600" kern="0" dirty="0">
                      <a:solidFill>
                        <a:srgbClr val="000000"/>
                      </a:solidFill>
                      <a:latin typeface="Helvetica Neue"/>
                      <a:ea typeface="Helvetica Neue"/>
                      <a:cs typeface="Helvetica Neue"/>
                      <a:sym typeface="Wingdings" panose="05000000000000000000" pitchFamily="2" charset="2"/>
                    </a:rPr>
                    <a:t>AIE</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sp>
          <p:nvSpPr>
            <p:cNvPr id="257" name="TextBox 256"/>
            <p:cNvSpPr txBox="1"/>
            <p:nvPr/>
          </p:nvSpPr>
          <p:spPr>
            <a:xfrm>
              <a:off x="5322638" y="834829"/>
              <a:ext cx="2301450" cy="461665"/>
            </a:xfrm>
            <a:prstGeom prst="rect">
              <a:avLst/>
            </a:prstGeom>
            <a:noFill/>
          </p:spPr>
          <p:txBody>
            <a:bodyPr wrap="square" rtlCol="0">
              <a:spAutoFit/>
            </a:bodyPr>
            <a:lstStyle/>
            <a:p>
              <a:r>
                <a:rPr lang="en-US" sz="2400" dirty="0"/>
                <a:t>Accelerator 0</a:t>
              </a:r>
            </a:p>
          </p:txBody>
        </p:sp>
      </p:grpSp>
      <p:sp>
        <p:nvSpPr>
          <p:cNvPr id="263" name="Google Shape;535;p1"/>
          <p:cNvSpPr txBox="1"/>
          <p:nvPr/>
        </p:nvSpPr>
        <p:spPr>
          <a:xfrm>
            <a:off x="8399976" y="947038"/>
            <a:ext cx="195003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AIE Array</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64" name="Google Shape;535;p1"/>
          <p:cNvSpPr txBox="1"/>
          <p:nvPr/>
        </p:nvSpPr>
        <p:spPr>
          <a:xfrm>
            <a:off x="9516671" y="3843458"/>
            <a:ext cx="556251"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PL</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3" name="Group 2"/>
          <p:cNvGrpSpPr/>
          <p:nvPr/>
        </p:nvGrpSpPr>
        <p:grpSpPr>
          <a:xfrm>
            <a:off x="262594" y="3907104"/>
            <a:ext cx="3223251" cy="2338919"/>
            <a:chOff x="262594" y="3907104"/>
            <a:chExt cx="3223251" cy="2338919"/>
          </a:xfrm>
        </p:grpSpPr>
        <p:sp>
          <p:nvSpPr>
            <p:cNvPr id="186" name="Google Shape;535;p1"/>
            <p:cNvSpPr txBox="1"/>
            <p:nvPr/>
          </p:nvSpPr>
          <p:spPr>
            <a:xfrm>
              <a:off x="1025854" y="4665588"/>
              <a:ext cx="16511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DDR</a:t>
              </a:r>
              <a:r>
                <a:rPr kumimoji="0" lang="en-US" sz="2000" b="1" i="0" u="none" strike="noStrike" kern="0" cap="none" spc="0" normalizeH="0" noProof="0" dirty="0">
                  <a:ln>
                    <a:noFill/>
                  </a:ln>
                  <a:solidFill>
                    <a:srgbClr val="000000"/>
                  </a:solidFill>
                  <a:effectLst/>
                  <a:uLnTx/>
                  <a:uFillTx/>
                  <a:latin typeface="Helvetica Neue"/>
                  <a:ea typeface="Helvetica Neue"/>
                  <a:cs typeface="Helvetica Neue"/>
                  <a:sym typeface="Helvetica Neue"/>
                </a:rPr>
                <a:t> Space</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4" name="Group 3"/>
            <p:cNvGrpSpPr/>
            <p:nvPr/>
          </p:nvGrpSpPr>
          <p:grpSpPr>
            <a:xfrm>
              <a:off x="262594" y="5312014"/>
              <a:ext cx="1722345" cy="934009"/>
              <a:chOff x="37985" y="5349314"/>
              <a:chExt cx="1836829" cy="884277"/>
            </a:xfrm>
          </p:grpSpPr>
          <p:sp>
            <p:nvSpPr>
              <p:cNvPr id="187" name="Rectangle 186"/>
              <p:cNvSpPr/>
              <p:nvPr/>
            </p:nvSpPr>
            <p:spPr>
              <a:xfrm>
                <a:off x="49771" y="5372280"/>
                <a:ext cx="1811739" cy="85018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tx1"/>
                  </a:solidFill>
                  <a:effectLst/>
                  <a:uLnTx/>
                  <a:uFillTx/>
                  <a:latin typeface="Arial"/>
                  <a:ea typeface="+mn-ea"/>
                  <a:cs typeface="+mn-cs"/>
                  <a:sym typeface="Arial"/>
                </a:endParaRPr>
              </a:p>
            </p:txBody>
          </p:sp>
          <p:grpSp>
            <p:nvGrpSpPr>
              <p:cNvPr id="177" name="Group 176"/>
              <p:cNvGrpSpPr/>
              <p:nvPr/>
            </p:nvGrpSpPr>
            <p:grpSpPr>
              <a:xfrm>
                <a:off x="37985" y="5349314"/>
                <a:ext cx="1836829" cy="884277"/>
                <a:chOff x="1163934" y="5409066"/>
                <a:chExt cx="1836829" cy="884277"/>
              </a:xfrm>
            </p:grpSpPr>
            <p:sp>
              <p:nvSpPr>
                <p:cNvPr id="179" name="Google Shape;312;p1"/>
                <p:cNvSpPr/>
                <p:nvPr/>
              </p:nvSpPr>
              <p:spPr>
                <a:xfrm>
                  <a:off x="1163934" y="5411190"/>
                  <a:ext cx="919172" cy="446351"/>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80" name="Google Shape;312;p1"/>
                <p:cNvSpPr/>
                <p:nvPr/>
              </p:nvSpPr>
              <p:spPr>
                <a:xfrm>
                  <a:off x="2081591" y="5409066"/>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81" name="Google Shape;312;p1"/>
                <p:cNvSpPr/>
                <p:nvPr/>
              </p:nvSpPr>
              <p:spPr>
                <a:xfrm>
                  <a:off x="1163934" y="5856272"/>
                  <a:ext cx="919172" cy="435368"/>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82" name="Google Shape;312;p1"/>
                <p:cNvSpPr/>
                <p:nvPr/>
              </p:nvSpPr>
              <p:spPr>
                <a:xfrm>
                  <a:off x="2081591" y="5850777"/>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grpSp>
        <p:sp>
          <p:nvSpPr>
            <p:cNvPr id="188" name="Google Shape;535;p1"/>
            <p:cNvSpPr txBox="1"/>
            <p:nvPr/>
          </p:nvSpPr>
          <p:spPr>
            <a:xfrm>
              <a:off x="274452" y="3907104"/>
              <a:ext cx="3211393"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effectLst/>
                  <a:uLnTx/>
                  <a:uFillTx/>
                  <a:latin typeface="Helvetica Neue"/>
                  <a:ea typeface="Helvetica Neue"/>
                  <a:cs typeface="Helvetica Neue"/>
                  <a:sym typeface="Helvetica Neue"/>
                </a:rPr>
                <a:t>Matrix With </a:t>
              </a:r>
              <a:r>
                <a:rPr lang="en-US" sz="2000" b="1" kern="0" dirty="0">
                  <a:latin typeface="Helvetica Neue"/>
                  <a:ea typeface="Helvetica Neue"/>
                  <a:cs typeface="Helvetica Neue"/>
                  <a:sym typeface="Helvetica Neue"/>
                </a:rPr>
                <a:t>B</a:t>
              </a:r>
              <a:r>
                <a:rPr kumimoji="0" lang="en-US" altLang="zh-CN" sz="2000" b="1" i="0" u="none" strike="noStrike" kern="0" cap="none" spc="0" normalizeH="0" baseline="0" noProof="0" dirty="0" err="1">
                  <a:ln>
                    <a:noFill/>
                  </a:ln>
                  <a:effectLst/>
                  <a:uLnTx/>
                  <a:uFillTx/>
                  <a:latin typeface="Helvetica Neue"/>
                  <a:ea typeface="Helvetica Neue"/>
                  <a:cs typeface="Helvetica Neue"/>
                  <a:sym typeface="Helvetica Neue"/>
                </a:rPr>
                <a:t>oth</a:t>
              </a:r>
              <a:r>
                <a:rPr kumimoji="0" lang="en-US" altLang="zh-CN" sz="2000" b="1" i="0" u="none" strike="noStrike" kern="0" cap="none" spc="0" normalizeH="0" baseline="0" noProof="0" dirty="0">
                  <a:ln>
                    <a:noFill/>
                  </a:ln>
                  <a:effectLst/>
                  <a:uLnTx/>
                  <a:uFillTx/>
                  <a:latin typeface="Helvetica Neue"/>
                  <a:ea typeface="Helvetica Neue"/>
                  <a:cs typeface="Helvetica Neue"/>
                  <a:sym typeface="Helvetica Neue"/>
                </a:rPr>
                <a:t> </a:t>
              </a:r>
              <a:br>
                <a:rPr kumimoji="0" lang="en-US" altLang="zh-CN" sz="2000" b="1" i="0" u="none" strike="noStrike" kern="0" cap="none" spc="0" normalizeH="0" baseline="0" noProof="0" dirty="0">
                  <a:ln>
                    <a:noFill/>
                  </a:ln>
                  <a:effectLst/>
                  <a:uLnTx/>
                  <a:uFillTx/>
                  <a:latin typeface="Helvetica Neue"/>
                  <a:ea typeface="Helvetica Neue"/>
                  <a:cs typeface="Helvetica Neue"/>
                  <a:sym typeface="Helvetica Neue"/>
                </a:rPr>
              </a:br>
              <a:r>
                <a:rPr kumimoji="0" lang="en-US"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Large and Small Size</a:t>
              </a:r>
              <a:endParaRPr kumimoji="0"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endParaRPr>
            </a:p>
          </p:txBody>
        </p:sp>
        <p:grpSp>
          <p:nvGrpSpPr>
            <p:cNvPr id="2" name="Group 1"/>
            <p:cNvGrpSpPr/>
            <p:nvPr/>
          </p:nvGrpSpPr>
          <p:grpSpPr>
            <a:xfrm>
              <a:off x="2405584" y="5347805"/>
              <a:ext cx="772867" cy="348766"/>
              <a:chOff x="2405584" y="5347805"/>
              <a:chExt cx="772867" cy="348766"/>
            </a:xfrm>
          </p:grpSpPr>
          <p:sp>
            <p:nvSpPr>
              <p:cNvPr id="204" name="Rectangle 203"/>
              <p:cNvSpPr/>
              <p:nvPr/>
            </p:nvSpPr>
            <p:spPr>
              <a:xfrm>
                <a:off x="2407031" y="5347805"/>
                <a:ext cx="764957" cy="338308"/>
              </a:xfrm>
              <a:prstGeom prst="rect">
                <a:avLst/>
              </a:prstGeom>
              <a:solidFill>
                <a:schemeClr val="accent6">
                  <a:lumMod val="40000"/>
                  <a:lumOff val="60000"/>
                </a:schemeClr>
              </a:solidFill>
              <a:ln>
                <a:solidFill>
                  <a:schemeClr val="accent6">
                    <a:lumMod val="20000"/>
                    <a:lumOff val="80000"/>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1" name="Google Shape;312;p1"/>
              <p:cNvSpPr/>
              <p:nvPr/>
            </p:nvSpPr>
            <p:spPr>
              <a:xfrm>
                <a:off x="2791025" y="5348414"/>
                <a:ext cx="387426" cy="174582"/>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02" name="Google Shape;312;p1"/>
              <p:cNvSpPr/>
              <p:nvPr/>
            </p:nvSpPr>
            <p:spPr>
              <a:xfrm>
                <a:off x="2405584" y="5524828"/>
                <a:ext cx="387426" cy="171743"/>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03" name="Google Shape;312;p1"/>
              <p:cNvSpPr/>
              <p:nvPr/>
            </p:nvSpPr>
            <p:spPr>
              <a:xfrm>
                <a:off x="2791025" y="5522661"/>
                <a:ext cx="387426" cy="173910"/>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09" name="Google Shape;312;p1"/>
              <p:cNvSpPr/>
              <p:nvPr/>
            </p:nvSpPr>
            <p:spPr>
              <a:xfrm>
                <a:off x="2405584" y="5350918"/>
                <a:ext cx="387426" cy="171743"/>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grpSp>
      <p:sp>
        <p:nvSpPr>
          <p:cNvPr id="5" name="Title 2">
            <a:extLst>
              <a:ext uri="{FF2B5EF4-FFF2-40B4-BE49-F238E27FC236}">
                <a16:creationId xmlns:a16="http://schemas.microsoft.com/office/drawing/2014/main" id="{D471F9E1-CE59-4CDE-A98E-D20110FB4D90}"/>
              </a:ext>
            </a:extLst>
          </p:cNvPr>
          <p:cNvSpPr txBox="1">
            <a:spLocks/>
          </p:cNvSpPr>
          <p:nvPr/>
        </p:nvSpPr>
        <p:spPr>
          <a:xfrm>
            <a:off x="97244" y="276418"/>
            <a:ext cx="770294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44546A"/>
              </a:buClr>
              <a:buSzPct val="100000"/>
              <a:defRPr/>
            </a:pPr>
            <a:r>
              <a:rPr lang="en-US" altLang="zh-CN" sz="2800" b="0" kern="1200" dirty="0">
                <a:solidFill>
                  <a:srgbClr val="00B0F0"/>
                </a:solidFill>
                <a:latin typeface="Calibri"/>
                <a:sym typeface="Wingdings" panose="05000000000000000000" pitchFamily="2" charset="2"/>
              </a:rPr>
              <a:t>Partition &amp; Compose</a:t>
            </a:r>
            <a:r>
              <a:rPr lang="en-US" altLang="zh-CN" sz="2800" b="0" kern="1200" dirty="0">
                <a:solidFill>
                  <a:srgbClr val="00B0F0"/>
                </a:solidFill>
                <a:latin typeface="Calibri"/>
                <a:ea typeface="+mn-ea"/>
                <a:cs typeface="+mn-cs"/>
                <a:sym typeface="Wingdings" panose="05000000000000000000" pitchFamily="2" charset="2"/>
              </a:rPr>
              <a:t> Programming Model</a:t>
            </a:r>
          </a:p>
        </p:txBody>
      </p:sp>
    </p:spTree>
    <p:extLst>
      <p:ext uri="{BB962C8B-B14F-4D97-AF65-F5344CB8AC3E}">
        <p14:creationId xmlns:p14="http://schemas.microsoft.com/office/powerpoint/2010/main" val="37885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0"/>
                                        </p:tgtEl>
                                        <p:attrNameLst>
                                          <p:attrName>style.visibility</p:attrName>
                                        </p:attrNameLst>
                                      </p:cBhvr>
                                      <p:to>
                                        <p:strVal val="visible"/>
                                      </p:to>
                                    </p:set>
                                    <p:animEffect transition="in" filter="fade">
                                      <p:cBhvr>
                                        <p:cTn id="11" dur="500"/>
                                        <p:tgtEl>
                                          <p:spTgt spid="26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3"/>
                                        </p:tgtEl>
                                        <p:attrNameLst>
                                          <p:attrName>style.visibility</p:attrName>
                                        </p:attrNameLst>
                                      </p:cBhvr>
                                      <p:to>
                                        <p:strVal val="visible"/>
                                      </p:to>
                                    </p:set>
                                    <p:animEffect transition="in" filter="fade">
                                      <p:cBhvr>
                                        <p:cTn id="14" dur="500"/>
                                        <p:tgtEl>
                                          <p:spTgt spid="26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4"/>
                                        </p:tgtEl>
                                        <p:attrNameLst>
                                          <p:attrName>style.visibility</p:attrName>
                                        </p:attrNameLst>
                                      </p:cBhvr>
                                      <p:to>
                                        <p:strVal val="visible"/>
                                      </p:to>
                                    </p:set>
                                    <p:animEffect transition="in" filter="fade">
                                      <p:cBhvr>
                                        <p:cTn id="17" dur="500"/>
                                        <p:tgtEl>
                                          <p:spTgt spid="26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43"/>
                                        </p:tgtEl>
                                        <p:attrNameLst>
                                          <p:attrName>style.visibility</p:attrName>
                                        </p:attrNameLst>
                                      </p:cBhvr>
                                      <p:to>
                                        <p:strVal val="visible"/>
                                      </p:to>
                                    </p:set>
                                    <p:animEffect transition="in" filter="fade">
                                      <p:cBhvr>
                                        <p:cTn id="21" dur="500"/>
                                        <p:tgtEl>
                                          <p:spTgt spid="2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1"/>
                                        </p:tgtEl>
                                        <p:attrNameLst>
                                          <p:attrName>style.visibility</p:attrName>
                                        </p:attrNameLst>
                                      </p:cBhvr>
                                      <p:to>
                                        <p:strVal val="visible"/>
                                      </p:to>
                                    </p:set>
                                    <p:animEffect transition="in" filter="fade">
                                      <p:cBhvr>
                                        <p:cTn id="26" dur="500"/>
                                        <p:tgtEl>
                                          <p:spTgt spid="261"/>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26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263" grpId="1"/>
      <p:bldP spid="264" grpId="0"/>
      <p:bldP spid="26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35C392B-5441-6443-B1E5-82C3FFF8C8A2}"/>
              </a:ext>
            </a:extLst>
          </p:cNvPr>
          <p:cNvSpPr txBox="1">
            <a:spLocks/>
          </p:cNvSpPr>
          <p:nvPr/>
        </p:nvSpPr>
        <p:spPr>
          <a:xfrm>
            <a:off x="331310" y="702194"/>
            <a:ext cx="7544736" cy="506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lang="en-US" altLang="zh-CN" sz="2000" kern="0" dirty="0">
                <a:solidFill>
                  <a:srgbClr val="C00000"/>
                </a:solidFill>
              </a:rPr>
              <a:t>Composing Diverse </a:t>
            </a:r>
            <a:r>
              <a:rPr lang="en-US" altLang="zh-CN" sz="2000" kern="0" dirty="0" err="1">
                <a:solidFill>
                  <a:srgbClr val="C00000"/>
                </a:solidFill>
              </a:rPr>
              <a:t>Accs</a:t>
            </a:r>
            <a:endParaRPr kumimoji="0" lang="en-US" sz="2000" b="1" i="0" u="none" strike="noStrike" kern="0" cap="none" spc="0" normalizeH="0" baseline="0" noProof="0" dirty="0">
              <a:ln>
                <a:noFill/>
              </a:ln>
              <a:solidFill>
                <a:srgbClr val="C00000"/>
              </a:solidFill>
              <a:effectLst/>
              <a:uLnTx/>
              <a:uFillTx/>
              <a:sym typeface="Raleway"/>
            </a:endParaRPr>
          </a:p>
        </p:txBody>
      </p:sp>
      <p:sp>
        <p:nvSpPr>
          <p:cNvPr id="186" name="Google Shape;535;p1"/>
          <p:cNvSpPr txBox="1"/>
          <p:nvPr/>
        </p:nvSpPr>
        <p:spPr>
          <a:xfrm>
            <a:off x="1025854" y="4665588"/>
            <a:ext cx="16511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DDR</a:t>
            </a:r>
            <a:r>
              <a:rPr kumimoji="0" lang="en-US" sz="2000" b="1" i="0" u="none" strike="noStrike" kern="0" cap="none" spc="0" normalizeH="0" noProof="0" dirty="0">
                <a:ln>
                  <a:noFill/>
                </a:ln>
                <a:solidFill>
                  <a:srgbClr val="000000"/>
                </a:solidFill>
                <a:effectLst/>
                <a:uLnTx/>
                <a:uFillTx/>
                <a:latin typeface="Helvetica Neue"/>
                <a:ea typeface="Helvetica Neue"/>
                <a:cs typeface="Helvetica Neue"/>
                <a:sym typeface="Helvetica Neue"/>
              </a:rPr>
              <a:t> Space</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4" name="Group 3"/>
          <p:cNvGrpSpPr/>
          <p:nvPr/>
        </p:nvGrpSpPr>
        <p:grpSpPr>
          <a:xfrm>
            <a:off x="262594" y="5312014"/>
            <a:ext cx="1722345" cy="934009"/>
            <a:chOff x="37985" y="5349314"/>
            <a:chExt cx="1836829" cy="884277"/>
          </a:xfrm>
        </p:grpSpPr>
        <p:sp>
          <p:nvSpPr>
            <p:cNvPr id="187" name="Rectangle 186"/>
            <p:cNvSpPr/>
            <p:nvPr/>
          </p:nvSpPr>
          <p:spPr>
            <a:xfrm>
              <a:off x="49771" y="5372280"/>
              <a:ext cx="1811739" cy="85018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tx1"/>
                </a:solidFill>
                <a:effectLst/>
                <a:uLnTx/>
                <a:uFillTx/>
                <a:latin typeface="Arial"/>
                <a:ea typeface="+mn-ea"/>
                <a:cs typeface="+mn-cs"/>
                <a:sym typeface="Arial"/>
              </a:endParaRPr>
            </a:p>
          </p:txBody>
        </p:sp>
        <p:grpSp>
          <p:nvGrpSpPr>
            <p:cNvPr id="177" name="Group 176"/>
            <p:cNvGrpSpPr/>
            <p:nvPr/>
          </p:nvGrpSpPr>
          <p:grpSpPr>
            <a:xfrm>
              <a:off x="37985" y="5349314"/>
              <a:ext cx="1836829" cy="884277"/>
              <a:chOff x="1163934" y="5409066"/>
              <a:chExt cx="1836829" cy="884277"/>
            </a:xfrm>
          </p:grpSpPr>
          <p:sp>
            <p:nvSpPr>
              <p:cNvPr id="179" name="Google Shape;312;p1"/>
              <p:cNvSpPr/>
              <p:nvPr/>
            </p:nvSpPr>
            <p:spPr>
              <a:xfrm>
                <a:off x="1163934" y="5411190"/>
                <a:ext cx="919172" cy="446351"/>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80" name="Google Shape;312;p1"/>
              <p:cNvSpPr/>
              <p:nvPr/>
            </p:nvSpPr>
            <p:spPr>
              <a:xfrm>
                <a:off x="2081591" y="5409066"/>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81" name="Google Shape;312;p1"/>
              <p:cNvSpPr/>
              <p:nvPr/>
            </p:nvSpPr>
            <p:spPr>
              <a:xfrm>
                <a:off x="1163934" y="5856272"/>
                <a:ext cx="919172" cy="435368"/>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82" name="Google Shape;312;p1"/>
              <p:cNvSpPr/>
              <p:nvPr/>
            </p:nvSpPr>
            <p:spPr>
              <a:xfrm>
                <a:off x="2081591" y="5850777"/>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grpSp>
      <p:sp>
        <p:nvSpPr>
          <p:cNvPr id="188" name="Google Shape;535;p1"/>
          <p:cNvSpPr txBox="1"/>
          <p:nvPr/>
        </p:nvSpPr>
        <p:spPr>
          <a:xfrm>
            <a:off x="274452" y="3907104"/>
            <a:ext cx="3211393"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effectLst/>
                <a:uLnTx/>
                <a:uFillTx/>
                <a:latin typeface="Helvetica Neue"/>
                <a:ea typeface="Helvetica Neue"/>
                <a:cs typeface="Helvetica Neue"/>
                <a:sym typeface="Helvetica Neue"/>
              </a:rPr>
              <a:t>Matrix With </a:t>
            </a:r>
            <a:r>
              <a:rPr lang="en-US" sz="2000" b="1" kern="0" dirty="0">
                <a:latin typeface="Helvetica Neue"/>
                <a:ea typeface="Helvetica Neue"/>
                <a:cs typeface="Helvetica Neue"/>
                <a:sym typeface="Helvetica Neue"/>
              </a:rPr>
              <a:t>B</a:t>
            </a:r>
            <a:r>
              <a:rPr kumimoji="0" lang="en-US" altLang="zh-CN" sz="2000" b="1" i="0" u="none" strike="noStrike" kern="0" cap="none" spc="0" normalizeH="0" baseline="0" noProof="0" dirty="0" err="1">
                <a:ln>
                  <a:noFill/>
                </a:ln>
                <a:effectLst/>
                <a:uLnTx/>
                <a:uFillTx/>
                <a:latin typeface="Helvetica Neue"/>
                <a:ea typeface="Helvetica Neue"/>
                <a:cs typeface="Helvetica Neue"/>
                <a:sym typeface="Helvetica Neue"/>
              </a:rPr>
              <a:t>oth</a:t>
            </a:r>
            <a:r>
              <a:rPr kumimoji="0" lang="en-US" altLang="zh-CN" sz="2000" b="1" i="0" u="none" strike="noStrike" kern="0" cap="none" spc="0" normalizeH="0" baseline="0" noProof="0" dirty="0">
                <a:ln>
                  <a:noFill/>
                </a:ln>
                <a:effectLst/>
                <a:uLnTx/>
                <a:uFillTx/>
                <a:latin typeface="Helvetica Neue"/>
                <a:ea typeface="Helvetica Neue"/>
                <a:cs typeface="Helvetica Neue"/>
                <a:sym typeface="Helvetica Neue"/>
              </a:rPr>
              <a:t> </a:t>
            </a:r>
            <a:br>
              <a:rPr kumimoji="0" lang="en-US" altLang="zh-CN" sz="2000" b="1" i="0" u="none" strike="noStrike" kern="0" cap="none" spc="0" normalizeH="0" baseline="0" noProof="0" dirty="0">
                <a:ln>
                  <a:noFill/>
                </a:ln>
                <a:effectLst/>
                <a:uLnTx/>
                <a:uFillTx/>
                <a:latin typeface="Helvetica Neue"/>
                <a:ea typeface="Helvetica Neue"/>
                <a:cs typeface="Helvetica Neue"/>
                <a:sym typeface="Helvetica Neue"/>
              </a:rPr>
            </a:br>
            <a:r>
              <a:rPr kumimoji="0" lang="en-US"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Large and Small Size</a:t>
            </a:r>
            <a:endParaRPr kumimoji="0"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endParaRPr>
          </a:p>
        </p:txBody>
      </p:sp>
      <p:grpSp>
        <p:nvGrpSpPr>
          <p:cNvPr id="197" name="Group 196"/>
          <p:cNvGrpSpPr/>
          <p:nvPr/>
        </p:nvGrpSpPr>
        <p:grpSpPr>
          <a:xfrm>
            <a:off x="2403919" y="5348108"/>
            <a:ext cx="774532" cy="339998"/>
            <a:chOff x="1163177" y="5415049"/>
            <a:chExt cx="1837586" cy="861893"/>
          </a:xfrm>
        </p:grpSpPr>
        <p:sp>
          <p:nvSpPr>
            <p:cNvPr id="204" name="Rectangle 203"/>
            <p:cNvSpPr/>
            <p:nvPr/>
          </p:nvSpPr>
          <p:spPr>
            <a:xfrm>
              <a:off x="1177993" y="5416651"/>
              <a:ext cx="1814869" cy="857610"/>
            </a:xfrm>
            <a:prstGeom prst="rect">
              <a:avLst/>
            </a:prstGeom>
            <a:solidFill>
              <a:schemeClr val="accent6">
                <a:lumMod val="40000"/>
                <a:lumOff val="60000"/>
              </a:schemeClr>
            </a:solidFill>
            <a:ln>
              <a:solidFill>
                <a:schemeClr val="accent6">
                  <a:lumMod val="20000"/>
                  <a:lumOff val="80000"/>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0" name="Google Shape;312;p1"/>
            <p:cNvSpPr/>
            <p:nvPr/>
          </p:nvSpPr>
          <p:spPr>
            <a:xfrm>
              <a:off x="1163177" y="5415049"/>
              <a:ext cx="919173" cy="442567"/>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01" name="Google Shape;312;p1"/>
            <p:cNvSpPr/>
            <p:nvPr/>
          </p:nvSpPr>
          <p:spPr>
            <a:xfrm>
              <a:off x="2081591" y="5415830"/>
              <a:ext cx="919172" cy="442566"/>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02" name="Google Shape;312;p1"/>
            <p:cNvSpPr/>
            <p:nvPr/>
          </p:nvSpPr>
          <p:spPr>
            <a:xfrm>
              <a:off x="1167127" y="5857545"/>
              <a:ext cx="919173" cy="419397"/>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03" name="Google Shape;312;p1"/>
            <p:cNvSpPr/>
            <p:nvPr/>
          </p:nvSpPr>
          <p:spPr>
            <a:xfrm>
              <a:off x="2081590" y="5857545"/>
              <a:ext cx="919173" cy="416715"/>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grpSp>
        <p:nvGrpSpPr>
          <p:cNvPr id="260" name="Group 259"/>
          <p:cNvGrpSpPr/>
          <p:nvPr/>
        </p:nvGrpSpPr>
        <p:grpSpPr>
          <a:xfrm>
            <a:off x="1438322" y="1191890"/>
            <a:ext cx="8711133" cy="5589839"/>
            <a:chOff x="1438322" y="1191890"/>
            <a:chExt cx="8711133" cy="5589839"/>
          </a:xfrm>
        </p:grpSpPr>
        <p:grpSp>
          <p:nvGrpSpPr>
            <p:cNvPr id="74" name="Group 73"/>
            <p:cNvGrpSpPr/>
            <p:nvPr/>
          </p:nvGrpSpPr>
          <p:grpSpPr>
            <a:xfrm>
              <a:off x="5178256" y="2648539"/>
              <a:ext cx="4001250" cy="1027415"/>
              <a:chOff x="5178256" y="2648539"/>
              <a:chExt cx="4001250" cy="1027415"/>
            </a:xfrm>
          </p:grpSpPr>
          <p:cxnSp>
            <p:nvCxnSpPr>
              <p:cNvPr id="75" name="Google Shape;97;p1"/>
              <p:cNvCxnSpPr/>
              <p:nvPr/>
            </p:nvCxnSpPr>
            <p:spPr>
              <a:xfrm>
                <a:off x="9176972" y="2650689"/>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76" name="Google Shape;97;p1"/>
              <p:cNvCxnSpPr/>
              <p:nvPr/>
            </p:nvCxnSpPr>
            <p:spPr>
              <a:xfrm>
                <a:off x="7800188" y="2650688"/>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77" name="Google Shape;97;p1"/>
              <p:cNvCxnSpPr/>
              <p:nvPr/>
            </p:nvCxnSpPr>
            <p:spPr>
              <a:xfrm>
                <a:off x="5178256" y="2648539"/>
                <a:ext cx="2534" cy="755857"/>
              </a:xfrm>
              <a:prstGeom prst="straightConnector1">
                <a:avLst/>
              </a:prstGeom>
              <a:noFill/>
              <a:ln w="38100" cap="flat" cmpd="sng">
                <a:solidFill>
                  <a:srgbClr val="000000"/>
                </a:solidFill>
                <a:prstDash val="solid"/>
                <a:round/>
                <a:headEnd type="triangle" w="med" len="med"/>
                <a:tailEnd type="triangle" w="med" len="med"/>
              </a:ln>
            </p:spPr>
          </p:cxnSp>
          <p:cxnSp>
            <p:nvCxnSpPr>
              <p:cNvPr id="78" name="Google Shape;97;p1"/>
              <p:cNvCxnSpPr/>
              <p:nvPr/>
            </p:nvCxnSpPr>
            <p:spPr>
              <a:xfrm>
                <a:off x="6503746" y="2662116"/>
                <a:ext cx="2534" cy="755857"/>
              </a:xfrm>
              <a:prstGeom prst="straightConnector1">
                <a:avLst/>
              </a:prstGeom>
              <a:noFill/>
              <a:ln w="38100" cap="flat" cmpd="sng">
                <a:solidFill>
                  <a:srgbClr val="000000"/>
                </a:solidFill>
                <a:prstDash val="solid"/>
                <a:round/>
                <a:headEnd type="triangle" w="med" len="med"/>
                <a:tailEnd type="triangle" w="med" len="med"/>
              </a:ln>
            </p:spPr>
          </p:cxnSp>
        </p:grpSp>
        <p:grpSp>
          <p:nvGrpSpPr>
            <p:cNvPr id="259" name="Group 258"/>
            <p:cNvGrpSpPr/>
            <p:nvPr/>
          </p:nvGrpSpPr>
          <p:grpSpPr>
            <a:xfrm>
              <a:off x="1438322" y="1191890"/>
              <a:ext cx="8711133" cy="5589839"/>
              <a:chOff x="1438322" y="1191890"/>
              <a:chExt cx="8711133" cy="5589839"/>
            </a:xfrm>
          </p:grpSpPr>
          <p:grpSp>
            <p:nvGrpSpPr>
              <p:cNvPr id="8" name="Google Shape;581;p1"/>
              <p:cNvGrpSpPr/>
              <p:nvPr/>
            </p:nvGrpSpPr>
            <p:grpSpPr>
              <a:xfrm>
                <a:off x="6295715" y="5948247"/>
                <a:ext cx="1505213" cy="417368"/>
                <a:chOff x="3985898" y="5786481"/>
                <a:chExt cx="1240272" cy="393656"/>
              </a:xfrm>
            </p:grpSpPr>
            <p:cxnSp>
              <p:nvCxnSpPr>
                <p:cNvPr id="10" name="Google Shape;582;p1"/>
                <p:cNvCxnSpPr/>
                <p:nvPr/>
              </p:nvCxnSpPr>
              <p:spPr>
                <a:xfrm flipH="1">
                  <a:off x="3985898" y="5786481"/>
                  <a:ext cx="1409" cy="390700"/>
                </a:xfrm>
                <a:prstGeom prst="straightConnector1">
                  <a:avLst/>
                </a:prstGeom>
                <a:noFill/>
                <a:ln w="28575" cap="flat" cmpd="sng">
                  <a:solidFill>
                    <a:srgbClr val="000000"/>
                  </a:solidFill>
                  <a:prstDash val="solid"/>
                  <a:round/>
                  <a:headEnd type="triangle" w="med" len="med"/>
                  <a:tailEnd type="triangle" w="med" len="med"/>
                </a:ln>
              </p:spPr>
            </p:cxnSp>
            <p:cxnSp>
              <p:nvCxnSpPr>
                <p:cNvPr id="12" name="Google Shape;583;p1"/>
                <p:cNvCxnSpPr/>
                <p:nvPr/>
              </p:nvCxnSpPr>
              <p:spPr>
                <a:xfrm flipH="1">
                  <a:off x="4378640" y="5786481"/>
                  <a:ext cx="610" cy="384747"/>
                </a:xfrm>
                <a:prstGeom prst="straightConnector1">
                  <a:avLst/>
                </a:prstGeom>
                <a:noFill/>
                <a:ln w="28575" cap="flat" cmpd="sng">
                  <a:solidFill>
                    <a:srgbClr val="000000"/>
                  </a:solidFill>
                  <a:prstDash val="solid"/>
                  <a:round/>
                  <a:headEnd type="triangle" w="med" len="med"/>
                  <a:tailEnd type="triangle" w="med" len="med"/>
                </a:ln>
              </p:spPr>
            </p:cxnSp>
            <p:cxnSp>
              <p:nvCxnSpPr>
                <p:cNvPr id="13" name="Google Shape;584;p1"/>
                <p:cNvCxnSpPr/>
                <p:nvPr/>
              </p:nvCxnSpPr>
              <p:spPr>
                <a:xfrm flipH="1">
                  <a:off x="4803596" y="5789438"/>
                  <a:ext cx="1409" cy="390699"/>
                </a:xfrm>
                <a:prstGeom prst="straightConnector1">
                  <a:avLst/>
                </a:prstGeom>
                <a:noFill/>
                <a:ln w="28575" cap="flat" cmpd="sng">
                  <a:solidFill>
                    <a:srgbClr val="000000"/>
                  </a:solidFill>
                  <a:prstDash val="solid"/>
                  <a:round/>
                  <a:headEnd type="triangle" w="med" len="med"/>
                  <a:tailEnd type="triangle" w="med" len="med"/>
                </a:ln>
              </p:spPr>
            </p:cxnSp>
            <p:cxnSp>
              <p:nvCxnSpPr>
                <p:cNvPr id="16" name="Google Shape;585;p1"/>
                <p:cNvCxnSpPr/>
                <p:nvPr/>
              </p:nvCxnSpPr>
              <p:spPr>
                <a:xfrm flipH="1">
                  <a:off x="5225560" y="5789438"/>
                  <a:ext cx="610" cy="384747"/>
                </a:xfrm>
                <a:prstGeom prst="straightConnector1">
                  <a:avLst/>
                </a:prstGeom>
                <a:noFill/>
                <a:ln w="28575" cap="flat" cmpd="sng">
                  <a:solidFill>
                    <a:srgbClr val="000000"/>
                  </a:solidFill>
                  <a:prstDash val="solid"/>
                  <a:round/>
                  <a:headEnd type="triangle" w="med" len="med"/>
                  <a:tailEnd type="triangle" w="med" len="med"/>
                </a:ln>
              </p:spPr>
            </p:cxnSp>
          </p:grpSp>
          <p:sp>
            <p:nvSpPr>
              <p:cNvPr id="18" name="Google Shape;94;p1"/>
              <p:cNvSpPr/>
              <p:nvPr/>
            </p:nvSpPr>
            <p:spPr>
              <a:xfrm>
                <a:off x="3856055" y="1327591"/>
                <a:ext cx="6184179" cy="125456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9" name="TextBox 58"/>
              <p:cNvSpPr txBox="1"/>
              <p:nvPr/>
            </p:nvSpPr>
            <p:spPr>
              <a:xfrm>
                <a:off x="9397422" y="2134897"/>
                <a:ext cx="731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rPr>
                  <a:t>PLIO</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60" name="TextBox 59"/>
              <p:cNvSpPr txBox="1"/>
              <p:nvPr/>
            </p:nvSpPr>
            <p:spPr>
              <a:xfrm>
                <a:off x="9158797" y="1590966"/>
                <a:ext cx="990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AIE</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nvGrpSpPr>
              <p:cNvPr id="61" name="Group 60"/>
              <p:cNvGrpSpPr/>
              <p:nvPr/>
            </p:nvGrpSpPr>
            <p:grpSpPr>
              <a:xfrm>
                <a:off x="1438322" y="1191890"/>
                <a:ext cx="2976890" cy="1508913"/>
                <a:chOff x="1438322" y="1191890"/>
                <a:chExt cx="2976890" cy="1508913"/>
              </a:xfrm>
            </p:grpSpPr>
            <p:cxnSp>
              <p:nvCxnSpPr>
                <p:cNvPr id="62" name="Straight Connector 61"/>
                <p:cNvCxnSpPr/>
                <p:nvPr/>
              </p:nvCxnSpPr>
              <p:spPr>
                <a:xfrm flipH="1" flipV="1">
                  <a:off x="3559078" y="1444886"/>
                  <a:ext cx="856134" cy="36597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559078" y="2103030"/>
                  <a:ext cx="844549" cy="45999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519189" y="1191890"/>
                  <a:ext cx="1772040" cy="1508913"/>
                  <a:chOff x="2066752" y="1844779"/>
                  <a:chExt cx="755979" cy="767373"/>
                </a:xfrm>
              </p:grpSpPr>
              <p:sp>
                <p:nvSpPr>
                  <p:cNvPr id="67" name="Google Shape;554;p1"/>
                  <p:cNvSpPr/>
                  <p:nvPr/>
                </p:nvSpPr>
                <p:spPr>
                  <a:xfrm>
                    <a:off x="2066752" y="1844779"/>
                    <a:ext cx="492192" cy="767373"/>
                  </a:xfrm>
                  <a:prstGeom prst="rect">
                    <a:avLst/>
                  </a:prstGeom>
                  <a:solidFill>
                    <a:schemeClr val="accent5">
                      <a:lumMod val="60000"/>
                      <a:lumOff val="4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554;p1"/>
                  <p:cNvSpPr/>
                  <p:nvPr/>
                </p:nvSpPr>
                <p:spPr>
                  <a:xfrm>
                    <a:off x="2550250" y="1844779"/>
                    <a:ext cx="272481" cy="767373"/>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effectLst/>
                      <a:uLnTx/>
                      <a:uFillTx/>
                      <a:latin typeface="Calibri"/>
                      <a:ea typeface="Calibri"/>
                      <a:cs typeface="Calibri"/>
                      <a:sym typeface="Calibri"/>
                    </a:endParaRPr>
                  </a:p>
                </p:txBody>
              </p:sp>
            </p:grpSp>
            <p:sp>
              <p:nvSpPr>
                <p:cNvPr id="65" name="TextBox 64"/>
                <p:cNvSpPr txBox="1"/>
                <p:nvPr/>
              </p:nvSpPr>
              <p:spPr>
                <a:xfrm>
                  <a:off x="1438322" y="1561002"/>
                  <a:ext cx="13544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VLIW</a:t>
                  </a:r>
                  <a:r>
                    <a:rPr kumimoji="0" lang="en-US" altLang="zh-CN" b="0" i="0" u="none" strike="noStrike" kern="0" cap="none" spc="0" normalizeH="0" noProof="0" dirty="0">
                      <a:ln>
                        <a:noFill/>
                      </a:ln>
                      <a:solidFill>
                        <a:srgbClr val="000000"/>
                      </a:solidFill>
                      <a:effectLst/>
                      <a:uLnTx/>
                      <a:uFillTx/>
                      <a:latin typeface="Helvetica Neue"/>
                      <a:ea typeface="宋体" panose="02010600030101010101" pitchFamily="2" charset="-122"/>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Processor</a:t>
                  </a:r>
                  <a:endParaRPr kumimoji="0" lang="zh-CN" altLang="en-US"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66" name="TextBox 65"/>
                <p:cNvSpPr txBox="1"/>
                <p:nvPr/>
              </p:nvSpPr>
              <p:spPr>
                <a:xfrm>
                  <a:off x="2477133" y="1565210"/>
                  <a:ext cx="10087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32KB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Mem</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grpSp>
            <p:nvGrpSpPr>
              <p:cNvPr id="79" name="Group 78"/>
              <p:cNvGrpSpPr/>
              <p:nvPr/>
            </p:nvGrpSpPr>
            <p:grpSpPr>
              <a:xfrm>
                <a:off x="3854071" y="3497933"/>
                <a:ext cx="6170888" cy="2434952"/>
                <a:chOff x="3854071" y="3497933"/>
                <a:chExt cx="6170888" cy="2434952"/>
              </a:xfrm>
            </p:grpSpPr>
            <p:sp>
              <p:nvSpPr>
                <p:cNvPr id="80" name="Google Shape;95;p1"/>
                <p:cNvSpPr/>
                <p:nvPr/>
              </p:nvSpPr>
              <p:spPr>
                <a:xfrm>
                  <a:off x="3854071" y="3497933"/>
                  <a:ext cx="2706911" cy="2434952"/>
                </a:xfrm>
                <a:prstGeom prst="rect">
                  <a:avLst/>
                </a:prstGeom>
                <a:solidFill>
                  <a:schemeClr val="bg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1" name="Google Shape;100;p1"/>
                <p:cNvSpPr/>
                <p:nvPr/>
              </p:nvSpPr>
              <p:spPr>
                <a:xfrm>
                  <a:off x="3854072" y="5568014"/>
                  <a:ext cx="6170887" cy="36487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NOC</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93;p1"/>
                <p:cNvSpPr/>
                <p:nvPr/>
              </p:nvSpPr>
              <p:spPr>
                <a:xfrm>
                  <a:off x="3856685" y="3854568"/>
                  <a:ext cx="2361628" cy="1705206"/>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Processor System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(ARM)</a:t>
                  </a:r>
                  <a:endParaRPr kumimoji="0"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83" name="Google Shape;100;p1"/>
                <p:cNvSpPr/>
                <p:nvPr/>
              </p:nvSpPr>
              <p:spPr>
                <a:xfrm>
                  <a:off x="3854072" y="3497933"/>
                  <a:ext cx="3560218" cy="36145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95;p1"/>
                <p:cNvSpPr/>
                <p:nvPr/>
              </p:nvSpPr>
              <p:spPr>
                <a:xfrm>
                  <a:off x="6229350" y="3558197"/>
                  <a:ext cx="314502" cy="2299344"/>
                </a:xfrm>
                <a:prstGeom prst="rect">
                  <a:avLst/>
                </a:prstGeom>
                <a:solidFill>
                  <a:schemeClr val="bg1"/>
                </a:solidFill>
                <a:ln w="2857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72" name="Google Shape;90;p1"/>
              <p:cNvSpPr/>
              <p:nvPr/>
            </p:nvSpPr>
            <p:spPr>
              <a:xfrm>
                <a:off x="6554892" y="3855966"/>
                <a:ext cx="3470070" cy="1705757"/>
              </a:xfrm>
              <a:prstGeom prst="rect">
                <a:avLst/>
              </a:prstGeom>
              <a:solidFill>
                <a:schemeClr val="accent3">
                  <a:lumMod val="20000"/>
                  <a:lumOff val="8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212" name="Google Shape;95;p1"/>
              <p:cNvSpPr/>
              <p:nvPr/>
            </p:nvSpPr>
            <p:spPr>
              <a:xfrm>
                <a:off x="3788266" y="6374297"/>
                <a:ext cx="6186162" cy="407432"/>
              </a:xfrm>
              <a:prstGeom prst="rect">
                <a:avLst/>
              </a:prstGeom>
              <a:solidFill>
                <a:schemeClr val="accent4">
                  <a:lumMod val="40000"/>
                  <a:lumOff val="6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mn-ea"/>
                    <a:cs typeface="Arial"/>
                    <a:sym typeface="Helvetica Neue"/>
                  </a:rPr>
                  <a:t>DDR4-DIMM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cxnSp>
        <p:nvCxnSpPr>
          <p:cNvPr id="243" name="Straight Connector 242"/>
          <p:cNvCxnSpPr/>
          <p:nvPr/>
        </p:nvCxnSpPr>
        <p:spPr>
          <a:xfrm>
            <a:off x="8592391" y="1129040"/>
            <a:ext cx="4969" cy="4603172"/>
          </a:xfrm>
          <a:prstGeom prst="line">
            <a:avLst/>
          </a:prstGeom>
          <a:ln w="38100">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nvGrpSpPr>
          <p:cNvPr id="261" name="Group 260"/>
          <p:cNvGrpSpPr/>
          <p:nvPr/>
        </p:nvGrpSpPr>
        <p:grpSpPr>
          <a:xfrm>
            <a:off x="4415209" y="834829"/>
            <a:ext cx="4129222" cy="4659703"/>
            <a:chOff x="4415209" y="834829"/>
            <a:chExt cx="4129222" cy="4659703"/>
          </a:xfrm>
        </p:grpSpPr>
        <p:grpSp>
          <p:nvGrpSpPr>
            <p:cNvPr id="256" name="Group 255"/>
            <p:cNvGrpSpPr/>
            <p:nvPr/>
          </p:nvGrpSpPr>
          <p:grpSpPr>
            <a:xfrm>
              <a:off x="4415209" y="1444886"/>
              <a:ext cx="4129222" cy="4049646"/>
              <a:chOff x="4415209" y="1444886"/>
              <a:chExt cx="4129222" cy="4049646"/>
            </a:xfrm>
          </p:grpSpPr>
          <p:grpSp>
            <p:nvGrpSpPr>
              <p:cNvPr id="253" name="Group 252"/>
              <p:cNvGrpSpPr/>
              <p:nvPr/>
            </p:nvGrpSpPr>
            <p:grpSpPr>
              <a:xfrm>
                <a:off x="4415209" y="1444886"/>
                <a:ext cx="4129222" cy="1020765"/>
                <a:chOff x="4415209" y="1444886"/>
                <a:chExt cx="4129222" cy="1020765"/>
              </a:xfrm>
            </p:grpSpPr>
            <p:sp>
              <p:nvSpPr>
                <p:cNvPr id="20" name="Google Shape;540;p1"/>
                <p:cNvSpPr/>
                <p:nvPr/>
              </p:nvSpPr>
              <p:spPr>
                <a:xfrm>
                  <a:off x="4415209"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 name="Google Shape;541;p1"/>
                <p:cNvSpPr/>
                <p:nvPr/>
              </p:nvSpPr>
              <p:spPr>
                <a:xfrm>
                  <a:off x="4801848"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542;p1"/>
                <p:cNvSpPr/>
                <p:nvPr/>
              </p:nvSpPr>
              <p:spPr>
                <a:xfrm>
                  <a:off x="5188487"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543;p1"/>
                <p:cNvSpPr/>
                <p:nvPr/>
              </p:nvSpPr>
              <p:spPr>
                <a:xfrm>
                  <a:off x="557512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544;p1"/>
                <p:cNvSpPr/>
                <p:nvPr/>
              </p:nvSpPr>
              <p:spPr>
                <a:xfrm>
                  <a:off x="5964840"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545;p1"/>
                <p:cNvSpPr/>
                <p:nvPr/>
              </p:nvSpPr>
              <p:spPr>
                <a:xfrm>
                  <a:off x="6348404"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546;p1"/>
                <p:cNvSpPr/>
                <p:nvPr/>
              </p:nvSpPr>
              <p:spPr>
                <a:xfrm>
                  <a:off x="673504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547;p1"/>
                <p:cNvSpPr/>
                <p:nvPr/>
              </p:nvSpPr>
              <p:spPr>
                <a:xfrm>
                  <a:off x="712168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548;p1"/>
                <p:cNvSpPr/>
                <p:nvPr/>
              </p:nvSpPr>
              <p:spPr>
                <a:xfrm>
                  <a:off x="750832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549;p1"/>
                <p:cNvSpPr/>
                <p:nvPr/>
              </p:nvSpPr>
              <p:spPr>
                <a:xfrm>
                  <a:off x="788046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550;p1"/>
                <p:cNvSpPr/>
                <p:nvPr/>
              </p:nvSpPr>
              <p:spPr>
                <a:xfrm>
                  <a:off x="825182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553;p1"/>
                <p:cNvSpPr/>
                <p:nvPr/>
              </p:nvSpPr>
              <p:spPr>
                <a:xfrm>
                  <a:off x="4415209"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554;p1"/>
                <p:cNvSpPr/>
                <p:nvPr/>
              </p:nvSpPr>
              <p:spPr>
                <a:xfrm>
                  <a:off x="4415209"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555;p1"/>
                <p:cNvSpPr/>
                <p:nvPr/>
              </p:nvSpPr>
              <p:spPr>
                <a:xfrm>
                  <a:off x="4801848"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556;p1"/>
                <p:cNvSpPr/>
                <p:nvPr/>
              </p:nvSpPr>
              <p:spPr>
                <a:xfrm>
                  <a:off x="4801848"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557;p1"/>
                <p:cNvSpPr/>
                <p:nvPr/>
              </p:nvSpPr>
              <p:spPr>
                <a:xfrm>
                  <a:off x="5188793"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558;p1"/>
                <p:cNvSpPr/>
                <p:nvPr/>
              </p:nvSpPr>
              <p:spPr>
                <a:xfrm>
                  <a:off x="5188793"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559;p1"/>
                <p:cNvSpPr/>
                <p:nvPr/>
              </p:nvSpPr>
              <p:spPr>
                <a:xfrm>
                  <a:off x="7883605" y="1445248"/>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560;p1"/>
                <p:cNvSpPr/>
                <p:nvPr/>
              </p:nvSpPr>
              <p:spPr>
                <a:xfrm>
                  <a:off x="5574643" y="1812460"/>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561;p1"/>
                <p:cNvSpPr/>
                <p:nvPr/>
              </p:nvSpPr>
              <p:spPr>
                <a:xfrm>
                  <a:off x="8251517"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562;p1"/>
                <p:cNvSpPr/>
                <p:nvPr/>
              </p:nvSpPr>
              <p:spPr>
                <a:xfrm>
                  <a:off x="5574643" y="1446491"/>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564;p1"/>
                <p:cNvSpPr/>
                <p:nvPr/>
              </p:nvSpPr>
              <p:spPr>
                <a:xfrm>
                  <a:off x="5961282" y="1812460"/>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566;p1"/>
                <p:cNvSpPr/>
                <p:nvPr/>
              </p:nvSpPr>
              <p:spPr>
                <a:xfrm>
                  <a:off x="5961282" y="1446491"/>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567;p1"/>
                <p:cNvSpPr/>
                <p:nvPr/>
              </p:nvSpPr>
              <p:spPr>
                <a:xfrm>
                  <a:off x="6348227" y="1812460"/>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568;p1"/>
                <p:cNvSpPr/>
                <p:nvPr/>
              </p:nvSpPr>
              <p:spPr>
                <a:xfrm>
                  <a:off x="6348227" y="1446491"/>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Google Shape;569;p1"/>
                <p:cNvSpPr/>
                <p:nvPr/>
              </p:nvSpPr>
              <p:spPr>
                <a:xfrm>
                  <a:off x="6737770"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570;p1"/>
                <p:cNvSpPr/>
                <p:nvPr/>
              </p:nvSpPr>
              <p:spPr>
                <a:xfrm>
                  <a:off x="6737770"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571;p1"/>
                <p:cNvSpPr/>
                <p:nvPr/>
              </p:nvSpPr>
              <p:spPr>
                <a:xfrm>
                  <a:off x="7124409"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572;p1"/>
                <p:cNvSpPr/>
                <p:nvPr/>
              </p:nvSpPr>
              <p:spPr>
                <a:xfrm>
                  <a:off x="7124409"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573;p1"/>
                <p:cNvSpPr/>
                <p:nvPr/>
              </p:nvSpPr>
              <p:spPr>
                <a:xfrm>
                  <a:off x="7511354"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574;p1"/>
                <p:cNvSpPr/>
                <p:nvPr/>
              </p:nvSpPr>
              <p:spPr>
                <a:xfrm>
                  <a:off x="7511354" y="1444886"/>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575;p1"/>
                <p:cNvSpPr/>
                <p:nvPr/>
              </p:nvSpPr>
              <p:spPr>
                <a:xfrm>
                  <a:off x="7883605" y="1811217"/>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 name="Google Shape;576;p1"/>
                <p:cNvSpPr/>
                <p:nvPr/>
              </p:nvSpPr>
              <p:spPr>
                <a:xfrm>
                  <a:off x="8251517" y="1810855"/>
                  <a:ext cx="292608" cy="292175"/>
                </a:xfrm>
                <a:prstGeom prst="rect">
                  <a:avLst/>
                </a:prstGeom>
                <a:solidFill>
                  <a:schemeClr val="accent4">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32" name="Group 231"/>
              <p:cNvGrpSpPr/>
              <p:nvPr/>
            </p:nvGrpSpPr>
            <p:grpSpPr>
              <a:xfrm>
                <a:off x="6699842" y="4034584"/>
                <a:ext cx="1759666" cy="1459948"/>
                <a:chOff x="6661742" y="4034584"/>
                <a:chExt cx="1759666" cy="1459948"/>
              </a:xfrm>
            </p:grpSpPr>
            <p:sp>
              <p:nvSpPr>
                <p:cNvPr id="98" name="Google Shape;106;p1"/>
                <p:cNvSpPr/>
                <p:nvPr/>
              </p:nvSpPr>
              <p:spPr>
                <a:xfrm>
                  <a:off x="6661742" y="4034584"/>
                  <a:ext cx="193311" cy="1419822"/>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M</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208" name="Group 207"/>
                <p:cNvGrpSpPr/>
                <p:nvPr/>
              </p:nvGrpSpPr>
              <p:grpSpPr>
                <a:xfrm>
                  <a:off x="7049083" y="4426378"/>
                  <a:ext cx="1372325" cy="776841"/>
                  <a:chOff x="6929208" y="4780309"/>
                  <a:chExt cx="1078125" cy="648758"/>
                </a:xfrm>
              </p:grpSpPr>
              <p:sp>
                <p:nvSpPr>
                  <p:cNvPr id="143" name="Rectangle 142"/>
                  <p:cNvSpPr/>
                  <p:nvPr/>
                </p:nvSpPr>
                <p:spPr>
                  <a:xfrm>
                    <a:off x="6945696" y="4808111"/>
                    <a:ext cx="1049243" cy="59293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45" name="Group 144"/>
                  <p:cNvGrpSpPr/>
                  <p:nvPr/>
                </p:nvGrpSpPr>
                <p:grpSpPr>
                  <a:xfrm>
                    <a:off x="6929208" y="4780309"/>
                    <a:ext cx="1078125" cy="648758"/>
                    <a:chOff x="1338392" y="3911997"/>
                    <a:chExt cx="1328963" cy="536074"/>
                  </a:xfrm>
                </p:grpSpPr>
                <p:grpSp>
                  <p:nvGrpSpPr>
                    <p:cNvPr id="146" name="Group 145"/>
                    <p:cNvGrpSpPr/>
                    <p:nvPr/>
                  </p:nvGrpSpPr>
                  <p:grpSpPr>
                    <a:xfrm>
                      <a:off x="1338392" y="3911997"/>
                      <a:ext cx="1328963" cy="536074"/>
                      <a:chOff x="744687" y="639348"/>
                      <a:chExt cx="1328963" cy="536074"/>
                    </a:xfrm>
                  </p:grpSpPr>
                  <p:cxnSp>
                    <p:nvCxnSpPr>
                      <p:cNvPr id="148"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149"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150"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151"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152"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153"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154"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155"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156"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157"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147"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sp>
              <p:nvSpPr>
                <p:cNvPr id="209" name="Google Shape;539;p1"/>
                <p:cNvSpPr txBox="1"/>
                <p:nvPr/>
              </p:nvSpPr>
              <p:spPr>
                <a:xfrm>
                  <a:off x="7412446" y="5186796"/>
                  <a:ext cx="73926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Buffer</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29" name="Google Shape;106;p1"/>
                <p:cNvSpPr/>
                <p:nvPr/>
              </p:nvSpPr>
              <p:spPr>
                <a:xfrm>
                  <a:off x="7065481" y="4114806"/>
                  <a:ext cx="1352492" cy="238339"/>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PL</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Wingdings" panose="05000000000000000000" pitchFamily="2" charset="2"/>
                    </a:rPr>
                    <a:t></a:t>
                  </a:r>
                  <a:r>
                    <a:rPr lang="en-US" sz="1600" kern="0" dirty="0">
                      <a:solidFill>
                        <a:srgbClr val="000000"/>
                      </a:solidFill>
                      <a:latin typeface="Helvetica Neue"/>
                      <a:ea typeface="Helvetica Neue"/>
                      <a:cs typeface="Helvetica Neue"/>
                      <a:sym typeface="Wingdings" panose="05000000000000000000" pitchFamily="2" charset="2"/>
                    </a:rPr>
                    <a:t>AIE</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sp>
          <p:nvSpPr>
            <p:cNvPr id="257" name="TextBox 256"/>
            <p:cNvSpPr txBox="1"/>
            <p:nvPr/>
          </p:nvSpPr>
          <p:spPr>
            <a:xfrm>
              <a:off x="5397560" y="834829"/>
              <a:ext cx="2226528" cy="461665"/>
            </a:xfrm>
            <a:prstGeom prst="rect">
              <a:avLst/>
            </a:prstGeom>
            <a:noFill/>
          </p:spPr>
          <p:txBody>
            <a:bodyPr wrap="square" rtlCol="0">
              <a:spAutoFit/>
            </a:bodyPr>
            <a:lstStyle/>
            <a:p>
              <a:r>
                <a:rPr lang="en-US" sz="2400" dirty="0"/>
                <a:t>Accelerator 0</a:t>
              </a:r>
            </a:p>
          </p:txBody>
        </p:sp>
      </p:grpSp>
      <p:grpSp>
        <p:nvGrpSpPr>
          <p:cNvPr id="262" name="Group 261"/>
          <p:cNvGrpSpPr/>
          <p:nvPr/>
        </p:nvGrpSpPr>
        <p:grpSpPr>
          <a:xfrm>
            <a:off x="8443732" y="838645"/>
            <a:ext cx="2327159" cy="4561049"/>
            <a:chOff x="8443732" y="838645"/>
            <a:chExt cx="2327159" cy="4561049"/>
          </a:xfrm>
        </p:grpSpPr>
        <p:grpSp>
          <p:nvGrpSpPr>
            <p:cNvPr id="255" name="Group 254"/>
            <p:cNvGrpSpPr/>
            <p:nvPr/>
          </p:nvGrpSpPr>
          <p:grpSpPr>
            <a:xfrm>
              <a:off x="8638462" y="1444886"/>
              <a:ext cx="1296635" cy="3954808"/>
              <a:chOff x="8638462" y="1444886"/>
              <a:chExt cx="1296635" cy="3954808"/>
            </a:xfrm>
          </p:grpSpPr>
          <p:grpSp>
            <p:nvGrpSpPr>
              <p:cNvPr id="254" name="Group 253"/>
              <p:cNvGrpSpPr/>
              <p:nvPr/>
            </p:nvGrpSpPr>
            <p:grpSpPr>
              <a:xfrm>
                <a:off x="8638462" y="1444886"/>
                <a:ext cx="683112" cy="1020765"/>
                <a:chOff x="8638462" y="1444886"/>
                <a:chExt cx="683112" cy="1020765"/>
              </a:xfrm>
            </p:grpSpPr>
            <p:sp>
              <p:nvSpPr>
                <p:cNvPr id="31" name="Google Shape;551;p1"/>
                <p:cNvSpPr/>
                <p:nvPr/>
              </p:nvSpPr>
              <p:spPr>
                <a:xfrm>
                  <a:off x="863846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552;p1"/>
                <p:cNvSpPr/>
                <p:nvPr/>
              </p:nvSpPr>
              <p:spPr>
                <a:xfrm>
                  <a:off x="902510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563;p1"/>
                <p:cNvSpPr/>
                <p:nvPr/>
              </p:nvSpPr>
              <p:spPr>
                <a:xfrm>
                  <a:off x="8638462" y="1444886"/>
                  <a:ext cx="292608" cy="292175"/>
                </a:xfrm>
                <a:prstGeom prst="rect">
                  <a:avLst/>
                </a:prstGeom>
                <a:solidFill>
                  <a:schemeClr val="accent6">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565;p1"/>
                <p:cNvSpPr/>
                <p:nvPr/>
              </p:nvSpPr>
              <p:spPr>
                <a:xfrm>
                  <a:off x="9028966" y="1444886"/>
                  <a:ext cx="292608" cy="292175"/>
                </a:xfrm>
                <a:prstGeom prst="rect">
                  <a:avLst/>
                </a:prstGeom>
                <a:solidFill>
                  <a:schemeClr val="accent6">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 name="Google Shape;577;p1"/>
                <p:cNvSpPr/>
                <p:nvPr/>
              </p:nvSpPr>
              <p:spPr>
                <a:xfrm>
                  <a:off x="8638462" y="1810855"/>
                  <a:ext cx="292608" cy="292175"/>
                </a:xfrm>
                <a:prstGeom prst="rect">
                  <a:avLst/>
                </a:prstGeom>
                <a:solidFill>
                  <a:schemeClr val="accent6">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578;p1"/>
                <p:cNvSpPr/>
                <p:nvPr/>
              </p:nvSpPr>
              <p:spPr>
                <a:xfrm>
                  <a:off x="9028966" y="1810855"/>
                  <a:ext cx="292608" cy="292175"/>
                </a:xfrm>
                <a:prstGeom prst="rect">
                  <a:avLst/>
                </a:prstGeom>
                <a:solidFill>
                  <a:schemeClr val="accent6">
                    <a:lumMod val="40000"/>
                    <a:lumOff val="60000"/>
                  </a:scheme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33" name="Group 232"/>
              <p:cNvGrpSpPr/>
              <p:nvPr/>
            </p:nvGrpSpPr>
            <p:grpSpPr>
              <a:xfrm>
                <a:off x="8660927" y="4290785"/>
                <a:ext cx="1274170" cy="1108909"/>
                <a:chOff x="8669119" y="4342826"/>
                <a:chExt cx="1274170" cy="1108909"/>
              </a:xfrm>
            </p:grpSpPr>
            <p:grpSp>
              <p:nvGrpSpPr>
                <p:cNvPr id="213" name="Group 212"/>
                <p:cNvGrpSpPr/>
                <p:nvPr/>
              </p:nvGrpSpPr>
              <p:grpSpPr>
                <a:xfrm>
                  <a:off x="9098337" y="4760182"/>
                  <a:ext cx="574869" cy="324216"/>
                  <a:chOff x="6929208" y="4780309"/>
                  <a:chExt cx="1078125" cy="648758"/>
                </a:xfrm>
              </p:grpSpPr>
              <p:sp>
                <p:nvSpPr>
                  <p:cNvPr id="214" name="Rectangle 213"/>
                  <p:cNvSpPr/>
                  <p:nvPr/>
                </p:nvSpPr>
                <p:spPr>
                  <a:xfrm>
                    <a:off x="6945696" y="4808111"/>
                    <a:ext cx="1049243" cy="59293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215" name="Group 214"/>
                  <p:cNvGrpSpPr/>
                  <p:nvPr/>
                </p:nvGrpSpPr>
                <p:grpSpPr>
                  <a:xfrm>
                    <a:off x="6929208" y="4780309"/>
                    <a:ext cx="1078125" cy="648758"/>
                    <a:chOff x="1338392" y="3911997"/>
                    <a:chExt cx="1328963" cy="536074"/>
                  </a:xfrm>
                </p:grpSpPr>
                <p:grpSp>
                  <p:nvGrpSpPr>
                    <p:cNvPr id="216" name="Group 215"/>
                    <p:cNvGrpSpPr/>
                    <p:nvPr/>
                  </p:nvGrpSpPr>
                  <p:grpSpPr>
                    <a:xfrm>
                      <a:off x="1338392" y="3911997"/>
                      <a:ext cx="1328963" cy="536074"/>
                      <a:chOff x="744687" y="639348"/>
                      <a:chExt cx="1328963" cy="536074"/>
                    </a:xfrm>
                  </p:grpSpPr>
                  <p:cxnSp>
                    <p:nvCxnSpPr>
                      <p:cNvPr id="218" name="Google Shape;311;p1"/>
                      <p:cNvCxnSpPr/>
                      <p:nvPr/>
                    </p:nvCxnSpPr>
                    <p:spPr>
                      <a:xfrm rot="10800000" flipH="1">
                        <a:off x="753189" y="1030168"/>
                        <a:ext cx="1306373" cy="2479"/>
                      </a:xfrm>
                      <a:prstGeom prst="straightConnector1">
                        <a:avLst/>
                      </a:prstGeom>
                      <a:noFill/>
                      <a:ln w="12700" cap="flat" cmpd="sng">
                        <a:solidFill>
                          <a:srgbClr val="FFFFFF"/>
                        </a:solidFill>
                        <a:prstDash val="solid"/>
                        <a:round/>
                        <a:headEnd type="none" w="sm" len="sm"/>
                        <a:tailEnd type="none" w="sm" len="sm"/>
                      </a:ln>
                    </p:spPr>
                  </p:cxnSp>
                  <p:cxnSp>
                    <p:nvCxnSpPr>
                      <p:cNvPr id="219" name="Google Shape;311;p1"/>
                      <p:cNvCxnSpPr/>
                      <p:nvPr/>
                    </p:nvCxnSpPr>
                    <p:spPr>
                      <a:xfrm flipV="1">
                        <a:off x="747068" y="902814"/>
                        <a:ext cx="1311305" cy="4225"/>
                      </a:xfrm>
                      <a:prstGeom prst="straightConnector1">
                        <a:avLst/>
                      </a:prstGeom>
                      <a:noFill/>
                      <a:ln w="12700" cap="flat" cmpd="sng">
                        <a:solidFill>
                          <a:srgbClr val="FFFFFF"/>
                        </a:solidFill>
                        <a:prstDash val="solid"/>
                        <a:round/>
                        <a:headEnd type="none" w="sm" len="sm"/>
                        <a:tailEnd type="none" w="sm" len="sm"/>
                      </a:ln>
                    </p:spPr>
                  </p:cxnSp>
                  <p:cxnSp>
                    <p:nvCxnSpPr>
                      <p:cNvPr id="220" name="Google Shape;308;p1"/>
                      <p:cNvCxnSpPr/>
                      <p:nvPr/>
                    </p:nvCxnSpPr>
                    <p:spPr>
                      <a:xfrm>
                        <a:off x="1409168" y="650923"/>
                        <a:ext cx="0" cy="524499"/>
                      </a:xfrm>
                      <a:prstGeom prst="straightConnector1">
                        <a:avLst/>
                      </a:prstGeom>
                      <a:noFill/>
                      <a:ln w="12700" cap="flat" cmpd="sng">
                        <a:solidFill>
                          <a:srgbClr val="FFFFFF"/>
                        </a:solidFill>
                        <a:prstDash val="solid"/>
                        <a:round/>
                        <a:headEnd type="none" w="sm" len="sm"/>
                        <a:tailEnd type="none" w="sm" len="sm"/>
                      </a:ln>
                    </p:spPr>
                  </p:cxnSp>
                  <p:cxnSp>
                    <p:nvCxnSpPr>
                      <p:cNvPr id="221" name="Google Shape;300;p1"/>
                      <p:cNvCxnSpPr/>
                      <p:nvPr/>
                    </p:nvCxnSpPr>
                    <p:spPr>
                      <a:xfrm>
                        <a:off x="1744398" y="654070"/>
                        <a:ext cx="0" cy="512924"/>
                      </a:xfrm>
                      <a:prstGeom prst="straightConnector1">
                        <a:avLst/>
                      </a:prstGeom>
                      <a:noFill/>
                      <a:ln w="12700" cap="flat" cmpd="sng">
                        <a:solidFill>
                          <a:srgbClr val="FFFFFF"/>
                        </a:solidFill>
                        <a:prstDash val="solid"/>
                        <a:round/>
                        <a:headEnd type="none" w="sm" len="sm"/>
                        <a:tailEnd type="none" w="sm" len="sm"/>
                      </a:ln>
                    </p:spPr>
                  </p:cxnSp>
                  <p:cxnSp>
                    <p:nvCxnSpPr>
                      <p:cNvPr id="222" name="Google Shape;300;p1"/>
                      <p:cNvCxnSpPr/>
                      <p:nvPr/>
                    </p:nvCxnSpPr>
                    <p:spPr>
                      <a:xfrm>
                        <a:off x="1911844" y="656364"/>
                        <a:ext cx="0" cy="512924"/>
                      </a:xfrm>
                      <a:prstGeom prst="straightConnector1">
                        <a:avLst/>
                      </a:prstGeom>
                      <a:noFill/>
                      <a:ln w="12700" cap="flat" cmpd="sng">
                        <a:solidFill>
                          <a:srgbClr val="FFFFFF"/>
                        </a:solidFill>
                        <a:prstDash val="solid"/>
                        <a:round/>
                        <a:headEnd type="none" w="sm" len="sm"/>
                        <a:tailEnd type="none" w="sm" len="sm"/>
                      </a:ln>
                    </p:spPr>
                  </p:cxnSp>
                  <p:cxnSp>
                    <p:nvCxnSpPr>
                      <p:cNvPr id="223" name="Google Shape;300;p1"/>
                      <p:cNvCxnSpPr/>
                      <p:nvPr/>
                    </p:nvCxnSpPr>
                    <p:spPr>
                      <a:xfrm>
                        <a:off x="1578461" y="650923"/>
                        <a:ext cx="0" cy="512924"/>
                      </a:xfrm>
                      <a:prstGeom prst="straightConnector1">
                        <a:avLst/>
                      </a:prstGeom>
                      <a:noFill/>
                      <a:ln w="12700" cap="flat" cmpd="sng">
                        <a:solidFill>
                          <a:srgbClr val="FFFFFF"/>
                        </a:solidFill>
                        <a:prstDash val="solid"/>
                        <a:round/>
                        <a:headEnd type="none" w="sm" len="sm"/>
                        <a:tailEnd type="none" w="sm" len="sm"/>
                      </a:ln>
                    </p:spPr>
                  </p:cxnSp>
                  <p:cxnSp>
                    <p:nvCxnSpPr>
                      <p:cNvPr id="224" name="Google Shape;300;p1"/>
                      <p:cNvCxnSpPr/>
                      <p:nvPr/>
                    </p:nvCxnSpPr>
                    <p:spPr>
                      <a:xfrm>
                        <a:off x="1083437" y="642495"/>
                        <a:ext cx="0" cy="512924"/>
                      </a:xfrm>
                      <a:prstGeom prst="straightConnector1">
                        <a:avLst/>
                      </a:prstGeom>
                      <a:noFill/>
                      <a:ln w="12700" cap="flat" cmpd="sng">
                        <a:solidFill>
                          <a:srgbClr val="FFFFFF"/>
                        </a:solidFill>
                        <a:prstDash val="solid"/>
                        <a:round/>
                        <a:headEnd type="none" w="sm" len="sm"/>
                        <a:tailEnd type="none" w="sm" len="sm"/>
                      </a:ln>
                    </p:spPr>
                  </p:cxnSp>
                  <p:cxnSp>
                    <p:nvCxnSpPr>
                      <p:cNvPr id="225" name="Google Shape;300;p1"/>
                      <p:cNvCxnSpPr/>
                      <p:nvPr/>
                    </p:nvCxnSpPr>
                    <p:spPr>
                      <a:xfrm>
                        <a:off x="1246121" y="644789"/>
                        <a:ext cx="0" cy="512924"/>
                      </a:xfrm>
                      <a:prstGeom prst="straightConnector1">
                        <a:avLst/>
                      </a:prstGeom>
                      <a:noFill/>
                      <a:ln w="12700" cap="flat" cmpd="sng">
                        <a:solidFill>
                          <a:srgbClr val="FFFFFF"/>
                        </a:solidFill>
                        <a:prstDash val="solid"/>
                        <a:round/>
                        <a:headEnd type="none" w="sm" len="sm"/>
                        <a:tailEnd type="none" w="sm" len="sm"/>
                      </a:ln>
                    </p:spPr>
                  </p:cxnSp>
                  <p:cxnSp>
                    <p:nvCxnSpPr>
                      <p:cNvPr id="226" name="Google Shape;300;p1"/>
                      <p:cNvCxnSpPr/>
                      <p:nvPr/>
                    </p:nvCxnSpPr>
                    <p:spPr>
                      <a:xfrm>
                        <a:off x="917500" y="639348"/>
                        <a:ext cx="0" cy="512924"/>
                      </a:xfrm>
                      <a:prstGeom prst="straightConnector1">
                        <a:avLst/>
                      </a:prstGeom>
                      <a:noFill/>
                      <a:ln w="12700" cap="flat" cmpd="sng">
                        <a:solidFill>
                          <a:srgbClr val="FFFFFF"/>
                        </a:solidFill>
                        <a:prstDash val="solid"/>
                        <a:round/>
                        <a:headEnd type="none" w="sm" len="sm"/>
                        <a:tailEnd type="none" w="sm" len="sm"/>
                      </a:ln>
                    </p:spPr>
                  </p:cxnSp>
                  <p:sp>
                    <p:nvSpPr>
                      <p:cNvPr id="227" name="Google Shape;312;p1"/>
                      <p:cNvSpPr/>
                      <p:nvPr/>
                    </p:nvSpPr>
                    <p:spPr>
                      <a:xfrm>
                        <a:off x="744687" y="644789"/>
                        <a:ext cx="1328963" cy="524499"/>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cxnSp>
                  <p:nvCxnSpPr>
                    <p:cNvPr id="217" name="Google Shape;311;p1"/>
                    <p:cNvCxnSpPr/>
                    <p:nvPr/>
                  </p:nvCxnSpPr>
                  <p:spPr>
                    <a:xfrm flipV="1">
                      <a:off x="1354272" y="4044493"/>
                      <a:ext cx="1311305" cy="4225"/>
                    </a:xfrm>
                    <a:prstGeom prst="straightConnector1">
                      <a:avLst/>
                    </a:prstGeom>
                    <a:noFill/>
                    <a:ln w="12700" cap="flat" cmpd="sng">
                      <a:solidFill>
                        <a:srgbClr val="FFFFFF"/>
                      </a:solidFill>
                      <a:prstDash val="solid"/>
                      <a:round/>
                      <a:headEnd type="none" w="sm" len="sm"/>
                      <a:tailEnd type="none" w="sm" len="sm"/>
                    </a:ln>
                  </p:spPr>
                </p:cxnSp>
              </p:grpSp>
            </p:grpSp>
            <p:sp>
              <p:nvSpPr>
                <p:cNvPr id="228" name="Google Shape;106;p1"/>
                <p:cNvSpPr/>
                <p:nvPr/>
              </p:nvSpPr>
              <p:spPr>
                <a:xfrm>
                  <a:off x="8669119" y="4342826"/>
                  <a:ext cx="178448" cy="1087580"/>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M</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30" name="Google Shape;106;p1"/>
                <p:cNvSpPr/>
                <p:nvPr/>
              </p:nvSpPr>
              <p:spPr>
                <a:xfrm>
                  <a:off x="8902751" y="4356041"/>
                  <a:ext cx="1040538" cy="238339"/>
                </a:xfrm>
                <a:prstGeom prst="rect">
                  <a:avLst/>
                </a:prstGeom>
                <a:solidFill>
                  <a:schemeClr val="bg1">
                    <a:lumMod val="95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PL</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Wingdings" panose="05000000000000000000" pitchFamily="2" charset="2"/>
                    </a:rPr>
                    <a:t></a:t>
                  </a:r>
                  <a:r>
                    <a:rPr lang="en-US" sz="1400" kern="0" dirty="0">
                      <a:solidFill>
                        <a:srgbClr val="000000"/>
                      </a:solidFill>
                      <a:latin typeface="Helvetica Neue"/>
                      <a:ea typeface="Helvetica Neue"/>
                      <a:cs typeface="Helvetica Neue"/>
                      <a:sym typeface="Wingdings" panose="05000000000000000000" pitchFamily="2" charset="2"/>
                    </a:rPr>
                    <a:t>AIE</a:t>
                  </a:r>
                  <a:endParaRPr kumimoji="0"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231" name="Google Shape;539;p1"/>
                <p:cNvSpPr txBox="1"/>
                <p:nvPr/>
              </p:nvSpPr>
              <p:spPr>
                <a:xfrm>
                  <a:off x="9041576" y="5143999"/>
                  <a:ext cx="73926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Buffer</a:t>
                  </a:r>
                  <a:endParaRPr kumimoji="0" sz="14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sp>
          <p:nvSpPr>
            <p:cNvPr id="258" name="TextBox 257"/>
            <p:cNvSpPr txBox="1"/>
            <p:nvPr/>
          </p:nvSpPr>
          <p:spPr>
            <a:xfrm>
              <a:off x="8443732" y="838645"/>
              <a:ext cx="2327159" cy="461665"/>
            </a:xfrm>
            <a:prstGeom prst="rect">
              <a:avLst/>
            </a:prstGeom>
            <a:noFill/>
          </p:spPr>
          <p:txBody>
            <a:bodyPr wrap="square" rtlCol="0">
              <a:spAutoFit/>
            </a:bodyPr>
            <a:lstStyle/>
            <a:p>
              <a:r>
                <a:rPr lang="en-US" sz="2400" dirty="0"/>
                <a:t>Accelerator 1</a:t>
              </a:r>
            </a:p>
          </p:txBody>
        </p:sp>
      </p:grpSp>
      <p:sp>
        <p:nvSpPr>
          <p:cNvPr id="2" name="Title 2">
            <a:extLst>
              <a:ext uri="{FF2B5EF4-FFF2-40B4-BE49-F238E27FC236}">
                <a16:creationId xmlns:a16="http://schemas.microsoft.com/office/drawing/2014/main" id="{FF6180B2-97B2-8ADC-AC69-0BFC7A20AC41}"/>
              </a:ext>
            </a:extLst>
          </p:cNvPr>
          <p:cNvSpPr txBox="1">
            <a:spLocks/>
          </p:cNvSpPr>
          <p:nvPr/>
        </p:nvSpPr>
        <p:spPr>
          <a:xfrm>
            <a:off x="97244" y="276418"/>
            <a:ext cx="770294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44546A"/>
              </a:buClr>
              <a:buSzPct val="100000"/>
              <a:defRPr/>
            </a:pPr>
            <a:r>
              <a:rPr lang="en-US" altLang="zh-CN" sz="2800" b="0" kern="1200" dirty="0">
                <a:solidFill>
                  <a:srgbClr val="00B0F0"/>
                </a:solidFill>
                <a:latin typeface="Calibri"/>
                <a:sym typeface="Wingdings" panose="05000000000000000000" pitchFamily="2" charset="2"/>
              </a:rPr>
              <a:t>Partition &amp; Compose</a:t>
            </a:r>
            <a:r>
              <a:rPr lang="en-US" altLang="zh-CN" sz="2800" b="0" kern="1200" dirty="0">
                <a:solidFill>
                  <a:srgbClr val="00B0F0"/>
                </a:solidFill>
                <a:latin typeface="Calibri"/>
                <a:ea typeface="+mn-ea"/>
                <a:cs typeface="+mn-cs"/>
                <a:sym typeface="Wingdings" panose="05000000000000000000" pitchFamily="2" charset="2"/>
              </a:rPr>
              <a:t> Programming Model</a:t>
            </a:r>
          </a:p>
        </p:txBody>
      </p:sp>
    </p:spTree>
    <p:extLst>
      <p:ext uri="{BB962C8B-B14F-4D97-AF65-F5344CB8AC3E}">
        <p14:creationId xmlns:p14="http://schemas.microsoft.com/office/powerpoint/2010/main" val="185491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1149-A729-9680-F001-0A27CE0210FF}"/>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943BD5E5-93B7-F8D9-8277-B3A1D6FA23B4}"/>
              </a:ext>
            </a:extLst>
          </p:cNvPr>
          <p:cNvSpPr txBox="1">
            <a:spLocks/>
          </p:cNvSpPr>
          <p:nvPr/>
        </p:nvSpPr>
        <p:spPr>
          <a:xfrm>
            <a:off x="182798" y="270036"/>
            <a:ext cx="7111166"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Secret Sauce =&gt; Partition &amp; Compose </a:t>
            </a:r>
            <a:endParaRPr lang="en-US" sz="2800" b="0" kern="1200" dirty="0">
              <a:solidFill>
                <a:srgbClr val="00B0F0"/>
              </a:solidFill>
              <a:latin typeface="Calibri"/>
              <a:ea typeface="+mn-ea"/>
              <a:cs typeface="+mn-cs"/>
            </a:endParaRPr>
          </a:p>
        </p:txBody>
      </p:sp>
      <p:grpSp>
        <p:nvGrpSpPr>
          <p:cNvPr id="12" name="Group 11">
            <a:extLst>
              <a:ext uri="{FF2B5EF4-FFF2-40B4-BE49-F238E27FC236}">
                <a16:creationId xmlns:a16="http://schemas.microsoft.com/office/drawing/2014/main" id="{2C15A3C3-AF83-C2D3-F649-F342A4F47EB1}"/>
              </a:ext>
            </a:extLst>
          </p:cNvPr>
          <p:cNvGrpSpPr/>
          <p:nvPr/>
        </p:nvGrpSpPr>
        <p:grpSpPr>
          <a:xfrm>
            <a:off x="6463710" y="2870341"/>
            <a:ext cx="5713424" cy="3849742"/>
            <a:chOff x="2581779" y="2300455"/>
            <a:chExt cx="5713424" cy="3849742"/>
          </a:xfrm>
        </p:grpSpPr>
        <p:grpSp>
          <p:nvGrpSpPr>
            <p:cNvPr id="3" name="Group 2">
              <a:extLst>
                <a:ext uri="{FF2B5EF4-FFF2-40B4-BE49-F238E27FC236}">
                  <a16:creationId xmlns:a16="http://schemas.microsoft.com/office/drawing/2014/main" id="{7BE08B90-109D-9483-1009-96E9E3DE984D}"/>
                </a:ext>
              </a:extLst>
            </p:cNvPr>
            <p:cNvGrpSpPr/>
            <p:nvPr/>
          </p:nvGrpSpPr>
          <p:grpSpPr>
            <a:xfrm>
              <a:off x="2581779" y="2300455"/>
              <a:ext cx="5713424" cy="3849742"/>
              <a:chOff x="1916308" y="1818861"/>
              <a:chExt cx="5713424" cy="3849742"/>
            </a:xfrm>
          </p:grpSpPr>
          <p:grpSp>
            <p:nvGrpSpPr>
              <p:cNvPr id="299" name="Group 298">
                <a:extLst>
                  <a:ext uri="{FF2B5EF4-FFF2-40B4-BE49-F238E27FC236}">
                    <a16:creationId xmlns:a16="http://schemas.microsoft.com/office/drawing/2014/main" id="{ECB17B9A-FE0D-E118-793C-008BBE9F7C8D}"/>
                  </a:ext>
                </a:extLst>
              </p:cNvPr>
              <p:cNvGrpSpPr/>
              <p:nvPr/>
            </p:nvGrpSpPr>
            <p:grpSpPr>
              <a:xfrm>
                <a:off x="5312210" y="1818861"/>
                <a:ext cx="64018" cy="3262733"/>
                <a:chOff x="4130163" y="1755211"/>
                <a:chExt cx="59250" cy="2786046"/>
              </a:xfrm>
            </p:grpSpPr>
            <p:sp>
              <p:nvSpPr>
                <p:cNvPr id="300" name="Can 299">
                  <a:extLst>
                    <a:ext uri="{FF2B5EF4-FFF2-40B4-BE49-F238E27FC236}">
                      <a16:creationId xmlns:a16="http://schemas.microsoft.com/office/drawing/2014/main" id="{736870EC-FB09-4777-8A64-24666B9E56C1}"/>
                    </a:ext>
                  </a:extLst>
                </p:cNvPr>
                <p:cNvSpPr/>
                <p:nvPr/>
              </p:nvSpPr>
              <p:spPr>
                <a:xfrm>
                  <a:off x="4130163" y="446744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Can 300">
                  <a:extLst>
                    <a:ext uri="{FF2B5EF4-FFF2-40B4-BE49-F238E27FC236}">
                      <a16:creationId xmlns:a16="http://schemas.microsoft.com/office/drawing/2014/main" id="{6CD5619E-7699-7D36-4BF7-FB72E570818C}"/>
                    </a:ext>
                  </a:extLst>
                </p:cNvPr>
                <p:cNvSpPr/>
                <p:nvPr/>
              </p:nvSpPr>
              <p:spPr>
                <a:xfrm>
                  <a:off x="4130163" y="442100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Can 301">
                  <a:extLst>
                    <a:ext uri="{FF2B5EF4-FFF2-40B4-BE49-F238E27FC236}">
                      <a16:creationId xmlns:a16="http://schemas.microsoft.com/office/drawing/2014/main" id="{2DDBD159-7CDD-0E45-8BD6-3DFA177D96DF}"/>
                    </a:ext>
                  </a:extLst>
                </p:cNvPr>
                <p:cNvSpPr/>
                <p:nvPr/>
              </p:nvSpPr>
              <p:spPr>
                <a:xfrm>
                  <a:off x="4130163" y="43809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an 302">
                  <a:extLst>
                    <a:ext uri="{FF2B5EF4-FFF2-40B4-BE49-F238E27FC236}">
                      <a16:creationId xmlns:a16="http://schemas.microsoft.com/office/drawing/2014/main" id="{9A290E79-21B5-8AE6-6B5A-5CFED37CEDE4}"/>
                    </a:ext>
                  </a:extLst>
                </p:cNvPr>
                <p:cNvSpPr/>
                <p:nvPr/>
              </p:nvSpPr>
              <p:spPr>
                <a:xfrm>
                  <a:off x="4130163" y="43376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an 303">
                  <a:extLst>
                    <a:ext uri="{FF2B5EF4-FFF2-40B4-BE49-F238E27FC236}">
                      <a16:creationId xmlns:a16="http://schemas.microsoft.com/office/drawing/2014/main" id="{42496CC2-75CE-E25B-8584-E9D831B5259C}"/>
                    </a:ext>
                  </a:extLst>
                </p:cNvPr>
                <p:cNvSpPr/>
                <p:nvPr/>
              </p:nvSpPr>
              <p:spPr>
                <a:xfrm>
                  <a:off x="4130163" y="429599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an 304">
                  <a:extLst>
                    <a:ext uri="{FF2B5EF4-FFF2-40B4-BE49-F238E27FC236}">
                      <a16:creationId xmlns:a16="http://schemas.microsoft.com/office/drawing/2014/main" id="{C1478798-DF99-C0CA-069D-8E02EEAFB43F}"/>
                    </a:ext>
                  </a:extLst>
                </p:cNvPr>
                <p:cNvSpPr/>
                <p:nvPr/>
              </p:nvSpPr>
              <p:spPr>
                <a:xfrm>
                  <a:off x="4130163" y="424955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Can 305">
                  <a:extLst>
                    <a:ext uri="{FF2B5EF4-FFF2-40B4-BE49-F238E27FC236}">
                      <a16:creationId xmlns:a16="http://schemas.microsoft.com/office/drawing/2014/main" id="{5CF151A2-CF6A-AAB0-F4E3-E865EC61FE3B}"/>
                    </a:ext>
                  </a:extLst>
                </p:cNvPr>
                <p:cNvSpPr/>
                <p:nvPr/>
              </p:nvSpPr>
              <p:spPr>
                <a:xfrm>
                  <a:off x="4130163" y="42094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an 306">
                  <a:extLst>
                    <a:ext uri="{FF2B5EF4-FFF2-40B4-BE49-F238E27FC236}">
                      <a16:creationId xmlns:a16="http://schemas.microsoft.com/office/drawing/2014/main" id="{DAFAB90A-CE9B-D85F-4B48-FF18CE72907F}"/>
                    </a:ext>
                  </a:extLst>
                </p:cNvPr>
                <p:cNvSpPr/>
                <p:nvPr/>
              </p:nvSpPr>
              <p:spPr>
                <a:xfrm>
                  <a:off x="4130163" y="41662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an 307">
                  <a:extLst>
                    <a:ext uri="{FF2B5EF4-FFF2-40B4-BE49-F238E27FC236}">
                      <a16:creationId xmlns:a16="http://schemas.microsoft.com/office/drawing/2014/main" id="{9CC5B1D8-4107-0CC8-C491-0FE6BA8A472F}"/>
                    </a:ext>
                  </a:extLst>
                </p:cNvPr>
                <p:cNvSpPr/>
                <p:nvPr/>
              </p:nvSpPr>
              <p:spPr>
                <a:xfrm>
                  <a:off x="4130163" y="412136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an 308">
                  <a:extLst>
                    <a:ext uri="{FF2B5EF4-FFF2-40B4-BE49-F238E27FC236}">
                      <a16:creationId xmlns:a16="http://schemas.microsoft.com/office/drawing/2014/main" id="{A4FBEA66-D2D3-233E-4770-B49C746B7A5A}"/>
                    </a:ext>
                  </a:extLst>
                </p:cNvPr>
                <p:cNvSpPr/>
                <p:nvPr/>
              </p:nvSpPr>
              <p:spPr>
                <a:xfrm>
                  <a:off x="4130163" y="407493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Can 309">
                  <a:extLst>
                    <a:ext uri="{FF2B5EF4-FFF2-40B4-BE49-F238E27FC236}">
                      <a16:creationId xmlns:a16="http://schemas.microsoft.com/office/drawing/2014/main" id="{B661F849-0A89-BA02-BD5B-C3793500FC27}"/>
                    </a:ext>
                  </a:extLst>
                </p:cNvPr>
                <p:cNvSpPr/>
                <p:nvPr/>
              </p:nvSpPr>
              <p:spPr>
                <a:xfrm>
                  <a:off x="4130163" y="40348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an 310">
                  <a:extLst>
                    <a:ext uri="{FF2B5EF4-FFF2-40B4-BE49-F238E27FC236}">
                      <a16:creationId xmlns:a16="http://schemas.microsoft.com/office/drawing/2014/main" id="{E19C2814-BD09-4E5B-3801-09E06BD9431B}"/>
                    </a:ext>
                  </a:extLst>
                </p:cNvPr>
                <p:cNvSpPr/>
                <p:nvPr/>
              </p:nvSpPr>
              <p:spPr>
                <a:xfrm>
                  <a:off x="4130163" y="39915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Can 311">
                  <a:extLst>
                    <a:ext uri="{FF2B5EF4-FFF2-40B4-BE49-F238E27FC236}">
                      <a16:creationId xmlns:a16="http://schemas.microsoft.com/office/drawing/2014/main" id="{000153CB-8E50-A37E-37A6-D88689178AFE}"/>
                    </a:ext>
                  </a:extLst>
                </p:cNvPr>
                <p:cNvSpPr/>
                <p:nvPr/>
              </p:nvSpPr>
              <p:spPr>
                <a:xfrm>
                  <a:off x="4130163" y="394991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an 312">
                  <a:extLst>
                    <a:ext uri="{FF2B5EF4-FFF2-40B4-BE49-F238E27FC236}">
                      <a16:creationId xmlns:a16="http://schemas.microsoft.com/office/drawing/2014/main" id="{60B53242-24DF-7C4A-D05A-944ACC82A5D6}"/>
                    </a:ext>
                  </a:extLst>
                </p:cNvPr>
                <p:cNvSpPr/>
                <p:nvPr/>
              </p:nvSpPr>
              <p:spPr>
                <a:xfrm>
                  <a:off x="4130163" y="390348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Can 313">
                  <a:extLst>
                    <a:ext uri="{FF2B5EF4-FFF2-40B4-BE49-F238E27FC236}">
                      <a16:creationId xmlns:a16="http://schemas.microsoft.com/office/drawing/2014/main" id="{534B4100-E227-1E6F-BD5B-EDD9113CC367}"/>
                    </a:ext>
                  </a:extLst>
                </p:cNvPr>
                <p:cNvSpPr/>
                <p:nvPr/>
              </p:nvSpPr>
              <p:spPr>
                <a:xfrm>
                  <a:off x="4130163" y="38634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Can 314">
                  <a:extLst>
                    <a:ext uri="{FF2B5EF4-FFF2-40B4-BE49-F238E27FC236}">
                      <a16:creationId xmlns:a16="http://schemas.microsoft.com/office/drawing/2014/main" id="{B75B3D92-17EF-0E88-5C4D-0E39E9517027}"/>
                    </a:ext>
                  </a:extLst>
                </p:cNvPr>
                <p:cNvSpPr/>
                <p:nvPr/>
              </p:nvSpPr>
              <p:spPr>
                <a:xfrm>
                  <a:off x="4130163" y="38201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Can 315">
                  <a:extLst>
                    <a:ext uri="{FF2B5EF4-FFF2-40B4-BE49-F238E27FC236}">
                      <a16:creationId xmlns:a16="http://schemas.microsoft.com/office/drawing/2014/main" id="{011C5C6B-1D54-F72F-D97E-4414D6D8AD96}"/>
                    </a:ext>
                  </a:extLst>
                </p:cNvPr>
                <p:cNvSpPr/>
                <p:nvPr/>
              </p:nvSpPr>
              <p:spPr>
                <a:xfrm>
                  <a:off x="4130163" y="37776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Can 316">
                  <a:extLst>
                    <a:ext uri="{FF2B5EF4-FFF2-40B4-BE49-F238E27FC236}">
                      <a16:creationId xmlns:a16="http://schemas.microsoft.com/office/drawing/2014/main" id="{BB110FDC-6A17-F26A-E5B4-2B7FF58A57A8}"/>
                    </a:ext>
                  </a:extLst>
                </p:cNvPr>
                <p:cNvSpPr/>
                <p:nvPr/>
              </p:nvSpPr>
              <p:spPr>
                <a:xfrm>
                  <a:off x="4130163" y="37312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Can 317">
                  <a:extLst>
                    <a:ext uri="{FF2B5EF4-FFF2-40B4-BE49-F238E27FC236}">
                      <a16:creationId xmlns:a16="http://schemas.microsoft.com/office/drawing/2014/main" id="{745E7D3E-77E6-6397-E29F-1503C88265C6}"/>
                    </a:ext>
                  </a:extLst>
                </p:cNvPr>
                <p:cNvSpPr/>
                <p:nvPr/>
              </p:nvSpPr>
              <p:spPr>
                <a:xfrm>
                  <a:off x="4130163" y="369115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Can 318">
                  <a:extLst>
                    <a:ext uri="{FF2B5EF4-FFF2-40B4-BE49-F238E27FC236}">
                      <a16:creationId xmlns:a16="http://schemas.microsoft.com/office/drawing/2014/main" id="{E02ECBAE-9C60-959B-ACB5-41A4575BA2E7}"/>
                    </a:ext>
                  </a:extLst>
                </p:cNvPr>
                <p:cNvSpPr/>
                <p:nvPr/>
              </p:nvSpPr>
              <p:spPr>
                <a:xfrm>
                  <a:off x="4130163" y="36479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Can 319">
                  <a:extLst>
                    <a:ext uri="{FF2B5EF4-FFF2-40B4-BE49-F238E27FC236}">
                      <a16:creationId xmlns:a16="http://schemas.microsoft.com/office/drawing/2014/main" id="{39103C72-355C-3CCC-55ED-3EB74ED5EA23}"/>
                    </a:ext>
                  </a:extLst>
                </p:cNvPr>
                <p:cNvSpPr/>
                <p:nvPr/>
              </p:nvSpPr>
              <p:spPr>
                <a:xfrm>
                  <a:off x="4130163" y="36062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Can 320">
                  <a:extLst>
                    <a:ext uri="{FF2B5EF4-FFF2-40B4-BE49-F238E27FC236}">
                      <a16:creationId xmlns:a16="http://schemas.microsoft.com/office/drawing/2014/main" id="{C50BC5D1-E7EE-4E87-CCA9-5E1DBE328230}"/>
                    </a:ext>
                  </a:extLst>
                </p:cNvPr>
                <p:cNvSpPr/>
                <p:nvPr/>
              </p:nvSpPr>
              <p:spPr>
                <a:xfrm>
                  <a:off x="4130163" y="35597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Can 321">
                  <a:extLst>
                    <a:ext uri="{FF2B5EF4-FFF2-40B4-BE49-F238E27FC236}">
                      <a16:creationId xmlns:a16="http://schemas.microsoft.com/office/drawing/2014/main" id="{D35D0C27-1B16-96A7-DEA5-4F3AA1E96F55}"/>
                    </a:ext>
                  </a:extLst>
                </p:cNvPr>
                <p:cNvSpPr/>
                <p:nvPr/>
              </p:nvSpPr>
              <p:spPr>
                <a:xfrm>
                  <a:off x="4130163" y="351970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an 322">
                  <a:extLst>
                    <a:ext uri="{FF2B5EF4-FFF2-40B4-BE49-F238E27FC236}">
                      <a16:creationId xmlns:a16="http://schemas.microsoft.com/office/drawing/2014/main" id="{755C358D-3ACC-C5D4-E1CF-BAA934DE11F2}"/>
                    </a:ext>
                  </a:extLst>
                </p:cNvPr>
                <p:cNvSpPr/>
                <p:nvPr/>
              </p:nvSpPr>
              <p:spPr>
                <a:xfrm>
                  <a:off x="4130163" y="34764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an 323">
                  <a:extLst>
                    <a:ext uri="{FF2B5EF4-FFF2-40B4-BE49-F238E27FC236}">
                      <a16:creationId xmlns:a16="http://schemas.microsoft.com/office/drawing/2014/main" id="{269C42EF-BC1D-846A-2C24-6C698FAE0A3F}"/>
                    </a:ext>
                  </a:extLst>
                </p:cNvPr>
                <p:cNvSpPr/>
                <p:nvPr/>
              </p:nvSpPr>
              <p:spPr>
                <a:xfrm>
                  <a:off x="4130163" y="34316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Can 324">
                  <a:extLst>
                    <a:ext uri="{FF2B5EF4-FFF2-40B4-BE49-F238E27FC236}">
                      <a16:creationId xmlns:a16="http://schemas.microsoft.com/office/drawing/2014/main" id="{FD92CB99-5532-DD97-7586-F1405CA0819A}"/>
                    </a:ext>
                  </a:extLst>
                </p:cNvPr>
                <p:cNvSpPr/>
                <p:nvPr/>
              </p:nvSpPr>
              <p:spPr>
                <a:xfrm>
                  <a:off x="4130163" y="33851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Can 325">
                  <a:extLst>
                    <a:ext uri="{FF2B5EF4-FFF2-40B4-BE49-F238E27FC236}">
                      <a16:creationId xmlns:a16="http://schemas.microsoft.com/office/drawing/2014/main" id="{80F6F6A0-F5FD-90AF-8B0D-5A7AA1604924}"/>
                    </a:ext>
                  </a:extLst>
                </p:cNvPr>
                <p:cNvSpPr/>
                <p:nvPr/>
              </p:nvSpPr>
              <p:spPr>
                <a:xfrm>
                  <a:off x="4130163" y="334508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Can 326">
                  <a:extLst>
                    <a:ext uri="{FF2B5EF4-FFF2-40B4-BE49-F238E27FC236}">
                      <a16:creationId xmlns:a16="http://schemas.microsoft.com/office/drawing/2014/main" id="{FBEF50F5-B2F2-D0BD-0059-AD7E34B5A942}"/>
                    </a:ext>
                  </a:extLst>
                </p:cNvPr>
                <p:cNvSpPr/>
                <p:nvPr/>
              </p:nvSpPr>
              <p:spPr>
                <a:xfrm>
                  <a:off x="4130163" y="3301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Can 327">
                  <a:extLst>
                    <a:ext uri="{FF2B5EF4-FFF2-40B4-BE49-F238E27FC236}">
                      <a16:creationId xmlns:a16="http://schemas.microsoft.com/office/drawing/2014/main" id="{74E6200A-B25D-7373-DB20-0152A701AE74}"/>
                    </a:ext>
                  </a:extLst>
                </p:cNvPr>
                <p:cNvSpPr/>
                <p:nvPr/>
              </p:nvSpPr>
              <p:spPr>
                <a:xfrm>
                  <a:off x="4130163" y="32601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an 328">
                  <a:extLst>
                    <a:ext uri="{FF2B5EF4-FFF2-40B4-BE49-F238E27FC236}">
                      <a16:creationId xmlns:a16="http://schemas.microsoft.com/office/drawing/2014/main" id="{FBED50CC-CF48-DCB7-3AA8-24F41C7E285C}"/>
                    </a:ext>
                  </a:extLst>
                </p:cNvPr>
                <p:cNvSpPr/>
                <p:nvPr/>
              </p:nvSpPr>
              <p:spPr>
                <a:xfrm>
                  <a:off x="4130163" y="32137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Can 329">
                  <a:extLst>
                    <a:ext uri="{FF2B5EF4-FFF2-40B4-BE49-F238E27FC236}">
                      <a16:creationId xmlns:a16="http://schemas.microsoft.com/office/drawing/2014/main" id="{A5B550E9-1B53-1A37-D321-CB979DF0BFA8}"/>
                    </a:ext>
                  </a:extLst>
                </p:cNvPr>
                <p:cNvSpPr/>
                <p:nvPr/>
              </p:nvSpPr>
              <p:spPr>
                <a:xfrm>
                  <a:off x="4130163" y="317363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an 330">
                  <a:extLst>
                    <a:ext uri="{FF2B5EF4-FFF2-40B4-BE49-F238E27FC236}">
                      <a16:creationId xmlns:a16="http://schemas.microsoft.com/office/drawing/2014/main" id="{BCEF4818-B3BD-632B-BF1E-A0BDDCAECCB5}"/>
                    </a:ext>
                  </a:extLst>
                </p:cNvPr>
                <p:cNvSpPr/>
                <p:nvPr/>
              </p:nvSpPr>
              <p:spPr>
                <a:xfrm>
                  <a:off x="4130163" y="31303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an 331">
                  <a:extLst>
                    <a:ext uri="{FF2B5EF4-FFF2-40B4-BE49-F238E27FC236}">
                      <a16:creationId xmlns:a16="http://schemas.microsoft.com/office/drawing/2014/main" id="{B2884935-C1A2-1B2D-1FFE-18DD1D33AA62}"/>
                    </a:ext>
                  </a:extLst>
                </p:cNvPr>
                <p:cNvSpPr/>
                <p:nvPr/>
              </p:nvSpPr>
              <p:spPr>
                <a:xfrm>
                  <a:off x="4130163" y="30922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Can 332">
                  <a:extLst>
                    <a:ext uri="{FF2B5EF4-FFF2-40B4-BE49-F238E27FC236}">
                      <a16:creationId xmlns:a16="http://schemas.microsoft.com/office/drawing/2014/main" id="{DBCDEF91-5FEF-AD4E-8ECE-ABE80898C830}"/>
                    </a:ext>
                  </a:extLst>
                </p:cNvPr>
                <p:cNvSpPr/>
                <p:nvPr/>
              </p:nvSpPr>
              <p:spPr>
                <a:xfrm>
                  <a:off x="4130163" y="304584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Can 333">
                  <a:extLst>
                    <a:ext uri="{FF2B5EF4-FFF2-40B4-BE49-F238E27FC236}">
                      <a16:creationId xmlns:a16="http://schemas.microsoft.com/office/drawing/2014/main" id="{8E335B05-2272-DD9A-664D-D96D2D4617C9}"/>
                    </a:ext>
                  </a:extLst>
                </p:cNvPr>
                <p:cNvSpPr/>
                <p:nvPr/>
              </p:nvSpPr>
              <p:spPr>
                <a:xfrm>
                  <a:off x="4130163" y="30057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Can 334">
                  <a:extLst>
                    <a:ext uri="{FF2B5EF4-FFF2-40B4-BE49-F238E27FC236}">
                      <a16:creationId xmlns:a16="http://schemas.microsoft.com/office/drawing/2014/main" id="{7FD3C5F3-9E81-7157-4021-CB78D76792FF}"/>
                    </a:ext>
                  </a:extLst>
                </p:cNvPr>
                <p:cNvSpPr/>
                <p:nvPr/>
              </p:nvSpPr>
              <p:spPr>
                <a:xfrm>
                  <a:off x="4130163" y="29625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Can 335">
                  <a:extLst>
                    <a:ext uri="{FF2B5EF4-FFF2-40B4-BE49-F238E27FC236}">
                      <a16:creationId xmlns:a16="http://schemas.microsoft.com/office/drawing/2014/main" id="{FD42201F-4E86-7478-8E1E-61A41F18E1FF}"/>
                    </a:ext>
                  </a:extLst>
                </p:cNvPr>
                <p:cNvSpPr/>
                <p:nvPr/>
              </p:nvSpPr>
              <p:spPr>
                <a:xfrm>
                  <a:off x="4130163" y="2920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Can 336">
                  <a:extLst>
                    <a:ext uri="{FF2B5EF4-FFF2-40B4-BE49-F238E27FC236}">
                      <a16:creationId xmlns:a16="http://schemas.microsoft.com/office/drawing/2014/main" id="{9EF5E14F-5403-79B2-0AB2-AFD8E7461BD9}"/>
                    </a:ext>
                  </a:extLst>
                </p:cNvPr>
                <p:cNvSpPr/>
                <p:nvPr/>
              </p:nvSpPr>
              <p:spPr>
                <a:xfrm>
                  <a:off x="4130163" y="287439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Can 337">
                  <a:extLst>
                    <a:ext uri="{FF2B5EF4-FFF2-40B4-BE49-F238E27FC236}">
                      <a16:creationId xmlns:a16="http://schemas.microsoft.com/office/drawing/2014/main" id="{6CFC5EB3-5CB3-D52D-523F-0887FC45A693}"/>
                    </a:ext>
                  </a:extLst>
                </p:cNvPr>
                <p:cNvSpPr/>
                <p:nvPr/>
              </p:nvSpPr>
              <p:spPr>
                <a:xfrm>
                  <a:off x="4130163" y="28343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Can 338">
                  <a:extLst>
                    <a:ext uri="{FF2B5EF4-FFF2-40B4-BE49-F238E27FC236}">
                      <a16:creationId xmlns:a16="http://schemas.microsoft.com/office/drawing/2014/main" id="{21BEC1CA-696D-0C9C-D000-17E10DC1C537}"/>
                    </a:ext>
                  </a:extLst>
                </p:cNvPr>
                <p:cNvSpPr/>
                <p:nvPr/>
              </p:nvSpPr>
              <p:spPr>
                <a:xfrm>
                  <a:off x="4130163" y="27910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an 339">
                  <a:extLst>
                    <a:ext uri="{FF2B5EF4-FFF2-40B4-BE49-F238E27FC236}">
                      <a16:creationId xmlns:a16="http://schemas.microsoft.com/office/drawing/2014/main" id="{239F47D4-E5A3-1B0A-BFB5-8ADDCFB8E111}"/>
                    </a:ext>
                  </a:extLst>
                </p:cNvPr>
                <p:cNvSpPr/>
                <p:nvPr/>
              </p:nvSpPr>
              <p:spPr>
                <a:xfrm>
                  <a:off x="4130163" y="27462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Can 340">
                  <a:extLst>
                    <a:ext uri="{FF2B5EF4-FFF2-40B4-BE49-F238E27FC236}">
                      <a16:creationId xmlns:a16="http://schemas.microsoft.com/office/drawing/2014/main" id="{10BF5D05-97D2-8948-AB4D-8B3CBE14F9D1}"/>
                    </a:ext>
                  </a:extLst>
                </p:cNvPr>
                <p:cNvSpPr/>
                <p:nvPr/>
              </p:nvSpPr>
              <p:spPr>
                <a:xfrm>
                  <a:off x="4130163" y="269976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Can 341">
                  <a:extLst>
                    <a:ext uri="{FF2B5EF4-FFF2-40B4-BE49-F238E27FC236}">
                      <a16:creationId xmlns:a16="http://schemas.microsoft.com/office/drawing/2014/main" id="{C9EE44E6-6251-07F1-8B61-C60F6F49360B}"/>
                    </a:ext>
                  </a:extLst>
                </p:cNvPr>
                <p:cNvSpPr/>
                <p:nvPr/>
              </p:nvSpPr>
              <p:spPr>
                <a:xfrm>
                  <a:off x="4130163" y="26596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Can 342">
                  <a:extLst>
                    <a:ext uri="{FF2B5EF4-FFF2-40B4-BE49-F238E27FC236}">
                      <a16:creationId xmlns:a16="http://schemas.microsoft.com/office/drawing/2014/main" id="{23C0D335-2A53-FE2C-75E4-46FC87D98848}"/>
                    </a:ext>
                  </a:extLst>
                </p:cNvPr>
                <p:cNvSpPr/>
                <p:nvPr/>
              </p:nvSpPr>
              <p:spPr>
                <a:xfrm>
                  <a:off x="4130163" y="26164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Can 343">
                  <a:extLst>
                    <a:ext uri="{FF2B5EF4-FFF2-40B4-BE49-F238E27FC236}">
                      <a16:creationId xmlns:a16="http://schemas.microsoft.com/office/drawing/2014/main" id="{49593D2E-1B62-EB88-5C2B-32E9919A1965}"/>
                    </a:ext>
                  </a:extLst>
                </p:cNvPr>
                <p:cNvSpPr/>
                <p:nvPr/>
              </p:nvSpPr>
              <p:spPr>
                <a:xfrm>
                  <a:off x="4130163" y="25747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Can 344">
                  <a:extLst>
                    <a:ext uri="{FF2B5EF4-FFF2-40B4-BE49-F238E27FC236}">
                      <a16:creationId xmlns:a16="http://schemas.microsoft.com/office/drawing/2014/main" id="{63747DF3-1033-A166-C614-79390A48D5E4}"/>
                    </a:ext>
                  </a:extLst>
                </p:cNvPr>
                <p:cNvSpPr/>
                <p:nvPr/>
              </p:nvSpPr>
              <p:spPr>
                <a:xfrm>
                  <a:off x="4130163" y="252831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Can 345">
                  <a:extLst>
                    <a:ext uri="{FF2B5EF4-FFF2-40B4-BE49-F238E27FC236}">
                      <a16:creationId xmlns:a16="http://schemas.microsoft.com/office/drawing/2014/main" id="{343B2ACF-9839-BA65-2C6C-881F82285BB9}"/>
                    </a:ext>
                  </a:extLst>
                </p:cNvPr>
                <p:cNvSpPr/>
                <p:nvPr/>
              </p:nvSpPr>
              <p:spPr>
                <a:xfrm>
                  <a:off x="4130163" y="24882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Can 346">
                  <a:extLst>
                    <a:ext uri="{FF2B5EF4-FFF2-40B4-BE49-F238E27FC236}">
                      <a16:creationId xmlns:a16="http://schemas.microsoft.com/office/drawing/2014/main" id="{7141DC52-5938-B33C-2FA4-F839249D5A3B}"/>
                    </a:ext>
                  </a:extLst>
                </p:cNvPr>
                <p:cNvSpPr/>
                <p:nvPr/>
              </p:nvSpPr>
              <p:spPr>
                <a:xfrm>
                  <a:off x="4130163" y="24449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Can 347">
                  <a:extLst>
                    <a:ext uri="{FF2B5EF4-FFF2-40B4-BE49-F238E27FC236}">
                      <a16:creationId xmlns:a16="http://schemas.microsoft.com/office/drawing/2014/main" id="{79677402-CC6A-F4FD-D585-7CACA24ACD29}"/>
                    </a:ext>
                  </a:extLst>
                </p:cNvPr>
                <p:cNvSpPr/>
                <p:nvPr/>
              </p:nvSpPr>
              <p:spPr>
                <a:xfrm>
                  <a:off x="4130163" y="24025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Can 348">
                  <a:extLst>
                    <a:ext uri="{FF2B5EF4-FFF2-40B4-BE49-F238E27FC236}">
                      <a16:creationId xmlns:a16="http://schemas.microsoft.com/office/drawing/2014/main" id="{859D0259-E4B9-687C-0571-5A1D888BE4A3}"/>
                    </a:ext>
                  </a:extLst>
                </p:cNvPr>
                <p:cNvSpPr/>
                <p:nvPr/>
              </p:nvSpPr>
              <p:spPr>
                <a:xfrm>
                  <a:off x="4130163" y="23560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Can 349">
                  <a:extLst>
                    <a:ext uri="{FF2B5EF4-FFF2-40B4-BE49-F238E27FC236}">
                      <a16:creationId xmlns:a16="http://schemas.microsoft.com/office/drawing/2014/main" id="{569CFC03-DD0B-57A9-DFB4-9452C0E31F8F}"/>
                    </a:ext>
                  </a:extLst>
                </p:cNvPr>
                <p:cNvSpPr/>
                <p:nvPr/>
              </p:nvSpPr>
              <p:spPr>
                <a:xfrm>
                  <a:off x="4130163" y="231599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Can 350">
                  <a:extLst>
                    <a:ext uri="{FF2B5EF4-FFF2-40B4-BE49-F238E27FC236}">
                      <a16:creationId xmlns:a16="http://schemas.microsoft.com/office/drawing/2014/main" id="{538E4575-405D-952E-784A-FF3E29479216}"/>
                    </a:ext>
                  </a:extLst>
                </p:cNvPr>
                <p:cNvSpPr/>
                <p:nvPr/>
              </p:nvSpPr>
              <p:spPr>
                <a:xfrm>
                  <a:off x="4130163" y="227273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Can 351">
                  <a:extLst>
                    <a:ext uri="{FF2B5EF4-FFF2-40B4-BE49-F238E27FC236}">
                      <a16:creationId xmlns:a16="http://schemas.microsoft.com/office/drawing/2014/main" id="{782783B2-25A0-4E13-23D9-D25FE7C85329}"/>
                    </a:ext>
                  </a:extLst>
                </p:cNvPr>
                <p:cNvSpPr/>
                <p:nvPr/>
              </p:nvSpPr>
              <p:spPr>
                <a:xfrm>
                  <a:off x="4130163" y="22310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Can 352">
                  <a:extLst>
                    <a:ext uri="{FF2B5EF4-FFF2-40B4-BE49-F238E27FC236}">
                      <a16:creationId xmlns:a16="http://schemas.microsoft.com/office/drawing/2014/main" id="{0B949ED7-EBE4-BC96-ABBE-5B495B394C46}"/>
                    </a:ext>
                  </a:extLst>
                </p:cNvPr>
                <p:cNvSpPr/>
                <p:nvPr/>
              </p:nvSpPr>
              <p:spPr>
                <a:xfrm>
                  <a:off x="4130163" y="21846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an 353">
                  <a:extLst>
                    <a:ext uri="{FF2B5EF4-FFF2-40B4-BE49-F238E27FC236}">
                      <a16:creationId xmlns:a16="http://schemas.microsoft.com/office/drawing/2014/main" id="{48BA72B2-911D-1B4E-9D60-4B51C7E4B434}"/>
                    </a:ext>
                  </a:extLst>
                </p:cNvPr>
                <p:cNvSpPr/>
                <p:nvPr/>
              </p:nvSpPr>
              <p:spPr>
                <a:xfrm>
                  <a:off x="4130163" y="214454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an 354">
                  <a:extLst>
                    <a:ext uri="{FF2B5EF4-FFF2-40B4-BE49-F238E27FC236}">
                      <a16:creationId xmlns:a16="http://schemas.microsoft.com/office/drawing/2014/main" id="{9B272EFC-EEBC-B9CC-1EFB-00452622405B}"/>
                    </a:ext>
                  </a:extLst>
                </p:cNvPr>
                <p:cNvSpPr/>
                <p:nvPr/>
              </p:nvSpPr>
              <p:spPr>
                <a:xfrm>
                  <a:off x="4130163" y="210128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an 355">
                  <a:extLst>
                    <a:ext uri="{FF2B5EF4-FFF2-40B4-BE49-F238E27FC236}">
                      <a16:creationId xmlns:a16="http://schemas.microsoft.com/office/drawing/2014/main" id="{A5F4F1F0-E279-D99E-3245-DEFDE30A9976}"/>
                    </a:ext>
                  </a:extLst>
                </p:cNvPr>
                <p:cNvSpPr/>
                <p:nvPr/>
              </p:nvSpPr>
              <p:spPr>
                <a:xfrm>
                  <a:off x="4130163" y="20564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Can 356">
                  <a:extLst>
                    <a:ext uri="{FF2B5EF4-FFF2-40B4-BE49-F238E27FC236}">
                      <a16:creationId xmlns:a16="http://schemas.microsoft.com/office/drawing/2014/main" id="{97699390-A7B8-948B-1822-D58A37747C2E}"/>
                    </a:ext>
                  </a:extLst>
                </p:cNvPr>
                <p:cNvSpPr/>
                <p:nvPr/>
              </p:nvSpPr>
              <p:spPr>
                <a:xfrm>
                  <a:off x="4130163" y="20100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Can 357">
                  <a:extLst>
                    <a:ext uri="{FF2B5EF4-FFF2-40B4-BE49-F238E27FC236}">
                      <a16:creationId xmlns:a16="http://schemas.microsoft.com/office/drawing/2014/main" id="{9A60BC67-459D-DD92-DA2C-0511C9E97CA4}"/>
                    </a:ext>
                  </a:extLst>
                </p:cNvPr>
                <p:cNvSpPr/>
                <p:nvPr/>
              </p:nvSpPr>
              <p:spPr>
                <a:xfrm>
                  <a:off x="4130163" y="196991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Can 358">
                  <a:extLst>
                    <a:ext uri="{FF2B5EF4-FFF2-40B4-BE49-F238E27FC236}">
                      <a16:creationId xmlns:a16="http://schemas.microsoft.com/office/drawing/2014/main" id="{4F35C0B0-6CA1-F399-CE58-F30F54BD52A2}"/>
                    </a:ext>
                  </a:extLst>
                </p:cNvPr>
                <p:cNvSpPr/>
                <p:nvPr/>
              </p:nvSpPr>
              <p:spPr>
                <a:xfrm>
                  <a:off x="4130163" y="192666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Can 359">
                  <a:extLst>
                    <a:ext uri="{FF2B5EF4-FFF2-40B4-BE49-F238E27FC236}">
                      <a16:creationId xmlns:a16="http://schemas.microsoft.com/office/drawing/2014/main" id="{74C67C7B-8D51-A3F4-8E16-F1380DC129DB}"/>
                    </a:ext>
                  </a:extLst>
                </p:cNvPr>
                <p:cNvSpPr/>
                <p:nvPr/>
              </p:nvSpPr>
              <p:spPr>
                <a:xfrm>
                  <a:off x="4130163" y="18849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an 360">
                  <a:extLst>
                    <a:ext uri="{FF2B5EF4-FFF2-40B4-BE49-F238E27FC236}">
                      <a16:creationId xmlns:a16="http://schemas.microsoft.com/office/drawing/2014/main" id="{31EC2494-495F-DAF4-1AAC-B0445C485027}"/>
                    </a:ext>
                  </a:extLst>
                </p:cNvPr>
                <p:cNvSpPr/>
                <p:nvPr/>
              </p:nvSpPr>
              <p:spPr>
                <a:xfrm>
                  <a:off x="4130163" y="18385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Can 361">
                  <a:extLst>
                    <a:ext uri="{FF2B5EF4-FFF2-40B4-BE49-F238E27FC236}">
                      <a16:creationId xmlns:a16="http://schemas.microsoft.com/office/drawing/2014/main" id="{94DE1665-5620-2910-88BD-9064BC4B9FCF}"/>
                    </a:ext>
                  </a:extLst>
                </p:cNvPr>
                <p:cNvSpPr/>
                <p:nvPr/>
              </p:nvSpPr>
              <p:spPr>
                <a:xfrm>
                  <a:off x="4130163" y="179846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an 362">
                  <a:extLst>
                    <a:ext uri="{FF2B5EF4-FFF2-40B4-BE49-F238E27FC236}">
                      <a16:creationId xmlns:a16="http://schemas.microsoft.com/office/drawing/2014/main" id="{F371FB3F-4614-8678-3C73-89632BCFD0D6}"/>
                    </a:ext>
                  </a:extLst>
                </p:cNvPr>
                <p:cNvSpPr/>
                <p:nvPr/>
              </p:nvSpPr>
              <p:spPr>
                <a:xfrm>
                  <a:off x="4130163" y="175521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9" name="Rectangle 428">
                <a:extLst>
                  <a:ext uri="{FF2B5EF4-FFF2-40B4-BE49-F238E27FC236}">
                    <a16:creationId xmlns:a16="http://schemas.microsoft.com/office/drawing/2014/main" id="{A59B8CC6-E65F-CEDF-52EB-E31A4F029CD8}"/>
                  </a:ext>
                </a:extLst>
              </p:cNvPr>
              <p:cNvSpPr/>
              <p:nvPr/>
            </p:nvSpPr>
            <p:spPr>
              <a:xfrm>
                <a:off x="1916308" y="5206938"/>
                <a:ext cx="5713424" cy="461665"/>
              </a:xfrm>
              <a:prstGeom prst="rect">
                <a:avLst/>
              </a:prstGeom>
            </p:spPr>
            <p:txBody>
              <a:bodyPr wrap="none">
                <a:spAutoFit/>
              </a:bodyPr>
              <a:lstStyle/>
              <a:p>
                <a:r>
                  <a:rPr lang="en-US" altLang="zh-CN" sz="2400" dirty="0"/>
                  <a:t>Image</a:t>
                </a:r>
                <a:r>
                  <a:rPr lang="zh-CN" altLang="en-US" sz="2400" dirty="0"/>
                  <a:t> </a:t>
                </a:r>
                <a:r>
                  <a:rPr lang="en-US" altLang="zh-CN" sz="2400" dirty="0"/>
                  <a:t>Classification:</a:t>
                </a:r>
                <a:r>
                  <a:rPr lang="zh-CN" altLang="en-US" sz="2400" dirty="0"/>
                  <a:t> </a:t>
                </a:r>
                <a:r>
                  <a:rPr lang="en-US" altLang="zh-CN" sz="2400" dirty="0"/>
                  <a:t>Vision</a:t>
                </a:r>
                <a:r>
                  <a:rPr lang="zh-CN" altLang="en-US" sz="2400" dirty="0"/>
                  <a:t> </a:t>
                </a:r>
                <a:r>
                  <a:rPr lang="en-US" altLang="zh-CN" sz="2400" dirty="0"/>
                  <a:t>Transformer</a:t>
                </a:r>
                <a:endParaRPr lang="en-US" sz="2400" dirty="0"/>
              </a:p>
            </p:txBody>
          </p:sp>
          <p:sp>
            <p:nvSpPr>
              <p:cNvPr id="262" name="Can 261">
                <a:extLst>
                  <a:ext uri="{FF2B5EF4-FFF2-40B4-BE49-F238E27FC236}">
                    <a16:creationId xmlns:a16="http://schemas.microsoft.com/office/drawing/2014/main" id="{5554EE22-8810-6595-DB1B-840421706E0E}"/>
                  </a:ext>
                </a:extLst>
              </p:cNvPr>
              <p:cNvSpPr/>
              <p:nvPr/>
            </p:nvSpPr>
            <p:spPr>
              <a:xfrm>
                <a:off x="3216831" y="4701396"/>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an 262">
                <a:extLst>
                  <a:ext uri="{FF2B5EF4-FFF2-40B4-BE49-F238E27FC236}">
                    <a16:creationId xmlns:a16="http://schemas.microsoft.com/office/drawing/2014/main" id="{9BD0BA03-EF05-987D-7EEB-6BEAEF25C252}"/>
                  </a:ext>
                </a:extLst>
              </p:cNvPr>
              <p:cNvSpPr/>
              <p:nvPr/>
            </p:nvSpPr>
            <p:spPr>
              <a:xfrm>
                <a:off x="3216830" y="4506604"/>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Can 266">
                <a:extLst>
                  <a:ext uri="{FF2B5EF4-FFF2-40B4-BE49-F238E27FC236}">
                    <a16:creationId xmlns:a16="http://schemas.microsoft.com/office/drawing/2014/main" id="{AB1F8192-6169-C072-5907-AB87BCCDBACF}"/>
                  </a:ext>
                </a:extLst>
              </p:cNvPr>
              <p:cNvSpPr/>
              <p:nvPr/>
            </p:nvSpPr>
            <p:spPr>
              <a:xfrm>
                <a:off x="3516050" y="4380420"/>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an 267">
                <a:extLst>
                  <a:ext uri="{FF2B5EF4-FFF2-40B4-BE49-F238E27FC236}">
                    <a16:creationId xmlns:a16="http://schemas.microsoft.com/office/drawing/2014/main" id="{3F3E8EEF-6184-C223-FA44-D9613DE71BAF}"/>
                  </a:ext>
                </a:extLst>
              </p:cNvPr>
              <p:cNvSpPr/>
              <p:nvPr/>
            </p:nvSpPr>
            <p:spPr>
              <a:xfrm>
                <a:off x="3516049" y="4214505"/>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an 268">
                <a:extLst>
                  <a:ext uri="{FF2B5EF4-FFF2-40B4-BE49-F238E27FC236}">
                    <a16:creationId xmlns:a16="http://schemas.microsoft.com/office/drawing/2014/main" id="{26EFADE6-2E0A-A80B-4576-284BAE077695}"/>
                  </a:ext>
                </a:extLst>
              </p:cNvPr>
              <p:cNvSpPr/>
              <p:nvPr/>
            </p:nvSpPr>
            <p:spPr>
              <a:xfrm>
                <a:off x="3729325" y="4166751"/>
                <a:ext cx="1141055" cy="211199"/>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 name="Group 275">
                <a:extLst>
                  <a:ext uri="{FF2B5EF4-FFF2-40B4-BE49-F238E27FC236}">
                    <a16:creationId xmlns:a16="http://schemas.microsoft.com/office/drawing/2014/main" id="{86B0C7E2-50FA-1B45-7C22-D366DF4E8CBD}"/>
                  </a:ext>
                </a:extLst>
              </p:cNvPr>
              <p:cNvGrpSpPr/>
              <p:nvPr/>
            </p:nvGrpSpPr>
            <p:grpSpPr>
              <a:xfrm>
                <a:off x="5504527" y="1820652"/>
                <a:ext cx="64018" cy="3262733"/>
                <a:chOff x="4130163" y="1755211"/>
                <a:chExt cx="59250" cy="2786046"/>
              </a:xfrm>
            </p:grpSpPr>
            <p:sp>
              <p:nvSpPr>
                <p:cNvPr id="277" name="Can 276">
                  <a:extLst>
                    <a:ext uri="{FF2B5EF4-FFF2-40B4-BE49-F238E27FC236}">
                      <a16:creationId xmlns:a16="http://schemas.microsoft.com/office/drawing/2014/main" id="{A07F1A2D-1A52-9355-8CA3-E6E031F571A0}"/>
                    </a:ext>
                  </a:extLst>
                </p:cNvPr>
                <p:cNvSpPr/>
                <p:nvPr/>
              </p:nvSpPr>
              <p:spPr>
                <a:xfrm>
                  <a:off x="4130163" y="446744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Can 277">
                  <a:extLst>
                    <a:ext uri="{FF2B5EF4-FFF2-40B4-BE49-F238E27FC236}">
                      <a16:creationId xmlns:a16="http://schemas.microsoft.com/office/drawing/2014/main" id="{275CA265-CFA3-3AE5-C6CE-42B05D197594}"/>
                    </a:ext>
                  </a:extLst>
                </p:cNvPr>
                <p:cNvSpPr/>
                <p:nvPr/>
              </p:nvSpPr>
              <p:spPr>
                <a:xfrm>
                  <a:off x="4130163" y="442100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an 278">
                  <a:extLst>
                    <a:ext uri="{FF2B5EF4-FFF2-40B4-BE49-F238E27FC236}">
                      <a16:creationId xmlns:a16="http://schemas.microsoft.com/office/drawing/2014/main" id="{0997922B-0E64-A229-D353-3E3FDBB250BD}"/>
                    </a:ext>
                  </a:extLst>
                </p:cNvPr>
                <p:cNvSpPr/>
                <p:nvPr/>
              </p:nvSpPr>
              <p:spPr>
                <a:xfrm>
                  <a:off x="4130163" y="43809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Can 279">
                  <a:extLst>
                    <a:ext uri="{FF2B5EF4-FFF2-40B4-BE49-F238E27FC236}">
                      <a16:creationId xmlns:a16="http://schemas.microsoft.com/office/drawing/2014/main" id="{A181CAA3-8C96-3531-EBFF-8C41C3F77309}"/>
                    </a:ext>
                  </a:extLst>
                </p:cNvPr>
                <p:cNvSpPr/>
                <p:nvPr/>
              </p:nvSpPr>
              <p:spPr>
                <a:xfrm>
                  <a:off x="4130163" y="43376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an 280">
                  <a:extLst>
                    <a:ext uri="{FF2B5EF4-FFF2-40B4-BE49-F238E27FC236}">
                      <a16:creationId xmlns:a16="http://schemas.microsoft.com/office/drawing/2014/main" id="{CFF61A2D-7460-B79C-8BCA-1C7C8611037B}"/>
                    </a:ext>
                  </a:extLst>
                </p:cNvPr>
                <p:cNvSpPr/>
                <p:nvPr/>
              </p:nvSpPr>
              <p:spPr>
                <a:xfrm>
                  <a:off x="4130163" y="429599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Can 281">
                  <a:extLst>
                    <a:ext uri="{FF2B5EF4-FFF2-40B4-BE49-F238E27FC236}">
                      <a16:creationId xmlns:a16="http://schemas.microsoft.com/office/drawing/2014/main" id="{F1AC9027-F345-1C2B-D7B4-9C204DB76674}"/>
                    </a:ext>
                  </a:extLst>
                </p:cNvPr>
                <p:cNvSpPr/>
                <p:nvPr/>
              </p:nvSpPr>
              <p:spPr>
                <a:xfrm>
                  <a:off x="4130163" y="424955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an 282">
                  <a:extLst>
                    <a:ext uri="{FF2B5EF4-FFF2-40B4-BE49-F238E27FC236}">
                      <a16:creationId xmlns:a16="http://schemas.microsoft.com/office/drawing/2014/main" id="{E4FDFC4F-D4DF-EAE1-02DF-C71D92F4CDE7}"/>
                    </a:ext>
                  </a:extLst>
                </p:cNvPr>
                <p:cNvSpPr/>
                <p:nvPr/>
              </p:nvSpPr>
              <p:spPr>
                <a:xfrm>
                  <a:off x="4130163" y="42094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Can 283">
                  <a:extLst>
                    <a:ext uri="{FF2B5EF4-FFF2-40B4-BE49-F238E27FC236}">
                      <a16:creationId xmlns:a16="http://schemas.microsoft.com/office/drawing/2014/main" id="{072C4813-348E-53D5-FF37-5A4EB468343D}"/>
                    </a:ext>
                  </a:extLst>
                </p:cNvPr>
                <p:cNvSpPr/>
                <p:nvPr/>
              </p:nvSpPr>
              <p:spPr>
                <a:xfrm>
                  <a:off x="4130163" y="41662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Can 284">
                  <a:extLst>
                    <a:ext uri="{FF2B5EF4-FFF2-40B4-BE49-F238E27FC236}">
                      <a16:creationId xmlns:a16="http://schemas.microsoft.com/office/drawing/2014/main" id="{E05E3123-8C37-D86B-36EC-B666473258A3}"/>
                    </a:ext>
                  </a:extLst>
                </p:cNvPr>
                <p:cNvSpPr/>
                <p:nvPr/>
              </p:nvSpPr>
              <p:spPr>
                <a:xfrm>
                  <a:off x="4130163" y="412136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Can 285">
                  <a:extLst>
                    <a:ext uri="{FF2B5EF4-FFF2-40B4-BE49-F238E27FC236}">
                      <a16:creationId xmlns:a16="http://schemas.microsoft.com/office/drawing/2014/main" id="{0CEDC108-9126-0B5E-CB69-9C89B59664B2}"/>
                    </a:ext>
                  </a:extLst>
                </p:cNvPr>
                <p:cNvSpPr/>
                <p:nvPr/>
              </p:nvSpPr>
              <p:spPr>
                <a:xfrm>
                  <a:off x="4130163" y="407493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an 286">
                  <a:extLst>
                    <a:ext uri="{FF2B5EF4-FFF2-40B4-BE49-F238E27FC236}">
                      <a16:creationId xmlns:a16="http://schemas.microsoft.com/office/drawing/2014/main" id="{9809E85B-60AA-2159-6121-34C2F3980772}"/>
                    </a:ext>
                  </a:extLst>
                </p:cNvPr>
                <p:cNvSpPr/>
                <p:nvPr/>
              </p:nvSpPr>
              <p:spPr>
                <a:xfrm>
                  <a:off x="4130163" y="40348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Can 287">
                  <a:extLst>
                    <a:ext uri="{FF2B5EF4-FFF2-40B4-BE49-F238E27FC236}">
                      <a16:creationId xmlns:a16="http://schemas.microsoft.com/office/drawing/2014/main" id="{E3C42795-D09C-4590-BC1C-7A963F18CB95}"/>
                    </a:ext>
                  </a:extLst>
                </p:cNvPr>
                <p:cNvSpPr/>
                <p:nvPr/>
              </p:nvSpPr>
              <p:spPr>
                <a:xfrm>
                  <a:off x="4130163" y="39915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an 288">
                  <a:extLst>
                    <a:ext uri="{FF2B5EF4-FFF2-40B4-BE49-F238E27FC236}">
                      <a16:creationId xmlns:a16="http://schemas.microsoft.com/office/drawing/2014/main" id="{5038FF2C-F639-11E9-19FA-0B9F8310859B}"/>
                    </a:ext>
                  </a:extLst>
                </p:cNvPr>
                <p:cNvSpPr/>
                <p:nvPr/>
              </p:nvSpPr>
              <p:spPr>
                <a:xfrm>
                  <a:off x="4130163" y="394991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Can 289">
                  <a:extLst>
                    <a:ext uri="{FF2B5EF4-FFF2-40B4-BE49-F238E27FC236}">
                      <a16:creationId xmlns:a16="http://schemas.microsoft.com/office/drawing/2014/main" id="{02B4ED1D-7BDF-363F-3CDF-5C50AA08FC0B}"/>
                    </a:ext>
                  </a:extLst>
                </p:cNvPr>
                <p:cNvSpPr/>
                <p:nvPr/>
              </p:nvSpPr>
              <p:spPr>
                <a:xfrm>
                  <a:off x="4130163" y="390348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an 290">
                  <a:extLst>
                    <a:ext uri="{FF2B5EF4-FFF2-40B4-BE49-F238E27FC236}">
                      <a16:creationId xmlns:a16="http://schemas.microsoft.com/office/drawing/2014/main" id="{89AE72FD-9170-E8FF-D2F8-132994C06737}"/>
                    </a:ext>
                  </a:extLst>
                </p:cNvPr>
                <p:cNvSpPr/>
                <p:nvPr/>
              </p:nvSpPr>
              <p:spPr>
                <a:xfrm>
                  <a:off x="4130163" y="38634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Can 292">
                  <a:extLst>
                    <a:ext uri="{FF2B5EF4-FFF2-40B4-BE49-F238E27FC236}">
                      <a16:creationId xmlns:a16="http://schemas.microsoft.com/office/drawing/2014/main" id="{427597A7-314A-85D2-36DD-5D9632FF564C}"/>
                    </a:ext>
                  </a:extLst>
                </p:cNvPr>
                <p:cNvSpPr/>
                <p:nvPr/>
              </p:nvSpPr>
              <p:spPr>
                <a:xfrm>
                  <a:off x="4130163" y="38201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Can 293">
                  <a:extLst>
                    <a:ext uri="{FF2B5EF4-FFF2-40B4-BE49-F238E27FC236}">
                      <a16:creationId xmlns:a16="http://schemas.microsoft.com/office/drawing/2014/main" id="{BC0CB84E-7A6A-255E-FAF5-B9A1132CCE2D}"/>
                    </a:ext>
                  </a:extLst>
                </p:cNvPr>
                <p:cNvSpPr/>
                <p:nvPr/>
              </p:nvSpPr>
              <p:spPr>
                <a:xfrm>
                  <a:off x="4130163" y="37776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Can 294">
                  <a:extLst>
                    <a:ext uri="{FF2B5EF4-FFF2-40B4-BE49-F238E27FC236}">
                      <a16:creationId xmlns:a16="http://schemas.microsoft.com/office/drawing/2014/main" id="{CE64B714-0049-340C-FFB3-54B056D350F6}"/>
                    </a:ext>
                  </a:extLst>
                </p:cNvPr>
                <p:cNvSpPr/>
                <p:nvPr/>
              </p:nvSpPr>
              <p:spPr>
                <a:xfrm>
                  <a:off x="4130163" y="37312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Can 295">
                  <a:extLst>
                    <a:ext uri="{FF2B5EF4-FFF2-40B4-BE49-F238E27FC236}">
                      <a16:creationId xmlns:a16="http://schemas.microsoft.com/office/drawing/2014/main" id="{AB4DFAD5-4879-F21A-A7E9-1382FBB44731}"/>
                    </a:ext>
                  </a:extLst>
                </p:cNvPr>
                <p:cNvSpPr/>
                <p:nvPr/>
              </p:nvSpPr>
              <p:spPr>
                <a:xfrm>
                  <a:off x="4130163" y="369115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Can 296">
                  <a:extLst>
                    <a:ext uri="{FF2B5EF4-FFF2-40B4-BE49-F238E27FC236}">
                      <a16:creationId xmlns:a16="http://schemas.microsoft.com/office/drawing/2014/main" id="{A040FD94-BD4A-341D-5B1F-1A73C06B2A74}"/>
                    </a:ext>
                  </a:extLst>
                </p:cNvPr>
                <p:cNvSpPr/>
                <p:nvPr/>
              </p:nvSpPr>
              <p:spPr>
                <a:xfrm>
                  <a:off x="4130163" y="36479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Can 297">
                  <a:extLst>
                    <a:ext uri="{FF2B5EF4-FFF2-40B4-BE49-F238E27FC236}">
                      <a16:creationId xmlns:a16="http://schemas.microsoft.com/office/drawing/2014/main" id="{854F368D-D2ED-C729-F2B3-1026A4113E06}"/>
                    </a:ext>
                  </a:extLst>
                </p:cNvPr>
                <p:cNvSpPr/>
                <p:nvPr/>
              </p:nvSpPr>
              <p:spPr>
                <a:xfrm>
                  <a:off x="4130163" y="36062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Can 470">
                  <a:extLst>
                    <a:ext uri="{FF2B5EF4-FFF2-40B4-BE49-F238E27FC236}">
                      <a16:creationId xmlns:a16="http://schemas.microsoft.com/office/drawing/2014/main" id="{BBB9CA76-5357-A280-8045-859964BA66BB}"/>
                    </a:ext>
                  </a:extLst>
                </p:cNvPr>
                <p:cNvSpPr/>
                <p:nvPr/>
              </p:nvSpPr>
              <p:spPr>
                <a:xfrm>
                  <a:off x="4130163" y="35597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Can 471">
                  <a:extLst>
                    <a:ext uri="{FF2B5EF4-FFF2-40B4-BE49-F238E27FC236}">
                      <a16:creationId xmlns:a16="http://schemas.microsoft.com/office/drawing/2014/main" id="{10116CA4-39F8-80A8-5893-80B2245EB8BA}"/>
                    </a:ext>
                  </a:extLst>
                </p:cNvPr>
                <p:cNvSpPr/>
                <p:nvPr/>
              </p:nvSpPr>
              <p:spPr>
                <a:xfrm>
                  <a:off x="4130163" y="351970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an 472">
                  <a:extLst>
                    <a:ext uri="{FF2B5EF4-FFF2-40B4-BE49-F238E27FC236}">
                      <a16:creationId xmlns:a16="http://schemas.microsoft.com/office/drawing/2014/main" id="{98BDAE4D-0584-7B0E-5048-686D98D70B70}"/>
                    </a:ext>
                  </a:extLst>
                </p:cNvPr>
                <p:cNvSpPr/>
                <p:nvPr/>
              </p:nvSpPr>
              <p:spPr>
                <a:xfrm>
                  <a:off x="4130163" y="34764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Can 473">
                  <a:extLst>
                    <a:ext uri="{FF2B5EF4-FFF2-40B4-BE49-F238E27FC236}">
                      <a16:creationId xmlns:a16="http://schemas.microsoft.com/office/drawing/2014/main" id="{B1FECA8C-3724-58FD-6F7B-49CEABA19E01}"/>
                    </a:ext>
                  </a:extLst>
                </p:cNvPr>
                <p:cNvSpPr/>
                <p:nvPr/>
              </p:nvSpPr>
              <p:spPr>
                <a:xfrm>
                  <a:off x="4130163" y="34316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Can 474">
                  <a:extLst>
                    <a:ext uri="{FF2B5EF4-FFF2-40B4-BE49-F238E27FC236}">
                      <a16:creationId xmlns:a16="http://schemas.microsoft.com/office/drawing/2014/main" id="{D855D10B-3F90-DE1D-C390-59B858765E23}"/>
                    </a:ext>
                  </a:extLst>
                </p:cNvPr>
                <p:cNvSpPr/>
                <p:nvPr/>
              </p:nvSpPr>
              <p:spPr>
                <a:xfrm>
                  <a:off x="4130163" y="33851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Can 475">
                  <a:extLst>
                    <a:ext uri="{FF2B5EF4-FFF2-40B4-BE49-F238E27FC236}">
                      <a16:creationId xmlns:a16="http://schemas.microsoft.com/office/drawing/2014/main" id="{8ECE71CC-C9EE-E3DC-F5DD-B3624D1F8F26}"/>
                    </a:ext>
                  </a:extLst>
                </p:cNvPr>
                <p:cNvSpPr/>
                <p:nvPr/>
              </p:nvSpPr>
              <p:spPr>
                <a:xfrm>
                  <a:off x="4130163" y="334508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Can 476">
                  <a:extLst>
                    <a:ext uri="{FF2B5EF4-FFF2-40B4-BE49-F238E27FC236}">
                      <a16:creationId xmlns:a16="http://schemas.microsoft.com/office/drawing/2014/main" id="{88FCEED8-2130-6987-C720-8ADE18EAE37C}"/>
                    </a:ext>
                  </a:extLst>
                </p:cNvPr>
                <p:cNvSpPr/>
                <p:nvPr/>
              </p:nvSpPr>
              <p:spPr>
                <a:xfrm>
                  <a:off x="4130163" y="3301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Can 477">
                  <a:extLst>
                    <a:ext uri="{FF2B5EF4-FFF2-40B4-BE49-F238E27FC236}">
                      <a16:creationId xmlns:a16="http://schemas.microsoft.com/office/drawing/2014/main" id="{F639CC66-E7AF-CB2F-63D4-06B82014EDDD}"/>
                    </a:ext>
                  </a:extLst>
                </p:cNvPr>
                <p:cNvSpPr/>
                <p:nvPr/>
              </p:nvSpPr>
              <p:spPr>
                <a:xfrm>
                  <a:off x="4130163" y="32601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an 478">
                  <a:extLst>
                    <a:ext uri="{FF2B5EF4-FFF2-40B4-BE49-F238E27FC236}">
                      <a16:creationId xmlns:a16="http://schemas.microsoft.com/office/drawing/2014/main" id="{E0A854C3-B976-16EF-FAF5-6D8EBBBD38DE}"/>
                    </a:ext>
                  </a:extLst>
                </p:cNvPr>
                <p:cNvSpPr/>
                <p:nvPr/>
              </p:nvSpPr>
              <p:spPr>
                <a:xfrm>
                  <a:off x="4130163" y="32137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Can 479">
                  <a:extLst>
                    <a:ext uri="{FF2B5EF4-FFF2-40B4-BE49-F238E27FC236}">
                      <a16:creationId xmlns:a16="http://schemas.microsoft.com/office/drawing/2014/main" id="{864CC345-90A0-B8C2-C00B-A55EFA3318E5}"/>
                    </a:ext>
                  </a:extLst>
                </p:cNvPr>
                <p:cNvSpPr/>
                <p:nvPr/>
              </p:nvSpPr>
              <p:spPr>
                <a:xfrm>
                  <a:off x="4130163" y="317363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an 480">
                  <a:extLst>
                    <a:ext uri="{FF2B5EF4-FFF2-40B4-BE49-F238E27FC236}">
                      <a16:creationId xmlns:a16="http://schemas.microsoft.com/office/drawing/2014/main" id="{E83B1C39-8CFD-E161-51A8-088DC4AEF7CB}"/>
                    </a:ext>
                  </a:extLst>
                </p:cNvPr>
                <p:cNvSpPr/>
                <p:nvPr/>
              </p:nvSpPr>
              <p:spPr>
                <a:xfrm>
                  <a:off x="4130163" y="31303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Can 481">
                  <a:extLst>
                    <a:ext uri="{FF2B5EF4-FFF2-40B4-BE49-F238E27FC236}">
                      <a16:creationId xmlns:a16="http://schemas.microsoft.com/office/drawing/2014/main" id="{EAACAB4A-8084-94B6-77D6-B52A2F85AA97}"/>
                    </a:ext>
                  </a:extLst>
                </p:cNvPr>
                <p:cNvSpPr/>
                <p:nvPr/>
              </p:nvSpPr>
              <p:spPr>
                <a:xfrm>
                  <a:off x="4130163" y="30922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an 482">
                  <a:extLst>
                    <a:ext uri="{FF2B5EF4-FFF2-40B4-BE49-F238E27FC236}">
                      <a16:creationId xmlns:a16="http://schemas.microsoft.com/office/drawing/2014/main" id="{1AB07795-A861-B0B0-F5CB-215F1CE210D5}"/>
                    </a:ext>
                  </a:extLst>
                </p:cNvPr>
                <p:cNvSpPr/>
                <p:nvPr/>
              </p:nvSpPr>
              <p:spPr>
                <a:xfrm>
                  <a:off x="4130163" y="304584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an 483">
                  <a:extLst>
                    <a:ext uri="{FF2B5EF4-FFF2-40B4-BE49-F238E27FC236}">
                      <a16:creationId xmlns:a16="http://schemas.microsoft.com/office/drawing/2014/main" id="{BC517434-99F1-10A2-D9A7-8012A141DB98}"/>
                    </a:ext>
                  </a:extLst>
                </p:cNvPr>
                <p:cNvSpPr/>
                <p:nvPr/>
              </p:nvSpPr>
              <p:spPr>
                <a:xfrm>
                  <a:off x="4130163" y="30057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an 484">
                  <a:extLst>
                    <a:ext uri="{FF2B5EF4-FFF2-40B4-BE49-F238E27FC236}">
                      <a16:creationId xmlns:a16="http://schemas.microsoft.com/office/drawing/2014/main" id="{2F86B09C-627A-E568-DC4E-C02583558838}"/>
                    </a:ext>
                  </a:extLst>
                </p:cNvPr>
                <p:cNvSpPr/>
                <p:nvPr/>
              </p:nvSpPr>
              <p:spPr>
                <a:xfrm>
                  <a:off x="4130163" y="29625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an 485">
                  <a:extLst>
                    <a:ext uri="{FF2B5EF4-FFF2-40B4-BE49-F238E27FC236}">
                      <a16:creationId xmlns:a16="http://schemas.microsoft.com/office/drawing/2014/main" id="{0201CA35-F74A-D027-7C66-D0629058C5BC}"/>
                    </a:ext>
                  </a:extLst>
                </p:cNvPr>
                <p:cNvSpPr/>
                <p:nvPr/>
              </p:nvSpPr>
              <p:spPr>
                <a:xfrm>
                  <a:off x="4130163" y="2920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Can 486">
                  <a:extLst>
                    <a:ext uri="{FF2B5EF4-FFF2-40B4-BE49-F238E27FC236}">
                      <a16:creationId xmlns:a16="http://schemas.microsoft.com/office/drawing/2014/main" id="{9317902A-B97C-2962-BEE3-F20DBD8A61B7}"/>
                    </a:ext>
                  </a:extLst>
                </p:cNvPr>
                <p:cNvSpPr/>
                <p:nvPr/>
              </p:nvSpPr>
              <p:spPr>
                <a:xfrm>
                  <a:off x="4130163" y="287439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Can 487">
                  <a:extLst>
                    <a:ext uri="{FF2B5EF4-FFF2-40B4-BE49-F238E27FC236}">
                      <a16:creationId xmlns:a16="http://schemas.microsoft.com/office/drawing/2014/main" id="{0FA843F8-4C3D-E211-CA8B-3811431035D0}"/>
                    </a:ext>
                  </a:extLst>
                </p:cNvPr>
                <p:cNvSpPr/>
                <p:nvPr/>
              </p:nvSpPr>
              <p:spPr>
                <a:xfrm>
                  <a:off x="4130163" y="28343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Can 488">
                  <a:extLst>
                    <a:ext uri="{FF2B5EF4-FFF2-40B4-BE49-F238E27FC236}">
                      <a16:creationId xmlns:a16="http://schemas.microsoft.com/office/drawing/2014/main" id="{5670BD51-1591-C2F6-8686-7894E7D8BAD6}"/>
                    </a:ext>
                  </a:extLst>
                </p:cNvPr>
                <p:cNvSpPr/>
                <p:nvPr/>
              </p:nvSpPr>
              <p:spPr>
                <a:xfrm>
                  <a:off x="4130163" y="27910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Can 489">
                  <a:extLst>
                    <a:ext uri="{FF2B5EF4-FFF2-40B4-BE49-F238E27FC236}">
                      <a16:creationId xmlns:a16="http://schemas.microsoft.com/office/drawing/2014/main" id="{DAF1610D-D1AF-A710-2974-E2AE17E6C3AC}"/>
                    </a:ext>
                  </a:extLst>
                </p:cNvPr>
                <p:cNvSpPr/>
                <p:nvPr/>
              </p:nvSpPr>
              <p:spPr>
                <a:xfrm>
                  <a:off x="4130163" y="27462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Can 490">
                  <a:extLst>
                    <a:ext uri="{FF2B5EF4-FFF2-40B4-BE49-F238E27FC236}">
                      <a16:creationId xmlns:a16="http://schemas.microsoft.com/office/drawing/2014/main" id="{B020FD50-6644-386F-E6A0-47B05493199A}"/>
                    </a:ext>
                  </a:extLst>
                </p:cNvPr>
                <p:cNvSpPr/>
                <p:nvPr/>
              </p:nvSpPr>
              <p:spPr>
                <a:xfrm>
                  <a:off x="4130163" y="269976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Can 491">
                  <a:extLst>
                    <a:ext uri="{FF2B5EF4-FFF2-40B4-BE49-F238E27FC236}">
                      <a16:creationId xmlns:a16="http://schemas.microsoft.com/office/drawing/2014/main" id="{1EEEA6DB-7295-DF92-4E67-C665F50E2087}"/>
                    </a:ext>
                  </a:extLst>
                </p:cNvPr>
                <p:cNvSpPr/>
                <p:nvPr/>
              </p:nvSpPr>
              <p:spPr>
                <a:xfrm>
                  <a:off x="4130163" y="26596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Can 492">
                  <a:extLst>
                    <a:ext uri="{FF2B5EF4-FFF2-40B4-BE49-F238E27FC236}">
                      <a16:creationId xmlns:a16="http://schemas.microsoft.com/office/drawing/2014/main" id="{9DB21170-B17A-C522-2323-CF2185BB64A6}"/>
                    </a:ext>
                  </a:extLst>
                </p:cNvPr>
                <p:cNvSpPr/>
                <p:nvPr/>
              </p:nvSpPr>
              <p:spPr>
                <a:xfrm>
                  <a:off x="4130163" y="26164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an 493">
                  <a:extLst>
                    <a:ext uri="{FF2B5EF4-FFF2-40B4-BE49-F238E27FC236}">
                      <a16:creationId xmlns:a16="http://schemas.microsoft.com/office/drawing/2014/main" id="{1850299C-414A-90CF-4FAF-26D6B5503DF4}"/>
                    </a:ext>
                  </a:extLst>
                </p:cNvPr>
                <p:cNvSpPr/>
                <p:nvPr/>
              </p:nvSpPr>
              <p:spPr>
                <a:xfrm>
                  <a:off x="4130163" y="25747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Can 494">
                  <a:extLst>
                    <a:ext uri="{FF2B5EF4-FFF2-40B4-BE49-F238E27FC236}">
                      <a16:creationId xmlns:a16="http://schemas.microsoft.com/office/drawing/2014/main" id="{1729CFD1-F0CF-E90D-D430-A5E2B3312669}"/>
                    </a:ext>
                  </a:extLst>
                </p:cNvPr>
                <p:cNvSpPr/>
                <p:nvPr/>
              </p:nvSpPr>
              <p:spPr>
                <a:xfrm>
                  <a:off x="4130163" y="252831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an 495">
                  <a:extLst>
                    <a:ext uri="{FF2B5EF4-FFF2-40B4-BE49-F238E27FC236}">
                      <a16:creationId xmlns:a16="http://schemas.microsoft.com/office/drawing/2014/main" id="{9583BABE-6737-C9B0-3A67-657DAB1AA1BA}"/>
                    </a:ext>
                  </a:extLst>
                </p:cNvPr>
                <p:cNvSpPr/>
                <p:nvPr/>
              </p:nvSpPr>
              <p:spPr>
                <a:xfrm>
                  <a:off x="4130163" y="24882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Can 496">
                  <a:extLst>
                    <a:ext uri="{FF2B5EF4-FFF2-40B4-BE49-F238E27FC236}">
                      <a16:creationId xmlns:a16="http://schemas.microsoft.com/office/drawing/2014/main" id="{D2C1E37E-5EDF-E2CF-FFE3-510AD0B29112}"/>
                    </a:ext>
                  </a:extLst>
                </p:cNvPr>
                <p:cNvSpPr/>
                <p:nvPr/>
              </p:nvSpPr>
              <p:spPr>
                <a:xfrm>
                  <a:off x="4130163" y="24449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Can 497">
                  <a:extLst>
                    <a:ext uri="{FF2B5EF4-FFF2-40B4-BE49-F238E27FC236}">
                      <a16:creationId xmlns:a16="http://schemas.microsoft.com/office/drawing/2014/main" id="{B6BF3506-BB68-6EE4-2600-43C4A03153E6}"/>
                    </a:ext>
                  </a:extLst>
                </p:cNvPr>
                <p:cNvSpPr/>
                <p:nvPr/>
              </p:nvSpPr>
              <p:spPr>
                <a:xfrm>
                  <a:off x="4130163" y="24025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Can 498">
                  <a:extLst>
                    <a:ext uri="{FF2B5EF4-FFF2-40B4-BE49-F238E27FC236}">
                      <a16:creationId xmlns:a16="http://schemas.microsoft.com/office/drawing/2014/main" id="{6E14852A-5241-51D2-050F-9A9BAD649A0F}"/>
                    </a:ext>
                  </a:extLst>
                </p:cNvPr>
                <p:cNvSpPr/>
                <p:nvPr/>
              </p:nvSpPr>
              <p:spPr>
                <a:xfrm>
                  <a:off x="4130163" y="23560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Can 499">
                  <a:extLst>
                    <a:ext uri="{FF2B5EF4-FFF2-40B4-BE49-F238E27FC236}">
                      <a16:creationId xmlns:a16="http://schemas.microsoft.com/office/drawing/2014/main" id="{1F3CCED5-BF91-4792-EE27-3A7FDF677BD3}"/>
                    </a:ext>
                  </a:extLst>
                </p:cNvPr>
                <p:cNvSpPr/>
                <p:nvPr/>
              </p:nvSpPr>
              <p:spPr>
                <a:xfrm>
                  <a:off x="4130163" y="231599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an 500">
                  <a:extLst>
                    <a:ext uri="{FF2B5EF4-FFF2-40B4-BE49-F238E27FC236}">
                      <a16:creationId xmlns:a16="http://schemas.microsoft.com/office/drawing/2014/main" id="{4818EFC5-EDAC-6DFF-BA7D-0225279169EC}"/>
                    </a:ext>
                  </a:extLst>
                </p:cNvPr>
                <p:cNvSpPr/>
                <p:nvPr/>
              </p:nvSpPr>
              <p:spPr>
                <a:xfrm>
                  <a:off x="4130163" y="227273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Can 501">
                  <a:extLst>
                    <a:ext uri="{FF2B5EF4-FFF2-40B4-BE49-F238E27FC236}">
                      <a16:creationId xmlns:a16="http://schemas.microsoft.com/office/drawing/2014/main" id="{5A1DB54A-32E0-9685-730B-E4AA303B90A9}"/>
                    </a:ext>
                  </a:extLst>
                </p:cNvPr>
                <p:cNvSpPr/>
                <p:nvPr/>
              </p:nvSpPr>
              <p:spPr>
                <a:xfrm>
                  <a:off x="4130163" y="22310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Can 502">
                  <a:extLst>
                    <a:ext uri="{FF2B5EF4-FFF2-40B4-BE49-F238E27FC236}">
                      <a16:creationId xmlns:a16="http://schemas.microsoft.com/office/drawing/2014/main" id="{5F7E55C6-C813-22C0-B353-5F4B8B998B7B}"/>
                    </a:ext>
                  </a:extLst>
                </p:cNvPr>
                <p:cNvSpPr/>
                <p:nvPr/>
              </p:nvSpPr>
              <p:spPr>
                <a:xfrm>
                  <a:off x="4130163" y="21846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Can 503">
                  <a:extLst>
                    <a:ext uri="{FF2B5EF4-FFF2-40B4-BE49-F238E27FC236}">
                      <a16:creationId xmlns:a16="http://schemas.microsoft.com/office/drawing/2014/main" id="{670BC5B4-321D-4A18-8339-BB69CA2851B9}"/>
                    </a:ext>
                  </a:extLst>
                </p:cNvPr>
                <p:cNvSpPr/>
                <p:nvPr/>
              </p:nvSpPr>
              <p:spPr>
                <a:xfrm>
                  <a:off x="4130163" y="214454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Can 504">
                  <a:extLst>
                    <a:ext uri="{FF2B5EF4-FFF2-40B4-BE49-F238E27FC236}">
                      <a16:creationId xmlns:a16="http://schemas.microsoft.com/office/drawing/2014/main" id="{6FB3046B-8660-8CEE-2A64-AB30A29DB6B2}"/>
                    </a:ext>
                  </a:extLst>
                </p:cNvPr>
                <p:cNvSpPr/>
                <p:nvPr/>
              </p:nvSpPr>
              <p:spPr>
                <a:xfrm>
                  <a:off x="4130163" y="210128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Can 505">
                  <a:extLst>
                    <a:ext uri="{FF2B5EF4-FFF2-40B4-BE49-F238E27FC236}">
                      <a16:creationId xmlns:a16="http://schemas.microsoft.com/office/drawing/2014/main" id="{A22DA6D4-7818-0160-6A34-382E297997B2}"/>
                    </a:ext>
                  </a:extLst>
                </p:cNvPr>
                <p:cNvSpPr/>
                <p:nvPr/>
              </p:nvSpPr>
              <p:spPr>
                <a:xfrm>
                  <a:off x="4130163" y="20564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Can 506">
                  <a:extLst>
                    <a:ext uri="{FF2B5EF4-FFF2-40B4-BE49-F238E27FC236}">
                      <a16:creationId xmlns:a16="http://schemas.microsoft.com/office/drawing/2014/main" id="{88D8283A-C0F5-9454-6A0E-CFC4A840B4E6}"/>
                    </a:ext>
                  </a:extLst>
                </p:cNvPr>
                <p:cNvSpPr/>
                <p:nvPr/>
              </p:nvSpPr>
              <p:spPr>
                <a:xfrm>
                  <a:off x="4130163" y="20100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Can 507">
                  <a:extLst>
                    <a:ext uri="{FF2B5EF4-FFF2-40B4-BE49-F238E27FC236}">
                      <a16:creationId xmlns:a16="http://schemas.microsoft.com/office/drawing/2014/main" id="{C56A23F3-A97F-A599-06B5-B9658E4B4D46}"/>
                    </a:ext>
                  </a:extLst>
                </p:cNvPr>
                <p:cNvSpPr/>
                <p:nvPr/>
              </p:nvSpPr>
              <p:spPr>
                <a:xfrm>
                  <a:off x="4130163" y="196991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Can 508">
                  <a:extLst>
                    <a:ext uri="{FF2B5EF4-FFF2-40B4-BE49-F238E27FC236}">
                      <a16:creationId xmlns:a16="http://schemas.microsoft.com/office/drawing/2014/main" id="{7245FAE9-1D2F-801B-456A-84CD0A2910DE}"/>
                    </a:ext>
                  </a:extLst>
                </p:cNvPr>
                <p:cNvSpPr/>
                <p:nvPr/>
              </p:nvSpPr>
              <p:spPr>
                <a:xfrm>
                  <a:off x="4130163" y="192666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Can 509">
                  <a:extLst>
                    <a:ext uri="{FF2B5EF4-FFF2-40B4-BE49-F238E27FC236}">
                      <a16:creationId xmlns:a16="http://schemas.microsoft.com/office/drawing/2014/main" id="{EC563246-E0B1-7DF7-0CA9-DC887E3AC03A}"/>
                    </a:ext>
                  </a:extLst>
                </p:cNvPr>
                <p:cNvSpPr/>
                <p:nvPr/>
              </p:nvSpPr>
              <p:spPr>
                <a:xfrm>
                  <a:off x="4130163" y="18849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Can 510">
                  <a:extLst>
                    <a:ext uri="{FF2B5EF4-FFF2-40B4-BE49-F238E27FC236}">
                      <a16:creationId xmlns:a16="http://schemas.microsoft.com/office/drawing/2014/main" id="{ACC02A6E-0962-DD09-B2E4-74A39F800BC4}"/>
                    </a:ext>
                  </a:extLst>
                </p:cNvPr>
                <p:cNvSpPr/>
                <p:nvPr/>
              </p:nvSpPr>
              <p:spPr>
                <a:xfrm>
                  <a:off x="4130163" y="18385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Can 511">
                  <a:extLst>
                    <a:ext uri="{FF2B5EF4-FFF2-40B4-BE49-F238E27FC236}">
                      <a16:creationId xmlns:a16="http://schemas.microsoft.com/office/drawing/2014/main" id="{AD8D2A1D-D069-B690-9966-98895B09CB79}"/>
                    </a:ext>
                  </a:extLst>
                </p:cNvPr>
                <p:cNvSpPr/>
                <p:nvPr/>
              </p:nvSpPr>
              <p:spPr>
                <a:xfrm>
                  <a:off x="4130163" y="179846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Can 512">
                  <a:extLst>
                    <a:ext uri="{FF2B5EF4-FFF2-40B4-BE49-F238E27FC236}">
                      <a16:creationId xmlns:a16="http://schemas.microsoft.com/office/drawing/2014/main" id="{E8400E86-146B-3930-A59E-FF357B6DE3BF}"/>
                    </a:ext>
                  </a:extLst>
                </p:cNvPr>
                <p:cNvSpPr/>
                <p:nvPr/>
              </p:nvSpPr>
              <p:spPr>
                <a:xfrm>
                  <a:off x="4130163" y="175521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5" name="TextBox 514">
              <a:extLst>
                <a:ext uri="{FF2B5EF4-FFF2-40B4-BE49-F238E27FC236}">
                  <a16:creationId xmlns:a16="http://schemas.microsoft.com/office/drawing/2014/main" id="{6B34E4D9-ED2E-6154-7265-13B9D7C1C514}"/>
                </a:ext>
              </a:extLst>
            </p:cNvPr>
            <p:cNvSpPr txBox="1"/>
            <p:nvPr/>
          </p:nvSpPr>
          <p:spPr>
            <a:xfrm>
              <a:off x="3882301" y="2921529"/>
              <a:ext cx="2500443" cy="461665"/>
            </a:xfrm>
            <a:prstGeom prst="rect">
              <a:avLst/>
            </a:prstGeom>
            <a:noFill/>
          </p:spPr>
          <p:txBody>
            <a:bodyPr wrap="square" rtlCol="0">
              <a:spAutoFit/>
            </a:bodyPr>
            <a:lstStyle/>
            <a:p>
              <a:r>
                <a:rPr lang="en-US" sz="2400" dirty="0">
                  <a:solidFill>
                    <a:srgbClr val="FF0000"/>
                  </a:solidFill>
                </a:rPr>
                <a:t>768 Layers</a:t>
              </a:r>
            </a:p>
          </p:txBody>
        </p:sp>
        <p:cxnSp>
          <p:nvCxnSpPr>
            <p:cNvPr id="516" name="Straight Arrow Connector 515">
              <a:extLst>
                <a:ext uri="{FF2B5EF4-FFF2-40B4-BE49-F238E27FC236}">
                  <a16:creationId xmlns:a16="http://schemas.microsoft.com/office/drawing/2014/main" id="{5CF44D21-DBC0-498C-5C84-2363957C0040}"/>
                </a:ext>
              </a:extLst>
            </p:cNvPr>
            <p:cNvCxnSpPr/>
            <p:nvPr/>
          </p:nvCxnSpPr>
          <p:spPr>
            <a:xfrm flipH="1" flipV="1">
              <a:off x="5767711" y="3171990"/>
              <a:ext cx="97214" cy="309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5D4AE337-CA04-545E-409C-B41900443259}"/>
              </a:ext>
            </a:extLst>
          </p:cNvPr>
          <p:cNvSpPr txBox="1"/>
          <p:nvPr/>
        </p:nvSpPr>
        <p:spPr>
          <a:xfrm>
            <a:off x="7480190" y="958952"/>
            <a:ext cx="4533331" cy="830997"/>
          </a:xfrm>
          <a:prstGeom prst="rect">
            <a:avLst/>
          </a:prstGeom>
          <a:noFill/>
        </p:spPr>
        <p:txBody>
          <a:bodyPr wrap="square" rtlCol="0">
            <a:spAutoFit/>
          </a:bodyPr>
          <a:lstStyle/>
          <a:p>
            <a:r>
              <a:rPr lang="en-US" sz="2400" dirty="0"/>
              <a:t>Monolithic Programming Model: </a:t>
            </a:r>
            <a:r>
              <a:rPr lang="en-US" sz="2400" dirty="0">
                <a:solidFill>
                  <a:srgbClr val="FF0000"/>
                </a:solidFill>
              </a:rPr>
              <a:t>49.5 GFLOPS </a:t>
            </a:r>
          </a:p>
        </p:txBody>
      </p:sp>
      <p:sp>
        <p:nvSpPr>
          <p:cNvPr id="265" name="TextBox 264">
            <a:extLst>
              <a:ext uri="{FF2B5EF4-FFF2-40B4-BE49-F238E27FC236}">
                <a16:creationId xmlns:a16="http://schemas.microsoft.com/office/drawing/2014/main" id="{DDAD05D5-6B6C-A29E-8668-C158A322EF65}"/>
              </a:ext>
            </a:extLst>
          </p:cNvPr>
          <p:cNvSpPr txBox="1"/>
          <p:nvPr/>
        </p:nvSpPr>
        <p:spPr>
          <a:xfrm>
            <a:off x="7502821" y="2318597"/>
            <a:ext cx="3372998" cy="830997"/>
          </a:xfrm>
          <a:prstGeom prst="rect">
            <a:avLst/>
          </a:prstGeom>
          <a:noFill/>
        </p:spPr>
        <p:txBody>
          <a:bodyPr wrap="square" rtlCol="0">
            <a:spAutoFit/>
          </a:bodyPr>
          <a:lstStyle/>
          <a:p>
            <a:r>
              <a:rPr lang="en-US" sz="2400" dirty="0"/>
              <a:t>Partition &amp; Compose : </a:t>
            </a:r>
            <a:r>
              <a:rPr lang="en-US" sz="2400" dirty="0">
                <a:solidFill>
                  <a:srgbClr val="00B0F0"/>
                </a:solidFill>
              </a:rPr>
              <a:t>1609 GFLOPS</a:t>
            </a:r>
          </a:p>
        </p:txBody>
      </p:sp>
      <p:cxnSp>
        <p:nvCxnSpPr>
          <p:cNvPr id="15" name="Straight Arrow Connector 14">
            <a:extLst>
              <a:ext uri="{FF2B5EF4-FFF2-40B4-BE49-F238E27FC236}">
                <a16:creationId xmlns:a16="http://schemas.microsoft.com/office/drawing/2014/main" id="{B5C860B4-565D-6E59-34AB-FAEBFFE40036}"/>
              </a:ext>
            </a:extLst>
          </p:cNvPr>
          <p:cNvCxnSpPr>
            <a:cxnSpLocks/>
          </p:cNvCxnSpPr>
          <p:nvPr/>
        </p:nvCxnSpPr>
        <p:spPr>
          <a:xfrm>
            <a:off x="8262873" y="1909916"/>
            <a:ext cx="0" cy="3552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BD501DF-4073-AB43-DDA1-A8DE9E9C5E24}"/>
              </a:ext>
            </a:extLst>
          </p:cNvPr>
          <p:cNvSpPr txBox="1"/>
          <p:nvPr/>
        </p:nvSpPr>
        <p:spPr>
          <a:xfrm>
            <a:off x="9649642" y="1830217"/>
            <a:ext cx="3863879" cy="461665"/>
          </a:xfrm>
          <a:prstGeom prst="rect">
            <a:avLst/>
          </a:prstGeom>
          <a:noFill/>
        </p:spPr>
        <p:txBody>
          <a:bodyPr wrap="square" rtlCol="0">
            <a:spAutoFit/>
          </a:bodyPr>
          <a:lstStyle/>
          <a:p>
            <a:r>
              <a:rPr lang="en-US" sz="2400" dirty="0">
                <a:solidFill>
                  <a:srgbClr val="00B0F0"/>
                </a:solidFill>
              </a:rPr>
              <a:t>32.5x</a:t>
            </a:r>
          </a:p>
        </p:txBody>
      </p:sp>
      <p:pic>
        <p:nvPicPr>
          <p:cNvPr id="1026" name="Picture 2" descr="Profiler">
            <a:extLst>
              <a:ext uri="{FF2B5EF4-FFF2-40B4-BE49-F238E27FC236}">
                <a16:creationId xmlns:a16="http://schemas.microsoft.com/office/drawing/2014/main" id="{51515F40-DAA0-3354-6D1F-609B5A47BC7F}"/>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69348" y="958952"/>
            <a:ext cx="6378240" cy="2415924"/>
          </a:xfrm>
          <a:prstGeom prst="rect">
            <a:avLst/>
          </a:prstGeom>
          <a:noFill/>
          <a:extLst>
            <a:ext uri="{909E8E84-426E-40DD-AFC4-6F175D3DCCD1}">
              <a14:hiddenFill xmlns:a14="http://schemas.microsoft.com/office/drawing/2010/main">
                <a:solidFill>
                  <a:srgbClr val="FFFFFF"/>
                </a:solidFill>
              </a14:hiddenFill>
            </a:ext>
          </a:extLst>
        </p:spPr>
      </p:pic>
      <p:grpSp>
        <p:nvGrpSpPr>
          <p:cNvPr id="461" name="Group 460">
            <a:extLst>
              <a:ext uri="{FF2B5EF4-FFF2-40B4-BE49-F238E27FC236}">
                <a16:creationId xmlns:a16="http://schemas.microsoft.com/office/drawing/2014/main" id="{DC107E36-6E98-D4EF-6000-14910B629FA8}"/>
              </a:ext>
            </a:extLst>
          </p:cNvPr>
          <p:cNvGrpSpPr/>
          <p:nvPr/>
        </p:nvGrpSpPr>
        <p:grpSpPr>
          <a:xfrm>
            <a:off x="702258" y="4536827"/>
            <a:ext cx="4430983" cy="2183256"/>
            <a:chOff x="702258" y="4536827"/>
            <a:chExt cx="4430983" cy="2183256"/>
          </a:xfrm>
        </p:grpSpPr>
        <p:grpSp>
          <p:nvGrpSpPr>
            <p:cNvPr id="6" name="Group 5">
              <a:extLst>
                <a:ext uri="{FF2B5EF4-FFF2-40B4-BE49-F238E27FC236}">
                  <a16:creationId xmlns:a16="http://schemas.microsoft.com/office/drawing/2014/main" id="{AD2F724A-F75D-54AA-53BE-62BB5C340715}"/>
                </a:ext>
              </a:extLst>
            </p:cNvPr>
            <p:cNvGrpSpPr/>
            <p:nvPr/>
          </p:nvGrpSpPr>
          <p:grpSpPr>
            <a:xfrm>
              <a:off x="1463647" y="5391626"/>
              <a:ext cx="2344788" cy="1196469"/>
              <a:chOff x="8096704" y="3534923"/>
              <a:chExt cx="2344788" cy="1196469"/>
            </a:xfrm>
          </p:grpSpPr>
          <p:sp>
            <p:nvSpPr>
              <p:cNvPr id="7" name="文本框 137">
                <a:extLst>
                  <a:ext uri="{FF2B5EF4-FFF2-40B4-BE49-F238E27FC236}">
                    <a16:creationId xmlns:a16="http://schemas.microsoft.com/office/drawing/2014/main" id="{B25D7ADD-CEA6-CFF9-68A4-7A9F6F03F801}"/>
                  </a:ext>
                </a:extLst>
              </p:cNvPr>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20" name="文本框 145">
                <a:extLst>
                  <a:ext uri="{FF2B5EF4-FFF2-40B4-BE49-F238E27FC236}">
                    <a16:creationId xmlns:a16="http://schemas.microsoft.com/office/drawing/2014/main" id="{8FC67FB7-FFDC-7550-F72F-4B30B8FC1891}"/>
                  </a:ext>
                </a:extLst>
              </p:cNvPr>
              <p:cNvSpPr txBox="1"/>
              <p:nvPr>
                <p:custDataLst>
                  <p:tags r:id="rId39"/>
                </p:custDataLst>
              </p:nvPr>
            </p:nvSpPr>
            <p:spPr>
              <a:xfrm>
                <a:off x="8651765"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21" name="文本框 152">
                <a:extLst>
                  <a:ext uri="{FF2B5EF4-FFF2-40B4-BE49-F238E27FC236}">
                    <a16:creationId xmlns:a16="http://schemas.microsoft.com/office/drawing/2014/main" id="{07586D51-DC00-EA7C-B348-D45A2E882913}"/>
                  </a:ext>
                </a:extLst>
              </p:cNvPr>
              <p:cNvSpPr txBox="1"/>
              <p:nvPr>
                <p:custDataLst>
                  <p:tags r:id="rId40"/>
                </p:custDataLst>
              </p:nvPr>
            </p:nvSpPr>
            <p:spPr>
              <a:xfrm>
                <a:off x="9222900"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22" name="文本框 159">
                <a:extLst>
                  <a:ext uri="{FF2B5EF4-FFF2-40B4-BE49-F238E27FC236}">
                    <a16:creationId xmlns:a16="http://schemas.microsoft.com/office/drawing/2014/main" id="{F7B89492-A65F-85F4-2840-3EC218F72412}"/>
                  </a:ext>
                </a:extLst>
              </p:cNvPr>
              <p:cNvSpPr txBox="1"/>
              <p:nvPr>
                <p:custDataLst>
                  <p:tags r:id="rId41"/>
                </p:custDataLst>
              </p:nvPr>
            </p:nvSpPr>
            <p:spPr>
              <a:xfrm>
                <a:off x="9801941"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cxnSp>
          <p:nvCxnSpPr>
            <p:cNvPr id="23" name="Straight Arrow Connector 74">
              <a:extLst>
                <a:ext uri="{FF2B5EF4-FFF2-40B4-BE49-F238E27FC236}">
                  <a16:creationId xmlns:a16="http://schemas.microsoft.com/office/drawing/2014/main" id="{9B8BE113-2CF8-3AA1-099A-AA08F94A4278}"/>
                </a:ext>
              </a:extLst>
            </p:cNvPr>
            <p:cNvCxnSpPr>
              <a:cxnSpLocks/>
            </p:cNvCxnSpPr>
            <p:nvPr>
              <p:custDataLst>
                <p:tags r:id="rId8"/>
              </p:custDataLst>
            </p:nvPr>
          </p:nvCxnSpPr>
          <p:spPr>
            <a:xfrm>
              <a:off x="753968" y="6702576"/>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DB0D36D-6DE0-65CE-C210-76266ABFB1C7}"/>
                </a:ext>
              </a:extLst>
            </p:cNvPr>
            <p:cNvSpPr txBox="1"/>
            <p:nvPr/>
          </p:nvSpPr>
          <p:spPr>
            <a:xfrm>
              <a:off x="792984" y="4536827"/>
              <a:ext cx="1228692" cy="369332"/>
            </a:xfrm>
            <a:prstGeom prst="rect">
              <a:avLst/>
            </a:prstGeom>
            <a:noFill/>
          </p:spPr>
          <p:txBody>
            <a:bodyPr wrap="square" rtlCol="0">
              <a:spAutoFit/>
            </a:bodyPr>
            <a:lstStyle/>
            <a:p>
              <a:r>
                <a:rPr lang="en-US" dirty="0"/>
                <a:t>Scheduling</a:t>
              </a:r>
              <a:endParaRPr lang="en-US" dirty="0">
                <a:solidFill>
                  <a:srgbClr val="C00000"/>
                </a:solidFill>
              </a:endParaRPr>
            </a:p>
          </p:txBody>
        </p:sp>
        <p:grpSp>
          <p:nvGrpSpPr>
            <p:cNvPr id="25" name="Group 24">
              <a:extLst>
                <a:ext uri="{FF2B5EF4-FFF2-40B4-BE49-F238E27FC236}">
                  <a16:creationId xmlns:a16="http://schemas.microsoft.com/office/drawing/2014/main" id="{C34345B5-A851-98B5-DBD0-8DABB625250E}"/>
                </a:ext>
              </a:extLst>
            </p:cNvPr>
            <p:cNvGrpSpPr/>
            <p:nvPr/>
          </p:nvGrpSpPr>
          <p:grpSpPr>
            <a:xfrm>
              <a:off x="702258" y="5386359"/>
              <a:ext cx="651838" cy="1244332"/>
              <a:chOff x="7474557" y="3522849"/>
              <a:chExt cx="651838" cy="1244332"/>
            </a:xfrm>
          </p:grpSpPr>
          <p:sp>
            <p:nvSpPr>
              <p:cNvPr id="26" name="TextBox 25">
                <a:extLst>
                  <a:ext uri="{FF2B5EF4-FFF2-40B4-BE49-F238E27FC236}">
                    <a16:creationId xmlns:a16="http://schemas.microsoft.com/office/drawing/2014/main" id="{481CCFFA-89DE-11A6-D881-230BB680AD84}"/>
                  </a:ext>
                </a:extLst>
              </p:cNvPr>
              <p:cNvSpPr txBox="1"/>
              <p:nvPr/>
            </p:nvSpPr>
            <p:spPr>
              <a:xfrm>
                <a:off x="7474557" y="3522849"/>
                <a:ext cx="651838" cy="337912"/>
              </a:xfrm>
              <a:prstGeom prst="rect">
                <a:avLst/>
              </a:prstGeom>
              <a:noFill/>
            </p:spPr>
            <p:txBody>
              <a:bodyPr wrap="none" rtlCol="0">
                <a:spAutoFit/>
              </a:bodyPr>
              <a:lstStyle/>
              <a:p>
                <a:r>
                  <a:rPr lang="en-US" altLang="zh-CN" dirty="0"/>
                  <a:t>ACC0</a:t>
                </a:r>
                <a:endParaRPr lang="en-US" dirty="0"/>
              </a:p>
            </p:txBody>
          </p:sp>
          <p:sp>
            <p:nvSpPr>
              <p:cNvPr id="27" name="TextBox 26">
                <a:extLst>
                  <a:ext uri="{FF2B5EF4-FFF2-40B4-BE49-F238E27FC236}">
                    <a16:creationId xmlns:a16="http://schemas.microsoft.com/office/drawing/2014/main" id="{2561AD05-E7A8-57C2-82CB-A80845286E09}"/>
                  </a:ext>
                </a:extLst>
              </p:cNvPr>
              <p:cNvSpPr txBox="1"/>
              <p:nvPr/>
            </p:nvSpPr>
            <p:spPr>
              <a:xfrm>
                <a:off x="7474557" y="3809501"/>
                <a:ext cx="651838" cy="337912"/>
              </a:xfrm>
              <a:prstGeom prst="rect">
                <a:avLst/>
              </a:prstGeom>
              <a:noFill/>
            </p:spPr>
            <p:txBody>
              <a:bodyPr wrap="none" rtlCol="0">
                <a:spAutoFit/>
              </a:bodyPr>
              <a:lstStyle/>
              <a:p>
                <a:r>
                  <a:rPr lang="en-US" altLang="zh-CN" dirty="0"/>
                  <a:t>ACC1</a:t>
                </a:r>
                <a:endParaRPr lang="en-US" dirty="0"/>
              </a:p>
            </p:txBody>
          </p:sp>
          <p:sp>
            <p:nvSpPr>
              <p:cNvPr id="28" name="TextBox 27">
                <a:extLst>
                  <a:ext uri="{FF2B5EF4-FFF2-40B4-BE49-F238E27FC236}">
                    <a16:creationId xmlns:a16="http://schemas.microsoft.com/office/drawing/2014/main" id="{0CAE9C60-D5A1-E679-43A8-38D1502EE2A5}"/>
                  </a:ext>
                </a:extLst>
              </p:cNvPr>
              <p:cNvSpPr txBox="1"/>
              <p:nvPr/>
            </p:nvSpPr>
            <p:spPr>
              <a:xfrm>
                <a:off x="7474557" y="4133672"/>
                <a:ext cx="651838" cy="337912"/>
              </a:xfrm>
              <a:prstGeom prst="rect">
                <a:avLst/>
              </a:prstGeom>
              <a:noFill/>
            </p:spPr>
            <p:txBody>
              <a:bodyPr wrap="none" rtlCol="0">
                <a:spAutoFit/>
              </a:bodyPr>
              <a:lstStyle/>
              <a:p>
                <a:r>
                  <a:rPr lang="en-US" altLang="zh-CN" dirty="0"/>
                  <a:t>ACC2</a:t>
                </a:r>
                <a:endParaRPr lang="en-US" dirty="0"/>
              </a:p>
            </p:txBody>
          </p:sp>
          <p:sp>
            <p:nvSpPr>
              <p:cNvPr id="29" name="TextBox 28">
                <a:extLst>
                  <a:ext uri="{FF2B5EF4-FFF2-40B4-BE49-F238E27FC236}">
                    <a16:creationId xmlns:a16="http://schemas.microsoft.com/office/drawing/2014/main" id="{97A2C938-B8AE-AB72-659A-B53F6C4728AD}"/>
                  </a:ext>
                </a:extLst>
              </p:cNvPr>
              <p:cNvSpPr txBox="1"/>
              <p:nvPr/>
            </p:nvSpPr>
            <p:spPr>
              <a:xfrm>
                <a:off x="7474557" y="4429269"/>
                <a:ext cx="651838" cy="337912"/>
              </a:xfrm>
              <a:prstGeom prst="rect">
                <a:avLst/>
              </a:prstGeom>
              <a:noFill/>
            </p:spPr>
            <p:txBody>
              <a:bodyPr wrap="none" rtlCol="0">
                <a:spAutoFit/>
              </a:bodyPr>
              <a:lstStyle/>
              <a:p>
                <a:r>
                  <a:rPr lang="en-US" altLang="zh-CN" dirty="0"/>
                  <a:t>ACC3</a:t>
                </a:r>
                <a:endParaRPr lang="en-US" dirty="0"/>
              </a:p>
            </p:txBody>
          </p:sp>
        </p:grpSp>
        <p:grpSp>
          <p:nvGrpSpPr>
            <p:cNvPr id="30" name="Group 29">
              <a:extLst>
                <a:ext uri="{FF2B5EF4-FFF2-40B4-BE49-F238E27FC236}">
                  <a16:creationId xmlns:a16="http://schemas.microsoft.com/office/drawing/2014/main" id="{A208650A-4B21-88DB-3F23-7E9E351BFADC}"/>
                </a:ext>
              </a:extLst>
            </p:cNvPr>
            <p:cNvGrpSpPr/>
            <p:nvPr/>
          </p:nvGrpSpPr>
          <p:grpSpPr>
            <a:xfrm>
              <a:off x="1405952" y="5447698"/>
              <a:ext cx="2064311" cy="1111348"/>
              <a:chOff x="8149676" y="3584188"/>
              <a:chExt cx="2265007" cy="1112346"/>
            </a:xfrm>
          </p:grpSpPr>
          <p:sp>
            <p:nvSpPr>
              <p:cNvPr id="31" name="矩形 1">
                <a:extLst>
                  <a:ext uri="{FF2B5EF4-FFF2-40B4-BE49-F238E27FC236}">
                    <a16:creationId xmlns:a16="http://schemas.microsoft.com/office/drawing/2014/main" id="{4BC42E43-D5EF-80F4-8F88-42E568E46534}"/>
                  </a:ext>
                </a:extLst>
              </p:cNvPr>
              <p:cNvSpPr/>
              <p:nvPr/>
            </p:nvSpPr>
            <p:spPr>
              <a:xfrm>
                <a:off x="8149676" y="3584188"/>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2" name="矩形 103">
                <a:extLst>
                  <a:ext uri="{FF2B5EF4-FFF2-40B4-BE49-F238E27FC236}">
                    <a16:creationId xmlns:a16="http://schemas.microsoft.com/office/drawing/2014/main" id="{1957D23B-F5C4-7288-2A1C-A1A185B81972}"/>
                  </a:ext>
                </a:extLst>
              </p:cNvPr>
              <p:cNvSpPr/>
              <p:nvPr>
                <p:custDataLst>
                  <p:tags r:id="rId36"/>
                </p:custDataLst>
              </p:nvPr>
            </p:nvSpPr>
            <p:spPr>
              <a:xfrm>
                <a:off x="8690759" y="3863991"/>
                <a:ext cx="571209"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3" name="矩形 110">
                <a:extLst>
                  <a:ext uri="{FF2B5EF4-FFF2-40B4-BE49-F238E27FC236}">
                    <a16:creationId xmlns:a16="http://schemas.microsoft.com/office/drawing/2014/main" id="{120C7C7A-67FC-A209-16A2-0BC12C34B5C4}"/>
                  </a:ext>
                </a:extLst>
              </p:cNvPr>
              <p:cNvSpPr/>
              <p:nvPr>
                <p:custDataLst>
                  <p:tags r:id="rId37"/>
                </p:custDataLst>
              </p:nvPr>
            </p:nvSpPr>
            <p:spPr>
              <a:xfrm>
                <a:off x="9265401"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4" name="矩形 117">
                <a:extLst>
                  <a:ext uri="{FF2B5EF4-FFF2-40B4-BE49-F238E27FC236}">
                    <a16:creationId xmlns:a16="http://schemas.microsoft.com/office/drawing/2014/main" id="{1DB2470E-AA5C-090A-7CE9-DAC70309BAD9}"/>
                  </a:ext>
                </a:extLst>
              </p:cNvPr>
              <p:cNvSpPr/>
              <p:nvPr>
                <p:custDataLst>
                  <p:tags r:id="rId38"/>
                </p:custDataLst>
              </p:nvPr>
            </p:nvSpPr>
            <p:spPr>
              <a:xfrm>
                <a:off x="9840042"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grpSp>
        <p:grpSp>
          <p:nvGrpSpPr>
            <p:cNvPr id="35" name="Group 34">
              <a:extLst>
                <a:ext uri="{FF2B5EF4-FFF2-40B4-BE49-F238E27FC236}">
                  <a16:creationId xmlns:a16="http://schemas.microsoft.com/office/drawing/2014/main" id="{34AC3EF1-04E4-9504-DB35-D4CF73440D4A}"/>
                </a:ext>
              </a:extLst>
            </p:cNvPr>
            <p:cNvGrpSpPr/>
            <p:nvPr/>
          </p:nvGrpSpPr>
          <p:grpSpPr>
            <a:xfrm>
              <a:off x="1899410" y="5446700"/>
              <a:ext cx="3155492" cy="1112346"/>
              <a:chOff x="8699390" y="3584188"/>
              <a:chExt cx="3432854" cy="1112346"/>
            </a:xfrm>
          </p:grpSpPr>
          <p:sp>
            <p:nvSpPr>
              <p:cNvPr id="36" name="矩形 2">
                <a:extLst>
                  <a:ext uri="{FF2B5EF4-FFF2-40B4-BE49-F238E27FC236}">
                    <a16:creationId xmlns:a16="http://schemas.microsoft.com/office/drawing/2014/main" id="{E5F6ED80-DB6C-F9CD-061C-32E5F769A6DF}"/>
                  </a:ext>
                </a:extLst>
              </p:cNvPr>
              <p:cNvSpPr/>
              <p:nvPr>
                <p:custDataLst>
                  <p:tags r:id="rId24"/>
                </p:custDataLst>
              </p:nvPr>
            </p:nvSpPr>
            <p:spPr>
              <a:xfrm>
                <a:off x="8699390" y="3584188"/>
                <a:ext cx="620216"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矩形 3">
                <a:extLst>
                  <a:ext uri="{FF2B5EF4-FFF2-40B4-BE49-F238E27FC236}">
                    <a16:creationId xmlns:a16="http://schemas.microsoft.com/office/drawing/2014/main" id="{3888AFFA-3A38-918A-B269-535FFC488D95}"/>
                  </a:ext>
                </a:extLst>
              </p:cNvPr>
              <p:cNvSpPr/>
              <p:nvPr>
                <p:custDataLst>
                  <p:tags r:id="rId25"/>
                </p:custDataLst>
              </p:nvPr>
            </p:nvSpPr>
            <p:spPr>
              <a:xfrm>
                <a:off x="9265398" y="3584188"/>
                <a:ext cx="56828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8" name="矩形 4">
                <a:extLst>
                  <a:ext uri="{FF2B5EF4-FFF2-40B4-BE49-F238E27FC236}">
                    <a16:creationId xmlns:a16="http://schemas.microsoft.com/office/drawing/2014/main" id="{847928CF-9737-A7D8-8921-18A84C4D2239}"/>
                  </a:ext>
                </a:extLst>
              </p:cNvPr>
              <p:cNvSpPr/>
              <p:nvPr>
                <p:custDataLst>
                  <p:tags r:id="rId26"/>
                </p:custDataLst>
              </p:nvPr>
            </p:nvSpPr>
            <p:spPr>
              <a:xfrm>
                <a:off x="9833678" y="3584188"/>
                <a:ext cx="57464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矩形 104">
                <a:extLst>
                  <a:ext uri="{FF2B5EF4-FFF2-40B4-BE49-F238E27FC236}">
                    <a16:creationId xmlns:a16="http://schemas.microsoft.com/office/drawing/2014/main" id="{3A8B05FE-12D4-96AE-DCF7-A2E5DB9DDE71}"/>
                  </a:ext>
                </a:extLst>
              </p:cNvPr>
              <p:cNvSpPr/>
              <p:nvPr>
                <p:custDataLst>
                  <p:tags r:id="rId27"/>
                </p:custDataLst>
              </p:nvPr>
            </p:nvSpPr>
            <p:spPr>
              <a:xfrm>
                <a:off x="926540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矩形 105">
                <a:extLst>
                  <a:ext uri="{FF2B5EF4-FFF2-40B4-BE49-F238E27FC236}">
                    <a16:creationId xmlns:a16="http://schemas.microsoft.com/office/drawing/2014/main" id="{67E667D3-8D69-7133-C2A7-F4DDDABCCD67}"/>
                  </a:ext>
                </a:extLst>
              </p:cNvPr>
              <p:cNvSpPr/>
              <p:nvPr>
                <p:custDataLst>
                  <p:tags r:id="rId28"/>
                </p:custDataLst>
              </p:nvPr>
            </p:nvSpPr>
            <p:spPr>
              <a:xfrm>
                <a:off x="9833678"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41" name="矩形 106">
                <a:extLst>
                  <a:ext uri="{FF2B5EF4-FFF2-40B4-BE49-F238E27FC236}">
                    <a16:creationId xmlns:a16="http://schemas.microsoft.com/office/drawing/2014/main" id="{D107C665-3A37-C2E6-199D-3E77DCC59226}"/>
                  </a:ext>
                </a:extLst>
              </p:cNvPr>
              <p:cNvSpPr/>
              <p:nvPr>
                <p:custDataLst>
                  <p:tags r:id="rId29"/>
                </p:custDataLst>
              </p:nvPr>
            </p:nvSpPr>
            <p:spPr>
              <a:xfrm>
                <a:off x="1040832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矩形 111">
                <a:extLst>
                  <a:ext uri="{FF2B5EF4-FFF2-40B4-BE49-F238E27FC236}">
                    <a16:creationId xmlns:a16="http://schemas.microsoft.com/office/drawing/2014/main" id="{FA2D9112-AA1D-43C9-9B7C-86B6A1170FBB}"/>
                  </a:ext>
                </a:extLst>
              </p:cNvPr>
              <p:cNvSpPr/>
              <p:nvPr>
                <p:custDataLst>
                  <p:tags r:id="rId30"/>
                </p:custDataLst>
              </p:nvPr>
            </p:nvSpPr>
            <p:spPr>
              <a:xfrm>
                <a:off x="984004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3" name="矩形 112">
                <a:extLst>
                  <a:ext uri="{FF2B5EF4-FFF2-40B4-BE49-F238E27FC236}">
                    <a16:creationId xmlns:a16="http://schemas.microsoft.com/office/drawing/2014/main" id="{BFDFC56D-720E-6362-191F-A82C38986FE6}"/>
                  </a:ext>
                </a:extLst>
              </p:cNvPr>
              <p:cNvSpPr/>
              <p:nvPr>
                <p:custDataLst>
                  <p:tags r:id="rId31"/>
                </p:custDataLst>
              </p:nvPr>
            </p:nvSpPr>
            <p:spPr>
              <a:xfrm>
                <a:off x="10408320"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44" name="矩形 113">
                <a:extLst>
                  <a:ext uri="{FF2B5EF4-FFF2-40B4-BE49-F238E27FC236}">
                    <a16:creationId xmlns:a16="http://schemas.microsoft.com/office/drawing/2014/main" id="{43F79622-3964-B4D9-1126-36E505BF12B5}"/>
                  </a:ext>
                </a:extLst>
              </p:cNvPr>
              <p:cNvSpPr/>
              <p:nvPr>
                <p:custDataLst>
                  <p:tags r:id="rId32"/>
                </p:custDataLst>
              </p:nvPr>
            </p:nvSpPr>
            <p:spPr>
              <a:xfrm>
                <a:off x="1098296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矩形 118">
                <a:extLst>
                  <a:ext uri="{FF2B5EF4-FFF2-40B4-BE49-F238E27FC236}">
                    <a16:creationId xmlns:a16="http://schemas.microsoft.com/office/drawing/2014/main" id="{448F5436-7B1A-059D-D84E-93EC9A05E697}"/>
                  </a:ext>
                </a:extLst>
              </p:cNvPr>
              <p:cNvSpPr/>
              <p:nvPr>
                <p:custDataLst>
                  <p:tags r:id="rId33"/>
                </p:custDataLst>
              </p:nvPr>
            </p:nvSpPr>
            <p:spPr>
              <a:xfrm>
                <a:off x="1041468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6" name="矩形 119">
                <a:extLst>
                  <a:ext uri="{FF2B5EF4-FFF2-40B4-BE49-F238E27FC236}">
                    <a16:creationId xmlns:a16="http://schemas.microsoft.com/office/drawing/2014/main" id="{37622FC3-D0E9-E1A4-E2D9-90AEC097BFE7}"/>
                  </a:ext>
                </a:extLst>
              </p:cNvPr>
              <p:cNvSpPr/>
              <p:nvPr>
                <p:custDataLst>
                  <p:tags r:id="rId34"/>
                </p:custDataLst>
              </p:nvPr>
            </p:nvSpPr>
            <p:spPr>
              <a:xfrm>
                <a:off x="10982961"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47" name="矩形 120">
                <a:extLst>
                  <a:ext uri="{FF2B5EF4-FFF2-40B4-BE49-F238E27FC236}">
                    <a16:creationId xmlns:a16="http://schemas.microsoft.com/office/drawing/2014/main" id="{47E261E6-8844-50C3-B7BE-AE05B0727141}"/>
                  </a:ext>
                </a:extLst>
              </p:cNvPr>
              <p:cNvSpPr/>
              <p:nvPr>
                <p:custDataLst>
                  <p:tags r:id="rId35"/>
                </p:custDataLst>
              </p:nvPr>
            </p:nvSpPr>
            <p:spPr>
              <a:xfrm>
                <a:off x="1155760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48" name="Rectangle 47">
              <a:extLst>
                <a:ext uri="{FF2B5EF4-FFF2-40B4-BE49-F238E27FC236}">
                  <a16:creationId xmlns:a16="http://schemas.microsoft.com/office/drawing/2014/main" id="{286081BA-C3E1-8E1D-2AC1-837886B817EF}"/>
                </a:ext>
              </a:extLst>
            </p:cNvPr>
            <p:cNvSpPr/>
            <p:nvPr/>
          </p:nvSpPr>
          <p:spPr>
            <a:xfrm>
              <a:off x="1897112" y="4551553"/>
              <a:ext cx="881844" cy="369332"/>
            </a:xfrm>
            <a:prstGeom prst="rect">
              <a:avLst/>
            </a:prstGeom>
          </p:spPr>
          <p:txBody>
            <a:bodyPr wrap="none">
              <a:spAutoFit/>
            </a:bodyPr>
            <a:lstStyle/>
            <a:p>
              <a:r>
                <a:rPr lang="en-US" dirty="0">
                  <a:solidFill>
                    <a:srgbClr val="C00000"/>
                  </a:solidFill>
                </a:rPr>
                <a:t>Batch 0</a:t>
              </a:r>
            </a:p>
          </p:txBody>
        </p:sp>
        <p:grpSp>
          <p:nvGrpSpPr>
            <p:cNvPr id="49" name="Group 48">
              <a:extLst>
                <a:ext uri="{FF2B5EF4-FFF2-40B4-BE49-F238E27FC236}">
                  <a16:creationId xmlns:a16="http://schemas.microsoft.com/office/drawing/2014/main" id="{FE95454A-04F4-B3A4-63EB-06356FAF25E6}"/>
                </a:ext>
              </a:extLst>
            </p:cNvPr>
            <p:cNvGrpSpPr/>
            <p:nvPr/>
          </p:nvGrpSpPr>
          <p:grpSpPr>
            <a:xfrm>
              <a:off x="1325525" y="5399969"/>
              <a:ext cx="2217808" cy="1196469"/>
              <a:chOff x="8096704" y="3534923"/>
              <a:chExt cx="2220797" cy="1196469"/>
            </a:xfrm>
          </p:grpSpPr>
          <p:sp>
            <p:nvSpPr>
              <p:cNvPr id="50" name="文本框 137">
                <a:extLst>
                  <a:ext uri="{FF2B5EF4-FFF2-40B4-BE49-F238E27FC236}">
                    <a16:creationId xmlns:a16="http://schemas.microsoft.com/office/drawing/2014/main" id="{F51FB650-8BD3-C6B7-86F6-B4B4D00BFA1C}"/>
                  </a:ext>
                </a:extLst>
              </p:cNvPr>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51" name="文本框 145">
                <a:extLst>
                  <a:ext uri="{FF2B5EF4-FFF2-40B4-BE49-F238E27FC236}">
                    <a16:creationId xmlns:a16="http://schemas.microsoft.com/office/drawing/2014/main" id="{23FF2BD9-8467-286F-10C1-FB2851E6AAFB}"/>
                  </a:ext>
                </a:extLst>
              </p:cNvPr>
              <p:cNvSpPr txBox="1"/>
              <p:nvPr>
                <p:custDataLst>
                  <p:tags r:id="rId21"/>
                </p:custDataLst>
              </p:nvPr>
            </p:nvSpPr>
            <p:spPr>
              <a:xfrm>
                <a:off x="8613614"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52" name="文本框 152">
                <a:extLst>
                  <a:ext uri="{FF2B5EF4-FFF2-40B4-BE49-F238E27FC236}">
                    <a16:creationId xmlns:a16="http://schemas.microsoft.com/office/drawing/2014/main" id="{5EFFE140-7A82-450B-9C93-D648ACF9C604}"/>
                  </a:ext>
                </a:extLst>
              </p:cNvPr>
              <p:cNvSpPr txBox="1"/>
              <p:nvPr>
                <p:custDataLst>
                  <p:tags r:id="rId22"/>
                </p:custDataLst>
              </p:nvPr>
            </p:nvSpPr>
            <p:spPr>
              <a:xfrm>
                <a:off x="9127522"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53" name="文本框 159">
                <a:extLst>
                  <a:ext uri="{FF2B5EF4-FFF2-40B4-BE49-F238E27FC236}">
                    <a16:creationId xmlns:a16="http://schemas.microsoft.com/office/drawing/2014/main" id="{C69AC472-8F1B-7D00-7928-05818DB45902}"/>
                  </a:ext>
                </a:extLst>
              </p:cNvPr>
              <p:cNvSpPr txBox="1"/>
              <p:nvPr>
                <p:custDataLst>
                  <p:tags r:id="rId23"/>
                </p:custDataLst>
              </p:nvPr>
            </p:nvSpPr>
            <p:spPr>
              <a:xfrm>
                <a:off x="9677950"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grpSp>
          <p:nvGrpSpPr>
            <p:cNvPr id="54" name="Group 53">
              <a:extLst>
                <a:ext uri="{FF2B5EF4-FFF2-40B4-BE49-F238E27FC236}">
                  <a16:creationId xmlns:a16="http://schemas.microsoft.com/office/drawing/2014/main" id="{7EC0112F-342C-9D18-86E3-2B72A25F547F}"/>
                </a:ext>
              </a:extLst>
            </p:cNvPr>
            <p:cNvGrpSpPr/>
            <p:nvPr/>
          </p:nvGrpSpPr>
          <p:grpSpPr>
            <a:xfrm>
              <a:off x="1841739" y="5384259"/>
              <a:ext cx="3291502" cy="1205994"/>
              <a:chOff x="8660547" y="3525398"/>
              <a:chExt cx="3291502" cy="1205994"/>
            </a:xfrm>
          </p:grpSpPr>
          <p:sp>
            <p:nvSpPr>
              <p:cNvPr id="55" name="文本框 138">
                <a:extLst>
                  <a:ext uri="{FF2B5EF4-FFF2-40B4-BE49-F238E27FC236}">
                    <a16:creationId xmlns:a16="http://schemas.microsoft.com/office/drawing/2014/main" id="{27AFC5F0-47EB-DFE3-B039-17567777639B}"/>
                  </a:ext>
                </a:extLst>
              </p:cNvPr>
              <p:cNvSpPr txBox="1"/>
              <p:nvPr>
                <p:custDataLst>
                  <p:tags r:id="rId9"/>
                </p:custDataLst>
              </p:nvPr>
            </p:nvSpPr>
            <p:spPr>
              <a:xfrm>
                <a:off x="8660547" y="3525398"/>
                <a:ext cx="639551" cy="337912"/>
              </a:xfrm>
              <a:prstGeom prst="rect">
                <a:avLst/>
              </a:prstGeom>
              <a:noFill/>
              <a:ln>
                <a:noFill/>
              </a:ln>
            </p:spPr>
            <p:txBody>
              <a:bodyPr wrap="square" rtlCol="0">
                <a:spAutoFit/>
              </a:bodyPr>
              <a:lstStyle/>
              <a:p>
                <a:pPr algn="ctr"/>
                <a:r>
                  <a:rPr lang="en-US" altLang="zh-CN" dirty="0">
                    <a:solidFill>
                      <a:schemeClr val="bg1"/>
                    </a:solidFill>
                  </a:rPr>
                  <a:t>B1L0</a:t>
                </a:r>
              </a:p>
            </p:txBody>
          </p:sp>
          <p:sp>
            <p:nvSpPr>
              <p:cNvPr id="56" name="文本框 139">
                <a:extLst>
                  <a:ext uri="{FF2B5EF4-FFF2-40B4-BE49-F238E27FC236}">
                    <a16:creationId xmlns:a16="http://schemas.microsoft.com/office/drawing/2014/main" id="{F4CBF0C3-73EF-F8BB-22C2-46EF3E7BE283}"/>
                  </a:ext>
                </a:extLst>
              </p:cNvPr>
              <p:cNvSpPr txBox="1"/>
              <p:nvPr>
                <p:custDataLst>
                  <p:tags r:id="rId10"/>
                </p:custDataLst>
              </p:nvPr>
            </p:nvSpPr>
            <p:spPr>
              <a:xfrm>
                <a:off x="9167242" y="3534923"/>
                <a:ext cx="639551" cy="337912"/>
              </a:xfrm>
              <a:prstGeom prst="rect">
                <a:avLst/>
              </a:prstGeom>
              <a:noFill/>
              <a:ln>
                <a:noFill/>
              </a:ln>
            </p:spPr>
            <p:txBody>
              <a:bodyPr wrap="square" rtlCol="0">
                <a:spAutoFit/>
              </a:bodyPr>
              <a:lstStyle/>
              <a:p>
                <a:pPr algn="ctr"/>
                <a:r>
                  <a:rPr lang="en-US" altLang="zh-CN" dirty="0">
                    <a:solidFill>
                      <a:schemeClr val="bg1"/>
                    </a:solidFill>
                  </a:rPr>
                  <a:t>B2L0</a:t>
                </a:r>
              </a:p>
            </p:txBody>
          </p:sp>
          <p:sp>
            <p:nvSpPr>
              <p:cNvPr id="57" name="文本框 140">
                <a:extLst>
                  <a:ext uri="{FF2B5EF4-FFF2-40B4-BE49-F238E27FC236}">
                    <a16:creationId xmlns:a16="http://schemas.microsoft.com/office/drawing/2014/main" id="{724F67EC-28FF-E89B-5811-124E34FD832D}"/>
                  </a:ext>
                </a:extLst>
              </p:cNvPr>
              <p:cNvSpPr txBox="1"/>
              <p:nvPr>
                <p:custDataLst>
                  <p:tags r:id="rId11"/>
                </p:custDataLst>
              </p:nvPr>
            </p:nvSpPr>
            <p:spPr>
              <a:xfrm>
                <a:off x="9712035" y="3534923"/>
                <a:ext cx="639551" cy="337912"/>
              </a:xfrm>
              <a:prstGeom prst="rect">
                <a:avLst/>
              </a:prstGeom>
              <a:noFill/>
              <a:ln>
                <a:noFill/>
              </a:ln>
            </p:spPr>
            <p:txBody>
              <a:bodyPr wrap="square" rtlCol="0">
                <a:spAutoFit/>
              </a:bodyPr>
              <a:lstStyle/>
              <a:p>
                <a:pPr algn="ctr"/>
                <a:r>
                  <a:rPr lang="en-US" altLang="zh-CN" dirty="0">
                    <a:solidFill>
                      <a:schemeClr val="bg1"/>
                    </a:solidFill>
                  </a:rPr>
                  <a:t>B3L0</a:t>
                </a:r>
              </a:p>
            </p:txBody>
          </p:sp>
          <p:sp>
            <p:nvSpPr>
              <p:cNvPr id="58" name="文本框 146">
                <a:extLst>
                  <a:ext uri="{FF2B5EF4-FFF2-40B4-BE49-F238E27FC236}">
                    <a16:creationId xmlns:a16="http://schemas.microsoft.com/office/drawing/2014/main" id="{84DCE23D-586D-B62E-24D8-542BA6879E38}"/>
                  </a:ext>
                </a:extLst>
              </p:cNvPr>
              <p:cNvSpPr txBox="1"/>
              <p:nvPr>
                <p:custDataLst>
                  <p:tags r:id="rId12"/>
                </p:custDataLst>
              </p:nvPr>
            </p:nvSpPr>
            <p:spPr>
              <a:xfrm>
                <a:off x="9177509" y="3812193"/>
                <a:ext cx="639551" cy="338130"/>
              </a:xfrm>
              <a:prstGeom prst="rect">
                <a:avLst/>
              </a:prstGeom>
              <a:noFill/>
              <a:ln>
                <a:noFill/>
              </a:ln>
            </p:spPr>
            <p:txBody>
              <a:bodyPr wrap="square" rtlCol="0">
                <a:spAutoFit/>
              </a:bodyPr>
              <a:lstStyle/>
              <a:p>
                <a:pPr algn="ctr"/>
                <a:r>
                  <a:rPr lang="en-US" altLang="zh-CN" dirty="0">
                    <a:solidFill>
                      <a:schemeClr val="bg1"/>
                    </a:solidFill>
                  </a:rPr>
                  <a:t>B1L1</a:t>
                </a:r>
              </a:p>
            </p:txBody>
          </p:sp>
          <p:sp>
            <p:nvSpPr>
              <p:cNvPr id="59" name="文本框 147">
                <a:extLst>
                  <a:ext uri="{FF2B5EF4-FFF2-40B4-BE49-F238E27FC236}">
                    <a16:creationId xmlns:a16="http://schemas.microsoft.com/office/drawing/2014/main" id="{B5352BBD-7BE9-2D7B-4A55-EA9CF5298DA4}"/>
                  </a:ext>
                </a:extLst>
              </p:cNvPr>
              <p:cNvSpPr txBox="1"/>
              <p:nvPr>
                <p:custDataLst>
                  <p:tags r:id="rId13"/>
                </p:custDataLst>
              </p:nvPr>
            </p:nvSpPr>
            <p:spPr>
              <a:xfrm>
                <a:off x="9722302" y="3812193"/>
                <a:ext cx="639551" cy="338130"/>
              </a:xfrm>
              <a:prstGeom prst="rect">
                <a:avLst/>
              </a:prstGeom>
              <a:noFill/>
              <a:ln>
                <a:noFill/>
              </a:ln>
            </p:spPr>
            <p:txBody>
              <a:bodyPr wrap="square" rtlCol="0">
                <a:spAutoFit/>
              </a:bodyPr>
              <a:lstStyle/>
              <a:p>
                <a:pPr algn="ctr"/>
                <a:r>
                  <a:rPr lang="en-US" altLang="zh-CN" dirty="0">
                    <a:solidFill>
                      <a:schemeClr val="bg1"/>
                    </a:solidFill>
                  </a:rPr>
                  <a:t>B2L1</a:t>
                </a:r>
              </a:p>
            </p:txBody>
          </p:sp>
          <p:sp>
            <p:nvSpPr>
              <p:cNvPr id="60" name="文本框 148">
                <a:extLst>
                  <a:ext uri="{FF2B5EF4-FFF2-40B4-BE49-F238E27FC236}">
                    <a16:creationId xmlns:a16="http://schemas.microsoft.com/office/drawing/2014/main" id="{D0E783A1-9DAB-C819-6692-A2829946DA98}"/>
                  </a:ext>
                </a:extLst>
              </p:cNvPr>
              <p:cNvSpPr txBox="1"/>
              <p:nvPr>
                <p:custDataLst>
                  <p:tags r:id="rId14"/>
                </p:custDataLst>
              </p:nvPr>
            </p:nvSpPr>
            <p:spPr>
              <a:xfrm>
                <a:off x="10248046" y="3812193"/>
                <a:ext cx="639551" cy="338130"/>
              </a:xfrm>
              <a:prstGeom prst="rect">
                <a:avLst/>
              </a:prstGeom>
              <a:noFill/>
              <a:ln>
                <a:noFill/>
              </a:ln>
            </p:spPr>
            <p:txBody>
              <a:bodyPr wrap="square" rtlCol="0">
                <a:spAutoFit/>
              </a:bodyPr>
              <a:lstStyle/>
              <a:p>
                <a:pPr algn="ctr"/>
                <a:r>
                  <a:rPr lang="en-US" altLang="zh-CN" dirty="0">
                    <a:solidFill>
                      <a:schemeClr val="bg1"/>
                    </a:solidFill>
                  </a:rPr>
                  <a:t>B3L1</a:t>
                </a:r>
              </a:p>
            </p:txBody>
          </p:sp>
          <p:sp>
            <p:nvSpPr>
              <p:cNvPr id="61" name="文本框 153">
                <a:extLst>
                  <a:ext uri="{FF2B5EF4-FFF2-40B4-BE49-F238E27FC236}">
                    <a16:creationId xmlns:a16="http://schemas.microsoft.com/office/drawing/2014/main" id="{7DCC0131-A04C-FBEE-DF9F-F0570D4E030B}"/>
                  </a:ext>
                </a:extLst>
              </p:cNvPr>
              <p:cNvSpPr txBox="1"/>
              <p:nvPr>
                <p:custDataLst>
                  <p:tags r:id="rId15"/>
                </p:custDataLst>
              </p:nvPr>
            </p:nvSpPr>
            <p:spPr>
              <a:xfrm>
                <a:off x="9720069" y="4107490"/>
                <a:ext cx="639551" cy="338130"/>
              </a:xfrm>
              <a:prstGeom prst="rect">
                <a:avLst/>
              </a:prstGeom>
              <a:noFill/>
              <a:ln>
                <a:noFill/>
              </a:ln>
            </p:spPr>
            <p:txBody>
              <a:bodyPr wrap="square" rtlCol="0">
                <a:spAutoFit/>
              </a:bodyPr>
              <a:lstStyle/>
              <a:p>
                <a:pPr algn="ctr"/>
                <a:r>
                  <a:rPr lang="en-US" altLang="zh-CN" dirty="0">
                    <a:solidFill>
                      <a:schemeClr val="bg1"/>
                    </a:solidFill>
                  </a:rPr>
                  <a:t>B1L2</a:t>
                </a:r>
              </a:p>
            </p:txBody>
          </p:sp>
          <p:sp>
            <p:nvSpPr>
              <p:cNvPr id="62" name="文本框 154">
                <a:extLst>
                  <a:ext uri="{FF2B5EF4-FFF2-40B4-BE49-F238E27FC236}">
                    <a16:creationId xmlns:a16="http://schemas.microsoft.com/office/drawing/2014/main" id="{BF05E000-2B55-4551-48D4-DED9A7702042}"/>
                  </a:ext>
                </a:extLst>
              </p:cNvPr>
              <p:cNvSpPr txBox="1"/>
              <p:nvPr>
                <p:custDataLst>
                  <p:tags r:id="rId16"/>
                </p:custDataLst>
              </p:nvPr>
            </p:nvSpPr>
            <p:spPr>
              <a:xfrm>
                <a:off x="10245812" y="4107490"/>
                <a:ext cx="639551" cy="338130"/>
              </a:xfrm>
              <a:prstGeom prst="rect">
                <a:avLst/>
              </a:prstGeom>
              <a:noFill/>
              <a:ln>
                <a:noFill/>
              </a:ln>
            </p:spPr>
            <p:txBody>
              <a:bodyPr wrap="square" rtlCol="0">
                <a:spAutoFit/>
              </a:bodyPr>
              <a:lstStyle/>
              <a:p>
                <a:pPr algn="ctr"/>
                <a:r>
                  <a:rPr lang="en-US" altLang="zh-CN" dirty="0">
                    <a:solidFill>
                      <a:schemeClr val="bg1"/>
                    </a:solidFill>
                  </a:rPr>
                  <a:t>B2L2</a:t>
                </a:r>
              </a:p>
            </p:txBody>
          </p:sp>
          <p:sp>
            <p:nvSpPr>
              <p:cNvPr id="63" name="文本框 155">
                <a:extLst>
                  <a:ext uri="{FF2B5EF4-FFF2-40B4-BE49-F238E27FC236}">
                    <a16:creationId xmlns:a16="http://schemas.microsoft.com/office/drawing/2014/main" id="{CAD75457-E30C-5318-C0A6-B6EC8A16CD0C}"/>
                  </a:ext>
                </a:extLst>
              </p:cNvPr>
              <p:cNvSpPr txBox="1"/>
              <p:nvPr>
                <p:custDataLst>
                  <p:tags r:id="rId17"/>
                </p:custDataLst>
              </p:nvPr>
            </p:nvSpPr>
            <p:spPr>
              <a:xfrm>
                <a:off x="10771556" y="4107490"/>
                <a:ext cx="639551" cy="338130"/>
              </a:xfrm>
              <a:prstGeom prst="rect">
                <a:avLst/>
              </a:prstGeom>
              <a:noFill/>
              <a:ln>
                <a:noFill/>
              </a:ln>
            </p:spPr>
            <p:txBody>
              <a:bodyPr wrap="square" rtlCol="0">
                <a:spAutoFit/>
              </a:bodyPr>
              <a:lstStyle/>
              <a:p>
                <a:pPr algn="ctr"/>
                <a:r>
                  <a:rPr lang="en-US" altLang="zh-CN" dirty="0">
                    <a:solidFill>
                      <a:schemeClr val="bg1"/>
                    </a:solidFill>
                  </a:rPr>
                  <a:t>B3L2</a:t>
                </a:r>
              </a:p>
            </p:txBody>
          </p:sp>
          <p:sp>
            <p:nvSpPr>
              <p:cNvPr id="448" name="文本框 160">
                <a:extLst>
                  <a:ext uri="{FF2B5EF4-FFF2-40B4-BE49-F238E27FC236}">
                    <a16:creationId xmlns:a16="http://schemas.microsoft.com/office/drawing/2014/main" id="{9AC09A2A-798A-11EE-8A3F-B67FFA620746}"/>
                  </a:ext>
                </a:extLst>
              </p:cNvPr>
              <p:cNvSpPr txBox="1"/>
              <p:nvPr>
                <p:custDataLst>
                  <p:tags r:id="rId18"/>
                </p:custDataLst>
              </p:nvPr>
            </p:nvSpPr>
            <p:spPr>
              <a:xfrm>
                <a:off x="10241960" y="4393262"/>
                <a:ext cx="639551" cy="338130"/>
              </a:xfrm>
              <a:prstGeom prst="rect">
                <a:avLst/>
              </a:prstGeom>
              <a:noFill/>
              <a:ln>
                <a:noFill/>
              </a:ln>
            </p:spPr>
            <p:txBody>
              <a:bodyPr wrap="square" rtlCol="0">
                <a:spAutoFit/>
              </a:bodyPr>
              <a:lstStyle/>
              <a:p>
                <a:pPr algn="ctr"/>
                <a:r>
                  <a:rPr lang="en-US" altLang="zh-CN" dirty="0">
                    <a:solidFill>
                      <a:schemeClr val="bg1"/>
                    </a:solidFill>
                  </a:rPr>
                  <a:t>B1L3</a:t>
                </a:r>
              </a:p>
            </p:txBody>
          </p:sp>
          <p:sp>
            <p:nvSpPr>
              <p:cNvPr id="449" name="文本框 161">
                <a:extLst>
                  <a:ext uri="{FF2B5EF4-FFF2-40B4-BE49-F238E27FC236}">
                    <a16:creationId xmlns:a16="http://schemas.microsoft.com/office/drawing/2014/main" id="{25886524-6B18-4208-1705-B45A90D95AD7}"/>
                  </a:ext>
                </a:extLst>
              </p:cNvPr>
              <p:cNvSpPr txBox="1"/>
              <p:nvPr>
                <p:custDataLst>
                  <p:tags r:id="rId19"/>
                </p:custDataLst>
              </p:nvPr>
            </p:nvSpPr>
            <p:spPr>
              <a:xfrm>
                <a:off x="10786754" y="4393262"/>
                <a:ext cx="639551" cy="338130"/>
              </a:xfrm>
              <a:prstGeom prst="rect">
                <a:avLst/>
              </a:prstGeom>
              <a:noFill/>
              <a:ln>
                <a:noFill/>
              </a:ln>
            </p:spPr>
            <p:txBody>
              <a:bodyPr wrap="square" rtlCol="0">
                <a:spAutoFit/>
              </a:bodyPr>
              <a:lstStyle/>
              <a:p>
                <a:pPr algn="ctr"/>
                <a:r>
                  <a:rPr lang="en-US" altLang="zh-CN" dirty="0">
                    <a:solidFill>
                      <a:schemeClr val="bg1"/>
                    </a:solidFill>
                  </a:rPr>
                  <a:t>B2L3</a:t>
                </a:r>
              </a:p>
            </p:txBody>
          </p:sp>
          <p:sp>
            <p:nvSpPr>
              <p:cNvPr id="450" name="文本框 162">
                <a:extLst>
                  <a:ext uri="{FF2B5EF4-FFF2-40B4-BE49-F238E27FC236}">
                    <a16:creationId xmlns:a16="http://schemas.microsoft.com/office/drawing/2014/main" id="{B2977B32-7AB4-360C-BB06-A5E6A463DF91}"/>
                  </a:ext>
                </a:extLst>
              </p:cNvPr>
              <p:cNvSpPr txBox="1"/>
              <p:nvPr>
                <p:custDataLst>
                  <p:tags r:id="rId20"/>
                </p:custDataLst>
              </p:nvPr>
            </p:nvSpPr>
            <p:spPr>
              <a:xfrm>
                <a:off x="11312498" y="4393262"/>
                <a:ext cx="639551" cy="338130"/>
              </a:xfrm>
              <a:prstGeom prst="rect">
                <a:avLst/>
              </a:prstGeom>
              <a:noFill/>
              <a:ln>
                <a:noFill/>
              </a:ln>
            </p:spPr>
            <p:txBody>
              <a:bodyPr wrap="square" rtlCol="0">
                <a:spAutoFit/>
              </a:bodyPr>
              <a:lstStyle/>
              <a:p>
                <a:pPr algn="ctr"/>
                <a:r>
                  <a:rPr lang="en-US" altLang="zh-CN" dirty="0">
                    <a:solidFill>
                      <a:schemeClr val="bg1"/>
                    </a:solidFill>
                  </a:rPr>
                  <a:t>B3L3</a:t>
                </a:r>
              </a:p>
            </p:txBody>
          </p:sp>
        </p:grpSp>
        <p:sp>
          <p:nvSpPr>
            <p:cNvPr id="451" name="Rectangle 450">
              <a:extLst>
                <a:ext uri="{FF2B5EF4-FFF2-40B4-BE49-F238E27FC236}">
                  <a16:creationId xmlns:a16="http://schemas.microsoft.com/office/drawing/2014/main" id="{206FA654-0A75-F7F4-8F69-A52BE9251A86}"/>
                </a:ext>
              </a:extLst>
            </p:cNvPr>
            <p:cNvSpPr/>
            <p:nvPr/>
          </p:nvSpPr>
          <p:spPr>
            <a:xfrm>
              <a:off x="2603823" y="4550309"/>
              <a:ext cx="372218" cy="369332"/>
            </a:xfrm>
            <a:prstGeom prst="rect">
              <a:avLst/>
            </a:prstGeom>
          </p:spPr>
          <p:txBody>
            <a:bodyPr wrap="none">
              <a:spAutoFit/>
            </a:bodyPr>
            <a:lstStyle/>
            <a:p>
              <a:r>
                <a:rPr lang="en-US" dirty="0">
                  <a:solidFill>
                    <a:srgbClr val="C00000"/>
                  </a:solidFill>
                </a:rPr>
                <a:t>-3</a:t>
              </a:r>
            </a:p>
          </p:txBody>
        </p:sp>
      </p:grpSp>
      <p:grpSp>
        <p:nvGrpSpPr>
          <p:cNvPr id="453" name="Group 452">
            <a:extLst>
              <a:ext uri="{FF2B5EF4-FFF2-40B4-BE49-F238E27FC236}">
                <a16:creationId xmlns:a16="http://schemas.microsoft.com/office/drawing/2014/main" id="{6865FBF8-2839-4C0E-E110-05A9204CF7E7}"/>
              </a:ext>
            </a:extLst>
          </p:cNvPr>
          <p:cNvGrpSpPr/>
          <p:nvPr/>
        </p:nvGrpSpPr>
        <p:grpSpPr>
          <a:xfrm>
            <a:off x="693722" y="3695141"/>
            <a:ext cx="4160992" cy="934822"/>
            <a:chOff x="7651230" y="4307675"/>
            <a:chExt cx="4160992" cy="934822"/>
          </a:xfrm>
        </p:grpSpPr>
        <p:sp>
          <p:nvSpPr>
            <p:cNvPr id="458" name="TextBox 90">
              <a:extLst>
                <a:ext uri="{FF2B5EF4-FFF2-40B4-BE49-F238E27FC236}">
                  <a16:creationId xmlns:a16="http://schemas.microsoft.com/office/drawing/2014/main" id="{36713E42-C955-7C57-2A2A-D11DAE49B848}"/>
                </a:ext>
              </a:extLst>
            </p:cNvPr>
            <p:cNvSpPr txBox="1"/>
            <p:nvPr>
              <p:custDataLst>
                <p:tags r:id="rId5"/>
              </p:custDataLst>
            </p:nvPr>
          </p:nvSpPr>
          <p:spPr>
            <a:xfrm>
              <a:off x="7654333" y="4307675"/>
              <a:ext cx="720117" cy="369332"/>
            </a:xfrm>
            <a:prstGeom prst="rect">
              <a:avLst/>
            </a:prstGeom>
            <a:noFill/>
          </p:spPr>
          <p:txBody>
            <a:bodyPr wrap="square" rtlCol="0">
              <a:spAutoFit/>
            </a:bodyPr>
            <a:lstStyle/>
            <a:p>
              <a:r>
                <a:rPr lang="en-US" altLang="zh-CN" dirty="0"/>
                <a:t>ACC0</a:t>
              </a:r>
              <a:endParaRPr lang="en-US" dirty="0"/>
            </a:p>
          </p:txBody>
        </p:sp>
        <p:cxnSp>
          <p:nvCxnSpPr>
            <p:cNvPr id="459" name="Straight Arrow Connector 74">
              <a:extLst>
                <a:ext uri="{FF2B5EF4-FFF2-40B4-BE49-F238E27FC236}">
                  <a16:creationId xmlns:a16="http://schemas.microsoft.com/office/drawing/2014/main" id="{EB4D69AD-36A9-9A1B-5B90-D97588B2BA53}"/>
                </a:ext>
              </a:extLst>
            </p:cNvPr>
            <p:cNvCxnSpPr>
              <a:cxnSpLocks/>
            </p:cNvCxnSpPr>
            <p:nvPr>
              <p:custDataLst>
                <p:tags r:id="rId6"/>
              </p:custDataLst>
            </p:nvPr>
          </p:nvCxnSpPr>
          <p:spPr>
            <a:xfrm>
              <a:off x="7738974" y="4837000"/>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 name="TextBox 88">
              <a:extLst>
                <a:ext uri="{FF2B5EF4-FFF2-40B4-BE49-F238E27FC236}">
                  <a16:creationId xmlns:a16="http://schemas.microsoft.com/office/drawing/2014/main" id="{8DABAC72-59F1-6B45-C9AB-C92377D47034}"/>
                </a:ext>
              </a:extLst>
            </p:cNvPr>
            <p:cNvSpPr txBox="1"/>
            <p:nvPr>
              <p:custDataLst>
                <p:tags r:id="rId7"/>
              </p:custDataLst>
            </p:nvPr>
          </p:nvSpPr>
          <p:spPr>
            <a:xfrm>
              <a:off x="7651230" y="4934720"/>
              <a:ext cx="1032159" cy="307777"/>
            </a:xfrm>
            <a:prstGeom prst="rect">
              <a:avLst/>
            </a:prstGeom>
            <a:noFill/>
          </p:spPr>
          <p:txBody>
            <a:bodyPr wrap="square" rtlCol="0">
              <a:spAutoFit/>
            </a:bodyPr>
            <a:lstStyle/>
            <a:p>
              <a:endParaRPr lang="en-US" altLang="zh-CN" dirty="0"/>
            </a:p>
          </p:txBody>
        </p:sp>
      </p:grpSp>
      <p:sp>
        <p:nvSpPr>
          <p:cNvPr id="454" name="矩形 185">
            <a:extLst>
              <a:ext uri="{FF2B5EF4-FFF2-40B4-BE49-F238E27FC236}">
                <a16:creationId xmlns:a16="http://schemas.microsoft.com/office/drawing/2014/main" id="{811AA960-D8BE-DBA9-5633-E5448FEF85DB}"/>
              </a:ext>
            </a:extLst>
          </p:cNvPr>
          <p:cNvSpPr/>
          <p:nvPr>
            <p:custDataLst>
              <p:tags r:id="rId1"/>
            </p:custDataLst>
          </p:nvPr>
        </p:nvSpPr>
        <p:spPr>
          <a:xfrm>
            <a:off x="1495922" y="3753532"/>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L0</a:t>
            </a:r>
          </a:p>
        </p:txBody>
      </p:sp>
      <p:sp>
        <p:nvSpPr>
          <p:cNvPr id="455" name="矩形 185">
            <a:extLst>
              <a:ext uri="{FF2B5EF4-FFF2-40B4-BE49-F238E27FC236}">
                <a16:creationId xmlns:a16="http://schemas.microsoft.com/office/drawing/2014/main" id="{66DAA1DA-32CB-7C71-B18C-E6DFCD7A7735}"/>
              </a:ext>
            </a:extLst>
          </p:cNvPr>
          <p:cNvSpPr/>
          <p:nvPr>
            <p:custDataLst>
              <p:tags r:id="rId2"/>
            </p:custDataLst>
          </p:nvPr>
        </p:nvSpPr>
        <p:spPr>
          <a:xfrm>
            <a:off x="1905595" y="3755645"/>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L1</a:t>
            </a:r>
          </a:p>
        </p:txBody>
      </p:sp>
      <p:sp>
        <p:nvSpPr>
          <p:cNvPr id="456" name="矩形 185">
            <a:extLst>
              <a:ext uri="{FF2B5EF4-FFF2-40B4-BE49-F238E27FC236}">
                <a16:creationId xmlns:a16="http://schemas.microsoft.com/office/drawing/2014/main" id="{AA59B59A-EEF9-0410-DD17-35EBDB87ECF8}"/>
              </a:ext>
            </a:extLst>
          </p:cNvPr>
          <p:cNvSpPr/>
          <p:nvPr>
            <p:custDataLst>
              <p:tags r:id="rId3"/>
            </p:custDataLst>
          </p:nvPr>
        </p:nvSpPr>
        <p:spPr>
          <a:xfrm>
            <a:off x="2312936" y="3751059"/>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L2</a:t>
            </a:r>
          </a:p>
        </p:txBody>
      </p:sp>
      <p:sp>
        <p:nvSpPr>
          <p:cNvPr id="457" name="矩形 185">
            <a:extLst>
              <a:ext uri="{FF2B5EF4-FFF2-40B4-BE49-F238E27FC236}">
                <a16:creationId xmlns:a16="http://schemas.microsoft.com/office/drawing/2014/main" id="{556E25A6-ED85-6A93-1AA0-8D424533E630}"/>
              </a:ext>
            </a:extLst>
          </p:cNvPr>
          <p:cNvSpPr/>
          <p:nvPr>
            <p:custDataLst>
              <p:tags r:id="rId4"/>
            </p:custDataLst>
          </p:nvPr>
        </p:nvSpPr>
        <p:spPr>
          <a:xfrm>
            <a:off x="2722609" y="3755804"/>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L3</a:t>
            </a:r>
          </a:p>
        </p:txBody>
      </p:sp>
    </p:spTree>
    <p:extLst>
      <p:ext uri="{BB962C8B-B14F-4D97-AF65-F5344CB8AC3E}">
        <p14:creationId xmlns:p14="http://schemas.microsoft.com/office/powerpoint/2010/main" val="81852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anim calcmode="lin" valueType="num">
                                      <p:cBhvr additive="base">
                                        <p:cTn id="7" dur="500" fill="hold"/>
                                        <p:tgtEl>
                                          <p:spTgt spid="461"/>
                                        </p:tgtEl>
                                        <p:attrNameLst>
                                          <p:attrName>ppt_x</p:attrName>
                                        </p:attrNameLst>
                                      </p:cBhvr>
                                      <p:tavLst>
                                        <p:tav tm="0">
                                          <p:val>
                                            <p:strVal val="#ppt_x"/>
                                          </p:val>
                                        </p:tav>
                                        <p:tav tm="100000">
                                          <p:val>
                                            <p:strVal val="#ppt_x"/>
                                          </p:val>
                                        </p:tav>
                                      </p:tavLst>
                                    </p:anim>
                                    <p:anim calcmode="lin" valueType="num">
                                      <p:cBhvr additive="base">
                                        <p:cTn id="8" dur="500" fill="hold"/>
                                        <p:tgtEl>
                                          <p:spTgt spid="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p:nvPr/>
        </p:nvSpPr>
        <p:spPr>
          <a:xfrm>
            <a:off x="263490" y="1119068"/>
            <a:ext cx="2062744" cy="461665"/>
          </a:xfrm>
          <a:prstGeom prst="rect">
            <a:avLst/>
          </a:prstGeom>
        </p:spPr>
        <p:txBody>
          <a:bodyPr wrap="none">
            <a:spAutoFit/>
          </a:bodyPr>
          <a:lstStyle/>
          <a:p>
            <a:pPr marL="342900" lvl="0" indent="-342900">
              <a:buFont typeface="Arial" panose="020B0604020202020204"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Applications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itle 2">
            <a:extLst>
              <a:ext uri="{FF2B5EF4-FFF2-40B4-BE49-F238E27FC236}">
                <a16:creationId xmlns:a16="http://schemas.microsoft.com/office/drawing/2014/main" id="{C35C392B-5441-6443-B1E5-82C3FFF8C8A2}"/>
              </a:ext>
            </a:extLst>
          </p:cNvPr>
          <p:cNvSpPr txBox="1">
            <a:spLocks/>
          </p:cNvSpPr>
          <p:nvPr/>
        </p:nvSpPr>
        <p:spPr>
          <a:xfrm>
            <a:off x="116296" y="236782"/>
            <a:ext cx="994210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Experiment Results</a:t>
            </a:r>
            <a:endParaRPr lang="en-US" sz="2800" b="0" kern="1200" dirty="0">
              <a:solidFill>
                <a:srgbClr val="00B0F0"/>
              </a:solidFill>
              <a:latin typeface="Calibri"/>
              <a:ea typeface="+mn-ea"/>
              <a:cs typeface="+mn-cs"/>
            </a:endParaRPr>
          </a:p>
        </p:txBody>
      </p:sp>
      <p:grpSp>
        <p:nvGrpSpPr>
          <p:cNvPr id="4" name="Group 3"/>
          <p:cNvGrpSpPr/>
          <p:nvPr/>
        </p:nvGrpSpPr>
        <p:grpSpPr>
          <a:xfrm>
            <a:off x="83308" y="1864041"/>
            <a:ext cx="4272879" cy="3284058"/>
            <a:chOff x="83308" y="1864041"/>
            <a:chExt cx="4272879" cy="3284058"/>
          </a:xfrm>
        </p:grpSpPr>
        <p:pic>
          <p:nvPicPr>
            <p:cNvPr id="2050" name="Picture 2" descr="Jay Alammar on Twitter: &quot;BART (@ml_perception @YinhanL @gh_marjan  @omerlevy_ @vesko_st @LukeZettlemoyer) presents a way to use what we've  learned from BERT (and spanBERT) back into encoder-decoder models, which  are especially important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8" y="2483052"/>
              <a:ext cx="4226386" cy="26650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4852" y="1864041"/>
              <a:ext cx="4111335" cy="707886"/>
            </a:xfrm>
            <a:prstGeom prst="rect">
              <a:avLst/>
            </a:prstGeom>
            <a:noFill/>
          </p:spPr>
          <p:txBody>
            <a:bodyPr wrap="square" rtlCol="0">
              <a:spAutoFit/>
            </a:bodyPr>
            <a:lstStyle/>
            <a:p>
              <a:pPr algn="ctr"/>
              <a:r>
                <a:rPr lang="en-US" sz="2000" dirty="0"/>
                <a:t>Bert-Large </a:t>
              </a:r>
              <a:br>
                <a:rPr lang="en-US" sz="2000" dirty="0"/>
              </a:br>
              <a:r>
                <a:rPr lang="en-US" sz="2000" dirty="0"/>
                <a:t>(Natural Language Processing) </a:t>
              </a:r>
            </a:p>
          </p:txBody>
        </p:sp>
      </p:grpSp>
      <p:grpSp>
        <p:nvGrpSpPr>
          <p:cNvPr id="5" name="Group 4"/>
          <p:cNvGrpSpPr/>
          <p:nvPr/>
        </p:nvGrpSpPr>
        <p:grpSpPr>
          <a:xfrm>
            <a:off x="4038340" y="3873350"/>
            <a:ext cx="4643880" cy="2822365"/>
            <a:chOff x="4038340" y="3873350"/>
            <a:chExt cx="4643880" cy="2822365"/>
          </a:xfrm>
        </p:grpSpPr>
        <p:sp>
          <p:nvSpPr>
            <p:cNvPr id="7" name="TextBox 6"/>
            <p:cNvSpPr txBox="1"/>
            <p:nvPr/>
          </p:nvSpPr>
          <p:spPr>
            <a:xfrm>
              <a:off x="4038340" y="3873350"/>
              <a:ext cx="4643880" cy="400110"/>
            </a:xfrm>
            <a:prstGeom prst="rect">
              <a:avLst/>
            </a:prstGeom>
            <a:noFill/>
          </p:spPr>
          <p:txBody>
            <a:bodyPr wrap="square" rtlCol="0">
              <a:spAutoFit/>
            </a:bodyPr>
            <a:lstStyle/>
            <a:p>
              <a:r>
                <a:rPr lang="en-US" sz="2000" dirty="0"/>
                <a:t>Vision Transformer (Classification)</a:t>
              </a:r>
            </a:p>
          </p:txBody>
        </p:sp>
        <p:pic>
          <p:nvPicPr>
            <p:cNvPr id="9" name="Google Shape;270;p10"/>
            <p:cNvPicPr preferRelativeResize="0"/>
            <p:nvPr/>
          </p:nvPicPr>
          <p:blipFill rotWithShape="1">
            <a:blip r:embed="rId4">
              <a:alphaModFix/>
            </a:blip>
            <a:srcRect/>
            <a:stretch/>
          </p:blipFill>
          <p:spPr>
            <a:xfrm>
              <a:off x="4038340" y="4320374"/>
              <a:ext cx="4092488" cy="2375341"/>
            </a:xfrm>
            <a:prstGeom prst="rect">
              <a:avLst/>
            </a:prstGeom>
            <a:noFill/>
            <a:ln>
              <a:noFill/>
            </a:ln>
          </p:spPr>
        </p:pic>
      </p:grpSp>
      <p:sp>
        <p:nvSpPr>
          <p:cNvPr id="3" name="AutoShape 6" descr="Building your First Neural Network on a Structured Dataset (using Keras) |  by Sunil Ray | Analytics Vidhya | Med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8585770" y="3060266"/>
            <a:ext cx="3741695" cy="3396972"/>
            <a:chOff x="8585770" y="3060266"/>
            <a:chExt cx="3741695" cy="3396972"/>
          </a:xfrm>
        </p:grpSpPr>
        <p:pic>
          <p:nvPicPr>
            <p:cNvPr id="2056" name="Picture 8" descr="Building your First Neural Network on a Structured Dataset (using Keras) |  by Sunil Ray | Analytics Vidhya | Medi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6286" y="3858508"/>
              <a:ext cx="2910578" cy="25987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585770" y="3060266"/>
              <a:ext cx="3741695" cy="646331"/>
            </a:xfrm>
            <a:prstGeom prst="rect">
              <a:avLst/>
            </a:prstGeom>
            <a:noFill/>
          </p:spPr>
          <p:txBody>
            <a:bodyPr wrap="square" rtlCol="0">
              <a:spAutoFit/>
            </a:bodyPr>
            <a:lstStyle/>
            <a:p>
              <a:pPr algn="ctr"/>
              <a:r>
                <a:rPr lang="en-US" sz="1800" dirty="0"/>
                <a:t>Multilayer </a:t>
              </a:r>
              <a:r>
                <a:rPr lang="en-US" sz="1800" dirty="0" err="1"/>
                <a:t>Perceptrons</a:t>
              </a:r>
              <a:br>
                <a:rPr lang="en-US" sz="1800" dirty="0"/>
              </a:br>
              <a:r>
                <a:rPr lang="en-US" sz="1800" dirty="0"/>
                <a:t> (Regression, Classification)</a:t>
              </a:r>
            </a:p>
          </p:txBody>
        </p:sp>
      </p:grpSp>
      <p:grpSp>
        <p:nvGrpSpPr>
          <p:cNvPr id="17" name="Group 16"/>
          <p:cNvGrpSpPr/>
          <p:nvPr/>
        </p:nvGrpSpPr>
        <p:grpSpPr>
          <a:xfrm>
            <a:off x="5563280" y="572894"/>
            <a:ext cx="4029454" cy="3055817"/>
            <a:chOff x="5563280" y="572894"/>
            <a:chExt cx="4029454" cy="3055817"/>
          </a:xfrm>
        </p:grpSpPr>
        <p:sp>
          <p:nvSpPr>
            <p:cNvPr id="10" name="TextBox 9"/>
            <p:cNvSpPr txBox="1"/>
            <p:nvPr/>
          </p:nvSpPr>
          <p:spPr>
            <a:xfrm>
              <a:off x="5563280" y="572894"/>
              <a:ext cx="4029454" cy="707886"/>
            </a:xfrm>
            <a:prstGeom prst="rect">
              <a:avLst/>
            </a:prstGeom>
            <a:noFill/>
          </p:spPr>
          <p:txBody>
            <a:bodyPr wrap="square" rtlCol="0">
              <a:spAutoFit/>
            </a:bodyPr>
            <a:lstStyle/>
            <a:p>
              <a:pPr algn="ctr"/>
              <a:r>
                <a:rPr lang="en-US" sz="2000" dirty="0"/>
                <a:t>Neural Collaborative Filtering (Recommendation)</a:t>
              </a:r>
            </a:p>
          </p:txBody>
        </p:sp>
        <p:pic>
          <p:nvPicPr>
            <p:cNvPr id="16" name="Picture 15"/>
            <p:cNvPicPr>
              <a:picLocks noChangeAspect="1"/>
            </p:cNvPicPr>
            <p:nvPr/>
          </p:nvPicPr>
          <p:blipFill>
            <a:blip r:embed="rId6"/>
            <a:stretch>
              <a:fillRect/>
            </a:stretch>
          </p:blipFill>
          <p:spPr>
            <a:xfrm>
              <a:off x="5696513" y="1404278"/>
              <a:ext cx="3138871" cy="2224433"/>
            </a:xfrm>
            <a:prstGeom prst="rect">
              <a:avLst/>
            </a:prstGeom>
          </p:spPr>
        </p:pic>
      </p:grpSp>
    </p:spTree>
    <p:extLst>
      <p:ext uri="{BB962C8B-B14F-4D97-AF65-F5344CB8AC3E}">
        <p14:creationId xmlns:p14="http://schemas.microsoft.com/office/powerpoint/2010/main" val="164497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p:nvPr/>
        </p:nvSpPr>
        <p:spPr>
          <a:xfrm>
            <a:off x="263490" y="1119068"/>
            <a:ext cx="3954031" cy="461665"/>
          </a:xfrm>
          <a:prstGeom prst="rect">
            <a:avLst/>
          </a:prstGeom>
        </p:spPr>
        <p:txBody>
          <a:bodyPr wrap="none">
            <a:spAutoFit/>
          </a:bodyPr>
          <a:lstStyle/>
          <a:p>
            <a:pPr marL="342900" lvl="0" indent="-342900">
              <a:buFont typeface="Arial" panose="020B0604020202020204"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Applications Characteristics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itle 2">
            <a:extLst>
              <a:ext uri="{FF2B5EF4-FFF2-40B4-BE49-F238E27FC236}">
                <a16:creationId xmlns:a16="http://schemas.microsoft.com/office/drawing/2014/main" id="{C35C392B-5441-6443-B1E5-82C3FFF8C8A2}"/>
              </a:ext>
            </a:extLst>
          </p:cNvPr>
          <p:cNvSpPr txBox="1">
            <a:spLocks/>
          </p:cNvSpPr>
          <p:nvPr/>
        </p:nvSpPr>
        <p:spPr>
          <a:xfrm>
            <a:off x="116296" y="236782"/>
            <a:ext cx="994210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Experiment Results</a:t>
            </a:r>
            <a:endParaRPr lang="en-US" sz="2800" b="0" kern="1200" dirty="0">
              <a:solidFill>
                <a:srgbClr val="00B0F0"/>
              </a:solidFill>
              <a:latin typeface="Calibri"/>
              <a:ea typeface="+mn-ea"/>
              <a:cs typeface="+mn-cs"/>
            </a:endParaRPr>
          </a:p>
        </p:txBody>
      </p:sp>
      <p:grpSp>
        <p:nvGrpSpPr>
          <p:cNvPr id="6" name="Group 5"/>
          <p:cNvGrpSpPr/>
          <p:nvPr/>
        </p:nvGrpSpPr>
        <p:grpSpPr>
          <a:xfrm>
            <a:off x="9704302" y="4736408"/>
            <a:ext cx="2052545" cy="1357399"/>
            <a:chOff x="9107252" y="4469587"/>
            <a:chExt cx="2052545" cy="1357399"/>
          </a:xfrm>
        </p:grpSpPr>
        <p:sp>
          <p:nvSpPr>
            <p:cNvPr id="609" name="Rectangle 608"/>
            <p:cNvSpPr/>
            <p:nvPr/>
          </p:nvSpPr>
          <p:spPr>
            <a:xfrm>
              <a:off x="9778904" y="5365321"/>
              <a:ext cx="736099" cy="461665"/>
            </a:xfrm>
            <a:prstGeom prst="rect">
              <a:avLst/>
            </a:prstGeom>
          </p:spPr>
          <p:txBody>
            <a:bodyPr wrap="none">
              <a:spAutoFit/>
            </a:bodyPr>
            <a:lstStyle/>
            <a:p>
              <a:r>
                <a:rPr lang="en-US" altLang="zh-CN" sz="2400" dirty="0">
                  <a:latin typeface="Calibri" panose="020F0502020204030204" pitchFamily="34" charset="0"/>
                  <a:cs typeface="Calibri" panose="020F0502020204030204" pitchFamily="34" charset="0"/>
                </a:rPr>
                <a:t>MLP</a:t>
              </a:r>
              <a:endParaRPr lang="en-US" sz="2400" dirty="0">
                <a:latin typeface="Calibri" panose="020F0502020204030204" pitchFamily="34" charset="0"/>
                <a:cs typeface="Calibri" panose="020F0502020204030204" pitchFamily="34" charset="0"/>
              </a:endParaRPr>
            </a:p>
          </p:txBody>
        </p:sp>
        <p:sp>
          <p:nvSpPr>
            <p:cNvPr id="260" name="Can 259"/>
            <p:cNvSpPr/>
            <p:nvPr/>
          </p:nvSpPr>
          <p:spPr>
            <a:xfrm>
              <a:off x="9107252" y="4855470"/>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61" name="Can 260"/>
            <p:cNvSpPr/>
            <p:nvPr/>
          </p:nvSpPr>
          <p:spPr>
            <a:xfrm>
              <a:off x="9107252" y="4675672"/>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614" name="Can 613"/>
            <p:cNvSpPr/>
            <p:nvPr/>
          </p:nvSpPr>
          <p:spPr>
            <a:xfrm>
              <a:off x="9366475" y="4522551"/>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612" name="Can 611"/>
            <p:cNvSpPr/>
            <p:nvPr/>
          </p:nvSpPr>
          <p:spPr>
            <a:xfrm>
              <a:off x="9576427" y="4469587"/>
              <a:ext cx="1141055" cy="211199"/>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grpSp>
      <p:grpSp>
        <p:nvGrpSpPr>
          <p:cNvPr id="5" name="Group 4"/>
          <p:cNvGrpSpPr/>
          <p:nvPr/>
        </p:nvGrpSpPr>
        <p:grpSpPr>
          <a:xfrm>
            <a:off x="6887723" y="4671671"/>
            <a:ext cx="2052545" cy="1477285"/>
            <a:chOff x="6602768" y="4416652"/>
            <a:chExt cx="2052545" cy="1477285"/>
          </a:xfrm>
        </p:grpSpPr>
        <p:sp>
          <p:nvSpPr>
            <p:cNvPr id="601" name="Rectangle 600"/>
            <p:cNvSpPr/>
            <p:nvPr/>
          </p:nvSpPr>
          <p:spPr>
            <a:xfrm>
              <a:off x="7320380" y="5432272"/>
              <a:ext cx="688009" cy="461665"/>
            </a:xfrm>
            <a:prstGeom prst="rect">
              <a:avLst/>
            </a:prstGeom>
          </p:spPr>
          <p:txBody>
            <a:bodyPr wrap="none">
              <a:spAutoFit/>
            </a:bodyPr>
            <a:lstStyle/>
            <a:p>
              <a:r>
                <a:rPr lang="en-US" altLang="zh-CN" sz="2400" dirty="0">
                  <a:latin typeface="Calibri" panose="020F0502020204030204" pitchFamily="34" charset="0"/>
                  <a:cs typeface="Calibri" panose="020F0502020204030204" pitchFamily="34" charset="0"/>
                </a:rPr>
                <a:t>NCF</a:t>
              </a:r>
              <a:endParaRPr lang="en-US" sz="2400" dirty="0">
                <a:latin typeface="Calibri" panose="020F0502020204030204" pitchFamily="34" charset="0"/>
                <a:cs typeface="Calibri" panose="020F0502020204030204" pitchFamily="34" charset="0"/>
              </a:endParaRPr>
            </a:p>
          </p:txBody>
        </p:sp>
        <p:sp>
          <p:nvSpPr>
            <p:cNvPr id="607" name="Can 606"/>
            <p:cNvSpPr/>
            <p:nvPr/>
          </p:nvSpPr>
          <p:spPr>
            <a:xfrm>
              <a:off x="6602768" y="4855470"/>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608" name="Can 607"/>
            <p:cNvSpPr/>
            <p:nvPr/>
          </p:nvSpPr>
          <p:spPr>
            <a:xfrm>
              <a:off x="6861993" y="4798009"/>
              <a:ext cx="1534097" cy="208996"/>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603" name="Can 602"/>
            <p:cNvSpPr/>
            <p:nvPr/>
          </p:nvSpPr>
          <p:spPr>
            <a:xfrm>
              <a:off x="7088646" y="4736599"/>
              <a:ext cx="1080792" cy="163834"/>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604" name="Can 603"/>
            <p:cNvSpPr/>
            <p:nvPr/>
          </p:nvSpPr>
          <p:spPr>
            <a:xfrm>
              <a:off x="7273567" y="4651294"/>
              <a:ext cx="751936" cy="150046"/>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606" name="Can 605"/>
            <p:cNvSpPr/>
            <p:nvPr/>
          </p:nvSpPr>
          <p:spPr>
            <a:xfrm>
              <a:off x="7397747" y="4579708"/>
              <a:ext cx="533276" cy="13454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25" name="Can 224"/>
            <p:cNvSpPr/>
            <p:nvPr/>
          </p:nvSpPr>
          <p:spPr>
            <a:xfrm>
              <a:off x="7491084" y="4523195"/>
              <a:ext cx="358720" cy="126770"/>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26" name="Can 225"/>
            <p:cNvSpPr/>
            <p:nvPr/>
          </p:nvSpPr>
          <p:spPr>
            <a:xfrm>
              <a:off x="7581899" y="4456914"/>
              <a:ext cx="185227" cy="128989"/>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27" name="Can 226"/>
            <p:cNvSpPr/>
            <p:nvPr/>
          </p:nvSpPr>
          <p:spPr>
            <a:xfrm>
              <a:off x="7632699" y="4441039"/>
              <a:ext cx="88901" cy="69857"/>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9" name="Can 258"/>
            <p:cNvSpPr/>
            <p:nvPr/>
          </p:nvSpPr>
          <p:spPr>
            <a:xfrm>
              <a:off x="7654462" y="4416652"/>
              <a:ext cx="45719" cy="48830"/>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grpSp>
      <p:grpSp>
        <p:nvGrpSpPr>
          <p:cNvPr id="11" name="Group 10"/>
          <p:cNvGrpSpPr/>
          <p:nvPr/>
        </p:nvGrpSpPr>
        <p:grpSpPr>
          <a:xfrm>
            <a:off x="492088" y="2721569"/>
            <a:ext cx="3326194" cy="3456168"/>
            <a:chOff x="492088" y="2721569"/>
            <a:chExt cx="3326194" cy="3456168"/>
          </a:xfrm>
        </p:grpSpPr>
        <p:grpSp>
          <p:nvGrpSpPr>
            <p:cNvPr id="4" name="Group 3"/>
            <p:cNvGrpSpPr/>
            <p:nvPr/>
          </p:nvGrpSpPr>
          <p:grpSpPr>
            <a:xfrm>
              <a:off x="492088" y="3560166"/>
              <a:ext cx="2892310" cy="2617571"/>
              <a:chOff x="24685" y="3043792"/>
              <a:chExt cx="2892310" cy="2617571"/>
            </a:xfrm>
          </p:grpSpPr>
          <p:grpSp>
            <p:nvGrpSpPr>
              <p:cNvPr id="430" name="Group 429"/>
              <p:cNvGrpSpPr/>
              <p:nvPr/>
            </p:nvGrpSpPr>
            <p:grpSpPr>
              <a:xfrm>
                <a:off x="2582679" y="3043792"/>
                <a:ext cx="334316" cy="1984618"/>
                <a:chOff x="2562768" y="4682159"/>
                <a:chExt cx="258999" cy="898701"/>
              </a:xfrm>
            </p:grpSpPr>
            <p:sp>
              <p:nvSpPr>
                <p:cNvPr id="228" name="Can 227"/>
                <p:cNvSpPr/>
                <p:nvPr/>
              </p:nvSpPr>
              <p:spPr>
                <a:xfrm>
                  <a:off x="2562768" y="5532354"/>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29" name="Can 228"/>
                <p:cNvSpPr/>
                <p:nvPr/>
              </p:nvSpPr>
              <p:spPr>
                <a:xfrm>
                  <a:off x="2562768" y="5501841"/>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0" name="Can 229"/>
                <p:cNvSpPr/>
                <p:nvPr/>
              </p:nvSpPr>
              <p:spPr>
                <a:xfrm>
                  <a:off x="2562768" y="5475502"/>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1" name="Can 230"/>
                <p:cNvSpPr/>
                <p:nvPr/>
              </p:nvSpPr>
              <p:spPr>
                <a:xfrm>
                  <a:off x="2562768" y="5447076"/>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2" name="Can 231"/>
                <p:cNvSpPr/>
                <p:nvPr/>
              </p:nvSpPr>
              <p:spPr>
                <a:xfrm>
                  <a:off x="2562768" y="5419689"/>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3" name="Can 232"/>
                <p:cNvSpPr/>
                <p:nvPr/>
              </p:nvSpPr>
              <p:spPr>
                <a:xfrm>
                  <a:off x="2562768" y="5389177"/>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4" name="Can 233"/>
                <p:cNvSpPr/>
                <p:nvPr/>
              </p:nvSpPr>
              <p:spPr>
                <a:xfrm>
                  <a:off x="2562768" y="5362837"/>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5" name="Can 234"/>
                <p:cNvSpPr/>
                <p:nvPr/>
              </p:nvSpPr>
              <p:spPr>
                <a:xfrm>
                  <a:off x="2562768" y="5334411"/>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6" name="Can 235"/>
                <p:cNvSpPr/>
                <p:nvPr/>
              </p:nvSpPr>
              <p:spPr>
                <a:xfrm>
                  <a:off x="2562768" y="5304939"/>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7" name="Can 236"/>
                <p:cNvSpPr/>
                <p:nvPr/>
              </p:nvSpPr>
              <p:spPr>
                <a:xfrm>
                  <a:off x="2562768" y="5274426"/>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8" name="Can 237"/>
                <p:cNvSpPr/>
                <p:nvPr/>
              </p:nvSpPr>
              <p:spPr>
                <a:xfrm>
                  <a:off x="2562768" y="5248087"/>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39" name="Can 238"/>
                <p:cNvSpPr/>
                <p:nvPr/>
              </p:nvSpPr>
              <p:spPr>
                <a:xfrm>
                  <a:off x="2562768" y="5219661"/>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0" name="Can 239"/>
                <p:cNvSpPr/>
                <p:nvPr/>
              </p:nvSpPr>
              <p:spPr>
                <a:xfrm>
                  <a:off x="2562768" y="5192274"/>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1" name="Can 240"/>
                <p:cNvSpPr/>
                <p:nvPr/>
              </p:nvSpPr>
              <p:spPr>
                <a:xfrm>
                  <a:off x="2562768" y="5161762"/>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2" name="Can 241"/>
                <p:cNvSpPr/>
                <p:nvPr/>
              </p:nvSpPr>
              <p:spPr>
                <a:xfrm>
                  <a:off x="2562768" y="5135422"/>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3" name="Can 242"/>
                <p:cNvSpPr/>
                <p:nvPr/>
              </p:nvSpPr>
              <p:spPr>
                <a:xfrm>
                  <a:off x="2562768" y="5106996"/>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4" name="Can 243"/>
                <p:cNvSpPr/>
                <p:nvPr/>
              </p:nvSpPr>
              <p:spPr>
                <a:xfrm>
                  <a:off x="2562768" y="5079090"/>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5" name="Can 244"/>
                <p:cNvSpPr/>
                <p:nvPr/>
              </p:nvSpPr>
              <p:spPr>
                <a:xfrm>
                  <a:off x="2562768" y="5048578"/>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6" name="Can 245"/>
                <p:cNvSpPr/>
                <p:nvPr/>
              </p:nvSpPr>
              <p:spPr>
                <a:xfrm>
                  <a:off x="2562768" y="5022238"/>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7" name="Can 246"/>
                <p:cNvSpPr/>
                <p:nvPr/>
              </p:nvSpPr>
              <p:spPr>
                <a:xfrm>
                  <a:off x="2562768" y="4993812"/>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8" name="Can 247"/>
                <p:cNvSpPr/>
                <p:nvPr/>
              </p:nvSpPr>
              <p:spPr>
                <a:xfrm>
                  <a:off x="2562768" y="4966426"/>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49" name="Can 248"/>
                <p:cNvSpPr/>
                <p:nvPr/>
              </p:nvSpPr>
              <p:spPr>
                <a:xfrm>
                  <a:off x="2562768" y="4935914"/>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0" name="Can 249"/>
                <p:cNvSpPr/>
                <p:nvPr/>
              </p:nvSpPr>
              <p:spPr>
                <a:xfrm>
                  <a:off x="2562768" y="4909574"/>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1" name="Can 250"/>
                <p:cNvSpPr/>
                <p:nvPr/>
              </p:nvSpPr>
              <p:spPr>
                <a:xfrm>
                  <a:off x="2562768" y="4881148"/>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2" name="Can 251"/>
                <p:cNvSpPr/>
                <p:nvPr/>
              </p:nvSpPr>
              <p:spPr>
                <a:xfrm>
                  <a:off x="2562768" y="4851675"/>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3" name="Can 252"/>
                <p:cNvSpPr/>
                <p:nvPr/>
              </p:nvSpPr>
              <p:spPr>
                <a:xfrm>
                  <a:off x="2562768" y="4821163"/>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4" name="Can 253"/>
                <p:cNvSpPr/>
                <p:nvPr/>
              </p:nvSpPr>
              <p:spPr>
                <a:xfrm>
                  <a:off x="2562768" y="4794823"/>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5" name="Can 254"/>
                <p:cNvSpPr/>
                <p:nvPr/>
              </p:nvSpPr>
              <p:spPr>
                <a:xfrm>
                  <a:off x="2562768" y="4766397"/>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6" name="Can 255"/>
                <p:cNvSpPr/>
                <p:nvPr/>
              </p:nvSpPr>
              <p:spPr>
                <a:xfrm>
                  <a:off x="2562768" y="4739011"/>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7" name="Can 256"/>
                <p:cNvSpPr/>
                <p:nvPr/>
              </p:nvSpPr>
              <p:spPr>
                <a:xfrm>
                  <a:off x="2562768" y="4708499"/>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58" name="Can 257"/>
                <p:cNvSpPr/>
                <p:nvPr/>
              </p:nvSpPr>
              <p:spPr>
                <a:xfrm>
                  <a:off x="2562768" y="4682159"/>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grpSp>
          <p:sp>
            <p:nvSpPr>
              <p:cNvPr id="292" name="Rectangle 291"/>
              <p:cNvSpPr/>
              <p:nvPr/>
            </p:nvSpPr>
            <p:spPr>
              <a:xfrm>
                <a:off x="1289607" y="5199698"/>
                <a:ext cx="819455" cy="461665"/>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BERT</a:t>
                </a:r>
              </a:p>
            </p:txBody>
          </p:sp>
          <p:grpSp>
            <p:nvGrpSpPr>
              <p:cNvPr id="431" name="Group 430"/>
              <p:cNvGrpSpPr/>
              <p:nvPr/>
            </p:nvGrpSpPr>
            <p:grpSpPr>
              <a:xfrm>
                <a:off x="2153889" y="3043792"/>
                <a:ext cx="334316" cy="1984618"/>
                <a:chOff x="2562768" y="4682159"/>
                <a:chExt cx="258999" cy="898701"/>
              </a:xfrm>
            </p:grpSpPr>
            <p:sp>
              <p:nvSpPr>
                <p:cNvPr id="432" name="Can 431"/>
                <p:cNvSpPr/>
                <p:nvPr/>
              </p:nvSpPr>
              <p:spPr>
                <a:xfrm>
                  <a:off x="2562768" y="5532354"/>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33" name="Can 432"/>
                <p:cNvSpPr/>
                <p:nvPr/>
              </p:nvSpPr>
              <p:spPr>
                <a:xfrm>
                  <a:off x="2562768" y="5501841"/>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34" name="Can 433"/>
                <p:cNvSpPr/>
                <p:nvPr/>
              </p:nvSpPr>
              <p:spPr>
                <a:xfrm>
                  <a:off x="2562768" y="5475502"/>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35" name="Can 434"/>
                <p:cNvSpPr/>
                <p:nvPr/>
              </p:nvSpPr>
              <p:spPr>
                <a:xfrm>
                  <a:off x="2562768" y="5447076"/>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36" name="Can 435"/>
                <p:cNvSpPr/>
                <p:nvPr/>
              </p:nvSpPr>
              <p:spPr>
                <a:xfrm>
                  <a:off x="2562768" y="5419689"/>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37" name="Can 436"/>
                <p:cNvSpPr/>
                <p:nvPr/>
              </p:nvSpPr>
              <p:spPr>
                <a:xfrm>
                  <a:off x="2562768" y="5389177"/>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38" name="Can 437"/>
                <p:cNvSpPr/>
                <p:nvPr/>
              </p:nvSpPr>
              <p:spPr>
                <a:xfrm>
                  <a:off x="2562768" y="5362837"/>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39" name="Can 438"/>
                <p:cNvSpPr/>
                <p:nvPr/>
              </p:nvSpPr>
              <p:spPr>
                <a:xfrm>
                  <a:off x="2562768" y="5334411"/>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0" name="Can 439"/>
                <p:cNvSpPr/>
                <p:nvPr/>
              </p:nvSpPr>
              <p:spPr>
                <a:xfrm>
                  <a:off x="2562768" y="5304939"/>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1" name="Can 440"/>
                <p:cNvSpPr/>
                <p:nvPr/>
              </p:nvSpPr>
              <p:spPr>
                <a:xfrm>
                  <a:off x="2562768" y="5274426"/>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2" name="Can 441"/>
                <p:cNvSpPr/>
                <p:nvPr/>
              </p:nvSpPr>
              <p:spPr>
                <a:xfrm>
                  <a:off x="2562768" y="5248087"/>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3" name="Can 442"/>
                <p:cNvSpPr/>
                <p:nvPr/>
              </p:nvSpPr>
              <p:spPr>
                <a:xfrm>
                  <a:off x="2562768" y="5219661"/>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4" name="Can 443"/>
                <p:cNvSpPr/>
                <p:nvPr/>
              </p:nvSpPr>
              <p:spPr>
                <a:xfrm>
                  <a:off x="2562768" y="5192274"/>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5" name="Can 444"/>
                <p:cNvSpPr/>
                <p:nvPr/>
              </p:nvSpPr>
              <p:spPr>
                <a:xfrm>
                  <a:off x="2562768" y="5161762"/>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6" name="Can 445"/>
                <p:cNvSpPr/>
                <p:nvPr/>
              </p:nvSpPr>
              <p:spPr>
                <a:xfrm>
                  <a:off x="2562768" y="5135422"/>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7" name="Can 446"/>
                <p:cNvSpPr/>
                <p:nvPr/>
              </p:nvSpPr>
              <p:spPr>
                <a:xfrm>
                  <a:off x="2562768" y="5106996"/>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8" name="Can 447"/>
                <p:cNvSpPr/>
                <p:nvPr/>
              </p:nvSpPr>
              <p:spPr>
                <a:xfrm>
                  <a:off x="2562768" y="5079090"/>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49" name="Can 448"/>
                <p:cNvSpPr/>
                <p:nvPr/>
              </p:nvSpPr>
              <p:spPr>
                <a:xfrm>
                  <a:off x="2562768" y="5048578"/>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0" name="Can 449"/>
                <p:cNvSpPr/>
                <p:nvPr/>
              </p:nvSpPr>
              <p:spPr>
                <a:xfrm>
                  <a:off x="2562768" y="5022238"/>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1" name="Can 450"/>
                <p:cNvSpPr/>
                <p:nvPr/>
              </p:nvSpPr>
              <p:spPr>
                <a:xfrm>
                  <a:off x="2562768" y="4993812"/>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2" name="Can 451"/>
                <p:cNvSpPr/>
                <p:nvPr/>
              </p:nvSpPr>
              <p:spPr>
                <a:xfrm>
                  <a:off x="2562768" y="4966426"/>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3" name="Can 452"/>
                <p:cNvSpPr/>
                <p:nvPr/>
              </p:nvSpPr>
              <p:spPr>
                <a:xfrm>
                  <a:off x="2562768" y="4935914"/>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4" name="Can 453"/>
                <p:cNvSpPr/>
                <p:nvPr/>
              </p:nvSpPr>
              <p:spPr>
                <a:xfrm>
                  <a:off x="2562768" y="4909574"/>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5" name="Can 454"/>
                <p:cNvSpPr/>
                <p:nvPr/>
              </p:nvSpPr>
              <p:spPr>
                <a:xfrm>
                  <a:off x="2562768" y="4881148"/>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6" name="Can 455"/>
                <p:cNvSpPr/>
                <p:nvPr/>
              </p:nvSpPr>
              <p:spPr>
                <a:xfrm>
                  <a:off x="2562768" y="4851675"/>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7" name="Can 456"/>
                <p:cNvSpPr/>
                <p:nvPr/>
              </p:nvSpPr>
              <p:spPr>
                <a:xfrm>
                  <a:off x="2562768" y="4821163"/>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8" name="Can 457"/>
                <p:cNvSpPr/>
                <p:nvPr/>
              </p:nvSpPr>
              <p:spPr>
                <a:xfrm>
                  <a:off x="2562768" y="4794823"/>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59" name="Can 458"/>
                <p:cNvSpPr/>
                <p:nvPr/>
              </p:nvSpPr>
              <p:spPr>
                <a:xfrm>
                  <a:off x="2562768" y="4766397"/>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60" name="Can 459"/>
                <p:cNvSpPr/>
                <p:nvPr/>
              </p:nvSpPr>
              <p:spPr>
                <a:xfrm>
                  <a:off x="2562768" y="4739011"/>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61" name="Can 460"/>
                <p:cNvSpPr/>
                <p:nvPr/>
              </p:nvSpPr>
              <p:spPr>
                <a:xfrm>
                  <a:off x="2562768" y="4708499"/>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62" name="Can 461"/>
                <p:cNvSpPr/>
                <p:nvPr/>
              </p:nvSpPr>
              <p:spPr>
                <a:xfrm>
                  <a:off x="2562768" y="4682159"/>
                  <a:ext cx="258999" cy="4850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grpSp>
          <p:grpSp>
            <p:nvGrpSpPr>
              <p:cNvPr id="2" name="Group 1"/>
              <p:cNvGrpSpPr/>
              <p:nvPr/>
            </p:nvGrpSpPr>
            <p:grpSpPr>
              <a:xfrm>
                <a:off x="24685" y="3834292"/>
                <a:ext cx="2052546" cy="1228451"/>
                <a:chOff x="2838512" y="5402793"/>
                <a:chExt cx="2052546" cy="1228451"/>
              </a:xfrm>
            </p:grpSpPr>
            <p:sp>
              <p:nvSpPr>
                <p:cNvPr id="270" name="Can 269"/>
                <p:cNvSpPr/>
                <p:nvPr/>
              </p:nvSpPr>
              <p:spPr>
                <a:xfrm>
                  <a:off x="2838513" y="6225322"/>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71" name="Can 270"/>
                <p:cNvSpPr/>
                <p:nvPr/>
              </p:nvSpPr>
              <p:spPr>
                <a:xfrm>
                  <a:off x="2838512" y="6030530"/>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72" name="Can 271"/>
                <p:cNvSpPr/>
                <p:nvPr/>
              </p:nvSpPr>
              <p:spPr>
                <a:xfrm>
                  <a:off x="3117854" y="5904346"/>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73" name="Can 272"/>
                <p:cNvSpPr/>
                <p:nvPr/>
              </p:nvSpPr>
              <p:spPr>
                <a:xfrm>
                  <a:off x="3117853" y="5738431"/>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74" name="Can 273"/>
                <p:cNvSpPr/>
                <p:nvPr/>
              </p:nvSpPr>
              <p:spPr>
                <a:xfrm>
                  <a:off x="3117853" y="5570622"/>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75" name="Can 274"/>
                <p:cNvSpPr/>
                <p:nvPr/>
              </p:nvSpPr>
              <p:spPr>
                <a:xfrm>
                  <a:off x="3114859" y="5402793"/>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grpSp>
        </p:grpSp>
        <p:sp>
          <p:nvSpPr>
            <p:cNvPr id="7" name="TextBox 6"/>
            <p:cNvSpPr txBox="1"/>
            <p:nvPr/>
          </p:nvSpPr>
          <p:spPr>
            <a:xfrm>
              <a:off x="1989824" y="2721569"/>
              <a:ext cx="1828458" cy="461665"/>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96 Layers</a:t>
              </a:r>
            </a:p>
          </p:txBody>
        </p:sp>
        <p:cxnSp>
          <p:nvCxnSpPr>
            <p:cNvPr id="10" name="Straight Arrow Connector 9"/>
            <p:cNvCxnSpPr/>
            <p:nvPr/>
          </p:nvCxnSpPr>
          <p:spPr>
            <a:xfrm flipH="1" flipV="1">
              <a:off x="2642628" y="3186512"/>
              <a:ext cx="97214" cy="309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882301" y="2300455"/>
            <a:ext cx="2351715" cy="3848501"/>
            <a:chOff x="3882301" y="2300455"/>
            <a:chExt cx="2351715" cy="3848501"/>
          </a:xfrm>
        </p:grpSpPr>
        <p:grpSp>
          <p:nvGrpSpPr>
            <p:cNvPr id="3" name="Group 2"/>
            <p:cNvGrpSpPr/>
            <p:nvPr/>
          </p:nvGrpSpPr>
          <p:grpSpPr>
            <a:xfrm>
              <a:off x="3882301" y="2300455"/>
              <a:ext cx="2351715" cy="3848501"/>
              <a:chOff x="3216830" y="1818861"/>
              <a:chExt cx="2351715" cy="3848501"/>
            </a:xfrm>
          </p:grpSpPr>
          <p:grpSp>
            <p:nvGrpSpPr>
              <p:cNvPr id="299" name="Group 298"/>
              <p:cNvGrpSpPr/>
              <p:nvPr/>
            </p:nvGrpSpPr>
            <p:grpSpPr>
              <a:xfrm>
                <a:off x="5312210" y="1818861"/>
                <a:ext cx="64018" cy="3262733"/>
                <a:chOff x="4130163" y="1755211"/>
                <a:chExt cx="59250" cy="2786046"/>
              </a:xfrm>
            </p:grpSpPr>
            <p:sp>
              <p:nvSpPr>
                <p:cNvPr id="300" name="Can 299"/>
                <p:cNvSpPr/>
                <p:nvPr/>
              </p:nvSpPr>
              <p:spPr>
                <a:xfrm>
                  <a:off x="4130163" y="446744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1" name="Can 300"/>
                <p:cNvSpPr/>
                <p:nvPr/>
              </p:nvSpPr>
              <p:spPr>
                <a:xfrm>
                  <a:off x="4130163" y="442100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2" name="Can 301"/>
                <p:cNvSpPr/>
                <p:nvPr/>
              </p:nvSpPr>
              <p:spPr>
                <a:xfrm>
                  <a:off x="4130163" y="43809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3" name="Can 302"/>
                <p:cNvSpPr/>
                <p:nvPr/>
              </p:nvSpPr>
              <p:spPr>
                <a:xfrm>
                  <a:off x="4130163" y="43376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4" name="Can 303"/>
                <p:cNvSpPr/>
                <p:nvPr/>
              </p:nvSpPr>
              <p:spPr>
                <a:xfrm>
                  <a:off x="4130163" y="429599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5" name="Can 304"/>
                <p:cNvSpPr/>
                <p:nvPr/>
              </p:nvSpPr>
              <p:spPr>
                <a:xfrm>
                  <a:off x="4130163" y="424955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6" name="Can 305"/>
                <p:cNvSpPr/>
                <p:nvPr/>
              </p:nvSpPr>
              <p:spPr>
                <a:xfrm>
                  <a:off x="4130163" y="42094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7" name="Can 306"/>
                <p:cNvSpPr/>
                <p:nvPr/>
              </p:nvSpPr>
              <p:spPr>
                <a:xfrm>
                  <a:off x="4130163" y="41662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8" name="Can 307"/>
                <p:cNvSpPr/>
                <p:nvPr/>
              </p:nvSpPr>
              <p:spPr>
                <a:xfrm>
                  <a:off x="4130163" y="412136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09" name="Can 308"/>
                <p:cNvSpPr/>
                <p:nvPr/>
              </p:nvSpPr>
              <p:spPr>
                <a:xfrm>
                  <a:off x="4130163" y="407493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0" name="Can 309"/>
                <p:cNvSpPr/>
                <p:nvPr/>
              </p:nvSpPr>
              <p:spPr>
                <a:xfrm>
                  <a:off x="4130163" y="40348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1" name="Can 310"/>
                <p:cNvSpPr/>
                <p:nvPr/>
              </p:nvSpPr>
              <p:spPr>
                <a:xfrm>
                  <a:off x="4130163" y="39915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2" name="Can 311"/>
                <p:cNvSpPr/>
                <p:nvPr/>
              </p:nvSpPr>
              <p:spPr>
                <a:xfrm>
                  <a:off x="4130163" y="394991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3" name="Can 312"/>
                <p:cNvSpPr/>
                <p:nvPr/>
              </p:nvSpPr>
              <p:spPr>
                <a:xfrm>
                  <a:off x="4130163" y="390348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4" name="Can 313"/>
                <p:cNvSpPr/>
                <p:nvPr/>
              </p:nvSpPr>
              <p:spPr>
                <a:xfrm>
                  <a:off x="4130163" y="38634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5" name="Can 314"/>
                <p:cNvSpPr/>
                <p:nvPr/>
              </p:nvSpPr>
              <p:spPr>
                <a:xfrm>
                  <a:off x="4130163" y="38201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6" name="Can 315"/>
                <p:cNvSpPr/>
                <p:nvPr/>
              </p:nvSpPr>
              <p:spPr>
                <a:xfrm>
                  <a:off x="4130163" y="37776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7" name="Can 316"/>
                <p:cNvSpPr/>
                <p:nvPr/>
              </p:nvSpPr>
              <p:spPr>
                <a:xfrm>
                  <a:off x="4130163" y="37312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8" name="Can 317"/>
                <p:cNvSpPr/>
                <p:nvPr/>
              </p:nvSpPr>
              <p:spPr>
                <a:xfrm>
                  <a:off x="4130163" y="369115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19" name="Can 318"/>
                <p:cNvSpPr/>
                <p:nvPr/>
              </p:nvSpPr>
              <p:spPr>
                <a:xfrm>
                  <a:off x="4130163" y="36479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0" name="Can 319"/>
                <p:cNvSpPr/>
                <p:nvPr/>
              </p:nvSpPr>
              <p:spPr>
                <a:xfrm>
                  <a:off x="4130163" y="36062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1" name="Can 320"/>
                <p:cNvSpPr/>
                <p:nvPr/>
              </p:nvSpPr>
              <p:spPr>
                <a:xfrm>
                  <a:off x="4130163" y="35597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2" name="Can 321"/>
                <p:cNvSpPr/>
                <p:nvPr/>
              </p:nvSpPr>
              <p:spPr>
                <a:xfrm>
                  <a:off x="4130163" y="351970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3" name="Can 322"/>
                <p:cNvSpPr/>
                <p:nvPr/>
              </p:nvSpPr>
              <p:spPr>
                <a:xfrm>
                  <a:off x="4130163" y="34764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4" name="Can 323"/>
                <p:cNvSpPr/>
                <p:nvPr/>
              </p:nvSpPr>
              <p:spPr>
                <a:xfrm>
                  <a:off x="4130163" y="34316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5" name="Can 324"/>
                <p:cNvSpPr/>
                <p:nvPr/>
              </p:nvSpPr>
              <p:spPr>
                <a:xfrm>
                  <a:off x="4130163" y="33851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6" name="Can 325"/>
                <p:cNvSpPr/>
                <p:nvPr/>
              </p:nvSpPr>
              <p:spPr>
                <a:xfrm>
                  <a:off x="4130163" y="334508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7" name="Can 326"/>
                <p:cNvSpPr/>
                <p:nvPr/>
              </p:nvSpPr>
              <p:spPr>
                <a:xfrm>
                  <a:off x="4130163" y="3301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8" name="Can 327"/>
                <p:cNvSpPr/>
                <p:nvPr/>
              </p:nvSpPr>
              <p:spPr>
                <a:xfrm>
                  <a:off x="4130163" y="32601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29" name="Can 328"/>
                <p:cNvSpPr/>
                <p:nvPr/>
              </p:nvSpPr>
              <p:spPr>
                <a:xfrm>
                  <a:off x="4130163" y="32137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0" name="Can 329"/>
                <p:cNvSpPr/>
                <p:nvPr/>
              </p:nvSpPr>
              <p:spPr>
                <a:xfrm>
                  <a:off x="4130163" y="317363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1" name="Can 330"/>
                <p:cNvSpPr/>
                <p:nvPr/>
              </p:nvSpPr>
              <p:spPr>
                <a:xfrm>
                  <a:off x="4130163" y="31303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2" name="Can 331"/>
                <p:cNvSpPr/>
                <p:nvPr/>
              </p:nvSpPr>
              <p:spPr>
                <a:xfrm>
                  <a:off x="4130163" y="30922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3" name="Can 332"/>
                <p:cNvSpPr/>
                <p:nvPr/>
              </p:nvSpPr>
              <p:spPr>
                <a:xfrm>
                  <a:off x="4130163" y="304584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4" name="Can 333"/>
                <p:cNvSpPr/>
                <p:nvPr/>
              </p:nvSpPr>
              <p:spPr>
                <a:xfrm>
                  <a:off x="4130163" y="30057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5" name="Can 334"/>
                <p:cNvSpPr/>
                <p:nvPr/>
              </p:nvSpPr>
              <p:spPr>
                <a:xfrm>
                  <a:off x="4130163" y="29625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6" name="Can 335"/>
                <p:cNvSpPr/>
                <p:nvPr/>
              </p:nvSpPr>
              <p:spPr>
                <a:xfrm>
                  <a:off x="4130163" y="2920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7" name="Can 336"/>
                <p:cNvSpPr/>
                <p:nvPr/>
              </p:nvSpPr>
              <p:spPr>
                <a:xfrm>
                  <a:off x="4130163" y="287439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8" name="Can 337"/>
                <p:cNvSpPr/>
                <p:nvPr/>
              </p:nvSpPr>
              <p:spPr>
                <a:xfrm>
                  <a:off x="4130163" y="28343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39" name="Can 338"/>
                <p:cNvSpPr/>
                <p:nvPr/>
              </p:nvSpPr>
              <p:spPr>
                <a:xfrm>
                  <a:off x="4130163" y="27910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0" name="Can 339"/>
                <p:cNvSpPr/>
                <p:nvPr/>
              </p:nvSpPr>
              <p:spPr>
                <a:xfrm>
                  <a:off x="4130163" y="27462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1" name="Can 340"/>
                <p:cNvSpPr/>
                <p:nvPr/>
              </p:nvSpPr>
              <p:spPr>
                <a:xfrm>
                  <a:off x="4130163" y="269976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2" name="Can 341"/>
                <p:cNvSpPr/>
                <p:nvPr/>
              </p:nvSpPr>
              <p:spPr>
                <a:xfrm>
                  <a:off x="4130163" y="26596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3" name="Can 342"/>
                <p:cNvSpPr/>
                <p:nvPr/>
              </p:nvSpPr>
              <p:spPr>
                <a:xfrm>
                  <a:off x="4130163" y="26164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4" name="Can 343"/>
                <p:cNvSpPr/>
                <p:nvPr/>
              </p:nvSpPr>
              <p:spPr>
                <a:xfrm>
                  <a:off x="4130163" y="25747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5" name="Can 344"/>
                <p:cNvSpPr/>
                <p:nvPr/>
              </p:nvSpPr>
              <p:spPr>
                <a:xfrm>
                  <a:off x="4130163" y="252831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6" name="Can 345"/>
                <p:cNvSpPr/>
                <p:nvPr/>
              </p:nvSpPr>
              <p:spPr>
                <a:xfrm>
                  <a:off x="4130163" y="24882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7" name="Can 346"/>
                <p:cNvSpPr/>
                <p:nvPr/>
              </p:nvSpPr>
              <p:spPr>
                <a:xfrm>
                  <a:off x="4130163" y="24449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8" name="Can 347"/>
                <p:cNvSpPr/>
                <p:nvPr/>
              </p:nvSpPr>
              <p:spPr>
                <a:xfrm>
                  <a:off x="4130163" y="24025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49" name="Can 348"/>
                <p:cNvSpPr/>
                <p:nvPr/>
              </p:nvSpPr>
              <p:spPr>
                <a:xfrm>
                  <a:off x="4130163" y="23560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0" name="Can 349"/>
                <p:cNvSpPr/>
                <p:nvPr/>
              </p:nvSpPr>
              <p:spPr>
                <a:xfrm>
                  <a:off x="4130163" y="231599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1" name="Can 350"/>
                <p:cNvSpPr/>
                <p:nvPr/>
              </p:nvSpPr>
              <p:spPr>
                <a:xfrm>
                  <a:off x="4130163" y="227273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2" name="Can 351"/>
                <p:cNvSpPr/>
                <p:nvPr/>
              </p:nvSpPr>
              <p:spPr>
                <a:xfrm>
                  <a:off x="4130163" y="22310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3" name="Can 352"/>
                <p:cNvSpPr/>
                <p:nvPr/>
              </p:nvSpPr>
              <p:spPr>
                <a:xfrm>
                  <a:off x="4130163" y="21846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4" name="Can 353"/>
                <p:cNvSpPr/>
                <p:nvPr/>
              </p:nvSpPr>
              <p:spPr>
                <a:xfrm>
                  <a:off x="4130163" y="214454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5" name="Can 354"/>
                <p:cNvSpPr/>
                <p:nvPr/>
              </p:nvSpPr>
              <p:spPr>
                <a:xfrm>
                  <a:off x="4130163" y="210128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6" name="Can 355"/>
                <p:cNvSpPr/>
                <p:nvPr/>
              </p:nvSpPr>
              <p:spPr>
                <a:xfrm>
                  <a:off x="4130163" y="20564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7" name="Can 356"/>
                <p:cNvSpPr/>
                <p:nvPr/>
              </p:nvSpPr>
              <p:spPr>
                <a:xfrm>
                  <a:off x="4130163" y="20100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8" name="Can 357"/>
                <p:cNvSpPr/>
                <p:nvPr/>
              </p:nvSpPr>
              <p:spPr>
                <a:xfrm>
                  <a:off x="4130163" y="196991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59" name="Can 358"/>
                <p:cNvSpPr/>
                <p:nvPr/>
              </p:nvSpPr>
              <p:spPr>
                <a:xfrm>
                  <a:off x="4130163" y="192666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60" name="Can 359"/>
                <p:cNvSpPr/>
                <p:nvPr/>
              </p:nvSpPr>
              <p:spPr>
                <a:xfrm>
                  <a:off x="4130163" y="18849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61" name="Can 360"/>
                <p:cNvSpPr/>
                <p:nvPr/>
              </p:nvSpPr>
              <p:spPr>
                <a:xfrm>
                  <a:off x="4130163" y="18385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62" name="Can 361"/>
                <p:cNvSpPr/>
                <p:nvPr/>
              </p:nvSpPr>
              <p:spPr>
                <a:xfrm>
                  <a:off x="4130163" y="179846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63" name="Can 362"/>
                <p:cNvSpPr/>
                <p:nvPr/>
              </p:nvSpPr>
              <p:spPr>
                <a:xfrm>
                  <a:off x="4130163" y="175521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grpSp>
          <p:sp>
            <p:nvSpPr>
              <p:cNvPr id="429" name="Rectangle 428"/>
              <p:cNvSpPr/>
              <p:nvPr/>
            </p:nvSpPr>
            <p:spPr>
              <a:xfrm>
                <a:off x="4289772" y="5205697"/>
                <a:ext cx="580608" cy="461665"/>
              </a:xfrm>
              <a:prstGeom prst="rect">
                <a:avLst/>
              </a:prstGeom>
            </p:spPr>
            <p:txBody>
              <a:bodyPr wrap="none">
                <a:spAutoFit/>
              </a:bodyPr>
              <a:lstStyle/>
              <a:p>
                <a:r>
                  <a:rPr lang="en-US" altLang="zh-CN" sz="2400" dirty="0" err="1">
                    <a:latin typeface="Calibri" panose="020F0502020204030204" pitchFamily="34" charset="0"/>
                    <a:cs typeface="Calibri" panose="020F0502020204030204" pitchFamily="34" charset="0"/>
                  </a:rPr>
                  <a:t>ViT</a:t>
                </a:r>
                <a:endParaRPr lang="en-US" sz="2400" dirty="0">
                  <a:latin typeface="Calibri" panose="020F0502020204030204" pitchFamily="34" charset="0"/>
                  <a:cs typeface="Calibri" panose="020F0502020204030204" pitchFamily="34" charset="0"/>
                </a:endParaRPr>
              </a:p>
            </p:txBody>
          </p:sp>
          <p:sp>
            <p:nvSpPr>
              <p:cNvPr id="262" name="Can 261"/>
              <p:cNvSpPr/>
              <p:nvPr/>
            </p:nvSpPr>
            <p:spPr>
              <a:xfrm>
                <a:off x="3216831" y="4701396"/>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63" name="Can 262"/>
              <p:cNvSpPr/>
              <p:nvPr/>
            </p:nvSpPr>
            <p:spPr>
              <a:xfrm>
                <a:off x="3216830" y="4506604"/>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67" name="Can 266"/>
              <p:cNvSpPr/>
              <p:nvPr/>
            </p:nvSpPr>
            <p:spPr>
              <a:xfrm>
                <a:off x="3516050" y="4380420"/>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68" name="Can 267"/>
              <p:cNvSpPr/>
              <p:nvPr/>
            </p:nvSpPr>
            <p:spPr>
              <a:xfrm>
                <a:off x="3516049" y="4214505"/>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69" name="Can 268"/>
              <p:cNvSpPr/>
              <p:nvPr/>
            </p:nvSpPr>
            <p:spPr>
              <a:xfrm>
                <a:off x="3729325" y="4166751"/>
                <a:ext cx="1141055" cy="211199"/>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grpSp>
            <p:nvGrpSpPr>
              <p:cNvPr id="276" name="Group 275"/>
              <p:cNvGrpSpPr/>
              <p:nvPr/>
            </p:nvGrpSpPr>
            <p:grpSpPr>
              <a:xfrm>
                <a:off x="5504527" y="1820652"/>
                <a:ext cx="64018" cy="3262733"/>
                <a:chOff x="4130163" y="1755211"/>
                <a:chExt cx="59250" cy="2786046"/>
              </a:xfrm>
            </p:grpSpPr>
            <p:sp>
              <p:nvSpPr>
                <p:cNvPr id="277" name="Can 276"/>
                <p:cNvSpPr/>
                <p:nvPr/>
              </p:nvSpPr>
              <p:spPr>
                <a:xfrm>
                  <a:off x="4130163" y="446744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78" name="Can 277"/>
                <p:cNvSpPr/>
                <p:nvPr/>
              </p:nvSpPr>
              <p:spPr>
                <a:xfrm>
                  <a:off x="4130163" y="442100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79" name="Can 278"/>
                <p:cNvSpPr/>
                <p:nvPr/>
              </p:nvSpPr>
              <p:spPr>
                <a:xfrm>
                  <a:off x="4130163" y="43809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0" name="Can 279"/>
                <p:cNvSpPr/>
                <p:nvPr/>
              </p:nvSpPr>
              <p:spPr>
                <a:xfrm>
                  <a:off x="4130163" y="43376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1" name="Can 280"/>
                <p:cNvSpPr/>
                <p:nvPr/>
              </p:nvSpPr>
              <p:spPr>
                <a:xfrm>
                  <a:off x="4130163" y="429599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2" name="Can 281"/>
                <p:cNvSpPr/>
                <p:nvPr/>
              </p:nvSpPr>
              <p:spPr>
                <a:xfrm>
                  <a:off x="4130163" y="424955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3" name="Can 282"/>
                <p:cNvSpPr/>
                <p:nvPr/>
              </p:nvSpPr>
              <p:spPr>
                <a:xfrm>
                  <a:off x="4130163" y="42094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4" name="Can 283"/>
                <p:cNvSpPr/>
                <p:nvPr/>
              </p:nvSpPr>
              <p:spPr>
                <a:xfrm>
                  <a:off x="4130163" y="41662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5" name="Can 284"/>
                <p:cNvSpPr/>
                <p:nvPr/>
              </p:nvSpPr>
              <p:spPr>
                <a:xfrm>
                  <a:off x="4130163" y="412136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6" name="Can 285"/>
                <p:cNvSpPr/>
                <p:nvPr/>
              </p:nvSpPr>
              <p:spPr>
                <a:xfrm>
                  <a:off x="4130163" y="407493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7" name="Can 286"/>
                <p:cNvSpPr/>
                <p:nvPr/>
              </p:nvSpPr>
              <p:spPr>
                <a:xfrm>
                  <a:off x="4130163" y="40348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8" name="Can 287"/>
                <p:cNvSpPr/>
                <p:nvPr/>
              </p:nvSpPr>
              <p:spPr>
                <a:xfrm>
                  <a:off x="4130163" y="39915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89" name="Can 288"/>
                <p:cNvSpPr/>
                <p:nvPr/>
              </p:nvSpPr>
              <p:spPr>
                <a:xfrm>
                  <a:off x="4130163" y="394991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90" name="Can 289"/>
                <p:cNvSpPr/>
                <p:nvPr/>
              </p:nvSpPr>
              <p:spPr>
                <a:xfrm>
                  <a:off x="4130163" y="390348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91" name="Can 290"/>
                <p:cNvSpPr/>
                <p:nvPr/>
              </p:nvSpPr>
              <p:spPr>
                <a:xfrm>
                  <a:off x="4130163" y="38634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93" name="Can 292"/>
                <p:cNvSpPr/>
                <p:nvPr/>
              </p:nvSpPr>
              <p:spPr>
                <a:xfrm>
                  <a:off x="4130163" y="38201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94" name="Can 293"/>
                <p:cNvSpPr/>
                <p:nvPr/>
              </p:nvSpPr>
              <p:spPr>
                <a:xfrm>
                  <a:off x="4130163" y="37776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95" name="Can 294"/>
                <p:cNvSpPr/>
                <p:nvPr/>
              </p:nvSpPr>
              <p:spPr>
                <a:xfrm>
                  <a:off x="4130163" y="37312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96" name="Can 295"/>
                <p:cNvSpPr/>
                <p:nvPr/>
              </p:nvSpPr>
              <p:spPr>
                <a:xfrm>
                  <a:off x="4130163" y="369115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97" name="Can 296"/>
                <p:cNvSpPr/>
                <p:nvPr/>
              </p:nvSpPr>
              <p:spPr>
                <a:xfrm>
                  <a:off x="4130163" y="36479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98" name="Can 297"/>
                <p:cNvSpPr/>
                <p:nvPr/>
              </p:nvSpPr>
              <p:spPr>
                <a:xfrm>
                  <a:off x="4130163" y="36062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1" name="Can 470"/>
                <p:cNvSpPr/>
                <p:nvPr/>
              </p:nvSpPr>
              <p:spPr>
                <a:xfrm>
                  <a:off x="4130163" y="35597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2" name="Can 471"/>
                <p:cNvSpPr/>
                <p:nvPr/>
              </p:nvSpPr>
              <p:spPr>
                <a:xfrm>
                  <a:off x="4130163" y="351970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3" name="Can 472"/>
                <p:cNvSpPr/>
                <p:nvPr/>
              </p:nvSpPr>
              <p:spPr>
                <a:xfrm>
                  <a:off x="4130163" y="34764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4" name="Can 473"/>
                <p:cNvSpPr/>
                <p:nvPr/>
              </p:nvSpPr>
              <p:spPr>
                <a:xfrm>
                  <a:off x="4130163" y="34316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5" name="Can 474"/>
                <p:cNvSpPr/>
                <p:nvPr/>
              </p:nvSpPr>
              <p:spPr>
                <a:xfrm>
                  <a:off x="4130163" y="33851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6" name="Can 475"/>
                <p:cNvSpPr/>
                <p:nvPr/>
              </p:nvSpPr>
              <p:spPr>
                <a:xfrm>
                  <a:off x="4130163" y="334508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7" name="Can 476"/>
                <p:cNvSpPr/>
                <p:nvPr/>
              </p:nvSpPr>
              <p:spPr>
                <a:xfrm>
                  <a:off x="4130163" y="3301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8" name="Can 477"/>
                <p:cNvSpPr/>
                <p:nvPr/>
              </p:nvSpPr>
              <p:spPr>
                <a:xfrm>
                  <a:off x="4130163" y="32601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79" name="Can 478"/>
                <p:cNvSpPr/>
                <p:nvPr/>
              </p:nvSpPr>
              <p:spPr>
                <a:xfrm>
                  <a:off x="4130163" y="32137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0" name="Can 479"/>
                <p:cNvSpPr/>
                <p:nvPr/>
              </p:nvSpPr>
              <p:spPr>
                <a:xfrm>
                  <a:off x="4130163" y="317363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1" name="Can 480"/>
                <p:cNvSpPr/>
                <p:nvPr/>
              </p:nvSpPr>
              <p:spPr>
                <a:xfrm>
                  <a:off x="4130163" y="31303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2" name="Can 481"/>
                <p:cNvSpPr/>
                <p:nvPr/>
              </p:nvSpPr>
              <p:spPr>
                <a:xfrm>
                  <a:off x="4130163" y="30922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3" name="Can 482"/>
                <p:cNvSpPr/>
                <p:nvPr/>
              </p:nvSpPr>
              <p:spPr>
                <a:xfrm>
                  <a:off x="4130163" y="304584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4" name="Can 483"/>
                <p:cNvSpPr/>
                <p:nvPr/>
              </p:nvSpPr>
              <p:spPr>
                <a:xfrm>
                  <a:off x="4130163" y="30057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5" name="Can 484"/>
                <p:cNvSpPr/>
                <p:nvPr/>
              </p:nvSpPr>
              <p:spPr>
                <a:xfrm>
                  <a:off x="4130163" y="29625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6" name="Can 485"/>
                <p:cNvSpPr/>
                <p:nvPr/>
              </p:nvSpPr>
              <p:spPr>
                <a:xfrm>
                  <a:off x="4130163" y="2920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7" name="Can 486"/>
                <p:cNvSpPr/>
                <p:nvPr/>
              </p:nvSpPr>
              <p:spPr>
                <a:xfrm>
                  <a:off x="4130163" y="287439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8" name="Can 487"/>
                <p:cNvSpPr/>
                <p:nvPr/>
              </p:nvSpPr>
              <p:spPr>
                <a:xfrm>
                  <a:off x="4130163" y="28343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89" name="Can 488"/>
                <p:cNvSpPr/>
                <p:nvPr/>
              </p:nvSpPr>
              <p:spPr>
                <a:xfrm>
                  <a:off x="4130163" y="27910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0" name="Can 489"/>
                <p:cNvSpPr/>
                <p:nvPr/>
              </p:nvSpPr>
              <p:spPr>
                <a:xfrm>
                  <a:off x="4130163" y="27462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1" name="Can 490"/>
                <p:cNvSpPr/>
                <p:nvPr/>
              </p:nvSpPr>
              <p:spPr>
                <a:xfrm>
                  <a:off x="4130163" y="269976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2" name="Can 491"/>
                <p:cNvSpPr/>
                <p:nvPr/>
              </p:nvSpPr>
              <p:spPr>
                <a:xfrm>
                  <a:off x="4130163" y="26596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3" name="Can 492"/>
                <p:cNvSpPr/>
                <p:nvPr/>
              </p:nvSpPr>
              <p:spPr>
                <a:xfrm>
                  <a:off x="4130163" y="26164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4" name="Can 493"/>
                <p:cNvSpPr/>
                <p:nvPr/>
              </p:nvSpPr>
              <p:spPr>
                <a:xfrm>
                  <a:off x="4130163" y="25747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5" name="Can 494"/>
                <p:cNvSpPr/>
                <p:nvPr/>
              </p:nvSpPr>
              <p:spPr>
                <a:xfrm>
                  <a:off x="4130163" y="252831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6" name="Can 495"/>
                <p:cNvSpPr/>
                <p:nvPr/>
              </p:nvSpPr>
              <p:spPr>
                <a:xfrm>
                  <a:off x="4130163" y="24882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7" name="Can 496"/>
                <p:cNvSpPr/>
                <p:nvPr/>
              </p:nvSpPr>
              <p:spPr>
                <a:xfrm>
                  <a:off x="4130163" y="24449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8" name="Can 497"/>
                <p:cNvSpPr/>
                <p:nvPr/>
              </p:nvSpPr>
              <p:spPr>
                <a:xfrm>
                  <a:off x="4130163" y="24025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499" name="Can 498"/>
                <p:cNvSpPr/>
                <p:nvPr/>
              </p:nvSpPr>
              <p:spPr>
                <a:xfrm>
                  <a:off x="4130163" y="23560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0" name="Can 499"/>
                <p:cNvSpPr/>
                <p:nvPr/>
              </p:nvSpPr>
              <p:spPr>
                <a:xfrm>
                  <a:off x="4130163" y="231599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1" name="Can 500"/>
                <p:cNvSpPr/>
                <p:nvPr/>
              </p:nvSpPr>
              <p:spPr>
                <a:xfrm>
                  <a:off x="4130163" y="227273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2" name="Can 501"/>
                <p:cNvSpPr/>
                <p:nvPr/>
              </p:nvSpPr>
              <p:spPr>
                <a:xfrm>
                  <a:off x="4130163" y="22310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3" name="Can 502"/>
                <p:cNvSpPr/>
                <p:nvPr/>
              </p:nvSpPr>
              <p:spPr>
                <a:xfrm>
                  <a:off x="4130163" y="21846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4" name="Can 503"/>
                <p:cNvSpPr/>
                <p:nvPr/>
              </p:nvSpPr>
              <p:spPr>
                <a:xfrm>
                  <a:off x="4130163" y="214454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5" name="Can 504"/>
                <p:cNvSpPr/>
                <p:nvPr/>
              </p:nvSpPr>
              <p:spPr>
                <a:xfrm>
                  <a:off x="4130163" y="210128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6" name="Can 505"/>
                <p:cNvSpPr/>
                <p:nvPr/>
              </p:nvSpPr>
              <p:spPr>
                <a:xfrm>
                  <a:off x="4130163" y="20564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7" name="Can 506"/>
                <p:cNvSpPr/>
                <p:nvPr/>
              </p:nvSpPr>
              <p:spPr>
                <a:xfrm>
                  <a:off x="4130163" y="20100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8" name="Can 507"/>
                <p:cNvSpPr/>
                <p:nvPr/>
              </p:nvSpPr>
              <p:spPr>
                <a:xfrm>
                  <a:off x="4130163" y="196991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09" name="Can 508"/>
                <p:cNvSpPr/>
                <p:nvPr/>
              </p:nvSpPr>
              <p:spPr>
                <a:xfrm>
                  <a:off x="4130163" y="192666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10" name="Can 509"/>
                <p:cNvSpPr/>
                <p:nvPr/>
              </p:nvSpPr>
              <p:spPr>
                <a:xfrm>
                  <a:off x="4130163" y="18849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11" name="Can 510"/>
                <p:cNvSpPr/>
                <p:nvPr/>
              </p:nvSpPr>
              <p:spPr>
                <a:xfrm>
                  <a:off x="4130163" y="18385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12" name="Can 511"/>
                <p:cNvSpPr/>
                <p:nvPr/>
              </p:nvSpPr>
              <p:spPr>
                <a:xfrm>
                  <a:off x="4130163" y="179846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13" name="Can 512"/>
                <p:cNvSpPr/>
                <p:nvPr/>
              </p:nvSpPr>
              <p:spPr>
                <a:xfrm>
                  <a:off x="4130163" y="175521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grpSp>
        </p:grpSp>
        <p:sp>
          <p:nvSpPr>
            <p:cNvPr id="515" name="TextBox 514"/>
            <p:cNvSpPr txBox="1"/>
            <p:nvPr/>
          </p:nvSpPr>
          <p:spPr>
            <a:xfrm>
              <a:off x="4054359" y="2744627"/>
              <a:ext cx="1955331" cy="461665"/>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768 Layers</a:t>
              </a:r>
            </a:p>
          </p:txBody>
        </p:sp>
        <p:cxnSp>
          <p:nvCxnSpPr>
            <p:cNvPr id="516" name="Straight Arrow Connector 515"/>
            <p:cNvCxnSpPr/>
            <p:nvPr/>
          </p:nvCxnSpPr>
          <p:spPr>
            <a:xfrm flipH="1" flipV="1">
              <a:off x="5767711" y="3171990"/>
              <a:ext cx="97214" cy="309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17" name="TextBox 516"/>
          <p:cNvSpPr txBox="1"/>
          <p:nvPr/>
        </p:nvSpPr>
        <p:spPr>
          <a:xfrm>
            <a:off x="7000446" y="3367588"/>
            <a:ext cx="5073020" cy="461665"/>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Large layers Dominate the Application</a:t>
            </a:r>
          </a:p>
        </p:txBody>
      </p:sp>
      <p:sp>
        <p:nvSpPr>
          <p:cNvPr id="518" name="TextBox 517"/>
          <p:cNvSpPr txBox="1"/>
          <p:nvPr/>
        </p:nvSpPr>
        <p:spPr>
          <a:xfrm>
            <a:off x="364705" y="2129739"/>
            <a:ext cx="3250238" cy="461665"/>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Obvious Shape Variance</a:t>
            </a:r>
          </a:p>
        </p:txBody>
      </p:sp>
      <p:sp>
        <p:nvSpPr>
          <p:cNvPr id="519" name="TextBox 518"/>
          <p:cNvSpPr txBox="1"/>
          <p:nvPr/>
        </p:nvSpPr>
        <p:spPr>
          <a:xfrm>
            <a:off x="3499126" y="1672486"/>
            <a:ext cx="4003068" cy="461665"/>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Even Larger Shape Variance </a:t>
            </a:r>
          </a:p>
        </p:txBody>
      </p:sp>
    </p:spTree>
    <p:extLst>
      <p:ext uri="{BB962C8B-B14F-4D97-AF65-F5344CB8AC3E}">
        <p14:creationId xmlns:p14="http://schemas.microsoft.com/office/powerpoint/2010/main" val="112921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500"/>
                                        <p:tgtEl>
                                          <p:spTgt spid="51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9"/>
                                        </p:tgtEl>
                                        <p:attrNameLst>
                                          <p:attrName>style.visibility</p:attrName>
                                        </p:attrNameLst>
                                      </p:cBhvr>
                                      <p:to>
                                        <p:strVal val="visible"/>
                                      </p:to>
                                    </p:set>
                                    <p:animEffect transition="in" filter="fade">
                                      <p:cBhvr>
                                        <p:cTn id="18" dur="500"/>
                                        <p:tgtEl>
                                          <p:spTgt spid="5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7"/>
                                        </p:tgtEl>
                                        <p:attrNameLst>
                                          <p:attrName>style.visibility</p:attrName>
                                        </p:attrNameLst>
                                      </p:cBhvr>
                                      <p:to>
                                        <p:strVal val="visible"/>
                                      </p:to>
                                    </p:set>
                                    <p:animEffect transition="in" filter="fade">
                                      <p:cBhvr>
                                        <p:cTn id="29"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p:bldP spid="518" grpId="0"/>
      <p:bldP spid="5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9F6CF79-C347-4C33-691F-DB02AE0869B8}"/>
              </a:ext>
            </a:extLst>
          </p:cNvPr>
          <p:cNvSpPr txBox="1">
            <a:spLocks/>
          </p:cNvSpPr>
          <p:nvPr/>
        </p:nvSpPr>
        <p:spPr>
          <a:xfrm>
            <a:off x="598776" y="225804"/>
            <a:ext cx="9999951" cy="12711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defTabSz="457200">
              <a:buClr>
                <a:srgbClr val="1A1A1A"/>
              </a:buClr>
              <a:defRPr/>
            </a:pPr>
            <a:r>
              <a:rPr kumimoji="0" lang="en-US" altLang="zh-CN"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2025/09/12,</a:t>
            </a:r>
            <a:r>
              <a:rPr kumimoji="0" lang="zh-CN" alt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 </a:t>
            </a:r>
            <a:r>
              <a:rPr lang="en-US" altLang="zh-CN" sz="3600" b="0" dirty="0">
                <a:solidFill>
                  <a:srgbClr val="000000"/>
                </a:solidFill>
                <a:latin typeface="+mn-lt"/>
                <a:cs typeface="Calibri" panose="020F0502020204030204" pitchFamily="34" charset="0"/>
              </a:rPr>
              <a:t>New York Scientific Data Summit 2025</a:t>
            </a:r>
            <a:br>
              <a:rPr kumimoji="0" lang="en-US" altLang="zh-CN"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br>
            <a:r>
              <a:rPr kumimoji="0" lang="en-US" altLang="zh-CN"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Peipei</a:t>
            </a:r>
            <a:r>
              <a:rPr kumimoji="0" lang="zh-CN" alt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 </a:t>
            </a:r>
            <a:r>
              <a:rPr kumimoji="0" lang="en-US" altLang="zh-CN"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Zhou,</a:t>
            </a:r>
            <a:r>
              <a:rPr kumimoji="0" lang="zh-CN" alt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 </a:t>
            </a:r>
            <a:r>
              <a:rPr kumimoji="0" lang="en-US" altLang="zh-CN"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Assistant</a:t>
            </a:r>
            <a:r>
              <a:rPr kumimoji="0" lang="zh-CN" alt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 </a:t>
            </a:r>
            <a:r>
              <a:rPr kumimoji="0" lang="en-US" altLang="zh-CN" sz="3600" b="0" i="0" u="none" strike="noStrike" kern="0" cap="none" spc="0" normalizeH="0" baseline="0" noProof="0" dirty="0">
                <a:ln>
                  <a:noFill/>
                </a:ln>
                <a:solidFill>
                  <a:srgbClr val="000000"/>
                </a:solidFill>
                <a:effectLst/>
                <a:uLnTx/>
                <a:uFillTx/>
                <a:latin typeface="+mn-lt"/>
                <a:cs typeface="Calibri" panose="020F0502020204030204" pitchFamily="34" charset="0"/>
                <a:sym typeface="Raleway"/>
              </a:rPr>
              <a:t>Professor</a:t>
            </a:r>
            <a:endParaRPr kumimoji="0" lang="en-US" sz="3600" b="0" i="0" u="none" strike="noStrike" kern="0" cap="none" spc="0" normalizeH="0" baseline="0" noProof="0" dirty="0">
              <a:ln>
                <a:noFill/>
              </a:ln>
              <a:solidFill>
                <a:srgbClr val="1A1A1A"/>
              </a:solidFill>
              <a:effectLst/>
              <a:uLnTx/>
              <a:uFillTx/>
              <a:latin typeface="+mn-lt"/>
              <a:cs typeface="Calibri" panose="020F0502020204030204" pitchFamily="34" charset="0"/>
              <a:sym typeface="Raleway"/>
            </a:endParaRPr>
          </a:p>
        </p:txBody>
      </p:sp>
      <p:sp>
        <p:nvSpPr>
          <p:cNvPr id="3" name="TextBox 2">
            <a:extLst>
              <a:ext uri="{FF2B5EF4-FFF2-40B4-BE49-F238E27FC236}">
                <a16:creationId xmlns:a16="http://schemas.microsoft.com/office/drawing/2014/main" id="{256C6808-8D52-0975-B5FF-FA4FD9AB69F8}"/>
              </a:ext>
            </a:extLst>
          </p:cNvPr>
          <p:cNvSpPr txBox="1"/>
          <p:nvPr/>
        </p:nvSpPr>
        <p:spPr>
          <a:xfrm>
            <a:off x="573760" y="3635377"/>
            <a:ext cx="3889879" cy="5232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Arial"/>
              </a:rPr>
              <a:t>Research: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a:extLst>
              <a:ext uri="{FF2B5EF4-FFF2-40B4-BE49-F238E27FC236}">
                <a16:creationId xmlns:a16="http://schemas.microsoft.com/office/drawing/2014/main" id="{4B6E9C98-4002-9464-8854-330A5A4514A1}"/>
              </a:ext>
            </a:extLst>
          </p:cNvPr>
          <p:cNvSpPr txBox="1"/>
          <p:nvPr/>
        </p:nvSpPr>
        <p:spPr>
          <a:xfrm>
            <a:off x="573760" y="5258491"/>
            <a:ext cx="3601255" cy="5232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Arial"/>
              </a:rPr>
              <a:t>Teaching:</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Arial"/>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TextBox 4">
            <a:extLst>
              <a:ext uri="{FF2B5EF4-FFF2-40B4-BE49-F238E27FC236}">
                <a16:creationId xmlns:a16="http://schemas.microsoft.com/office/drawing/2014/main" id="{E38CC95E-6B51-D4BF-3EEB-6CF52D05B31A}"/>
              </a:ext>
            </a:extLst>
          </p:cNvPr>
          <p:cNvSpPr txBox="1"/>
          <p:nvPr/>
        </p:nvSpPr>
        <p:spPr>
          <a:xfrm>
            <a:off x="1081396" y="4111199"/>
            <a:ext cx="7605404" cy="120032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Arial"/>
                <a:sym typeface="Wingdings" panose="05000000000000000000" pitchFamily="2" charset="2"/>
              </a:rPr>
              <a:t>A</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rchitecture:</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FPGA,</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AI</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ASIC, GPU,</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Chiplet,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etc.</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Arial"/>
                <a:sym typeface="Wingdings" panose="05000000000000000000" pitchFamily="2" charset="2"/>
              </a:rPr>
              <a:t>A</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bstraction:</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Compiler</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Support</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Arial"/>
                <a:sym typeface="Wingdings" panose="05000000000000000000" pitchFamily="2" charset="2"/>
              </a:rPr>
              <a:t>A</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pplication:</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Artificial</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Intelligence,</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Genome</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(Medical),</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etc.</a:t>
            </a:r>
          </a:p>
        </p:txBody>
      </p:sp>
      <p:sp>
        <p:nvSpPr>
          <p:cNvPr id="6" name="TextBox 5">
            <a:extLst>
              <a:ext uri="{FF2B5EF4-FFF2-40B4-BE49-F238E27FC236}">
                <a16:creationId xmlns:a16="http://schemas.microsoft.com/office/drawing/2014/main" id="{B92EE79F-5C21-1095-4155-09DC871FFE57}"/>
              </a:ext>
            </a:extLst>
          </p:cNvPr>
          <p:cNvSpPr txBox="1"/>
          <p:nvPr/>
        </p:nvSpPr>
        <p:spPr>
          <a:xfrm>
            <a:off x="1056379" y="5658782"/>
            <a:ext cx="11135621" cy="120032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G:</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Reconfigurable</a:t>
            </a:r>
            <a:r>
              <a:rPr kumimoji="0" lang="zh-CN" altLang="en-US" sz="2400" b="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Computing</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2022</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Spring,</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2023</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Spring,</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srgbClr val="00B0F0"/>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2024/2025</a:t>
            </a:r>
            <a:r>
              <a:rPr kumimoji="0" lang="zh-CN" altLang="en-US" sz="2400" b="0" i="0" u="none" strike="noStrike" kern="1200" cap="none" spc="0" normalizeH="0" baseline="0" noProof="0" dirty="0">
                <a:ln>
                  <a:noFill/>
                </a:ln>
                <a:solidFill>
                  <a:srgbClr val="00B0F0"/>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srgbClr val="00B0F0"/>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Fall</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UG:</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Computer</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Organization</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and</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Architecture,</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2022</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Fall,</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2023</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Fall, 2024 Spring</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UG:</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Embedded</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System</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Design,</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2023</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Spring;</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srgbClr val="00B0F0"/>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UG:</a:t>
            </a:r>
            <a:r>
              <a:rPr kumimoji="0" lang="zh-CN" altLang="en-US" sz="2400" b="0" i="0" u="none" strike="noStrike" kern="1200" cap="none" spc="0" normalizeH="0" baseline="0" noProof="0" dirty="0">
                <a:ln>
                  <a:noFill/>
                </a:ln>
                <a:solidFill>
                  <a:srgbClr val="00B0F0"/>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kumimoji="0" lang="en-US" altLang="zh-CN" sz="2400" b="0" i="0" u="none" strike="noStrike" kern="1200" cap="none" spc="0" normalizeH="0" baseline="0" noProof="0" dirty="0">
                <a:ln>
                  <a:noFill/>
                </a:ln>
                <a:solidFill>
                  <a:srgbClr val="00B0F0"/>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VLSI</a:t>
            </a:r>
            <a:r>
              <a:rPr kumimoji="0" lang="zh-CN" altLang="en-US" sz="2400" b="0" i="0" u="none" strike="noStrike" kern="1200" cap="none" spc="0" normalizeH="0" baseline="0" noProof="0" dirty="0">
                <a:ln>
                  <a:noFill/>
                </a:ln>
                <a:solidFill>
                  <a:srgbClr val="00B0F0"/>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lang="en-US" altLang="zh-CN" sz="2400" kern="1200" dirty="0">
                <a:solidFill>
                  <a:srgbClr val="00B0F0"/>
                </a:solidFill>
                <a:latin typeface="Calibri" panose="020F0502020204030204"/>
                <a:ea typeface="等线" panose="02010600030101010101" pitchFamily="2" charset="-122"/>
                <a:cs typeface="Calibri" panose="020F0502020204030204" pitchFamily="34" charset="0"/>
                <a:sym typeface="Wingdings" panose="05000000000000000000" pitchFamily="2" charset="2"/>
              </a:rPr>
              <a:t>Design,</a:t>
            </a:r>
            <a:r>
              <a:rPr lang="zh-CN" altLang="en-US" sz="2400" kern="1200" dirty="0">
                <a:solidFill>
                  <a:srgbClr val="00B0F0"/>
                </a:solidFill>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lang="en-US" altLang="zh-CN" sz="2400" kern="1200" dirty="0">
                <a:solidFill>
                  <a:srgbClr val="00B0F0"/>
                </a:solidFill>
                <a:latin typeface="Calibri" panose="020F0502020204030204"/>
                <a:ea typeface="等线" panose="02010600030101010101" pitchFamily="2" charset="-122"/>
                <a:cs typeface="Calibri" panose="020F0502020204030204" pitchFamily="34" charset="0"/>
                <a:sym typeface="Wingdings" panose="05000000000000000000" pitchFamily="2" charset="2"/>
              </a:rPr>
              <a:t>2025</a:t>
            </a:r>
            <a:r>
              <a:rPr lang="zh-CN" altLang="en-US" sz="2400" kern="1200" dirty="0">
                <a:solidFill>
                  <a:srgbClr val="00B0F0"/>
                </a:solidFill>
                <a:latin typeface="Calibri" panose="020F0502020204030204"/>
                <a:ea typeface="等线" panose="02010600030101010101" pitchFamily="2" charset="-122"/>
                <a:cs typeface="Calibri" panose="020F0502020204030204" pitchFamily="34" charset="0"/>
                <a:sym typeface="Wingdings" panose="05000000000000000000" pitchFamily="2" charset="2"/>
              </a:rPr>
              <a:t> </a:t>
            </a:r>
            <a:r>
              <a:rPr lang="en-US" altLang="zh-CN" sz="2400" kern="1200" dirty="0">
                <a:solidFill>
                  <a:srgbClr val="00B0F0"/>
                </a:solidFill>
                <a:latin typeface="Calibri" panose="020F0502020204030204"/>
                <a:ea typeface="等线" panose="02010600030101010101" pitchFamily="2" charset="-122"/>
                <a:cs typeface="Calibri" panose="020F0502020204030204" pitchFamily="34" charset="0"/>
                <a:sym typeface="Wingdings" panose="05000000000000000000" pitchFamily="2" charset="2"/>
              </a:rPr>
              <a:t>Spring</a:t>
            </a:r>
            <a:endParaRPr kumimoji="0" lang="en-US" altLang="zh-CN" sz="2400" b="0" i="0" u="none" strike="noStrike" kern="1200" cap="none" spc="0" normalizeH="0" baseline="0" noProof="0" dirty="0">
              <a:ln>
                <a:noFill/>
              </a:ln>
              <a:solidFill>
                <a:srgbClr val="00B0F0"/>
              </a:solidFill>
              <a:effectLst/>
              <a:uLnTx/>
              <a:uFillTx/>
              <a:latin typeface="Calibri" panose="020F0502020204030204"/>
              <a:ea typeface="等线" panose="02010600030101010101" pitchFamily="2" charset="-122"/>
              <a:cs typeface="Calibri" panose="020F0502020204030204" pitchFamily="34" charset="0"/>
              <a:sym typeface="Wingdings" panose="05000000000000000000" pitchFamily="2" charset="2"/>
            </a:endParaRPr>
          </a:p>
        </p:txBody>
      </p:sp>
      <p:sp>
        <p:nvSpPr>
          <p:cNvPr id="7" name="TextBox 6">
            <a:extLst>
              <a:ext uri="{FF2B5EF4-FFF2-40B4-BE49-F238E27FC236}">
                <a16:creationId xmlns:a16="http://schemas.microsoft.com/office/drawing/2014/main" id="{DD543846-6923-2FBE-D13F-24AC4217D301}"/>
              </a:ext>
            </a:extLst>
          </p:cNvPr>
          <p:cNvSpPr txBox="1"/>
          <p:nvPr/>
        </p:nvSpPr>
        <p:spPr>
          <a:xfrm>
            <a:off x="8386354" y="3997202"/>
            <a:ext cx="416718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1" i="0" u="none" strike="noStrike" kern="0" cap="none" spc="0" normalizeH="0" baseline="0" noProof="0" dirty="0">
                <a:ln>
                  <a:noFill/>
                </a:ln>
                <a:solidFill>
                  <a:srgbClr val="1A1A1A"/>
                </a:solidFill>
                <a:effectLst/>
                <a:uLnTx/>
                <a:uFillTx/>
                <a:latin typeface="Calibri" panose="020F0502020204030204"/>
                <a:ea typeface="Lato" panose="020F0502020204030203" pitchFamily="34" charset="0"/>
                <a:cs typeface="Lato" panose="020F0502020204030203" pitchFamily="34" charset="0"/>
                <a:sym typeface="Arial"/>
              </a:rPr>
              <a:t>Peipei Zhou’s Group</a:t>
            </a: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srgbClr val="1A1A1A"/>
                </a:solidFill>
                <a:effectLst/>
                <a:uLnTx/>
                <a:uFillTx/>
                <a:latin typeface="Calibri" panose="020F0502020204030204"/>
                <a:ea typeface="Lato" panose="020F0502020204030203" pitchFamily="34" charset="0"/>
                <a:cs typeface="Lato" panose="020F0502020204030203" pitchFamily="34" charset="0"/>
                <a:sym typeface="Arial"/>
                <a:hlinkClick r:id="rId3"/>
              </a:rPr>
              <a:t>https://peipeizhou-eecs.github.io/</a:t>
            </a:r>
            <a:endParaRPr kumimoji="0" lang="en-US" altLang="zh-CN" sz="1600" b="0" i="0" u="none" strike="noStrike" kern="0" cap="none" spc="0" normalizeH="0" baseline="0" noProof="0" dirty="0">
              <a:ln>
                <a:noFill/>
              </a:ln>
              <a:solidFill>
                <a:srgbClr val="1A1A1A"/>
              </a:solidFill>
              <a:effectLst/>
              <a:uLnTx/>
              <a:uFillTx/>
              <a:latin typeface="Calibri" panose="020F0502020204030204"/>
              <a:ea typeface="Lato" panose="020F0502020204030203" pitchFamily="34" charset="0"/>
              <a:cs typeface="Lato" panose="020F0502020204030203" pitchFamily="34"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altLang="zh-CN" sz="1600" b="1" i="0" u="none" strike="noStrike" kern="0" cap="none" spc="0" normalizeH="0" baseline="0" noProof="0" dirty="0">
              <a:ln>
                <a:noFill/>
              </a:ln>
              <a:solidFill>
                <a:srgbClr val="1A1A1A"/>
              </a:solidFill>
              <a:effectLst/>
              <a:uLnTx/>
              <a:uFillTx/>
              <a:latin typeface="Calibri" panose="020F0502020204030204"/>
              <a:ea typeface="Lato" panose="020F0502020204030203" pitchFamily="34" charset="0"/>
              <a:cs typeface="Lato" panose="020F0502020204030203" pitchFamily="34" charset="0"/>
              <a:sym typeface="Arial"/>
            </a:endParaRPr>
          </a:p>
        </p:txBody>
      </p:sp>
      <p:pic>
        <p:nvPicPr>
          <p:cNvPr id="8" name="Picture 3">
            <a:extLst>
              <a:ext uri="{FF2B5EF4-FFF2-40B4-BE49-F238E27FC236}">
                <a16:creationId xmlns:a16="http://schemas.microsoft.com/office/drawing/2014/main" id="{66E0CD67-C41D-8884-A6D3-E7C203784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6572" y="1755015"/>
            <a:ext cx="2006363" cy="195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1A870807-9E3E-256A-0B08-1E8A3D5F4039}"/>
              </a:ext>
            </a:extLst>
          </p:cNvPr>
          <p:cNvSpPr txBox="1"/>
          <p:nvPr/>
        </p:nvSpPr>
        <p:spPr>
          <a:xfrm>
            <a:off x="598776" y="1365878"/>
            <a:ext cx="3889879" cy="5232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2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a:sym typeface="Arial"/>
              </a:rPr>
              <a:t>Experience:</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B4266139-A006-F5E0-5427-8A01EEDB6C64}"/>
              </a:ext>
            </a:extLst>
          </p:cNvPr>
          <p:cNvSpPr txBox="1"/>
          <p:nvPr/>
        </p:nvSpPr>
        <p:spPr>
          <a:xfrm>
            <a:off x="1081395" y="1793428"/>
            <a:ext cx="8018938" cy="230832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2008-2012:</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ECE</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B.Sc.</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Southeast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University</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2012-2019:</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CS</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Ph.D.</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UCLA</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with</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Prof.</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Jason</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Cong</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2019-2021:</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Staff</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Software</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Engr.</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Enflame,</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AI</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ASIC</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Startup</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2021/09-2024/08:</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Assistant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Professor</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Pitt-ECE</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2024/09/01-Now: Assistant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Professor</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rPr>
              <a:t>Brown</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a:sym typeface="Wingdings" panose="05000000000000000000" pitchFamily="2" charset="2"/>
            </a:endParaRPr>
          </a:p>
        </p:txBody>
      </p:sp>
      <p:sp>
        <p:nvSpPr>
          <p:cNvPr id="11" name="Slide Number Placeholder 2">
            <a:extLst>
              <a:ext uri="{FF2B5EF4-FFF2-40B4-BE49-F238E27FC236}">
                <a16:creationId xmlns:a16="http://schemas.microsoft.com/office/drawing/2014/main" id="{4FC25CC4-EC55-7F08-84FF-E553893815FB}"/>
              </a:ext>
            </a:extLst>
          </p:cNvPr>
          <p:cNvSpPr>
            <a:spLocks noGrp="1"/>
          </p:cNvSpPr>
          <p:nvPr>
            <p:ph type="sldNum" sz="quarter" idx="12"/>
          </p:nvPr>
        </p:nvSpPr>
        <p:spPr>
          <a:xfrm>
            <a:off x="10733648" y="6356352"/>
            <a:ext cx="62015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9495A-698B-4C16-9408-0B727151F4B1}"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custDataLst>
      <p:tags r:id="rId1"/>
    </p:custDataLst>
    <p:extLst>
      <p:ext uri="{BB962C8B-B14F-4D97-AF65-F5344CB8AC3E}">
        <p14:creationId xmlns:p14="http://schemas.microsoft.com/office/powerpoint/2010/main" val="3866509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nvGraphicFramePr>
        <p:xfrm>
          <a:off x="1645543" y="2790432"/>
          <a:ext cx="9169602" cy="3972133"/>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2">
            <a:extLst>
              <a:ext uri="{FF2B5EF4-FFF2-40B4-BE49-F238E27FC236}">
                <a16:creationId xmlns:a16="http://schemas.microsoft.com/office/drawing/2014/main" id="{C35C392B-5441-6443-B1E5-82C3FFF8C8A2}"/>
              </a:ext>
            </a:extLst>
          </p:cNvPr>
          <p:cNvSpPr txBox="1">
            <a:spLocks/>
          </p:cNvSpPr>
          <p:nvPr/>
        </p:nvSpPr>
        <p:spPr>
          <a:xfrm>
            <a:off x="116296" y="236782"/>
            <a:ext cx="994210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Experiment Results</a:t>
            </a:r>
            <a:endParaRPr lang="en-US" sz="2800" b="0" kern="1200" dirty="0">
              <a:solidFill>
                <a:srgbClr val="00B0F0"/>
              </a:solidFill>
              <a:latin typeface="Calibri"/>
              <a:ea typeface="+mn-ea"/>
              <a:cs typeface="+mn-cs"/>
            </a:endParaRPr>
          </a:p>
        </p:txBody>
      </p:sp>
      <p:sp>
        <p:nvSpPr>
          <p:cNvPr id="7" name="TextBox 6"/>
          <p:cNvSpPr txBox="1"/>
          <p:nvPr/>
        </p:nvSpPr>
        <p:spPr>
          <a:xfrm>
            <a:off x="351094" y="1452040"/>
            <a:ext cx="7754541" cy="400110"/>
          </a:xfrm>
          <a:prstGeom prst="rect">
            <a:avLst/>
          </a:prstGeom>
          <a:noFill/>
        </p:spPr>
        <p:txBody>
          <a:bodyPr wrap="square" rtlCol="0">
            <a:spAutoFit/>
          </a:bodyPr>
          <a:lstStyle/>
          <a:p>
            <a:r>
              <a:rPr lang="en-US" sz="2000" dirty="0"/>
              <a:t>Throughput Comparison Among </a:t>
            </a:r>
            <a:r>
              <a:rPr lang="en-US" sz="2000" dirty="0">
                <a:solidFill>
                  <a:schemeClr val="accent5"/>
                </a:solidFill>
              </a:rPr>
              <a:t>Different CHARM Strategies</a:t>
            </a:r>
          </a:p>
        </p:txBody>
      </p:sp>
      <p:sp>
        <p:nvSpPr>
          <p:cNvPr id="8" name="Title 2">
            <a:extLst>
              <a:ext uri="{FF2B5EF4-FFF2-40B4-BE49-F238E27FC236}">
                <a16:creationId xmlns:a16="http://schemas.microsoft.com/office/drawing/2014/main" id="{C35C392B-5441-6443-B1E5-82C3FFF8C8A2}"/>
              </a:ext>
            </a:extLst>
          </p:cNvPr>
          <p:cNvSpPr txBox="1">
            <a:spLocks/>
          </p:cNvSpPr>
          <p:nvPr/>
        </p:nvSpPr>
        <p:spPr>
          <a:xfrm>
            <a:off x="116296" y="963670"/>
            <a:ext cx="4829084" cy="4392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285750" lvl="0" indent="-285750">
              <a:buClr>
                <a:srgbClr val="1A1A1A"/>
              </a:buClr>
              <a:buFont typeface="Arial" panose="020B0604020202020204" pitchFamily="34" charset="0"/>
              <a:buChar char="•"/>
              <a:defRPr/>
            </a:pPr>
            <a:r>
              <a:rPr lang="en-US" altLang="zh-CN" sz="2000" kern="0" dirty="0">
                <a:solidFill>
                  <a:srgbClr val="000000"/>
                </a:solidFill>
              </a:rPr>
              <a:t>Composing Diverse Accelerators</a:t>
            </a:r>
            <a:endParaRPr kumimoji="0" lang="en-US" sz="2000" b="1" i="0" u="none" strike="noStrike" kern="0" cap="none" spc="0" normalizeH="0" baseline="0" noProof="0" dirty="0">
              <a:ln>
                <a:noFill/>
              </a:ln>
              <a:solidFill>
                <a:srgbClr val="1A1A1A"/>
              </a:solidFill>
              <a:effectLst/>
              <a:uLnTx/>
              <a:uFillTx/>
              <a:sym typeface="Raleway"/>
            </a:endParaRPr>
          </a:p>
        </p:txBody>
      </p:sp>
      <p:sp>
        <p:nvSpPr>
          <p:cNvPr id="44" name="TextBox 43"/>
          <p:cNvSpPr txBox="1"/>
          <p:nvPr/>
        </p:nvSpPr>
        <p:spPr>
          <a:xfrm>
            <a:off x="3047048" y="6432373"/>
            <a:ext cx="8724620" cy="400110"/>
          </a:xfrm>
          <a:prstGeom prst="rect">
            <a:avLst/>
          </a:prstGeom>
          <a:noFill/>
        </p:spPr>
        <p:txBody>
          <a:bodyPr wrap="square" rtlCol="0">
            <a:spAutoFit/>
          </a:bodyPr>
          <a:lstStyle/>
          <a:p>
            <a:r>
              <a:rPr lang="en-US" sz="2000" dirty="0"/>
              <a:t> BERT                      </a:t>
            </a:r>
            <a:r>
              <a:rPr lang="en-US" sz="2000" dirty="0" err="1"/>
              <a:t>ViT</a:t>
            </a:r>
            <a:r>
              <a:rPr lang="en-US" sz="2000" dirty="0"/>
              <a:t>                       NCF                       MLP</a:t>
            </a:r>
          </a:p>
        </p:txBody>
      </p:sp>
      <p:sp>
        <p:nvSpPr>
          <p:cNvPr id="45" name="TextBox 44"/>
          <p:cNvSpPr txBox="1"/>
          <p:nvPr/>
        </p:nvSpPr>
        <p:spPr>
          <a:xfrm rot="16200000">
            <a:off x="-154564" y="4545667"/>
            <a:ext cx="2882713" cy="461665"/>
          </a:xfrm>
          <a:prstGeom prst="rect">
            <a:avLst/>
          </a:prstGeom>
          <a:noFill/>
        </p:spPr>
        <p:txBody>
          <a:bodyPr wrap="square" rtlCol="0">
            <a:spAutoFit/>
          </a:bodyPr>
          <a:lstStyle/>
          <a:p>
            <a:r>
              <a:rPr lang="en-US" altLang="zh-CN" sz="2400" dirty="0"/>
              <a:t>Throughput (GFLOPS)</a:t>
            </a:r>
            <a:endParaRPr lang="en-US" sz="2400" dirty="0"/>
          </a:p>
        </p:txBody>
      </p:sp>
      <p:grpSp>
        <p:nvGrpSpPr>
          <p:cNvPr id="11" name="Group 10"/>
          <p:cNvGrpSpPr/>
          <p:nvPr/>
        </p:nvGrpSpPr>
        <p:grpSpPr>
          <a:xfrm>
            <a:off x="-12037" y="1900194"/>
            <a:ext cx="7187774" cy="733626"/>
            <a:chOff x="1477890" y="2079706"/>
            <a:chExt cx="7187774" cy="733626"/>
          </a:xfrm>
        </p:grpSpPr>
        <p:sp>
          <p:nvSpPr>
            <p:cNvPr id="19" name="TextBox 18"/>
            <p:cNvSpPr txBox="1"/>
            <p:nvPr/>
          </p:nvSpPr>
          <p:spPr>
            <a:xfrm>
              <a:off x="1477890" y="2079706"/>
              <a:ext cx="7020121" cy="400110"/>
            </a:xfrm>
            <a:prstGeom prst="rect">
              <a:avLst/>
            </a:prstGeom>
            <a:noFill/>
          </p:spPr>
          <p:txBody>
            <a:bodyPr wrap="square" rtlCol="0">
              <a:spAutoFit/>
            </a:bodyPr>
            <a:lstStyle/>
            <a:p>
              <a:r>
                <a:rPr lang="en-US" sz="2000" dirty="0">
                  <a:solidFill>
                    <a:srgbClr val="C00000"/>
                  </a:solidFill>
                </a:rPr>
                <a:t>BERT: 1.46 TFLOPS, 5.3x gain </a:t>
              </a:r>
              <a:r>
                <a:rPr lang="en-US" sz="2000" dirty="0"/>
                <a:t>over one monolithic design </a:t>
              </a:r>
            </a:p>
          </p:txBody>
        </p:sp>
        <p:sp>
          <p:nvSpPr>
            <p:cNvPr id="47" name="TextBox 46"/>
            <p:cNvSpPr txBox="1"/>
            <p:nvPr/>
          </p:nvSpPr>
          <p:spPr>
            <a:xfrm>
              <a:off x="1645543" y="2413222"/>
              <a:ext cx="7020121" cy="400110"/>
            </a:xfrm>
            <a:prstGeom prst="rect">
              <a:avLst/>
            </a:prstGeom>
            <a:noFill/>
          </p:spPr>
          <p:txBody>
            <a:bodyPr wrap="square" rtlCol="0">
              <a:spAutoFit/>
            </a:bodyPr>
            <a:lstStyle/>
            <a:p>
              <a:r>
                <a:rPr lang="en-US" sz="2000" dirty="0" err="1">
                  <a:solidFill>
                    <a:srgbClr val="C00000"/>
                  </a:solidFill>
                </a:rPr>
                <a:t>ViT</a:t>
              </a:r>
              <a:r>
                <a:rPr lang="en-US" sz="2000" dirty="0">
                  <a:solidFill>
                    <a:srgbClr val="C00000"/>
                  </a:solidFill>
                </a:rPr>
                <a:t>: 1.61 TFLOPS, 32.5x gain </a:t>
              </a:r>
              <a:r>
                <a:rPr lang="en-US" sz="2000" dirty="0"/>
                <a:t>over one monolithic design </a:t>
              </a:r>
            </a:p>
          </p:txBody>
        </p:sp>
      </p:grpSp>
      <p:grpSp>
        <p:nvGrpSpPr>
          <p:cNvPr id="10" name="Group 9"/>
          <p:cNvGrpSpPr/>
          <p:nvPr/>
        </p:nvGrpSpPr>
        <p:grpSpPr>
          <a:xfrm>
            <a:off x="6782738" y="4718689"/>
            <a:ext cx="1664602" cy="238013"/>
            <a:chOff x="6782738" y="4635020"/>
            <a:chExt cx="1664602" cy="238013"/>
          </a:xfrm>
        </p:grpSpPr>
        <p:cxnSp>
          <p:nvCxnSpPr>
            <p:cNvPr id="28" name="Straight Connector 27"/>
            <p:cNvCxnSpPr/>
            <p:nvPr/>
          </p:nvCxnSpPr>
          <p:spPr>
            <a:xfrm>
              <a:off x="6782738" y="4868232"/>
              <a:ext cx="1664602" cy="480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5-Point Star 31"/>
            <p:cNvSpPr/>
            <p:nvPr/>
          </p:nvSpPr>
          <p:spPr>
            <a:xfrm>
              <a:off x="7168964" y="4640376"/>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6833387" y="4640376"/>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8063302" y="4635020"/>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8746067" y="3729953"/>
            <a:ext cx="1707581" cy="229141"/>
            <a:chOff x="8746067" y="3671685"/>
            <a:chExt cx="1707581" cy="229141"/>
          </a:xfrm>
        </p:grpSpPr>
        <p:cxnSp>
          <p:nvCxnSpPr>
            <p:cNvPr id="29" name="Straight Connector 28"/>
            <p:cNvCxnSpPr/>
            <p:nvPr/>
          </p:nvCxnSpPr>
          <p:spPr>
            <a:xfrm>
              <a:off x="8746067" y="3897376"/>
              <a:ext cx="1707581" cy="345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7" name="5-Point Star 36"/>
            <p:cNvSpPr/>
            <p:nvPr/>
          </p:nvSpPr>
          <p:spPr>
            <a:xfrm>
              <a:off x="9197189" y="3677041"/>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8861612" y="3677041"/>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10091527" y="3671685"/>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797007" y="1893956"/>
            <a:ext cx="5555144" cy="740012"/>
            <a:chOff x="7542370" y="2083425"/>
            <a:chExt cx="4649630" cy="740012"/>
          </a:xfrm>
        </p:grpSpPr>
        <p:sp>
          <p:nvSpPr>
            <p:cNvPr id="42" name="TextBox 41"/>
            <p:cNvSpPr txBox="1"/>
            <p:nvPr/>
          </p:nvSpPr>
          <p:spPr>
            <a:xfrm>
              <a:off x="7542370" y="2083425"/>
              <a:ext cx="4649630" cy="400110"/>
            </a:xfrm>
            <a:prstGeom prst="rect">
              <a:avLst/>
            </a:prstGeom>
            <a:noFill/>
          </p:spPr>
          <p:txBody>
            <a:bodyPr wrap="square" rtlCol="0">
              <a:spAutoFit/>
            </a:bodyPr>
            <a:lstStyle/>
            <a:p>
              <a:r>
                <a:rPr lang="en-US" sz="2000" dirty="0">
                  <a:solidFill>
                    <a:srgbClr val="C00000"/>
                  </a:solidFill>
                </a:rPr>
                <a:t>NCF: 1.74 TFLOPS </a:t>
              </a:r>
              <a:r>
                <a:rPr lang="en-US" sz="2000" dirty="0"/>
                <a:t>for one accelerator design</a:t>
              </a:r>
            </a:p>
          </p:txBody>
        </p:sp>
        <p:sp>
          <p:nvSpPr>
            <p:cNvPr id="43" name="TextBox 42"/>
            <p:cNvSpPr txBox="1"/>
            <p:nvPr/>
          </p:nvSpPr>
          <p:spPr>
            <a:xfrm>
              <a:off x="7542370" y="2423327"/>
              <a:ext cx="4559983" cy="400110"/>
            </a:xfrm>
            <a:prstGeom prst="rect">
              <a:avLst/>
            </a:prstGeom>
            <a:noFill/>
          </p:spPr>
          <p:txBody>
            <a:bodyPr wrap="square" rtlCol="0">
              <a:spAutoFit/>
            </a:bodyPr>
            <a:lstStyle/>
            <a:p>
              <a:r>
                <a:rPr lang="en-US" sz="2000" dirty="0">
                  <a:solidFill>
                    <a:srgbClr val="C00000"/>
                  </a:solidFill>
                </a:rPr>
                <a:t>MLP: 2.94 TFLOPS </a:t>
              </a:r>
              <a:r>
                <a:rPr lang="en-US" sz="2000" dirty="0"/>
                <a:t>for one accelerator design</a:t>
              </a:r>
            </a:p>
          </p:txBody>
        </p:sp>
      </p:grpSp>
      <p:grpSp>
        <p:nvGrpSpPr>
          <p:cNvPr id="5" name="Group 4"/>
          <p:cNvGrpSpPr/>
          <p:nvPr/>
        </p:nvGrpSpPr>
        <p:grpSpPr>
          <a:xfrm>
            <a:off x="2687733" y="4862034"/>
            <a:ext cx="1726612" cy="1359456"/>
            <a:chOff x="2687733" y="4778365"/>
            <a:chExt cx="1726612" cy="1359456"/>
          </a:xfrm>
        </p:grpSpPr>
        <p:grpSp>
          <p:nvGrpSpPr>
            <p:cNvPr id="2" name="Group 1"/>
            <p:cNvGrpSpPr/>
            <p:nvPr/>
          </p:nvGrpSpPr>
          <p:grpSpPr>
            <a:xfrm>
              <a:off x="2687733" y="4778365"/>
              <a:ext cx="1726612" cy="1359456"/>
              <a:chOff x="2561613" y="4715305"/>
              <a:chExt cx="1726612" cy="1359456"/>
            </a:xfrm>
          </p:grpSpPr>
          <p:cxnSp>
            <p:nvCxnSpPr>
              <p:cNvPr id="26" name="Straight Arrow Connector 25"/>
              <p:cNvCxnSpPr/>
              <p:nvPr/>
            </p:nvCxnSpPr>
            <p:spPr>
              <a:xfrm flipV="1">
                <a:off x="2805939" y="5076327"/>
                <a:ext cx="7555" cy="99843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561613" y="4715305"/>
                <a:ext cx="749626" cy="369332"/>
              </a:xfrm>
              <a:prstGeom prst="rect">
                <a:avLst/>
              </a:prstGeom>
              <a:noFill/>
            </p:spPr>
            <p:txBody>
              <a:bodyPr wrap="square" rtlCol="0">
                <a:spAutoFit/>
              </a:bodyPr>
              <a:lstStyle/>
              <a:p>
                <a:r>
                  <a:rPr lang="en-US" dirty="0"/>
                  <a:t>5.3x</a:t>
                </a:r>
              </a:p>
            </p:txBody>
          </p:sp>
          <p:cxnSp>
            <p:nvCxnSpPr>
              <p:cNvPr id="34" name="Straight Connector 33"/>
              <p:cNvCxnSpPr/>
              <p:nvPr/>
            </p:nvCxnSpPr>
            <p:spPr>
              <a:xfrm>
                <a:off x="2570091" y="5034812"/>
                <a:ext cx="1718134" cy="2146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446480" y="4868232"/>
              <a:ext cx="853214" cy="172143"/>
              <a:chOff x="3446480" y="4868232"/>
              <a:chExt cx="853214" cy="172143"/>
            </a:xfrm>
          </p:grpSpPr>
          <p:sp>
            <p:nvSpPr>
              <p:cNvPr id="38" name="5-Point Star 37"/>
              <p:cNvSpPr/>
              <p:nvPr/>
            </p:nvSpPr>
            <p:spPr>
              <a:xfrm>
                <a:off x="3446480" y="4868232"/>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39" name="5-Point Star 38"/>
              <p:cNvSpPr/>
              <p:nvPr/>
            </p:nvSpPr>
            <p:spPr>
              <a:xfrm>
                <a:off x="4088598" y="4868232"/>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grpSp>
      </p:grpSp>
      <p:grpSp>
        <p:nvGrpSpPr>
          <p:cNvPr id="12" name="Group 11"/>
          <p:cNvGrpSpPr/>
          <p:nvPr/>
        </p:nvGrpSpPr>
        <p:grpSpPr>
          <a:xfrm>
            <a:off x="4609021" y="4676708"/>
            <a:ext cx="1825644" cy="1729941"/>
            <a:chOff x="4609021" y="4593039"/>
            <a:chExt cx="1825644" cy="1729941"/>
          </a:xfrm>
        </p:grpSpPr>
        <p:grpSp>
          <p:nvGrpSpPr>
            <p:cNvPr id="3" name="Group 2"/>
            <p:cNvGrpSpPr/>
            <p:nvPr/>
          </p:nvGrpSpPr>
          <p:grpSpPr>
            <a:xfrm>
              <a:off x="4609021" y="4593039"/>
              <a:ext cx="1825644" cy="1729941"/>
              <a:chOff x="4451369" y="4529979"/>
              <a:chExt cx="1825644" cy="1729941"/>
            </a:xfrm>
          </p:grpSpPr>
          <p:cxnSp>
            <p:nvCxnSpPr>
              <p:cNvPr id="30" name="Straight Arrow Connector 29"/>
              <p:cNvCxnSpPr/>
              <p:nvPr/>
            </p:nvCxnSpPr>
            <p:spPr>
              <a:xfrm flipV="1">
                <a:off x="4775932" y="4920770"/>
                <a:ext cx="6251" cy="133915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51369" y="4529979"/>
                <a:ext cx="861993" cy="369332"/>
              </a:xfrm>
              <a:prstGeom prst="rect">
                <a:avLst/>
              </a:prstGeom>
              <a:noFill/>
            </p:spPr>
            <p:txBody>
              <a:bodyPr wrap="square" rtlCol="0">
                <a:spAutoFit/>
              </a:bodyPr>
              <a:lstStyle/>
              <a:p>
                <a:r>
                  <a:rPr lang="en-US" dirty="0"/>
                  <a:t>32.5x</a:t>
                </a:r>
              </a:p>
            </p:txBody>
          </p:sp>
          <p:cxnSp>
            <p:nvCxnSpPr>
              <p:cNvPr id="35" name="Straight Connector 34"/>
              <p:cNvCxnSpPr/>
              <p:nvPr/>
            </p:nvCxnSpPr>
            <p:spPr>
              <a:xfrm flipV="1">
                <a:off x="4609904" y="4899710"/>
                <a:ext cx="1667109" cy="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5475785" y="4726558"/>
              <a:ext cx="812369" cy="172143"/>
              <a:chOff x="5475785" y="4726558"/>
              <a:chExt cx="812369" cy="172143"/>
            </a:xfrm>
          </p:grpSpPr>
          <p:sp>
            <p:nvSpPr>
              <p:cNvPr id="48" name="5-Point Star 47"/>
              <p:cNvSpPr/>
              <p:nvPr/>
            </p:nvSpPr>
            <p:spPr>
              <a:xfrm>
                <a:off x="5475785" y="4726558"/>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49" name="5-Point Star 48"/>
              <p:cNvSpPr/>
              <p:nvPr/>
            </p:nvSpPr>
            <p:spPr>
              <a:xfrm>
                <a:off x="6077058" y="4726558"/>
                <a:ext cx="211096" cy="172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35444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id="{77DABC07-B604-3B6C-C646-9EA91B1773F8}"/>
              </a:ext>
            </a:extLst>
          </p:cNvPr>
          <p:cNvGrpSpPr/>
          <p:nvPr/>
        </p:nvGrpSpPr>
        <p:grpSpPr>
          <a:xfrm>
            <a:off x="362767" y="1898330"/>
            <a:ext cx="5716783" cy="3401803"/>
            <a:chOff x="1095484" y="4201453"/>
            <a:chExt cx="3338866" cy="1808737"/>
          </a:xfrm>
        </p:grpSpPr>
        <p:grpSp>
          <p:nvGrpSpPr>
            <p:cNvPr id="19" name="组合 18">
              <a:extLst>
                <a:ext uri="{FF2B5EF4-FFF2-40B4-BE49-F238E27FC236}">
                  <a16:creationId xmlns:a16="http://schemas.microsoft.com/office/drawing/2014/main" id="{54A276C1-8A0E-55FD-ADDC-DCD5F6DF906C}"/>
                </a:ext>
              </a:extLst>
            </p:cNvPr>
            <p:cNvGrpSpPr/>
            <p:nvPr/>
          </p:nvGrpSpPr>
          <p:grpSpPr>
            <a:xfrm>
              <a:off x="1095484" y="4201453"/>
              <a:ext cx="3242663" cy="1808737"/>
              <a:chOff x="380103" y="2486159"/>
              <a:chExt cx="3242663" cy="1808737"/>
            </a:xfrm>
          </p:grpSpPr>
          <p:sp>
            <p:nvSpPr>
              <p:cNvPr id="20" name="文本框 19">
                <a:extLst>
                  <a:ext uri="{FF2B5EF4-FFF2-40B4-BE49-F238E27FC236}">
                    <a16:creationId xmlns:a16="http://schemas.microsoft.com/office/drawing/2014/main" id="{7ACCEAFC-2313-9B91-31FA-D22283DF793E}"/>
                  </a:ext>
                </a:extLst>
              </p:cNvPr>
              <p:cNvSpPr txBox="1"/>
              <p:nvPr/>
            </p:nvSpPr>
            <p:spPr>
              <a:xfrm>
                <a:off x="1423148" y="2486159"/>
                <a:ext cx="1159238" cy="310925"/>
              </a:xfrm>
              <a:prstGeom prst="rect">
                <a:avLst/>
              </a:prstGeom>
              <a:noFill/>
            </p:spPr>
            <p:txBody>
              <a:bodyPr wrap="none" rtlCol="0">
                <a:spAutoFit/>
              </a:bodyPr>
              <a:lstStyle/>
              <a:p>
                <a:pPr algn="ctr"/>
                <a:r>
                  <a:rPr lang="en-US" altLang="zh-CN" sz="3200" dirty="0">
                    <a:latin typeface="Calibri" panose="020F0502020204030204" pitchFamily="34" charset="0"/>
                    <a:ea typeface="Calibri" panose="020F0502020204030204" pitchFamily="34" charset="0"/>
                    <a:cs typeface="Calibri" panose="020F0502020204030204" pitchFamily="34" charset="0"/>
                  </a:rPr>
                  <a:t>Nvidia A10</a:t>
                </a:r>
                <a:endParaRPr lang="zh-CN" altLang="en-US" sz="3200" dirty="0">
                  <a:latin typeface="Calibri" panose="020F0502020204030204" pitchFamily="34" charset="0"/>
                  <a:cs typeface="Calibri" panose="020F0502020204030204" pitchFamily="34" charset="0"/>
                </a:endParaRPr>
              </a:p>
            </p:txBody>
          </p:sp>
          <p:sp>
            <p:nvSpPr>
              <p:cNvPr id="21" name="文本框 20">
                <a:extLst>
                  <a:ext uri="{FF2B5EF4-FFF2-40B4-BE49-F238E27FC236}">
                    <a16:creationId xmlns:a16="http://schemas.microsoft.com/office/drawing/2014/main" id="{1CE9D27B-1C9E-4DB4-9F90-17BCD97FB239}"/>
                  </a:ext>
                </a:extLst>
              </p:cNvPr>
              <p:cNvSpPr txBox="1"/>
              <p:nvPr/>
            </p:nvSpPr>
            <p:spPr>
              <a:xfrm>
                <a:off x="1551384" y="4064064"/>
                <a:ext cx="574095" cy="180009"/>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CTC Ratio</a:t>
                </a:r>
                <a:endParaRPr lang="zh-CN" altLang="en-US" sz="1600" dirty="0">
                  <a:latin typeface="Calibri" panose="020F0502020204030204" pitchFamily="34" charset="0"/>
                  <a:cs typeface="Calibri" panose="020F0502020204030204" pitchFamily="34" charset="0"/>
                </a:endParaRPr>
              </a:p>
            </p:txBody>
          </p:sp>
          <p:sp>
            <p:nvSpPr>
              <p:cNvPr id="22" name="文本框 21">
                <a:extLst>
                  <a:ext uri="{FF2B5EF4-FFF2-40B4-BE49-F238E27FC236}">
                    <a16:creationId xmlns:a16="http://schemas.microsoft.com/office/drawing/2014/main" id="{BBB01301-B1BF-2953-D25E-D89C4EACC68A}"/>
                  </a:ext>
                </a:extLst>
              </p:cNvPr>
              <p:cNvSpPr txBox="1"/>
              <p:nvPr/>
            </p:nvSpPr>
            <p:spPr>
              <a:xfrm rot="16200000">
                <a:off x="7127" y="3330134"/>
                <a:ext cx="943684" cy="197731"/>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Throughput (TOPS)</a:t>
                </a:r>
                <a:endParaRPr lang="zh-CN" altLang="en-US" sz="1600" dirty="0">
                  <a:latin typeface="Calibri" panose="020F0502020204030204" pitchFamily="34" charset="0"/>
                  <a:cs typeface="Calibri" panose="020F0502020204030204" pitchFamily="34" charset="0"/>
                </a:endParaRPr>
              </a:p>
            </p:txBody>
          </p:sp>
          <p:sp>
            <p:nvSpPr>
              <p:cNvPr id="23" name="矩形 22">
                <a:extLst>
                  <a:ext uri="{FF2B5EF4-FFF2-40B4-BE49-F238E27FC236}">
                    <a16:creationId xmlns:a16="http://schemas.microsoft.com/office/drawing/2014/main" id="{419BF0A3-C87C-E905-A341-5764E38A390E}"/>
                  </a:ext>
                </a:extLst>
              </p:cNvPr>
              <p:cNvSpPr/>
              <p:nvPr/>
            </p:nvSpPr>
            <p:spPr>
              <a:xfrm>
                <a:off x="382766" y="2793936"/>
                <a:ext cx="3240000" cy="1500960"/>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aphicFrame>
          <p:nvGraphicFramePr>
            <p:cNvPr id="48" name="图表 47">
              <a:extLst>
                <a:ext uri="{FF2B5EF4-FFF2-40B4-BE49-F238E27FC236}">
                  <a16:creationId xmlns:a16="http://schemas.microsoft.com/office/drawing/2014/main" id="{6D474FC7-4530-481E-A772-13BB43E5EEE2}"/>
                </a:ext>
              </a:extLst>
            </p:cNvPr>
            <p:cNvGraphicFramePr>
              <a:graphicFrameLocks/>
            </p:cNvGraphicFramePr>
            <p:nvPr/>
          </p:nvGraphicFramePr>
          <p:xfrm>
            <a:off x="1194350" y="4570190"/>
            <a:ext cx="3240000" cy="1209168"/>
          </p:xfrm>
          <a:graphic>
            <a:graphicData uri="http://schemas.openxmlformats.org/drawingml/2006/chart">
              <c:chart xmlns:c="http://schemas.openxmlformats.org/drawingml/2006/chart" xmlns:r="http://schemas.openxmlformats.org/officeDocument/2006/relationships" r:id="rId2"/>
            </a:graphicData>
          </a:graphic>
        </p:graphicFrame>
      </p:grpSp>
      <p:sp>
        <p:nvSpPr>
          <p:cNvPr id="2" name="文本框 3">
            <a:extLst>
              <a:ext uri="{FF2B5EF4-FFF2-40B4-BE49-F238E27FC236}">
                <a16:creationId xmlns:a16="http://schemas.microsoft.com/office/drawing/2014/main" id="{15EBBF26-E4CB-F139-4F8A-331ABEA4669B}"/>
              </a:ext>
            </a:extLst>
          </p:cNvPr>
          <p:cNvSpPr txBox="1"/>
          <p:nvPr/>
        </p:nvSpPr>
        <p:spPr>
          <a:xfrm>
            <a:off x="334432" y="111672"/>
            <a:ext cx="5551520" cy="523220"/>
          </a:xfrm>
          <a:prstGeom prst="rect">
            <a:avLst/>
          </a:prstGeom>
          <a:noFill/>
        </p:spPr>
        <p:txBody>
          <a:bodyPr wrap="none" rtlCol="0">
            <a:spAutoFit/>
          </a:bodyPr>
          <a:lstStyle/>
          <a:p>
            <a:r>
              <a:rPr lang="en-US" altLang="zh-CN" sz="2800" kern="1200" dirty="0">
                <a:solidFill>
                  <a:srgbClr val="00B0F0"/>
                </a:solidFill>
                <a:latin typeface="Calibri"/>
                <a:ea typeface="+mn-ea"/>
                <a:cs typeface="+mn-cs"/>
                <a:sym typeface="Raleway"/>
              </a:rPr>
              <a:t>Apply</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this</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to</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Other</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Platforms,</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GPUs?</a:t>
            </a:r>
            <a:endParaRPr lang="zh-CN" altLang="en-US" sz="2800" kern="1200" dirty="0">
              <a:solidFill>
                <a:srgbClr val="00B0F0"/>
              </a:solidFill>
              <a:latin typeface="Calibri"/>
              <a:ea typeface="+mn-ea"/>
              <a:cs typeface="+mn-cs"/>
              <a:sym typeface="Raleway"/>
            </a:endParaRPr>
          </a:p>
        </p:txBody>
      </p:sp>
      <p:sp>
        <p:nvSpPr>
          <p:cNvPr id="3" name="Title 2">
            <a:extLst>
              <a:ext uri="{FF2B5EF4-FFF2-40B4-BE49-F238E27FC236}">
                <a16:creationId xmlns:a16="http://schemas.microsoft.com/office/drawing/2014/main" id="{47964A5C-1A59-833D-527F-715CBA9D4292}"/>
              </a:ext>
            </a:extLst>
          </p:cNvPr>
          <p:cNvSpPr txBox="1">
            <a:spLocks/>
          </p:cNvSpPr>
          <p:nvPr/>
        </p:nvSpPr>
        <p:spPr>
          <a:xfrm>
            <a:off x="117558" y="890236"/>
            <a:ext cx="11956884" cy="4392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285750" lvl="0" indent="-285750">
              <a:buClr>
                <a:srgbClr val="1A1A1A"/>
              </a:buClr>
              <a:buFont typeface="Arial" panose="020B0604020202020204" pitchFamily="34" charset="0"/>
              <a:buChar char="•"/>
              <a:defRPr/>
            </a:pPr>
            <a:r>
              <a:rPr lang="en-US" altLang="zh-CN" sz="2400" dirty="0">
                <a:solidFill>
                  <a:srgbClr val="000000"/>
                </a:solidFill>
              </a:rPr>
              <a:t>Provided</a:t>
            </a:r>
            <a:r>
              <a:rPr lang="zh-CN" altLang="en-US" sz="2400" dirty="0">
                <a:solidFill>
                  <a:srgbClr val="000000"/>
                </a:solidFill>
              </a:rPr>
              <a:t> </a:t>
            </a:r>
            <a:r>
              <a:rPr lang="en-US" altLang="zh-CN" sz="2400" dirty="0">
                <a:solidFill>
                  <a:srgbClr val="000000"/>
                </a:solidFill>
              </a:rPr>
              <a:t>spatial</a:t>
            </a:r>
            <a:r>
              <a:rPr lang="zh-CN" altLang="en-US" sz="2400" dirty="0">
                <a:solidFill>
                  <a:srgbClr val="000000"/>
                </a:solidFill>
              </a:rPr>
              <a:t> </a:t>
            </a:r>
            <a:r>
              <a:rPr lang="en-US" altLang="zh-CN" sz="2400" dirty="0">
                <a:solidFill>
                  <a:srgbClr val="000000"/>
                </a:solidFill>
              </a:rPr>
              <a:t>flexibility,</a:t>
            </a:r>
            <a:r>
              <a:rPr lang="zh-CN" altLang="en-US" sz="2400" dirty="0">
                <a:solidFill>
                  <a:srgbClr val="000000"/>
                </a:solidFill>
              </a:rPr>
              <a:t> </a:t>
            </a:r>
            <a:r>
              <a:rPr lang="en-US" altLang="zh-CN" sz="2400" dirty="0">
                <a:solidFill>
                  <a:srgbClr val="000000"/>
                </a:solidFill>
              </a:rPr>
              <a:t>combine</a:t>
            </a:r>
            <a:r>
              <a:rPr lang="zh-CN" altLang="en-US" sz="2400" dirty="0">
                <a:solidFill>
                  <a:srgbClr val="000000"/>
                </a:solidFill>
              </a:rPr>
              <a:t> </a:t>
            </a:r>
            <a:r>
              <a:rPr lang="en-US" altLang="zh-CN" sz="2400" dirty="0">
                <a:solidFill>
                  <a:srgbClr val="000000"/>
                </a:solidFill>
              </a:rPr>
              <a:t>communication-bound</a:t>
            </a:r>
            <a:r>
              <a:rPr lang="zh-CN" altLang="en-US" sz="2400" dirty="0">
                <a:solidFill>
                  <a:srgbClr val="000000"/>
                </a:solidFill>
              </a:rPr>
              <a:t> </a:t>
            </a:r>
            <a:r>
              <a:rPr lang="en-US" altLang="zh-CN" sz="2400" dirty="0">
                <a:solidFill>
                  <a:srgbClr val="000000"/>
                </a:solidFill>
              </a:rPr>
              <a:t>MM</a:t>
            </a:r>
            <a:r>
              <a:rPr lang="zh-CN" altLang="en-US" sz="2400" dirty="0">
                <a:solidFill>
                  <a:srgbClr val="000000"/>
                </a:solidFill>
              </a:rPr>
              <a:t> </a:t>
            </a:r>
            <a:r>
              <a:rPr lang="en-US" altLang="zh-CN" sz="2400" dirty="0">
                <a:solidFill>
                  <a:srgbClr val="000000"/>
                </a:solidFill>
              </a:rPr>
              <a:t>with</a:t>
            </a:r>
            <a:r>
              <a:rPr lang="zh-CN" altLang="en-US" sz="2400" dirty="0">
                <a:solidFill>
                  <a:srgbClr val="000000"/>
                </a:solidFill>
              </a:rPr>
              <a:t> </a:t>
            </a:r>
            <a:r>
              <a:rPr lang="en-US" altLang="zh-CN" sz="2400" dirty="0">
                <a:solidFill>
                  <a:srgbClr val="000000"/>
                </a:solidFill>
              </a:rPr>
              <a:t>computation-bound</a:t>
            </a:r>
            <a:r>
              <a:rPr lang="zh-CN" altLang="en-US" sz="2400" dirty="0">
                <a:solidFill>
                  <a:srgbClr val="000000"/>
                </a:solidFill>
              </a:rPr>
              <a:t> </a:t>
            </a:r>
            <a:r>
              <a:rPr lang="en-US" altLang="zh-CN" sz="2400" dirty="0">
                <a:solidFill>
                  <a:srgbClr val="000000"/>
                </a:solidFill>
              </a:rPr>
              <a:t>MM</a:t>
            </a:r>
            <a:r>
              <a:rPr lang="zh-CN" altLang="en-US" sz="2400" dirty="0">
                <a:solidFill>
                  <a:srgbClr val="000000"/>
                </a:solidFill>
              </a:rPr>
              <a:t> </a:t>
            </a:r>
            <a:endParaRPr kumimoji="0" lang="en-US" sz="2400" b="1" i="0" u="none" strike="noStrike" kern="0" cap="none" spc="0" normalizeH="0" baseline="0" noProof="0" dirty="0">
              <a:ln>
                <a:noFill/>
              </a:ln>
              <a:solidFill>
                <a:srgbClr val="1A1A1A"/>
              </a:solidFill>
              <a:effectLst/>
              <a:uLnTx/>
              <a:uFillTx/>
              <a:sym typeface="Raleway"/>
            </a:endParaRPr>
          </a:p>
        </p:txBody>
      </p:sp>
      <p:pic>
        <p:nvPicPr>
          <p:cNvPr id="5" name="Picture 4">
            <a:extLst>
              <a:ext uri="{FF2B5EF4-FFF2-40B4-BE49-F238E27FC236}">
                <a16:creationId xmlns:a16="http://schemas.microsoft.com/office/drawing/2014/main" id="{350B7E22-A38A-4B41-B426-5490BEA12199}"/>
              </a:ext>
            </a:extLst>
          </p:cNvPr>
          <p:cNvPicPr>
            <a:picLocks noChangeAspect="1"/>
          </p:cNvPicPr>
          <p:nvPr/>
        </p:nvPicPr>
        <p:blipFill>
          <a:blip r:embed="rId3"/>
          <a:stretch>
            <a:fillRect/>
          </a:stretch>
        </p:blipFill>
        <p:spPr>
          <a:xfrm>
            <a:off x="6079550" y="1934196"/>
            <a:ext cx="5745123" cy="3527707"/>
          </a:xfrm>
          <a:prstGeom prst="rect">
            <a:avLst/>
          </a:prstGeom>
        </p:spPr>
      </p:pic>
      <p:sp>
        <p:nvSpPr>
          <p:cNvPr id="6" name="TextBox 5">
            <a:extLst>
              <a:ext uri="{FF2B5EF4-FFF2-40B4-BE49-F238E27FC236}">
                <a16:creationId xmlns:a16="http://schemas.microsoft.com/office/drawing/2014/main" id="{EB1DA7FA-C55A-3842-8B25-EE7B5B9CF1A6}"/>
              </a:ext>
            </a:extLst>
          </p:cNvPr>
          <p:cNvSpPr txBox="1"/>
          <p:nvPr/>
        </p:nvSpPr>
        <p:spPr>
          <a:xfrm>
            <a:off x="6265333" y="5461903"/>
            <a:ext cx="4826000" cy="369332"/>
          </a:xfrm>
          <a:prstGeom prst="rect">
            <a:avLst/>
          </a:prstGeom>
          <a:noFill/>
        </p:spPr>
        <p:txBody>
          <a:bodyPr wrap="square" rtlCol="0">
            <a:spAutoFit/>
          </a:bodyPr>
          <a:lstStyle/>
          <a:p>
            <a:r>
              <a:rPr lang="en-US" sz="1800" dirty="0"/>
              <a:t>Vertical and horizontal kernel fusion</a:t>
            </a:r>
            <a:r>
              <a:rPr lang="zh-CN" altLang="en-US" sz="1800" dirty="0"/>
              <a:t> </a:t>
            </a:r>
            <a:r>
              <a:rPr lang="en-US" altLang="zh-CN" sz="1800" dirty="0"/>
              <a:t>in</a:t>
            </a:r>
            <a:r>
              <a:rPr lang="zh-CN" altLang="en-US" sz="1800" dirty="0"/>
              <a:t> </a:t>
            </a:r>
            <a:r>
              <a:rPr lang="en-US" altLang="zh-CN" sz="1800" dirty="0"/>
              <a:t>GPU</a:t>
            </a:r>
            <a:r>
              <a:rPr lang="en-US" sz="1800" dirty="0"/>
              <a:t>.</a:t>
            </a:r>
          </a:p>
        </p:txBody>
      </p:sp>
      <p:sp>
        <p:nvSpPr>
          <p:cNvPr id="7" name="TextBox 6">
            <a:extLst>
              <a:ext uri="{FF2B5EF4-FFF2-40B4-BE49-F238E27FC236}">
                <a16:creationId xmlns:a16="http://schemas.microsoft.com/office/drawing/2014/main" id="{B60D485F-575B-7E4E-AEDF-1B5138BA0F1D}"/>
              </a:ext>
            </a:extLst>
          </p:cNvPr>
          <p:cNvSpPr txBox="1"/>
          <p:nvPr/>
        </p:nvSpPr>
        <p:spPr>
          <a:xfrm>
            <a:off x="2441192" y="5367255"/>
            <a:ext cx="2370666" cy="461665"/>
          </a:xfrm>
          <a:prstGeom prst="rect">
            <a:avLst/>
          </a:prstGeom>
          <a:noFill/>
        </p:spPr>
        <p:txBody>
          <a:bodyPr wrap="square" rtlCol="0">
            <a:spAutoFit/>
          </a:bodyPr>
          <a:lstStyle/>
          <a:p>
            <a:r>
              <a:rPr lang="en-US" altLang="zh-CN" sz="2400" dirty="0"/>
              <a:t>1.37x</a:t>
            </a:r>
            <a:r>
              <a:rPr lang="zh-CN" altLang="en-US" sz="2400" dirty="0"/>
              <a:t> </a:t>
            </a:r>
            <a:r>
              <a:rPr lang="en-US" altLang="zh-CN" sz="2400" dirty="0"/>
              <a:t>Gain</a:t>
            </a:r>
            <a:endParaRPr lang="en-US" sz="2400" dirty="0"/>
          </a:p>
        </p:txBody>
      </p:sp>
    </p:spTree>
    <p:extLst>
      <p:ext uri="{BB962C8B-B14F-4D97-AF65-F5344CB8AC3E}">
        <p14:creationId xmlns:p14="http://schemas.microsoft.com/office/powerpoint/2010/main" val="1070865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15EBBF26-E4CB-F139-4F8A-331ABEA4669B}"/>
              </a:ext>
            </a:extLst>
          </p:cNvPr>
          <p:cNvSpPr txBox="1"/>
          <p:nvPr/>
        </p:nvSpPr>
        <p:spPr>
          <a:xfrm>
            <a:off x="334432" y="111672"/>
            <a:ext cx="5551520" cy="523220"/>
          </a:xfrm>
          <a:prstGeom prst="rect">
            <a:avLst/>
          </a:prstGeom>
          <a:noFill/>
        </p:spPr>
        <p:txBody>
          <a:bodyPr wrap="none" rtlCol="0">
            <a:spAutoFit/>
          </a:bodyPr>
          <a:lstStyle/>
          <a:p>
            <a:r>
              <a:rPr lang="en-US" altLang="zh-CN" sz="2800" kern="1200" dirty="0">
                <a:solidFill>
                  <a:srgbClr val="00B0F0"/>
                </a:solidFill>
                <a:latin typeface="Calibri"/>
                <a:ea typeface="+mn-ea"/>
                <a:cs typeface="+mn-cs"/>
                <a:sym typeface="Raleway"/>
              </a:rPr>
              <a:t>Apply</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this</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to</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Other</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Platforms,</a:t>
            </a:r>
            <a:r>
              <a:rPr lang="zh-CN" altLang="en-US" sz="2800" kern="1200" dirty="0">
                <a:solidFill>
                  <a:srgbClr val="00B0F0"/>
                </a:solidFill>
                <a:latin typeface="Calibri"/>
                <a:ea typeface="+mn-ea"/>
                <a:cs typeface="+mn-cs"/>
                <a:sym typeface="Raleway"/>
              </a:rPr>
              <a:t> </a:t>
            </a:r>
            <a:r>
              <a:rPr lang="en-US" altLang="zh-CN" sz="2800" kern="1200" dirty="0">
                <a:solidFill>
                  <a:srgbClr val="00B0F0"/>
                </a:solidFill>
                <a:latin typeface="Calibri"/>
                <a:ea typeface="+mn-ea"/>
                <a:cs typeface="+mn-cs"/>
                <a:sym typeface="Raleway"/>
              </a:rPr>
              <a:t>GPUs?</a:t>
            </a:r>
            <a:endParaRPr lang="zh-CN" altLang="en-US" sz="2800" kern="1200" dirty="0">
              <a:solidFill>
                <a:srgbClr val="00B0F0"/>
              </a:solidFill>
              <a:latin typeface="Calibri"/>
              <a:ea typeface="+mn-ea"/>
              <a:cs typeface="+mn-cs"/>
              <a:sym typeface="Raleway"/>
            </a:endParaRPr>
          </a:p>
        </p:txBody>
      </p:sp>
      <p:pic>
        <p:nvPicPr>
          <p:cNvPr id="4" name="Picture 3">
            <a:extLst>
              <a:ext uri="{FF2B5EF4-FFF2-40B4-BE49-F238E27FC236}">
                <a16:creationId xmlns:a16="http://schemas.microsoft.com/office/drawing/2014/main" id="{FA267A63-7045-3C4E-B6CB-200EF2658239}"/>
              </a:ext>
            </a:extLst>
          </p:cNvPr>
          <p:cNvPicPr>
            <a:picLocks noChangeAspect="1"/>
          </p:cNvPicPr>
          <p:nvPr/>
        </p:nvPicPr>
        <p:blipFill>
          <a:blip r:embed="rId2"/>
          <a:stretch>
            <a:fillRect/>
          </a:stretch>
        </p:blipFill>
        <p:spPr>
          <a:xfrm>
            <a:off x="0" y="1110472"/>
            <a:ext cx="12192000" cy="1859989"/>
          </a:xfrm>
          <a:prstGeom prst="rect">
            <a:avLst/>
          </a:prstGeom>
        </p:spPr>
      </p:pic>
      <p:sp>
        <p:nvSpPr>
          <p:cNvPr id="15" name="Content Placeholder 4">
            <a:extLst>
              <a:ext uri="{FF2B5EF4-FFF2-40B4-BE49-F238E27FC236}">
                <a16:creationId xmlns:a16="http://schemas.microsoft.com/office/drawing/2014/main" id="{6E9AAC0F-32E3-CF4D-9C4B-F32DD733F8C5}"/>
              </a:ext>
            </a:extLst>
          </p:cNvPr>
          <p:cNvSpPr txBox="1">
            <a:spLocks/>
          </p:cNvSpPr>
          <p:nvPr/>
        </p:nvSpPr>
        <p:spPr>
          <a:xfrm>
            <a:off x="135467" y="3899572"/>
            <a:ext cx="10948988" cy="574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t>Shall we introduce FPGA or reconfigurable architecture in broader GPU architecture to improve latency?</a:t>
            </a:r>
            <a:r>
              <a:rPr lang="zh-CN" altLang="en-US" dirty="0"/>
              <a:t>  </a:t>
            </a:r>
            <a:endParaRPr lang="en-US" altLang="zh-CN" dirty="0">
              <a:solidFill>
                <a:srgbClr val="00B0F0"/>
              </a:solidFill>
            </a:endParaRPr>
          </a:p>
        </p:txBody>
      </p:sp>
      <p:sp>
        <p:nvSpPr>
          <p:cNvPr id="16" name="Content Placeholder 4">
            <a:extLst>
              <a:ext uri="{FF2B5EF4-FFF2-40B4-BE49-F238E27FC236}">
                <a16:creationId xmlns:a16="http://schemas.microsoft.com/office/drawing/2014/main" id="{5980038C-5BA9-C24E-99E9-FBAE21A3D879}"/>
              </a:ext>
            </a:extLst>
          </p:cNvPr>
          <p:cNvSpPr txBox="1">
            <a:spLocks/>
          </p:cNvSpPr>
          <p:nvPr/>
        </p:nvSpPr>
        <p:spPr>
          <a:xfrm>
            <a:off x="135467" y="5112063"/>
            <a:ext cx="10948988" cy="574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t>If FPGA is too fine-grained, what is the least reconfigurability needed in future architecture to balance performance and adaptability?</a:t>
            </a:r>
            <a:r>
              <a:rPr lang="zh-CN" altLang="en-US" dirty="0"/>
              <a:t> </a:t>
            </a:r>
            <a:r>
              <a:rPr lang="en-US" altLang="zh-CN" dirty="0">
                <a:sym typeface="Wingdings" pitchFamily="2" charset="2"/>
              </a:rPr>
              <a:t></a:t>
            </a:r>
            <a:r>
              <a:rPr lang="zh-CN" altLang="en-US" dirty="0">
                <a:sym typeface="Wingdings" pitchFamily="2" charset="2"/>
              </a:rPr>
              <a:t> </a:t>
            </a:r>
            <a:r>
              <a:rPr lang="en-US" altLang="zh-CN" dirty="0">
                <a:solidFill>
                  <a:srgbClr val="00B0F0"/>
                </a:solidFill>
              </a:rPr>
              <a:t>&lt;=&gt;</a:t>
            </a:r>
            <a:r>
              <a:rPr lang="zh-CN" altLang="en-US" dirty="0">
                <a:solidFill>
                  <a:srgbClr val="00B0F0"/>
                </a:solidFill>
              </a:rPr>
              <a:t> </a:t>
            </a:r>
            <a:r>
              <a:rPr lang="en-US" altLang="zh-CN" dirty="0">
                <a:solidFill>
                  <a:srgbClr val="00B0F0"/>
                </a:solidFill>
                <a:sym typeface="Wingdings" pitchFamily="2" charset="2"/>
              </a:rPr>
              <a:t>Microarchitecture</a:t>
            </a:r>
            <a:r>
              <a:rPr lang="zh-CN" altLang="en-US" dirty="0">
                <a:solidFill>
                  <a:srgbClr val="00B0F0"/>
                </a:solidFill>
                <a:sym typeface="Wingdings" pitchFamily="2" charset="2"/>
              </a:rPr>
              <a:t> </a:t>
            </a:r>
            <a:r>
              <a:rPr lang="en-US" altLang="zh-CN" dirty="0">
                <a:solidFill>
                  <a:srgbClr val="00B0F0"/>
                </a:solidFill>
                <a:sym typeface="Wingdings" pitchFamily="2" charset="2"/>
              </a:rPr>
              <a:t>support</a:t>
            </a:r>
            <a:r>
              <a:rPr lang="zh-CN" altLang="en-US" dirty="0">
                <a:solidFill>
                  <a:srgbClr val="00B0F0"/>
                </a:solidFill>
                <a:sym typeface="Wingdings" pitchFamily="2" charset="2"/>
              </a:rPr>
              <a:t> </a:t>
            </a:r>
            <a:r>
              <a:rPr lang="en-US" altLang="zh-CN" dirty="0">
                <a:solidFill>
                  <a:srgbClr val="00B0F0"/>
                </a:solidFill>
                <a:sym typeface="Wingdings" pitchFamily="2" charset="2"/>
              </a:rPr>
              <a:t>to</a:t>
            </a:r>
            <a:r>
              <a:rPr lang="zh-CN" altLang="en-US" dirty="0">
                <a:solidFill>
                  <a:srgbClr val="00B0F0"/>
                </a:solidFill>
                <a:sym typeface="Wingdings" pitchFamily="2" charset="2"/>
              </a:rPr>
              <a:t> </a:t>
            </a:r>
            <a:r>
              <a:rPr lang="en-US" altLang="zh-CN" dirty="0">
                <a:solidFill>
                  <a:srgbClr val="00B0F0"/>
                </a:solidFill>
                <a:sym typeface="Wingdings" pitchFamily="2" charset="2"/>
              </a:rPr>
              <a:t>enable</a:t>
            </a:r>
            <a:r>
              <a:rPr lang="zh-CN" altLang="en-US" dirty="0">
                <a:solidFill>
                  <a:srgbClr val="00B0F0"/>
                </a:solidFill>
                <a:sym typeface="Wingdings" pitchFamily="2" charset="2"/>
              </a:rPr>
              <a:t> </a:t>
            </a:r>
            <a:r>
              <a:rPr lang="en-US" altLang="zh-CN" dirty="0">
                <a:solidFill>
                  <a:srgbClr val="00B0F0"/>
                </a:solidFill>
              </a:rPr>
              <a:t>flexible</a:t>
            </a:r>
            <a:r>
              <a:rPr lang="zh-CN" altLang="en-US" dirty="0">
                <a:solidFill>
                  <a:srgbClr val="00B0F0"/>
                </a:solidFill>
              </a:rPr>
              <a:t> </a:t>
            </a:r>
            <a:r>
              <a:rPr lang="en-US" altLang="zh-CN" dirty="0">
                <a:solidFill>
                  <a:srgbClr val="00B0F0"/>
                </a:solidFill>
              </a:rPr>
              <a:t>mapping</a:t>
            </a:r>
            <a:r>
              <a:rPr lang="zh-CN" altLang="en-US" dirty="0">
                <a:solidFill>
                  <a:srgbClr val="00B0F0"/>
                </a:solidFill>
              </a:rPr>
              <a:t> </a:t>
            </a:r>
            <a:r>
              <a:rPr lang="en-US" altLang="zh-CN" dirty="0">
                <a:solidFill>
                  <a:srgbClr val="00B0F0"/>
                </a:solidFill>
              </a:rPr>
              <a:t>&amp;</a:t>
            </a:r>
            <a:r>
              <a:rPr lang="zh-CN" altLang="en-US" dirty="0">
                <a:solidFill>
                  <a:srgbClr val="00B0F0"/>
                </a:solidFill>
              </a:rPr>
              <a:t> </a:t>
            </a:r>
            <a:r>
              <a:rPr lang="en-US" altLang="zh-CN" dirty="0">
                <a:solidFill>
                  <a:srgbClr val="00B0F0"/>
                </a:solidFill>
              </a:rPr>
              <a:t>execution</a:t>
            </a:r>
            <a:r>
              <a:rPr lang="zh-CN" altLang="en-US" dirty="0">
                <a:solidFill>
                  <a:srgbClr val="00B0F0"/>
                </a:solidFill>
              </a:rPr>
              <a:t> </a:t>
            </a:r>
            <a:r>
              <a:rPr lang="en-US" altLang="zh-CN" dirty="0">
                <a:solidFill>
                  <a:srgbClr val="00B0F0"/>
                </a:solidFill>
              </a:rPr>
              <a:t>model </a:t>
            </a:r>
          </a:p>
        </p:txBody>
      </p:sp>
      <p:sp>
        <p:nvSpPr>
          <p:cNvPr id="17" name="Content Placeholder 4">
            <a:extLst>
              <a:ext uri="{FF2B5EF4-FFF2-40B4-BE49-F238E27FC236}">
                <a16:creationId xmlns:a16="http://schemas.microsoft.com/office/drawing/2014/main" id="{1680E495-E781-1A4F-A70D-382E5549D029}"/>
              </a:ext>
            </a:extLst>
          </p:cNvPr>
          <p:cNvSpPr txBox="1">
            <a:spLocks/>
          </p:cNvSpPr>
          <p:nvPr/>
        </p:nvSpPr>
        <p:spPr>
          <a:xfrm>
            <a:off x="135467" y="2967599"/>
            <a:ext cx="10948988" cy="574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altLang="zh-CN" dirty="0"/>
              <a:t>Can</a:t>
            </a:r>
            <a:r>
              <a:rPr lang="zh-CN" altLang="en-US" dirty="0"/>
              <a:t> </a:t>
            </a:r>
            <a:r>
              <a:rPr lang="en-US" altLang="zh-CN" dirty="0"/>
              <a:t>we</a:t>
            </a:r>
            <a:r>
              <a:rPr lang="zh-CN" altLang="en-US" dirty="0"/>
              <a:t> </a:t>
            </a:r>
            <a:r>
              <a:rPr lang="en-US" altLang="zh-CN" dirty="0"/>
              <a:t>design</a:t>
            </a:r>
            <a:r>
              <a:rPr lang="zh-CN" altLang="en-US" dirty="0"/>
              <a:t> </a:t>
            </a:r>
            <a:r>
              <a:rPr lang="en-US" altLang="zh-CN" dirty="0"/>
              <a:t>“GPU”</a:t>
            </a:r>
            <a:r>
              <a:rPr lang="zh-CN" altLang="en-US" dirty="0"/>
              <a:t> </a:t>
            </a:r>
            <a:r>
              <a:rPr lang="en-US" altLang="zh-CN" dirty="0"/>
              <a:t>better</a:t>
            </a:r>
            <a:r>
              <a:rPr lang="zh-CN" altLang="en-US" dirty="0"/>
              <a:t> </a:t>
            </a:r>
            <a:r>
              <a:rPr lang="en-US" altLang="zh-CN" dirty="0"/>
              <a:t>than</a:t>
            </a:r>
            <a:r>
              <a:rPr lang="zh-CN" altLang="en-US" dirty="0"/>
              <a:t> </a:t>
            </a:r>
            <a:r>
              <a:rPr lang="en-US" altLang="zh-CN" dirty="0"/>
              <a:t>current</a:t>
            </a:r>
            <a:r>
              <a:rPr lang="zh-CN" altLang="en-US" dirty="0"/>
              <a:t> </a:t>
            </a:r>
            <a:r>
              <a:rPr lang="en-US" altLang="zh-CN" dirty="0"/>
              <a:t>GPU?</a:t>
            </a:r>
          </a:p>
        </p:txBody>
      </p:sp>
    </p:spTree>
    <p:extLst>
      <p:ext uri="{BB962C8B-B14F-4D97-AF65-F5344CB8AC3E}">
        <p14:creationId xmlns:p14="http://schemas.microsoft.com/office/powerpoint/2010/main" val="425392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CF129D66-0D32-CF44-986B-2A784E4E0D42}"/>
              </a:ext>
            </a:extLst>
          </p:cNvPr>
          <p:cNvSpPr txBox="1">
            <a:spLocks/>
          </p:cNvSpPr>
          <p:nvPr>
            <p:custDataLst>
              <p:tags r:id="rId2"/>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1A1A1A"/>
              </a:buClr>
              <a:defRPr/>
            </a:pP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Collaboration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with</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Domain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Experts:</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ART:</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sng" strike="noStrike" kern="0" cap="none" spc="0" normalizeH="0" baseline="0" noProof="0" dirty="0">
                <a:ln>
                  <a:noFill/>
                </a:ln>
                <a:solidFill>
                  <a:srgbClr val="00B0F0"/>
                </a:solidFill>
                <a:effectLst/>
                <a:uLnTx/>
                <a:uFillTx/>
                <a:latin typeface="+mn-lt"/>
                <a:cs typeface="Calibri" panose="020F0502020204030204" pitchFamily="34" charset="0"/>
                <a:sym typeface="Raleway"/>
              </a:rPr>
              <a:t>A</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ccelerator</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Customization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in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sng" strike="noStrike" kern="0" cap="none" spc="0" normalizeH="0" baseline="0" noProof="0" dirty="0">
                <a:ln>
                  <a:noFill/>
                </a:ln>
                <a:solidFill>
                  <a:srgbClr val="00B0F0"/>
                </a:solidFill>
                <a:effectLst/>
                <a:uLnTx/>
                <a:uFillTx/>
                <a:latin typeface="+mn-lt"/>
                <a:cs typeface="Calibri" panose="020F0502020204030204" pitchFamily="34" charset="0"/>
                <a:sym typeface="Raleway"/>
              </a:rPr>
              <a:t>R</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eal-</a:t>
            </a:r>
            <a:r>
              <a:rPr lang="en-US" altLang="zh-CN" sz="2800" b="0" u="sng" dirty="0">
                <a:solidFill>
                  <a:srgbClr val="00B0F0"/>
                </a:solidFill>
                <a:latin typeface="+mn-lt"/>
                <a:cs typeface="Calibri" panose="020F0502020204030204" pitchFamily="34" charset="0"/>
              </a:rPr>
              <a:t>T</a:t>
            </a:r>
            <a:r>
              <a:rPr lang="en-US" altLang="zh-CN" sz="2800" b="0" dirty="0">
                <a:solidFill>
                  <a:srgbClr val="00B0F0"/>
                </a:solidFill>
                <a:latin typeface="+mn-lt"/>
                <a:cs typeface="Calibri" panose="020F0502020204030204" pitchFamily="34" charset="0"/>
              </a:rPr>
              <a:t>ime</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System</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for</a:t>
            </a:r>
            <a:r>
              <a:rPr lang="zh-CN" altLang="en-US" sz="2800" b="0" dirty="0">
                <a:solidFill>
                  <a:srgbClr val="00B0F0"/>
                </a:solidFill>
                <a:latin typeface="+mn-lt"/>
                <a:cs typeface="Calibri" panose="020F0502020204030204" pitchFamily="34" charset="0"/>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Autonomous</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Driving</a:t>
            </a:r>
          </a:p>
        </p:txBody>
      </p:sp>
      <p:pic>
        <p:nvPicPr>
          <p:cNvPr id="2" name="Picture 1">
            <a:extLst>
              <a:ext uri="{FF2B5EF4-FFF2-40B4-BE49-F238E27FC236}">
                <a16:creationId xmlns:a16="http://schemas.microsoft.com/office/drawing/2014/main" id="{C805303C-C730-FD1E-39AE-6182BEADFBB9}"/>
              </a:ext>
            </a:extLst>
          </p:cNvPr>
          <p:cNvPicPr>
            <a:picLocks noChangeAspect="1"/>
          </p:cNvPicPr>
          <p:nvPr/>
        </p:nvPicPr>
        <p:blipFill>
          <a:blip r:embed="rId5"/>
          <a:stretch>
            <a:fillRect/>
          </a:stretch>
        </p:blipFill>
        <p:spPr>
          <a:xfrm>
            <a:off x="6096000" y="1029742"/>
            <a:ext cx="5181430" cy="2938106"/>
          </a:xfrm>
          <a:prstGeom prst="rect">
            <a:avLst/>
          </a:prstGeom>
        </p:spPr>
      </p:pic>
      <p:sp>
        <p:nvSpPr>
          <p:cNvPr id="4" name="TextBox 3">
            <a:extLst>
              <a:ext uri="{FF2B5EF4-FFF2-40B4-BE49-F238E27FC236}">
                <a16:creationId xmlns:a16="http://schemas.microsoft.com/office/drawing/2014/main" id="{8635F8DD-EDF1-BB01-C9BE-04F7A1CECBC5}"/>
              </a:ext>
            </a:extLst>
          </p:cNvPr>
          <p:cNvSpPr txBox="1"/>
          <p:nvPr/>
        </p:nvSpPr>
        <p:spPr>
          <a:xfrm>
            <a:off x="204791" y="6456556"/>
            <a:ext cx="11191089" cy="338554"/>
          </a:xfrm>
          <a:prstGeom prst="rect">
            <a:avLst/>
          </a:prstGeom>
          <a:noFill/>
        </p:spPr>
        <p:txBody>
          <a:bodyPr wrap="square" rtlCol="0">
            <a:spAutoFit/>
          </a:bodyPr>
          <a:lstStyle/>
          <a:p>
            <a:r>
              <a:rPr lang="en-US" altLang="zh-CN" sz="1600" dirty="0"/>
              <a:t>Collaboration</a:t>
            </a:r>
            <a:r>
              <a:rPr lang="zh-CN" altLang="en-US" sz="1600" dirty="0"/>
              <a:t> </a:t>
            </a:r>
            <a:r>
              <a:rPr lang="en-US" altLang="zh-CN" sz="1600" dirty="0"/>
              <a:t>with</a:t>
            </a:r>
            <a:r>
              <a:rPr lang="zh-CN" altLang="en-US" sz="1600" dirty="0"/>
              <a:t> </a:t>
            </a:r>
            <a:r>
              <a:rPr lang="en-US" altLang="zh-CN" sz="1600" dirty="0"/>
              <a:t>the</a:t>
            </a:r>
            <a:r>
              <a:rPr lang="zh-CN" altLang="en-US" sz="1600" dirty="0"/>
              <a:t> </a:t>
            </a:r>
            <a:r>
              <a:rPr lang="en-US" altLang="zh-CN" sz="1600" dirty="0"/>
              <a:t>CAR</a:t>
            </a:r>
            <a:r>
              <a:rPr lang="zh-CN" altLang="en-US" sz="1600" dirty="0"/>
              <a:t> </a:t>
            </a:r>
            <a:r>
              <a:rPr lang="en-US" altLang="zh-CN" sz="1600" dirty="0"/>
              <a:t>Lab</a:t>
            </a:r>
            <a:r>
              <a:rPr lang="zh-CN" altLang="en-US" sz="1600" dirty="0"/>
              <a:t> </a:t>
            </a:r>
            <a:r>
              <a:rPr lang="en-US" altLang="zh-CN" sz="1600" dirty="0"/>
              <a:t>(University</a:t>
            </a:r>
            <a:r>
              <a:rPr lang="zh-CN" altLang="en-US" sz="1600" dirty="0"/>
              <a:t> </a:t>
            </a:r>
            <a:r>
              <a:rPr lang="en-US" altLang="zh-CN" sz="1600" dirty="0"/>
              <a:t>of</a:t>
            </a:r>
            <a:r>
              <a:rPr lang="zh-CN" altLang="en-US" sz="1600" dirty="0"/>
              <a:t> </a:t>
            </a:r>
            <a:r>
              <a:rPr lang="en-US" altLang="zh-CN" sz="1600" dirty="0"/>
              <a:t>Delaware</a:t>
            </a:r>
            <a:r>
              <a:rPr lang="zh-CN" altLang="en-US" sz="1600" dirty="0"/>
              <a:t> </a:t>
            </a:r>
            <a:r>
              <a:rPr lang="en-US" altLang="zh-CN" sz="1600" dirty="0"/>
              <a:t>NSF</a:t>
            </a:r>
            <a:r>
              <a:rPr lang="zh-CN" altLang="en-US" sz="1600" dirty="0"/>
              <a:t> </a:t>
            </a:r>
            <a:r>
              <a:rPr lang="en-US" altLang="zh-CN" sz="1600" dirty="0"/>
              <a:t>IUCRC</a:t>
            </a:r>
            <a:r>
              <a:rPr lang="zh-CN" altLang="en-US" sz="1600" dirty="0"/>
              <a:t> </a:t>
            </a:r>
            <a:r>
              <a:rPr lang="en-US" altLang="zh-CN" sz="1600" dirty="0"/>
              <a:t>Center),</a:t>
            </a:r>
            <a:r>
              <a:rPr lang="zh-CN" altLang="en-US" sz="1600" dirty="0"/>
              <a:t> </a:t>
            </a:r>
            <a:r>
              <a:rPr lang="en-US" altLang="zh-CN" sz="1600" dirty="0"/>
              <a:t>Wayne</a:t>
            </a:r>
            <a:r>
              <a:rPr lang="zh-CN" altLang="en-US" sz="1600" dirty="0"/>
              <a:t> </a:t>
            </a:r>
            <a:r>
              <a:rPr lang="en-US" altLang="zh-CN" sz="1600" dirty="0"/>
              <a:t>State</a:t>
            </a:r>
            <a:r>
              <a:rPr lang="zh-CN" altLang="en-US" sz="1600" dirty="0"/>
              <a:t> </a:t>
            </a:r>
            <a:r>
              <a:rPr lang="en-US" altLang="zh-CN" sz="1600" dirty="0"/>
              <a:t>University</a:t>
            </a:r>
            <a:endParaRPr lang="en-US" sz="1600" dirty="0"/>
          </a:p>
        </p:txBody>
      </p:sp>
      <p:pic>
        <p:nvPicPr>
          <p:cNvPr id="5" name="Picture 4">
            <a:extLst>
              <a:ext uri="{FF2B5EF4-FFF2-40B4-BE49-F238E27FC236}">
                <a16:creationId xmlns:a16="http://schemas.microsoft.com/office/drawing/2014/main" id="{3EAB204E-CF2A-5FD8-C292-F4914C83E52F}"/>
              </a:ext>
            </a:extLst>
          </p:cNvPr>
          <p:cNvPicPr>
            <a:picLocks noChangeAspect="1"/>
          </p:cNvPicPr>
          <p:nvPr/>
        </p:nvPicPr>
        <p:blipFill>
          <a:blip r:embed="rId6"/>
          <a:stretch>
            <a:fillRect/>
          </a:stretch>
        </p:blipFill>
        <p:spPr>
          <a:xfrm>
            <a:off x="655168" y="1029741"/>
            <a:ext cx="4441591" cy="2938107"/>
          </a:xfrm>
          <a:prstGeom prst="rect">
            <a:avLst/>
          </a:prstGeom>
        </p:spPr>
      </p:pic>
      <p:pic>
        <p:nvPicPr>
          <p:cNvPr id="6" name="Picture 5">
            <a:extLst>
              <a:ext uri="{FF2B5EF4-FFF2-40B4-BE49-F238E27FC236}">
                <a16:creationId xmlns:a16="http://schemas.microsoft.com/office/drawing/2014/main" id="{F49BFE95-B1F9-7CE0-6397-B5286A445E87}"/>
              </a:ext>
            </a:extLst>
          </p:cNvPr>
          <p:cNvPicPr>
            <a:picLocks noChangeAspect="1"/>
          </p:cNvPicPr>
          <p:nvPr/>
        </p:nvPicPr>
        <p:blipFill>
          <a:blip r:embed="rId7"/>
          <a:stretch>
            <a:fillRect/>
          </a:stretch>
        </p:blipFill>
        <p:spPr>
          <a:xfrm>
            <a:off x="242337" y="4020747"/>
            <a:ext cx="5853664" cy="2467545"/>
          </a:xfrm>
          <a:prstGeom prst="rect">
            <a:avLst/>
          </a:prstGeom>
        </p:spPr>
      </p:pic>
      <p:sp>
        <p:nvSpPr>
          <p:cNvPr id="7" name="TextBox 6">
            <a:extLst>
              <a:ext uri="{FF2B5EF4-FFF2-40B4-BE49-F238E27FC236}">
                <a16:creationId xmlns:a16="http://schemas.microsoft.com/office/drawing/2014/main" id="{318790E9-7E26-610D-4325-3045FB38DC37}"/>
              </a:ext>
            </a:extLst>
          </p:cNvPr>
          <p:cNvSpPr txBox="1"/>
          <p:nvPr/>
        </p:nvSpPr>
        <p:spPr>
          <a:xfrm>
            <a:off x="6172489" y="4174888"/>
            <a:ext cx="6019511" cy="3416320"/>
          </a:xfrm>
          <a:prstGeom prst="rect">
            <a:avLst/>
          </a:prstGeom>
          <a:noFill/>
        </p:spPr>
        <p:txBody>
          <a:bodyPr wrap="square" rtlCol="0">
            <a:spAutoFit/>
          </a:bodyPr>
          <a:lstStyle/>
          <a:p>
            <a:r>
              <a:rPr lang="en-US" altLang="zh-CN" sz="2400" dirty="0">
                <a:solidFill>
                  <a:schemeClr val="tx1"/>
                </a:solidFill>
                <a:latin typeface="+mn-lt"/>
              </a:rPr>
              <a:t>Before</a:t>
            </a:r>
            <a:r>
              <a:rPr lang="zh-CN" altLang="en-US" sz="2400" dirty="0">
                <a:solidFill>
                  <a:schemeClr val="tx1"/>
                </a:solidFill>
                <a:latin typeface="+mn-lt"/>
              </a:rPr>
              <a:t> </a:t>
            </a:r>
            <a:r>
              <a:rPr lang="en-US" altLang="zh-CN" sz="2400" dirty="0">
                <a:solidFill>
                  <a:schemeClr val="tx1"/>
                </a:solidFill>
                <a:latin typeface="+mn-lt"/>
              </a:rPr>
              <a:t>ART,</a:t>
            </a:r>
            <a:r>
              <a:rPr lang="zh-CN" altLang="en-US" sz="2400" dirty="0">
                <a:solidFill>
                  <a:schemeClr val="tx1"/>
                </a:solidFill>
                <a:latin typeface="+mn-lt"/>
              </a:rPr>
              <a:t> </a:t>
            </a:r>
            <a:r>
              <a:rPr lang="en-US" altLang="zh-CN" sz="2400" dirty="0">
                <a:solidFill>
                  <a:schemeClr val="tx1"/>
                </a:solidFill>
                <a:latin typeface="+mn-lt"/>
              </a:rPr>
              <a:t>accelerators</a:t>
            </a:r>
            <a:r>
              <a:rPr lang="zh-CN" altLang="en-US" sz="2400" dirty="0">
                <a:solidFill>
                  <a:schemeClr val="tx1"/>
                </a:solidFill>
                <a:latin typeface="+mn-lt"/>
              </a:rPr>
              <a:t> </a:t>
            </a:r>
            <a:r>
              <a:rPr lang="en-US" altLang="zh-CN" sz="2400" dirty="0">
                <a:solidFill>
                  <a:schemeClr val="tx1"/>
                </a:solidFill>
                <a:latin typeface="+mn-lt"/>
              </a:rPr>
              <a:t>can</a:t>
            </a:r>
            <a:r>
              <a:rPr lang="zh-CN" altLang="en-US" sz="2400" dirty="0">
                <a:solidFill>
                  <a:schemeClr val="tx1"/>
                </a:solidFill>
                <a:latin typeface="+mn-lt"/>
              </a:rPr>
              <a:t> </a:t>
            </a:r>
            <a:r>
              <a:rPr lang="en-US" altLang="zh-CN" sz="2400" dirty="0">
                <a:solidFill>
                  <a:schemeClr val="tx1"/>
                </a:solidFill>
                <a:latin typeface="+mn-lt"/>
              </a:rPr>
              <a:t>not</a:t>
            </a:r>
            <a:r>
              <a:rPr lang="zh-CN" altLang="en-US" sz="2400" dirty="0">
                <a:solidFill>
                  <a:schemeClr val="tx1"/>
                </a:solidFill>
                <a:latin typeface="+mn-lt"/>
              </a:rPr>
              <a:t> </a:t>
            </a:r>
            <a:r>
              <a:rPr lang="en-US" altLang="zh-CN" sz="2400" dirty="0">
                <a:solidFill>
                  <a:schemeClr val="tx1"/>
                </a:solidFill>
                <a:latin typeface="+mn-lt"/>
              </a:rPr>
              <a:t>guarantee</a:t>
            </a:r>
            <a:r>
              <a:rPr lang="zh-CN" altLang="en-US" sz="2400" dirty="0">
                <a:solidFill>
                  <a:schemeClr val="tx1"/>
                </a:solidFill>
                <a:latin typeface="+mn-lt"/>
              </a:rPr>
              <a:t> </a:t>
            </a:r>
            <a:r>
              <a:rPr lang="en-US" altLang="zh-CN" sz="2400" dirty="0">
                <a:solidFill>
                  <a:schemeClr val="tx1"/>
                </a:solidFill>
                <a:latin typeface="+mn-lt"/>
              </a:rPr>
              <a:t>to</a:t>
            </a:r>
            <a:r>
              <a:rPr lang="zh-CN" altLang="en-US" sz="2400" dirty="0">
                <a:solidFill>
                  <a:schemeClr val="tx1"/>
                </a:solidFill>
                <a:latin typeface="+mn-lt"/>
              </a:rPr>
              <a:t> </a:t>
            </a:r>
            <a:r>
              <a:rPr lang="en-US" altLang="zh-CN" sz="2400" dirty="0">
                <a:solidFill>
                  <a:schemeClr val="tx1"/>
                </a:solidFill>
                <a:latin typeface="+mn-lt"/>
              </a:rPr>
              <a:t>meet</a:t>
            </a:r>
            <a:r>
              <a:rPr lang="zh-CN" altLang="en-US" sz="2400" dirty="0">
                <a:solidFill>
                  <a:schemeClr val="tx1"/>
                </a:solidFill>
                <a:latin typeface="+mn-lt"/>
              </a:rPr>
              <a:t> </a:t>
            </a:r>
            <a:r>
              <a:rPr lang="en-US" altLang="zh-CN" sz="2400" dirty="0">
                <a:solidFill>
                  <a:schemeClr val="tx1"/>
                </a:solidFill>
                <a:latin typeface="+mn-lt"/>
              </a:rPr>
              <a:t>the</a:t>
            </a:r>
            <a:r>
              <a:rPr lang="zh-CN" altLang="en-US" sz="2400" dirty="0">
                <a:solidFill>
                  <a:schemeClr val="tx1"/>
                </a:solidFill>
                <a:latin typeface="+mn-lt"/>
              </a:rPr>
              <a:t> </a:t>
            </a:r>
            <a:r>
              <a:rPr lang="en-US" altLang="zh-CN" sz="2400" dirty="0">
                <a:solidFill>
                  <a:schemeClr val="tx1"/>
                </a:solidFill>
                <a:latin typeface="+mn-lt"/>
              </a:rPr>
              <a:t>task</a:t>
            </a:r>
            <a:r>
              <a:rPr lang="zh-CN" altLang="en-US" sz="2400" dirty="0">
                <a:solidFill>
                  <a:schemeClr val="tx1"/>
                </a:solidFill>
                <a:latin typeface="+mn-lt"/>
              </a:rPr>
              <a:t> </a:t>
            </a:r>
            <a:r>
              <a:rPr lang="en-US" altLang="zh-CN" sz="2400" dirty="0">
                <a:solidFill>
                  <a:schemeClr val="tx1"/>
                </a:solidFill>
                <a:latin typeface="+mn-lt"/>
              </a:rPr>
              <a:t>deadline,</a:t>
            </a:r>
            <a:r>
              <a:rPr lang="zh-CN" altLang="en-US" sz="2400" dirty="0">
                <a:solidFill>
                  <a:schemeClr val="tx1"/>
                </a:solidFill>
                <a:latin typeface="+mn-lt"/>
              </a:rPr>
              <a:t> </a:t>
            </a:r>
            <a:r>
              <a:rPr lang="en-US" altLang="zh-CN" sz="2400" dirty="0">
                <a:solidFill>
                  <a:schemeClr val="tx1"/>
                </a:solidFill>
                <a:latin typeface="+mn-lt"/>
              </a:rPr>
              <a:t>causing</a:t>
            </a:r>
            <a:r>
              <a:rPr lang="zh-CN" altLang="en-US" sz="2400" dirty="0">
                <a:solidFill>
                  <a:schemeClr val="tx1"/>
                </a:solidFill>
                <a:latin typeface="+mn-lt"/>
              </a:rPr>
              <a:t> </a:t>
            </a:r>
            <a:r>
              <a:rPr lang="en-US" altLang="zh-CN" sz="2400" dirty="0">
                <a:solidFill>
                  <a:srgbClr val="FF0000"/>
                </a:solidFill>
                <a:latin typeface="+mn-lt"/>
              </a:rPr>
              <a:t>severe</a:t>
            </a:r>
            <a:r>
              <a:rPr lang="zh-CN" altLang="en-US" sz="2400" dirty="0">
                <a:solidFill>
                  <a:srgbClr val="FF0000"/>
                </a:solidFill>
                <a:latin typeface="+mn-lt"/>
              </a:rPr>
              <a:t> </a:t>
            </a:r>
            <a:r>
              <a:rPr lang="en-US" altLang="zh-CN" sz="2400" dirty="0">
                <a:solidFill>
                  <a:srgbClr val="FF0000"/>
                </a:solidFill>
                <a:latin typeface="+mn-lt"/>
              </a:rPr>
              <a:t>safety</a:t>
            </a:r>
            <a:r>
              <a:rPr lang="zh-CN" altLang="en-US" sz="2400" dirty="0">
                <a:solidFill>
                  <a:srgbClr val="FF0000"/>
                </a:solidFill>
                <a:latin typeface="+mn-lt"/>
              </a:rPr>
              <a:t> </a:t>
            </a:r>
            <a:r>
              <a:rPr lang="en-US" altLang="zh-CN" sz="2400" dirty="0">
                <a:solidFill>
                  <a:srgbClr val="FF0000"/>
                </a:solidFill>
                <a:latin typeface="+mn-lt"/>
              </a:rPr>
              <a:t>concerns</a:t>
            </a:r>
            <a:r>
              <a:rPr lang="en-US" altLang="zh-CN" sz="2400" dirty="0">
                <a:solidFill>
                  <a:schemeClr val="tx1"/>
                </a:solidFill>
                <a:latin typeface="+mn-lt"/>
              </a:rPr>
              <a:t>.</a:t>
            </a:r>
            <a:r>
              <a:rPr lang="zh-CN" altLang="en-US" sz="2400" dirty="0">
                <a:solidFill>
                  <a:schemeClr val="tx1"/>
                </a:solidFill>
                <a:latin typeface="+mn-lt"/>
              </a:rPr>
              <a:t> </a:t>
            </a:r>
            <a:endParaRPr lang="en-US" altLang="zh-CN" sz="2400" dirty="0">
              <a:solidFill>
                <a:schemeClr val="tx1"/>
              </a:solidFill>
              <a:latin typeface="+mn-lt"/>
            </a:endParaRPr>
          </a:p>
          <a:p>
            <a:endParaRPr lang="en-US" altLang="zh-CN" sz="2400" dirty="0">
              <a:solidFill>
                <a:schemeClr val="tx1"/>
              </a:solidFill>
              <a:latin typeface="+mn-lt"/>
            </a:endParaRPr>
          </a:p>
          <a:p>
            <a:r>
              <a:rPr lang="en-US" altLang="zh-CN" sz="2400" dirty="0">
                <a:solidFill>
                  <a:schemeClr val="tx1"/>
                </a:solidFill>
                <a:latin typeface="+mn-lt"/>
              </a:rPr>
              <a:t>After</a:t>
            </a:r>
            <a:r>
              <a:rPr lang="zh-CN" altLang="en-US" sz="2400" dirty="0">
                <a:solidFill>
                  <a:schemeClr val="tx1"/>
                </a:solidFill>
                <a:latin typeface="+mn-lt"/>
              </a:rPr>
              <a:t> </a:t>
            </a:r>
            <a:r>
              <a:rPr lang="en-US" altLang="zh-CN" sz="2400" dirty="0">
                <a:solidFill>
                  <a:schemeClr val="tx1"/>
                </a:solidFill>
                <a:latin typeface="+mn-lt"/>
              </a:rPr>
              <a:t>ART,</a:t>
            </a:r>
            <a:r>
              <a:rPr lang="zh-CN" altLang="en-US" sz="2400" dirty="0">
                <a:solidFill>
                  <a:schemeClr val="tx1"/>
                </a:solidFill>
                <a:latin typeface="+mn-lt"/>
              </a:rPr>
              <a:t> </a:t>
            </a:r>
            <a:r>
              <a:rPr lang="en-US" altLang="zh-CN" sz="2400" dirty="0">
                <a:solidFill>
                  <a:schemeClr val="tx1"/>
                </a:solidFill>
                <a:latin typeface="+mn-lt"/>
              </a:rPr>
              <a:t>meeting</a:t>
            </a:r>
            <a:r>
              <a:rPr lang="zh-CN" altLang="en-US" sz="2400" dirty="0">
                <a:solidFill>
                  <a:schemeClr val="tx1"/>
                </a:solidFill>
                <a:latin typeface="+mn-lt"/>
              </a:rPr>
              <a:t> </a:t>
            </a:r>
            <a:r>
              <a:rPr lang="en-US" altLang="zh-CN" sz="2400" dirty="0">
                <a:solidFill>
                  <a:schemeClr val="tx1"/>
                </a:solidFill>
                <a:latin typeface="+mn-lt"/>
              </a:rPr>
              <a:t>the</a:t>
            </a:r>
            <a:r>
              <a:rPr lang="zh-CN" altLang="en-US" sz="2400" dirty="0">
                <a:solidFill>
                  <a:schemeClr val="tx1"/>
                </a:solidFill>
                <a:latin typeface="+mn-lt"/>
              </a:rPr>
              <a:t> </a:t>
            </a:r>
            <a:r>
              <a:rPr lang="en-US" altLang="zh-CN" sz="2400" dirty="0">
                <a:solidFill>
                  <a:schemeClr val="tx1"/>
                </a:solidFill>
                <a:latin typeface="+mn-lt"/>
              </a:rPr>
              <a:t>task</a:t>
            </a:r>
            <a:r>
              <a:rPr lang="zh-CN" altLang="en-US" sz="2400" dirty="0">
                <a:solidFill>
                  <a:schemeClr val="tx1"/>
                </a:solidFill>
                <a:latin typeface="+mn-lt"/>
              </a:rPr>
              <a:t> </a:t>
            </a:r>
            <a:r>
              <a:rPr lang="en-US" altLang="zh-CN" sz="2400" dirty="0">
                <a:solidFill>
                  <a:schemeClr val="tx1"/>
                </a:solidFill>
                <a:latin typeface="+mn-lt"/>
              </a:rPr>
              <a:t>deadline</a:t>
            </a:r>
            <a:r>
              <a:rPr lang="zh-CN" altLang="en-US" sz="2400" dirty="0">
                <a:solidFill>
                  <a:schemeClr val="tx1"/>
                </a:solidFill>
                <a:latin typeface="+mn-lt"/>
              </a:rPr>
              <a:t> </a:t>
            </a:r>
            <a:r>
              <a:rPr lang="en-US" altLang="zh-CN" sz="2400" dirty="0">
                <a:solidFill>
                  <a:schemeClr val="tx1"/>
                </a:solidFill>
                <a:latin typeface="+mn-lt"/>
              </a:rPr>
              <a:t>is</a:t>
            </a:r>
            <a:r>
              <a:rPr lang="zh-CN" altLang="en-US" sz="2400" dirty="0">
                <a:solidFill>
                  <a:schemeClr val="tx1"/>
                </a:solidFill>
                <a:latin typeface="+mn-lt"/>
              </a:rPr>
              <a:t> </a:t>
            </a:r>
            <a:r>
              <a:rPr lang="en-US" altLang="zh-CN" sz="2400" dirty="0">
                <a:solidFill>
                  <a:srgbClr val="00B0F0"/>
                </a:solidFill>
                <a:latin typeface="+mn-lt"/>
              </a:rPr>
              <a:t>guaranteed,</a:t>
            </a:r>
            <a:r>
              <a:rPr lang="zh-CN" altLang="en-US" sz="2400" dirty="0">
                <a:solidFill>
                  <a:srgbClr val="00B0F0"/>
                </a:solidFill>
                <a:latin typeface="+mn-lt"/>
              </a:rPr>
              <a:t> </a:t>
            </a:r>
            <a:r>
              <a:rPr lang="en-US" altLang="zh-CN" sz="2400" dirty="0">
                <a:solidFill>
                  <a:srgbClr val="00B0F0"/>
                </a:solidFill>
                <a:latin typeface="+mn-lt"/>
              </a:rPr>
              <a:t>&amp;</a:t>
            </a:r>
            <a:r>
              <a:rPr lang="zh-CN" altLang="en-US" sz="2400" dirty="0">
                <a:solidFill>
                  <a:srgbClr val="00B0F0"/>
                </a:solidFill>
                <a:latin typeface="+mn-lt"/>
              </a:rPr>
              <a:t> </a:t>
            </a:r>
            <a:r>
              <a:rPr lang="en-US" altLang="zh-CN" sz="2400" dirty="0">
                <a:solidFill>
                  <a:srgbClr val="00B0F0"/>
                </a:solidFill>
                <a:latin typeface="+mn-lt"/>
              </a:rPr>
              <a:t>performance is</a:t>
            </a:r>
            <a:r>
              <a:rPr lang="zh-CN" altLang="en-US" sz="2400" dirty="0">
                <a:solidFill>
                  <a:srgbClr val="00B0F0"/>
                </a:solidFill>
                <a:latin typeface="+mn-lt"/>
              </a:rPr>
              <a:t> </a:t>
            </a:r>
            <a:r>
              <a:rPr lang="en-US" altLang="zh-CN" sz="2400" dirty="0">
                <a:solidFill>
                  <a:srgbClr val="00B0F0"/>
                </a:solidFill>
                <a:latin typeface="+mn-lt"/>
              </a:rPr>
              <a:t>optimized</a:t>
            </a:r>
          </a:p>
          <a:p>
            <a:pPr lvl="0"/>
            <a:endParaRPr lang="en-US" altLang="zh-CN" sz="2400" dirty="0">
              <a:solidFill>
                <a:schemeClr val="tx1"/>
              </a:solidFill>
              <a:latin typeface="+mn-lt"/>
            </a:endParaRPr>
          </a:p>
          <a:p>
            <a:endParaRPr lang="en-US" altLang="zh-CN" sz="2400" dirty="0">
              <a:solidFill>
                <a:srgbClr val="FF0000"/>
              </a:solidFill>
              <a:latin typeface="+mn-lt"/>
            </a:endParaRPr>
          </a:p>
          <a:p>
            <a:endParaRPr lang="en-US" sz="2400" dirty="0">
              <a:latin typeface="+mn-lt"/>
            </a:endParaRPr>
          </a:p>
        </p:txBody>
      </p:sp>
    </p:spTree>
    <p:custDataLst>
      <p:tags r:id="rId1"/>
    </p:custDataLst>
    <p:extLst>
      <p:ext uri="{BB962C8B-B14F-4D97-AF65-F5344CB8AC3E}">
        <p14:creationId xmlns:p14="http://schemas.microsoft.com/office/powerpoint/2010/main" val="768775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rsal AI Core Series VCK190 Evaluation Kit">
            <a:extLst>
              <a:ext uri="{FF2B5EF4-FFF2-40B4-BE49-F238E27FC236}">
                <a16:creationId xmlns:a16="http://schemas.microsoft.com/office/drawing/2014/main" id="{AC2F4081-C285-C20B-E050-2854196FE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847022"/>
            <a:ext cx="2095500" cy="1433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963E4E2D-EC53-7B0B-1F86-86A38411FCC5}"/>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1A1A1A"/>
              </a:buClr>
              <a:defRPr/>
            </a:pP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Collaboration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with</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Domain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Experts:</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Real-Time Flaw Detection in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Additive</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Manufacturing</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(3D</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printing)</a:t>
            </a:r>
          </a:p>
          <a:p>
            <a:pPr>
              <a:buClr>
                <a:srgbClr val="1A1A1A"/>
              </a:buClr>
              <a:defRPr/>
            </a:pPr>
            <a:endParaRPr kumimoji="0" lang="en-US" sz="2800" b="0" u="none" strike="noStrike" kern="0" cap="none" spc="0" normalizeH="0" baseline="0" noProof="0" dirty="0">
              <a:ln>
                <a:noFill/>
              </a:ln>
              <a:solidFill>
                <a:srgbClr val="FF0000"/>
              </a:solidFill>
              <a:effectLst/>
              <a:uLnTx/>
              <a:uFillTx/>
              <a:latin typeface="+mn-lt"/>
              <a:cs typeface="Calibri" panose="020F0502020204030204" pitchFamily="34" charset="0"/>
              <a:sym typeface="Raleway"/>
            </a:endParaRPr>
          </a:p>
        </p:txBody>
      </p:sp>
      <p:sp>
        <p:nvSpPr>
          <p:cNvPr id="12" name="TextBox 11">
            <a:extLst>
              <a:ext uri="{FF2B5EF4-FFF2-40B4-BE49-F238E27FC236}">
                <a16:creationId xmlns:a16="http://schemas.microsoft.com/office/drawing/2014/main" id="{36AE8A15-BB8B-804D-D820-BE986196E261}"/>
              </a:ext>
            </a:extLst>
          </p:cNvPr>
          <p:cNvSpPr txBox="1"/>
          <p:nvPr/>
        </p:nvSpPr>
        <p:spPr>
          <a:xfrm>
            <a:off x="101963" y="6280785"/>
            <a:ext cx="11988074" cy="523220"/>
          </a:xfrm>
          <a:prstGeom prst="rect">
            <a:avLst/>
          </a:prstGeom>
          <a:noFill/>
        </p:spPr>
        <p:txBody>
          <a:bodyPr wrap="square" rtlCol="0">
            <a:spAutoFit/>
          </a:bodyPr>
          <a:lstStyle/>
          <a:p>
            <a:r>
              <a:rPr lang="en-US" altLang="zh-CN" dirty="0"/>
              <a:t>US</a:t>
            </a:r>
            <a:r>
              <a:rPr lang="zh-CN" altLang="en-US" dirty="0"/>
              <a:t> </a:t>
            </a:r>
            <a:r>
              <a:rPr lang="en-US" altLang="zh-CN" dirty="0"/>
              <a:t>Navy</a:t>
            </a:r>
            <a:r>
              <a:rPr lang="zh-CN" altLang="en-US" dirty="0"/>
              <a:t> </a:t>
            </a:r>
            <a:r>
              <a:rPr lang="en-US" altLang="zh-CN" dirty="0"/>
              <a:t>Naval Engineering Education Consortium (NEEC)</a:t>
            </a:r>
            <a:r>
              <a:rPr lang="zh-CN" altLang="en-US" dirty="0"/>
              <a:t> </a:t>
            </a:r>
            <a:r>
              <a:rPr lang="en-US" altLang="zh-CN" dirty="0"/>
              <a:t>Fund:</a:t>
            </a:r>
            <a:r>
              <a:rPr lang="zh-CN" altLang="en-US" dirty="0"/>
              <a:t> </a:t>
            </a:r>
            <a:r>
              <a:rPr lang="en-US" altLang="zh-CN" dirty="0"/>
              <a:t>“Enabling Real-Time Flaw Detection in Laser Powder Bed Fusion Using In-Situ Infrared Monitoring by Integrating Image Processing, Machine Learning, and Hardware/Software Co-Design”,</a:t>
            </a:r>
            <a:r>
              <a:rPr lang="zh-CN" altLang="en-US" dirty="0"/>
              <a:t> </a:t>
            </a:r>
            <a:r>
              <a:rPr lang="en-US" altLang="zh-CN" dirty="0"/>
              <a:t>Collaboration</a:t>
            </a:r>
            <a:r>
              <a:rPr lang="zh-CN" altLang="en-US" dirty="0"/>
              <a:t> </a:t>
            </a:r>
            <a:r>
              <a:rPr lang="en-US" altLang="zh-CN" dirty="0"/>
              <a:t>with</a:t>
            </a:r>
            <a:r>
              <a:rPr lang="zh-CN" altLang="en-US" dirty="0"/>
              <a:t> </a:t>
            </a:r>
            <a:r>
              <a:rPr lang="en-US" altLang="zh-CN" dirty="0"/>
              <a:t>Prof.</a:t>
            </a:r>
            <a:r>
              <a:rPr lang="zh-CN" altLang="en-US" dirty="0"/>
              <a:t> </a:t>
            </a:r>
            <a:r>
              <a:rPr lang="en-US" altLang="zh-CN" dirty="0"/>
              <a:t>Albert</a:t>
            </a:r>
            <a:r>
              <a:rPr lang="zh-CN" altLang="en-US" dirty="0"/>
              <a:t> </a:t>
            </a:r>
            <a:r>
              <a:rPr lang="en-US" altLang="zh-CN" dirty="0"/>
              <a:t>To</a:t>
            </a:r>
            <a:r>
              <a:rPr lang="zh-CN" altLang="en-US" dirty="0"/>
              <a:t> </a:t>
            </a:r>
            <a:r>
              <a:rPr lang="en-US" altLang="zh-CN" dirty="0"/>
              <a:t>(PITT)</a:t>
            </a:r>
            <a:endParaRPr lang="en-US" dirty="0"/>
          </a:p>
        </p:txBody>
      </p:sp>
      <p:pic>
        <p:nvPicPr>
          <p:cNvPr id="43" name="Picture 42">
            <a:extLst>
              <a:ext uri="{FF2B5EF4-FFF2-40B4-BE49-F238E27FC236}">
                <a16:creationId xmlns:a16="http://schemas.microsoft.com/office/drawing/2014/main" id="{FD0BDD9E-D063-4C0E-6F46-4D54ECA5FED8}"/>
              </a:ext>
            </a:extLst>
          </p:cNvPr>
          <p:cNvPicPr>
            <a:picLocks noChangeAspect="1"/>
          </p:cNvPicPr>
          <p:nvPr/>
        </p:nvPicPr>
        <p:blipFill>
          <a:blip r:embed="rId5"/>
          <a:stretch>
            <a:fillRect/>
          </a:stretch>
        </p:blipFill>
        <p:spPr>
          <a:xfrm>
            <a:off x="88346" y="1637731"/>
            <a:ext cx="8036287" cy="4102104"/>
          </a:xfrm>
          <a:prstGeom prst="rect">
            <a:avLst/>
          </a:prstGeom>
        </p:spPr>
      </p:pic>
      <p:pic>
        <p:nvPicPr>
          <p:cNvPr id="44" name="Picture 43">
            <a:extLst>
              <a:ext uri="{FF2B5EF4-FFF2-40B4-BE49-F238E27FC236}">
                <a16:creationId xmlns:a16="http://schemas.microsoft.com/office/drawing/2014/main" id="{6B6DB208-0670-3FA0-D740-3118042688AC}"/>
              </a:ext>
            </a:extLst>
          </p:cNvPr>
          <p:cNvPicPr>
            <a:picLocks noChangeAspect="1"/>
          </p:cNvPicPr>
          <p:nvPr/>
        </p:nvPicPr>
        <p:blipFill>
          <a:blip r:embed="rId6"/>
          <a:stretch>
            <a:fillRect/>
          </a:stretch>
        </p:blipFill>
        <p:spPr>
          <a:xfrm>
            <a:off x="8389225" y="1637730"/>
            <a:ext cx="3700812" cy="4102105"/>
          </a:xfrm>
          <a:prstGeom prst="rect">
            <a:avLst/>
          </a:prstGeom>
        </p:spPr>
      </p:pic>
    </p:spTree>
    <p:extLst>
      <p:ext uri="{BB962C8B-B14F-4D97-AF65-F5344CB8AC3E}">
        <p14:creationId xmlns:p14="http://schemas.microsoft.com/office/powerpoint/2010/main" val="1137782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63E4E2D-EC53-7B0B-1F86-86A38411FCC5}"/>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1A1A1A"/>
              </a:buClr>
              <a:defRPr/>
            </a:pP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Collaboration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with</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Domain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Experts:</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err="1">
                <a:ln>
                  <a:noFill/>
                </a:ln>
                <a:solidFill>
                  <a:srgbClr val="00B0F0"/>
                </a:solidFill>
                <a:effectLst/>
                <a:uLnTx/>
                <a:uFillTx/>
                <a:latin typeface="+mn-lt"/>
                <a:cs typeface="Calibri" panose="020F0502020204030204" pitchFamily="34" charset="0"/>
                <a:sym typeface="Raleway"/>
              </a:rPr>
              <a:t>FiberFlex</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FPGA-based Intelligent &amp; Distributed Fiber Sensor System for Pedestrian Recognition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endParaRPr kumimoji="0" lang="en-US" sz="2800" b="0" u="none" strike="noStrike" kern="0" cap="none" spc="0" normalizeH="0" baseline="0" noProof="0" dirty="0">
              <a:ln>
                <a:noFill/>
              </a:ln>
              <a:solidFill>
                <a:srgbClr val="FF0000"/>
              </a:solidFill>
              <a:effectLst/>
              <a:uLnTx/>
              <a:uFillTx/>
              <a:latin typeface="+mn-lt"/>
              <a:cs typeface="Calibri" panose="020F0502020204030204" pitchFamily="34" charset="0"/>
              <a:sym typeface="Raleway"/>
            </a:endParaRPr>
          </a:p>
        </p:txBody>
      </p:sp>
      <p:sp>
        <p:nvSpPr>
          <p:cNvPr id="12" name="TextBox 11">
            <a:extLst>
              <a:ext uri="{FF2B5EF4-FFF2-40B4-BE49-F238E27FC236}">
                <a16:creationId xmlns:a16="http://schemas.microsoft.com/office/drawing/2014/main" id="{36AE8A15-BB8B-804D-D820-BE986196E261}"/>
              </a:ext>
            </a:extLst>
          </p:cNvPr>
          <p:cNvSpPr txBox="1"/>
          <p:nvPr/>
        </p:nvSpPr>
        <p:spPr>
          <a:xfrm>
            <a:off x="476052" y="6190148"/>
            <a:ext cx="10337370" cy="523220"/>
          </a:xfrm>
          <a:prstGeom prst="rect">
            <a:avLst/>
          </a:prstGeom>
          <a:noFill/>
        </p:spPr>
        <p:txBody>
          <a:bodyPr wrap="square" rtlCol="0">
            <a:spAutoFit/>
          </a:bodyPr>
          <a:lstStyle/>
          <a:p>
            <a:pPr algn="l"/>
            <a:r>
              <a:rPr lang="en-US" altLang="zh-CN" dirty="0"/>
              <a:t>ACM</a:t>
            </a:r>
            <a:r>
              <a:rPr lang="zh-CN" altLang="en-US" dirty="0"/>
              <a:t> </a:t>
            </a:r>
            <a:r>
              <a:rPr lang="en-US" altLang="zh-CN" dirty="0"/>
              <a:t>TRETS’</a:t>
            </a:r>
            <a:r>
              <a:rPr lang="zh-CN" altLang="en-US" dirty="0"/>
              <a:t> </a:t>
            </a:r>
            <a:r>
              <a:rPr lang="en-US" altLang="zh-CN" dirty="0"/>
              <a:t>2024:</a:t>
            </a:r>
            <a:r>
              <a:rPr lang="zh-CN" altLang="en-US" dirty="0"/>
              <a:t> </a:t>
            </a:r>
            <a:r>
              <a:rPr lang="en-US" altLang="zh-CN" dirty="0" err="1"/>
              <a:t>FiberFlex</a:t>
            </a:r>
            <a:r>
              <a:rPr lang="en-US" altLang="zh-CN" dirty="0"/>
              <a:t>: Real-time FPGA-based Intelligent &amp; Distributed Fiber Sensor System</a:t>
            </a:r>
            <a:r>
              <a:rPr lang="zh-CN" altLang="en-US" dirty="0"/>
              <a:t> </a:t>
            </a:r>
            <a:r>
              <a:rPr lang="en-US" altLang="zh-CN" dirty="0"/>
              <a:t>for Pedestrian Recognition</a:t>
            </a:r>
            <a:br>
              <a:rPr lang="en-US" altLang="zh-CN" dirty="0"/>
            </a:br>
            <a:r>
              <a:rPr lang="en-US" altLang="zh-CN" dirty="0"/>
              <a:t>Collaboration</a:t>
            </a:r>
            <a:r>
              <a:rPr lang="zh-CN" altLang="en-US" dirty="0"/>
              <a:t> </a:t>
            </a:r>
            <a:r>
              <a:rPr lang="en-US" altLang="zh-CN" dirty="0"/>
              <a:t>with</a:t>
            </a:r>
            <a:r>
              <a:rPr lang="zh-CN" altLang="en-US" dirty="0"/>
              <a:t> </a:t>
            </a:r>
            <a:r>
              <a:rPr lang="en-US" altLang="zh-CN" dirty="0"/>
              <a:t>Dr.</a:t>
            </a:r>
            <a:r>
              <a:rPr lang="zh-CN" altLang="en-US" dirty="0"/>
              <a:t> </a:t>
            </a:r>
            <a:r>
              <a:rPr lang="en-US" b="0" i="0" dirty="0">
                <a:solidFill>
                  <a:srgbClr val="222222"/>
                </a:solidFill>
                <a:effectLst/>
                <a:highlight>
                  <a:srgbClr val="FFFFFF"/>
                </a:highlight>
                <a:latin typeface="Arial" panose="020B0604020202020204" pitchFamily="34" charset="0"/>
              </a:rPr>
              <a:t>Nageswara </a:t>
            </a:r>
            <a:r>
              <a:rPr lang="en-US" b="0" i="0" dirty="0" err="1">
                <a:solidFill>
                  <a:srgbClr val="222222"/>
                </a:solidFill>
                <a:effectLst/>
                <a:highlight>
                  <a:srgbClr val="FFFFFF"/>
                </a:highlight>
                <a:latin typeface="Arial" panose="020B0604020202020204" pitchFamily="34" charset="0"/>
              </a:rPr>
              <a:t>Lalam</a:t>
            </a:r>
            <a:r>
              <a:rPr lang="zh-CN" altLang="en-US" dirty="0"/>
              <a:t> </a:t>
            </a:r>
            <a:r>
              <a:rPr lang="en-US" altLang="zh-CN" dirty="0"/>
              <a:t>(DOE</a:t>
            </a:r>
            <a:r>
              <a:rPr lang="zh-CN" altLang="en-US" dirty="0"/>
              <a:t> </a:t>
            </a:r>
            <a:r>
              <a:rPr lang="en-US" altLang="zh-CN" dirty="0"/>
              <a:t>National Energy Technology Laboratory), Prof.</a:t>
            </a:r>
            <a:r>
              <a:rPr lang="zh-CN" altLang="en-US" dirty="0"/>
              <a:t> </a:t>
            </a:r>
            <a:r>
              <a:rPr lang="en-US" altLang="zh-CN" dirty="0"/>
              <a:t>Kevin</a:t>
            </a:r>
            <a:r>
              <a:rPr lang="zh-CN" altLang="en-US" dirty="0"/>
              <a:t> </a:t>
            </a:r>
            <a:r>
              <a:rPr lang="en-US" altLang="zh-CN" dirty="0"/>
              <a:t>Chen</a:t>
            </a:r>
            <a:r>
              <a:rPr lang="zh-CN" altLang="en-US" dirty="0"/>
              <a:t> </a:t>
            </a:r>
            <a:r>
              <a:rPr lang="en-US" altLang="zh-CN" dirty="0"/>
              <a:t>(PITT)</a:t>
            </a:r>
            <a:endParaRPr lang="en-US" dirty="0"/>
          </a:p>
        </p:txBody>
      </p:sp>
      <p:pic>
        <p:nvPicPr>
          <p:cNvPr id="13" name="Picture 12">
            <a:extLst>
              <a:ext uri="{FF2B5EF4-FFF2-40B4-BE49-F238E27FC236}">
                <a16:creationId xmlns:a16="http://schemas.microsoft.com/office/drawing/2014/main" id="{1477E20C-EE4B-EED5-FF94-E53817FB434A}"/>
              </a:ext>
            </a:extLst>
          </p:cNvPr>
          <p:cNvPicPr>
            <a:picLocks noChangeAspect="1"/>
          </p:cNvPicPr>
          <p:nvPr/>
        </p:nvPicPr>
        <p:blipFill>
          <a:blip r:embed="rId4"/>
          <a:stretch>
            <a:fillRect/>
          </a:stretch>
        </p:blipFill>
        <p:spPr>
          <a:xfrm>
            <a:off x="476051" y="2331614"/>
            <a:ext cx="4969405" cy="3858533"/>
          </a:xfrm>
          <a:prstGeom prst="rect">
            <a:avLst/>
          </a:prstGeom>
        </p:spPr>
      </p:pic>
      <p:sp>
        <p:nvSpPr>
          <p:cNvPr id="14" name="TextBox 13">
            <a:extLst>
              <a:ext uri="{FF2B5EF4-FFF2-40B4-BE49-F238E27FC236}">
                <a16:creationId xmlns:a16="http://schemas.microsoft.com/office/drawing/2014/main" id="{5B68822D-A796-4FBB-1C97-92ACE0A00D2F}"/>
              </a:ext>
            </a:extLst>
          </p:cNvPr>
          <p:cNvSpPr txBox="1"/>
          <p:nvPr/>
        </p:nvSpPr>
        <p:spPr>
          <a:xfrm>
            <a:off x="5717205" y="1086712"/>
            <a:ext cx="6777104" cy="2308324"/>
          </a:xfrm>
          <a:prstGeom prst="rect">
            <a:avLst/>
          </a:prstGeom>
          <a:noFill/>
        </p:spPr>
        <p:txBody>
          <a:bodyPr wrap="square" rtlCol="0">
            <a:spAutoFit/>
          </a:bodyPr>
          <a:lstStyle/>
          <a:p>
            <a:r>
              <a:rPr lang="en-US" altLang="zh-CN" sz="2400" dirty="0">
                <a:solidFill>
                  <a:schemeClr val="tx1"/>
                </a:solidFill>
                <a:latin typeface="+mn-lt"/>
              </a:rPr>
              <a:t>Open-source framework on GitHub</a:t>
            </a:r>
          </a:p>
          <a:p>
            <a:pPr lvl="0"/>
            <a:r>
              <a:rPr lang="en-US" altLang="zh-CN" sz="2400" dirty="0">
                <a:solidFill>
                  <a:srgbClr val="00B0F0"/>
                </a:solidFill>
                <a:latin typeface="+mn-lt"/>
              </a:rPr>
              <a:t>Python APIs</a:t>
            </a:r>
            <a:r>
              <a:rPr lang="en-US" altLang="zh-CN" sz="2400" dirty="0">
                <a:solidFill>
                  <a:schemeClr val="tx1"/>
                </a:solidFill>
                <a:latin typeface="+mn-lt"/>
              </a:rPr>
              <a:t>, ready to use</a:t>
            </a:r>
          </a:p>
          <a:p>
            <a:pPr lvl="0"/>
            <a:r>
              <a:rPr lang="en-US" altLang="zh-CN" sz="2400" dirty="0">
                <a:solidFill>
                  <a:srgbClr val="00B0F0"/>
                </a:solidFill>
                <a:latin typeface="+mn-lt"/>
              </a:rPr>
              <a:t>9x</a:t>
            </a:r>
            <a:r>
              <a:rPr lang="zh-CN" altLang="en-US" sz="2400" dirty="0">
                <a:solidFill>
                  <a:srgbClr val="00B0F0"/>
                </a:solidFill>
                <a:latin typeface="+mn-lt"/>
              </a:rPr>
              <a:t> </a:t>
            </a:r>
            <a:r>
              <a:rPr lang="en-US" altLang="zh-CN" sz="2400" dirty="0">
                <a:solidFill>
                  <a:schemeClr val="tx1"/>
                </a:solidFill>
                <a:latin typeface="+mn-lt"/>
              </a:rPr>
              <a:t>perf</a:t>
            </a:r>
            <a:r>
              <a:rPr lang="zh-CN" altLang="en-US" sz="2400" dirty="0">
                <a:solidFill>
                  <a:schemeClr val="tx1"/>
                </a:solidFill>
                <a:latin typeface="+mn-lt"/>
              </a:rPr>
              <a:t> </a:t>
            </a:r>
            <a:r>
              <a:rPr lang="en-US" altLang="zh-CN" sz="2400" dirty="0">
                <a:solidFill>
                  <a:schemeClr val="tx1"/>
                </a:solidFill>
                <a:latin typeface="+mn-lt"/>
              </a:rPr>
              <a:t>gain,</a:t>
            </a:r>
            <a:r>
              <a:rPr lang="zh-CN" altLang="en-US" sz="2400" dirty="0">
                <a:solidFill>
                  <a:srgbClr val="00B0F0"/>
                </a:solidFill>
                <a:latin typeface="+mn-lt"/>
              </a:rPr>
              <a:t> </a:t>
            </a:r>
            <a:r>
              <a:rPr lang="en-US" altLang="zh-CN" sz="2400" dirty="0">
                <a:solidFill>
                  <a:srgbClr val="00B0F0"/>
                </a:solidFill>
                <a:latin typeface="+mn-lt"/>
              </a:rPr>
              <a:t>91x</a:t>
            </a:r>
            <a:r>
              <a:rPr lang="zh-CN" altLang="en-US" sz="2400" dirty="0">
                <a:solidFill>
                  <a:srgbClr val="00B0F0"/>
                </a:solidFill>
                <a:latin typeface="+mn-lt"/>
              </a:rPr>
              <a:t> </a:t>
            </a:r>
            <a:r>
              <a:rPr lang="en-US" altLang="zh-CN" sz="2400" dirty="0">
                <a:solidFill>
                  <a:schemeClr val="tx1"/>
                </a:solidFill>
                <a:latin typeface="+mn-lt"/>
              </a:rPr>
              <a:t>energy</a:t>
            </a:r>
            <a:r>
              <a:rPr lang="zh-CN" altLang="en-US" sz="2400" dirty="0">
                <a:solidFill>
                  <a:schemeClr val="tx1"/>
                </a:solidFill>
                <a:latin typeface="+mn-lt"/>
              </a:rPr>
              <a:t> </a:t>
            </a:r>
            <a:r>
              <a:rPr lang="en-US" altLang="zh-CN" sz="2400" dirty="0" err="1">
                <a:solidFill>
                  <a:schemeClr val="tx1"/>
                </a:solidFill>
                <a:latin typeface="+mn-lt"/>
              </a:rPr>
              <a:t>effi</a:t>
            </a:r>
            <a:r>
              <a:rPr lang="en-US" altLang="zh-CN" sz="2400" dirty="0">
                <a:solidFill>
                  <a:schemeClr val="tx1"/>
                </a:solidFill>
                <a:latin typeface="+mn-lt"/>
              </a:rPr>
              <a:t>.</a:t>
            </a:r>
            <a:r>
              <a:rPr lang="zh-CN" altLang="en-US" sz="2400" dirty="0">
                <a:solidFill>
                  <a:schemeClr val="tx1"/>
                </a:solidFill>
                <a:latin typeface="+mn-lt"/>
              </a:rPr>
              <a:t> </a:t>
            </a:r>
            <a:r>
              <a:rPr lang="en-US" altLang="zh-CN" sz="2400" dirty="0">
                <a:solidFill>
                  <a:schemeClr val="tx1"/>
                </a:solidFill>
                <a:latin typeface="+mn-lt"/>
              </a:rPr>
              <a:t>gain</a:t>
            </a:r>
            <a:r>
              <a:rPr lang="zh-CN" altLang="en-US" sz="2400" dirty="0">
                <a:solidFill>
                  <a:schemeClr val="tx1"/>
                </a:solidFill>
                <a:latin typeface="+mn-lt"/>
              </a:rPr>
              <a:t> </a:t>
            </a:r>
            <a:r>
              <a:rPr lang="en-US" altLang="zh-CN" sz="2400" dirty="0">
                <a:solidFill>
                  <a:schemeClr val="tx1"/>
                </a:solidFill>
                <a:latin typeface="+mn-lt"/>
              </a:rPr>
              <a:t>over</a:t>
            </a:r>
            <a:r>
              <a:rPr lang="zh-CN" altLang="en-US" sz="2400" dirty="0">
                <a:solidFill>
                  <a:schemeClr val="tx1"/>
                </a:solidFill>
                <a:latin typeface="+mn-lt"/>
              </a:rPr>
              <a:t> </a:t>
            </a:r>
            <a:r>
              <a:rPr lang="en-US" altLang="zh-CN" sz="2400" dirty="0">
                <a:solidFill>
                  <a:schemeClr val="tx1"/>
                </a:solidFill>
                <a:latin typeface="+mn-lt"/>
              </a:rPr>
              <a:t>CPU+GPU</a:t>
            </a:r>
          </a:p>
          <a:p>
            <a:pPr lvl="0"/>
            <a:endParaRPr lang="en-US" altLang="zh-CN" sz="2400" dirty="0">
              <a:solidFill>
                <a:schemeClr val="tx1"/>
              </a:solidFill>
              <a:latin typeface="+mn-lt"/>
            </a:endParaRPr>
          </a:p>
          <a:p>
            <a:endParaRPr lang="en-US" altLang="zh-CN" sz="2400" dirty="0">
              <a:solidFill>
                <a:srgbClr val="FF0000"/>
              </a:solidFill>
              <a:latin typeface="+mn-lt"/>
            </a:endParaRPr>
          </a:p>
          <a:p>
            <a:endParaRPr lang="en-US" sz="2400" dirty="0">
              <a:latin typeface="+mn-lt"/>
            </a:endParaRPr>
          </a:p>
        </p:txBody>
      </p:sp>
      <p:pic>
        <p:nvPicPr>
          <p:cNvPr id="15" name="Picture 14">
            <a:extLst>
              <a:ext uri="{FF2B5EF4-FFF2-40B4-BE49-F238E27FC236}">
                <a16:creationId xmlns:a16="http://schemas.microsoft.com/office/drawing/2014/main" id="{97587255-7C62-C8B1-30B7-C0DC1039828C}"/>
              </a:ext>
            </a:extLst>
          </p:cNvPr>
          <p:cNvPicPr>
            <a:picLocks noChangeAspect="1"/>
          </p:cNvPicPr>
          <p:nvPr/>
        </p:nvPicPr>
        <p:blipFill>
          <a:blip r:embed="rId5"/>
          <a:stretch>
            <a:fillRect/>
          </a:stretch>
        </p:blipFill>
        <p:spPr>
          <a:xfrm>
            <a:off x="6077218" y="2641403"/>
            <a:ext cx="5366984" cy="3129885"/>
          </a:xfrm>
          <a:prstGeom prst="rect">
            <a:avLst/>
          </a:prstGeom>
        </p:spPr>
      </p:pic>
      <p:sp>
        <p:nvSpPr>
          <p:cNvPr id="16" name="TextBox 15">
            <a:extLst>
              <a:ext uri="{FF2B5EF4-FFF2-40B4-BE49-F238E27FC236}">
                <a16:creationId xmlns:a16="http://schemas.microsoft.com/office/drawing/2014/main" id="{01ABCFC2-DC85-9173-424A-3E687CB1E31C}"/>
              </a:ext>
            </a:extLst>
          </p:cNvPr>
          <p:cNvSpPr txBox="1"/>
          <p:nvPr/>
        </p:nvSpPr>
        <p:spPr>
          <a:xfrm>
            <a:off x="187409" y="717380"/>
            <a:ext cx="5408173" cy="2677656"/>
          </a:xfrm>
          <a:prstGeom prst="rect">
            <a:avLst/>
          </a:prstGeom>
          <a:noFill/>
        </p:spPr>
        <p:txBody>
          <a:bodyPr wrap="square" rtlCol="0">
            <a:spAutoFit/>
          </a:bodyPr>
          <a:lstStyle/>
          <a:p>
            <a:br>
              <a:rPr lang="en-US" altLang="zh-CN" sz="2400" dirty="0">
                <a:solidFill>
                  <a:schemeClr val="tx1"/>
                </a:solidFill>
                <a:latin typeface="+mn-lt"/>
              </a:rPr>
            </a:br>
            <a:r>
              <a:rPr lang="en-US" altLang="zh-CN" sz="2400" dirty="0">
                <a:solidFill>
                  <a:schemeClr val="tx1"/>
                </a:solidFill>
                <a:latin typeface="+mn-lt"/>
              </a:rPr>
              <a:t>Reduced impact on personal privacy, </a:t>
            </a:r>
            <a:br>
              <a:rPr lang="en-US" altLang="zh-CN" sz="2400" dirty="0">
                <a:solidFill>
                  <a:schemeClr val="tx1"/>
                </a:solidFill>
                <a:latin typeface="+mn-lt"/>
              </a:rPr>
            </a:br>
            <a:r>
              <a:rPr lang="en-US" altLang="zh-CN" sz="2400" dirty="0">
                <a:solidFill>
                  <a:schemeClr val="tx1"/>
                </a:solidFill>
                <a:latin typeface="+mn-lt"/>
              </a:rPr>
              <a:t>No limitations on line-of-sight</a:t>
            </a:r>
            <a:r>
              <a:rPr lang="zh-CN" altLang="en-US" sz="2400" dirty="0">
                <a:solidFill>
                  <a:schemeClr val="tx1"/>
                </a:solidFill>
                <a:latin typeface="+mn-lt"/>
              </a:rPr>
              <a:t> </a:t>
            </a:r>
            <a:r>
              <a:rPr lang="en-US" altLang="zh-CN" sz="2400" dirty="0">
                <a:solidFill>
                  <a:schemeClr val="tx1"/>
                </a:solidFill>
                <a:latin typeface="+mn-lt"/>
              </a:rPr>
              <a:t>detection, </a:t>
            </a:r>
            <a:br>
              <a:rPr lang="en-US" altLang="zh-CN" sz="2400" dirty="0">
                <a:solidFill>
                  <a:schemeClr val="tx1"/>
                </a:solidFill>
                <a:latin typeface="+mn-lt"/>
              </a:rPr>
            </a:br>
            <a:r>
              <a:rPr lang="en-US" altLang="zh-CN" sz="2400" dirty="0">
                <a:solidFill>
                  <a:schemeClr val="tx1"/>
                </a:solidFill>
                <a:latin typeface="+mn-lt"/>
              </a:rPr>
              <a:t>Lower cost in mass surveillance situations</a:t>
            </a:r>
          </a:p>
          <a:p>
            <a:pPr lvl="0"/>
            <a:endParaRPr lang="en-US" altLang="zh-CN" sz="2400" dirty="0">
              <a:solidFill>
                <a:schemeClr val="tx1"/>
              </a:solidFill>
              <a:latin typeface="+mn-lt"/>
            </a:endParaRPr>
          </a:p>
          <a:p>
            <a:endParaRPr lang="en-US" altLang="zh-CN" sz="2400" dirty="0">
              <a:solidFill>
                <a:srgbClr val="FF0000"/>
              </a:solidFill>
              <a:latin typeface="+mn-lt"/>
            </a:endParaRPr>
          </a:p>
          <a:p>
            <a:endParaRPr lang="en-US" sz="2400" dirty="0">
              <a:latin typeface="+mn-lt"/>
            </a:endParaRPr>
          </a:p>
        </p:txBody>
      </p:sp>
    </p:spTree>
    <p:extLst>
      <p:ext uri="{BB962C8B-B14F-4D97-AF65-F5344CB8AC3E}">
        <p14:creationId xmlns:p14="http://schemas.microsoft.com/office/powerpoint/2010/main" val="351039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28129"/>
            <a:ext cx="10515600" cy="1325563"/>
          </a:xfrm>
          <a:prstGeom prst="rect">
            <a:avLst/>
          </a:prstGeom>
        </p:spPr>
        <p:txBody>
          <a:bodyPr vert="horz" wrap="square" lIns="0" tIns="12700" rIns="0" bIns="0" rtlCol="0">
            <a:spAutoFit/>
          </a:bodyPr>
          <a:lstStyle/>
          <a:p>
            <a:pPr marL="12700">
              <a:lnSpc>
                <a:spcPct val="100000"/>
              </a:lnSpc>
              <a:spcBef>
                <a:spcPts val="100"/>
              </a:spcBef>
            </a:pPr>
            <a:r>
              <a:rPr lang="en-US" altLang="zh-CN" sz="3600" spc="-175" dirty="0">
                <a:latin typeface="+mj-lt"/>
                <a:cs typeface="Calibri" panose="020F0502020204030204" pitchFamily="34" charset="0"/>
              </a:rPr>
              <a:t>Technology</a:t>
            </a:r>
            <a:r>
              <a:rPr lang="zh-CN" altLang="en-US" sz="3600" spc="-175" dirty="0">
                <a:latin typeface="+mj-lt"/>
                <a:cs typeface="Calibri" panose="020F0502020204030204" pitchFamily="34" charset="0"/>
              </a:rPr>
              <a:t> </a:t>
            </a:r>
            <a:r>
              <a:rPr lang="en-US" altLang="zh-CN" sz="3600" spc="-175" dirty="0">
                <a:latin typeface="+mj-lt"/>
                <a:cs typeface="Calibri" panose="020F0502020204030204" pitchFamily="34" charset="0"/>
              </a:rPr>
              <a:t>Core</a:t>
            </a:r>
            <a:r>
              <a:rPr lang="zh-CN" altLang="en-US" sz="3600" spc="-175" dirty="0">
                <a:latin typeface="+mj-lt"/>
                <a:cs typeface="Calibri" panose="020F0502020204030204" pitchFamily="34" charset="0"/>
              </a:rPr>
              <a:t> </a:t>
            </a:r>
            <a:r>
              <a:rPr lang="en-US" altLang="zh-CN" sz="3600" spc="-175" dirty="0">
                <a:latin typeface="+mj-lt"/>
                <a:cs typeface="Calibri" panose="020F0502020204030204" pitchFamily="34" charset="0"/>
              </a:rPr>
              <a:t>Areas</a:t>
            </a:r>
            <a:r>
              <a:rPr sz="3600" spc="-175" dirty="0">
                <a:latin typeface="+mj-lt"/>
                <a:cs typeface="Calibri" panose="020F0502020204030204" pitchFamily="34" charset="0"/>
              </a:rPr>
              <a:t> </a:t>
            </a:r>
            <a:r>
              <a:rPr sz="3600" spc="-215" dirty="0">
                <a:latin typeface="+mj-lt"/>
                <a:cs typeface="Calibri" panose="020F0502020204030204" pitchFamily="34" charset="0"/>
              </a:rPr>
              <a:t>(Peipei,</a:t>
            </a:r>
            <a:r>
              <a:rPr sz="3600" spc="-150" dirty="0">
                <a:latin typeface="+mj-lt"/>
                <a:cs typeface="Calibri" panose="020F0502020204030204" pitchFamily="34" charset="0"/>
              </a:rPr>
              <a:t> </a:t>
            </a:r>
            <a:r>
              <a:rPr sz="3600" spc="-295" dirty="0">
                <a:latin typeface="+mj-lt"/>
                <a:cs typeface="Calibri" panose="020F0502020204030204" pitchFamily="34" charset="0"/>
              </a:rPr>
              <a:t>Ben,</a:t>
            </a:r>
            <a:r>
              <a:rPr sz="3600" spc="-165" dirty="0">
                <a:latin typeface="+mj-lt"/>
                <a:cs typeface="Calibri" panose="020F0502020204030204" pitchFamily="34" charset="0"/>
              </a:rPr>
              <a:t> </a:t>
            </a:r>
            <a:r>
              <a:rPr sz="3600" spc="-275" dirty="0">
                <a:latin typeface="+mj-lt"/>
                <a:cs typeface="Calibri" panose="020F0502020204030204" pitchFamily="34" charset="0"/>
              </a:rPr>
              <a:t>Haneesh,</a:t>
            </a:r>
            <a:r>
              <a:rPr sz="3600" spc="-155" dirty="0">
                <a:latin typeface="+mj-lt"/>
                <a:cs typeface="Calibri" panose="020F0502020204030204" pitchFamily="34" charset="0"/>
              </a:rPr>
              <a:t> </a:t>
            </a:r>
            <a:r>
              <a:rPr sz="3600" spc="-265" dirty="0">
                <a:latin typeface="+mj-lt"/>
                <a:cs typeface="Calibri" panose="020F0502020204030204" pitchFamily="34" charset="0"/>
              </a:rPr>
              <a:t>Kimani)</a:t>
            </a:r>
            <a:endParaRPr sz="3600" dirty="0">
              <a:latin typeface="+mj-lt"/>
              <a:cs typeface="Calibri" panose="020F0502020204030204" pitchFamily="34" charset="0"/>
            </a:endParaRPr>
          </a:p>
        </p:txBody>
      </p:sp>
      <p:pic>
        <p:nvPicPr>
          <p:cNvPr id="3" name="object 3"/>
          <p:cNvPicPr/>
          <p:nvPr/>
        </p:nvPicPr>
        <p:blipFill>
          <a:blip r:embed="rId2" cstate="print"/>
          <a:stretch>
            <a:fillRect/>
          </a:stretch>
        </p:blipFill>
        <p:spPr>
          <a:xfrm>
            <a:off x="0" y="41148"/>
            <a:ext cx="425195" cy="631697"/>
          </a:xfrm>
          <a:prstGeom prst="rect">
            <a:avLst/>
          </a:prstGeom>
        </p:spPr>
      </p:pic>
      <p:grpSp>
        <p:nvGrpSpPr>
          <p:cNvPr id="4" name="object 4"/>
          <p:cNvGrpSpPr/>
          <p:nvPr/>
        </p:nvGrpSpPr>
        <p:grpSpPr>
          <a:xfrm>
            <a:off x="2997707" y="3216401"/>
            <a:ext cx="4758055" cy="1763395"/>
            <a:chOff x="2997707" y="3216401"/>
            <a:chExt cx="4758055" cy="1763395"/>
          </a:xfrm>
        </p:grpSpPr>
        <p:pic>
          <p:nvPicPr>
            <p:cNvPr id="5" name="object 5"/>
            <p:cNvPicPr/>
            <p:nvPr/>
          </p:nvPicPr>
          <p:blipFill>
            <a:blip r:embed="rId3" cstate="print"/>
            <a:stretch>
              <a:fillRect/>
            </a:stretch>
          </p:blipFill>
          <p:spPr>
            <a:xfrm>
              <a:off x="3022853" y="3241547"/>
              <a:ext cx="4700625" cy="1712975"/>
            </a:xfrm>
            <a:prstGeom prst="rect">
              <a:avLst/>
            </a:prstGeom>
          </p:spPr>
        </p:pic>
        <p:sp>
          <p:nvSpPr>
            <p:cNvPr id="6" name="object 6"/>
            <p:cNvSpPr/>
            <p:nvPr/>
          </p:nvSpPr>
          <p:spPr>
            <a:xfrm>
              <a:off x="3010280" y="3228974"/>
              <a:ext cx="4733290" cy="1738630"/>
            </a:xfrm>
            <a:custGeom>
              <a:avLst/>
              <a:gdLst/>
              <a:ahLst/>
              <a:cxnLst/>
              <a:rect l="l" t="t" r="r" b="b"/>
              <a:pathLst>
                <a:path w="4733290" h="1738629">
                  <a:moveTo>
                    <a:pt x="0" y="0"/>
                  </a:moveTo>
                  <a:lnTo>
                    <a:pt x="4732782" y="0"/>
                  </a:lnTo>
                  <a:lnTo>
                    <a:pt x="4732782" y="1738122"/>
                  </a:lnTo>
                  <a:lnTo>
                    <a:pt x="0" y="1738122"/>
                  </a:lnTo>
                  <a:lnTo>
                    <a:pt x="0" y="0"/>
                  </a:lnTo>
                  <a:close/>
                </a:path>
              </a:pathLst>
            </a:custGeom>
            <a:ln w="2514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p:txBody>
        </p:sp>
      </p:grpSp>
      <p:grpSp>
        <p:nvGrpSpPr>
          <p:cNvPr id="7" name="object 7"/>
          <p:cNvGrpSpPr/>
          <p:nvPr/>
        </p:nvGrpSpPr>
        <p:grpSpPr>
          <a:xfrm>
            <a:off x="2907792" y="1063752"/>
            <a:ext cx="5171440" cy="1858645"/>
            <a:chOff x="2907792" y="1063752"/>
            <a:chExt cx="5171440" cy="1858645"/>
          </a:xfrm>
        </p:grpSpPr>
        <p:pic>
          <p:nvPicPr>
            <p:cNvPr id="8" name="object 8"/>
            <p:cNvPicPr/>
            <p:nvPr/>
          </p:nvPicPr>
          <p:blipFill>
            <a:blip r:embed="rId4" cstate="print"/>
            <a:stretch>
              <a:fillRect/>
            </a:stretch>
          </p:blipFill>
          <p:spPr>
            <a:xfrm>
              <a:off x="2926842" y="1082802"/>
              <a:ext cx="5132819" cy="1820417"/>
            </a:xfrm>
            <a:prstGeom prst="rect">
              <a:avLst/>
            </a:prstGeom>
          </p:spPr>
        </p:pic>
        <p:sp>
          <p:nvSpPr>
            <p:cNvPr id="9" name="object 9"/>
            <p:cNvSpPr/>
            <p:nvPr/>
          </p:nvSpPr>
          <p:spPr>
            <a:xfrm>
              <a:off x="2917317" y="1073277"/>
              <a:ext cx="5152390" cy="1839595"/>
            </a:xfrm>
            <a:custGeom>
              <a:avLst/>
              <a:gdLst/>
              <a:ahLst/>
              <a:cxnLst/>
              <a:rect l="l" t="t" r="r" b="b"/>
              <a:pathLst>
                <a:path w="5152390" h="1839595">
                  <a:moveTo>
                    <a:pt x="0" y="0"/>
                  </a:moveTo>
                  <a:lnTo>
                    <a:pt x="5151882" y="0"/>
                  </a:lnTo>
                  <a:lnTo>
                    <a:pt x="5151882" y="1839468"/>
                  </a:lnTo>
                  <a:lnTo>
                    <a:pt x="0" y="1839468"/>
                  </a:lnTo>
                  <a:lnTo>
                    <a:pt x="0" y="0"/>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p:txBody>
        </p:sp>
      </p:grpSp>
      <p:pic>
        <p:nvPicPr>
          <p:cNvPr id="10" name="object 10"/>
          <p:cNvPicPr/>
          <p:nvPr/>
        </p:nvPicPr>
        <p:blipFill>
          <a:blip r:embed="rId5" cstate="print"/>
          <a:stretch>
            <a:fillRect/>
          </a:stretch>
        </p:blipFill>
        <p:spPr>
          <a:xfrm>
            <a:off x="9119616" y="991361"/>
            <a:ext cx="2786621" cy="2259329"/>
          </a:xfrm>
          <a:prstGeom prst="rect">
            <a:avLst/>
          </a:prstGeom>
        </p:spPr>
      </p:pic>
      <p:sp>
        <p:nvSpPr>
          <p:cNvPr id="11" name="object 11"/>
          <p:cNvSpPr txBox="1"/>
          <p:nvPr/>
        </p:nvSpPr>
        <p:spPr>
          <a:xfrm>
            <a:off x="190969" y="760118"/>
            <a:ext cx="7912100" cy="51371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tab pos="3304540" algn="l"/>
              </a:tabLst>
              <a:defRPr/>
            </a:pPr>
            <a:r>
              <a:rPr kumimoji="0" sz="1600" b="1" i="0" u="none" strike="noStrike" kern="0" cap="none" spc="-95" normalizeH="0" baseline="0" noProof="0" dirty="0">
                <a:ln>
                  <a:noFill/>
                </a:ln>
                <a:solidFill>
                  <a:sysClr val="windowText" lastClr="000000"/>
                </a:solidFill>
                <a:effectLst/>
                <a:uLnTx/>
                <a:uFillTx/>
                <a:latin typeface="+mj-lt"/>
                <a:cs typeface="Calibri" panose="020F0502020204030204" pitchFamily="34" charset="0"/>
              </a:rPr>
              <a:t>AI-</a:t>
            </a:r>
            <a:r>
              <a:rPr kumimoji="0" sz="1600" b="1" i="0" u="none" strike="noStrike" kern="0" cap="none" spc="-105" normalizeH="0" baseline="0" noProof="0" dirty="0">
                <a:ln>
                  <a:noFill/>
                </a:ln>
                <a:solidFill>
                  <a:sysClr val="windowText" lastClr="000000"/>
                </a:solidFill>
                <a:effectLst/>
                <a:uLnTx/>
                <a:uFillTx/>
                <a:latin typeface="+mj-lt"/>
                <a:cs typeface="Calibri" panose="020F0502020204030204" pitchFamily="34" charset="0"/>
              </a:rPr>
              <a:t>powered</a:t>
            </a:r>
            <a:r>
              <a:rPr kumimoji="0" sz="1600" b="1" i="0" u="none" strike="noStrike" kern="0" cap="none" spc="-4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95" normalizeH="0" baseline="0" noProof="0" dirty="0">
                <a:ln>
                  <a:noFill/>
                </a:ln>
                <a:solidFill>
                  <a:sysClr val="windowText" lastClr="000000"/>
                </a:solidFill>
                <a:effectLst/>
                <a:uLnTx/>
                <a:uFillTx/>
                <a:latin typeface="+mj-lt"/>
                <a:cs typeface="Calibri" panose="020F0502020204030204" pitchFamily="34" charset="0"/>
              </a:rPr>
              <a:t>interactive</a:t>
            </a:r>
            <a:r>
              <a:rPr kumimoji="0" sz="1600" b="1" i="0" u="none" strike="noStrike" kern="0" cap="none" spc="-5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0" normalizeH="0" baseline="0" noProof="0" dirty="0">
                <a:ln>
                  <a:noFill/>
                </a:ln>
                <a:solidFill>
                  <a:sysClr val="windowText" lastClr="000000"/>
                </a:solidFill>
                <a:effectLst/>
                <a:uLnTx/>
                <a:uFillTx/>
                <a:latin typeface="+mj-lt"/>
                <a:cs typeface="Calibri" panose="020F0502020204030204" pitchFamily="34" charset="0"/>
              </a:rPr>
              <a:t>Avatar</a:t>
            </a:r>
            <a:r>
              <a:rPr kumimoji="0" sz="1600" b="1" i="0" u="none" strike="noStrike" kern="0" cap="none" spc="0" normalizeH="0" baseline="0" noProof="0" dirty="0">
                <a:ln>
                  <a:noFill/>
                </a:ln>
                <a:solidFill>
                  <a:sysClr val="windowText" lastClr="000000"/>
                </a:solidFill>
                <a:effectLst/>
                <a:uLnTx/>
                <a:uFillTx/>
                <a:latin typeface="+mj-lt"/>
                <a:cs typeface="Calibri" panose="020F0502020204030204" pitchFamily="34" charset="0"/>
              </a:rPr>
              <a:t>	</a:t>
            </a:r>
            <a:r>
              <a:rPr kumimoji="0" sz="2400" b="1" i="0" u="none" strike="noStrike" kern="0" cap="none" spc="-142" normalizeH="0" baseline="1736" noProof="0" dirty="0">
                <a:ln>
                  <a:noFill/>
                </a:ln>
                <a:solidFill>
                  <a:sysClr val="windowText" lastClr="000000"/>
                </a:solidFill>
                <a:effectLst/>
                <a:uLnTx/>
                <a:uFillTx/>
                <a:latin typeface="+mj-lt"/>
                <a:cs typeface="Calibri" panose="020F0502020204030204" pitchFamily="34" charset="0"/>
              </a:rPr>
              <a:t>AI-</a:t>
            </a:r>
            <a:r>
              <a:rPr kumimoji="0" sz="2400" b="1" i="0" u="none" strike="noStrike" kern="0" cap="none" spc="-157" normalizeH="0" baseline="1736" noProof="0" dirty="0">
                <a:ln>
                  <a:noFill/>
                </a:ln>
                <a:solidFill>
                  <a:sysClr val="windowText" lastClr="000000"/>
                </a:solidFill>
                <a:effectLst/>
                <a:uLnTx/>
                <a:uFillTx/>
                <a:latin typeface="+mj-lt"/>
                <a:cs typeface="Calibri" panose="020F0502020204030204" pitchFamily="34" charset="0"/>
              </a:rPr>
              <a:t>enabled</a:t>
            </a:r>
            <a:r>
              <a:rPr kumimoji="0" sz="2400" b="1" i="0" u="none" strike="noStrike" kern="0" cap="none" spc="-97" normalizeH="0" baseline="1736" noProof="0" dirty="0">
                <a:ln>
                  <a:noFill/>
                </a:ln>
                <a:solidFill>
                  <a:sysClr val="windowText" lastClr="000000"/>
                </a:solidFill>
                <a:effectLst/>
                <a:uLnTx/>
                <a:uFillTx/>
                <a:latin typeface="+mj-lt"/>
                <a:cs typeface="Calibri" panose="020F0502020204030204" pitchFamily="34" charset="0"/>
              </a:rPr>
              <a:t> </a:t>
            </a:r>
            <a:r>
              <a:rPr kumimoji="0" sz="2400" b="1" i="0" u="none" strike="noStrike" kern="0" cap="none" spc="-165" normalizeH="0" baseline="1736" noProof="0" dirty="0">
                <a:ln>
                  <a:noFill/>
                </a:ln>
                <a:solidFill>
                  <a:sysClr val="windowText" lastClr="000000"/>
                </a:solidFill>
                <a:effectLst/>
                <a:uLnTx/>
                <a:uFillTx/>
                <a:latin typeface="+mj-lt"/>
                <a:cs typeface="Calibri" panose="020F0502020204030204" pitchFamily="34" charset="0"/>
              </a:rPr>
              <a:t>embedded</a:t>
            </a:r>
            <a:r>
              <a:rPr kumimoji="0" sz="2400" b="1" i="0" u="none" strike="noStrike" kern="0" cap="none" spc="-67" normalizeH="0" baseline="1736" noProof="0" dirty="0">
                <a:ln>
                  <a:noFill/>
                </a:ln>
                <a:solidFill>
                  <a:sysClr val="windowText" lastClr="000000"/>
                </a:solidFill>
                <a:effectLst/>
                <a:uLnTx/>
                <a:uFillTx/>
                <a:latin typeface="+mj-lt"/>
                <a:cs typeface="Calibri" panose="020F0502020204030204" pitchFamily="34" charset="0"/>
              </a:rPr>
              <a:t> </a:t>
            </a:r>
            <a:r>
              <a:rPr kumimoji="0" sz="2400" b="1" i="0" u="none" strike="noStrike" kern="0" cap="none" spc="-195" normalizeH="0" baseline="1736" noProof="0" dirty="0">
                <a:ln>
                  <a:noFill/>
                </a:ln>
                <a:solidFill>
                  <a:sysClr val="windowText" lastClr="000000"/>
                </a:solidFill>
                <a:effectLst/>
                <a:uLnTx/>
                <a:uFillTx/>
                <a:latin typeface="+mj-lt"/>
                <a:cs typeface="Calibri" panose="020F0502020204030204" pitchFamily="34" charset="0"/>
              </a:rPr>
              <a:t>computing</a:t>
            </a:r>
            <a:r>
              <a:rPr kumimoji="0" sz="2400" b="1" i="0" u="none" strike="noStrike" kern="0" cap="none" spc="-89" normalizeH="0" baseline="1736" noProof="0" dirty="0">
                <a:ln>
                  <a:noFill/>
                </a:ln>
                <a:solidFill>
                  <a:sysClr val="windowText" lastClr="000000"/>
                </a:solidFill>
                <a:effectLst/>
                <a:uLnTx/>
                <a:uFillTx/>
                <a:latin typeface="+mj-lt"/>
                <a:cs typeface="Calibri" panose="020F0502020204030204" pitchFamily="34" charset="0"/>
              </a:rPr>
              <a:t> </a:t>
            </a:r>
            <a:r>
              <a:rPr kumimoji="0" sz="2400" b="1" i="0" u="none" strike="noStrike" kern="0" cap="none" spc="-157" normalizeH="0" baseline="1736" noProof="0" dirty="0">
                <a:ln>
                  <a:noFill/>
                </a:ln>
                <a:solidFill>
                  <a:sysClr val="windowText" lastClr="000000"/>
                </a:solidFill>
                <a:effectLst/>
                <a:uLnTx/>
                <a:uFillTx/>
                <a:latin typeface="+mj-lt"/>
                <a:cs typeface="Calibri" panose="020F0502020204030204" pitchFamily="34" charset="0"/>
              </a:rPr>
              <a:t>platforms</a:t>
            </a:r>
            <a:r>
              <a:rPr kumimoji="0" sz="2400" b="1" i="0" u="none" strike="noStrike" kern="0" cap="none" spc="-75" normalizeH="0" baseline="1736" noProof="0" dirty="0">
                <a:ln>
                  <a:noFill/>
                </a:ln>
                <a:solidFill>
                  <a:sysClr val="windowText" lastClr="000000"/>
                </a:solidFill>
                <a:effectLst/>
                <a:uLnTx/>
                <a:uFillTx/>
                <a:latin typeface="+mj-lt"/>
                <a:cs typeface="Calibri" panose="020F0502020204030204" pitchFamily="34" charset="0"/>
              </a:rPr>
              <a:t> </a:t>
            </a:r>
            <a:r>
              <a:rPr kumimoji="0" sz="2400" b="1" i="0" u="none" strike="noStrike" kern="0" cap="none" spc="-187" normalizeH="0" baseline="1736" noProof="0" dirty="0">
                <a:ln>
                  <a:noFill/>
                </a:ln>
                <a:solidFill>
                  <a:sysClr val="windowText" lastClr="000000"/>
                </a:solidFill>
                <a:effectLst/>
                <a:uLnTx/>
                <a:uFillTx/>
                <a:latin typeface="+mj-lt"/>
                <a:cs typeface="Calibri" panose="020F0502020204030204" pitchFamily="34" charset="0"/>
              </a:rPr>
              <a:t>(Zhou</a:t>
            </a:r>
            <a:r>
              <a:rPr kumimoji="0" sz="2400" b="1" i="0" u="none" strike="noStrike" kern="0" cap="none" spc="-67" normalizeH="0" baseline="1736" noProof="0" dirty="0">
                <a:ln>
                  <a:noFill/>
                </a:ln>
                <a:solidFill>
                  <a:sysClr val="windowText" lastClr="000000"/>
                </a:solidFill>
                <a:effectLst/>
                <a:uLnTx/>
                <a:uFillTx/>
                <a:latin typeface="+mj-lt"/>
                <a:cs typeface="Calibri" panose="020F0502020204030204" pitchFamily="34" charset="0"/>
              </a:rPr>
              <a:t> </a:t>
            </a:r>
            <a:r>
              <a:rPr kumimoji="0" sz="2400" b="1" i="0" u="none" strike="noStrike" kern="0" cap="none" spc="-60" normalizeH="0" baseline="1736" noProof="0" dirty="0">
                <a:ln>
                  <a:noFill/>
                </a:ln>
                <a:solidFill>
                  <a:sysClr val="windowText" lastClr="000000"/>
                </a:solidFill>
                <a:effectLst/>
                <a:uLnTx/>
                <a:uFillTx/>
                <a:latin typeface="+mj-lt"/>
                <a:cs typeface="Calibri" panose="020F0502020204030204" pitchFamily="34" charset="0"/>
              </a:rPr>
              <a:t>lab) </a:t>
            </a:r>
            <a:r>
              <a:rPr kumimoji="0" sz="1600" b="1" i="0" u="none" strike="noStrike" kern="0" cap="none" spc="-120" normalizeH="0" baseline="0" noProof="0" dirty="0">
                <a:ln>
                  <a:noFill/>
                </a:ln>
                <a:solidFill>
                  <a:sysClr val="windowText" lastClr="000000"/>
                </a:solidFill>
                <a:effectLst/>
                <a:uLnTx/>
                <a:uFillTx/>
                <a:latin typeface="+mj-lt"/>
                <a:cs typeface="Calibri" panose="020F0502020204030204" pitchFamily="34" charset="0"/>
              </a:rPr>
              <a:t>(courtesy:</a:t>
            </a:r>
            <a:r>
              <a:rPr kumimoji="0" sz="1600" b="1" i="0" u="none" strike="noStrike" kern="0" cap="none" spc="-7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05" normalizeH="0" baseline="0" noProof="0" dirty="0">
                <a:ln>
                  <a:noFill/>
                </a:ln>
                <a:solidFill>
                  <a:sysClr val="windowText" lastClr="000000"/>
                </a:solidFill>
                <a:effectLst/>
                <a:uLnTx/>
                <a:uFillTx/>
                <a:latin typeface="+mj-lt"/>
                <a:cs typeface="Calibri" panose="020F0502020204030204" pitchFamily="34" charset="0"/>
              </a:rPr>
              <a:t>A.</a:t>
            </a:r>
            <a:r>
              <a:rPr kumimoji="0" sz="1600" b="1" i="0" u="none" strike="noStrike" kern="0" cap="none" spc="-65"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0" normalizeH="0" baseline="0" noProof="0" dirty="0">
                <a:ln>
                  <a:noFill/>
                </a:ln>
                <a:solidFill>
                  <a:sysClr val="windowText" lastClr="000000"/>
                </a:solidFill>
                <a:effectLst/>
                <a:uLnTx/>
                <a:uFillTx/>
                <a:latin typeface="+mj-lt"/>
                <a:cs typeface="Calibri" panose="020F0502020204030204" pitchFamily="34" charset="0"/>
              </a:rPr>
              <a:t>Blumenthal)</a:t>
            </a:r>
            <a:endParaRPr kumimoji="0" sz="1600" b="0" i="0" u="none" strike="noStrike" kern="0" cap="none" spc="0" normalizeH="0" baseline="0" noProof="0" dirty="0">
              <a:ln>
                <a:noFill/>
              </a:ln>
              <a:solidFill>
                <a:sysClr val="windowText" lastClr="000000"/>
              </a:solidFill>
              <a:effectLst/>
              <a:uLnTx/>
              <a:uFillTx/>
              <a:latin typeface="+mj-lt"/>
              <a:cs typeface="Calibri" panose="020F0502020204030204" pitchFamily="34" charset="0"/>
            </a:endParaRPr>
          </a:p>
        </p:txBody>
      </p:sp>
      <p:sp>
        <p:nvSpPr>
          <p:cNvPr id="12" name="object 12"/>
          <p:cNvSpPr txBox="1"/>
          <p:nvPr/>
        </p:nvSpPr>
        <p:spPr>
          <a:xfrm>
            <a:off x="9309327" y="728257"/>
            <a:ext cx="2536825" cy="2590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25" normalizeH="0" baseline="0" noProof="0" dirty="0">
                <a:ln>
                  <a:noFill/>
                </a:ln>
                <a:solidFill>
                  <a:sysClr val="windowText" lastClr="000000"/>
                </a:solidFill>
                <a:effectLst/>
                <a:uLnTx/>
                <a:uFillTx/>
                <a:latin typeface="+mj-lt"/>
                <a:cs typeface="Calibri" panose="020F0502020204030204" pitchFamily="34" charset="0"/>
              </a:rPr>
              <a:t>Kinematic</a:t>
            </a:r>
            <a:r>
              <a:rPr kumimoji="0" sz="1600" b="1" i="0" u="none" strike="noStrike" kern="0" cap="none" spc="-7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70" normalizeH="0" baseline="0" noProof="0" dirty="0">
                <a:ln>
                  <a:noFill/>
                </a:ln>
                <a:solidFill>
                  <a:sysClr val="windowText" lastClr="000000"/>
                </a:solidFill>
                <a:effectLst/>
                <a:uLnTx/>
                <a:uFillTx/>
                <a:latin typeface="+mj-lt"/>
                <a:cs typeface="Calibri" panose="020F0502020204030204" pitchFamily="34" charset="0"/>
              </a:rPr>
              <a:t>sensors</a:t>
            </a:r>
            <a:r>
              <a:rPr kumimoji="0" sz="1600" b="1" i="0" u="none" strike="noStrike" kern="0" cap="none" spc="-55"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35" normalizeH="0" baseline="0" noProof="0" dirty="0">
                <a:ln>
                  <a:noFill/>
                </a:ln>
                <a:solidFill>
                  <a:sysClr val="windowText" lastClr="000000"/>
                </a:solidFill>
                <a:effectLst/>
                <a:uLnTx/>
                <a:uFillTx/>
                <a:latin typeface="+mj-lt"/>
                <a:cs typeface="Calibri" panose="020F0502020204030204" pitchFamily="34" charset="0"/>
              </a:rPr>
              <a:t>(Kesari</a:t>
            </a:r>
            <a:r>
              <a:rPr kumimoji="0" sz="1600" b="1" i="0" u="none" strike="noStrike" kern="0" cap="none" spc="-6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40" normalizeH="0" baseline="0" noProof="0" dirty="0">
                <a:ln>
                  <a:noFill/>
                </a:ln>
                <a:solidFill>
                  <a:sysClr val="windowText" lastClr="000000"/>
                </a:solidFill>
                <a:effectLst/>
                <a:uLnTx/>
                <a:uFillTx/>
                <a:latin typeface="+mj-lt"/>
                <a:cs typeface="Calibri" panose="020F0502020204030204" pitchFamily="34" charset="0"/>
              </a:rPr>
              <a:t>lab)</a:t>
            </a:r>
            <a:endParaRPr kumimoji="0" sz="16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p:txBody>
      </p:sp>
      <p:sp>
        <p:nvSpPr>
          <p:cNvPr id="13" name="object 13"/>
          <p:cNvSpPr txBox="1"/>
          <p:nvPr/>
        </p:nvSpPr>
        <p:spPr>
          <a:xfrm>
            <a:off x="3863678" y="2959130"/>
            <a:ext cx="3321685" cy="2590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10" normalizeH="0" baseline="0" noProof="0" dirty="0">
                <a:ln>
                  <a:noFill/>
                </a:ln>
                <a:solidFill>
                  <a:sysClr val="windowText" lastClr="000000"/>
                </a:solidFill>
                <a:effectLst/>
                <a:uLnTx/>
                <a:uFillTx/>
                <a:latin typeface="+mj-lt"/>
                <a:cs typeface="Calibri" panose="020F0502020204030204" pitchFamily="34" charset="0"/>
              </a:rPr>
              <a:t>Optical</a:t>
            </a:r>
            <a:r>
              <a:rPr kumimoji="0" sz="1600" b="1" i="0" u="none" strike="noStrike" kern="0" cap="none" spc="-6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00" normalizeH="0" baseline="0" noProof="0" dirty="0">
                <a:ln>
                  <a:noFill/>
                </a:ln>
                <a:solidFill>
                  <a:sysClr val="windowText" lastClr="000000"/>
                </a:solidFill>
                <a:effectLst/>
                <a:uLnTx/>
                <a:uFillTx/>
                <a:latin typeface="+mj-lt"/>
                <a:cs typeface="Calibri" panose="020F0502020204030204" pitchFamily="34" charset="0"/>
              </a:rPr>
              <a:t>wearable</a:t>
            </a:r>
            <a:r>
              <a:rPr kumimoji="0" sz="1600" b="1" i="0" u="none" strike="noStrike" kern="0" cap="none" spc="-6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50" normalizeH="0" baseline="0" noProof="0" dirty="0">
                <a:ln>
                  <a:noFill/>
                </a:ln>
                <a:solidFill>
                  <a:sysClr val="windowText" lastClr="000000"/>
                </a:solidFill>
                <a:effectLst/>
                <a:uLnTx/>
                <a:uFillTx/>
                <a:latin typeface="+mj-lt"/>
                <a:cs typeface="Calibri" panose="020F0502020204030204" pitchFamily="34" charset="0"/>
              </a:rPr>
              <a:t>sensor</a:t>
            </a:r>
            <a:r>
              <a:rPr kumimoji="0" sz="1600" b="1" i="0" u="none" strike="noStrike" kern="0" cap="none" spc="-3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50" normalizeH="0" baseline="0" noProof="0" dirty="0">
                <a:ln>
                  <a:noFill/>
                </a:ln>
                <a:solidFill>
                  <a:sysClr val="windowText" lastClr="000000"/>
                </a:solidFill>
                <a:effectLst/>
                <a:uLnTx/>
                <a:uFillTx/>
                <a:latin typeface="+mj-lt"/>
                <a:cs typeface="Calibri" panose="020F0502020204030204" pitchFamily="34" charset="0"/>
              </a:rPr>
              <a:t>(Toussaint</a:t>
            </a:r>
            <a:r>
              <a:rPr kumimoji="0" sz="1600" b="1" i="0" u="none" strike="noStrike" kern="0" cap="none" spc="-55"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30" normalizeH="0" baseline="0" noProof="0" dirty="0">
                <a:ln>
                  <a:noFill/>
                </a:ln>
                <a:solidFill>
                  <a:sysClr val="windowText" lastClr="000000"/>
                </a:solidFill>
                <a:effectLst/>
                <a:uLnTx/>
                <a:uFillTx/>
                <a:latin typeface="+mj-lt"/>
                <a:cs typeface="Calibri" panose="020F0502020204030204" pitchFamily="34" charset="0"/>
              </a:rPr>
              <a:t>lab)</a:t>
            </a:r>
            <a:endParaRPr kumimoji="0" sz="16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p:txBody>
      </p:sp>
      <p:sp>
        <p:nvSpPr>
          <p:cNvPr id="14" name="object 14"/>
          <p:cNvSpPr txBox="1"/>
          <p:nvPr/>
        </p:nvSpPr>
        <p:spPr>
          <a:xfrm>
            <a:off x="225929" y="4968047"/>
            <a:ext cx="8206740" cy="1671320"/>
          </a:xfrm>
          <a:prstGeom prst="rect">
            <a:avLst/>
          </a:prstGeom>
        </p:spPr>
        <p:txBody>
          <a:bodyPr vert="horz" wrap="square" lIns="0" tIns="93980" rIns="0" bIns="0" rtlCol="0">
            <a:spAutoFit/>
          </a:bodyPr>
          <a:lstStyle/>
          <a:p>
            <a:pPr marL="12700" marR="0" lvl="0" indent="0" defTabSz="914400" eaLnBrk="1" fontAlgn="auto" latinLnBrk="0" hangingPunct="1">
              <a:lnSpc>
                <a:spcPct val="100000"/>
              </a:lnSpc>
              <a:spcBef>
                <a:spcPts val="740"/>
              </a:spcBef>
              <a:spcAft>
                <a:spcPts val="0"/>
              </a:spcAft>
              <a:buClrTx/>
              <a:buSzTx/>
              <a:buFontTx/>
              <a:buNone/>
              <a:tabLst/>
              <a:defRPr/>
            </a:pPr>
            <a:r>
              <a:rPr kumimoji="0" sz="2000" b="0" i="0" u="none" strike="noStrike" kern="0" cap="none" spc="-150" normalizeH="0" baseline="0" noProof="0" dirty="0">
                <a:ln>
                  <a:noFill/>
                </a:ln>
                <a:solidFill>
                  <a:srgbClr val="2E5496"/>
                </a:solidFill>
                <a:effectLst/>
                <a:uLnTx/>
                <a:uFillTx/>
                <a:latin typeface="+mj-lt"/>
                <a:cs typeface="Calibri" panose="020F0502020204030204" pitchFamily="34" charset="0"/>
              </a:rPr>
              <a:t>Sandbox</a:t>
            </a:r>
            <a:r>
              <a:rPr kumimoji="0" sz="2000" b="0" i="0" u="none" strike="noStrike" kern="0" cap="none" spc="-105" normalizeH="0" baseline="0" noProof="0" dirty="0">
                <a:ln>
                  <a:noFill/>
                </a:ln>
                <a:solidFill>
                  <a:srgbClr val="2E5496"/>
                </a:solidFill>
                <a:effectLst/>
                <a:uLnTx/>
                <a:uFillTx/>
                <a:latin typeface="+mj-lt"/>
                <a:cs typeface="Calibri" panose="020F0502020204030204" pitchFamily="34" charset="0"/>
              </a:rPr>
              <a:t> </a:t>
            </a:r>
            <a:r>
              <a:rPr kumimoji="0" sz="2000" b="0" i="0" u="none" strike="noStrike" kern="0" cap="none" spc="-75" normalizeH="0" baseline="0" noProof="0" dirty="0">
                <a:ln>
                  <a:noFill/>
                </a:ln>
                <a:solidFill>
                  <a:srgbClr val="2E5496"/>
                </a:solidFill>
                <a:effectLst/>
                <a:uLnTx/>
                <a:uFillTx/>
                <a:latin typeface="+mj-lt"/>
                <a:cs typeface="Calibri" panose="020F0502020204030204" pitchFamily="34" charset="0"/>
              </a:rPr>
              <a:t>features</a:t>
            </a:r>
            <a:r>
              <a:rPr kumimoji="0" sz="2000" b="0" i="0" u="none" strike="noStrike" kern="0" cap="none" spc="-90" normalizeH="0" baseline="0" noProof="0" dirty="0">
                <a:ln>
                  <a:noFill/>
                </a:ln>
                <a:solidFill>
                  <a:srgbClr val="2E5496"/>
                </a:solidFill>
                <a:effectLst/>
                <a:uLnTx/>
                <a:uFillTx/>
                <a:latin typeface="+mj-lt"/>
                <a:cs typeface="Calibri" panose="020F0502020204030204" pitchFamily="34" charset="0"/>
              </a:rPr>
              <a:t> </a:t>
            </a:r>
            <a:r>
              <a:rPr kumimoji="0" sz="2000" b="0" i="0" u="none" strike="noStrike" kern="0" cap="none" spc="0" normalizeH="0" baseline="0" noProof="0" dirty="0">
                <a:ln>
                  <a:noFill/>
                </a:ln>
                <a:solidFill>
                  <a:srgbClr val="2E5496"/>
                </a:solidFill>
                <a:effectLst/>
                <a:uLnTx/>
                <a:uFillTx/>
                <a:latin typeface="+mj-lt"/>
                <a:cs typeface="Calibri" panose="020F0502020204030204" pitchFamily="34" charset="0"/>
              </a:rPr>
              <a:t>will</a:t>
            </a:r>
            <a:r>
              <a:rPr kumimoji="0" sz="2000" b="0" i="0" u="none" strike="noStrike" kern="0" cap="none" spc="-110" normalizeH="0" baseline="0" noProof="0" dirty="0">
                <a:ln>
                  <a:noFill/>
                </a:ln>
                <a:solidFill>
                  <a:srgbClr val="2E5496"/>
                </a:solidFill>
                <a:effectLst/>
                <a:uLnTx/>
                <a:uFillTx/>
                <a:latin typeface="+mj-lt"/>
                <a:cs typeface="Calibri" panose="020F0502020204030204" pitchFamily="34" charset="0"/>
              </a:rPr>
              <a:t> </a:t>
            </a:r>
            <a:r>
              <a:rPr kumimoji="0" sz="2000" b="0" i="0" u="none" strike="noStrike" kern="0" cap="none" spc="-10" normalizeH="0" baseline="0" noProof="0" dirty="0">
                <a:ln>
                  <a:noFill/>
                </a:ln>
                <a:solidFill>
                  <a:srgbClr val="2E5496"/>
                </a:solidFill>
                <a:effectLst/>
                <a:uLnTx/>
                <a:uFillTx/>
                <a:latin typeface="+mj-lt"/>
                <a:cs typeface="Calibri" panose="020F0502020204030204" pitchFamily="34" charset="0"/>
              </a:rPr>
              <a:t>include:</a:t>
            </a:r>
            <a:endParaRPr kumimoji="0" sz="20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a:p>
            <a:pPr marL="240665" marR="0" lvl="0" indent="-227965" defTabSz="914400" eaLnBrk="1" fontAlgn="auto" latinLnBrk="0" hangingPunct="1">
              <a:lnSpc>
                <a:spcPct val="100000"/>
              </a:lnSpc>
              <a:spcBef>
                <a:spcPts val="575"/>
              </a:spcBef>
              <a:spcAft>
                <a:spcPts val="0"/>
              </a:spcAft>
              <a:buClrTx/>
              <a:buSzTx/>
              <a:buFontTx/>
              <a:buChar char="•"/>
              <a:tabLst>
                <a:tab pos="240665" algn="l"/>
              </a:tabLst>
              <a:defRPr/>
            </a:pPr>
            <a:r>
              <a:rPr kumimoji="0" sz="1800" b="0" i="0" u="none" strike="noStrike" kern="0" cap="none" spc="-95" normalizeH="0" baseline="0" noProof="0" dirty="0">
                <a:ln>
                  <a:noFill/>
                </a:ln>
                <a:solidFill>
                  <a:sysClr val="windowText" lastClr="000000"/>
                </a:solidFill>
                <a:effectLst/>
                <a:uLnTx/>
                <a:uFillTx/>
                <a:latin typeface="+mj-lt"/>
                <a:cs typeface="Calibri" panose="020F0502020204030204" pitchFamily="34" charset="0"/>
              </a:rPr>
              <a:t>Wearable</a:t>
            </a:r>
            <a:r>
              <a:rPr kumimoji="0" sz="1800" b="0" i="0" u="none" strike="noStrike" kern="0" cap="none" spc="-5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114" normalizeH="0" baseline="0" noProof="0" dirty="0">
                <a:ln>
                  <a:noFill/>
                </a:ln>
                <a:solidFill>
                  <a:sysClr val="windowText" lastClr="000000"/>
                </a:solidFill>
                <a:effectLst/>
                <a:uLnTx/>
                <a:uFillTx/>
                <a:latin typeface="+mj-lt"/>
                <a:cs typeface="Calibri" panose="020F0502020204030204" pitchFamily="34" charset="0"/>
              </a:rPr>
              <a:t>sensors,</a:t>
            </a:r>
            <a:r>
              <a:rPr kumimoji="0" sz="1800" b="0" i="0" u="none" strike="noStrike" kern="0" cap="none" spc="-5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100" normalizeH="0" baseline="0" noProof="0" dirty="0">
                <a:ln>
                  <a:noFill/>
                </a:ln>
                <a:solidFill>
                  <a:sysClr val="windowText" lastClr="000000"/>
                </a:solidFill>
                <a:effectLst/>
                <a:uLnTx/>
                <a:uFillTx/>
                <a:latin typeface="+mj-lt"/>
                <a:cs typeface="Calibri" panose="020F0502020204030204" pitchFamily="34" charset="0"/>
              </a:rPr>
              <a:t>AI-</a:t>
            </a:r>
            <a:r>
              <a:rPr kumimoji="0" sz="1800" b="0" i="0" u="none" strike="noStrike" kern="0" cap="none" spc="-75" normalizeH="0" baseline="0" noProof="0" dirty="0">
                <a:ln>
                  <a:noFill/>
                </a:ln>
                <a:solidFill>
                  <a:sysClr val="windowText" lastClr="000000"/>
                </a:solidFill>
                <a:effectLst/>
                <a:uLnTx/>
                <a:uFillTx/>
                <a:latin typeface="+mj-lt"/>
                <a:cs typeface="Calibri" panose="020F0502020204030204" pitchFamily="34" charset="0"/>
              </a:rPr>
              <a:t>powered</a:t>
            </a:r>
            <a:r>
              <a:rPr kumimoji="0" sz="1800" b="0" i="0" u="none" strike="noStrike" kern="0" cap="none" spc="-4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10" normalizeH="0" baseline="0" noProof="0" dirty="0">
                <a:ln>
                  <a:noFill/>
                </a:ln>
                <a:solidFill>
                  <a:sysClr val="windowText" lastClr="000000"/>
                </a:solidFill>
                <a:effectLst/>
                <a:uLnTx/>
                <a:uFillTx/>
                <a:latin typeface="+mj-lt"/>
                <a:cs typeface="Calibri" panose="020F0502020204030204" pitchFamily="34" charset="0"/>
              </a:rPr>
              <a:t>technologies</a:t>
            </a:r>
            <a:endParaRPr kumimoji="0" sz="18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a:p>
            <a:pPr marL="240665" marR="0" lvl="0" indent="-227965" defTabSz="914400" eaLnBrk="1" fontAlgn="auto" latinLnBrk="0" hangingPunct="1">
              <a:lnSpc>
                <a:spcPct val="100000"/>
              </a:lnSpc>
              <a:spcBef>
                <a:spcPts val="565"/>
              </a:spcBef>
              <a:spcAft>
                <a:spcPts val="0"/>
              </a:spcAft>
              <a:buClrTx/>
              <a:buSzTx/>
              <a:buFontTx/>
              <a:buChar char="•"/>
              <a:tabLst>
                <a:tab pos="240665" algn="l"/>
              </a:tabLst>
              <a:defRPr/>
            </a:pPr>
            <a:r>
              <a:rPr kumimoji="0" sz="1800" b="0" i="0" u="none" strike="noStrike" kern="0" cap="none" spc="-80" normalizeH="0" baseline="0" noProof="0" dirty="0">
                <a:ln>
                  <a:noFill/>
                </a:ln>
                <a:solidFill>
                  <a:sysClr val="windowText" lastClr="000000"/>
                </a:solidFill>
                <a:effectLst/>
                <a:uLnTx/>
                <a:uFillTx/>
                <a:latin typeface="+mj-lt"/>
                <a:cs typeface="Calibri" panose="020F0502020204030204" pitchFamily="34" charset="0"/>
              </a:rPr>
              <a:t>Approved</a:t>
            </a:r>
            <a:r>
              <a:rPr kumimoji="0" sz="1800" b="0" i="0" u="none" strike="noStrike" kern="0" cap="none" spc="-6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45" normalizeH="0" baseline="0" noProof="0" dirty="0">
                <a:ln>
                  <a:noFill/>
                </a:ln>
                <a:solidFill>
                  <a:sysClr val="windowText" lastClr="000000"/>
                </a:solidFill>
                <a:effectLst/>
                <a:uLnTx/>
                <a:uFillTx/>
                <a:latin typeface="+mj-lt"/>
                <a:cs typeface="Calibri" panose="020F0502020204030204" pitchFamily="34" charset="0"/>
              </a:rPr>
              <a:t>multiyear</a:t>
            </a:r>
            <a:r>
              <a:rPr kumimoji="0" sz="1800" b="0" i="0" u="none" strike="noStrike" kern="0" cap="none" spc="-7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45" normalizeH="0" baseline="0" noProof="0" dirty="0">
                <a:ln>
                  <a:noFill/>
                </a:ln>
                <a:solidFill>
                  <a:sysClr val="windowText" lastClr="000000"/>
                </a:solidFill>
                <a:effectLst/>
                <a:uLnTx/>
                <a:uFillTx/>
                <a:latin typeface="+mj-lt"/>
                <a:cs typeface="Calibri" panose="020F0502020204030204" pitchFamily="34" charset="0"/>
              </a:rPr>
              <a:t>“general”</a:t>
            </a:r>
            <a:r>
              <a:rPr kumimoji="0" sz="1800" b="0" i="0" u="none" strike="noStrike" kern="0" cap="none" spc="-6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210" normalizeH="0" baseline="0" noProof="0" dirty="0">
                <a:ln>
                  <a:noFill/>
                </a:ln>
                <a:solidFill>
                  <a:sysClr val="windowText" lastClr="000000"/>
                </a:solidFill>
                <a:effectLst/>
                <a:uLnTx/>
                <a:uFillTx/>
                <a:latin typeface="+mj-lt"/>
                <a:cs typeface="Calibri" panose="020F0502020204030204" pitchFamily="34" charset="0"/>
              </a:rPr>
              <a:t>IRB</a:t>
            </a:r>
            <a:r>
              <a:rPr kumimoji="0" sz="1800" b="0" i="0" u="none" strike="noStrike" kern="0" cap="none" spc="-8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0" normalizeH="0" baseline="0" noProof="0" dirty="0">
                <a:ln>
                  <a:noFill/>
                </a:ln>
                <a:solidFill>
                  <a:sysClr val="windowText" lastClr="000000"/>
                </a:solidFill>
                <a:effectLst/>
                <a:uLnTx/>
                <a:uFillTx/>
                <a:latin typeface="+mj-lt"/>
                <a:cs typeface="Calibri" panose="020F0502020204030204" pitchFamily="34" charset="0"/>
              </a:rPr>
              <a:t>to</a:t>
            </a:r>
            <a:r>
              <a:rPr kumimoji="0" sz="1800" b="0" i="0" u="none" strike="noStrike" kern="0" cap="none" spc="-6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55" normalizeH="0" baseline="0" noProof="0" dirty="0">
                <a:ln>
                  <a:noFill/>
                </a:ln>
                <a:solidFill>
                  <a:sysClr val="windowText" lastClr="000000"/>
                </a:solidFill>
                <a:effectLst/>
                <a:uLnTx/>
                <a:uFillTx/>
                <a:latin typeface="+mj-lt"/>
                <a:cs typeface="Calibri" panose="020F0502020204030204" pitchFamily="34" charset="0"/>
              </a:rPr>
              <a:t>provide</a:t>
            </a:r>
            <a:r>
              <a:rPr kumimoji="0" sz="1800" b="0" i="0" u="none" strike="noStrike" kern="0" cap="none" spc="-70" normalizeH="0" baseline="0" noProof="0" dirty="0">
                <a:ln>
                  <a:noFill/>
                </a:ln>
                <a:solidFill>
                  <a:sysClr val="windowText" lastClr="000000"/>
                </a:solidFill>
                <a:effectLst/>
                <a:uLnTx/>
                <a:uFillTx/>
                <a:latin typeface="+mj-lt"/>
                <a:cs typeface="Calibri" panose="020F0502020204030204" pitchFamily="34" charset="0"/>
              </a:rPr>
              <a:t> constant</a:t>
            </a:r>
            <a:r>
              <a:rPr kumimoji="0" sz="1800" b="0" i="0" u="none" strike="noStrike" kern="0" cap="none" spc="-6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40" normalizeH="0" baseline="0" noProof="0" dirty="0">
                <a:ln>
                  <a:noFill/>
                </a:ln>
                <a:solidFill>
                  <a:sysClr val="windowText" lastClr="000000"/>
                </a:solidFill>
                <a:effectLst/>
                <a:uLnTx/>
                <a:uFillTx/>
                <a:latin typeface="+mj-lt"/>
                <a:cs typeface="Calibri" panose="020F0502020204030204" pitchFamily="34" charset="0"/>
              </a:rPr>
              <a:t>participant</a:t>
            </a:r>
            <a:r>
              <a:rPr kumimoji="0" sz="1800" b="0" i="0" u="none" strike="noStrike" kern="0" cap="none" spc="-7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10" normalizeH="0" baseline="0" noProof="0" dirty="0">
                <a:ln>
                  <a:noFill/>
                </a:ln>
                <a:solidFill>
                  <a:sysClr val="windowText" lastClr="000000"/>
                </a:solidFill>
                <a:effectLst/>
                <a:uLnTx/>
                <a:uFillTx/>
                <a:latin typeface="+mj-lt"/>
                <a:cs typeface="Calibri" panose="020F0502020204030204" pitchFamily="34" charset="0"/>
              </a:rPr>
              <a:t>feedback</a:t>
            </a:r>
            <a:endParaRPr kumimoji="0" sz="18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a:p>
            <a:pPr marL="241300" marR="5080" lvl="0" indent="-228600" defTabSz="914400" eaLnBrk="1" fontAlgn="auto" latinLnBrk="0" hangingPunct="1">
              <a:lnSpc>
                <a:spcPts val="1730"/>
              </a:lnSpc>
              <a:spcBef>
                <a:spcPts val="985"/>
              </a:spcBef>
              <a:spcAft>
                <a:spcPts val="0"/>
              </a:spcAft>
              <a:buClrTx/>
              <a:buSzTx/>
              <a:buFontTx/>
              <a:buChar char="•"/>
              <a:tabLst>
                <a:tab pos="241300" algn="l"/>
              </a:tabLst>
              <a:defRPr/>
            </a:pPr>
            <a:r>
              <a:rPr kumimoji="0" sz="1800" b="0" i="0" u="none" strike="noStrike" kern="0" cap="none" spc="-25" normalizeH="0" baseline="0" noProof="0" dirty="0">
                <a:ln>
                  <a:noFill/>
                </a:ln>
                <a:solidFill>
                  <a:sysClr val="windowText" lastClr="000000"/>
                </a:solidFill>
                <a:effectLst/>
                <a:uLnTx/>
                <a:uFillTx/>
                <a:latin typeface="+mj-lt"/>
                <a:cs typeface="Calibri" panose="020F0502020204030204" pitchFamily="34" charset="0"/>
              </a:rPr>
              <a:t>Input</a:t>
            </a:r>
            <a:r>
              <a:rPr kumimoji="0" sz="1800" b="0" i="0" u="none" strike="noStrike" kern="0" cap="none" spc="-8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25" normalizeH="0" baseline="0" noProof="0" dirty="0">
                <a:ln>
                  <a:noFill/>
                </a:ln>
                <a:solidFill>
                  <a:sysClr val="windowText" lastClr="000000"/>
                </a:solidFill>
                <a:effectLst/>
                <a:uLnTx/>
                <a:uFillTx/>
                <a:latin typeface="+mj-lt"/>
                <a:cs typeface="Calibri" panose="020F0502020204030204" pitchFamily="34" charset="0"/>
              </a:rPr>
              <a:t>from</a:t>
            </a:r>
            <a:r>
              <a:rPr kumimoji="0" sz="1800" b="0" i="0" u="none" strike="noStrike" kern="0" cap="none" spc="-8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35" normalizeH="0" baseline="0" noProof="0" dirty="0">
                <a:ln>
                  <a:noFill/>
                </a:ln>
                <a:solidFill>
                  <a:sysClr val="windowText" lastClr="000000"/>
                </a:solidFill>
                <a:effectLst/>
                <a:uLnTx/>
                <a:uFillTx/>
                <a:latin typeface="+mj-lt"/>
                <a:cs typeface="Calibri" panose="020F0502020204030204" pitchFamily="34" charset="0"/>
              </a:rPr>
              <a:t>partner</a:t>
            </a:r>
            <a:r>
              <a:rPr kumimoji="0" sz="1800" b="0" i="0" u="none" strike="noStrike" kern="0" cap="none" spc="-7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65" normalizeH="0" baseline="0" noProof="0" dirty="0">
                <a:ln>
                  <a:noFill/>
                </a:ln>
                <a:solidFill>
                  <a:sysClr val="windowText" lastClr="000000"/>
                </a:solidFill>
                <a:effectLst/>
                <a:uLnTx/>
                <a:uFillTx/>
                <a:latin typeface="+mj-lt"/>
                <a:cs typeface="Calibri" panose="020F0502020204030204" pitchFamily="34" charset="0"/>
              </a:rPr>
              <a:t>communities,</a:t>
            </a:r>
            <a:r>
              <a:rPr kumimoji="0" sz="1800" b="0" i="0" u="none" strike="noStrike" kern="0" cap="none" spc="-7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85" normalizeH="0" baseline="0" noProof="0" dirty="0">
                <a:ln>
                  <a:noFill/>
                </a:ln>
                <a:solidFill>
                  <a:sysClr val="windowText" lastClr="000000"/>
                </a:solidFill>
                <a:effectLst/>
                <a:uLnTx/>
                <a:uFillTx/>
                <a:latin typeface="+mj-lt"/>
                <a:cs typeface="Calibri" panose="020F0502020204030204" pitchFamily="34" charset="0"/>
              </a:rPr>
              <a:t>e.g., </a:t>
            </a:r>
            <a:r>
              <a:rPr kumimoji="0" sz="1800" b="0" i="0" u="none" strike="noStrike" kern="0" cap="none" spc="-65" normalizeH="0" baseline="0" noProof="0" dirty="0">
                <a:ln>
                  <a:noFill/>
                </a:ln>
                <a:solidFill>
                  <a:sysClr val="windowText" lastClr="000000"/>
                </a:solidFill>
                <a:effectLst/>
                <a:uLnTx/>
                <a:uFillTx/>
                <a:latin typeface="+mj-lt"/>
                <a:cs typeface="Calibri" panose="020F0502020204030204" pitchFamily="34" charset="0"/>
              </a:rPr>
              <a:t>medicine, </a:t>
            </a:r>
            <a:r>
              <a:rPr kumimoji="0" sz="1800" b="0" i="0" u="none" strike="noStrike" kern="0" cap="none" spc="-50" normalizeH="0" baseline="0" noProof="0" dirty="0">
                <a:ln>
                  <a:noFill/>
                </a:ln>
                <a:solidFill>
                  <a:sysClr val="windowText" lastClr="000000"/>
                </a:solidFill>
                <a:effectLst/>
                <a:uLnTx/>
                <a:uFillTx/>
                <a:latin typeface="+mj-lt"/>
                <a:cs typeface="Calibri" panose="020F0502020204030204" pitchFamily="34" charset="0"/>
              </a:rPr>
              <a:t>public</a:t>
            </a:r>
            <a:r>
              <a:rPr kumimoji="0" sz="1800" b="0" i="0" u="none" strike="noStrike" kern="0" cap="none" spc="-8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50" normalizeH="0" baseline="0" noProof="0" dirty="0">
                <a:ln>
                  <a:noFill/>
                </a:ln>
                <a:solidFill>
                  <a:sysClr val="windowText" lastClr="000000"/>
                </a:solidFill>
                <a:effectLst/>
                <a:uLnTx/>
                <a:uFillTx/>
                <a:latin typeface="+mj-lt"/>
                <a:cs typeface="Calibri" panose="020F0502020204030204" pitchFamily="34" charset="0"/>
              </a:rPr>
              <a:t>health,</a:t>
            </a:r>
            <a:r>
              <a:rPr kumimoji="0" sz="1800" b="0" i="0" u="none" strike="noStrike" kern="0" cap="none" spc="-7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55" normalizeH="0" baseline="0" noProof="0" dirty="0">
                <a:ln>
                  <a:noFill/>
                </a:ln>
                <a:solidFill>
                  <a:sysClr val="windowText" lastClr="000000"/>
                </a:solidFill>
                <a:effectLst/>
                <a:uLnTx/>
                <a:uFillTx/>
                <a:latin typeface="+mj-lt"/>
                <a:cs typeface="Calibri" panose="020F0502020204030204" pitchFamily="34" charset="0"/>
              </a:rPr>
              <a:t>computer</a:t>
            </a:r>
            <a:r>
              <a:rPr kumimoji="0" sz="1800" b="0" i="0" u="none" strike="noStrike" kern="0" cap="none" spc="-70"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105" normalizeH="0" baseline="0" noProof="0" dirty="0">
                <a:ln>
                  <a:noFill/>
                </a:ln>
                <a:solidFill>
                  <a:sysClr val="windowText" lastClr="000000"/>
                </a:solidFill>
                <a:effectLst/>
                <a:uLnTx/>
                <a:uFillTx/>
                <a:latin typeface="+mj-lt"/>
                <a:cs typeface="Calibri" panose="020F0502020204030204" pitchFamily="34" charset="0"/>
              </a:rPr>
              <a:t>science,</a:t>
            </a:r>
            <a:r>
              <a:rPr kumimoji="0" sz="1800" b="0" i="0" u="none" strike="noStrike" kern="0" cap="none" spc="-6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25" normalizeH="0" baseline="0" noProof="0" dirty="0">
                <a:ln>
                  <a:noFill/>
                </a:ln>
                <a:solidFill>
                  <a:sysClr val="windowText" lastClr="000000"/>
                </a:solidFill>
                <a:effectLst/>
                <a:uLnTx/>
                <a:uFillTx/>
                <a:latin typeface="+mj-lt"/>
                <a:cs typeface="Calibri" panose="020F0502020204030204" pitchFamily="34" charset="0"/>
              </a:rPr>
              <a:t>and </a:t>
            </a:r>
            <a:r>
              <a:rPr kumimoji="0" sz="1800" b="0" i="0" u="none" strike="noStrike" kern="0" cap="none" spc="-80" normalizeH="0" baseline="0" noProof="0" dirty="0">
                <a:ln>
                  <a:noFill/>
                </a:ln>
                <a:solidFill>
                  <a:sysClr val="windowText" lastClr="000000"/>
                </a:solidFill>
                <a:effectLst/>
                <a:uLnTx/>
                <a:uFillTx/>
                <a:latin typeface="+mj-lt"/>
                <a:cs typeface="Calibri" panose="020F0502020204030204" pitchFamily="34" charset="0"/>
              </a:rPr>
              <a:t>data</a:t>
            </a:r>
            <a:r>
              <a:rPr kumimoji="0" sz="1800" b="0" i="0" u="none" strike="noStrike" kern="0" cap="none" spc="-55" normalizeH="0" baseline="0" noProof="0" dirty="0">
                <a:ln>
                  <a:noFill/>
                </a:ln>
                <a:solidFill>
                  <a:sysClr val="windowText" lastClr="000000"/>
                </a:solidFill>
                <a:effectLst/>
                <a:uLnTx/>
                <a:uFillTx/>
                <a:latin typeface="+mj-lt"/>
                <a:cs typeface="Calibri" panose="020F0502020204030204" pitchFamily="34" charset="0"/>
              </a:rPr>
              <a:t> </a:t>
            </a:r>
            <a:r>
              <a:rPr kumimoji="0" sz="1800" b="0" i="0" u="none" strike="noStrike" kern="0" cap="none" spc="-10" normalizeH="0" baseline="0" noProof="0" dirty="0">
                <a:ln>
                  <a:noFill/>
                </a:ln>
                <a:solidFill>
                  <a:sysClr val="windowText" lastClr="000000"/>
                </a:solidFill>
                <a:effectLst/>
                <a:uLnTx/>
                <a:uFillTx/>
                <a:latin typeface="+mj-lt"/>
                <a:cs typeface="Calibri" panose="020F0502020204030204" pitchFamily="34" charset="0"/>
              </a:rPr>
              <a:t>science</a:t>
            </a:r>
            <a:endParaRPr kumimoji="0" sz="18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p:txBody>
      </p:sp>
      <p:grpSp>
        <p:nvGrpSpPr>
          <p:cNvPr id="15" name="object 15"/>
          <p:cNvGrpSpPr/>
          <p:nvPr/>
        </p:nvGrpSpPr>
        <p:grpSpPr>
          <a:xfrm>
            <a:off x="9102090" y="3592067"/>
            <a:ext cx="2822575" cy="2531110"/>
            <a:chOff x="9102090" y="3592067"/>
            <a:chExt cx="2822575" cy="2531110"/>
          </a:xfrm>
        </p:grpSpPr>
        <p:pic>
          <p:nvPicPr>
            <p:cNvPr id="16" name="object 16"/>
            <p:cNvPicPr/>
            <p:nvPr/>
          </p:nvPicPr>
          <p:blipFill>
            <a:blip r:embed="rId6" cstate="print"/>
            <a:stretch>
              <a:fillRect/>
            </a:stretch>
          </p:blipFill>
          <p:spPr>
            <a:xfrm>
              <a:off x="9143238" y="3633215"/>
              <a:ext cx="2740151" cy="2435619"/>
            </a:xfrm>
            <a:prstGeom prst="rect">
              <a:avLst/>
            </a:prstGeom>
          </p:spPr>
        </p:pic>
        <p:sp>
          <p:nvSpPr>
            <p:cNvPr id="17" name="object 17"/>
            <p:cNvSpPr/>
            <p:nvPr/>
          </p:nvSpPr>
          <p:spPr>
            <a:xfrm>
              <a:off x="9122664" y="3612641"/>
              <a:ext cx="2781300" cy="2489835"/>
            </a:xfrm>
            <a:custGeom>
              <a:avLst/>
              <a:gdLst/>
              <a:ahLst/>
              <a:cxnLst/>
              <a:rect l="l" t="t" r="r" b="b"/>
              <a:pathLst>
                <a:path w="2781300" h="2489835">
                  <a:moveTo>
                    <a:pt x="0" y="0"/>
                  </a:moveTo>
                  <a:lnTo>
                    <a:pt x="2781300" y="0"/>
                  </a:lnTo>
                  <a:lnTo>
                    <a:pt x="2781300" y="2489454"/>
                  </a:lnTo>
                  <a:lnTo>
                    <a:pt x="0" y="2489454"/>
                  </a:lnTo>
                  <a:lnTo>
                    <a:pt x="0" y="0"/>
                  </a:lnTo>
                  <a:close/>
                </a:path>
              </a:pathLst>
            </a:custGeom>
            <a:ln w="41148">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p:txBody>
        </p:sp>
      </p:grpSp>
      <p:sp>
        <p:nvSpPr>
          <p:cNvPr id="18" name="object 18"/>
          <p:cNvSpPr txBox="1"/>
          <p:nvPr/>
        </p:nvSpPr>
        <p:spPr>
          <a:xfrm>
            <a:off x="9354300" y="3327397"/>
            <a:ext cx="2365375" cy="2590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25" normalizeH="0" baseline="0" noProof="0" dirty="0">
                <a:ln>
                  <a:noFill/>
                </a:ln>
                <a:solidFill>
                  <a:sysClr val="windowText" lastClr="000000"/>
                </a:solidFill>
                <a:effectLst/>
                <a:uLnTx/>
                <a:uFillTx/>
                <a:latin typeface="+mj-lt"/>
                <a:cs typeface="Calibri" panose="020F0502020204030204" pitchFamily="34" charset="0"/>
              </a:rPr>
              <a:t>Computer</a:t>
            </a:r>
            <a:r>
              <a:rPr kumimoji="0" sz="1600" b="1" i="0" u="none" strike="noStrike" kern="0" cap="none" spc="-5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30" normalizeH="0" baseline="0" noProof="0" dirty="0">
                <a:ln>
                  <a:noFill/>
                </a:ln>
                <a:solidFill>
                  <a:sysClr val="windowText" lastClr="000000"/>
                </a:solidFill>
                <a:effectLst/>
                <a:uLnTx/>
                <a:uFillTx/>
                <a:latin typeface="+mj-lt"/>
                <a:cs typeface="Calibri" panose="020F0502020204030204" pitchFamily="34" charset="0"/>
              </a:rPr>
              <a:t>vision</a:t>
            </a:r>
            <a:r>
              <a:rPr kumimoji="0" sz="1600" b="1" i="0" u="none" strike="noStrike" kern="0" cap="none" spc="-7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114" normalizeH="0" baseline="0" noProof="0" dirty="0">
                <a:ln>
                  <a:noFill/>
                </a:ln>
                <a:solidFill>
                  <a:sysClr val="windowText" lastClr="000000"/>
                </a:solidFill>
                <a:effectLst/>
                <a:uLnTx/>
                <a:uFillTx/>
                <a:latin typeface="+mj-lt"/>
                <a:cs typeface="Calibri" panose="020F0502020204030204" pitchFamily="34" charset="0"/>
              </a:rPr>
              <a:t>(Kimia</a:t>
            </a:r>
            <a:r>
              <a:rPr kumimoji="0" sz="1600" b="1" i="0" u="none" strike="noStrike" kern="0" cap="none" spc="-60" normalizeH="0" baseline="0" noProof="0" dirty="0">
                <a:ln>
                  <a:noFill/>
                </a:ln>
                <a:solidFill>
                  <a:sysClr val="windowText" lastClr="000000"/>
                </a:solidFill>
                <a:effectLst/>
                <a:uLnTx/>
                <a:uFillTx/>
                <a:latin typeface="+mj-lt"/>
                <a:cs typeface="Calibri" panose="020F0502020204030204" pitchFamily="34" charset="0"/>
              </a:rPr>
              <a:t> </a:t>
            </a:r>
            <a:r>
              <a:rPr kumimoji="0" sz="1600" b="1" i="0" u="none" strike="noStrike" kern="0" cap="none" spc="-45" normalizeH="0" baseline="0" noProof="0" dirty="0">
                <a:ln>
                  <a:noFill/>
                </a:ln>
                <a:solidFill>
                  <a:sysClr val="windowText" lastClr="000000"/>
                </a:solidFill>
                <a:effectLst/>
                <a:uLnTx/>
                <a:uFillTx/>
                <a:latin typeface="+mj-lt"/>
                <a:cs typeface="Calibri" panose="020F0502020204030204" pitchFamily="34" charset="0"/>
              </a:rPr>
              <a:t>lab)</a:t>
            </a:r>
            <a:endParaRPr kumimoji="0" sz="1600" b="0" i="0" u="none" strike="noStrike" kern="0" cap="none" spc="0" normalizeH="0" baseline="0" noProof="0">
              <a:ln>
                <a:noFill/>
              </a:ln>
              <a:solidFill>
                <a:sysClr val="windowText" lastClr="000000"/>
              </a:solidFill>
              <a:effectLst/>
              <a:uLnTx/>
              <a:uFillTx/>
              <a:latin typeface="+mj-lt"/>
              <a:cs typeface="Calibri" panose="020F0502020204030204" pitchFamily="34" charset="0"/>
            </a:endParaRPr>
          </a:p>
        </p:txBody>
      </p:sp>
      <p:pic>
        <p:nvPicPr>
          <p:cNvPr id="19" name="object 19"/>
          <p:cNvPicPr/>
          <p:nvPr/>
        </p:nvPicPr>
        <p:blipFill>
          <a:blip r:embed="rId7" cstate="print"/>
          <a:stretch>
            <a:fillRect/>
          </a:stretch>
        </p:blipFill>
        <p:spPr>
          <a:xfrm>
            <a:off x="409194" y="1346454"/>
            <a:ext cx="2145029" cy="3400805"/>
          </a:xfrm>
          <a:prstGeom prst="rect">
            <a:avLst/>
          </a:prstGeom>
        </p:spPr>
      </p:pic>
    </p:spTree>
    <p:extLst>
      <p:ext uri="{BB962C8B-B14F-4D97-AF65-F5344CB8AC3E}">
        <p14:creationId xmlns:p14="http://schemas.microsoft.com/office/powerpoint/2010/main" val="4037867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71559" y="1631442"/>
            <a:ext cx="2505455" cy="2964941"/>
          </a:xfrm>
          <a:prstGeom prst="rect">
            <a:avLst/>
          </a:prstGeom>
        </p:spPr>
      </p:pic>
      <p:grpSp>
        <p:nvGrpSpPr>
          <p:cNvPr id="3" name="object 3"/>
          <p:cNvGrpSpPr/>
          <p:nvPr/>
        </p:nvGrpSpPr>
        <p:grpSpPr>
          <a:xfrm>
            <a:off x="27432" y="21335"/>
            <a:ext cx="12176125" cy="704850"/>
            <a:chOff x="27432" y="21335"/>
            <a:chExt cx="12176125" cy="704850"/>
          </a:xfrm>
        </p:grpSpPr>
        <p:sp>
          <p:nvSpPr>
            <p:cNvPr id="4" name="object 4"/>
            <p:cNvSpPr/>
            <p:nvPr/>
          </p:nvSpPr>
          <p:spPr>
            <a:xfrm>
              <a:off x="36957" y="30860"/>
              <a:ext cx="12155170" cy="685800"/>
            </a:xfrm>
            <a:custGeom>
              <a:avLst/>
              <a:gdLst/>
              <a:ahLst/>
              <a:cxnLst/>
              <a:rect l="l" t="t" r="r" b="b"/>
              <a:pathLst>
                <a:path w="12155170" h="685800">
                  <a:moveTo>
                    <a:pt x="12155055" y="0"/>
                  </a:moveTo>
                  <a:lnTo>
                    <a:pt x="0" y="0"/>
                  </a:lnTo>
                  <a:lnTo>
                    <a:pt x="0" y="685799"/>
                  </a:lnTo>
                  <a:lnTo>
                    <a:pt x="12155055" y="685799"/>
                  </a:lnTo>
                  <a:lnTo>
                    <a:pt x="12155055"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36957" y="30860"/>
              <a:ext cx="12157075" cy="685800"/>
            </a:xfrm>
            <a:custGeom>
              <a:avLst/>
              <a:gdLst/>
              <a:ahLst/>
              <a:cxnLst/>
              <a:rect l="l" t="t" r="r" b="b"/>
              <a:pathLst>
                <a:path w="12157075" h="685800">
                  <a:moveTo>
                    <a:pt x="0" y="0"/>
                  </a:moveTo>
                  <a:lnTo>
                    <a:pt x="12156948" y="0"/>
                  </a:lnTo>
                  <a:lnTo>
                    <a:pt x="12156948" y="685800"/>
                  </a:lnTo>
                  <a:lnTo>
                    <a:pt x="0" y="685800"/>
                  </a:lnTo>
                  <a:lnTo>
                    <a:pt x="0" y="0"/>
                  </a:lnTo>
                  <a:close/>
                </a:path>
              </a:pathLst>
            </a:custGeom>
            <a:ln w="19050">
              <a:solidFill>
                <a:srgbClr val="0B445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a:spLocks noGrp="1"/>
          </p:cNvSpPr>
          <p:nvPr>
            <p:ph type="title"/>
          </p:nvPr>
        </p:nvSpPr>
        <p:spPr>
          <a:xfrm>
            <a:off x="3048782" y="24472"/>
            <a:ext cx="7574337" cy="628377"/>
          </a:xfrm>
          <a:prstGeom prst="rect">
            <a:avLst/>
          </a:prstGeom>
        </p:spPr>
        <p:txBody>
          <a:bodyPr vert="horz" wrap="square" lIns="0" tIns="12700" rIns="0" bIns="0" rtlCol="0">
            <a:spAutoFit/>
          </a:bodyPr>
          <a:lstStyle/>
          <a:p>
            <a:pPr marL="12700">
              <a:lnSpc>
                <a:spcPct val="100000"/>
              </a:lnSpc>
              <a:spcBef>
                <a:spcPts val="100"/>
              </a:spcBef>
            </a:pPr>
            <a:r>
              <a:rPr lang="en-US" altLang="zh-CN" sz="4000" spc="-175" dirty="0">
                <a:latin typeface="+mj-lt"/>
                <a:cs typeface="Calibri" panose="020F0502020204030204" pitchFamily="34" charset="0"/>
              </a:rPr>
              <a:t>Health</a:t>
            </a:r>
            <a:r>
              <a:rPr lang="zh-CN" altLang="en-US" sz="4000" spc="-175" dirty="0">
                <a:latin typeface="+mj-lt"/>
                <a:cs typeface="Calibri" panose="020F0502020204030204" pitchFamily="34" charset="0"/>
              </a:rPr>
              <a:t> </a:t>
            </a:r>
            <a:r>
              <a:rPr lang="en-US" altLang="zh-CN" sz="4000" spc="-175" dirty="0">
                <a:latin typeface="+mj-lt"/>
                <a:cs typeface="Calibri" panose="020F0502020204030204" pitchFamily="34" charset="0"/>
              </a:rPr>
              <a:t>Innovation</a:t>
            </a:r>
            <a:r>
              <a:rPr lang="zh-CN" altLang="en-US" sz="4000" spc="-175" dirty="0">
                <a:latin typeface="+mj-lt"/>
                <a:cs typeface="Calibri" panose="020F0502020204030204" pitchFamily="34" charset="0"/>
              </a:rPr>
              <a:t> </a:t>
            </a:r>
            <a:r>
              <a:rPr lang="en-US" altLang="zh-CN" sz="4000" spc="-175" dirty="0">
                <a:latin typeface="+mj-lt"/>
                <a:cs typeface="Calibri" panose="020F0502020204030204" pitchFamily="34" charset="0"/>
              </a:rPr>
              <a:t>Sandbox</a:t>
            </a:r>
            <a:r>
              <a:rPr lang="zh-CN" altLang="en-US" sz="4000" spc="-175" dirty="0">
                <a:latin typeface="+mj-lt"/>
                <a:cs typeface="Calibri" panose="020F0502020204030204" pitchFamily="34" charset="0"/>
              </a:rPr>
              <a:t> </a:t>
            </a:r>
            <a:r>
              <a:rPr lang="en-US" altLang="zh-CN" sz="4000" spc="-175" dirty="0">
                <a:latin typeface="+mj-lt"/>
                <a:cs typeface="Calibri" panose="020F0502020204030204" pitchFamily="34" charset="0"/>
              </a:rPr>
              <a:t>Lab</a:t>
            </a:r>
            <a:r>
              <a:rPr lang="zh-CN" altLang="en-US" sz="4000" spc="-175" dirty="0">
                <a:latin typeface="+mj-lt"/>
                <a:cs typeface="Calibri" panose="020F0502020204030204" pitchFamily="34" charset="0"/>
              </a:rPr>
              <a:t> </a:t>
            </a:r>
            <a:r>
              <a:rPr lang="en-US" altLang="zh-CN" sz="4000" spc="-175" dirty="0">
                <a:latin typeface="+mj-lt"/>
                <a:cs typeface="Calibri" panose="020F0502020204030204" pitchFamily="34" charset="0"/>
              </a:rPr>
              <a:t>Space</a:t>
            </a:r>
            <a:endParaRPr sz="4000" dirty="0"/>
          </a:p>
        </p:txBody>
      </p:sp>
      <p:pic>
        <p:nvPicPr>
          <p:cNvPr id="7" name="object 7"/>
          <p:cNvPicPr/>
          <p:nvPr/>
        </p:nvPicPr>
        <p:blipFill>
          <a:blip r:embed="rId3" cstate="print"/>
          <a:stretch>
            <a:fillRect/>
          </a:stretch>
        </p:blipFill>
        <p:spPr>
          <a:xfrm>
            <a:off x="0" y="41148"/>
            <a:ext cx="425195" cy="631697"/>
          </a:xfrm>
          <a:prstGeom prst="rect">
            <a:avLst/>
          </a:prstGeom>
        </p:spPr>
      </p:pic>
      <p:grpSp>
        <p:nvGrpSpPr>
          <p:cNvPr id="8" name="object 8"/>
          <p:cNvGrpSpPr/>
          <p:nvPr/>
        </p:nvGrpSpPr>
        <p:grpSpPr>
          <a:xfrm>
            <a:off x="0" y="1309878"/>
            <a:ext cx="11518900" cy="5548630"/>
            <a:chOff x="0" y="1309878"/>
            <a:chExt cx="11518900" cy="5548630"/>
          </a:xfrm>
        </p:grpSpPr>
        <p:pic>
          <p:nvPicPr>
            <p:cNvPr id="9" name="object 9"/>
            <p:cNvPicPr/>
            <p:nvPr/>
          </p:nvPicPr>
          <p:blipFill>
            <a:blip r:embed="rId4" cstate="print"/>
            <a:stretch>
              <a:fillRect/>
            </a:stretch>
          </p:blipFill>
          <p:spPr>
            <a:xfrm>
              <a:off x="2061972" y="2454402"/>
              <a:ext cx="8984741" cy="4403597"/>
            </a:xfrm>
            <a:prstGeom prst="rect">
              <a:avLst/>
            </a:prstGeom>
          </p:spPr>
        </p:pic>
        <p:pic>
          <p:nvPicPr>
            <p:cNvPr id="10" name="object 10"/>
            <p:cNvPicPr/>
            <p:nvPr/>
          </p:nvPicPr>
          <p:blipFill>
            <a:blip r:embed="rId5" cstate="print"/>
            <a:stretch>
              <a:fillRect/>
            </a:stretch>
          </p:blipFill>
          <p:spPr>
            <a:xfrm>
              <a:off x="2137410" y="3318510"/>
              <a:ext cx="2585465" cy="2695955"/>
            </a:xfrm>
            <a:prstGeom prst="rect">
              <a:avLst/>
            </a:prstGeom>
          </p:spPr>
        </p:pic>
        <p:pic>
          <p:nvPicPr>
            <p:cNvPr id="11" name="object 11"/>
            <p:cNvPicPr/>
            <p:nvPr/>
          </p:nvPicPr>
          <p:blipFill>
            <a:blip r:embed="rId6" cstate="print"/>
            <a:stretch>
              <a:fillRect/>
            </a:stretch>
          </p:blipFill>
          <p:spPr>
            <a:xfrm>
              <a:off x="4493514" y="4566666"/>
              <a:ext cx="722375" cy="968501"/>
            </a:xfrm>
            <a:prstGeom prst="rect">
              <a:avLst/>
            </a:prstGeom>
          </p:spPr>
        </p:pic>
        <p:pic>
          <p:nvPicPr>
            <p:cNvPr id="12" name="object 12"/>
            <p:cNvPicPr/>
            <p:nvPr/>
          </p:nvPicPr>
          <p:blipFill>
            <a:blip r:embed="rId7" cstate="print"/>
            <a:stretch>
              <a:fillRect/>
            </a:stretch>
          </p:blipFill>
          <p:spPr>
            <a:xfrm>
              <a:off x="3899154" y="3952494"/>
              <a:ext cx="723137" cy="968501"/>
            </a:xfrm>
            <a:prstGeom prst="rect">
              <a:avLst/>
            </a:prstGeom>
          </p:spPr>
        </p:pic>
        <p:pic>
          <p:nvPicPr>
            <p:cNvPr id="13" name="object 13"/>
            <p:cNvPicPr/>
            <p:nvPr/>
          </p:nvPicPr>
          <p:blipFill>
            <a:blip r:embed="rId8" cstate="print"/>
            <a:stretch>
              <a:fillRect/>
            </a:stretch>
          </p:blipFill>
          <p:spPr>
            <a:xfrm>
              <a:off x="0" y="2542794"/>
              <a:ext cx="3758183" cy="1599437"/>
            </a:xfrm>
            <a:prstGeom prst="rect">
              <a:avLst/>
            </a:prstGeom>
          </p:spPr>
        </p:pic>
        <p:pic>
          <p:nvPicPr>
            <p:cNvPr id="14" name="object 14"/>
            <p:cNvPicPr/>
            <p:nvPr/>
          </p:nvPicPr>
          <p:blipFill>
            <a:blip r:embed="rId9" cstate="print"/>
            <a:stretch>
              <a:fillRect/>
            </a:stretch>
          </p:blipFill>
          <p:spPr>
            <a:xfrm>
              <a:off x="3632834" y="3469767"/>
              <a:ext cx="251460" cy="115061"/>
            </a:xfrm>
            <a:prstGeom prst="rect">
              <a:avLst/>
            </a:prstGeom>
          </p:spPr>
        </p:pic>
        <p:sp>
          <p:nvSpPr>
            <p:cNvPr id="15" name="object 15"/>
            <p:cNvSpPr/>
            <p:nvPr/>
          </p:nvSpPr>
          <p:spPr>
            <a:xfrm>
              <a:off x="3632834" y="3469767"/>
              <a:ext cx="251460" cy="115570"/>
            </a:xfrm>
            <a:custGeom>
              <a:avLst/>
              <a:gdLst/>
              <a:ahLst/>
              <a:cxnLst/>
              <a:rect l="l" t="t" r="r" b="b"/>
              <a:pathLst>
                <a:path w="251460" h="115570">
                  <a:moveTo>
                    <a:pt x="0" y="57530"/>
                  </a:moveTo>
                  <a:lnTo>
                    <a:pt x="9879" y="35136"/>
                  </a:lnTo>
                  <a:lnTo>
                    <a:pt x="36823" y="16849"/>
                  </a:lnTo>
                  <a:lnTo>
                    <a:pt x="76788" y="4520"/>
                  </a:lnTo>
                  <a:lnTo>
                    <a:pt x="125730" y="0"/>
                  </a:lnTo>
                  <a:lnTo>
                    <a:pt x="174671" y="4520"/>
                  </a:lnTo>
                  <a:lnTo>
                    <a:pt x="214636" y="16849"/>
                  </a:lnTo>
                  <a:lnTo>
                    <a:pt x="241580" y="35136"/>
                  </a:lnTo>
                  <a:lnTo>
                    <a:pt x="251460" y="57530"/>
                  </a:lnTo>
                  <a:lnTo>
                    <a:pt x="241580" y="79925"/>
                  </a:lnTo>
                  <a:lnTo>
                    <a:pt x="214636" y="98212"/>
                  </a:lnTo>
                  <a:lnTo>
                    <a:pt x="174671" y="110541"/>
                  </a:lnTo>
                  <a:lnTo>
                    <a:pt x="125730" y="115061"/>
                  </a:lnTo>
                  <a:lnTo>
                    <a:pt x="76788" y="110541"/>
                  </a:lnTo>
                  <a:lnTo>
                    <a:pt x="36823" y="98212"/>
                  </a:lnTo>
                  <a:lnTo>
                    <a:pt x="9879" y="79925"/>
                  </a:lnTo>
                  <a:lnTo>
                    <a:pt x="0" y="57530"/>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3451859" y="3323082"/>
              <a:ext cx="306070" cy="261620"/>
            </a:xfrm>
            <a:custGeom>
              <a:avLst/>
              <a:gdLst/>
              <a:ahLst/>
              <a:cxnLst/>
              <a:rect l="l" t="t" r="r" b="b"/>
              <a:pathLst>
                <a:path w="306070" h="261620">
                  <a:moveTo>
                    <a:pt x="0" y="0"/>
                  </a:moveTo>
                  <a:lnTo>
                    <a:pt x="306019" y="261404"/>
                  </a:lnTo>
                </a:path>
              </a:pathLst>
            </a:custGeom>
            <a:ln w="28956">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10" cstate="print"/>
            <a:stretch>
              <a:fillRect/>
            </a:stretch>
          </p:blipFill>
          <p:spPr>
            <a:xfrm>
              <a:off x="0" y="3837432"/>
              <a:ext cx="3096005" cy="1585721"/>
            </a:xfrm>
            <a:prstGeom prst="rect">
              <a:avLst/>
            </a:prstGeom>
          </p:spPr>
        </p:pic>
        <p:pic>
          <p:nvPicPr>
            <p:cNvPr id="18" name="object 18"/>
            <p:cNvPicPr/>
            <p:nvPr/>
          </p:nvPicPr>
          <p:blipFill>
            <a:blip r:embed="rId11" cstate="print"/>
            <a:stretch>
              <a:fillRect/>
            </a:stretch>
          </p:blipFill>
          <p:spPr>
            <a:xfrm>
              <a:off x="3442715" y="4746497"/>
              <a:ext cx="252222" cy="64770"/>
            </a:xfrm>
            <a:prstGeom prst="rect">
              <a:avLst/>
            </a:prstGeom>
          </p:spPr>
        </p:pic>
        <p:sp>
          <p:nvSpPr>
            <p:cNvPr id="19" name="object 19"/>
            <p:cNvSpPr/>
            <p:nvPr/>
          </p:nvSpPr>
          <p:spPr>
            <a:xfrm>
              <a:off x="2807207" y="4434839"/>
              <a:ext cx="843915" cy="327660"/>
            </a:xfrm>
            <a:custGeom>
              <a:avLst/>
              <a:gdLst/>
              <a:ahLst/>
              <a:cxnLst/>
              <a:rect l="l" t="t" r="r" b="b"/>
              <a:pathLst>
                <a:path w="843914" h="327660">
                  <a:moveTo>
                    <a:pt x="0" y="0"/>
                  </a:moveTo>
                  <a:lnTo>
                    <a:pt x="843292" y="327177"/>
                  </a:lnTo>
                </a:path>
              </a:pathLst>
            </a:custGeom>
            <a:ln w="28956">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2" cstate="print"/>
            <a:stretch>
              <a:fillRect/>
            </a:stretch>
          </p:blipFill>
          <p:spPr>
            <a:xfrm>
              <a:off x="1363217" y="5106162"/>
              <a:ext cx="1923287" cy="1751837"/>
            </a:xfrm>
            <a:prstGeom prst="rect">
              <a:avLst/>
            </a:prstGeom>
          </p:spPr>
        </p:pic>
        <p:sp>
          <p:nvSpPr>
            <p:cNvPr id="21" name="object 21"/>
            <p:cNvSpPr/>
            <p:nvPr/>
          </p:nvSpPr>
          <p:spPr>
            <a:xfrm>
              <a:off x="3866007" y="5470016"/>
              <a:ext cx="296545" cy="107950"/>
            </a:xfrm>
            <a:custGeom>
              <a:avLst/>
              <a:gdLst/>
              <a:ahLst/>
              <a:cxnLst/>
              <a:rect l="l" t="t" r="r" b="b"/>
              <a:pathLst>
                <a:path w="296545" h="107950">
                  <a:moveTo>
                    <a:pt x="148209" y="0"/>
                  </a:moveTo>
                  <a:lnTo>
                    <a:pt x="90520" y="4221"/>
                  </a:lnTo>
                  <a:lnTo>
                    <a:pt x="43410" y="15735"/>
                  </a:lnTo>
                  <a:lnTo>
                    <a:pt x="11647" y="32811"/>
                  </a:lnTo>
                  <a:lnTo>
                    <a:pt x="0" y="53721"/>
                  </a:lnTo>
                  <a:lnTo>
                    <a:pt x="11647" y="74630"/>
                  </a:lnTo>
                  <a:lnTo>
                    <a:pt x="43410" y="91706"/>
                  </a:lnTo>
                  <a:lnTo>
                    <a:pt x="90520" y="103220"/>
                  </a:lnTo>
                  <a:lnTo>
                    <a:pt x="148209" y="107442"/>
                  </a:lnTo>
                  <a:lnTo>
                    <a:pt x="205897" y="103220"/>
                  </a:lnTo>
                  <a:lnTo>
                    <a:pt x="253007" y="91706"/>
                  </a:lnTo>
                  <a:lnTo>
                    <a:pt x="284770" y="74630"/>
                  </a:lnTo>
                  <a:lnTo>
                    <a:pt x="296418" y="53721"/>
                  </a:lnTo>
                  <a:lnTo>
                    <a:pt x="284770" y="32811"/>
                  </a:lnTo>
                  <a:lnTo>
                    <a:pt x="253007" y="15735"/>
                  </a:lnTo>
                  <a:lnTo>
                    <a:pt x="205897" y="4221"/>
                  </a:lnTo>
                  <a:lnTo>
                    <a:pt x="148209" y="0"/>
                  </a:lnTo>
                  <a:close/>
                </a:path>
              </a:pathLst>
            </a:custGeom>
            <a:solidFill>
              <a:srgbClr val="B8D3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3866007" y="5470016"/>
              <a:ext cx="296545" cy="107950"/>
            </a:xfrm>
            <a:custGeom>
              <a:avLst/>
              <a:gdLst/>
              <a:ahLst/>
              <a:cxnLst/>
              <a:rect l="l" t="t" r="r" b="b"/>
              <a:pathLst>
                <a:path w="296545" h="107950">
                  <a:moveTo>
                    <a:pt x="0" y="53721"/>
                  </a:moveTo>
                  <a:lnTo>
                    <a:pt x="11647" y="32811"/>
                  </a:lnTo>
                  <a:lnTo>
                    <a:pt x="43410" y="15735"/>
                  </a:lnTo>
                  <a:lnTo>
                    <a:pt x="90520" y="4221"/>
                  </a:lnTo>
                  <a:lnTo>
                    <a:pt x="148209" y="0"/>
                  </a:lnTo>
                  <a:lnTo>
                    <a:pt x="205897" y="4221"/>
                  </a:lnTo>
                  <a:lnTo>
                    <a:pt x="253007" y="15735"/>
                  </a:lnTo>
                  <a:lnTo>
                    <a:pt x="284770" y="32811"/>
                  </a:lnTo>
                  <a:lnTo>
                    <a:pt x="296418" y="53721"/>
                  </a:lnTo>
                  <a:lnTo>
                    <a:pt x="284770" y="74630"/>
                  </a:lnTo>
                  <a:lnTo>
                    <a:pt x="253007" y="91706"/>
                  </a:lnTo>
                  <a:lnTo>
                    <a:pt x="205897" y="103220"/>
                  </a:lnTo>
                  <a:lnTo>
                    <a:pt x="148209" y="107442"/>
                  </a:lnTo>
                  <a:lnTo>
                    <a:pt x="90520" y="103220"/>
                  </a:lnTo>
                  <a:lnTo>
                    <a:pt x="43410" y="91706"/>
                  </a:lnTo>
                  <a:lnTo>
                    <a:pt x="11647" y="74630"/>
                  </a:lnTo>
                  <a:lnTo>
                    <a:pt x="0" y="53721"/>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2884932" y="5504688"/>
              <a:ext cx="1133475" cy="637540"/>
            </a:xfrm>
            <a:custGeom>
              <a:avLst/>
              <a:gdLst/>
              <a:ahLst/>
              <a:cxnLst/>
              <a:rect l="l" t="t" r="r" b="b"/>
              <a:pathLst>
                <a:path w="1133475" h="637539">
                  <a:moveTo>
                    <a:pt x="0" y="636968"/>
                  </a:moveTo>
                  <a:lnTo>
                    <a:pt x="1133322" y="0"/>
                  </a:lnTo>
                </a:path>
              </a:pathLst>
            </a:custGeom>
            <a:ln w="28956">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4" name="object 24"/>
            <p:cNvPicPr/>
            <p:nvPr/>
          </p:nvPicPr>
          <p:blipFill>
            <a:blip r:embed="rId13" cstate="print"/>
            <a:stretch>
              <a:fillRect/>
            </a:stretch>
          </p:blipFill>
          <p:spPr>
            <a:xfrm>
              <a:off x="6944106" y="1870709"/>
              <a:ext cx="1970531" cy="2058923"/>
            </a:xfrm>
            <a:prstGeom prst="rect">
              <a:avLst/>
            </a:prstGeom>
          </p:spPr>
        </p:pic>
        <p:pic>
          <p:nvPicPr>
            <p:cNvPr id="25" name="object 25"/>
            <p:cNvPicPr/>
            <p:nvPr/>
          </p:nvPicPr>
          <p:blipFill>
            <a:blip r:embed="rId14" cstate="print"/>
            <a:stretch>
              <a:fillRect/>
            </a:stretch>
          </p:blipFill>
          <p:spPr>
            <a:xfrm>
              <a:off x="9848053" y="4113822"/>
              <a:ext cx="394022" cy="322973"/>
            </a:xfrm>
            <a:prstGeom prst="rect">
              <a:avLst/>
            </a:prstGeom>
          </p:spPr>
        </p:pic>
        <p:pic>
          <p:nvPicPr>
            <p:cNvPr id="26" name="object 26"/>
            <p:cNvPicPr/>
            <p:nvPr/>
          </p:nvPicPr>
          <p:blipFill>
            <a:blip r:embed="rId15" cstate="print"/>
            <a:stretch>
              <a:fillRect/>
            </a:stretch>
          </p:blipFill>
          <p:spPr>
            <a:xfrm>
              <a:off x="8223504" y="2119122"/>
              <a:ext cx="339851" cy="295655"/>
            </a:xfrm>
            <a:prstGeom prst="rect">
              <a:avLst/>
            </a:prstGeom>
          </p:spPr>
        </p:pic>
        <p:pic>
          <p:nvPicPr>
            <p:cNvPr id="27" name="object 27"/>
            <p:cNvPicPr/>
            <p:nvPr/>
          </p:nvPicPr>
          <p:blipFill>
            <a:blip r:embed="rId16" cstate="print"/>
            <a:stretch>
              <a:fillRect/>
            </a:stretch>
          </p:blipFill>
          <p:spPr>
            <a:xfrm>
              <a:off x="8130950" y="3093021"/>
              <a:ext cx="2038104" cy="2122017"/>
            </a:xfrm>
            <a:prstGeom prst="rect">
              <a:avLst/>
            </a:prstGeom>
          </p:spPr>
        </p:pic>
        <p:pic>
          <p:nvPicPr>
            <p:cNvPr id="28" name="object 28"/>
            <p:cNvPicPr/>
            <p:nvPr/>
          </p:nvPicPr>
          <p:blipFill>
            <a:blip r:embed="rId17" cstate="print"/>
            <a:stretch>
              <a:fillRect/>
            </a:stretch>
          </p:blipFill>
          <p:spPr>
            <a:xfrm>
              <a:off x="6402324" y="2132838"/>
              <a:ext cx="2355341" cy="3176777"/>
            </a:xfrm>
            <a:prstGeom prst="rect">
              <a:avLst/>
            </a:prstGeom>
          </p:spPr>
        </p:pic>
        <p:pic>
          <p:nvPicPr>
            <p:cNvPr id="29" name="object 29"/>
            <p:cNvPicPr/>
            <p:nvPr/>
          </p:nvPicPr>
          <p:blipFill>
            <a:blip r:embed="rId18" cstate="print"/>
            <a:stretch>
              <a:fillRect/>
            </a:stretch>
          </p:blipFill>
          <p:spPr>
            <a:xfrm>
              <a:off x="7650480" y="3380994"/>
              <a:ext cx="553973" cy="1934717"/>
            </a:xfrm>
            <a:prstGeom prst="rect">
              <a:avLst/>
            </a:prstGeom>
          </p:spPr>
        </p:pic>
        <p:pic>
          <p:nvPicPr>
            <p:cNvPr id="30" name="object 30"/>
            <p:cNvPicPr/>
            <p:nvPr/>
          </p:nvPicPr>
          <p:blipFill>
            <a:blip r:embed="rId19" cstate="print"/>
            <a:stretch>
              <a:fillRect/>
            </a:stretch>
          </p:blipFill>
          <p:spPr>
            <a:xfrm>
              <a:off x="4949266" y="2655430"/>
              <a:ext cx="1936770" cy="1642516"/>
            </a:xfrm>
            <a:prstGeom prst="rect">
              <a:avLst/>
            </a:prstGeom>
          </p:spPr>
        </p:pic>
        <p:pic>
          <p:nvPicPr>
            <p:cNvPr id="31" name="object 31"/>
            <p:cNvPicPr/>
            <p:nvPr/>
          </p:nvPicPr>
          <p:blipFill>
            <a:blip r:embed="rId20" cstate="print"/>
            <a:stretch>
              <a:fillRect/>
            </a:stretch>
          </p:blipFill>
          <p:spPr>
            <a:xfrm>
              <a:off x="6009284" y="3204883"/>
              <a:ext cx="926553" cy="786726"/>
            </a:xfrm>
            <a:prstGeom prst="rect">
              <a:avLst/>
            </a:prstGeom>
          </p:spPr>
        </p:pic>
        <p:pic>
          <p:nvPicPr>
            <p:cNvPr id="32" name="object 32"/>
            <p:cNvPicPr/>
            <p:nvPr/>
          </p:nvPicPr>
          <p:blipFill>
            <a:blip r:embed="rId21" cstate="print"/>
            <a:stretch>
              <a:fillRect/>
            </a:stretch>
          </p:blipFill>
          <p:spPr>
            <a:xfrm>
              <a:off x="4434840" y="2613660"/>
              <a:ext cx="2049779" cy="3191255"/>
            </a:xfrm>
            <a:prstGeom prst="rect">
              <a:avLst/>
            </a:prstGeom>
          </p:spPr>
        </p:pic>
        <p:pic>
          <p:nvPicPr>
            <p:cNvPr id="33" name="object 33"/>
            <p:cNvPicPr/>
            <p:nvPr/>
          </p:nvPicPr>
          <p:blipFill>
            <a:blip r:embed="rId22" cstate="print"/>
            <a:stretch>
              <a:fillRect/>
            </a:stretch>
          </p:blipFill>
          <p:spPr>
            <a:xfrm>
              <a:off x="6434328" y="4510277"/>
              <a:ext cx="1085849" cy="544829"/>
            </a:xfrm>
            <a:prstGeom prst="rect">
              <a:avLst/>
            </a:prstGeom>
          </p:spPr>
        </p:pic>
        <p:pic>
          <p:nvPicPr>
            <p:cNvPr id="34" name="object 34"/>
            <p:cNvPicPr/>
            <p:nvPr/>
          </p:nvPicPr>
          <p:blipFill>
            <a:blip r:embed="rId23" cstate="print"/>
            <a:stretch>
              <a:fillRect/>
            </a:stretch>
          </p:blipFill>
          <p:spPr>
            <a:xfrm>
              <a:off x="9134093" y="2485644"/>
              <a:ext cx="451865" cy="691895"/>
            </a:xfrm>
            <a:prstGeom prst="rect">
              <a:avLst/>
            </a:prstGeom>
          </p:spPr>
        </p:pic>
        <p:pic>
          <p:nvPicPr>
            <p:cNvPr id="35" name="object 35"/>
            <p:cNvPicPr/>
            <p:nvPr/>
          </p:nvPicPr>
          <p:blipFill>
            <a:blip r:embed="rId24" cstate="print"/>
            <a:stretch>
              <a:fillRect/>
            </a:stretch>
          </p:blipFill>
          <p:spPr>
            <a:xfrm>
              <a:off x="10129266" y="1309878"/>
              <a:ext cx="1389124" cy="1664969"/>
            </a:xfrm>
            <a:prstGeom prst="rect">
              <a:avLst/>
            </a:prstGeom>
          </p:spPr>
        </p:pic>
        <p:sp>
          <p:nvSpPr>
            <p:cNvPr id="36" name="object 36"/>
            <p:cNvSpPr/>
            <p:nvPr/>
          </p:nvSpPr>
          <p:spPr>
            <a:xfrm>
              <a:off x="9374505" y="2119501"/>
              <a:ext cx="795020" cy="473709"/>
            </a:xfrm>
            <a:custGeom>
              <a:avLst/>
              <a:gdLst/>
              <a:ahLst/>
              <a:cxnLst/>
              <a:rect l="l" t="t" r="r" b="b"/>
              <a:pathLst>
                <a:path w="795020" h="473710">
                  <a:moveTo>
                    <a:pt x="0" y="473113"/>
                  </a:moveTo>
                  <a:lnTo>
                    <a:pt x="794639" y="0"/>
                  </a:lnTo>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7" name="object 37"/>
            <p:cNvPicPr/>
            <p:nvPr/>
          </p:nvPicPr>
          <p:blipFill>
            <a:blip r:embed="rId25" cstate="print"/>
            <a:stretch>
              <a:fillRect/>
            </a:stretch>
          </p:blipFill>
          <p:spPr>
            <a:xfrm>
              <a:off x="9166098" y="2537460"/>
              <a:ext cx="167639" cy="235457"/>
            </a:xfrm>
            <a:prstGeom prst="rect">
              <a:avLst/>
            </a:prstGeom>
          </p:spPr>
        </p:pic>
        <p:pic>
          <p:nvPicPr>
            <p:cNvPr id="38" name="object 38"/>
            <p:cNvPicPr/>
            <p:nvPr/>
          </p:nvPicPr>
          <p:blipFill>
            <a:blip r:embed="rId26" cstate="print"/>
            <a:stretch>
              <a:fillRect/>
            </a:stretch>
          </p:blipFill>
          <p:spPr>
            <a:xfrm>
              <a:off x="10085831" y="3412998"/>
              <a:ext cx="329945" cy="400811"/>
            </a:xfrm>
            <a:prstGeom prst="rect">
              <a:avLst/>
            </a:prstGeom>
          </p:spPr>
        </p:pic>
        <p:pic>
          <p:nvPicPr>
            <p:cNvPr id="39" name="object 39"/>
            <p:cNvPicPr/>
            <p:nvPr/>
          </p:nvPicPr>
          <p:blipFill>
            <a:blip r:embed="rId27" cstate="print"/>
            <a:stretch>
              <a:fillRect/>
            </a:stretch>
          </p:blipFill>
          <p:spPr>
            <a:xfrm>
              <a:off x="9842754" y="3324605"/>
              <a:ext cx="678941" cy="259079"/>
            </a:xfrm>
            <a:prstGeom prst="rect">
              <a:avLst/>
            </a:prstGeom>
          </p:spPr>
        </p:pic>
      </p:grpSp>
      <p:sp>
        <p:nvSpPr>
          <p:cNvPr id="40" name="object 40"/>
          <p:cNvSpPr txBox="1"/>
          <p:nvPr/>
        </p:nvSpPr>
        <p:spPr>
          <a:xfrm>
            <a:off x="9969613" y="3085815"/>
            <a:ext cx="37338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80" normalizeH="0" baseline="0" noProof="0" dirty="0">
                <a:ln>
                  <a:noFill/>
                </a:ln>
                <a:solidFill>
                  <a:srgbClr val="C04F14"/>
                </a:solidFill>
                <a:effectLst/>
                <a:uLnTx/>
                <a:uFillTx/>
                <a:latin typeface="Arial"/>
                <a:cs typeface="Arial"/>
              </a:rPr>
              <a:t>105</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41" name="object 41"/>
          <p:cNvGrpSpPr/>
          <p:nvPr/>
        </p:nvGrpSpPr>
        <p:grpSpPr>
          <a:xfrm>
            <a:off x="1440180" y="1053846"/>
            <a:ext cx="10723880" cy="4998085"/>
            <a:chOff x="1440180" y="1053846"/>
            <a:chExt cx="10723880" cy="4998085"/>
          </a:xfrm>
        </p:grpSpPr>
        <p:sp>
          <p:nvSpPr>
            <p:cNvPr id="42" name="object 42"/>
            <p:cNvSpPr/>
            <p:nvPr/>
          </p:nvSpPr>
          <p:spPr>
            <a:xfrm>
              <a:off x="1440180" y="1053846"/>
              <a:ext cx="1943100" cy="954405"/>
            </a:xfrm>
            <a:custGeom>
              <a:avLst/>
              <a:gdLst/>
              <a:ahLst/>
              <a:cxnLst/>
              <a:rect l="l" t="t" r="r" b="b"/>
              <a:pathLst>
                <a:path w="1943100" h="954405">
                  <a:moveTo>
                    <a:pt x="1943099" y="0"/>
                  </a:moveTo>
                  <a:lnTo>
                    <a:pt x="0" y="0"/>
                  </a:lnTo>
                  <a:lnTo>
                    <a:pt x="0" y="954024"/>
                  </a:lnTo>
                  <a:lnTo>
                    <a:pt x="1943099" y="954024"/>
                  </a:lnTo>
                  <a:lnTo>
                    <a:pt x="1943099"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3" name="object 43"/>
            <p:cNvPicPr/>
            <p:nvPr/>
          </p:nvPicPr>
          <p:blipFill>
            <a:blip r:embed="rId28" cstate="print"/>
            <a:stretch>
              <a:fillRect/>
            </a:stretch>
          </p:blipFill>
          <p:spPr>
            <a:xfrm>
              <a:off x="1530770" y="1179856"/>
              <a:ext cx="1679016" cy="327393"/>
            </a:xfrm>
            <a:prstGeom prst="rect">
              <a:avLst/>
            </a:prstGeom>
          </p:spPr>
        </p:pic>
        <p:pic>
          <p:nvPicPr>
            <p:cNvPr id="44" name="object 44"/>
            <p:cNvPicPr/>
            <p:nvPr/>
          </p:nvPicPr>
          <p:blipFill>
            <a:blip r:embed="rId29" cstate="print"/>
            <a:stretch>
              <a:fillRect/>
            </a:stretch>
          </p:blipFill>
          <p:spPr>
            <a:xfrm>
              <a:off x="1552423" y="1612480"/>
              <a:ext cx="1735010" cy="321487"/>
            </a:xfrm>
            <a:prstGeom prst="rect">
              <a:avLst/>
            </a:prstGeom>
          </p:spPr>
        </p:pic>
        <p:sp>
          <p:nvSpPr>
            <p:cNvPr id="45" name="object 45"/>
            <p:cNvSpPr/>
            <p:nvPr/>
          </p:nvSpPr>
          <p:spPr>
            <a:xfrm>
              <a:off x="4040886" y="1092708"/>
              <a:ext cx="1943100" cy="954405"/>
            </a:xfrm>
            <a:custGeom>
              <a:avLst/>
              <a:gdLst/>
              <a:ahLst/>
              <a:cxnLst/>
              <a:rect l="l" t="t" r="r" b="b"/>
              <a:pathLst>
                <a:path w="1943100" h="954405">
                  <a:moveTo>
                    <a:pt x="1943100" y="0"/>
                  </a:moveTo>
                  <a:lnTo>
                    <a:pt x="0" y="0"/>
                  </a:lnTo>
                  <a:lnTo>
                    <a:pt x="0" y="954024"/>
                  </a:lnTo>
                  <a:lnTo>
                    <a:pt x="1943100" y="954024"/>
                  </a:lnTo>
                  <a:lnTo>
                    <a:pt x="194310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6" name="object 46"/>
            <p:cNvPicPr/>
            <p:nvPr/>
          </p:nvPicPr>
          <p:blipFill>
            <a:blip r:embed="rId30" cstate="print"/>
            <a:stretch>
              <a:fillRect/>
            </a:stretch>
          </p:blipFill>
          <p:spPr>
            <a:xfrm>
              <a:off x="4131769" y="1218391"/>
              <a:ext cx="1679016" cy="327393"/>
            </a:xfrm>
            <a:prstGeom prst="rect">
              <a:avLst/>
            </a:prstGeom>
          </p:spPr>
        </p:pic>
        <p:pic>
          <p:nvPicPr>
            <p:cNvPr id="47" name="object 47"/>
            <p:cNvPicPr/>
            <p:nvPr/>
          </p:nvPicPr>
          <p:blipFill>
            <a:blip r:embed="rId31" cstate="print"/>
            <a:stretch>
              <a:fillRect/>
            </a:stretch>
          </p:blipFill>
          <p:spPr>
            <a:xfrm>
              <a:off x="4486861" y="1651015"/>
              <a:ext cx="1046480" cy="321487"/>
            </a:xfrm>
            <a:prstGeom prst="rect">
              <a:avLst/>
            </a:prstGeom>
          </p:spPr>
        </p:pic>
        <p:sp>
          <p:nvSpPr>
            <p:cNvPr id="48" name="object 48"/>
            <p:cNvSpPr/>
            <p:nvPr/>
          </p:nvSpPr>
          <p:spPr>
            <a:xfrm>
              <a:off x="6552438" y="1062228"/>
              <a:ext cx="1943100" cy="955040"/>
            </a:xfrm>
            <a:custGeom>
              <a:avLst/>
              <a:gdLst/>
              <a:ahLst/>
              <a:cxnLst/>
              <a:rect l="l" t="t" r="r" b="b"/>
              <a:pathLst>
                <a:path w="1943100" h="955039">
                  <a:moveTo>
                    <a:pt x="1943100" y="0"/>
                  </a:moveTo>
                  <a:lnTo>
                    <a:pt x="0" y="0"/>
                  </a:lnTo>
                  <a:lnTo>
                    <a:pt x="0" y="954786"/>
                  </a:lnTo>
                  <a:lnTo>
                    <a:pt x="1943100" y="954786"/>
                  </a:lnTo>
                  <a:lnTo>
                    <a:pt x="194310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9" name="object 49"/>
            <p:cNvPicPr/>
            <p:nvPr/>
          </p:nvPicPr>
          <p:blipFill>
            <a:blip r:embed="rId32" cstate="print"/>
            <a:stretch>
              <a:fillRect/>
            </a:stretch>
          </p:blipFill>
          <p:spPr>
            <a:xfrm>
              <a:off x="6643353" y="1188339"/>
              <a:ext cx="1679016" cy="327393"/>
            </a:xfrm>
            <a:prstGeom prst="rect">
              <a:avLst/>
            </a:prstGeom>
          </p:spPr>
        </p:pic>
        <p:pic>
          <p:nvPicPr>
            <p:cNvPr id="50" name="object 50"/>
            <p:cNvPicPr/>
            <p:nvPr/>
          </p:nvPicPr>
          <p:blipFill>
            <a:blip r:embed="rId33" cstate="print"/>
            <a:stretch>
              <a:fillRect/>
            </a:stretch>
          </p:blipFill>
          <p:spPr>
            <a:xfrm>
              <a:off x="6719870" y="1620964"/>
              <a:ext cx="1611528" cy="321487"/>
            </a:xfrm>
            <a:prstGeom prst="rect">
              <a:avLst/>
            </a:prstGeom>
          </p:spPr>
        </p:pic>
        <p:pic>
          <p:nvPicPr>
            <p:cNvPr id="51" name="object 51"/>
            <p:cNvPicPr/>
            <p:nvPr/>
          </p:nvPicPr>
          <p:blipFill>
            <a:blip r:embed="rId14" cstate="print"/>
            <a:stretch>
              <a:fillRect/>
            </a:stretch>
          </p:blipFill>
          <p:spPr>
            <a:xfrm>
              <a:off x="8939542" y="1563433"/>
              <a:ext cx="394017" cy="322981"/>
            </a:xfrm>
            <a:prstGeom prst="rect">
              <a:avLst/>
            </a:prstGeom>
          </p:spPr>
        </p:pic>
        <p:pic>
          <p:nvPicPr>
            <p:cNvPr id="52" name="object 52"/>
            <p:cNvPicPr/>
            <p:nvPr/>
          </p:nvPicPr>
          <p:blipFill>
            <a:blip r:embed="rId7" cstate="print"/>
            <a:stretch>
              <a:fillRect/>
            </a:stretch>
          </p:blipFill>
          <p:spPr>
            <a:xfrm>
              <a:off x="5260848" y="5083302"/>
              <a:ext cx="723137" cy="968501"/>
            </a:xfrm>
            <a:prstGeom prst="rect">
              <a:avLst/>
            </a:prstGeom>
          </p:spPr>
        </p:pic>
        <p:pic>
          <p:nvPicPr>
            <p:cNvPr id="53" name="object 53"/>
            <p:cNvPicPr/>
            <p:nvPr/>
          </p:nvPicPr>
          <p:blipFill>
            <a:blip r:embed="rId34" cstate="print"/>
            <a:stretch>
              <a:fillRect/>
            </a:stretch>
          </p:blipFill>
          <p:spPr>
            <a:xfrm>
              <a:off x="9242577" y="4189185"/>
              <a:ext cx="339750" cy="345171"/>
            </a:xfrm>
            <a:prstGeom prst="rect">
              <a:avLst/>
            </a:prstGeom>
          </p:spPr>
        </p:pic>
        <p:pic>
          <p:nvPicPr>
            <p:cNvPr id="54" name="object 54"/>
            <p:cNvPicPr/>
            <p:nvPr/>
          </p:nvPicPr>
          <p:blipFill>
            <a:blip r:embed="rId34" cstate="print"/>
            <a:stretch>
              <a:fillRect/>
            </a:stretch>
          </p:blipFill>
          <p:spPr>
            <a:xfrm>
              <a:off x="8753386" y="3705037"/>
              <a:ext cx="339747" cy="345180"/>
            </a:xfrm>
            <a:prstGeom prst="rect">
              <a:avLst/>
            </a:prstGeom>
          </p:spPr>
        </p:pic>
        <p:pic>
          <p:nvPicPr>
            <p:cNvPr id="55" name="object 55"/>
            <p:cNvPicPr/>
            <p:nvPr/>
          </p:nvPicPr>
          <p:blipFill>
            <a:blip r:embed="rId35" cstate="print"/>
            <a:stretch>
              <a:fillRect/>
            </a:stretch>
          </p:blipFill>
          <p:spPr>
            <a:xfrm>
              <a:off x="11011661" y="4809743"/>
              <a:ext cx="1152143" cy="1152143"/>
            </a:xfrm>
            <a:prstGeom prst="rect">
              <a:avLst/>
            </a:prstGeom>
          </p:spPr>
        </p:pic>
        <p:pic>
          <p:nvPicPr>
            <p:cNvPr id="56" name="object 56"/>
            <p:cNvPicPr/>
            <p:nvPr/>
          </p:nvPicPr>
          <p:blipFill>
            <a:blip r:embed="rId36" cstate="print"/>
            <a:stretch>
              <a:fillRect/>
            </a:stretch>
          </p:blipFill>
          <p:spPr>
            <a:xfrm>
              <a:off x="11215877" y="5228843"/>
              <a:ext cx="656843" cy="259079"/>
            </a:xfrm>
            <a:prstGeom prst="rect">
              <a:avLst/>
            </a:prstGeom>
          </p:spPr>
        </p:pic>
      </p:grpSp>
      <p:sp>
        <p:nvSpPr>
          <p:cNvPr id="57" name="object 57"/>
          <p:cNvSpPr txBox="1"/>
          <p:nvPr/>
        </p:nvSpPr>
        <p:spPr>
          <a:xfrm>
            <a:off x="11342854" y="4989795"/>
            <a:ext cx="40386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305" normalizeH="0" baseline="0" noProof="0" dirty="0">
                <a:ln>
                  <a:noFill/>
                </a:ln>
                <a:solidFill>
                  <a:srgbClr val="FFFF00"/>
                </a:solidFill>
                <a:effectLst/>
                <a:uLnTx/>
                <a:uFillTx/>
                <a:latin typeface="Arial"/>
                <a:cs typeface="Arial"/>
              </a:rPr>
              <a:t>EHR</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58" name="object 58"/>
          <p:cNvPicPr/>
          <p:nvPr/>
        </p:nvPicPr>
        <p:blipFill>
          <a:blip r:embed="rId37" cstate="print"/>
          <a:stretch>
            <a:fillRect/>
          </a:stretch>
        </p:blipFill>
        <p:spPr>
          <a:xfrm>
            <a:off x="10856520" y="4627079"/>
            <a:ext cx="412075" cy="391553"/>
          </a:xfrm>
          <a:prstGeom prst="rect">
            <a:avLst/>
          </a:prstGeom>
        </p:spPr>
      </p:pic>
    </p:spTree>
    <p:extLst>
      <p:ext uri="{BB962C8B-B14F-4D97-AF65-F5344CB8AC3E}">
        <p14:creationId xmlns:p14="http://schemas.microsoft.com/office/powerpoint/2010/main" val="266482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E5AE-A605-4658-CB3C-45E2D198586A}"/>
            </a:ext>
          </a:extLst>
        </p:cNvPr>
        <p:cNvGrpSpPr/>
        <p:nvPr/>
      </p:nvGrpSpPr>
      <p:grpSpPr>
        <a:xfrm>
          <a:off x="0" y="0"/>
          <a:ext cx="0" cy="0"/>
          <a:chOff x="0" y="0"/>
          <a:chExt cx="0" cy="0"/>
        </a:xfrm>
      </p:grpSpPr>
      <p:sp>
        <p:nvSpPr>
          <p:cNvPr id="46" name="Title 2">
            <a:extLst>
              <a:ext uri="{FF2B5EF4-FFF2-40B4-BE49-F238E27FC236}">
                <a16:creationId xmlns:a16="http://schemas.microsoft.com/office/drawing/2014/main" id="{FFC0F0CC-53FE-BBA9-B02C-29CBBF50C08F}"/>
              </a:ext>
            </a:extLst>
          </p:cNvPr>
          <p:cNvSpPr txBox="1">
            <a:spLocks/>
          </p:cNvSpPr>
          <p:nvPr>
            <p:custDataLst>
              <p:tags r:id="rId2"/>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NSF</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Projects:</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POSE: Phase I: Enabling Open-source Ecosystem for Rapid System-on-Chip Design and Programming</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endParaRPr kumimoji="0" 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endParaRPr>
          </a:p>
        </p:txBody>
      </p:sp>
      <p:pic>
        <p:nvPicPr>
          <p:cNvPr id="43" name="Picture 42">
            <a:extLst>
              <a:ext uri="{FF2B5EF4-FFF2-40B4-BE49-F238E27FC236}">
                <a16:creationId xmlns:a16="http://schemas.microsoft.com/office/drawing/2014/main" id="{490148D1-0732-6B94-78C0-D21473C8DCDA}"/>
              </a:ext>
            </a:extLst>
          </p:cNvPr>
          <p:cNvPicPr>
            <a:picLocks noChangeAspect="1"/>
          </p:cNvPicPr>
          <p:nvPr/>
        </p:nvPicPr>
        <p:blipFill>
          <a:blip r:embed="rId5"/>
          <a:stretch>
            <a:fillRect/>
          </a:stretch>
        </p:blipFill>
        <p:spPr>
          <a:xfrm>
            <a:off x="3605946" y="1060013"/>
            <a:ext cx="4425674" cy="5506599"/>
          </a:xfrm>
          <a:prstGeom prst="rect">
            <a:avLst/>
          </a:prstGeom>
        </p:spPr>
      </p:pic>
    </p:spTree>
    <p:custDataLst>
      <p:tags r:id="rId1"/>
    </p:custDataLst>
    <p:extLst>
      <p:ext uri="{BB962C8B-B14F-4D97-AF65-F5344CB8AC3E}">
        <p14:creationId xmlns:p14="http://schemas.microsoft.com/office/powerpoint/2010/main" val="1725310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835E9-82F1-FB0C-DD85-5ADB40BD5322}"/>
            </a:ext>
          </a:extLst>
        </p:cNvPr>
        <p:cNvGrpSpPr/>
        <p:nvPr/>
      </p:nvGrpSpPr>
      <p:grpSpPr>
        <a:xfrm>
          <a:off x="0" y="0"/>
          <a:ext cx="0" cy="0"/>
          <a:chOff x="0" y="0"/>
          <a:chExt cx="0" cy="0"/>
        </a:xfrm>
      </p:grpSpPr>
      <p:sp>
        <p:nvSpPr>
          <p:cNvPr id="46" name="Title 2">
            <a:extLst>
              <a:ext uri="{FF2B5EF4-FFF2-40B4-BE49-F238E27FC236}">
                <a16:creationId xmlns:a16="http://schemas.microsoft.com/office/drawing/2014/main" id="{F0BF0984-9406-E51B-929B-046B96194522}"/>
              </a:ext>
            </a:extLst>
          </p:cNvPr>
          <p:cNvSpPr txBox="1">
            <a:spLocks/>
          </p:cNvSpPr>
          <p:nvPr>
            <p:custDataLst>
              <p:tags r:id="rId2"/>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NSF</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Project:</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MRI Consortium: Track 1: Development of SPECTRUM: An Evolutionary Rapid-Prototyping Testbed for Low Latency Multi-Domain Computing</a:t>
            </a:r>
          </a:p>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b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br>
            <a:endPar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endParaRPr>
          </a:p>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endParaRPr kumimoji="0" 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endParaRPr>
          </a:p>
        </p:txBody>
      </p:sp>
      <p:pic>
        <p:nvPicPr>
          <p:cNvPr id="160" name="Picture 159">
            <a:extLst>
              <a:ext uri="{FF2B5EF4-FFF2-40B4-BE49-F238E27FC236}">
                <a16:creationId xmlns:a16="http://schemas.microsoft.com/office/drawing/2014/main" id="{CFC876B5-9F98-1297-1554-3800E458CA0F}"/>
              </a:ext>
            </a:extLst>
          </p:cNvPr>
          <p:cNvPicPr>
            <a:picLocks noChangeAspect="1"/>
          </p:cNvPicPr>
          <p:nvPr/>
        </p:nvPicPr>
        <p:blipFill>
          <a:blip r:embed="rId5"/>
          <a:stretch>
            <a:fillRect/>
          </a:stretch>
        </p:blipFill>
        <p:spPr>
          <a:xfrm>
            <a:off x="235226" y="1568242"/>
            <a:ext cx="11523010" cy="4024176"/>
          </a:xfrm>
          <a:prstGeom prst="rect">
            <a:avLst/>
          </a:prstGeom>
        </p:spPr>
      </p:pic>
    </p:spTree>
    <p:custDataLst>
      <p:tags r:id="rId1"/>
    </p:custDataLst>
    <p:extLst>
      <p:ext uri="{BB962C8B-B14F-4D97-AF65-F5344CB8AC3E}">
        <p14:creationId xmlns:p14="http://schemas.microsoft.com/office/powerpoint/2010/main" val="338029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4"/>
          <p:cNvSpPr>
            <a:spLocks noChangeArrowheads="1"/>
          </p:cNvSpPr>
          <p:nvPr/>
        </p:nvSpPr>
        <p:spPr bwMode="auto">
          <a:xfrm>
            <a:off x="2114901" y="6165770"/>
            <a:ext cx="3979913" cy="292100"/>
          </a:xfrm>
          <a:prstGeom prst="rect">
            <a:avLst/>
          </a:prstGeom>
          <a:noFill/>
          <a:ln w="9525">
            <a:noFill/>
            <a:miter lim="800000"/>
            <a:headEnd/>
            <a:tailEnd/>
          </a:ln>
        </p:spPr>
        <p:txBody>
          <a:bodyPr wrap="none" anchor="ctr"/>
          <a:lstStyle/>
          <a:p>
            <a:pPr>
              <a:spcBef>
                <a:spcPct val="50000"/>
              </a:spcBef>
            </a:pPr>
            <a:r>
              <a:rPr lang="en-US" altLang="zh-CN" sz="2000" i="1" dirty="0">
                <a:latin typeface="Arial Narrow" pitchFamily="34" charset="0"/>
                <a:ea typeface="宋体" pitchFamily="2" charset="-122"/>
                <a:cs typeface="MS PGothic" pitchFamily="34" charset="-128"/>
              </a:rPr>
              <a:t>Based on Fred Pollack (Intel) and Michael Taylor (UW)</a:t>
            </a:r>
          </a:p>
        </p:txBody>
      </p:sp>
      <p:cxnSp>
        <p:nvCxnSpPr>
          <p:cNvPr id="68" name="Straight Connector 67"/>
          <p:cNvCxnSpPr/>
          <p:nvPr/>
        </p:nvCxnSpPr>
        <p:spPr bwMode="auto">
          <a:xfrm>
            <a:off x="2199565" y="2874563"/>
            <a:ext cx="5425440" cy="0"/>
          </a:xfrm>
          <a:prstGeom prst="line">
            <a:avLst/>
          </a:prstGeom>
          <a:solidFill>
            <a:schemeClr val="accent1"/>
          </a:solidFill>
          <a:ln w="9525" cap="flat" cmpd="sng" algn="ctr">
            <a:solidFill>
              <a:srgbClr val="D0D8E8"/>
            </a:solidFill>
            <a:prstDash val="solid"/>
            <a:round/>
            <a:headEnd type="none" w="med" len="med"/>
            <a:tailEnd type="none" w="med" len="med"/>
          </a:ln>
          <a:effectLst/>
        </p:spPr>
      </p:cxnSp>
      <p:cxnSp>
        <p:nvCxnSpPr>
          <p:cNvPr id="69" name="Straight Connector 68"/>
          <p:cNvCxnSpPr/>
          <p:nvPr/>
        </p:nvCxnSpPr>
        <p:spPr bwMode="auto">
          <a:xfrm>
            <a:off x="7625005" y="2872023"/>
            <a:ext cx="0" cy="2984659"/>
          </a:xfrm>
          <a:prstGeom prst="line">
            <a:avLst/>
          </a:prstGeom>
          <a:solidFill>
            <a:schemeClr val="accent1"/>
          </a:solidFill>
          <a:ln w="9525" cap="flat" cmpd="sng" algn="ctr">
            <a:solidFill>
              <a:srgbClr val="D0D8E8"/>
            </a:solidFill>
            <a:prstDash val="solid"/>
            <a:round/>
            <a:headEnd type="none" w="med" len="med"/>
            <a:tailEnd type="none" w="med" len="med"/>
          </a:ln>
          <a:effectLst/>
        </p:spPr>
      </p:cxnSp>
      <p:pic>
        <p:nvPicPr>
          <p:cNvPr id="64" name="Picture 63"/>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411963" y="3268254"/>
            <a:ext cx="601143" cy="412443"/>
          </a:xfrm>
          <a:prstGeom prst="rect">
            <a:avLst/>
          </a:prstGeom>
          <a:effectLst>
            <a:outerShdw blurRad="63500" sx="102000" sy="102000" algn="ctr" rotWithShape="0">
              <a:prstClr val="black">
                <a:alpha val="40000"/>
              </a:prstClr>
            </a:outerShdw>
            <a:reflection blurRad="6350" stA="50000" endA="300" endPos="38500" dist="50800" dir="5400000" sy="-100000" algn="bl" rotWithShape="0"/>
          </a:effectLst>
        </p:spPr>
      </p:pic>
      <p:cxnSp>
        <p:nvCxnSpPr>
          <p:cNvPr id="100" name="Straight Connector 99"/>
          <p:cNvCxnSpPr/>
          <p:nvPr/>
        </p:nvCxnSpPr>
        <p:spPr bwMode="auto">
          <a:xfrm>
            <a:off x="2201946" y="4862747"/>
            <a:ext cx="5425440" cy="0"/>
          </a:xfrm>
          <a:prstGeom prst="line">
            <a:avLst/>
          </a:prstGeom>
          <a:solidFill>
            <a:schemeClr val="accent1"/>
          </a:solidFill>
          <a:ln w="9525" cap="flat" cmpd="sng" algn="ctr">
            <a:solidFill>
              <a:srgbClr val="FF6600"/>
            </a:solidFill>
            <a:prstDash val="solid"/>
            <a:round/>
            <a:headEnd type="none" w="med" len="med"/>
            <a:tailEnd type="none" w="med" len="med"/>
          </a:ln>
          <a:effectLst/>
        </p:spPr>
      </p:cxnSp>
      <p:cxnSp>
        <p:nvCxnSpPr>
          <p:cNvPr id="99" name="Straight Connector 98"/>
          <p:cNvCxnSpPr/>
          <p:nvPr/>
        </p:nvCxnSpPr>
        <p:spPr bwMode="auto">
          <a:xfrm>
            <a:off x="2220042" y="3874529"/>
            <a:ext cx="5425440" cy="0"/>
          </a:xfrm>
          <a:prstGeom prst="line">
            <a:avLst/>
          </a:prstGeom>
          <a:solidFill>
            <a:schemeClr val="accent1"/>
          </a:solidFill>
          <a:ln w="9525" cap="flat" cmpd="sng" algn="ctr">
            <a:solidFill>
              <a:srgbClr val="C00000"/>
            </a:solidFill>
            <a:prstDash val="solid"/>
            <a:round/>
            <a:headEnd type="none" w="med" len="med"/>
            <a:tailEnd type="none" w="med" len="med"/>
          </a:ln>
          <a:effectLst/>
        </p:spPr>
      </p:cxnSp>
      <p:cxnSp>
        <p:nvCxnSpPr>
          <p:cNvPr id="54" name="Straight Connector 53"/>
          <p:cNvCxnSpPr/>
          <p:nvPr/>
        </p:nvCxnSpPr>
        <p:spPr bwMode="auto">
          <a:xfrm flipV="1">
            <a:off x="6006393" y="3706255"/>
            <a:ext cx="2428395" cy="303212"/>
          </a:xfrm>
          <a:prstGeom prst="line">
            <a:avLst/>
          </a:prstGeom>
          <a:solidFill>
            <a:schemeClr val="accent1"/>
          </a:solidFill>
          <a:ln w="28575" cap="rnd" cmpd="sng" algn="ctr">
            <a:solidFill>
              <a:srgbClr val="0070C0"/>
            </a:solidFill>
            <a:prstDash val="solid"/>
            <a:round/>
            <a:headEnd type="none" w="med" len="med"/>
            <a:tailEnd type="none" w="med" len="med"/>
          </a:ln>
          <a:effectLst/>
        </p:spPr>
      </p:cxnSp>
      <p:cxnSp>
        <p:nvCxnSpPr>
          <p:cNvPr id="57" name="Straight Connector 56"/>
          <p:cNvCxnSpPr/>
          <p:nvPr/>
        </p:nvCxnSpPr>
        <p:spPr bwMode="auto">
          <a:xfrm flipV="1">
            <a:off x="6006393" y="3950879"/>
            <a:ext cx="2428395" cy="57550"/>
          </a:xfrm>
          <a:prstGeom prst="line">
            <a:avLst/>
          </a:prstGeom>
          <a:solidFill>
            <a:schemeClr val="accent1"/>
          </a:solidFill>
          <a:ln w="28575" cap="rnd" cmpd="sng" algn="ctr">
            <a:solidFill>
              <a:srgbClr val="00B050"/>
            </a:solidFill>
            <a:prstDash val="solid"/>
            <a:round/>
            <a:headEnd type="none" w="med" len="med"/>
            <a:tailEnd type="none" w="med" len="med"/>
          </a:ln>
          <a:effectLst/>
        </p:spPr>
      </p:cxnSp>
      <p:sp>
        <p:nvSpPr>
          <p:cNvPr id="12295" name="AutoShape 12"/>
          <p:cNvSpPr>
            <a:spLocks noChangeArrowheads="1"/>
          </p:cNvSpPr>
          <p:nvPr/>
        </p:nvSpPr>
        <p:spPr bwMode="auto">
          <a:xfrm>
            <a:off x="8982316" y="4193617"/>
            <a:ext cx="376238" cy="398463"/>
          </a:xfrm>
          <a:prstGeom prst="upDownArrow">
            <a:avLst>
              <a:gd name="adj1" fmla="val 50000"/>
              <a:gd name="adj2" fmla="val 20005"/>
            </a:avLst>
          </a:prstGeom>
          <a:solidFill>
            <a:srgbClr val="FFC000"/>
          </a:solidFill>
          <a:ln w="9525">
            <a:solidFill>
              <a:srgbClr val="FFFFFF"/>
            </a:solidFill>
            <a:miter lim="800000"/>
            <a:headEnd/>
            <a:tailEnd/>
          </a:ln>
        </p:spPr>
        <p:txBody>
          <a:bodyPr wrap="none" anchor="ctr"/>
          <a:lstStyle/>
          <a:p>
            <a:endParaRPr lang="zh-CN" altLang="en-US">
              <a:cs typeface="宋体" charset="-122"/>
            </a:endParaRPr>
          </a:p>
        </p:txBody>
      </p:sp>
      <p:sp>
        <p:nvSpPr>
          <p:cNvPr id="12296" name="Text Box 11"/>
          <p:cNvSpPr txBox="1">
            <a:spLocks noChangeArrowheads="1"/>
          </p:cNvSpPr>
          <p:nvPr/>
        </p:nvSpPr>
        <p:spPr bwMode="auto">
          <a:xfrm>
            <a:off x="8217141" y="4650817"/>
            <a:ext cx="1908175" cy="523220"/>
          </a:xfrm>
          <a:prstGeom prst="rect">
            <a:avLst/>
          </a:prstGeom>
          <a:noFill/>
          <a:ln w="9525">
            <a:noFill/>
            <a:miter lim="800000"/>
            <a:headEnd/>
            <a:tailEnd/>
          </a:ln>
        </p:spPr>
        <p:txBody>
          <a:bodyPr>
            <a:spAutoFit/>
          </a:bodyPr>
          <a:lstStyle/>
          <a:p>
            <a:pPr algn="ctr"/>
            <a:r>
              <a:rPr lang="en-US" altLang="zh-CN" i="1" dirty="0">
                <a:latin typeface="Arial Narrow" pitchFamily="34" charset="0"/>
                <a:cs typeface="宋体" charset="-122"/>
              </a:rPr>
              <a:t>Adapt the architecture to </a:t>
            </a:r>
            <a:br>
              <a:rPr lang="en-US" altLang="zh-CN" i="1" dirty="0">
                <a:latin typeface="Arial Narrow" pitchFamily="34" charset="0"/>
                <a:cs typeface="宋体" charset="-122"/>
              </a:rPr>
            </a:br>
            <a:r>
              <a:rPr lang="en-US" altLang="zh-CN" i="1" dirty="0">
                <a:latin typeface="Arial Narrow" pitchFamily="34" charset="0"/>
                <a:cs typeface="宋体" charset="-122"/>
              </a:rPr>
              <a:t>application domain</a:t>
            </a:r>
          </a:p>
        </p:txBody>
      </p:sp>
      <p:cxnSp>
        <p:nvCxnSpPr>
          <p:cNvPr id="4" name="Straight Connector 3"/>
          <p:cNvCxnSpPr/>
          <p:nvPr/>
        </p:nvCxnSpPr>
        <p:spPr bwMode="auto">
          <a:xfrm>
            <a:off x="2201946" y="2872023"/>
            <a:ext cx="0" cy="298465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2201946" y="3395898"/>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2201946" y="3574491"/>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2201946" y="3874529"/>
            <a:ext cx="9715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2201946" y="3915010"/>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2201946" y="3965017"/>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2201946" y="4021522"/>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2201946" y="4088841"/>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2201946" y="4162661"/>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2201946" y="4265053"/>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2201946" y="4391260"/>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2201946" y="4565091"/>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2201946" y="4862747"/>
            <a:ext cx="9715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2201946" y="4915135"/>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2201946" y="4960380"/>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a:off x="2201946" y="5019910"/>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201946" y="5084204"/>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2201946" y="5165167"/>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2201946" y="5260416"/>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2201946" y="5391385"/>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2201946" y="5560453"/>
            <a:ext cx="471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2489601" y="2755342"/>
            <a:ext cx="6062662" cy="2990850"/>
          </a:xfrm>
          <a:prstGeom prst="line">
            <a:avLst/>
          </a:prstGeom>
          <a:solidFill>
            <a:schemeClr val="accent1"/>
          </a:solidFill>
          <a:ln w="57150" cap="rnd" cmpd="sng" algn="ctr">
            <a:solidFill>
              <a:schemeClr val="tx1"/>
            </a:solidFill>
            <a:prstDash val="solid"/>
            <a:round/>
            <a:headEnd type="none" w="med" len="med"/>
            <a:tailEnd type="none" w="med" len="med"/>
          </a:ln>
          <a:effectLst/>
        </p:spPr>
      </p:cxnSp>
      <p:pic>
        <p:nvPicPr>
          <p:cNvPr id="59" name="Picture 58"/>
          <p:cNvPicPr>
            <a:picLocks noChangeAspect="1"/>
          </p:cNvPicPr>
          <p:nvPr/>
        </p:nvPicPr>
        <p:blipFill>
          <a:blip r:embed="rId5">
            <a:extLst>
              <a:ext uri="{BEBA8EAE-BF5A-486C-A8C5-ECC9F3942E4B}">
                <a14:imgProps xmlns:a14="http://schemas.microsoft.com/office/drawing/2010/main">
                  <a14:imgLayer r:embed="rId6">
                    <a14:imgEffect>
                      <a14:backgroundRemoval t="6000" b="94333" l="5000" r="95667"/>
                    </a14:imgEffect>
                  </a14:imgLayer>
                </a14:imgProps>
              </a:ext>
              <a:ext uri="{28A0092B-C50C-407E-A947-70E740481C1C}">
                <a14:useLocalDpi xmlns:a14="http://schemas.microsoft.com/office/drawing/2010/main" val="0"/>
              </a:ext>
            </a:extLst>
          </a:blip>
          <a:stretch>
            <a:fillRect/>
          </a:stretch>
        </p:blipFill>
        <p:spPr>
          <a:xfrm>
            <a:off x="8171462" y="1959361"/>
            <a:ext cx="1308100" cy="1308100"/>
          </a:xfrm>
          <a:prstGeom prst="rect">
            <a:avLst/>
          </a:prstGeom>
          <a:effectLst>
            <a:outerShdw blurRad="63500" sx="102000" sy="102000" algn="ctr" rotWithShape="0">
              <a:prstClr val="black">
                <a:alpha val="40000"/>
              </a:prstClr>
            </a:outerShdw>
          </a:effectLst>
        </p:spPr>
      </p:pic>
      <p:pic>
        <p:nvPicPr>
          <p:cNvPr id="60" name="Picture 59"/>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3500" l="7707" r="92851">
                        <a14:backgroundMark x1="17827" y1="13333" x2="17827" y2="13333"/>
                        <a14:backgroundMark x1="5200" y1="8667" x2="5200" y2="8667"/>
                      </a14:backgroundRemoval>
                    </a14:imgEffect>
                  </a14:imgLayer>
                </a14:imgProps>
              </a:ext>
              <a:ext uri="{28A0092B-C50C-407E-A947-70E740481C1C}">
                <a14:useLocalDpi xmlns:a14="http://schemas.microsoft.com/office/drawing/2010/main" val="0"/>
              </a:ext>
            </a:extLst>
          </a:blip>
          <a:stretch>
            <a:fillRect/>
          </a:stretch>
        </p:blipFill>
        <p:spPr>
          <a:xfrm rot="19324485">
            <a:off x="7354725" y="2057477"/>
            <a:ext cx="1115866" cy="1243305"/>
          </a:xfrm>
          <a:prstGeom prst="rect">
            <a:avLst/>
          </a:prstGeom>
          <a:effectLst>
            <a:outerShdw blurRad="63500" sx="102000" sy="102000" algn="ctr" rotWithShape="0">
              <a:prstClr val="black">
                <a:alpha val="40000"/>
              </a:prstClr>
            </a:outerShdw>
          </a:effectLst>
        </p:spPr>
      </p:pic>
      <p:sp>
        <p:nvSpPr>
          <p:cNvPr id="61" name="Diamond 60"/>
          <p:cNvSpPr/>
          <p:nvPr/>
        </p:nvSpPr>
        <p:spPr bwMode="auto">
          <a:xfrm>
            <a:off x="2401494" y="5639512"/>
            <a:ext cx="157163" cy="157163"/>
          </a:xfrm>
          <a:prstGeom prst="diamond">
            <a:avLst/>
          </a:prstGeom>
          <a:solidFill>
            <a:srgbClr val="FF66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73" name="Diamond 72"/>
          <p:cNvSpPr/>
          <p:nvPr/>
        </p:nvSpPr>
        <p:spPr bwMode="auto">
          <a:xfrm>
            <a:off x="2943151" y="5435678"/>
            <a:ext cx="157163" cy="157163"/>
          </a:xfrm>
          <a:prstGeom prst="diamond">
            <a:avLst/>
          </a:prstGeom>
          <a:solidFill>
            <a:srgbClr val="FF66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74" name="Diamond 73"/>
          <p:cNvSpPr/>
          <p:nvPr/>
        </p:nvSpPr>
        <p:spPr bwMode="auto">
          <a:xfrm>
            <a:off x="3482582" y="5074044"/>
            <a:ext cx="157163" cy="157163"/>
          </a:xfrm>
          <a:prstGeom prst="diamond">
            <a:avLst/>
          </a:prstGeom>
          <a:solidFill>
            <a:srgbClr val="FF66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75" name="Diamond 74"/>
          <p:cNvSpPr/>
          <p:nvPr/>
        </p:nvSpPr>
        <p:spPr bwMode="auto">
          <a:xfrm>
            <a:off x="4032650" y="4881798"/>
            <a:ext cx="157163" cy="157163"/>
          </a:xfrm>
          <a:prstGeom prst="diamond">
            <a:avLst/>
          </a:prstGeom>
          <a:solidFill>
            <a:srgbClr val="FF66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62" name="Oval 61"/>
          <p:cNvSpPr/>
          <p:nvPr/>
        </p:nvSpPr>
        <p:spPr bwMode="auto">
          <a:xfrm>
            <a:off x="4185051" y="4780119"/>
            <a:ext cx="165574" cy="165574"/>
          </a:xfrm>
          <a:prstGeom prst="ellipse">
            <a:avLst/>
          </a:prstGeom>
          <a:solidFill>
            <a:srgbClr val="FF99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77" name="Diamond 76"/>
          <p:cNvSpPr/>
          <p:nvPr/>
        </p:nvSpPr>
        <p:spPr bwMode="auto">
          <a:xfrm>
            <a:off x="4561288" y="4529373"/>
            <a:ext cx="157163" cy="157163"/>
          </a:xfrm>
          <a:prstGeom prst="diamond">
            <a:avLst/>
          </a:prstGeom>
          <a:solidFill>
            <a:srgbClr val="FF66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78" name="Diamond 77"/>
          <p:cNvSpPr/>
          <p:nvPr/>
        </p:nvSpPr>
        <p:spPr bwMode="auto">
          <a:xfrm>
            <a:off x="5109453" y="4383164"/>
            <a:ext cx="157163" cy="157163"/>
          </a:xfrm>
          <a:prstGeom prst="diamond">
            <a:avLst/>
          </a:prstGeom>
          <a:solidFill>
            <a:srgbClr val="FF66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79" name="Diamond 78"/>
          <p:cNvSpPr/>
          <p:nvPr/>
        </p:nvSpPr>
        <p:spPr bwMode="auto">
          <a:xfrm>
            <a:off x="5661167" y="4072807"/>
            <a:ext cx="157163" cy="157163"/>
          </a:xfrm>
          <a:prstGeom prst="diamond">
            <a:avLst/>
          </a:prstGeom>
          <a:solidFill>
            <a:srgbClr val="FF66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80" name="Diamond 79"/>
          <p:cNvSpPr/>
          <p:nvPr/>
        </p:nvSpPr>
        <p:spPr bwMode="auto">
          <a:xfrm>
            <a:off x="5650475" y="4216635"/>
            <a:ext cx="157163" cy="157163"/>
          </a:xfrm>
          <a:prstGeom prst="diamond">
            <a:avLst/>
          </a:prstGeom>
          <a:solidFill>
            <a:srgbClr val="FF66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66" name="Right Arrow 65"/>
          <p:cNvSpPr/>
          <p:nvPr/>
        </p:nvSpPr>
        <p:spPr bwMode="auto">
          <a:xfrm>
            <a:off x="5955113" y="3568403"/>
            <a:ext cx="625475" cy="131764"/>
          </a:xfrm>
          <a:prstGeom prst="rightArrow">
            <a:avLst>
              <a:gd name="adj1" fmla="val 50000"/>
              <a:gd name="adj2" fmla="val 95783"/>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85" name="Oval 84"/>
          <p:cNvSpPr/>
          <p:nvPr/>
        </p:nvSpPr>
        <p:spPr bwMode="auto">
          <a:xfrm>
            <a:off x="6647391" y="3549808"/>
            <a:ext cx="165574" cy="165574"/>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86" name="Oval 85"/>
          <p:cNvSpPr/>
          <p:nvPr/>
        </p:nvSpPr>
        <p:spPr bwMode="auto">
          <a:xfrm>
            <a:off x="8094745" y="2855038"/>
            <a:ext cx="165574" cy="165574"/>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grpSp>
        <p:nvGrpSpPr>
          <p:cNvPr id="81" name="Group 80"/>
          <p:cNvGrpSpPr/>
          <p:nvPr/>
        </p:nvGrpSpPr>
        <p:grpSpPr>
          <a:xfrm>
            <a:off x="2197184" y="5820488"/>
            <a:ext cx="5425440" cy="39052"/>
            <a:chOff x="1029177" y="5391627"/>
            <a:chExt cx="5425440" cy="39052"/>
          </a:xfrm>
        </p:grpSpPr>
        <p:cxnSp>
          <p:nvCxnSpPr>
            <p:cNvPr id="6" name="Straight Connector 5"/>
            <p:cNvCxnSpPr/>
            <p:nvPr/>
          </p:nvCxnSpPr>
          <p:spPr bwMode="auto">
            <a:xfrm>
              <a:off x="1029177" y="5430679"/>
              <a:ext cx="5425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1583531"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1" name="Straight Connector 90"/>
            <p:cNvCxnSpPr/>
            <p:nvPr/>
          </p:nvCxnSpPr>
          <p:spPr bwMode="auto">
            <a:xfrm>
              <a:off x="2128837"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2676525"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a:off x="3205162"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a:off x="3762374"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5" name="Straight Connector 94"/>
            <p:cNvCxnSpPr/>
            <p:nvPr/>
          </p:nvCxnSpPr>
          <p:spPr bwMode="auto">
            <a:xfrm>
              <a:off x="4294188"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a:off x="4836005"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a:off x="5376861"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8" name="Straight Connector 97"/>
            <p:cNvCxnSpPr/>
            <p:nvPr/>
          </p:nvCxnSpPr>
          <p:spPr bwMode="auto">
            <a:xfrm>
              <a:off x="5926929" y="5391627"/>
              <a:ext cx="0" cy="3905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04" name="Text Box 11"/>
          <p:cNvSpPr txBox="1">
            <a:spLocks noChangeArrowheads="1"/>
          </p:cNvSpPr>
          <p:nvPr/>
        </p:nvSpPr>
        <p:spPr bwMode="auto">
          <a:xfrm>
            <a:off x="2225520" y="5368367"/>
            <a:ext cx="530167" cy="276999"/>
          </a:xfrm>
          <a:prstGeom prst="rect">
            <a:avLst/>
          </a:prstGeom>
          <a:noFill/>
          <a:ln w="9525">
            <a:noFill/>
            <a:miter lim="800000"/>
            <a:headEnd/>
            <a:tailEnd/>
          </a:ln>
        </p:spPr>
        <p:txBody>
          <a:bodyPr wrap="square">
            <a:spAutoFit/>
          </a:bodyPr>
          <a:lstStyle/>
          <a:p>
            <a:pPr algn="ctr"/>
            <a:r>
              <a:rPr lang="en-US" altLang="zh-CN" sz="1200" dirty="0">
                <a:solidFill>
                  <a:srgbClr val="FFBC79"/>
                </a:solidFill>
                <a:latin typeface="Arial Narrow" pitchFamily="34" charset="0"/>
                <a:cs typeface="宋体" charset="-122"/>
              </a:rPr>
              <a:t>i386</a:t>
            </a:r>
          </a:p>
        </p:txBody>
      </p:sp>
      <p:sp>
        <p:nvSpPr>
          <p:cNvPr id="105" name="Text Box 11"/>
          <p:cNvSpPr txBox="1">
            <a:spLocks noChangeArrowheads="1"/>
          </p:cNvSpPr>
          <p:nvPr/>
        </p:nvSpPr>
        <p:spPr bwMode="auto">
          <a:xfrm>
            <a:off x="2981884" y="5481903"/>
            <a:ext cx="530167" cy="276999"/>
          </a:xfrm>
          <a:prstGeom prst="rect">
            <a:avLst/>
          </a:prstGeom>
          <a:noFill/>
          <a:ln w="9525">
            <a:noFill/>
            <a:miter lim="800000"/>
            <a:headEnd/>
            <a:tailEnd/>
          </a:ln>
        </p:spPr>
        <p:txBody>
          <a:bodyPr wrap="square">
            <a:spAutoFit/>
          </a:bodyPr>
          <a:lstStyle/>
          <a:p>
            <a:pPr algn="ctr"/>
            <a:r>
              <a:rPr lang="en-US" altLang="zh-CN" sz="1200" dirty="0">
                <a:solidFill>
                  <a:srgbClr val="FFBC79"/>
                </a:solidFill>
                <a:latin typeface="Arial Narrow" pitchFamily="34" charset="0"/>
                <a:cs typeface="宋体" charset="-122"/>
              </a:rPr>
              <a:t>i486</a:t>
            </a:r>
          </a:p>
        </p:txBody>
      </p:sp>
      <p:sp>
        <p:nvSpPr>
          <p:cNvPr id="106" name="Text Box 11"/>
          <p:cNvSpPr txBox="1">
            <a:spLocks noChangeArrowheads="1"/>
          </p:cNvSpPr>
          <p:nvPr/>
        </p:nvSpPr>
        <p:spPr bwMode="auto">
          <a:xfrm>
            <a:off x="3554841" y="5135748"/>
            <a:ext cx="808615" cy="276999"/>
          </a:xfrm>
          <a:prstGeom prst="rect">
            <a:avLst/>
          </a:prstGeom>
          <a:noFill/>
          <a:ln w="9525">
            <a:noFill/>
            <a:miter lim="800000"/>
            <a:headEnd/>
            <a:tailEnd/>
          </a:ln>
        </p:spPr>
        <p:txBody>
          <a:bodyPr wrap="square">
            <a:spAutoFit/>
          </a:bodyPr>
          <a:lstStyle>
            <a:defPPr>
              <a:defRPr lang="en-US"/>
            </a:defPPr>
            <a:lvl1pPr algn="ctr">
              <a:defRPr sz="1200" b="1">
                <a:solidFill>
                  <a:srgbClr val="FFBC79"/>
                </a:solidFill>
                <a:latin typeface="Arial Narrow" pitchFamily="34" charset="0"/>
              </a:defRPr>
            </a:lvl1pPr>
          </a:lstStyle>
          <a:p>
            <a:r>
              <a:rPr lang="en-US" altLang="zh-CN" dirty="0">
                <a:cs typeface="宋体" charset="-122"/>
              </a:rPr>
              <a:t>Pentium® </a:t>
            </a:r>
          </a:p>
        </p:txBody>
      </p:sp>
      <p:sp>
        <p:nvSpPr>
          <p:cNvPr id="107" name="Text Box 11"/>
          <p:cNvSpPr txBox="1">
            <a:spLocks noChangeArrowheads="1"/>
          </p:cNvSpPr>
          <p:nvPr/>
        </p:nvSpPr>
        <p:spPr bwMode="auto">
          <a:xfrm>
            <a:off x="3893875" y="4953364"/>
            <a:ext cx="1423422" cy="276999"/>
          </a:xfrm>
          <a:prstGeom prst="rect">
            <a:avLst/>
          </a:prstGeom>
          <a:noFill/>
          <a:ln w="9525">
            <a:noFill/>
            <a:miter lim="800000"/>
            <a:headEnd/>
            <a:tailEnd/>
          </a:ln>
        </p:spPr>
        <p:txBody>
          <a:bodyPr wrap="square">
            <a:spAutoFit/>
          </a:bodyPr>
          <a:lstStyle/>
          <a:p>
            <a:pPr algn="ctr"/>
            <a:r>
              <a:rPr lang="en-US" altLang="zh-CN" sz="1200" dirty="0">
                <a:solidFill>
                  <a:srgbClr val="FF944B"/>
                </a:solidFill>
                <a:latin typeface="Arial Narrow" pitchFamily="34" charset="0"/>
                <a:cs typeface="宋体" charset="-122"/>
              </a:rPr>
              <a:t>Pentium Pro® </a:t>
            </a:r>
          </a:p>
        </p:txBody>
      </p:sp>
      <p:sp>
        <p:nvSpPr>
          <p:cNvPr id="108" name="Right Arrow 107"/>
          <p:cNvSpPr/>
          <p:nvPr/>
        </p:nvSpPr>
        <p:spPr bwMode="auto">
          <a:xfrm>
            <a:off x="3511967" y="4795252"/>
            <a:ext cx="625475" cy="131764"/>
          </a:xfrm>
          <a:prstGeom prst="rightArrow">
            <a:avLst>
              <a:gd name="adj1" fmla="val 50000"/>
              <a:gd name="adj2" fmla="val 95783"/>
            </a:avLst>
          </a:prstGeom>
          <a:solidFill>
            <a:srgbClr val="FF99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a:latin typeface="Times New Roman" charset="0"/>
              <a:cs typeface="宋体" charset="-122"/>
            </a:endParaRPr>
          </a:p>
        </p:txBody>
      </p:sp>
      <p:sp>
        <p:nvSpPr>
          <p:cNvPr id="109" name="Text Box 11"/>
          <p:cNvSpPr txBox="1">
            <a:spLocks noChangeArrowheads="1"/>
          </p:cNvSpPr>
          <p:nvPr/>
        </p:nvSpPr>
        <p:spPr bwMode="auto">
          <a:xfrm>
            <a:off x="5238628" y="3364242"/>
            <a:ext cx="1423422" cy="276999"/>
          </a:xfrm>
          <a:prstGeom prst="rect">
            <a:avLst/>
          </a:prstGeom>
          <a:noFill/>
          <a:ln w="9525">
            <a:noFill/>
            <a:miter lim="800000"/>
            <a:headEnd/>
            <a:tailEnd/>
          </a:ln>
        </p:spPr>
        <p:txBody>
          <a:bodyPr wrap="square">
            <a:spAutoFit/>
          </a:bodyPr>
          <a:lstStyle/>
          <a:p>
            <a:pPr algn="ctr"/>
            <a:r>
              <a:rPr lang="en-US" altLang="zh-CN" sz="1200" i="1" dirty="0">
                <a:solidFill>
                  <a:srgbClr val="C00000"/>
                </a:solidFill>
                <a:latin typeface="Arial Narrow" pitchFamily="34" charset="0"/>
                <a:cs typeface="宋体" charset="-122"/>
              </a:rPr>
              <a:t>nuclear reactor</a:t>
            </a:r>
          </a:p>
        </p:txBody>
      </p:sp>
      <p:sp>
        <p:nvSpPr>
          <p:cNvPr id="110" name="Text Box 11"/>
          <p:cNvSpPr txBox="1">
            <a:spLocks noChangeArrowheads="1"/>
          </p:cNvSpPr>
          <p:nvPr/>
        </p:nvSpPr>
        <p:spPr bwMode="auto">
          <a:xfrm>
            <a:off x="4650744" y="4604799"/>
            <a:ext cx="1423422" cy="276999"/>
          </a:xfrm>
          <a:prstGeom prst="rect">
            <a:avLst/>
          </a:prstGeom>
          <a:noFill/>
          <a:ln w="9525">
            <a:noFill/>
            <a:miter lim="800000"/>
            <a:headEnd/>
            <a:tailEnd/>
          </a:ln>
        </p:spPr>
        <p:txBody>
          <a:bodyPr wrap="square">
            <a:spAutoFit/>
          </a:bodyPr>
          <a:lstStyle/>
          <a:p>
            <a:r>
              <a:rPr lang="en-US" altLang="zh-CN" sz="1200" dirty="0">
                <a:solidFill>
                  <a:srgbClr val="FF6600"/>
                </a:solidFill>
                <a:latin typeface="Arial Narrow" pitchFamily="34" charset="0"/>
                <a:cs typeface="宋体" charset="-122"/>
              </a:rPr>
              <a:t>Pentium II® </a:t>
            </a:r>
          </a:p>
        </p:txBody>
      </p:sp>
      <p:sp>
        <p:nvSpPr>
          <p:cNvPr id="111" name="Text Box 11"/>
          <p:cNvSpPr txBox="1">
            <a:spLocks noChangeArrowheads="1"/>
          </p:cNvSpPr>
          <p:nvPr/>
        </p:nvSpPr>
        <p:spPr bwMode="auto">
          <a:xfrm>
            <a:off x="4955623" y="4362923"/>
            <a:ext cx="1423422" cy="276999"/>
          </a:xfrm>
          <a:prstGeom prst="rect">
            <a:avLst/>
          </a:prstGeom>
          <a:noFill/>
          <a:ln w="9525">
            <a:noFill/>
            <a:miter lim="800000"/>
            <a:headEnd/>
            <a:tailEnd/>
          </a:ln>
        </p:spPr>
        <p:txBody>
          <a:bodyPr wrap="square">
            <a:spAutoFit/>
          </a:bodyPr>
          <a:lstStyle/>
          <a:p>
            <a:pPr algn="ctr"/>
            <a:r>
              <a:rPr lang="en-US" altLang="zh-CN" sz="1200" dirty="0">
                <a:solidFill>
                  <a:srgbClr val="FF6600"/>
                </a:solidFill>
                <a:latin typeface="Arial Narrow" pitchFamily="34" charset="0"/>
                <a:cs typeface="宋体" charset="-122"/>
              </a:rPr>
              <a:t>Pentium III® </a:t>
            </a:r>
          </a:p>
        </p:txBody>
      </p:sp>
      <p:sp>
        <p:nvSpPr>
          <p:cNvPr id="112" name="Text Box 11"/>
          <p:cNvSpPr txBox="1">
            <a:spLocks noChangeArrowheads="1"/>
          </p:cNvSpPr>
          <p:nvPr/>
        </p:nvSpPr>
        <p:spPr bwMode="auto">
          <a:xfrm>
            <a:off x="4833195" y="3828392"/>
            <a:ext cx="1423422" cy="276999"/>
          </a:xfrm>
          <a:prstGeom prst="rect">
            <a:avLst/>
          </a:prstGeom>
          <a:noFill/>
          <a:ln w="9525">
            <a:noFill/>
            <a:miter lim="800000"/>
            <a:headEnd/>
            <a:tailEnd/>
          </a:ln>
        </p:spPr>
        <p:txBody>
          <a:bodyPr wrap="square">
            <a:spAutoFit/>
          </a:bodyPr>
          <a:lstStyle/>
          <a:p>
            <a:pPr algn="ctr"/>
            <a:r>
              <a:rPr lang="en-US" altLang="zh-CN" sz="1200" dirty="0">
                <a:solidFill>
                  <a:srgbClr val="C00000"/>
                </a:solidFill>
                <a:latin typeface="Arial Narrow" pitchFamily="34" charset="0"/>
                <a:cs typeface="宋体" charset="-122"/>
              </a:rPr>
              <a:t>Pentium® 4</a:t>
            </a:r>
          </a:p>
        </p:txBody>
      </p:sp>
      <p:sp>
        <p:nvSpPr>
          <p:cNvPr id="113" name="Text Box 11"/>
          <p:cNvSpPr txBox="1">
            <a:spLocks noChangeArrowheads="1"/>
          </p:cNvSpPr>
          <p:nvPr/>
        </p:nvSpPr>
        <p:spPr bwMode="auto">
          <a:xfrm>
            <a:off x="3029499" y="4574164"/>
            <a:ext cx="1423422" cy="276999"/>
          </a:xfrm>
          <a:prstGeom prst="rect">
            <a:avLst/>
          </a:prstGeom>
          <a:noFill/>
          <a:ln w="9525">
            <a:noFill/>
            <a:miter lim="800000"/>
            <a:headEnd/>
            <a:tailEnd/>
          </a:ln>
        </p:spPr>
        <p:txBody>
          <a:bodyPr wrap="square">
            <a:spAutoFit/>
          </a:bodyPr>
          <a:lstStyle/>
          <a:p>
            <a:pPr algn="ctr"/>
            <a:r>
              <a:rPr lang="en-US" altLang="zh-CN" sz="1200" i="1" dirty="0">
                <a:latin typeface="Arial Narrow" pitchFamily="34" charset="0"/>
                <a:cs typeface="宋体" charset="-122"/>
              </a:rPr>
              <a:t>hot plate</a:t>
            </a:r>
          </a:p>
        </p:txBody>
      </p:sp>
      <p:sp>
        <p:nvSpPr>
          <p:cNvPr id="114" name="Text Box 11"/>
          <p:cNvSpPr txBox="1">
            <a:spLocks noChangeArrowheads="1"/>
          </p:cNvSpPr>
          <p:nvPr/>
        </p:nvSpPr>
        <p:spPr bwMode="auto">
          <a:xfrm>
            <a:off x="7773163" y="3040364"/>
            <a:ext cx="781844" cy="461665"/>
          </a:xfrm>
          <a:prstGeom prst="rect">
            <a:avLst/>
          </a:prstGeom>
          <a:noFill/>
          <a:ln w="9525">
            <a:noFill/>
            <a:miter lim="800000"/>
            <a:headEnd/>
            <a:tailEnd/>
          </a:ln>
        </p:spPr>
        <p:txBody>
          <a:bodyPr wrap="square">
            <a:spAutoFit/>
          </a:bodyPr>
          <a:lstStyle/>
          <a:p>
            <a:pPr algn="ctr"/>
            <a:r>
              <a:rPr lang="en-US" altLang="zh-CN" sz="1200" i="1" dirty="0">
                <a:solidFill>
                  <a:srgbClr val="C00000"/>
                </a:solidFill>
                <a:latin typeface="Arial Narrow" pitchFamily="34" charset="0"/>
                <a:cs typeface="宋体" charset="-122"/>
              </a:rPr>
              <a:t>rocket nozzle</a:t>
            </a:r>
          </a:p>
        </p:txBody>
      </p:sp>
      <p:sp>
        <p:nvSpPr>
          <p:cNvPr id="115" name="Text Box 11"/>
          <p:cNvSpPr txBox="1">
            <a:spLocks noChangeArrowheads="1"/>
          </p:cNvSpPr>
          <p:nvPr/>
        </p:nvSpPr>
        <p:spPr bwMode="auto">
          <a:xfrm>
            <a:off x="8184425" y="1808083"/>
            <a:ext cx="1254354" cy="276999"/>
          </a:xfrm>
          <a:prstGeom prst="rect">
            <a:avLst/>
          </a:prstGeom>
          <a:noFill/>
          <a:ln w="9525">
            <a:noFill/>
            <a:miter lim="800000"/>
            <a:headEnd/>
            <a:tailEnd/>
          </a:ln>
        </p:spPr>
        <p:txBody>
          <a:bodyPr wrap="square">
            <a:spAutoFit/>
          </a:bodyPr>
          <a:lstStyle/>
          <a:p>
            <a:pPr algn="ctr"/>
            <a:r>
              <a:rPr lang="en-US" altLang="zh-CN" sz="1200" i="1" dirty="0">
                <a:solidFill>
                  <a:srgbClr val="C00000"/>
                </a:solidFill>
                <a:latin typeface="Arial Narrow" pitchFamily="34" charset="0"/>
                <a:cs typeface="宋体" charset="-122"/>
              </a:rPr>
              <a:t>sun’s surface </a:t>
            </a:r>
          </a:p>
        </p:txBody>
      </p:sp>
      <p:sp>
        <p:nvSpPr>
          <p:cNvPr id="117" name="Rectangle 8"/>
          <p:cNvSpPr>
            <a:spLocks noChangeArrowheads="1"/>
          </p:cNvSpPr>
          <p:nvPr/>
        </p:nvSpPr>
        <p:spPr bwMode="auto">
          <a:xfrm>
            <a:off x="8418396" y="3442729"/>
            <a:ext cx="1512888" cy="431800"/>
          </a:xfrm>
          <a:prstGeom prst="rect">
            <a:avLst/>
          </a:prstGeom>
          <a:noFill/>
          <a:ln w="9525">
            <a:noFill/>
            <a:miter lim="800000"/>
            <a:headEnd/>
            <a:tailEnd/>
          </a:ln>
        </p:spPr>
        <p:txBody>
          <a:bodyPr wrap="none" anchor="ctr"/>
          <a:lstStyle/>
          <a:p>
            <a:pPr>
              <a:defRPr/>
            </a:pPr>
            <a:r>
              <a:rPr lang="en-US" altLang="zh-CN" sz="1800" dirty="0">
                <a:latin typeface="Arial Narrow"/>
                <a:cs typeface="ＭＳ Ｐゴシック" charset="-128"/>
              </a:rPr>
              <a:t>Parallelization</a:t>
            </a:r>
          </a:p>
        </p:txBody>
      </p:sp>
      <p:sp>
        <p:nvSpPr>
          <p:cNvPr id="118" name="Rectangle 10"/>
          <p:cNvSpPr>
            <a:spLocks noChangeArrowheads="1"/>
          </p:cNvSpPr>
          <p:nvPr/>
        </p:nvSpPr>
        <p:spPr bwMode="auto">
          <a:xfrm>
            <a:off x="8418396" y="3822459"/>
            <a:ext cx="1512888" cy="296862"/>
          </a:xfrm>
          <a:prstGeom prst="rect">
            <a:avLst/>
          </a:prstGeom>
          <a:noFill/>
          <a:ln w="9525">
            <a:noFill/>
            <a:miter lim="800000"/>
            <a:headEnd/>
            <a:tailEnd/>
          </a:ln>
        </p:spPr>
        <p:txBody>
          <a:bodyPr wrap="none" anchor="ctr"/>
          <a:lstStyle/>
          <a:p>
            <a:r>
              <a:rPr lang="en-US" altLang="zh-CN" sz="1800" dirty="0">
                <a:latin typeface="Arial Narrow" pitchFamily="34" charset="0"/>
                <a:cs typeface="宋体" charset="-122"/>
              </a:rPr>
              <a:t>Customization</a:t>
            </a:r>
            <a:endParaRPr lang="en-US" altLang="zh-CN" sz="1600" dirty="0">
              <a:latin typeface="Arial Narrow" pitchFamily="34" charset="0"/>
              <a:cs typeface="宋体" charset="-122"/>
            </a:endParaRPr>
          </a:p>
        </p:txBody>
      </p:sp>
      <p:sp>
        <p:nvSpPr>
          <p:cNvPr id="120" name="Text Box 11"/>
          <p:cNvSpPr txBox="1">
            <a:spLocks noChangeArrowheads="1"/>
          </p:cNvSpPr>
          <p:nvPr/>
        </p:nvSpPr>
        <p:spPr bwMode="auto">
          <a:xfrm>
            <a:off x="2220043"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1.5µ</a:t>
            </a:r>
          </a:p>
        </p:txBody>
      </p:sp>
      <p:sp>
        <p:nvSpPr>
          <p:cNvPr id="121" name="Text Box 11"/>
          <p:cNvSpPr txBox="1">
            <a:spLocks noChangeArrowheads="1"/>
          </p:cNvSpPr>
          <p:nvPr/>
        </p:nvSpPr>
        <p:spPr bwMode="auto">
          <a:xfrm>
            <a:off x="2767954"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1.0µ</a:t>
            </a:r>
          </a:p>
        </p:txBody>
      </p:sp>
      <p:sp>
        <p:nvSpPr>
          <p:cNvPr id="122" name="Text Box 11"/>
          <p:cNvSpPr txBox="1">
            <a:spLocks noChangeArrowheads="1"/>
          </p:cNvSpPr>
          <p:nvPr/>
        </p:nvSpPr>
        <p:spPr bwMode="auto">
          <a:xfrm>
            <a:off x="3315865"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0.7µ</a:t>
            </a:r>
          </a:p>
        </p:txBody>
      </p:sp>
      <p:sp>
        <p:nvSpPr>
          <p:cNvPr id="123" name="Text Box 11"/>
          <p:cNvSpPr txBox="1">
            <a:spLocks noChangeArrowheads="1"/>
          </p:cNvSpPr>
          <p:nvPr/>
        </p:nvSpPr>
        <p:spPr bwMode="auto">
          <a:xfrm>
            <a:off x="3863776"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0.5µ</a:t>
            </a:r>
          </a:p>
        </p:txBody>
      </p:sp>
      <p:sp>
        <p:nvSpPr>
          <p:cNvPr id="124" name="Text Box 11"/>
          <p:cNvSpPr txBox="1">
            <a:spLocks noChangeArrowheads="1"/>
          </p:cNvSpPr>
          <p:nvPr/>
        </p:nvSpPr>
        <p:spPr bwMode="auto">
          <a:xfrm>
            <a:off x="4411687"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0.35µ</a:t>
            </a:r>
          </a:p>
        </p:txBody>
      </p:sp>
      <p:sp>
        <p:nvSpPr>
          <p:cNvPr id="125" name="Text Box 11"/>
          <p:cNvSpPr txBox="1">
            <a:spLocks noChangeArrowheads="1"/>
          </p:cNvSpPr>
          <p:nvPr/>
        </p:nvSpPr>
        <p:spPr bwMode="auto">
          <a:xfrm>
            <a:off x="4959598"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0.25µ</a:t>
            </a:r>
          </a:p>
        </p:txBody>
      </p:sp>
      <p:sp>
        <p:nvSpPr>
          <p:cNvPr id="126" name="Text Box 11"/>
          <p:cNvSpPr txBox="1">
            <a:spLocks noChangeArrowheads="1"/>
          </p:cNvSpPr>
          <p:nvPr/>
        </p:nvSpPr>
        <p:spPr bwMode="auto">
          <a:xfrm>
            <a:off x="5507509"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0.18µ</a:t>
            </a:r>
          </a:p>
        </p:txBody>
      </p:sp>
      <p:sp>
        <p:nvSpPr>
          <p:cNvPr id="127" name="Text Box 11"/>
          <p:cNvSpPr txBox="1">
            <a:spLocks noChangeArrowheads="1"/>
          </p:cNvSpPr>
          <p:nvPr/>
        </p:nvSpPr>
        <p:spPr bwMode="auto">
          <a:xfrm>
            <a:off x="6055420"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0.13µ</a:t>
            </a:r>
          </a:p>
        </p:txBody>
      </p:sp>
      <p:sp>
        <p:nvSpPr>
          <p:cNvPr id="128" name="Text Box 11"/>
          <p:cNvSpPr txBox="1">
            <a:spLocks noChangeArrowheads="1"/>
          </p:cNvSpPr>
          <p:nvPr/>
        </p:nvSpPr>
        <p:spPr bwMode="auto">
          <a:xfrm>
            <a:off x="6603331"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0.10µ</a:t>
            </a:r>
          </a:p>
        </p:txBody>
      </p:sp>
      <p:sp>
        <p:nvSpPr>
          <p:cNvPr id="129" name="Text Box 11"/>
          <p:cNvSpPr txBox="1">
            <a:spLocks noChangeArrowheads="1"/>
          </p:cNvSpPr>
          <p:nvPr/>
        </p:nvSpPr>
        <p:spPr bwMode="auto">
          <a:xfrm>
            <a:off x="7151240" y="5876843"/>
            <a:ext cx="494243" cy="246221"/>
          </a:xfrm>
          <a:prstGeom prst="rect">
            <a:avLst/>
          </a:prstGeom>
          <a:noFill/>
          <a:ln w="9525">
            <a:noFill/>
            <a:miter lim="800000"/>
            <a:headEnd/>
            <a:tailEnd/>
          </a:ln>
        </p:spPr>
        <p:txBody>
          <a:bodyPr wrap="square">
            <a:spAutoFit/>
          </a:bodyPr>
          <a:lstStyle/>
          <a:p>
            <a:pPr algn="ctr"/>
            <a:r>
              <a:rPr lang="en-US" altLang="zh-CN" sz="1000" dirty="0">
                <a:latin typeface="Arial Narrow" pitchFamily="34" charset="0"/>
                <a:cs typeface="宋体" charset="-122"/>
              </a:rPr>
              <a:t>0.07µ</a:t>
            </a:r>
          </a:p>
        </p:txBody>
      </p:sp>
      <p:sp>
        <p:nvSpPr>
          <p:cNvPr id="130" name="Text Box 11"/>
          <p:cNvSpPr txBox="1">
            <a:spLocks noChangeArrowheads="1"/>
          </p:cNvSpPr>
          <p:nvPr/>
        </p:nvSpPr>
        <p:spPr bwMode="auto">
          <a:xfrm>
            <a:off x="1762234" y="5733571"/>
            <a:ext cx="494243" cy="246221"/>
          </a:xfrm>
          <a:prstGeom prst="rect">
            <a:avLst/>
          </a:prstGeom>
          <a:noFill/>
          <a:ln w="9525">
            <a:noFill/>
            <a:miter lim="800000"/>
            <a:headEnd/>
            <a:tailEnd/>
          </a:ln>
        </p:spPr>
        <p:txBody>
          <a:bodyPr wrap="square">
            <a:spAutoFit/>
          </a:bodyPr>
          <a:lstStyle/>
          <a:p>
            <a:pPr algn="r"/>
            <a:r>
              <a:rPr lang="en-US" altLang="zh-CN" sz="1000" dirty="0">
                <a:latin typeface="Arial Narrow" pitchFamily="34" charset="0"/>
                <a:cs typeface="宋体" charset="-122"/>
              </a:rPr>
              <a:t>1</a:t>
            </a:r>
          </a:p>
        </p:txBody>
      </p:sp>
      <p:sp>
        <p:nvSpPr>
          <p:cNvPr id="131" name="Text Box 11"/>
          <p:cNvSpPr txBox="1">
            <a:spLocks noChangeArrowheads="1"/>
          </p:cNvSpPr>
          <p:nvPr/>
        </p:nvSpPr>
        <p:spPr bwMode="auto">
          <a:xfrm>
            <a:off x="1762234" y="4733602"/>
            <a:ext cx="494243" cy="246221"/>
          </a:xfrm>
          <a:prstGeom prst="rect">
            <a:avLst/>
          </a:prstGeom>
          <a:noFill/>
          <a:ln w="9525">
            <a:noFill/>
            <a:miter lim="800000"/>
            <a:headEnd/>
            <a:tailEnd/>
          </a:ln>
        </p:spPr>
        <p:txBody>
          <a:bodyPr wrap="square">
            <a:spAutoFit/>
          </a:bodyPr>
          <a:lstStyle/>
          <a:p>
            <a:pPr algn="r"/>
            <a:r>
              <a:rPr lang="en-US" altLang="zh-CN" sz="1000" dirty="0">
                <a:latin typeface="Arial Narrow" pitchFamily="34" charset="0"/>
                <a:cs typeface="宋体" charset="-122"/>
              </a:rPr>
              <a:t>10</a:t>
            </a:r>
          </a:p>
        </p:txBody>
      </p:sp>
      <p:sp>
        <p:nvSpPr>
          <p:cNvPr id="132" name="Text Box 11"/>
          <p:cNvSpPr txBox="1">
            <a:spLocks noChangeArrowheads="1"/>
          </p:cNvSpPr>
          <p:nvPr/>
        </p:nvSpPr>
        <p:spPr bwMode="auto">
          <a:xfrm>
            <a:off x="1762234" y="3748881"/>
            <a:ext cx="494243" cy="246221"/>
          </a:xfrm>
          <a:prstGeom prst="rect">
            <a:avLst/>
          </a:prstGeom>
          <a:noFill/>
          <a:ln w="9525">
            <a:noFill/>
            <a:miter lim="800000"/>
            <a:headEnd/>
            <a:tailEnd/>
          </a:ln>
        </p:spPr>
        <p:txBody>
          <a:bodyPr wrap="square">
            <a:spAutoFit/>
          </a:bodyPr>
          <a:lstStyle/>
          <a:p>
            <a:pPr algn="r"/>
            <a:r>
              <a:rPr lang="en-US" altLang="zh-CN" sz="1000" dirty="0">
                <a:latin typeface="Arial Narrow" pitchFamily="34" charset="0"/>
                <a:cs typeface="宋体" charset="-122"/>
              </a:rPr>
              <a:t>100</a:t>
            </a:r>
          </a:p>
        </p:txBody>
      </p:sp>
      <p:sp>
        <p:nvSpPr>
          <p:cNvPr id="133" name="Text Box 11"/>
          <p:cNvSpPr txBox="1">
            <a:spLocks noChangeArrowheads="1"/>
          </p:cNvSpPr>
          <p:nvPr/>
        </p:nvSpPr>
        <p:spPr bwMode="auto">
          <a:xfrm>
            <a:off x="1762234" y="2748912"/>
            <a:ext cx="494243" cy="246221"/>
          </a:xfrm>
          <a:prstGeom prst="rect">
            <a:avLst/>
          </a:prstGeom>
          <a:noFill/>
          <a:ln w="9525">
            <a:noFill/>
            <a:miter lim="800000"/>
            <a:headEnd/>
            <a:tailEnd/>
          </a:ln>
        </p:spPr>
        <p:txBody>
          <a:bodyPr wrap="square">
            <a:spAutoFit/>
          </a:bodyPr>
          <a:lstStyle/>
          <a:p>
            <a:pPr algn="r"/>
            <a:r>
              <a:rPr lang="en-US" altLang="zh-CN" sz="1000" dirty="0">
                <a:latin typeface="Arial Narrow" pitchFamily="34" charset="0"/>
                <a:cs typeface="宋体" charset="-122"/>
              </a:rPr>
              <a:t>1000</a:t>
            </a:r>
          </a:p>
        </p:txBody>
      </p:sp>
      <p:sp>
        <p:nvSpPr>
          <p:cNvPr id="134" name="Text Box 11"/>
          <p:cNvSpPr txBox="1">
            <a:spLocks noChangeArrowheads="1"/>
          </p:cNvSpPr>
          <p:nvPr/>
        </p:nvSpPr>
        <p:spPr bwMode="auto">
          <a:xfrm rot="16200000">
            <a:off x="1293805" y="4190464"/>
            <a:ext cx="1194149" cy="307777"/>
          </a:xfrm>
          <a:prstGeom prst="rect">
            <a:avLst/>
          </a:prstGeom>
          <a:noFill/>
          <a:ln w="9525">
            <a:noFill/>
            <a:miter lim="800000"/>
            <a:headEnd/>
            <a:tailEnd/>
          </a:ln>
        </p:spPr>
        <p:txBody>
          <a:bodyPr wrap="square">
            <a:spAutoFit/>
          </a:bodyPr>
          <a:lstStyle/>
          <a:p>
            <a:pPr algn="ctr"/>
            <a:r>
              <a:rPr lang="en-US" altLang="zh-CN" dirty="0">
                <a:latin typeface="Arial Narrow" pitchFamily="34" charset="0"/>
                <a:cs typeface="宋体" charset="-122"/>
              </a:rPr>
              <a:t>Watts/cm</a:t>
            </a:r>
            <a:r>
              <a:rPr lang="en-US" altLang="zh-CN" baseline="30000" dirty="0">
                <a:latin typeface="Arial Narrow" pitchFamily="34" charset="0"/>
                <a:cs typeface="宋体" charset="-122"/>
              </a:rPr>
              <a:t>2</a:t>
            </a:r>
          </a:p>
        </p:txBody>
      </p:sp>
      <p:sp>
        <p:nvSpPr>
          <p:cNvPr id="135" name="Text Box 11"/>
          <p:cNvSpPr txBox="1">
            <a:spLocks noChangeArrowheads="1"/>
          </p:cNvSpPr>
          <p:nvPr/>
        </p:nvSpPr>
        <p:spPr bwMode="auto">
          <a:xfrm>
            <a:off x="3353963" y="2827837"/>
            <a:ext cx="2958464" cy="369332"/>
          </a:xfrm>
          <a:prstGeom prst="rect">
            <a:avLst/>
          </a:prstGeom>
          <a:noFill/>
          <a:ln w="9525">
            <a:noFill/>
            <a:miter lim="800000"/>
            <a:headEnd/>
            <a:tailEnd/>
          </a:ln>
        </p:spPr>
        <p:txBody>
          <a:bodyPr wrap="square">
            <a:spAutoFit/>
          </a:bodyPr>
          <a:lstStyle/>
          <a:p>
            <a:pPr algn="ctr"/>
            <a:r>
              <a:rPr lang="en-US" altLang="zh-CN" sz="1800" dirty="0">
                <a:latin typeface="Arial Narrow" pitchFamily="34" charset="0"/>
                <a:cs typeface="宋体" charset="-122"/>
              </a:rPr>
              <a:t>Power doubles every 4 years</a:t>
            </a:r>
          </a:p>
        </p:txBody>
      </p:sp>
      <p:sp>
        <p:nvSpPr>
          <p:cNvPr id="7" name="Title 2">
            <a:extLst>
              <a:ext uri="{FF2B5EF4-FFF2-40B4-BE49-F238E27FC236}">
                <a16:creationId xmlns:a16="http://schemas.microsoft.com/office/drawing/2014/main" id="{B0A7BDA5-17F6-BBEE-C799-3B5EA10A0C4A}"/>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Why</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Customized</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Computing?</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sp>
        <p:nvSpPr>
          <p:cNvPr id="8" name="TextBox 7">
            <a:extLst>
              <a:ext uri="{FF2B5EF4-FFF2-40B4-BE49-F238E27FC236}">
                <a16:creationId xmlns:a16="http://schemas.microsoft.com/office/drawing/2014/main" id="{B98DE2DB-724B-B5C0-BF52-081363B27D23}"/>
              </a:ext>
            </a:extLst>
          </p:cNvPr>
          <p:cNvSpPr txBox="1"/>
          <p:nvPr/>
        </p:nvSpPr>
        <p:spPr>
          <a:xfrm>
            <a:off x="247432" y="966488"/>
            <a:ext cx="8400622" cy="830997"/>
          </a:xfrm>
          <a:prstGeom prst="rect">
            <a:avLst/>
          </a:prstGeom>
          <a:noFill/>
        </p:spPr>
        <p:txBody>
          <a:bodyPr wrap="square" rtlCol="0">
            <a:spAutoFit/>
          </a:bodyPr>
          <a:lstStyle/>
          <a:p>
            <a:r>
              <a:rPr lang="en-US" altLang="zh-CN" sz="2400" dirty="0">
                <a:solidFill>
                  <a:schemeClr val="tx1"/>
                </a:solidFill>
                <a:latin typeface="+mn-lt"/>
              </a:rPr>
              <a:t>Challenge with Processor Design – Power Barrier:</a:t>
            </a:r>
          </a:p>
          <a:p>
            <a:r>
              <a:rPr lang="en-US" altLang="zh-CN" sz="2400" dirty="0">
                <a:solidFill>
                  <a:schemeClr val="tx1"/>
                </a:solidFill>
                <a:latin typeface="+mn-lt"/>
              </a:rPr>
              <a:t>From</a:t>
            </a:r>
            <a:r>
              <a:rPr lang="zh-CN" altLang="en-US" sz="2400" dirty="0">
                <a:solidFill>
                  <a:schemeClr val="tx1"/>
                </a:solidFill>
                <a:latin typeface="+mn-lt"/>
              </a:rPr>
              <a:t> </a:t>
            </a:r>
            <a:r>
              <a:rPr lang="en-US" altLang="zh-CN" sz="2400" dirty="0">
                <a:solidFill>
                  <a:schemeClr val="tx1"/>
                </a:solidFill>
                <a:latin typeface="+mn-lt"/>
              </a:rPr>
              <a:t>Parallelism</a:t>
            </a:r>
            <a:r>
              <a:rPr lang="zh-CN" altLang="en-US" sz="2400" dirty="0">
                <a:solidFill>
                  <a:schemeClr val="tx1"/>
                </a:solidFill>
                <a:latin typeface="+mn-lt"/>
              </a:rPr>
              <a:t> </a:t>
            </a:r>
            <a:r>
              <a:rPr lang="en-US" altLang="zh-CN" sz="2400" dirty="0">
                <a:solidFill>
                  <a:schemeClr val="tx1"/>
                </a:solidFill>
                <a:latin typeface="+mn-lt"/>
              </a:rPr>
              <a:t>to</a:t>
            </a:r>
            <a:r>
              <a:rPr lang="zh-CN" altLang="en-US" sz="2400" dirty="0">
                <a:solidFill>
                  <a:schemeClr val="tx1"/>
                </a:solidFill>
                <a:latin typeface="+mn-lt"/>
              </a:rPr>
              <a:t> </a:t>
            </a:r>
            <a:r>
              <a:rPr lang="en-US" altLang="zh-CN" sz="2400" dirty="0">
                <a:solidFill>
                  <a:srgbClr val="00B0F0"/>
                </a:solidFill>
                <a:latin typeface="+mn-lt"/>
              </a:rPr>
              <a:t>Customization and Specialization</a:t>
            </a:r>
            <a:endParaRPr lang="en-US" sz="2400" dirty="0">
              <a:solidFill>
                <a:srgbClr val="00B0F0"/>
              </a:solidFill>
              <a:latin typeface="+mn-lt"/>
            </a:endParaRPr>
          </a:p>
        </p:txBody>
      </p:sp>
      <p:sp>
        <p:nvSpPr>
          <p:cNvPr id="9" name="TextBox 8">
            <a:extLst>
              <a:ext uri="{FF2B5EF4-FFF2-40B4-BE49-F238E27FC236}">
                <a16:creationId xmlns:a16="http://schemas.microsoft.com/office/drawing/2014/main" id="{60B53174-45C9-373C-A050-EDB9F8F0A2C0}"/>
              </a:ext>
            </a:extLst>
          </p:cNvPr>
          <p:cNvSpPr txBox="1"/>
          <p:nvPr/>
        </p:nvSpPr>
        <p:spPr>
          <a:xfrm>
            <a:off x="338824" y="6568761"/>
            <a:ext cx="10337370" cy="307777"/>
          </a:xfrm>
          <a:prstGeom prst="rect">
            <a:avLst/>
          </a:prstGeom>
          <a:noFill/>
        </p:spPr>
        <p:txBody>
          <a:bodyPr wrap="square" rtlCol="0">
            <a:spAutoFit/>
          </a:bodyPr>
          <a:lstStyle/>
          <a:p>
            <a:r>
              <a:rPr lang="en-US" altLang="zh-CN" dirty="0"/>
              <a:t>“</a:t>
            </a:r>
            <a:r>
              <a:rPr lang="en-US" dirty="0"/>
              <a:t>New Microarchitecture Challenges in the Coming Generations of CMOS Process Technologies</a:t>
            </a:r>
            <a:r>
              <a:rPr lang="en-US" altLang="zh-CN" dirty="0"/>
              <a:t>”,</a:t>
            </a:r>
            <a:r>
              <a:rPr lang="zh-CN" altLang="en-US" dirty="0"/>
              <a:t> </a:t>
            </a:r>
            <a:r>
              <a:rPr lang="en-US" altLang="zh-CN" dirty="0"/>
              <a:t>Fred J. Pollack</a:t>
            </a:r>
            <a:r>
              <a:rPr lang="zh-CN" altLang="en-US" dirty="0"/>
              <a:t> </a:t>
            </a:r>
            <a:r>
              <a:rPr lang="en-US" altLang="zh-CN" dirty="0"/>
              <a:t>(Intel</a:t>
            </a:r>
            <a:r>
              <a:rPr lang="zh-CN" altLang="en-US" dirty="0"/>
              <a:t> </a:t>
            </a:r>
            <a:r>
              <a:rPr lang="en-US" altLang="zh-CN" dirty="0"/>
              <a:t>Fellow)</a:t>
            </a:r>
            <a:endParaRPr lang="en-US" dirty="0"/>
          </a:p>
        </p:txBody>
      </p:sp>
      <p:sp>
        <p:nvSpPr>
          <p:cNvPr id="2" name="Slide Number Placeholder 2">
            <a:extLst>
              <a:ext uri="{FF2B5EF4-FFF2-40B4-BE49-F238E27FC236}">
                <a16:creationId xmlns:a16="http://schemas.microsoft.com/office/drawing/2014/main" id="{275CEDDD-710C-B546-AA1F-D00CED54DD00}"/>
              </a:ext>
            </a:extLst>
          </p:cNvPr>
          <p:cNvSpPr txBox="1">
            <a:spLocks/>
          </p:cNvSpPr>
          <p:nvPr/>
        </p:nvSpPr>
        <p:spPr>
          <a:xfrm>
            <a:off x="8610600" y="6356352"/>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defRPr/>
            </a:pPr>
            <a:fld id="{7609495A-698B-4C16-9408-0B727151F4B1}" type="slidenum">
              <a:rPr lang="zh-CN" altLang="en-US" sz="1200" kern="1200" smtClean="0">
                <a:solidFill>
                  <a:prstClr val="black">
                    <a:tint val="75000"/>
                  </a:prstClr>
                </a:solidFill>
                <a:latin typeface="Calibri"/>
                <a:ea typeface="宋体" panose="02010600030101010101" pitchFamily="2" charset="-122"/>
                <a:cs typeface="+mn-cs"/>
              </a:rPr>
              <a:pPr algn="r">
                <a:buClrTx/>
                <a:buFontTx/>
                <a:buNone/>
                <a:defRPr/>
              </a:pPr>
              <a:t>3</a:t>
            </a:fld>
            <a:endParaRPr lang="zh-CN" altLang="en-US" sz="1200" kern="1200">
              <a:solidFill>
                <a:prstClr val="black">
                  <a:tint val="75000"/>
                </a:prstClr>
              </a:solidFill>
              <a:latin typeface="Calibri"/>
              <a:ea typeface="宋体" panose="02010600030101010101" pitchFamily="2" charset="-122"/>
              <a:cs typeface="+mn-cs"/>
            </a:endParaRPr>
          </a:p>
        </p:txBody>
      </p:sp>
    </p:spTree>
    <p:extLst>
      <p:ext uri="{BB962C8B-B14F-4D97-AF65-F5344CB8AC3E}">
        <p14:creationId xmlns:p14="http://schemas.microsoft.com/office/powerpoint/2010/main" val="232126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2296" grpId="0"/>
      <p:bldP spid="1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3238-B9BC-EFC5-FF08-6B20C7EAC246}"/>
              </a:ext>
            </a:extLst>
          </p:cNvPr>
          <p:cNvSpPr>
            <a:spLocks noGrp="1"/>
          </p:cNvSpPr>
          <p:nvPr>
            <p:ph type="title"/>
          </p:nvPr>
        </p:nvSpPr>
        <p:spPr>
          <a:xfrm>
            <a:off x="419747" y="163650"/>
            <a:ext cx="10515600" cy="1325563"/>
          </a:xfrm>
        </p:spPr>
        <p:txBody>
          <a:bodyPr/>
          <a:lstStyle/>
          <a:p>
            <a:r>
              <a:rPr lang="en-US" altLang="zh-CN" sz="2800" dirty="0">
                <a:solidFill>
                  <a:srgbClr val="00B0F0"/>
                </a:solidFill>
                <a:latin typeface="+mn-lt"/>
                <a:cs typeface="Calibri" panose="020F0502020204030204" pitchFamily="34" charset="0"/>
                <a:sym typeface="Raleway"/>
              </a:rPr>
              <a:t>Thank</a:t>
            </a:r>
            <a:r>
              <a:rPr lang="zh-CN" altLang="en-US" sz="2800" dirty="0">
                <a:solidFill>
                  <a:srgbClr val="00B0F0"/>
                </a:solidFill>
                <a:latin typeface="+mn-lt"/>
                <a:cs typeface="Calibri" panose="020F0502020204030204" pitchFamily="34" charset="0"/>
                <a:sym typeface="Raleway"/>
              </a:rPr>
              <a:t> </a:t>
            </a:r>
            <a:r>
              <a:rPr lang="en-US" altLang="zh-CN" sz="2800" dirty="0">
                <a:solidFill>
                  <a:srgbClr val="00B0F0"/>
                </a:solidFill>
                <a:latin typeface="+mn-lt"/>
                <a:cs typeface="Calibri" panose="020F0502020204030204" pitchFamily="34" charset="0"/>
                <a:sym typeface="Raleway"/>
              </a:rPr>
              <a:t>you</a:t>
            </a:r>
            <a:r>
              <a:rPr lang="zh-CN" altLang="en-US" sz="2800" dirty="0">
                <a:solidFill>
                  <a:srgbClr val="00B0F0"/>
                </a:solidFill>
                <a:latin typeface="+mn-lt"/>
                <a:cs typeface="Calibri" panose="020F0502020204030204" pitchFamily="34" charset="0"/>
                <a:sym typeface="Raleway"/>
              </a:rPr>
              <a:t> </a:t>
            </a:r>
            <a:r>
              <a:rPr lang="en-US" altLang="zh-CN" sz="2800" dirty="0">
                <a:solidFill>
                  <a:srgbClr val="00B0F0"/>
                </a:solidFill>
                <a:latin typeface="+mn-lt"/>
                <a:cs typeface="Calibri" panose="020F0502020204030204" pitchFamily="34" charset="0"/>
                <a:sym typeface="Raleway"/>
              </a:rPr>
              <a:t>&amp;</a:t>
            </a:r>
            <a:r>
              <a:rPr lang="zh-CN" altLang="en-US" sz="2800" dirty="0">
                <a:solidFill>
                  <a:srgbClr val="00B0F0"/>
                </a:solidFill>
                <a:latin typeface="+mn-lt"/>
                <a:cs typeface="Calibri" panose="020F0502020204030204" pitchFamily="34" charset="0"/>
                <a:sym typeface="Raleway"/>
              </a:rPr>
              <a:t> </a:t>
            </a:r>
            <a:r>
              <a:rPr lang="en-US" altLang="zh-CN" sz="2800" dirty="0">
                <a:solidFill>
                  <a:srgbClr val="00B0F0"/>
                </a:solidFill>
                <a:latin typeface="+mn-lt"/>
                <a:cs typeface="Calibri" panose="020F0502020204030204" pitchFamily="34" charset="0"/>
                <a:sym typeface="Raleway"/>
              </a:rPr>
              <a:t>Questions?</a:t>
            </a:r>
            <a:endParaRPr lang="en-US" sz="2800" dirty="0">
              <a:solidFill>
                <a:srgbClr val="00B0F0"/>
              </a:solidFill>
              <a:latin typeface="+mn-lt"/>
              <a:cs typeface="Calibri" panose="020F0502020204030204" pitchFamily="34" charset="0"/>
              <a:sym typeface="Raleway"/>
            </a:endParaRPr>
          </a:p>
        </p:txBody>
      </p:sp>
    </p:spTree>
    <p:extLst>
      <p:ext uri="{BB962C8B-B14F-4D97-AF65-F5344CB8AC3E}">
        <p14:creationId xmlns:p14="http://schemas.microsoft.com/office/powerpoint/2010/main" val="2779290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CF129D66-0D32-CF44-986B-2A784E4E0D42}"/>
              </a:ext>
            </a:extLst>
          </p:cNvPr>
          <p:cNvSpPr txBox="1">
            <a:spLocks/>
          </p:cNvSpPr>
          <p:nvPr>
            <p:custDataLst>
              <p:tags r:id="rId2"/>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lang="en-US" altLang="zh-CN" sz="2800" b="0" dirty="0">
                <a:solidFill>
                  <a:srgbClr val="00B0F0"/>
                </a:solidFill>
                <a:latin typeface="+mn-lt"/>
                <a:cs typeface="Calibri" panose="020F0502020204030204" pitchFamily="34" charset="0"/>
              </a:rPr>
              <a:t>Impacts</a:t>
            </a:r>
            <a:endParaRPr lang="en-US" sz="2800" b="0" dirty="0">
              <a:solidFill>
                <a:srgbClr val="00B0F0"/>
              </a:solidFill>
              <a:latin typeface="+mn-lt"/>
              <a:cs typeface="Calibri" panose="020F0502020204030204" pitchFamily="34" charset="0"/>
            </a:endParaRPr>
          </a:p>
        </p:txBody>
      </p:sp>
      <p:sp>
        <p:nvSpPr>
          <p:cNvPr id="3" name="TextBox 2">
            <a:extLst>
              <a:ext uri="{FF2B5EF4-FFF2-40B4-BE49-F238E27FC236}">
                <a16:creationId xmlns:a16="http://schemas.microsoft.com/office/drawing/2014/main" id="{94B9622D-C248-1645-9C6C-6B896C1F0214}"/>
              </a:ext>
            </a:extLst>
          </p:cNvPr>
          <p:cNvSpPr txBox="1"/>
          <p:nvPr>
            <p:custDataLst>
              <p:tags r:id="rId3"/>
            </p:custDataLst>
          </p:nvPr>
        </p:nvSpPr>
        <p:spPr>
          <a:xfrm>
            <a:off x="204792" y="6460167"/>
            <a:ext cx="11744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200" b="0" i="0" u="none" strike="noStrike" kern="0" cap="none" spc="0" normalizeH="0" baseline="0" noProof="0" dirty="0">
                <a:ln>
                  <a:noFill/>
                </a:ln>
                <a:solidFill>
                  <a:srgbClr val="000000"/>
                </a:solidFill>
                <a:effectLst/>
                <a:uLnTx/>
                <a:uFillTx/>
                <a:latin typeface="+mn-lt"/>
                <a:cs typeface="Arial"/>
                <a:sym typeface="Arial"/>
              </a:rPr>
              <a:t>NSF</a:t>
            </a:r>
            <a:r>
              <a:rPr kumimoji="0" lang="zh-CN" altLang="en-US" sz="12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200" b="0" i="0" u="none" strike="noStrike" kern="0" cap="none" spc="0" normalizeH="0" baseline="0" noProof="0" dirty="0">
                <a:ln>
                  <a:noFill/>
                </a:ln>
                <a:solidFill>
                  <a:srgbClr val="000000"/>
                </a:solidFill>
                <a:effectLst/>
                <a:uLnTx/>
                <a:uFillTx/>
                <a:latin typeface="+mn-lt"/>
                <a:cs typeface="Arial"/>
                <a:sym typeface="Arial"/>
              </a:rPr>
              <a:t>#2213701:</a:t>
            </a:r>
            <a:r>
              <a:rPr kumimoji="0" lang="zh-CN" altLang="en-US" sz="12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200" b="0" i="0" u="none" strike="noStrike" kern="0" cap="none" spc="0" normalizeH="0" baseline="0" noProof="0" dirty="0">
                <a:ln>
                  <a:noFill/>
                </a:ln>
                <a:solidFill>
                  <a:srgbClr val="000000"/>
                </a:solidFill>
                <a:effectLst/>
                <a:uLnTx/>
                <a:uFillTx/>
                <a:latin typeface="+mn-lt"/>
                <a:cs typeface="Arial"/>
                <a:sym typeface="Arial"/>
              </a:rPr>
              <a:t>Collaborative Research: CCRI: New: A Scalable Hardware and Software Environment Enabling Secure Multi-party Learning</a:t>
            </a:r>
            <a:br>
              <a:rPr kumimoji="0" lang="en-US" altLang="zh-CN" sz="1200" b="0" i="0" u="none" strike="noStrike" kern="0" cap="none" spc="0" normalizeH="0" baseline="0" noProof="0" dirty="0">
                <a:ln>
                  <a:noFill/>
                </a:ln>
                <a:solidFill>
                  <a:srgbClr val="000000"/>
                </a:solidFill>
                <a:effectLst/>
                <a:uLnTx/>
                <a:uFillTx/>
                <a:latin typeface="+mn-lt"/>
                <a:cs typeface="Arial"/>
                <a:sym typeface="Arial"/>
              </a:rPr>
            </a:br>
            <a:r>
              <a:rPr kumimoji="0" lang="en-US" altLang="zh-CN" sz="1200" b="0" i="0" u="none" strike="noStrike" kern="0" cap="none" spc="0" normalizeH="0" baseline="0" noProof="0" dirty="0">
                <a:ln>
                  <a:noFill/>
                </a:ln>
                <a:solidFill>
                  <a:srgbClr val="000000"/>
                </a:solidFill>
                <a:effectLst/>
                <a:uLnTx/>
                <a:uFillTx/>
                <a:latin typeface="+mn-lt"/>
                <a:cs typeface="Arial"/>
                <a:sym typeface="Arial"/>
              </a:rPr>
              <a:t>NSF</a:t>
            </a:r>
            <a:r>
              <a:rPr kumimoji="0" lang="zh-CN" altLang="en-US" sz="12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200" b="0" i="0" u="none" strike="noStrike" kern="0" cap="none" spc="0" normalizeH="0" baseline="0" noProof="0" dirty="0">
                <a:ln>
                  <a:noFill/>
                </a:ln>
                <a:solidFill>
                  <a:srgbClr val="000000"/>
                </a:solidFill>
                <a:effectLst/>
                <a:uLnTx/>
                <a:uFillTx/>
                <a:latin typeface="+mn-lt"/>
                <a:cs typeface="Arial"/>
                <a:sym typeface="Arial"/>
              </a:rPr>
              <a:t>#2217003:</a:t>
            </a:r>
            <a:r>
              <a:rPr kumimoji="0" lang="zh-CN" altLang="en-US" sz="12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200" b="0" i="0" u="none" strike="noStrike" kern="0" cap="none" spc="0" normalizeH="0" baseline="0" noProof="0" dirty="0">
                <a:ln>
                  <a:noFill/>
                </a:ln>
                <a:solidFill>
                  <a:srgbClr val="000000"/>
                </a:solidFill>
                <a:effectLst/>
                <a:uLnTx/>
                <a:uFillTx/>
                <a:latin typeface="+mn-lt"/>
                <a:cs typeface="Arial"/>
                <a:sym typeface="Arial"/>
              </a:rPr>
              <a:t>Collaborative Research: </a:t>
            </a:r>
            <a:r>
              <a:rPr kumimoji="0" lang="en-US" altLang="zh-CN" sz="1200" b="0" i="0" u="none" strike="noStrike" kern="0" cap="none" spc="0" normalizeH="0" baseline="0" noProof="0" dirty="0" err="1">
                <a:ln>
                  <a:noFill/>
                </a:ln>
                <a:solidFill>
                  <a:srgbClr val="000000"/>
                </a:solidFill>
                <a:effectLst/>
                <a:uLnTx/>
                <a:uFillTx/>
                <a:latin typeface="+mn-lt"/>
                <a:cs typeface="Arial"/>
                <a:sym typeface="Arial"/>
              </a:rPr>
              <a:t>PPoSS</a:t>
            </a:r>
            <a:r>
              <a:rPr kumimoji="0" lang="en-US" altLang="zh-CN" sz="1200" b="0" i="0" u="none" strike="noStrike" kern="0" cap="none" spc="0" normalizeH="0" baseline="0" noProof="0" dirty="0">
                <a:ln>
                  <a:noFill/>
                </a:ln>
                <a:solidFill>
                  <a:srgbClr val="000000"/>
                </a:solidFill>
                <a:effectLst/>
                <a:uLnTx/>
                <a:uFillTx/>
                <a:latin typeface="+mn-lt"/>
                <a:cs typeface="Arial"/>
                <a:sym typeface="Arial"/>
              </a:rPr>
              <a:t>: LARGE: Co-designing Hardware, Software, and Algorithms to Enable Extreme-Scale Machine Learning Systems</a:t>
            </a:r>
            <a:endParaRPr kumimoji="0" lang="en-US" sz="1200" b="0" i="0" u="none" strike="noStrike" kern="0" cap="none" spc="0" normalizeH="0" baseline="0" noProof="0" dirty="0">
              <a:ln>
                <a:noFill/>
              </a:ln>
              <a:solidFill>
                <a:srgbClr val="000000"/>
              </a:solidFill>
              <a:effectLst/>
              <a:uLnTx/>
              <a:uFillTx/>
              <a:latin typeface="+mn-lt"/>
              <a:cs typeface="Arial"/>
              <a:sym typeface="Arial"/>
            </a:endParaRPr>
          </a:p>
        </p:txBody>
      </p:sp>
      <p:sp>
        <p:nvSpPr>
          <p:cNvPr id="48" name="TextBox 47">
            <a:extLst>
              <a:ext uri="{FF2B5EF4-FFF2-40B4-BE49-F238E27FC236}">
                <a16:creationId xmlns:a16="http://schemas.microsoft.com/office/drawing/2014/main" id="{3F771261-B081-4D3A-8AC7-946CB82B5573}"/>
              </a:ext>
            </a:extLst>
          </p:cNvPr>
          <p:cNvSpPr txBox="1"/>
          <p:nvPr>
            <p:custDataLst>
              <p:tags r:id="rId4"/>
            </p:custDataLst>
          </p:nvPr>
        </p:nvSpPr>
        <p:spPr>
          <a:xfrm>
            <a:off x="36502" y="354416"/>
            <a:ext cx="6383040" cy="2739211"/>
          </a:xfrm>
          <a:prstGeom prst="rect">
            <a:avLst/>
          </a:prstGeom>
          <a:noFill/>
        </p:spPr>
        <p:txBody>
          <a:bodyPr wrap="square" rtlCol="0">
            <a:spAutoFit/>
          </a:bodyPr>
          <a:lstStyle/>
          <a:p>
            <a:pPr defTabSz="457200">
              <a:buClrTx/>
              <a:defRPr/>
            </a:pPr>
            <a:endParaRPr lang="en-US" altLang="zh-CN" sz="2800" dirty="0">
              <a:solidFill>
                <a:srgbClr val="00B0F0"/>
              </a:solidFill>
              <a:latin typeface="+mn-lt"/>
              <a:cs typeface="Calibri" panose="020F0502020204030204" pitchFamily="34" charset="0"/>
              <a:sym typeface="Raleway"/>
            </a:endParaRPr>
          </a:p>
          <a:p>
            <a:pPr marL="285750" indent="-285750" defTabSz="457200">
              <a:buClrTx/>
              <a:buFont typeface="Wingdings" panose="05000000000000000000" pitchFamily="2" charset="2"/>
              <a:buChar char="§"/>
              <a:defRPr/>
            </a:pPr>
            <a:r>
              <a:rPr lang="en-US" altLang="zh-CN" sz="2400" dirty="0">
                <a:latin typeface="+mn-lt"/>
                <a:ea typeface="DengXian" panose="02010600030101010101" pitchFamily="2" charset="-122"/>
              </a:rPr>
              <a:t>Impacts</a:t>
            </a:r>
            <a:r>
              <a:rPr lang="zh-CN" altLang="en-US" sz="2400" dirty="0">
                <a:latin typeface="+mn-lt"/>
                <a:ea typeface="DengXian" panose="02010600030101010101" pitchFamily="2" charset="-122"/>
              </a:rPr>
              <a:t> </a:t>
            </a:r>
            <a:r>
              <a:rPr lang="en-US" altLang="zh-CN" sz="2400" dirty="0">
                <a:latin typeface="+mn-lt"/>
                <a:ea typeface="DengXian" panose="02010600030101010101" pitchFamily="2" charset="-122"/>
              </a:rPr>
              <a:t>(Application):</a:t>
            </a:r>
            <a:r>
              <a:rPr lang="zh-CN" altLang="en-US" sz="2400" dirty="0">
                <a:latin typeface="+mn-lt"/>
                <a:ea typeface="DengXian" panose="02010600030101010101" pitchFamily="2" charset="-122"/>
              </a:rPr>
              <a:t> </a:t>
            </a:r>
            <a:r>
              <a:rPr lang="en-US" altLang="zh-CN" sz="2400" dirty="0">
                <a:latin typeface="+mn-lt"/>
                <a:ea typeface="DengXian" panose="02010600030101010101" pitchFamily="2" charset="-122"/>
              </a:rPr>
              <a:t>Smart</a:t>
            </a:r>
            <a:r>
              <a:rPr lang="zh-CN" altLang="en-US" sz="2400" dirty="0">
                <a:latin typeface="+mn-lt"/>
                <a:ea typeface="DengXian" panose="02010600030101010101" pitchFamily="2" charset="-122"/>
              </a:rPr>
              <a:t> </a:t>
            </a:r>
            <a:r>
              <a:rPr lang="en-US" altLang="zh-CN" sz="2400" dirty="0">
                <a:latin typeface="+mn-lt"/>
                <a:ea typeface="DengXian" panose="02010600030101010101" pitchFamily="2" charset="-122"/>
              </a:rPr>
              <a:t>Health,</a:t>
            </a:r>
            <a:r>
              <a:rPr lang="zh-CN" altLang="en-US" sz="2400" dirty="0">
                <a:latin typeface="+mn-lt"/>
                <a:ea typeface="DengXian" panose="02010600030101010101" pitchFamily="2" charset="-122"/>
              </a:rPr>
              <a:t> </a:t>
            </a:r>
            <a:r>
              <a:rPr lang="en-US" altLang="zh-CN" sz="2400" dirty="0">
                <a:latin typeface="+mn-lt"/>
                <a:ea typeface="DengXian" panose="02010600030101010101" pitchFamily="2" charset="-122"/>
              </a:rPr>
              <a:t>Smart</a:t>
            </a:r>
            <a:r>
              <a:rPr lang="zh-CN" altLang="en-US" sz="2400" dirty="0">
                <a:latin typeface="+mn-lt"/>
                <a:ea typeface="DengXian" panose="02010600030101010101" pitchFamily="2" charset="-122"/>
              </a:rPr>
              <a:t> </a:t>
            </a:r>
            <a:r>
              <a:rPr lang="en-US" altLang="zh-CN" sz="2400" dirty="0">
                <a:latin typeface="+mn-lt"/>
                <a:ea typeface="DengXian" panose="02010600030101010101" pitchFamily="2" charset="-122"/>
              </a:rPr>
              <a:t>Transportation,</a:t>
            </a:r>
            <a:r>
              <a:rPr lang="zh-CN" altLang="en-US" sz="2400" dirty="0">
                <a:latin typeface="+mn-lt"/>
                <a:ea typeface="DengXian" panose="02010600030101010101" pitchFamily="2" charset="-122"/>
              </a:rPr>
              <a:t> </a:t>
            </a:r>
            <a:r>
              <a:rPr lang="en-US" altLang="zh-CN" sz="2400" dirty="0" err="1">
                <a:latin typeface="+mn-lt"/>
                <a:ea typeface="DengXian" panose="02010600030101010101" pitchFamily="2" charset="-122"/>
              </a:rPr>
              <a:t>AIoT</a:t>
            </a:r>
            <a:r>
              <a:rPr lang="en-US" altLang="zh-CN" sz="2400" dirty="0">
                <a:latin typeface="+mn-lt"/>
                <a:ea typeface="DengXian" panose="02010600030101010101" pitchFamily="2" charset="-122"/>
              </a:rPr>
              <a:t> &amp;</a:t>
            </a:r>
            <a:r>
              <a:rPr lang="zh-CN" altLang="en-US" sz="2400" dirty="0">
                <a:latin typeface="+mn-lt"/>
                <a:ea typeface="DengXian" panose="02010600030101010101" pitchFamily="2" charset="-122"/>
              </a:rPr>
              <a:t> </a:t>
            </a:r>
            <a:r>
              <a:rPr lang="en-US" altLang="zh-CN" sz="2400" dirty="0" err="1">
                <a:latin typeface="+mn-lt"/>
                <a:ea typeface="DengXian" panose="02010600030101010101" pitchFamily="2" charset="-122"/>
              </a:rPr>
              <a:t>IoS</a:t>
            </a:r>
            <a:r>
              <a:rPr lang="en-US" altLang="zh-CN" sz="2400" dirty="0">
                <a:latin typeface="+mn-lt"/>
                <a:ea typeface="DengXian" panose="02010600030101010101" pitchFamily="2" charset="-122"/>
              </a:rPr>
              <a:t>,</a:t>
            </a:r>
            <a:r>
              <a:rPr lang="zh-CN" altLang="en-US" sz="2400" dirty="0">
                <a:latin typeface="+mn-lt"/>
                <a:ea typeface="DengXian" panose="02010600030101010101" pitchFamily="2" charset="-122"/>
              </a:rPr>
              <a:t> </a:t>
            </a:r>
            <a:endParaRPr lang="en-US" altLang="zh-CN" sz="2400" dirty="0">
              <a:latin typeface="+mn-lt"/>
              <a:ea typeface="DengXian" panose="02010600030101010101" pitchFamily="2" charset="-122"/>
            </a:endParaRPr>
          </a:p>
          <a:p>
            <a:pPr marL="285750" indent="-285750" defTabSz="457200">
              <a:buClrTx/>
              <a:buFont typeface="Wingdings" panose="05000000000000000000" pitchFamily="2" charset="2"/>
              <a:buChar char="§"/>
              <a:defRPr/>
            </a:pPr>
            <a:r>
              <a:rPr kumimoji="0" lang="en-US" altLang="zh-CN"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Impacts</a:t>
            </a:r>
            <a:r>
              <a:rPr kumimoji="0" lang="zh-CN" altLang="en-US"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(Architecture):</a:t>
            </a:r>
            <a:r>
              <a:rPr kumimoji="0" lang="zh-CN" altLang="en-US"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Heterogeneous</a:t>
            </a:r>
            <a:r>
              <a:rPr kumimoji="0" lang="zh-CN" altLang="en-US"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Domain</a:t>
            </a:r>
            <a:r>
              <a:rPr kumimoji="0" lang="zh-CN" altLang="en-US"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Specific</a:t>
            </a:r>
            <a:r>
              <a:rPr kumimoji="0" lang="zh-CN" altLang="en-US"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mn-lt"/>
                <a:ea typeface="DengXian" panose="02010600030101010101" pitchFamily="2" charset="-122"/>
                <a:cs typeface="+mn-cs"/>
              </a:rPr>
              <a:t>Architecture</a:t>
            </a:r>
          </a:p>
          <a:p>
            <a:pPr marL="285750" indent="-285750" defTabSz="457200">
              <a:buClrTx/>
              <a:buFont typeface="Wingdings" panose="05000000000000000000" pitchFamily="2" charset="2"/>
              <a:buChar char="§"/>
              <a:defRPr/>
            </a:pPr>
            <a:r>
              <a:rPr lang="en-US" altLang="zh-CN" sz="2400" kern="1200" dirty="0">
                <a:solidFill>
                  <a:prstClr val="black"/>
                </a:solidFill>
                <a:latin typeface="+mn-lt"/>
                <a:ea typeface="DengXian" panose="02010600030101010101" pitchFamily="2" charset="-122"/>
                <a:cs typeface="+mn-cs"/>
              </a:rPr>
              <a:t>Impacts</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(Programming):</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GitHub</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Open-source,</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No.1</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Downloaded</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(&gt;4100)</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Paper</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in</a:t>
            </a:r>
            <a:r>
              <a:rPr lang="zh-CN" altLang="en-US" sz="2400" kern="1200" dirty="0">
                <a:solidFill>
                  <a:prstClr val="black"/>
                </a:solidFill>
                <a:latin typeface="+mn-lt"/>
                <a:ea typeface="DengXian" panose="02010600030101010101" pitchFamily="2" charset="-122"/>
                <a:cs typeface="+mn-cs"/>
              </a:rPr>
              <a:t> </a:t>
            </a:r>
            <a:r>
              <a:rPr lang="en-US" altLang="zh-CN" sz="2400" kern="1200" dirty="0">
                <a:solidFill>
                  <a:prstClr val="black"/>
                </a:solidFill>
                <a:latin typeface="+mn-lt"/>
                <a:ea typeface="DengXian" panose="02010600030101010101" pitchFamily="2" charset="-122"/>
                <a:cs typeface="+mn-cs"/>
              </a:rPr>
              <a:t>FPGA’23</a:t>
            </a:r>
          </a:p>
        </p:txBody>
      </p:sp>
      <p:sp>
        <p:nvSpPr>
          <p:cNvPr id="4" name="TextBox 3">
            <a:extLst>
              <a:ext uri="{FF2B5EF4-FFF2-40B4-BE49-F238E27FC236}">
                <a16:creationId xmlns:a16="http://schemas.microsoft.com/office/drawing/2014/main" id="{8635F8DD-EDF1-BB01-C9BE-04F7A1CECBC5}"/>
              </a:ext>
            </a:extLst>
          </p:cNvPr>
          <p:cNvSpPr txBox="1"/>
          <p:nvPr/>
        </p:nvSpPr>
        <p:spPr>
          <a:xfrm>
            <a:off x="6922939" y="3679501"/>
            <a:ext cx="5310753" cy="646331"/>
          </a:xfrm>
          <a:prstGeom prst="rect">
            <a:avLst/>
          </a:prstGeom>
          <a:noFill/>
        </p:spPr>
        <p:txBody>
          <a:bodyPr wrap="square" rtlCol="0">
            <a:spAutoFit/>
          </a:bodyPr>
          <a:lstStyle/>
          <a:p>
            <a:r>
              <a:rPr lang="en-US" altLang="zh-CN" sz="1800" dirty="0"/>
              <a:t>Collaboration</a:t>
            </a:r>
            <a:r>
              <a:rPr lang="zh-CN" altLang="en-US" sz="1800" dirty="0"/>
              <a:t> </a:t>
            </a:r>
            <a:r>
              <a:rPr lang="en-US" altLang="zh-CN" sz="1800" dirty="0"/>
              <a:t>with</a:t>
            </a:r>
            <a:r>
              <a:rPr lang="zh-CN" altLang="en-US" sz="1800" dirty="0"/>
              <a:t> </a:t>
            </a:r>
            <a:r>
              <a:rPr lang="en-US" altLang="zh-CN" sz="1800" dirty="0"/>
              <a:t>the</a:t>
            </a:r>
            <a:r>
              <a:rPr lang="zh-CN" altLang="en-US" sz="1800" dirty="0"/>
              <a:t> </a:t>
            </a:r>
            <a:r>
              <a:rPr lang="en-US" altLang="zh-CN" sz="1800" dirty="0"/>
              <a:t>CAR</a:t>
            </a:r>
            <a:r>
              <a:rPr lang="zh-CN" altLang="en-US" sz="1800" dirty="0"/>
              <a:t> </a:t>
            </a:r>
            <a:r>
              <a:rPr lang="en-US" altLang="zh-CN" sz="1800" dirty="0"/>
              <a:t>Lab,</a:t>
            </a:r>
            <a:r>
              <a:rPr lang="zh-CN" altLang="en-US" sz="1800" dirty="0"/>
              <a:t> </a:t>
            </a:r>
            <a:r>
              <a:rPr lang="en-US" altLang="zh-CN" sz="1800" dirty="0"/>
              <a:t>University</a:t>
            </a:r>
            <a:r>
              <a:rPr lang="zh-CN" altLang="en-US" sz="1800" dirty="0"/>
              <a:t> </a:t>
            </a:r>
            <a:r>
              <a:rPr lang="en-US" altLang="zh-CN" sz="1800" dirty="0"/>
              <a:t>of</a:t>
            </a:r>
            <a:r>
              <a:rPr lang="zh-CN" altLang="en-US" sz="1800" dirty="0"/>
              <a:t> </a:t>
            </a:r>
            <a:r>
              <a:rPr lang="en-US" altLang="zh-CN" sz="1800" dirty="0"/>
              <a:t>Delaware,</a:t>
            </a:r>
            <a:r>
              <a:rPr lang="zh-CN" altLang="en-US" sz="1800" dirty="0"/>
              <a:t> </a:t>
            </a:r>
            <a:r>
              <a:rPr lang="en-US" altLang="zh-CN" sz="1800" dirty="0"/>
              <a:t>Wayne</a:t>
            </a:r>
            <a:r>
              <a:rPr lang="zh-CN" altLang="en-US" sz="1800" dirty="0"/>
              <a:t> </a:t>
            </a:r>
            <a:r>
              <a:rPr lang="en-US" altLang="zh-CN" sz="1800" dirty="0"/>
              <a:t>State</a:t>
            </a:r>
            <a:r>
              <a:rPr lang="zh-CN" altLang="en-US" sz="1800" dirty="0"/>
              <a:t> </a:t>
            </a:r>
            <a:r>
              <a:rPr lang="en-US" altLang="zh-CN" sz="1800" dirty="0"/>
              <a:t>University</a:t>
            </a:r>
            <a:endParaRPr lang="en-US" sz="1800" dirty="0"/>
          </a:p>
        </p:txBody>
      </p:sp>
      <p:sp>
        <p:nvSpPr>
          <p:cNvPr id="5" name="Title 2">
            <a:extLst>
              <a:ext uri="{FF2B5EF4-FFF2-40B4-BE49-F238E27FC236}">
                <a16:creationId xmlns:a16="http://schemas.microsoft.com/office/drawing/2014/main" id="{13F2D6DD-6FA0-BC9E-607B-EC3014D0D265}"/>
              </a:ext>
            </a:extLst>
          </p:cNvPr>
          <p:cNvSpPr txBox="1">
            <a:spLocks/>
          </p:cNvSpPr>
          <p:nvPr>
            <p:custDataLst>
              <p:tags r:id="rId5"/>
            </p:custDataLst>
          </p:nvPr>
        </p:nvSpPr>
        <p:spPr>
          <a:xfrm>
            <a:off x="302831" y="3143440"/>
            <a:ext cx="6116711"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lang="en-US" altLang="zh-CN" sz="2800" b="0" dirty="0">
                <a:solidFill>
                  <a:srgbClr val="00B0F0"/>
                </a:solidFill>
                <a:latin typeface="+mn-lt"/>
                <a:cs typeface="Calibri" panose="020F0502020204030204" pitchFamily="34" charset="0"/>
              </a:rPr>
              <a:t>ART:</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Accelerator</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Customization</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for</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Safety-Critical</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Autonomous</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System</a:t>
            </a:r>
            <a:endParaRPr lang="en-US" sz="2800" b="0" dirty="0">
              <a:solidFill>
                <a:srgbClr val="00B0F0"/>
              </a:solidFill>
              <a:latin typeface="+mn-lt"/>
              <a:cs typeface="Calibri" panose="020F0502020204030204" pitchFamily="34" charset="0"/>
            </a:endParaRPr>
          </a:p>
        </p:txBody>
      </p:sp>
      <p:pic>
        <p:nvPicPr>
          <p:cNvPr id="6" name="Picture 5" descr="A person getting into a car&#10;&#10;AI-generated content may be incorrect.">
            <a:extLst>
              <a:ext uri="{FF2B5EF4-FFF2-40B4-BE49-F238E27FC236}">
                <a16:creationId xmlns:a16="http://schemas.microsoft.com/office/drawing/2014/main" id="{0296BA32-5D4F-0FA8-19FC-0260558B6045}"/>
              </a:ext>
            </a:extLst>
          </p:cNvPr>
          <p:cNvPicPr>
            <a:picLocks noChangeAspect="1"/>
          </p:cNvPicPr>
          <p:nvPr/>
        </p:nvPicPr>
        <p:blipFill>
          <a:blip r:embed="rId8"/>
          <a:stretch>
            <a:fillRect/>
          </a:stretch>
        </p:blipFill>
        <p:spPr>
          <a:xfrm>
            <a:off x="7424880" y="212762"/>
            <a:ext cx="3674151" cy="3143440"/>
          </a:xfrm>
          <a:prstGeom prst="rect">
            <a:avLst/>
          </a:prstGeom>
        </p:spPr>
      </p:pic>
    </p:spTree>
    <p:custDataLst>
      <p:tags r:id="rId1"/>
    </p:custDataLst>
    <p:extLst>
      <p:ext uri="{BB962C8B-B14F-4D97-AF65-F5344CB8AC3E}">
        <p14:creationId xmlns:p14="http://schemas.microsoft.com/office/powerpoint/2010/main" val="1423096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pSp>
        <p:nvGrpSpPr>
          <p:cNvPr id="174" name="Google Shape;174;g127a7766bed_1_47"/>
          <p:cNvGrpSpPr/>
          <p:nvPr/>
        </p:nvGrpSpPr>
        <p:grpSpPr>
          <a:xfrm>
            <a:off x="-19969" y="573507"/>
            <a:ext cx="11186622" cy="5879693"/>
            <a:chOff x="-19969" y="1534400"/>
            <a:chExt cx="11186622" cy="5879693"/>
          </a:xfrm>
        </p:grpSpPr>
        <p:grpSp>
          <p:nvGrpSpPr>
            <p:cNvPr id="175" name="Google Shape;175;g127a7766bed_1_47"/>
            <p:cNvGrpSpPr/>
            <p:nvPr/>
          </p:nvGrpSpPr>
          <p:grpSpPr>
            <a:xfrm>
              <a:off x="729876" y="1534400"/>
              <a:ext cx="10436777" cy="5879693"/>
              <a:chOff x="729876" y="1534400"/>
              <a:chExt cx="10436777" cy="5879693"/>
            </a:xfrm>
          </p:grpSpPr>
          <p:grpSp>
            <p:nvGrpSpPr>
              <p:cNvPr id="176" name="Google Shape;176;g127a7766bed_1_47"/>
              <p:cNvGrpSpPr/>
              <p:nvPr/>
            </p:nvGrpSpPr>
            <p:grpSpPr>
              <a:xfrm>
                <a:off x="729876" y="1534400"/>
                <a:ext cx="10436777" cy="5879693"/>
                <a:chOff x="-952177" y="13662"/>
                <a:chExt cx="12206754" cy="7655843"/>
              </a:xfrm>
            </p:grpSpPr>
            <p:sp>
              <p:nvSpPr>
                <p:cNvPr id="177" name="Google Shape;177;g127a7766bed_1_47"/>
                <p:cNvSpPr/>
                <p:nvPr/>
              </p:nvSpPr>
              <p:spPr>
                <a:xfrm>
                  <a:off x="1838882" y="13662"/>
                  <a:ext cx="1815900" cy="4332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C/C++</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78" name="Google Shape;178;g127a7766bed_1_47"/>
                <p:cNvCxnSpPr/>
                <p:nvPr/>
              </p:nvCxnSpPr>
              <p:spPr>
                <a:xfrm>
                  <a:off x="2940179" y="493281"/>
                  <a:ext cx="968700" cy="377400"/>
                </a:xfrm>
                <a:prstGeom prst="straightConnector1">
                  <a:avLst/>
                </a:prstGeom>
                <a:noFill/>
                <a:ln w="28575" cap="flat" cmpd="sng">
                  <a:solidFill>
                    <a:srgbClr val="FFD966"/>
                  </a:solidFill>
                  <a:prstDash val="solid"/>
                  <a:miter lim="800000"/>
                  <a:headEnd type="none" w="sm" len="sm"/>
                  <a:tailEnd type="triangle" w="med" len="med"/>
                </a:ln>
              </p:spPr>
            </p:cxnSp>
            <p:sp>
              <p:nvSpPr>
                <p:cNvPr id="179" name="Google Shape;179;g127a7766bed_1_47"/>
                <p:cNvSpPr txBox="1"/>
                <p:nvPr/>
              </p:nvSpPr>
              <p:spPr>
                <a:xfrm>
                  <a:off x="2106321" y="410634"/>
                  <a:ext cx="1621800" cy="521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Polygeist</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 name="Google Shape;180;g127a7766bed_1_47"/>
                <p:cNvSpPr/>
                <p:nvPr/>
              </p:nvSpPr>
              <p:spPr>
                <a:xfrm>
                  <a:off x="1996042" y="2290113"/>
                  <a:ext cx="5881800" cy="10368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 name="Google Shape;181;g127a7766bed_1_47"/>
                <p:cNvSpPr/>
                <p:nvPr/>
              </p:nvSpPr>
              <p:spPr>
                <a:xfrm>
                  <a:off x="2133599" y="2514399"/>
                  <a:ext cx="1567200" cy="621300"/>
                </a:xfrm>
                <a:prstGeom prst="roundRect">
                  <a:avLst>
                    <a:gd name="adj" fmla="val 16667"/>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Affine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 name="Google Shape;182;g127a7766bed_1_47"/>
                <p:cNvSpPr/>
                <p:nvPr/>
              </p:nvSpPr>
              <p:spPr>
                <a:xfrm>
                  <a:off x="4093901" y="2529134"/>
                  <a:ext cx="1567200" cy="621300"/>
                </a:xfrm>
                <a:prstGeom prst="roundRect">
                  <a:avLst>
                    <a:gd name="adj" fmla="val 16667"/>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Vector</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g127a7766bed_1_47"/>
                <p:cNvSpPr/>
                <p:nvPr/>
              </p:nvSpPr>
              <p:spPr>
                <a:xfrm>
                  <a:off x="6054203" y="2530441"/>
                  <a:ext cx="1678200" cy="621300"/>
                </a:xfrm>
                <a:prstGeom prst="roundRect">
                  <a:avLst>
                    <a:gd name="adj" fmla="val 16667"/>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MemRef</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g127a7766bed_1_47"/>
                <p:cNvSpPr txBox="1"/>
                <p:nvPr/>
              </p:nvSpPr>
              <p:spPr>
                <a:xfrm>
                  <a:off x="4942292" y="1590717"/>
                  <a:ext cx="2004900" cy="521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Loop IR Level</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g127a7766bed_1_47"/>
                <p:cNvSpPr/>
                <p:nvPr/>
              </p:nvSpPr>
              <p:spPr>
                <a:xfrm>
                  <a:off x="1796209" y="3956239"/>
                  <a:ext cx="6310800" cy="10332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g127a7766bed_1_47"/>
                <p:cNvSpPr txBox="1"/>
                <p:nvPr/>
              </p:nvSpPr>
              <p:spPr>
                <a:xfrm>
                  <a:off x="3154556" y="4084585"/>
                  <a:ext cx="3792600" cy="681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a:ea typeface="Calibri"/>
                      <a:cs typeface="Calibri"/>
                      <a:sym typeface="Calibri"/>
                    </a:rPr>
                    <a:t>Hetero</a:t>
                  </a:r>
                  <a:r>
                    <a:rPr kumimoji="0" lang="en-US" altLang="zh-CN" sz="2800" b="1" i="0" u="none" strike="noStrike" kern="0" cap="none" spc="0" normalizeH="0" baseline="0" noProof="0" dirty="0" err="1">
                      <a:ln>
                        <a:noFill/>
                      </a:ln>
                      <a:solidFill>
                        <a:srgbClr val="000000"/>
                      </a:solidFill>
                      <a:effectLst/>
                      <a:uLnTx/>
                      <a:uFillTx/>
                      <a:latin typeface="Calibri"/>
                      <a:ea typeface="Calibri"/>
                      <a:cs typeface="Calibri"/>
                      <a:sym typeface="Calibri"/>
                    </a:rPr>
                    <a:t>Compose</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IR</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7" name="Google Shape;187;g127a7766bed_1_47"/>
                <p:cNvSpPr/>
                <p:nvPr/>
              </p:nvSpPr>
              <p:spPr>
                <a:xfrm>
                  <a:off x="9484277" y="314297"/>
                  <a:ext cx="1770300" cy="6255299"/>
                </a:xfrm>
                <a:prstGeom prst="roundRect">
                  <a:avLst>
                    <a:gd name="adj" fmla="val 16667"/>
                  </a:avLst>
                </a:prstGeom>
                <a:solidFill>
                  <a:srgbClr val="DDEAF6"/>
                </a:solid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8" name="Google Shape;188;g127a7766bed_1_47"/>
                <p:cNvSpPr/>
                <p:nvPr/>
              </p:nvSpPr>
              <p:spPr>
                <a:xfrm>
                  <a:off x="9556671" y="1501390"/>
                  <a:ext cx="1678200" cy="621300"/>
                </a:xfrm>
                <a:prstGeom prst="roundRect">
                  <a:avLst>
                    <a:gd name="adj" fmla="val 16667"/>
                  </a:avLst>
                </a:prstGeom>
                <a:no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Loop.opt</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9" name="Google Shape;189;g127a7766bed_1_47"/>
                <p:cNvSpPr/>
                <p:nvPr/>
              </p:nvSpPr>
              <p:spPr>
                <a:xfrm>
                  <a:off x="9504035" y="3274557"/>
                  <a:ext cx="1730700" cy="621300"/>
                </a:xfrm>
                <a:prstGeom prst="roundRect">
                  <a:avLst>
                    <a:gd name="adj" fmla="val 16667"/>
                  </a:avLst>
                </a:prstGeom>
                <a:no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a:ea typeface="Calibri"/>
                      <a:cs typeface="Calibri"/>
                      <a:sym typeface="Calibri"/>
                    </a:rPr>
                    <a:t>Heter</a:t>
                  </a: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o</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.opt</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0" name="Google Shape;190;g127a7766bed_1_47"/>
                <p:cNvSpPr/>
                <p:nvPr/>
              </p:nvSpPr>
              <p:spPr>
                <a:xfrm>
                  <a:off x="2230499" y="7002305"/>
                  <a:ext cx="1470301" cy="6672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GPUs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1" name="Google Shape;191;g127a7766bed_1_47"/>
                <p:cNvSpPr/>
                <p:nvPr/>
              </p:nvSpPr>
              <p:spPr>
                <a:xfrm>
                  <a:off x="3805058" y="7002305"/>
                  <a:ext cx="1470301" cy="6672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FPGAs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192" name="Google Shape;192;g127a7766bed_1_47"/>
                <p:cNvCxnSpPr/>
                <p:nvPr/>
              </p:nvCxnSpPr>
              <p:spPr>
                <a:xfrm>
                  <a:off x="3767733" y="6155456"/>
                  <a:ext cx="0" cy="737400"/>
                </a:xfrm>
                <a:prstGeom prst="straightConnector1">
                  <a:avLst/>
                </a:prstGeom>
                <a:noFill/>
                <a:ln w="28575" cap="flat" cmpd="sng">
                  <a:solidFill>
                    <a:srgbClr val="FFD966"/>
                  </a:solidFill>
                  <a:prstDash val="solid"/>
                  <a:miter lim="800000"/>
                  <a:headEnd type="none" w="sm" len="sm"/>
                  <a:tailEnd type="triangle" w="med" len="med"/>
                </a:ln>
              </p:spPr>
            </p:cxnSp>
            <p:cxnSp>
              <p:nvCxnSpPr>
                <p:cNvPr id="193" name="Google Shape;193;g127a7766bed_1_47"/>
                <p:cNvCxnSpPr/>
                <p:nvPr/>
              </p:nvCxnSpPr>
              <p:spPr>
                <a:xfrm>
                  <a:off x="5284770" y="6176795"/>
                  <a:ext cx="0" cy="737400"/>
                </a:xfrm>
                <a:prstGeom prst="straightConnector1">
                  <a:avLst/>
                </a:prstGeom>
                <a:noFill/>
                <a:ln w="28575" cap="flat" cmpd="sng">
                  <a:solidFill>
                    <a:srgbClr val="FFD966"/>
                  </a:solidFill>
                  <a:prstDash val="solid"/>
                  <a:miter lim="800000"/>
                  <a:headEnd type="none" w="sm" len="sm"/>
                  <a:tailEnd type="triangle" w="med" len="med"/>
                </a:ln>
              </p:spPr>
            </p:cxnSp>
            <p:cxnSp>
              <p:nvCxnSpPr>
                <p:cNvPr id="194" name="Google Shape;194;g127a7766bed_1_47"/>
                <p:cNvCxnSpPr/>
                <p:nvPr/>
              </p:nvCxnSpPr>
              <p:spPr>
                <a:xfrm>
                  <a:off x="425391" y="6885093"/>
                  <a:ext cx="8486400" cy="0"/>
                </a:xfrm>
                <a:prstGeom prst="straightConnector1">
                  <a:avLst/>
                </a:prstGeom>
                <a:noFill/>
                <a:ln w="9525" cap="flat" cmpd="sng">
                  <a:solidFill>
                    <a:schemeClr val="dk1"/>
                  </a:solidFill>
                  <a:prstDash val="lgDash"/>
                  <a:miter lim="800000"/>
                  <a:headEnd type="none" w="sm" len="sm"/>
                  <a:tailEnd type="none" w="sm" len="sm"/>
                </a:ln>
              </p:spPr>
            </p:cxnSp>
            <p:sp>
              <p:nvSpPr>
                <p:cNvPr id="196" name="Google Shape;196;g127a7766bed_1_47"/>
                <p:cNvSpPr/>
                <p:nvPr/>
              </p:nvSpPr>
              <p:spPr>
                <a:xfrm>
                  <a:off x="9504036" y="4922103"/>
                  <a:ext cx="1730700" cy="621300"/>
                </a:xfrm>
                <a:prstGeom prst="roundRect">
                  <a:avLst>
                    <a:gd name="adj" fmla="val 16667"/>
                  </a:avLst>
                </a:prstGeom>
                <a:no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Graph</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.opt</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7" name="Google Shape;197;g127a7766bed_1_47"/>
                <p:cNvSpPr txBox="1"/>
                <p:nvPr/>
              </p:nvSpPr>
              <p:spPr>
                <a:xfrm>
                  <a:off x="-952177" y="5668200"/>
                  <a:ext cx="2079705" cy="92167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Different</a:t>
                  </a:r>
                  <a:r>
                    <a:rPr kumimoji="0" lang="zh-CN" altLang="en-US" sz="20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HW</a:t>
                  </a:r>
                  <a:r>
                    <a:rPr kumimoji="0" lang="zh-CN" altLang="en-US" sz="20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backend</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199" name="Google Shape;199;g127a7766bed_1_47"/>
              <p:cNvSpPr/>
              <p:nvPr/>
            </p:nvSpPr>
            <p:spPr>
              <a:xfrm>
                <a:off x="4836727" y="2295855"/>
                <a:ext cx="1754700" cy="3327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MLIR IR</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00" name="Google Shape;200;g127a7766bed_1_47"/>
              <p:cNvCxnSpPr/>
              <p:nvPr/>
            </p:nvCxnSpPr>
            <p:spPr>
              <a:xfrm>
                <a:off x="5714114" y="2690752"/>
                <a:ext cx="0" cy="455100"/>
              </a:xfrm>
              <a:prstGeom prst="straightConnector1">
                <a:avLst/>
              </a:prstGeom>
              <a:noFill/>
              <a:ln w="28575" cap="flat" cmpd="sng">
                <a:solidFill>
                  <a:srgbClr val="FFD966"/>
                </a:solidFill>
                <a:prstDash val="solid"/>
                <a:miter lim="800000"/>
                <a:headEnd type="none" w="sm" len="sm"/>
                <a:tailEnd type="triangle" w="med" len="med"/>
              </a:ln>
            </p:spPr>
          </p:cxnSp>
          <p:cxnSp>
            <p:nvCxnSpPr>
              <p:cNvPr id="201" name="Google Shape;201;g127a7766bed_1_47"/>
              <p:cNvCxnSpPr/>
              <p:nvPr/>
            </p:nvCxnSpPr>
            <p:spPr>
              <a:xfrm>
                <a:off x="5714114" y="4087838"/>
                <a:ext cx="0" cy="455100"/>
              </a:xfrm>
              <a:prstGeom prst="straightConnector1">
                <a:avLst/>
              </a:prstGeom>
              <a:noFill/>
              <a:ln w="28575" cap="flat" cmpd="sng">
                <a:solidFill>
                  <a:srgbClr val="FFD966"/>
                </a:solidFill>
                <a:prstDash val="solid"/>
                <a:miter lim="800000"/>
                <a:headEnd type="none" w="sm" len="sm"/>
                <a:tailEnd type="triangle" w="med" len="med"/>
              </a:ln>
            </p:spPr>
          </p:cxnSp>
          <p:sp>
            <p:nvSpPr>
              <p:cNvPr id="202" name="Google Shape;202;g127a7766bed_1_47"/>
              <p:cNvSpPr txBox="1"/>
              <p:nvPr/>
            </p:nvSpPr>
            <p:spPr>
              <a:xfrm>
                <a:off x="9661858" y="1792454"/>
                <a:ext cx="1218300" cy="400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Passes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3" name="Google Shape;203;g127a7766bed_1_47"/>
            <p:cNvSpPr/>
            <p:nvPr/>
          </p:nvSpPr>
          <p:spPr>
            <a:xfrm>
              <a:off x="4886748" y="1534401"/>
              <a:ext cx="1552500" cy="3327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Tensorflow</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g127a7766bed_1_47"/>
            <p:cNvSpPr/>
            <p:nvPr/>
          </p:nvSpPr>
          <p:spPr>
            <a:xfrm>
              <a:off x="6627888" y="1534401"/>
              <a:ext cx="1552500" cy="3327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Pytorch</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05" name="Google Shape;205;g127a7766bed_1_47"/>
            <p:cNvCxnSpPr/>
            <p:nvPr/>
          </p:nvCxnSpPr>
          <p:spPr>
            <a:xfrm flipH="1">
              <a:off x="6476633" y="1900910"/>
              <a:ext cx="830100" cy="289800"/>
            </a:xfrm>
            <a:prstGeom prst="straightConnector1">
              <a:avLst/>
            </a:prstGeom>
            <a:noFill/>
            <a:ln w="28575" cap="flat" cmpd="sng">
              <a:solidFill>
                <a:srgbClr val="FFD966"/>
              </a:solidFill>
              <a:prstDash val="solid"/>
              <a:miter lim="800000"/>
              <a:headEnd type="none" w="sm" len="sm"/>
              <a:tailEnd type="triangle" w="med" len="med"/>
            </a:ln>
          </p:spPr>
        </p:cxnSp>
        <p:cxnSp>
          <p:nvCxnSpPr>
            <p:cNvPr id="206" name="Google Shape;206;g127a7766bed_1_47"/>
            <p:cNvCxnSpPr/>
            <p:nvPr/>
          </p:nvCxnSpPr>
          <p:spPr>
            <a:xfrm flipH="1">
              <a:off x="5712612" y="1911163"/>
              <a:ext cx="1500" cy="282900"/>
            </a:xfrm>
            <a:prstGeom prst="straightConnector1">
              <a:avLst/>
            </a:prstGeom>
            <a:noFill/>
            <a:ln w="28575" cap="flat" cmpd="sng">
              <a:solidFill>
                <a:srgbClr val="FFD966"/>
              </a:solidFill>
              <a:prstDash val="solid"/>
              <a:miter lim="800000"/>
              <a:headEnd type="none" w="sm" len="sm"/>
              <a:tailEnd type="triangle" w="med" len="med"/>
            </a:ln>
          </p:spPr>
        </p:cxnSp>
        <p:sp>
          <p:nvSpPr>
            <p:cNvPr id="207" name="Google Shape;207;g127a7766bed_1_47"/>
            <p:cNvSpPr/>
            <p:nvPr/>
          </p:nvSpPr>
          <p:spPr>
            <a:xfrm>
              <a:off x="867250" y="2356065"/>
              <a:ext cx="2237700" cy="81300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Stencil + GEMM IR</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08" name="Google Shape;208;g127a7766bed_1_47"/>
            <p:cNvCxnSpPr/>
            <p:nvPr/>
          </p:nvCxnSpPr>
          <p:spPr>
            <a:xfrm flipH="1">
              <a:off x="3311722" y="2646904"/>
              <a:ext cx="1415400" cy="398400"/>
            </a:xfrm>
            <a:prstGeom prst="straightConnector1">
              <a:avLst/>
            </a:prstGeom>
            <a:noFill/>
            <a:ln w="9525" cap="flat" cmpd="sng">
              <a:solidFill>
                <a:srgbClr val="5597D3"/>
              </a:solidFill>
              <a:prstDash val="solid"/>
              <a:round/>
              <a:headEnd type="none" w="sm" len="sm"/>
              <a:tailEnd type="none" w="sm" len="sm"/>
            </a:ln>
          </p:spPr>
        </p:cxnSp>
        <p:cxnSp>
          <p:nvCxnSpPr>
            <p:cNvPr id="209" name="Google Shape;209;g127a7766bed_1_47"/>
            <p:cNvCxnSpPr/>
            <p:nvPr/>
          </p:nvCxnSpPr>
          <p:spPr>
            <a:xfrm rot="10800000">
              <a:off x="3293426" y="2345487"/>
              <a:ext cx="1365000" cy="116700"/>
            </a:xfrm>
            <a:prstGeom prst="straightConnector1">
              <a:avLst/>
            </a:prstGeom>
            <a:noFill/>
            <a:ln w="9525" cap="flat" cmpd="sng">
              <a:solidFill>
                <a:srgbClr val="5597D3"/>
              </a:solidFill>
              <a:prstDash val="solid"/>
              <a:round/>
              <a:headEnd type="none" w="sm" len="sm"/>
              <a:tailEnd type="none" w="sm" len="sm"/>
            </a:ln>
          </p:spPr>
        </p:cxnSp>
        <p:sp>
          <p:nvSpPr>
            <p:cNvPr id="210" name="Google Shape;210;g127a7766bed_1_47"/>
            <p:cNvSpPr txBox="1"/>
            <p:nvPr/>
          </p:nvSpPr>
          <p:spPr>
            <a:xfrm>
              <a:off x="3560533" y="2456104"/>
              <a:ext cx="721800" cy="400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e.g.</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 name="Google Shape;211;g127a7766bed_1_47"/>
            <p:cNvSpPr txBox="1"/>
            <p:nvPr/>
          </p:nvSpPr>
          <p:spPr>
            <a:xfrm>
              <a:off x="-19969" y="3988825"/>
              <a:ext cx="3471031"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Arial"/>
                  <a:ea typeface="Arial"/>
                  <a:cs typeface="Arial"/>
                  <a:sym typeface="Arial"/>
                </a:rPr>
                <a:t>Exploit general optimizations across-kernel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212" name="Google Shape;212;g127a7766bed_1_47"/>
            <p:cNvSpPr/>
            <p:nvPr/>
          </p:nvSpPr>
          <p:spPr>
            <a:xfrm>
              <a:off x="2992455" y="3161919"/>
              <a:ext cx="5696700" cy="23583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 name="Title 2">
            <a:extLst>
              <a:ext uri="{FF2B5EF4-FFF2-40B4-BE49-F238E27FC236}">
                <a16:creationId xmlns:a16="http://schemas.microsoft.com/office/drawing/2014/main" id="{AA35F18D-3729-42FA-FD37-351827326813}"/>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Ongoing</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Research:</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MLIR-based </a:t>
            </a:r>
            <a:r>
              <a:rPr kumimoji="0" lang="en-US" altLang="zh-CN" sz="2800" b="0" i="0" u="none" strike="noStrike" kern="0" cap="none" spc="0" normalizeH="0" baseline="0" noProof="0" dirty="0" err="1">
                <a:ln>
                  <a:noFill/>
                </a:ln>
                <a:solidFill>
                  <a:srgbClr val="00B0F0"/>
                </a:solidFill>
                <a:effectLst/>
                <a:uLnTx/>
                <a:uFillTx/>
                <a:latin typeface="Calibri" panose="020F0502020204030204"/>
                <a:cs typeface="Calibri" panose="020F0502020204030204" pitchFamily="34" charset="0"/>
                <a:sym typeface="Raleway"/>
              </a:rPr>
              <a:t>HeteroCompose</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Compilation</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Framework</a:t>
            </a:r>
          </a:p>
        </p:txBody>
      </p:sp>
      <p:sp>
        <p:nvSpPr>
          <p:cNvPr id="4" name="Google Shape;185;g127a7766bed_1_47">
            <a:extLst>
              <a:ext uri="{FF2B5EF4-FFF2-40B4-BE49-F238E27FC236}">
                <a16:creationId xmlns:a16="http://schemas.microsoft.com/office/drawing/2014/main" id="{442382C9-5291-45D7-268D-2CC821C81D4E}"/>
              </a:ext>
            </a:extLst>
          </p:cNvPr>
          <p:cNvSpPr/>
          <p:nvPr/>
        </p:nvSpPr>
        <p:spPr>
          <a:xfrm>
            <a:off x="3023954" y="4690058"/>
            <a:ext cx="5395734" cy="793498"/>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91;g127a7766bed_1_47">
            <a:extLst>
              <a:ext uri="{FF2B5EF4-FFF2-40B4-BE49-F238E27FC236}">
                <a16:creationId xmlns:a16="http://schemas.microsoft.com/office/drawing/2014/main" id="{19505C10-482F-3EDD-E12E-EA4D0D1B583C}"/>
              </a:ext>
            </a:extLst>
          </p:cNvPr>
          <p:cNvSpPr/>
          <p:nvPr/>
        </p:nvSpPr>
        <p:spPr>
          <a:xfrm>
            <a:off x="7497417" y="5953817"/>
            <a:ext cx="1257107" cy="51241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ACAPs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6" name="Google Shape;193;g127a7766bed_1_47">
            <a:extLst>
              <a:ext uri="{FF2B5EF4-FFF2-40B4-BE49-F238E27FC236}">
                <a16:creationId xmlns:a16="http://schemas.microsoft.com/office/drawing/2014/main" id="{A9528AF0-9021-67DF-DE59-F0EDFB2A4AD0}"/>
              </a:ext>
            </a:extLst>
          </p:cNvPr>
          <p:cNvCxnSpPr>
            <a:cxnSpLocks/>
          </p:cNvCxnSpPr>
          <p:nvPr/>
        </p:nvCxnSpPr>
        <p:spPr>
          <a:xfrm>
            <a:off x="7428820" y="5483556"/>
            <a:ext cx="0" cy="399327"/>
          </a:xfrm>
          <a:prstGeom prst="straightConnector1">
            <a:avLst/>
          </a:prstGeom>
          <a:noFill/>
          <a:ln w="28575" cap="flat" cmpd="sng">
            <a:solidFill>
              <a:srgbClr val="FFD966"/>
            </a:solidFill>
            <a:prstDash val="solid"/>
            <a:miter lim="800000"/>
            <a:headEnd type="none" w="sm" len="sm"/>
            <a:tailEnd type="triangle" w="med" len="med"/>
          </a:ln>
        </p:spPr>
      </p:cxnSp>
      <p:sp>
        <p:nvSpPr>
          <p:cNvPr id="7" name="Google Shape;190;g127a7766bed_1_47">
            <a:extLst>
              <a:ext uri="{FF2B5EF4-FFF2-40B4-BE49-F238E27FC236}">
                <a16:creationId xmlns:a16="http://schemas.microsoft.com/office/drawing/2014/main" id="{FE879397-15C8-F86B-4909-CCC7CB9A2FAA}"/>
              </a:ext>
            </a:extLst>
          </p:cNvPr>
          <p:cNvSpPr/>
          <p:nvPr/>
        </p:nvSpPr>
        <p:spPr>
          <a:xfrm>
            <a:off x="2096229" y="5953817"/>
            <a:ext cx="1257107" cy="51241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CPUs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8" name="Google Shape;192;g127a7766bed_1_47">
            <a:extLst>
              <a:ext uri="{FF2B5EF4-FFF2-40B4-BE49-F238E27FC236}">
                <a16:creationId xmlns:a16="http://schemas.microsoft.com/office/drawing/2014/main" id="{156EADC9-2FFB-DF1F-E169-4960CC8A1146}"/>
              </a:ext>
            </a:extLst>
          </p:cNvPr>
          <p:cNvCxnSpPr>
            <a:cxnSpLocks/>
          </p:cNvCxnSpPr>
          <p:nvPr/>
        </p:nvCxnSpPr>
        <p:spPr>
          <a:xfrm>
            <a:off x="3413792" y="5573567"/>
            <a:ext cx="0" cy="283162"/>
          </a:xfrm>
          <a:prstGeom prst="straightConnector1">
            <a:avLst/>
          </a:prstGeom>
          <a:noFill/>
          <a:ln w="28575" cap="flat" cmpd="sng">
            <a:solidFill>
              <a:srgbClr val="FFD966"/>
            </a:solidFill>
            <a:prstDash val="solid"/>
            <a:miter lim="800000"/>
            <a:headEnd type="none" w="sm" len="sm"/>
            <a:tailEnd type="triangle" w="med" len="med"/>
          </a:ln>
        </p:spPr>
      </p:cxnSp>
      <p:sp>
        <p:nvSpPr>
          <p:cNvPr id="11" name="Google Shape;191;g127a7766bed_1_47">
            <a:extLst>
              <a:ext uri="{FF2B5EF4-FFF2-40B4-BE49-F238E27FC236}">
                <a16:creationId xmlns:a16="http://schemas.microsoft.com/office/drawing/2014/main" id="{6EB04642-144A-917C-9E02-CBB8B258F58E}"/>
              </a:ext>
            </a:extLst>
          </p:cNvPr>
          <p:cNvSpPr/>
          <p:nvPr/>
        </p:nvSpPr>
        <p:spPr>
          <a:xfrm>
            <a:off x="6137580" y="5940786"/>
            <a:ext cx="1257107" cy="51241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CGRAs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 name="Google Shape;191;g127a7766bed_1_47">
            <a:extLst>
              <a:ext uri="{FF2B5EF4-FFF2-40B4-BE49-F238E27FC236}">
                <a16:creationId xmlns:a16="http://schemas.microsoft.com/office/drawing/2014/main" id="{2DBF9248-32BD-3C70-922C-CC5AE725FE73}"/>
              </a:ext>
            </a:extLst>
          </p:cNvPr>
          <p:cNvSpPr/>
          <p:nvPr/>
        </p:nvSpPr>
        <p:spPr>
          <a:xfrm>
            <a:off x="8852252" y="5922806"/>
            <a:ext cx="1257107" cy="512410"/>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PIMs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Google Shape;212;g127a7766bed_1_47">
            <a:extLst>
              <a:ext uri="{FF2B5EF4-FFF2-40B4-BE49-F238E27FC236}">
                <a16:creationId xmlns:a16="http://schemas.microsoft.com/office/drawing/2014/main" id="{1C2C70C8-B72D-9BCC-6657-F04CA1C1E1C2}"/>
              </a:ext>
            </a:extLst>
          </p:cNvPr>
          <p:cNvSpPr/>
          <p:nvPr/>
        </p:nvSpPr>
        <p:spPr>
          <a:xfrm>
            <a:off x="2975491" y="4649344"/>
            <a:ext cx="5696700" cy="103700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6" name="Google Shape;201;g127a7766bed_1_47">
            <a:extLst>
              <a:ext uri="{FF2B5EF4-FFF2-40B4-BE49-F238E27FC236}">
                <a16:creationId xmlns:a16="http://schemas.microsoft.com/office/drawing/2014/main" id="{1F44709E-F96F-826A-CECC-64915D8E3528}"/>
              </a:ext>
            </a:extLst>
          </p:cNvPr>
          <p:cNvCxnSpPr>
            <a:cxnSpLocks/>
            <a:endCxn id="4" idx="0"/>
          </p:cNvCxnSpPr>
          <p:nvPr/>
        </p:nvCxnSpPr>
        <p:spPr>
          <a:xfrm flipH="1">
            <a:off x="5721821" y="4343191"/>
            <a:ext cx="9486" cy="346867"/>
          </a:xfrm>
          <a:prstGeom prst="straightConnector1">
            <a:avLst/>
          </a:prstGeom>
          <a:noFill/>
          <a:ln w="28575" cap="flat" cmpd="sng">
            <a:solidFill>
              <a:srgbClr val="FFD966"/>
            </a:solidFill>
            <a:prstDash val="solid"/>
            <a:miter lim="800000"/>
            <a:headEnd type="none" w="sm" len="sm"/>
            <a:tailEnd type="triangle" w="med" len="med"/>
          </a:ln>
        </p:spPr>
      </p:cxnSp>
      <p:sp>
        <p:nvSpPr>
          <p:cNvPr id="18" name="Google Shape;186;g127a7766bed_1_47">
            <a:extLst>
              <a:ext uri="{FF2B5EF4-FFF2-40B4-BE49-F238E27FC236}">
                <a16:creationId xmlns:a16="http://schemas.microsoft.com/office/drawing/2014/main" id="{81160C90-7058-E1C6-CDE9-DFCF0B2C71C9}"/>
              </a:ext>
            </a:extLst>
          </p:cNvPr>
          <p:cNvSpPr txBox="1"/>
          <p:nvPr/>
        </p:nvSpPr>
        <p:spPr>
          <a:xfrm>
            <a:off x="4636062" y="4841941"/>
            <a:ext cx="3242673" cy="5232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HW</a:t>
            </a:r>
            <a:r>
              <a:rPr kumimoji="0" lang="en-US" altLang="zh-CN" sz="2800" b="1" i="0" u="none" strike="noStrike" kern="0" cap="none" spc="0" normalizeH="0" baseline="0" noProof="0" dirty="0">
                <a:ln>
                  <a:noFill/>
                </a:ln>
                <a:solidFill>
                  <a:srgbClr val="000000"/>
                </a:solidFill>
                <a:effectLst/>
                <a:uLnTx/>
                <a:uFillTx/>
                <a:latin typeface="Calibri"/>
                <a:ea typeface="Calibri"/>
                <a:cs typeface="Calibri"/>
                <a:sym typeface="Calibri"/>
              </a:rPr>
              <a:t>-related IR</a:t>
            </a:r>
            <a:endPar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 name="Google Shape;191;g127a7766bed_1_47">
            <a:extLst>
              <a:ext uri="{FF2B5EF4-FFF2-40B4-BE49-F238E27FC236}">
                <a16:creationId xmlns:a16="http://schemas.microsoft.com/office/drawing/2014/main" id="{2E92DD91-B0A8-D467-15B7-F2C856F7C3B9}"/>
              </a:ext>
            </a:extLst>
          </p:cNvPr>
          <p:cNvSpPr/>
          <p:nvPr/>
        </p:nvSpPr>
        <p:spPr>
          <a:xfrm>
            <a:off x="10431716" y="5919001"/>
            <a:ext cx="1257107" cy="512410"/>
          </a:xfrm>
          <a:prstGeom prst="roundRect">
            <a:avLst>
              <a:gd name="adj" fmla="val 16667"/>
            </a:avLst>
          </a:prstGeom>
          <a:solidFill>
            <a:srgbClr val="92D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0" i="0" u="none" strike="noStrike" kern="0" cap="none" spc="0" normalizeH="0" baseline="0" noProof="0" dirty="0">
                <a:ln>
                  <a:noFill/>
                </a:ln>
                <a:solidFill>
                  <a:srgbClr val="000000"/>
                </a:solidFill>
                <a:effectLst/>
                <a:uLnTx/>
                <a:uFillTx/>
                <a:latin typeface="Calibri"/>
                <a:ea typeface="Calibri"/>
                <a:cs typeface="Calibri"/>
                <a:sym typeface="Calibri"/>
              </a:rPr>
              <a:t>New</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173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B28EB-6361-C97C-F5EB-8266750E32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8EE4658-5FEE-76EF-1C17-42DAD14FD920}"/>
              </a:ext>
            </a:extLst>
          </p:cNvPr>
          <p:cNvPicPr>
            <a:picLocks noChangeAspect="1"/>
          </p:cNvPicPr>
          <p:nvPr/>
        </p:nvPicPr>
        <p:blipFill>
          <a:blip r:embed="rId3"/>
          <a:stretch>
            <a:fillRect/>
          </a:stretch>
        </p:blipFill>
        <p:spPr>
          <a:xfrm>
            <a:off x="1536731" y="798653"/>
            <a:ext cx="9296207" cy="5363195"/>
          </a:xfrm>
          <a:prstGeom prst="rect">
            <a:avLst/>
          </a:prstGeom>
        </p:spPr>
      </p:pic>
      <p:sp>
        <p:nvSpPr>
          <p:cNvPr id="3" name="Title 2">
            <a:extLst>
              <a:ext uri="{FF2B5EF4-FFF2-40B4-BE49-F238E27FC236}">
                <a16:creationId xmlns:a16="http://schemas.microsoft.com/office/drawing/2014/main" id="{7182A3E1-F9A7-1D98-3A20-C0B979A1D965}"/>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Supercomputing</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25</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Just</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Accepted</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Paper:</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GPU+SSD</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-&gt;</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What</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are</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Next</a:t>
            </a:r>
            <a:r>
              <a:rPr kumimoji="0" lang="zh-CN" alt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 </a:t>
            </a:r>
            <a:r>
              <a:rPr kumimoji="0" lang="en-US" altLang="zh-CN"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rPr>
              <a:t>Steps?</a:t>
            </a:r>
            <a:endParaRPr kumimoji="0" lang="en-US" sz="2800" b="0" i="0" u="none" strike="noStrike" kern="0" cap="none" spc="0" normalizeH="0" baseline="0" noProof="0" dirty="0">
              <a:ln>
                <a:noFill/>
              </a:ln>
              <a:solidFill>
                <a:srgbClr val="00B0F0"/>
              </a:solidFill>
              <a:effectLst/>
              <a:uLnTx/>
              <a:uFillTx/>
              <a:latin typeface="Calibri" panose="020F0502020204030204"/>
              <a:cs typeface="Calibri" panose="020F0502020204030204" pitchFamily="34" charset="0"/>
              <a:sym typeface="Raleway"/>
            </a:endParaRPr>
          </a:p>
        </p:txBody>
      </p:sp>
      <p:sp>
        <p:nvSpPr>
          <p:cNvPr id="4" name="TextBox 3">
            <a:extLst>
              <a:ext uri="{FF2B5EF4-FFF2-40B4-BE49-F238E27FC236}">
                <a16:creationId xmlns:a16="http://schemas.microsoft.com/office/drawing/2014/main" id="{55A1D412-6242-2715-1189-9B224A07DF06}"/>
              </a:ext>
            </a:extLst>
          </p:cNvPr>
          <p:cNvSpPr txBox="1"/>
          <p:nvPr/>
        </p:nvSpPr>
        <p:spPr>
          <a:xfrm>
            <a:off x="555585" y="6238754"/>
            <a:ext cx="86231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https://</a:t>
            </a:r>
            <a:r>
              <a:rPr kumimoji="0" lang="en-US" sz="1400" b="0" i="0" u="none" strike="noStrike" kern="0" cap="none" spc="0" normalizeH="0" baseline="0" noProof="0" dirty="0" err="1">
                <a:ln>
                  <a:noFill/>
                </a:ln>
                <a:solidFill>
                  <a:srgbClr val="000000"/>
                </a:solidFill>
                <a:effectLst/>
                <a:uLnTx/>
                <a:uFillTx/>
                <a:latin typeface="Arial"/>
                <a:cs typeface="Arial"/>
                <a:sym typeface="Arial"/>
              </a:rPr>
              <a:t>arxiv.org</a:t>
            </a:r>
            <a:r>
              <a:rPr kumimoji="0" lang="en-US" sz="1400" b="0" i="0" u="none" strike="noStrike" kern="0" cap="none" spc="0" normalizeH="0" baseline="0" noProof="0" dirty="0">
                <a:ln>
                  <a:noFill/>
                </a:ln>
                <a:solidFill>
                  <a:srgbClr val="000000"/>
                </a:solidFill>
                <a:effectLst/>
                <a:uLnTx/>
                <a:uFillTx/>
                <a:latin typeface="Arial"/>
                <a:cs typeface="Arial"/>
                <a:sym typeface="Arial"/>
              </a:rPr>
              <a:t>/pdf/2504.19365</a:t>
            </a:r>
          </a:p>
        </p:txBody>
      </p:sp>
    </p:spTree>
    <p:extLst>
      <p:ext uri="{BB962C8B-B14F-4D97-AF65-F5344CB8AC3E}">
        <p14:creationId xmlns:p14="http://schemas.microsoft.com/office/powerpoint/2010/main" val="1134437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ject Catapult - Microsoft Research">
            <a:extLst>
              <a:ext uri="{FF2B5EF4-FFF2-40B4-BE49-F238E27FC236}">
                <a16:creationId xmlns:a16="http://schemas.microsoft.com/office/drawing/2014/main" id="{90B086CB-AF08-0536-5B53-F0846F820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34" y="912124"/>
            <a:ext cx="6214820" cy="3495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C50BA58E-0ED8-9F53-A19B-6E1FE7EB7501}"/>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lang="en-US" altLang="zh-CN" sz="2800" b="0" dirty="0">
                <a:solidFill>
                  <a:srgbClr val="00B0F0"/>
                </a:solidFill>
                <a:latin typeface="+mn-lt"/>
                <a:cs typeface="Calibri" panose="020F0502020204030204" pitchFamily="34" charset="0"/>
              </a:rPr>
              <a:t>Customized</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Computing</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on</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FPGAs</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Deployed</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in</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Cloud</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Scale</a:t>
            </a:r>
            <a:r>
              <a:rPr lang="zh-CN" altLang="en-US" sz="2800" b="0" dirty="0">
                <a:solidFill>
                  <a:srgbClr val="00B0F0"/>
                </a:solidFill>
                <a:latin typeface="+mn-lt"/>
                <a:cs typeface="Calibri" panose="020F0502020204030204" pitchFamily="34" charset="0"/>
              </a:rPr>
              <a:t> </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sp>
        <p:nvSpPr>
          <p:cNvPr id="3" name="TextBox 2">
            <a:extLst>
              <a:ext uri="{FF2B5EF4-FFF2-40B4-BE49-F238E27FC236}">
                <a16:creationId xmlns:a16="http://schemas.microsoft.com/office/drawing/2014/main" id="{7A7CB599-EB3E-FA0F-28B4-0DE5F16ACA48}"/>
              </a:ext>
            </a:extLst>
          </p:cNvPr>
          <p:cNvSpPr txBox="1"/>
          <p:nvPr/>
        </p:nvSpPr>
        <p:spPr>
          <a:xfrm>
            <a:off x="557939" y="4576270"/>
            <a:ext cx="6726264" cy="1323439"/>
          </a:xfrm>
          <a:prstGeom prst="rect">
            <a:avLst/>
          </a:prstGeom>
          <a:noFill/>
        </p:spPr>
        <p:txBody>
          <a:bodyPr wrap="square" rtlCol="0">
            <a:spAutoFit/>
          </a:bodyPr>
          <a:lstStyle/>
          <a:p>
            <a:r>
              <a:rPr lang="en-US" altLang="zh-CN" sz="2000" dirty="0"/>
              <a:t>Microsoft</a:t>
            </a:r>
            <a:r>
              <a:rPr lang="zh-CN" altLang="en-US" sz="2000" dirty="0"/>
              <a:t> </a:t>
            </a:r>
            <a:r>
              <a:rPr lang="en-US" sz="2000" dirty="0"/>
              <a:t>programmable hardware/software "fabric" on more than </a:t>
            </a:r>
            <a:r>
              <a:rPr lang="en-US" altLang="zh-CN" sz="2000" dirty="0">
                <a:solidFill>
                  <a:srgbClr val="00B0F0"/>
                </a:solidFill>
              </a:rPr>
              <a:t>5,76</a:t>
            </a:r>
            <a:r>
              <a:rPr lang="en-US" sz="2000" dirty="0">
                <a:solidFill>
                  <a:srgbClr val="00B0F0"/>
                </a:solidFill>
              </a:rPr>
              <a:t>0</a:t>
            </a:r>
            <a:r>
              <a:rPr lang="en-US" sz="2000" dirty="0"/>
              <a:t> Microsoft datacenter servers running Intel Xeon processors and Altera FPGA chips.</a:t>
            </a:r>
          </a:p>
          <a:p>
            <a:r>
              <a:rPr lang="en-US" altLang="zh-CN" sz="2000" dirty="0"/>
              <a:t>Apps:</a:t>
            </a:r>
            <a:r>
              <a:rPr lang="zh-CN" altLang="en-US" sz="2000" dirty="0"/>
              <a:t> </a:t>
            </a:r>
            <a:r>
              <a:rPr lang="en-US" altLang="zh-CN" sz="2000" dirty="0"/>
              <a:t>Bing</a:t>
            </a:r>
            <a:r>
              <a:rPr lang="zh-CN" altLang="en-US" sz="2000" dirty="0"/>
              <a:t> </a:t>
            </a:r>
            <a:r>
              <a:rPr lang="en-US" altLang="zh-CN" sz="2000" dirty="0"/>
              <a:t>Search,</a:t>
            </a:r>
            <a:r>
              <a:rPr lang="zh-CN" altLang="en-US" sz="2000" dirty="0"/>
              <a:t> </a:t>
            </a:r>
            <a:r>
              <a:rPr lang="en-US" altLang="zh-CN" sz="2000" dirty="0"/>
              <a:t>Azure</a:t>
            </a:r>
            <a:r>
              <a:rPr lang="zh-CN" altLang="en-US" sz="2000" dirty="0"/>
              <a:t> </a:t>
            </a:r>
            <a:r>
              <a:rPr lang="en-US" altLang="zh-CN" sz="2000" dirty="0"/>
              <a:t>Machine</a:t>
            </a:r>
            <a:r>
              <a:rPr lang="zh-CN" altLang="en-US" sz="2000" dirty="0"/>
              <a:t> </a:t>
            </a:r>
            <a:r>
              <a:rPr lang="en-US" altLang="zh-CN" sz="2000" dirty="0"/>
              <a:t>Learning,</a:t>
            </a:r>
            <a:r>
              <a:rPr lang="zh-CN" altLang="en-US" sz="2000" dirty="0"/>
              <a:t> </a:t>
            </a:r>
            <a:r>
              <a:rPr lang="en-US" altLang="zh-CN" sz="2000" dirty="0" err="1"/>
              <a:t>SmartNIC</a:t>
            </a:r>
            <a:endParaRPr lang="en-US" sz="2000" dirty="0"/>
          </a:p>
        </p:txBody>
      </p:sp>
      <p:pic>
        <p:nvPicPr>
          <p:cNvPr id="4" name="Picture 3">
            <a:extLst>
              <a:ext uri="{FF2B5EF4-FFF2-40B4-BE49-F238E27FC236}">
                <a16:creationId xmlns:a16="http://schemas.microsoft.com/office/drawing/2014/main" id="{AAAB9CB5-3353-EDBC-1F08-D3A1A0761D75}"/>
              </a:ext>
            </a:extLst>
          </p:cNvPr>
          <p:cNvPicPr>
            <a:picLocks noChangeAspect="1"/>
          </p:cNvPicPr>
          <p:nvPr/>
        </p:nvPicPr>
        <p:blipFill>
          <a:blip r:embed="rId5"/>
          <a:stretch>
            <a:fillRect/>
          </a:stretch>
        </p:blipFill>
        <p:spPr>
          <a:xfrm>
            <a:off x="8161364" y="912124"/>
            <a:ext cx="3012914" cy="1955401"/>
          </a:xfrm>
          <a:prstGeom prst="rect">
            <a:avLst/>
          </a:prstGeom>
        </p:spPr>
      </p:pic>
      <p:pic>
        <p:nvPicPr>
          <p:cNvPr id="5" name="Picture 4">
            <a:extLst>
              <a:ext uri="{FF2B5EF4-FFF2-40B4-BE49-F238E27FC236}">
                <a16:creationId xmlns:a16="http://schemas.microsoft.com/office/drawing/2014/main" id="{2A526863-BA9A-0C36-3C75-B2E7CA988BDD}"/>
              </a:ext>
            </a:extLst>
          </p:cNvPr>
          <p:cNvPicPr>
            <a:picLocks noChangeAspect="1"/>
          </p:cNvPicPr>
          <p:nvPr/>
        </p:nvPicPr>
        <p:blipFill>
          <a:blip r:embed="rId6"/>
          <a:stretch>
            <a:fillRect/>
          </a:stretch>
        </p:blipFill>
        <p:spPr>
          <a:xfrm>
            <a:off x="8271359" y="2998061"/>
            <a:ext cx="2902919" cy="1837538"/>
          </a:xfrm>
          <a:prstGeom prst="rect">
            <a:avLst/>
          </a:prstGeom>
        </p:spPr>
      </p:pic>
      <p:pic>
        <p:nvPicPr>
          <p:cNvPr id="6" name="Picture 5">
            <a:extLst>
              <a:ext uri="{FF2B5EF4-FFF2-40B4-BE49-F238E27FC236}">
                <a16:creationId xmlns:a16="http://schemas.microsoft.com/office/drawing/2014/main" id="{38148BBF-5091-1A55-E03F-568D39032D94}"/>
              </a:ext>
            </a:extLst>
          </p:cNvPr>
          <p:cNvPicPr>
            <a:picLocks noChangeAspect="1"/>
          </p:cNvPicPr>
          <p:nvPr/>
        </p:nvPicPr>
        <p:blipFill>
          <a:blip r:embed="rId7"/>
          <a:stretch>
            <a:fillRect/>
          </a:stretch>
        </p:blipFill>
        <p:spPr>
          <a:xfrm>
            <a:off x="8271359" y="5057902"/>
            <a:ext cx="2902919" cy="1614641"/>
          </a:xfrm>
          <a:prstGeom prst="rect">
            <a:avLst/>
          </a:prstGeom>
        </p:spPr>
      </p:pic>
      <p:sp>
        <p:nvSpPr>
          <p:cNvPr id="7" name="TextBox 6">
            <a:extLst>
              <a:ext uri="{FF2B5EF4-FFF2-40B4-BE49-F238E27FC236}">
                <a16:creationId xmlns:a16="http://schemas.microsoft.com/office/drawing/2014/main" id="{45B0B9D5-4241-C712-8555-EC23C0918F9F}"/>
              </a:ext>
            </a:extLst>
          </p:cNvPr>
          <p:cNvSpPr txBox="1"/>
          <p:nvPr/>
        </p:nvSpPr>
        <p:spPr>
          <a:xfrm>
            <a:off x="557939" y="6322066"/>
            <a:ext cx="10337370" cy="307777"/>
          </a:xfrm>
          <a:prstGeom prst="rect">
            <a:avLst/>
          </a:prstGeom>
          <a:noFill/>
        </p:spPr>
        <p:txBody>
          <a:bodyPr wrap="square" rtlCol="0">
            <a:spAutoFit/>
          </a:bodyPr>
          <a:lstStyle/>
          <a:p>
            <a:r>
              <a:rPr lang="en-US" altLang="zh-CN" dirty="0"/>
              <a:t>ISCA’14,</a:t>
            </a:r>
            <a:r>
              <a:rPr lang="zh-CN" altLang="en-US" dirty="0"/>
              <a:t> </a:t>
            </a:r>
            <a:r>
              <a:rPr lang="en-US" altLang="zh-CN" dirty="0"/>
              <a:t>IEEE</a:t>
            </a:r>
            <a:r>
              <a:rPr lang="zh-CN" altLang="en-US" dirty="0"/>
              <a:t> </a:t>
            </a:r>
            <a:r>
              <a:rPr lang="en-US" altLang="zh-CN" dirty="0"/>
              <a:t>Micro’15,</a:t>
            </a:r>
            <a:r>
              <a:rPr lang="zh-CN" altLang="en-US" dirty="0"/>
              <a:t> </a:t>
            </a:r>
            <a:r>
              <a:rPr lang="en-US" altLang="zh-CN" dirty="0"/>
              <a:t>MICRO’16,</a:t>
            </a:r>
            <a:r>
              <a:rPr lang="zh-CN" altLang="en-US" dirty="0"/>
              <a:t> </a:t>
            </a:r>
            <a:r>
              <a:rPr lang="en-US" altLang="zh-CN" dirty="0"/>
              <a:t>NSDI’18,</a:t>
            </a:r>
            <a:r>
              <a:rPr lang="zh-CN" altLang="en-US" dirty="0"/>
              <a:t> </a:t>
            </a:r>
            <a:r>
              <a:rPr lang="en-US" altLang="zh-CN" dirty="0"/>
              <a:t>NeurIPS’20</a:t>
            </a:r>
            <a:endParaRPr lang="en-US" dirty="0"/>
          </a:p>
        </p:txBody>
      </p:sp>
      <p:pic>
        <p:nvPicPr>
          <p:cNvPr id="1028" name="Picture 4">
            <a:extLst>
              <a:ext uri="{FF2B5EF4-FFF2-40B4-BE49-F238E27FC236}">
                <a16:creationId xmlns:a16="http://schemas.microsoft.com/office/drawing/2014/main" id="{205A99F6-0515-B82E-D9E4-25530B4988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7668" y="6097773"/>
            <a:ext cx="2297499" cy="48911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a:extLst>
              <a:ext uri="{FF2B5EF4-FFF2-40B4-BE49-F238E27FC236}">
                <a16:creationId xmlns:a16="http://schemas.microsoft.com/office/drawing/2014/main" id="{E57A19A6-AC8D-0EA3-8681-732D31797338}"/>
              </a:ext>
            </a:extLst>
          </p:cNvPr>
          <p:cNvSpPr>
            <a:spLocks noGrp="1"/>
          </p:cNvSpPr>
          <p:nvPr>
            <p:ph type="sldNum" sz="quarter" idx="12"/>
          </p:nvPr>
        </p:nvSpPr>
        <p:spPr>
          <a:xfrm>
            <a:off x="8610600" y="63563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9495A-698B-4C16-9408-0B727151F4B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849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3F708-6936-474E-CB59-46A6AC560120}"/>
            </a:ext>
          </a:extLst>
        </p:cNvPr>
        <p:cNvGrpSpPr/>
        <p:nvPr/>
      </p:nvGrpSpPr>
      <p:grpSpPr>
        <a:xfrm>
          <a:off x="0" y="0"/>
          <a:ext cx="0" cy="0"/>
          <a:chOff x="0" y="0"/>
          <a:chExt cx="0" cy="0"/>
        </a:xfrm>
      </p:grpSpPr>
      <p:sp>
        <p:nvSpPr>
          <p:cNvPr id="46" name="Title 2">
            <a:extLst>
              <a:ext uri="{FF2B5EF4-FFF2-40B4-BE49-F238E27FC236}">
                <a16:creationId xmlns:a16="http://schemas.microsoft.com/office/drawing/2014/main" id="{7AE3133B-E9D2-D58B-FDA1-8C82A7DA5247}"/>
              </a:ext>
            </a:extLst>
          </p:cNvPr>
          <p:cNvSpPr txBox="1">
            <a:spLocks/>
          </p:cNvSpPr>
          <p:nvPr>
            <p:custDataLst>
              <p:tags r:id="rId2"/>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Cus</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tomized</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Computing</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on</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FPGAs</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sp>
        <p:nvSpPr>
          <p:cNvPr id="2" name="TextBox 1">
            <a:extLst>
              <a:ext uri="{FF2B5EF4-FFF2-40B4-BE49-F238E27FC236}">
                <a16:creationId xmlns:a16="http://schemas.microsoft.com/office/drawing/2014/main" id="{E3A64920-EE30-F782-50B9-8AE9EA2431C9}"/>
              </a:ext>
            </a:extLst>
          </p:cNvPr>
          <p:cNvSpPr txBox="1"/>
          <p:nvPr/>
        </p:nvSpPr>
        <p:spPr>
          <a:xfrm>
            <a:off x="247432" y="966488"/>
            <a:ext cx="10523890" cy="1569660"/>
          </a:xfrm>
          <a:prstGeom prst="rect">
            <a:avLst/>
          </a:prstGeom>
          <a:noFill/>
        </p:spPr>
        <p:txBody>
          <a:bodyPr wrap="square" rtlCol="0">
            <a:spAutoFit/>
          </a:bodyPr>
          <a:lstStyle/>
          <a:p>
            <a:r>
              <a:rPr lang="en-US" altLang="zh-CN" sz="2400" dirty="0">
                <a:solidFill>
                  <a:schemeClr val="tx1"/>
                </a:solidFill>
                <a:latin typeface="+mn-lt"/>
              </a:rPr>
              <a:t>Can</a:t>
            </a:r>
            <a:r>
              <a:rPr lang="zh-CN" altLang="en-US" sz="2400" dirty="0">
                <a:solidFill>
                  <a:schemeClr val="tx1"/>
                </a:solidFill>
                <a:latin typeface="+mn-lt"/>
              </a:rPr>
              <a:t> </a:t>
            </a:r>
            <a:r>
              <a:rPr lang="en-US" altLang="zh-CN" sz="2400" dirty="0">
                <a:solidFill>
                  <a:schemeClr val="tx1"/>
                </a:solidFill>
                <a:latin typeface="+mn-lt"/>
              </a:rPr>
              <a:t>Every Programmer Easily Design DSAs?</a:t>
            </a:r>
            <a:r>
              <a:rPr lang="zh-CN" altLang="en-US" sz="2400" dirty="0">
                <a:solidFill>
                  <a:schemeClr val="tx1"/>
                </a:solidFill>
                <a:latin typeface="+mn-lt"/>
              </a:rPr>
              <a:t> </a:t>
            </a:r>
            <a:endParaRPr lang="en-US" altLang="zh-CN" sz="2400" dirty="0">
              <a:solidFill>
                <a:schemeClr val="tx1"/>
              </a:solidFill>
              <a:latin typeface="+mn-lt"/>
            </a:endParaRPr>
          </a:p>
          <a:p>
            <a:r>
              <a:rPr lang="en-US" altLang="zh-CN" sz="2400" dirty="0">
                <a:solidFill>
                  <a:schemeClr val="tx1"/>
                </a:solidFill>
                <a:latin typeface="+mn-lt"/>
              </a:rPr>
              <a:t>Yes!</a:t>
            </a:r>
            <a:r>
              <a:rPr lang="zh-CN" altLang="en-US" sz="2400" dirty="0">
                <a:solidFill>
                  <a:schemeClr val="tx1"/>
                </a:solidFill>
                <a:latin typeface="+mn-lt"/>
              </a:rPr>
              <a:t> </a:t>
            </a:r>
            <a:r>
              <a:rPr lang="en-US" altLang="zh-CN" sz="2400" dirty="0">
                <a:solidFill>
                  <a:schemeClr val="tx1"/>
                </a:solidFill>
                <a:latin typeface="+mn-lt"/>
              </a:rPr>
              <a:t>We</a:t>
            </a:r>
            <a:r>
              <a:rPr lang="zh-CN" altLang="en-US" sz="2400" dirty="0">
                <a:solidFill>
                  <a:schemeClr val="tx1"/>
                </a:solidFill>
                <a:latin typeface="+mn-lt"/>
              </a:rPr>
              <a:t> </a:t>
            </a:r>
            <a:r>
              <a:rPr lang="en-US" altLang="zh-CN" sz="2400" dirty="0">
                <a:solidFill>
                  <a:schemeClr val="tx1"/>
                </a:solidFill>
                <a:latin typeface="+mn-lt"/>
              </a:rPr>
              <a:t>can</a:t>
            </a:r>
            <a:r>
              <a:rPr lang="zh-CN" altLang="en-US" sz="2400" dirty="0">
                <a:solidFill>
                  <a:schemeClr val="tx1"/>
                </a:solidFill>
                <a:latin typeface="+mn-lt"/>
              </a:rPr>
              <a:t> </a:t>
            </a:r>
            <a:r>
              <a:rPr lang="en-US" altLang="zh-CN" sz="2400" dirty="0">
                <a:solidFill>
                  <a:schemeClr val="tx1"/>
                </a:solidFill>
                <a:latin typeface="+mn-lt"/>
              </a:rPr>
              <a:t>create</a:t>
            </a:r>
            <a:r>
              <a:rPr lang="zh-CN" altLang="en-US" sz="2400" dirty="0">
                <a:solidFill>
                  <a:schemeClr val="tx1"/>
                </a:solidFill>
                <a:latin typeface="+mn-lt"/>
              </a:rPr>
              <a:t> </a:t>
            </a:r>
            <a:r>
              <a:rPr lang="en-US" altLang="zh-CN" sz="2400" dirty="0">
                <a:solidFill>
                  <a:schemeClr val="tx1"/>
                </a:solidFill>
                <a:latin typeface="+mn-lt"/>
              </a:rPr>
              <a:t>circuits</a:t>
            </a:r>
            <a:r>
              <a:rPr lang="zh-CN" altLang="en-US" sz="2400" dirty="0">
                <a:solidFill>
                  <a:schemeClr val="tx1"/>
                </a:solidFill>
                <a:latin typeface="+mn-lt"/>
              </a:rPr>
              <a:t> </a:t>
            </a:r>
            <a:r>
              <a:rPr lang="en-US" altLang="zh-CN" sz="2400" dirty="0">
                <a:solidFill>
                  <a:schemeClr val="tx1"/>
                </a:solidFill>
                <a:latin typeface="+mn-lt"/>
              </a:rPr>
              <a:t>from</a:t>
            </a:r>
            <a:r>
              <a:rPr lang="zh-CN" altLang="en-US" sz="2400" dirty="0">
                <a:solidFill>
                  <a:schemeClr val="tx1"/>
                </a:solidFill>
                <a:latin typeface="+mn-lt"/>
              </a:rPr>
              <a:t> </a:t>
            </a:r>
            <a:r>
              <a:rPr lang="en-US" altLang="zh-CN" sz="2400" dirty="0">
                <a:solidFill>
                  <a:schemeClr val="tx1"/>
                </a:solidFill>
                <a:latin typeface="+mn-lt"/>
              </a:rPr>
              <a:t>C/C++</a:t>
            </a:r>
            <a:r>
              <a:rPr lang="zh-CN" altLang="en-US" sz="2400" dirty="0">
                <a:solidFill>
                  <a:schemeClr val="tx1"/>
                </a:solidFill>
                <a:latin typeface="+mn-lt"/>
              </a:rPr>
              <a:t> </a:t>
            </a:r>
            <a:r>
              <a:rPr lang="en-US" altLang="zh-CN" sz="2400" dirty="0">
                <a:solidFill>
                  <a:schemeClr val="tx1"/>
                </a:solidFill>
                <a:latin typeface="+mn-lt"/>
              </a:rPr>
              <a:t>with</a:t>
            </a:r>
            <a:r>
              <a:rPr lang="zh-CN" altLang="en-US" sz="2400" dirty="0">
                <a:solidFill>
                  <a:schemeClr val="tx1"/>
                </a:solidFill>
                <a:latin typeface="+mn-lt"/>
              </a:rPr>
              <a:t> </a:t>
            </a:r>
            <a:r>
              <a:rPr lang="en-US" altLang="zh-CN" sz="2400" dirty="0">
                <a:solidFill>
                  <a:schemeClr val="tx1"/>
                </a:solidFill>
                <a:latin typeface="+mn-lt"/>
              </a:rPr>
              <a:t>high-level</a:t>
            </a:r>
            <a:r>
              <a:rPr lang="zh-CN" altLang="en-US" sz="2400" dirty="0">
                <a:solidFill>
                  <a:schemeClr val="tx1"/>
                </a:solidFill>
                <a:latin typeface="+mn-lt"/>
              </a:rPr>
              <a:t> </a:t>
            </a:r>
            <a:r>
              <a:rPr lang="en-US" altLang="zh-CN" sz="2400" dirty="0">
                <a:solidFill>
                  <a:schemeClr val="tx1"/>
                </a:solidFill>
                <a:latin typeface="+mn-lt"/>
              </a:rPr>
              <a:t>synthesis</a:t>
            </a:r>
            <a:r>
              <a:rPr lang="zh-CN" altLang="en-US" sz="2400" dirty="0">
                <a:solidFill>
                  <a:schemeClr val="tx1"/>
                </a:solidFill>
                <a:latin typeface="+mn-lt"/>
              </a:rPr>
              <a:t> </a:t>
            </a:r>
            <a:r>
              <a:rPr lang="en-US" altLang="zh-CN" sz="2400" dirty="0">
                <a:solidFill>
                  <a:schemeClr val="tx1"/>
                </a:solidFill>
                <a:latin typeface="+mn-lt"/>
              </a:rPr>
              <a:t>(HLS)</a:t>
            </a:r>
          </a:p>
          <a:p>
            <a:endParaRPr lang="en-US" altLang="zh-CN" sz="2400" dirty="0">
              <a:solidFill>
                <a:srgbClr val="FF0000"/>
              </a:solidFill>
              <a:latin typeface="+mn-lt"/>
            </a:endParaRPr>
          </a:p>
          <a:p>
            <a:endParaRPr lang="en-US" sz="2400" dirty="0">
              <a:latin typeface="+mn-lt"/>
            </a:endParaRPr>
          </a:p>
        </p:txBody>
      </p:sp>
      <p:sp>
        <p:nvSpPr>
          <p:cNvPr id="3" name="TextBox 2">
            <a:extLst>
              <a:ext uri="{FF2B5EF4-FFF2-40B4-BE49-F238E27FC236}">
                <a16:creationId xmlns:a16="http://schemas.microsoft.com/office/drawing/2014/main" id="{5ACACB22-C49D-83AB-4A2F-2E63C86A44B0}"/>
              </a:ext>
            </a:extLst>
          </p:cNvPr>
          <p:cNvSpPr txBox="1"/>
          <p:nvPr/>
        </p:nvSpPr>
        <p:spPr>
          <a:xfrm>
            <a:off x="247432" y="2172773"/>
            <a:ext cx="5626426" cy="1200329"/>
          </a:xfrm>
          <a:prstGeom prst="rect">
            <a:avLst/>
          </a:prstGeom>
          <a:noFill/>
        </p:spPr>
        <p:txBody>
          <a:bodyPr wrap="square" rtlCol="0">
            <a:spAutoFit/>
          </a:bodyPr>
          <a:lstStyle/>
          <a:p>
            <a:r>
              <a:rPr lang="en-US" altLang="zh-CN" sz="2400" dirty="0">
                <a:solidFill>
                  <a:schemeClr val="tx1"/>
                </a:solidFill>
                <a:latin typeface="+mn-lt"/>
              </a:rPr>
              <a:t>Example</a:t>
            </a:r>
            <a:r>
              <a:rPr lang="zh-CN" altLang="en-US" sz="2400" dirty="0">
                <a:solidFill>
                  <a:schemeClr val="tx1"/>
                </a:solidFill>
                <a:latin typeface="+mn-lt"/>
              </a:rPr>
              <a:t> </a:t>
            </a:r>
            <a:r>
              <a:rPr lang="en-US" altLang="zh-CN" sz="2400" dirty="0">
                <a:solidFill>
                  <a:schemeClr val="tx1"/>
                </a:solidFill>
                <a:latin typeface="+mn-lt"/>
              </a:rPr>
              <a:t>Code:</a:t>
            </a:r>
            <a:r>
              <a:rPr lang="zh-CN" altLang="en-US" sz="2400" dirty="0">
                <a:solidFill>
                  <a:schemeClr val="tx1"/>
                </a:solidFill>
                <a:latin typeface="+mn-lt"/>
              </a:rPr>
              <a:t> </a:t>
            </a:r>
            <a:endParaRPr lang="en-US" altLang="zh-CN" sz="2400" dirty="0">
              <a:solidFill>
                <a:schemeClr val="tx1"/>
              </a:solidFill>
              <a:latin typeface="+mn-lt"/>
            </a:endParaRPr>
          </a:p>
          <a:p>
            <a:endParaRPr lang="en-US" altLang="zh-CN" sz="2400" dirty="0">
              <a:solidFill>
                <a:srgbClr val="FF0000"/>
              </a:solidFill>
              <a:latin typeface="+mn-lt"/>
            </a:endParaRPr>
          </a:p>
          <a:p>
            <a:endParaRPr lang="en-US" sz="2400" dirty="0">
              <a:latin typeface="+mn-lt"/>
            </a:endParaRPr>
          </a:p>
        </p:txBody>
      </p:sp>
      <p:pic>
        <p:nvPicPr>
          <p:cNvPr id="4" name="Picture 3">
            <a:extLst>
              <a:ext uri="{FF2B5EF4-FFF2-40B4-BE49-F238E27FC236}">
                <a16:creationId xmlns:a16="http://schemas.microsoft.com/office/drawing/2014/main" id="{99C97587-0A67-51E7-49F5-D9E4D60A60B3}"/>
              </a:ext>
            </a:extLst>
          </p:cNvPr>
          <p:cNvPicPr>
            <a:picLocks noChangeAspect="1"/>
          </p:cNvPicPr>
          <p:nvPr/>
        </p:nvPicPr>
        <p:blipFill>
          <a:blip r:embed="rId5"/>
          <a:stretch>
            <a:fillRect/>
          </a:stretch>
        </p:blipFill>
        <p:spPr>
          <a:xfrm>
            <a:off x="101382" y="4128294"/>
            <a:ext cx="4724400" cy="2162175"/>
          </a:xfrm>
          <a:prstGeom prst="rect">
            <a:avLst/>
          </a:prstGeom>
        </p:spPr>
      </p:pic>
      <p:pic>
        <p:nvPicPr>
          <p:cNvPr id="5" name="Picture 4">
            <a:extLst>
              <a:ext uri="{FF2B5EF4-FFF2-40B4-BE49-F238E27FC236}">
                <a16:creationId xmlns:a16="http://schemas.microsoft.com/office/drawing/2014/main" id="{C03A03BD-A3A6-C613-4C37-2FACD3E8A58F}"/>
              </a:ext>
            </a:extLst>
          </p:cNvPr>
          <p:cNvPicPr>
            <a:picLocks noChangeAspect="1"/>
          </p:cNvPicPr>
          <p:nvPr/>
        </p:nvPicPr>
        <p:blipFill>
          <a:blip r:embed="rId6"/>
          <a:stretch>
            <a:fillRect/>
          </a:stretch>
        </p:blipFill>
        <p:spPr>
          <a:xfrm>
            <a:off x="247432" y="2607469"/>
            <a:ext cx="4540049" cy="1406525"/>
          </a:xfrm>
          <a:prstGeom prst="rect">
            <a:avLst/>
          </a:prstGeom>
        </p:spPr>
      </p:pic>
      <p:pic>
        <p:nvPicPr>
          <p:cNvPr id="6" name="Picture 5">
            <a:extLst>
              <a:ext uri="{FF2B5EF4-FFF2-40B4-BE49-F238E27FC236}">
                <a16:creationId xmlns:a16="http://schemas.microsoft.com/office/drawing/2014/main" id="{4CE6D38B-1791-412B-56A3-112B75D2C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793538" y="1593093"/>
            <a:ext cx="3380552" cy="5597903"/>
          </a:xfrm>
          <a:prstGeom prst="rect">
            <a:avLst/>
          </a:prstGeom>
        </p:spPr>
      </p:pic>
      <p:sp>
        <p:nvSpPr>
          <p:cNvPr id="7" name="TextBox 6">
            <a:extLst>
              <a:ext uri="{FF2B5EF4-FFF2-40B4-BE49-F238E27FC236}">
                <a16:creationId xmlns:a16="http://schemas.microsoft.com/office/drawing/2014/main" id="{76188E5B-9BD1-9ED3-685F-5CF0B3C952A8}"/>
              </a:ext>
            </a:extLst>
          </p:cNvPr>
          <p:cNvSpPr txBox="1"/>
          <p:nvPr/>
        </p:nvSpPr>
        <p:spPr>
          <a:xfrm>
            <a:off x="1811143" y="6442008"/>
            <a:ext cx="10000566" cy="615553"/>
          </a:xfrm>
          <a:prstGeom prst="rect">
            <a:avLst/>
          </a:prstGeom>
          <a:noFill/>
        </p:spPr>
        <p:txBody>
          <a:bodyPr wrap="square" rtlCol="0">
            <a:spAutoFit/>
          </a:bodyPr>
          <a:lstStyle/>
          <a:p>
            <a:r>
              <a:rPr lang="en-US" sz="2000" dirty="0"/>
              <a:t>Use of FPGAs trade-off performance for </a:t>
            </a:r>
            <a:r>
              <a:rPr lang="en-US" sz="2000" dirty="0">
                <a:solidFill>
                  <a:srgbClr val="00B0F0"/>
                </a:solidFill>
              </a:rPr>
              <a:t>design cost, flexibility, and time-to-silicon</a:t>
            </a:r>
          </a:p>
          <a:p>
            <a:endParaRPr lang="en-US" dirty="0"/>
          </a:p>
        </p:txBody>
      </p:sp>
      <p:sp>
        <p:nvSpPr>
          <p:cNvPr id="8" name="Slide Number Placeholder 2">
            <a:extLst>
              <a:ext uri="{FF2B5EF4-FFF2-40B4-BE49-F238E27FC236}">
                <a16:creationId xmlns:a16="http://schemas.microsoft.com/office/drawing/2014/main" id="{FB778C7F-7845-63F0-B76E-2691DEDBDA4A}"/>
              </a:ext>
            </a:extLst>
          </p:cNvPr>
          <p:cNvSpPr>
            <a:spLocks noGrp="1"/>
          </p:cNvSpPr>
          <p:nvPr>
            <p:ph type="sldNum" sz="quarter" idx="12"/>
          </p:nvPr>
        </p:nvSpPr>
        <p:spPr>
          <a:xfrm>
            <a:off x="8610600" y="63563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9495A-698B-4C16-9408-0B727151F4B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13251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par>
                                <p:cTn id="15" presetID="1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ppt_y</p:attrName>
                                        </p:attrNameLst>
                                      </p:cBhvr>
                                      <p:tavLst>
                                        <p:tav tm="0">
                                          <p:val>
                                            <p:strVal val="#ppt_y+#ppt_h*1.125000"/>
                                          </p:val>
                                        </p:tav>
                                        <p:tav tm="100000">
                                          <p:val>
                                            <p:strVal val="#ppt_y"/>
                                          </p:val>
                                        </p:tav>
                                      </p:tavLst>
                                    </p:anim>
                                    <p:animEffect transition="in" filter="wipe(up)">
                                      <p:cBhvr>
                                        <p:cTn id="22" dur="500"/>
                                        <p:tgtEl>
                                          <p:spTgt spid="4"/>
                                        </p:tgtEl>
                                      </p:cBhvr>
                                    </p:animEffect>
                                  </p:childTnLst>
                                </p:cTn>
                              </p:par>
                              <p:par>
                                <p:cTn id="23" presetID="1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865EA-8122-20AA-2CE7-F514F67BC669}"/>
              </a:ext>
            </a:extLst>
          </p:cNvPr>
          <p:cNvPicPr>
            <a:picLocks noChangeAspect="1"/>
          </p:cNvPicPr>
          <p:nvPr/>
        </p:nvPicPr>
        <p:blipFill>
          <a:blip r:embed="rId3"/>
          <a:stretch>
            <a:fillRect/>
          </a:stretch>
        </p:blipFill>
        <p:spPr>
          <a:xfrm>
            <a:off x="9551430" y="1607126"/>
            <a:ext cx="2466109" cy="3187899"/>
          </a:xfrm>
          <a:prstGeom prst="rect">
            <a:avLst/>
          </a:prstGeom>
        </p:spPr>
      </p:pic>
      <p:sp>
        <p:nvSpPr>
          <p:cNvPr id="3" name="Title 2">
            <a:extLst>
              <a:ext uri="{FF2B5EF4-FFF2-40B4-BE49-F238E27FC236}">
                <a16:creationId xmlns:a16="http://schemas.microsoft.com/office/drawing/2014/main" id="{AEC5DDCC-3930-D8A1-848D-8B618A755610}"/>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Advanced</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Computing</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a:t>
            </a:r>
            <a:r>
              <a:rPr lang="zh-CN" altLang="en-US" sz="2800" b="0" dirty="0">
                <a:solidFill>
                  <a:srgbClr val="00B0F0"/>
                </a:solidFill>
                <a:latin typeface="+mn-lt"/>
                <a:cs typeface="Calibri" panose="020F0502020204030204" pitchFamily="34" charset="0"/>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Software</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and</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Hardware</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lang="en-US" altLang="zh-CN" sz="2800" b="0" dirty="0">
                <a:solidFill>
                  <a:srgbClr val="00B0F0"/>
                </a:solidFill>
                <a:latin typeface="+mn-lt"/>
                <a:cs typeface="Calibri" panose="020F0502020204030204" pitchFamily="34" charset="0"/>
              </a:rPr>
              <a:t>-</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from</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Edge</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to</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Datacenter</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pic>
        <p:nvPicPr>
          <p:cNvPr id="5" name="Picture 4" descr="A group of electronic components&#10;&#10;Description automatically generated">
            <a:extLst>
              <a:ext uri="{FF2B5EF4-FFF2-40B4-BE49-F238E27FC236}">
                <a16:creationId xmlns:a16="http://schemas.microsoft.com/office/drawing/2014/main" id="{59A74875-5EBD-A3B4-53E4-EBAFD9D73151}"/>
              </a:ext>
            </a:extLst>
          </p:cNvPr>
          <p:cNvPicPr>
            <a:picLocks noChangeAspect="1"/>
          </p:cNvPicPr>
          <p:nvPr/>
        </p:nvPicPr>
        <p:blipFill>
          <a:blip r:embed="rId4"/>
          <a:stretch>
            <a:fillRect/>
          </a:stretch>
        </p:blipFill>
        <p:spPr>
          <a:xfrm>
            <a:off x="217601" y="1607126"/>
            <a:ext cx="4246419" cy="3184814"/>
          </a:xfrm>
          <a:prstGeom prst="rect">
            <a:avLst/>
          </a:prstGeom>
        </p:spPr>
      </p:pic>
      <p:pic>
        <p:nvPicPr>
          <p:cNvPr id="8" name="Picture 7">
            <a:extLst>
              <a:ext uri="{FF2B5EF4-FFF2-40B4-BE49-F238E27FC236}">
                <a16:creationId xmlns:a16="http://schemas.microsoft.com/office/drawing/2014/main" id="{31BEF0E0-97E0-6407-64B3-9BBFF0420BBE}"/>
              </a:ext>
            </a:extLst>
          </p:cNvPr>
          <p:cNvPicPr>
            <a:picLocks noChangeAspect="1"/>
          </p:cNvPicPr>
          <p:nvPr/>
        </p:nvPicPr>
        <p:blipFill>
          <a:blip r:embed="rId5"/>
          <a:stretch>
            <a:fillRect/>
          </a:stretch>
        </p:blipFill>
        <p:spPr>
          <a:xfrm>
            <a:off x="4616964" y="1607126"/>
            <a:ext cx="4727768" cy="3184814"/>
          </a:xfrm>
          <a:prstGeom prst="rect">
            <a:avLst/>
          </a:prstGeom>
        </p:spPr>
      </p:pic>
      <p:sp>
        <p:nvSpPr>
          <p:cNvPr id="9" name="TextBox 8">
            <a:extLst>
              <a:ext uri="{FF2B5EF4-FFF2-40B4-BE49-F238E27FC236}">
                <a16:creationId xmlns:a16="http://schemas.microsoft.com/office/drawing/2014/main" id="{20AA9A6A-B0AD-3BC9-D09A-030CE6E89517}"/>
              </a:ext>
            </a:extLst>
          </p:cNvPr>
          <p:cNvSpPr txBox="1"/>
          <p:nvPr/>
        </p:nvSpPr>
        <p:spPr>
          <a:xfrm>
            <a:off x="5359783" y="2592729"/>
            <a:ext cx="1215342" cy="830997"/>
          </a:xfrm>
          <a:prstGeom prst="rect">
            <a:avLst/>
          </a:prstGeom>
          <a:solidFill>
            <a:schemeClr val="accent3">
              <a:alpha val="24247"/>
            </a:schemeClr>
          </a:solidFill>
        </p:spPr>
        <p:txBody>
          <a:bodyPr wrap="square" rtlCol="0">
            <a:spAutoFit/>
          </a:bodyPr>
          <a:lstStyle/>
          <a:p>
            <a:pPr algn="ctr"/>
            <a:r>
              <a:rPr lang="en-US" altLang="zh-CN" sz="1600" dirty="0">
                <a:solidFill>
                  <a:srgbClr val="FFFF00"/>
                </a:solidFill>
                <a:latin typeface="+mn-lt"/>
              </a:rPr>
              <a:t>AMD</a:t>
            </a:r>
            <a:r>
              <a:rPr lang="zh-CN" altLang="en-US" sz="1600" dirty="0">
                <a:solidFill>
                  <a:srgbClr val="FFFF00"/>
                </a:solidFill>
                <a:latin typeface="+mn-lt"/>
              </a:rPr>
              <a:t> </a:t>
            </a:r>
            <a:r>
              <a:rPr lang="en-US" altLang="zh-CN" sz="1600" dirty="0">
                <a:solidFill>
                  <a:srgbClr val="FFFF00"/>
                </a:solidFill>
                <a:latin typeface="+mn-lt"/>
              </a:rPr>
              <a:t>Versal</a:t>
            </a:r>
            <a:br>
              <a:rPr lang="en-US" altLang="zh-CN" sz="1600" dirty="0">
                <a:solidFill>
                  <a:srgbClr val="FFFF00"/>
                </a:solidFill>
                <a:latin typeface="+mn-lt"/>
              </a:rPr>
            </a:br>
            <a:r>
              <a:rPr lang="en-US" altLang="zh-CN" sz="1600" dirty="0">
                <a:solidFill>
                  <a:srgbClr val="FFFF00"/>
                </a:solidFill>
                <a:latin typeface="+mn-lt"/>
              </a:rPr>
              <a:t>ACAP</a:t>
            </a:r>
          </a:p>
          <a:p>
            <a:pPr algn="ctr"/>
            <a:r>
              <a:rPr lang="en-US" altLang="zh-CN" sz="1600" dirty="0">
                <a:solidFill>
                  <a:srgbClr val="FFFF00"/>
                </a:solidFill>
                <a:latin typeface="+mn-lt"/>
              </a:rPr>
              <a:t>VCK5000</a:t>
            </a:r>
            <a:endParaRPr lang="en-US" sz="1600" dirty="0">
              <a:solidFill>
                <a:srgbClr val="FFFF00"/>
              </a:solidFill>
              <a:latin typeface="+mn-lt"/>
            </a:endParaRPr>
          </a:p>
        </p:txBody>
      </p:sp>
      <p:sp>
        <p:nvSpPr>
          <p:cNvPr id="10" name="TextBox 9">
            <a:extLst>
              <a:ext uri="{FF2B5EF4-FFF2-40B4-BE49-F238E27FC236}">
                <a16:creationId xmlns:a16="http://schemas.microsoft.com/office/drawing/2014/main" id="{A26F5B59-A033-BF4B-0D78-05C5FE34D41B}"/>
              </a:ext>
            </a:extLst>
          </p:cNvPr>
          <p:cNvSpPr txBox="1"/>
          <p:nvPr/>
        </p:nvSpPr>
        <p:spPr>
          <a:xfrm>
            <a:off x="7480803" y="2583563"/>
            <a:ext cx="1067519" cy="830997"/>
          </a:xfrm>
          <a:prstGeom prst="rect">
            <a:avLst/>
          </a:prstGeom>
          <a:solidFill>
            <a:schemeClr val="accent3">
              <a:alpha val="24247"/>
            </a:schemeClr>
          </a:solidFill>
        </p:spPr>
        <p:txBody>
          <a:bodyPr wrap="square" rtlCol="0">
            <a:spAutoFit/>
          </a:bodyPr>
          <a:lstStyle/>
          <a:p>
            <a:pPr algn="ctr"/>
            <a:r>
              <a:rPr lang="en-US" altLang="zh-CN" sz="1600" dirty="0">
                <a:solidFill>
                  <a:srgbClr val="FFFF00"/>
                </a:solidFill>
                <a:latin typeface="+mn-lt"/>
              </a:rPr>
              <a:t>Nvidia</a:t>
            </a:r>
            <a:r>
              <a:rPr lang="zh-CN" altLang="en-US" sz="1600" dirty="0">
                <a:solidFill>
                  <a:srgbClr val="FFFF00"/>
                </a:solidFill>
                <a:latin typeface="+mn-lt"/>
              </a:rPr>
              <a:t> </a:t>
            </a:r>
            <a:br>
              <a:rPr lang="en-US" altLang="zh-CN" sz="1600" dirty="0">
                <a:solidFill>
                  <a:srgbClr val="FFFF00"/>
                </a:solidFill>
                <a:latin typeface="+mn-lt"/>
              </a:rPr>
            </a:br>
            <a:r>
              <a:rPr lang="en-US" altLang="zh-CN" sz="1600" dirty="0">
                <a:solidFill>
                  <a:srgbClr val="FFFF00"/>
                </a:solidFill>
                <a:latin typeface="+mn-lt"/>
              </a:rPr>
              <a:t>GPU</a:t>
            </a:r>
            <a:r>
              <a:rPr lang="zh-CN" altLang="en-US" sz="1600" dirty="0">
                <a:solidFill>
                  <a:srgbClr val="FFFF00"/>
                </a:solidFill>
                <a:latin typeface="+mn-lt"/>
              </a:rPr>
              <a:t> </a:t>
            </a:r>
            <a:r>
              <a:rPr lang="en-US" altLang="zh-CN" sz="1600" dirty="0">
                <a:solidFill>
                  <a:srgbClr val="FFFF00"/>
                </a:solidFill>
                <a:latin typeface="+mn-lt"/>
              </a:rPr>
              <a:t>RTX</a:t>
            </a:r>
            <a:br>
              <a:rPr lang="en-US" altLang="zh-CN" sz="1600" dirty="0">
                <a:solidFill>
                  <a:srgbClr val="FFFF00"/>
                </a:solidFill>
                <a:latin typeface="+mn-lt"/>
              </a:rPr>
            </a:br>
            <a:r>
              <a:rPr lang="en-US" altLang="zh-CN" sz="1600" dirty="0">
                <a:solidFill>
                  <a:srgbClr val="FFFF00"/>
                </a:solidFill>
                <a:latin typeface="+mn-lt"/>
              </a:rPr>
              <a:t>5000</a:t>
            </a:r>
            <a:r>
              <a:rPr lang="zh-CN" altLang="en-US" sz="1600" dirty="0">
                <a:solidFill>
                  <a:srgbClr val="FFFF00"/>
                </a:solidFill>
                <a:latin typeface="+mn-lt"/>
              </a:rPr>
              <a:t> </a:t>
            </a:r>
            <a:r>
              <a:rPr lang="en-US" altLang="zh-CN" sz="1600" dirty="0">
                <a:solidFill>
                  <a:srgbClr val="FFFF00"/>
                </a:solidFill>
                <a:latin typeface="+mn-lt"/>
              </a:rPr>
              <a:t>Ada</a:t>
            </a:r>
            <a:endParaRPr lang="en-US" sz="1600" dirty="0">
              <a:solidFill>
                <a:srgbClr val="FFFF00"/>
              </a:solidFill>
              <a:latin typeface="+mn-lt"/>
            </a:endParaRPr>
          </a:p>
        </p:txBody>
      </p:sp>
      <p:sp>
        <p:nvSpPr>
          <p:cNvPr id="11" name="TextBox 10">
            <a:extLst>
              <a:ext uri="{FF2B5EF4-FFF2-40B4-BE49-F238E27FC236}">
                <a16:creationId xmlns:a16="http://schemas.microsoft.com/office/drawing/2014/main" id="{802BD13A-EBB3-6C83-A1AA-74A0E3738050}"/>
              </a:ext>
            </a:extLst>
          </p:cNvPr>
          <p:cNvSpPr txBox="1"/>
          <p:nvPr/>
        </p:nvSpPr>
        <p:spPr>
          <a:xfrm>
            <a:off x="5595436" y="3600002"/>
            <a:ext cx="2770823" cy="338554"/>
          </a:xfrm>
          <a:prstGeom prst="rect">
            <a:avLst/>
          </a:prstGeom>
          <a:solidFill>
            <a:schemeClr val="accent3">
              <a:alpha val="24247"/>
            </a:schemeClr>
          </a:solidFill>
        </p:spPr>
        <p:txBody>
          <a:bodyPr wrap="square" rtlCol="0">
            <a:spAutoFit/>
          </a:bodyPr>
          <a:lstStyle/>
          <a:p>
            <a:pPr algn="ctr"/>
            <a:r>
              <a:rPr lang="en-US" altLang="zh-CN" sz="1600" dirty="0">
                <a:solidFill>
                  <a:srgbClr val="FFFF00"/>
                </a:solidFill>
                <a:latin typeface="+mn-lt"/>
              </a:rPr>
              <a:t>Dell</a:t>
            </a:r>
            <a:r>
              <a:rPr lang="zh-CN" altLang="en-US" sz="1600" dirty="0">
                <a:solidFill>
                  <a:srgbClr val="FFFF00"/>
                </a:solidFill>
                <a:latin typeface="+mn-lt"/>
              </a:rPr>
              <a:t> </a:t>
            </a:r>
            <a:r>
              <a:rPr lang="en-US" altLang="zh-CN" sz="1600" dirty="0">
                <a:solidFill>
                  <a:srgbClr val="FFFF00"/>
                </a:solidFill>
                <a:latin typeface="+mn-lt"/>
              </a:rPr>
              <a:t>R750</a:t>
            </a:r>
            <a:r>
              <a:rPr lang="zh-CN" altLang="en-US" sz="1600" dirty="0">
                <a:solidFill>
                  <a:srgbClr val="FFFF00"/>
                </a:solidFill>
                <a:latin typeface="+mn-lt"/>
              </a:rPr>
              <a:t> </a:t>
            </a:r>
            <a:r>
              <a:rPr lang="en-US" altLang="zh-CN" sz="1600" dirty="0">
                <a:solidFill>
                  <a:srgbClr val="FFFF00"/>
                </a:solidFill>
                <a:latin typeface="+mn-lt"/>
              </a:rPr>
              <a:t>with</a:t>
            </a:r>
            <a:r>
              <a:rPr lang="zh-CN" altLang="en-US" sz="1600" dirty="0">
                <a:solidFill>
                  <a:srgbClr val="FFFF00"/>
                </a:solidFill>
                <a:latin typeface="+mn-lt"/>
              </a:rPr>
              <a:t> </a:t>
            </a:r>
            <a:r>
              <a:rPr lang="en-US" altLang="zh-CN" sz="1600" dirty="0">
                <a:solidFill>
                  <a:srgbClr val="FFFF00"/>
                </a:solidFill>
                <a:latin typeface="+mn-lt"/>
              </a:rPr>
              <a:t>512GB</a:t>
            </a:r>
            <a:r>
              <a:rPr lang="zh-CN" altLang="en-US" sz="1600" dirty="0">
                <a:solidFill>
                  <a:srgbClr val="FFFF00"/>
                </a:solidFill>
                <a:latin typeface="+mn-lt"/>
              </a:rPr>
              <a:t> </a:t>
            </a:r>
            <a:r>
              <a:rPr lang="en-US" altLang="zh-CN" sz="1600" dirty="0">
                <a:solidFill>
                  <a:srgbClr val="FFFF00"/>
                </a:solidFill>
                <a:latin typeface="+mn-lt"/>
              </a:rPr>
              <a:t>memory</a:t>
            </a:r>
            <a:endParaRPr lang="en-US" sz="1600" dirty="0">
              <a:solidFill>
                <a:srgbClr val="FFFF00"/>
              </a:solidFill>
              <a:latin typeface="+mn-lt"/>
            </a:endParaRPr>
          </a:p>
        </p:txBody>
      </p:sp>
      <p:sp>
        <p:nvSpPr>
          <p:cNvPr id="12" name="TextBox 11">
            <a:extLst>
              <a:ext uri="{FF2B5EF4-FFF2-40B4-BE49-F238E27FC236}">
                <a16:creationId xmlns:a16="http://schemas.microsoft.com/office/drawing/2014/main" id="{94FE7E37-2104-37AE-B79C-4C31E3BB5164}"/>
              </a:ext>
            </a:extLst>
          </p:cNvPr>
          <p:cNvSpPr txBox="1"/>
          <p:nvPr/>
        </p:nvSpPr>
        <p:spPr>
          <a:xfrm>
            <a:off x="5616875" y="1930651"/>
            <a:ext cx="958250" cy="338554"/>
          </a:xfrm>
          <a:prstGeom prst="rect">
            <a:avLst/>
          </a:prstGeom>
          <a:solidFill>
            <a:schemeClr val="accent3">
              <a:alpha val="36807"/>
            </a:schemeClr>
          </a:solidFill>
        </p:spPr>
        <p:txBody>
          <a:bodyPr wrap="square" rtlCol="0">
            <a:spAutoFit/>
          </a:bodyPr>
          <a:lstStyle/>
          <a:p>
            <a:pPr algn="ctr"/>
            <a:r>
              <a:rPr lang="en-US" altLang="zh-CN" sz="1600" dirty="0">
                <a:solidFill>
                  <a:srgbClr val="FFFF00"/>
                </a:solidFill>
                <a:latin typeface="+mn-lt"/>
              </a:rPr>
              <a:t>QSFP</a:t>
            </a:r>
            <a:endParaRPr lang="en-US" sz="1600" dirty="0">
              <a:solidFill>
                <a:srgbClr val="FFFF00"/>
              </a:solidFill>
              <a:latin typeface="+mn-lt"/>
            </a:endParaRPr>
          </a:p>
        </p:txBody>
      </p:sp>
      <p:sp>
        <p:nvSpPr>
          <p:cNvPr id="14" name="TextBox 13">
            <a:extLst>
              <a:ext uri="{FF2B5EF4-FFF2-40B4-BE49-F238E27FC236}">
                <a16:creationId xmlns:a16="http://schemas.microsoft.com/office/drawing/2014/main" id="{4186E1C0-8C5C-B69B-633F-925EE1EAC419}"/>
              </a:ext>
            </a:extLst>
          </p:cNvPr>
          <p:cNvSpPr txBox="1"/>
          <p:nvPr/>
        </p:nvSpPr>
        <p:spPr>
          <a:xfrm>
            <a:off x="7480803" y="1920280"/>
            <a:ext cx="958250" cy="338554"/>
          </a:xfrm>
          <a:prstGeom prst="rect">
            <a:avLst/>
          </a:prstGeom>
          <a:solidFill>
            <a:schemeClr val="accent3">
              <a:alpha val="36807"/>
            </a:schemeClr>
          </a:solidFill>
        </p:spPr>
        <p:txBody>
          <a:bodyPr wrap="square" rtlCol="0">
            <a:spAutoFit/>
          </a:bodyPr>
          <a:lstStyle/>
          <a:p>
            <a:pPr algn="ctr"/>
            <a:r>
              <a:rPr lang="en-US" altLang="zh-CN" sz="1600" dirty="0">
                <a:solidFill>
                  <a:srgbClr val="FFFF00"/>
                </a:solidFill>
                <a:latin typeface="+mn-lt"/>
              </a:rPr>
              <a:t>QSFP</a:t>
            </a:r>
            <a:endParaRPr lang="en-US" sz="1600" dirty="0">
              <a:solidFill>
                <a:srgbClr val="FFFF00"/>
              </a:solidFill>
              <a:latin typeface="+mn-lt"/>
            </a:endParaRPr>
          </a:p>
        </p:txBody>
      </p:sp>
      <p:sp>
        <p:nvSpPr>
          <p:cNvPr id="15" name="TextBox 14">
            <a:extLst>
              <a:ext uri="{FF2B5EF4-FFF2-40B4-BE49-F238E27FC236}">
                <a16:creationId xmlns:a16="http://schemas.microsoft.com/office/drawing/2014/main" id="{7072A469-43E3-7780-B27C-C360EC0546EC}"/>
              </a:ext>
            </a:extLst>
          </p:cNvPr>
          <p:cNvSpPr txBox="1"/>
          <p:nvPr/>
        </p:nvSpPr>
        <p:spPr>
          <a:xfrm>
            <a:off x="6301498" y="1652652"/>
            <a:ext cx="1658430" cy="338554"/>
          </a:xfrm>
          <a:prstGeom prst="rect">
            <a:avLst/>
          </a:prstGeom>
          <a:solidFill>
            <a:schemeClr val="accent5">
              <a:lumMod val="75000"/>
            </a:schemeClr>
          </a:solidFill>
          <a:ln>
            <a:noFill/>
          </a:ln>
        </p:spPr>
        <p:txBody>
          <a:bodyPr wrap="square" rtlCol="0">
            <a:spAutoFit/>
          </a:bodyPr>
          <a:lstStyle/>
          <a:p>
            <a:pPr algn="ctr"/>
            <a:r>
              <a:rPr lang="en-US" altLang="zh-CN" sz="1600" dirty="0">
                <a:solidFill>
                  <a:srgbClr val="FFFF00"/>
                </a:solidFill>
                <a:latin typeface="+mn-lt"/>
              </a:rPr>
              <a:t>Network</a:t>
            </a:r>
            <a:r>
              <a:rPr lang="zh-CN" altLang="en-US" sz="1600" dirty="0">
                <a:solidFill>
                  <a:srgbClr val="FFFF00"/>
                </a:solidFill>
                <a:latin typeface="+mn-lt"/>
              </a:rPr>
              <a:t> </a:t>
            </a:r>
            <a:r>
              <a:rPr lang="en-US" altLang="zh-CN" sz="1600" dirty="0">
                <a:solidFill>
                  <a:srgbClr val="FFFF00"/>
                </a:solidFill>
                <a:latin typeface="+mn-lt"/>
              </a:rPr>
              <a:t>Switch</a:t>
            </a:r>
            <a:endParaRPr lang="en-US" sz="1600" dirty="0">
              <a:solidFill>
                <a:srgbClr val="FFFF00"/>
              </a:solidFill>
              <a:latin typeface="+mn-lt"/>
            </a:endParaRPr>
          </a:p>
        </p:txBody>
      </p:sp>
    </p:spTree>
    <p:extLst>
      <p:ext uri="{BB962C8B-B14F-4D97-AF65-F5344CB8AC3E}">
        <p14:creationId xmlns:p14="http://schemas.microsoft.com/office/powerpoint/2010/main" val="4107725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625DD023-DE46-100E-F802-E74370C44A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041" y="0"/>
            <a:ext cx="11631362" cy="6878961"/>
          </a:xfrm>
          <a:prstGeom prst="rect">
            <a:avLst/>
          </a:prstGeom>
        </p:spPr>
      </p:pic>
    </p:spTree>
    <p:extLst>
      <p:ext uri="{BB962C8B-B14F-4D97-AF65-F5344CB8AC3E}">
        <p14:creationId xmlns:p14="http://schemas.microsoft.com/office/powerpoint/2010/main" val="992774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6794154" y="2069402"/>
            <a:ext cx="4596713" cy="4482655"/>
            <a:chOff x="6794154" y="1319155"/>
            <a:chExt cx="4596713" cy="5403239"/>
          </a:xfrm>
        </p:grpSpPr>
        <p:grpSp>
          <p:nvGrpSpPr>
            <p:cNvPr id="39" name="Group 38"/>
            <p:cNvGrpSpPr/>
            <p:nvPr/>
          </p:nvGrpSpPr>
          <p:grpSpPr>
            <a:xfrm>
              <a:off x="6794154" y="1319155"/>
              <a:ext cx="4596713" cy="5403239"/>
              <a:chOff x="6794154" y="1319155"/>
              <a:chExt cx="4596713" cy="5403239"/>
            </a:xfrm>
          </p:grpSpPr>
          <p:grpSp>
            <p:nvGrpSpPr>
              <p:cNvPr id="85" name="Group 84"/>
              <p:cNvGrpSpPr/>
              <p:nvPr/>
            </p:nvGrpSpPr>
            <p:grpSpPr>
              <a:xfrm>
                <a:off x="7158203" y="2693149"/>
                <a:ext cx="601944" cy="3381467"/>
                <a:chOff x="857478" y="3391972"/>
                <a:chExt cx="589933" cy="3138756"/>
              </a:xfrm>
            </p:grpSpPr>
            <p:sp>
              <p:nvSpPr>
                <p:cNvPr id="115" name="Google Shape;93;p1"/>
                <p:cNvSpPr/>
                <p:nvPr/>
              </p:nvSpPr>
              <p:spPr>
                <a:xfrm>
                  <a:off x="916496" y="6161437"/>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16" name="Google Shape;93;p1"/>
                <p:cNvSpPr/>
                <p:nvPr/>
              </p:nvSpPr>
              <p:spPr>
                <a:xfrm>
                  <a:off x="857478" y="5864844"/>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1</a:t>
                  </a: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17" name="Google Shape;93;p1"/>
                <p:cNvSpPr/>
                <p:nvPr/>
              </p:nvSpPr>
              <p:spPr>
                <a:xfrm>
                  <a:off x="857478" y="5481085"/>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2</a:t>
                  </a: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26" name="Google Shape;93;p1"/>
                <p:cNvSpPr/>
                <p:nvPr/>
              </p:nvSpPr>
              <p:spPr>
                <a:xfrm>
                  <a:off x="857478" y="5149272"/>
                  <a:ext cx="530915" cy="369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3</a:t>
                  </a: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27" name="Google Shape;93;p1"/>
                <p:cNvSpPr/>
                <p:nvPr/>
              </p:nvSpPr>
              <p:spPr>
                <a:xfrm>
                  <a:off x="857478" y="4800526"/>
                  <a:ext cx="530915" cy="369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4</a:t>
                  </a: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28" name="Google Shape;93;p1"/>
                <p:cNvSpPr/>
                <p:nvPr/>
              </p:nvSpPr>
              <p:spPr>
                <a:xfrm>
                  <a:off x="871994" y="4461253"/>
                  <a:ext cx="530915" cy="369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5</a:t>
                  </a: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29" name="Google Shape;93;p1"/>
                <p:cNvSpPr/>
                <p:nvPr/>
              </p:nvSpPr>
              <p:spPr>
                <a:xfrm>
                  <a:off x="871994" y="4092240"/>
                  <a:ext cx="530915" cy="369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6</a:t>
                  </a: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34" name="Google Shape;93;p1"/>
                <p:cNvSpPr/>
                <p:nvPr/>
              </p:nvSpPr>
              <p:spPr>
                <a:xfrm>
                  <a:off x="882490" y="3739213"/>
                  <a:ext cx="5309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7</a:t>
                  </a: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35" name="Google Shape;93;p1"/>
                <p:cNvSpPr/>
                <p:nvPr/>
              </p:nvSpPr>
              <p:spPr>
                <a:xfrm>
                  <a:off x="882490" y="3391972"/>
                  <a:ext cx="530915" cy="369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8</a:t>
                  </a:r>
                  <a:r>
                    <a:rPr lang="en-US" sz="18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grpSp>
          <p:graphicFrame>
            <p:nvGraphicFramePr>
              <p:cNvPr id="86" name="Chart 85"/>
              <p:cNvGraphicFramePr/>
              <p:nvPr>
                <p:extLst>
                  <p:ext uri="{D42A27DB-BD31-4B8C-83A1-F6EECF244321}">
                    <p14:modId xmlns:p14="http://schemas.microsoft.com/office/powerpoint/2010/main" val="2013838847"/>
                  </p:ext>
                </p:extLst>
              </p:nvPr>
            </p:nvGraphicFramePr>
            <p:xfrm>
              <a:off x="8335137" y="2364710"/>
              <a:ext cx="3055730" cy="3757398"/>
            </p:xfrm>
            <a:graphic>
              <a:graphicData uri="http://schemas.openxmlformats.org/drawingml/2006/chart">
                <c:chart xmlns:c="http://schemas.openxmlformats.org/drawingml/2006/chart" xmlns:r="http://schemas.openxmlformats.org/officeDocument/2006/relationships" r:id="rId3"/>
              </a:graphicData>
            </a:graphic>
          </p:graphicFrame>
          <p:sp>
            <p:nvSpPr>
              <p:cNvPr id="136" name="Google Shape;535;p1"/>
              <p:cNvSpPr txBox="1"/>
              <p:nvPr/>
            </p:nvSpPr>
            <p:spPr>
              <a:xfrm>
                <a:off x="9027780" y="6353103"/>
                <a:ext cx="103571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FPGAs</a:t>
                </a:r>
                <a:endParaRPr kumimoji="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38" name="Group 37"/>
              <p:cNvGrpSpPr/>
              <p:nvPr/>
            </p:nvGrpSpPr>
            <p:grpSpPr>
              <a:xfrm>
                <a:off x="9164255" y="6001356"/>
                <a:ext cx="1592153" cy="351747"/>
                <a:chOff x="9164255" y="6001356"/>
                <a:chExt cx="1592153" cy="351747"/>
              </a:xfrm>
            </p:grpSpPr>
            <p:sp>
              <p:nvSpPr>
                <p:cNvPr id="138" name="TextBox 137"/>
                <p:cNvSpPr txBox="1"/>
                <p:nvPr/>
              </p:nvSpPr>
              <p:spPr>
                <a:xfrm>
                  <a:off x="9164255" y="6014549"/>
                  <a:ext cx="705338" cy="338554"/>
                </a:xfrm>
                <a:prstGeom prst="rect">
                  <a:avLst/>
                </a:prstGeom>
                <a:noFill/>
              </p:spPr>
              <p:txBody>
                <a:bodyPr wrap="square" rtlCol="0">
                  <a:spAutoFit/>
                </a:bodyPr>
                <a:lstStyle/>
                <a:p>
                  <a:r>
                    <a:rPr lang="en-US" sz="1600" dirty="0"/>
                    <a:t>16nm</a:t>
                  </a:r>
                </a:p>
              </p:txBody>
            </p:sp>
            <p:sp>
              <p:nvSpPr>
                <p:cNvPr id="139" name="TextBox 138"/>
                <p:cNvSpPr txBox="1"/>
                <p:nvPr/>
              </p:nvSpPr>
              <p:spPr>
                <a:xfrm>
                  <a:off x="10051070" y="6001356"/>
                  <a:ext cx="705338" cy="338554"/>
                </a:xfrm>
                <a:prstGeom prst="rect">
                  <a:avLst/>
                </a:prstGeom>
                <a:noFill/>
              </p:spPr>
              <p:txBody>
                <a:bodyPr wrap="square" rtlCol="0">
                  <a:spAutoFit/>
                </a:bodyPr>
                <a:lstStyle/>
                <a:p>
                  <a:r>
                    <a:rPr lang="en-US" sz="1600" dirty="0"/>
                    <a:t>7nm</a:t>
                  </a:r>
                </a:p>
              </p:txBody>
            </p:sp>
          </p:grpSp>
          <p:sp>
            <p:nvSpPr>
              <p:cNvPr id="141" name="TextBox 140"/>
              <p:cNvSpPr txBox="1"/>
              <p:nvPr/>
            </p:nvSpPr>
            <p:spPr>
              <a:xfrm rot="16200000">
                <a:off x="5754029" y="4265090"/>
                <a:ext cx="2449581" cy="369332"/>
              </a:xfrm>
              <a:prstGeom prst="rect">
                <a:avLst/>
              </a:prstGeom>
              <a:noFill/>
            </p:spPr>
            <p:txBody>
              <a:bodyPr wrap="square" rtlCol="0">
                <a:spAutoFit/>
              </a:bodyPr>
              <a:lstStyle/>
              <a:p>
                <a:r>
                  <a:rPr lang="en-US" altLang="zh-CN" dirty="0"/>
                  <a:t>Bandwidth (GB/s)</a:t>
                </a:r>
                <a:endParaRPr lang="en-US" dirty="0"/>
              </a:p>
            </p:txBody>
          </p:sp>
          <p:grpSp>
            <p:nvGrpSpPr>
              <p:cNvPr id="37" name="Group 36"/>
              <p:cNvGrpSpPr/>
              <p:nvPr/>
            </p:nvGrpSpPr>
            <p:grpSpPr>
              <a:xfrm>
                <a:off x="7631098" y="1988055"/>
                <a:ext cx="3624639" cy="695233"/>
                <a:chOff x="7604203" y="1701179"/>
                <a:chExt cx="3624639" cy="695233"/>
              </a:xfrm>
            </p:grpSpPr>
            <p:sp>
              <p:nvSpPr>
                <p:cNvPr id="150" name="Rectangle 149"/>
                <p:cNvSpPr/>
                <p:nvPr/>
              </p:nvSpPr>
              <p:spPr>
                <a:xfrm>
                  <a:off x="7604203" y="2178145"/>
                  <a:ext cx="3624639" cy="218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8971097" y="1701179"/>
                  <a:ext cx="2257744" cy="384506"/>
                  <a:chOff x="2712956" y="2707184"/>
                  <a:chExt cx="2212694" cy="356907"/>
                </a:xfrm>
              </p:grpSpPr>
              <p:sp>
                <p:nvSpPr>
                  <p:cNvPr id="92" name="Rectangle 91"/>
                  <p:cNvSpPr/>
                  <p:nvPr/>
                </p:nvSpPr>
                <p:spPr>
                  <a:xfrm>
                    <a:off x="2712956" y="2810256"/>
                    <a:ext cx="163285" cy="16509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822040" y="2807214"/>
                    <a:ext cx="163285" cy="1651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Google Shape;535;p1"/>
                  <p:cNvSpPr txBox="1"/>
                  <p:nvPr/>
                </p:nvSpPr>
                <p:spPr>
                  <a:xfrm>
                    <a:off x="2914926" y="2707184"/>
                    <a:ext cx="846192" cy="3569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6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U250</a:t>
                    </a:r>
                    <a:endParaRPr kumimoji="0" sz="16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4" name="Google Shape;535;p1"/>
                  <p:cNvSpPr txBox="1"/>
                  <p:nvPr/>
                </p:nvSpPr>
                <p:spPr>
                  <a:xfrm>
                    <a:off x="3985324" y="2707184"/>
                    <a:ext cx="940326" cy="314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6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VCK190</a:t>
                    </a:r>
                  </a:p>
                </p:txBody>
              </p:sp>
            </p:grpSp>
          </p:grpSp>
          <p:sp>
            <p:nvSpPr>
              <p:cNvPr id="151" name="Title 2">
                <a:extLst>
                  <a:ext uri="{FF2B5EF4-FFF2-40B4-BE49-F238E27FC236}">
                    <a16:creationId xmlns:a16="http://schemas.microsoft.com/office/drawing/2014/main" id="{C35C392B-5441-6443-B1E5-82C3FFF8C8A2}"/>
                  </a:ext>
                </a:extLst>
              </p:cNvPr>
              <p:cNvSpPr txBox="1">
                <a:spLocks/>
              </p:cNvSpPr>
              <p:nvPr/>
            </p:nvSpPr>
            <p:spPr>
              <a:xfrm>
                <a:off x="8364012" y="1319155"/>
                <a:ext cx="2426660" cy="4991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000" kern="0" dirty="0">
                    <a:solidFill>
                      <a:schemeClr val="tx1"/>
                    </a:solidFill>
                  </a:rPr>
                  <a:t>DDR Bandwidth</a:t>
                </a:r>
                <a:endParaRPr kumimoji="0" lang="en-US" sz="2000" i="0" u="none" strike="noStrike" kern="0" cap="none" spc="0" normalizeH="0" baseline="0" noProof="0" dirty="0">
                  <a:ln>
                    <a:noFill/>
                  </a:ln>
                  <a:solidFill>
                    <a:schemeClr val="tx1"/>
                  </a:solidFill>
                  <a:effectLst/>
                  <a:uLnTx/>
                  <a:uFillTx/>
                  <a:sym typeface="Raleway"/>
                </a:endParaRPr>
              </a:p>
            </p:txBody>
          </p:sp>
        </p:grpSp>
        <p:sp>
          <p:nvSpPr>
            <p:cNvPr id="153" name="Google Shape;535;p1"/>
            <p:cNvSpPr txBox="1"/>
            <p:nvPr/>
          </p:nvSpPr>
          <p:spPr>
            <a:xfrm>
              <a:off x="9195796" y="4312400"/>
              <a:ext cx="662924"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6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76.8</a:t>
              </a:r>
            </a:p>
          </p:txBody>
        </p:sp>
        <p:sp>
          <p:nvSpPr>
            <p:cNvPr id="154" name="Google Shape;535;p1"/>
            <p:cNvSpPr txBox="1"/>
            <p:nvPr/>
          </p:nvSpPr>
          <p:spPr>
            <a:xfrm>
              <a:off x="9989030" y="5238827"/>
              <a:ext cx="662924"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lang="en-US" sz="1600" kern="0" dirty="0">
                  <a:solidFill>
                    <a:srgbClr val="000000"/>
                  </a:solidFill>
                  <a:latin typeface="Helvetica Neue"/>
                  <a:ea typeface="Helvetica Neue"/>
                  <a:cs typeface="Helvetica Neue"/>
                  <a:sym typeface="Helvetica Neue"/>
                </a:rPr>
                <a:t>25.6</a:t>
              </a:r>
              <a:endParaRPr kumimoji="0" lang="en-US" sz="16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nvGrpSpPr>
          <p:cNvPr id="40" name="Group 39"/>
          <p:cNvGrpSpPr/>
          <p:nvPr/>
        </p:nvGrpSpPr>
        <p:grpSpPr>
          <a:xfrm>
            <a:off x="863488" y="2059283"/>
            <a:ext cx="6586108" cy="4657399"/>
            <a:chOff x="863488" y="2059283"/>
            <a:chExt cx="6586108" cy="4657399"/>
          </a:xfrm>
        </p:grpSpPr>
        <p:grpSp>
          <p:nvGrpSpPr>
            <p:cNvPr id="34" name="Group 33"/>
            <p:cNvGrpSpPr/>
            <p:nvPr/>
          </p:nvGrpSpPr>
          <p:grpSpPr>
            <a:xfrm>
              <a:off x="1283086" y="3115086"/>
              <a:ext cx="4161034" cy="3601596"/>
              <a:chOff x="513374" y="2927113"/>
              <a:chExt cx="4264813" cy="3601596"/>
            </a:xfrm>
          </p:grpSpPr>
          <p:graphicFrame>
            <p:nvGraphicFramePr>
              <p:cNvPr id="4" name="Chart 3"/>
              <p:cNvGraphicFramePr/>
              <p:nvPr>
                <p:extLst>
                  <p:ext uri="{D42A27DB-BD31-4B8C-83A1-F6EECF244321}">
                    <p14:modId xmlns:p14="http://schemas.microsoft.com/office/powerpoint/2010/main" val="3642984831"/>
                  </p:ext>
                </p:extLst>
              </p:nvPr>
            </p:nvGraphicFramePr>
            <p:xfrm>
              <a:off x="1618154" y="2989514"/>
              <a:ext cx="3160033" cy="2950980"/>
            </p:xfrm>
            <a:graphic>
              <a:graphicData uri="http://schemas.openxmlformats.org/drawingml/2006/chart">
                <c:chart xmlns:c="http://schemas.openxmlformats.org/drawingml/2006/chart" xmlns:r="http://schemas.openxmlformats.org/officeDocument/2006/relationships" r:id="rId4"/>
              </a:graphicData>
            </a:graphic>
          </p:graphicFrame>
          <p:sp>
            <p:nvSpPr>
              <p:cNvPr id="88" name="Google Shape;535;p1"/>
              <p:cNvSpPr txBox="1"/>
              <p:nvPr/>
            </p:nvSpPr>
            <p:spPr>
              <a:xfrm>
                <a:off x="2732990" y="6159418"/>
                <a:ext cx="106154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FPGAs</a:t>
                </a:r>
                <a:endParaRPr kumimoji="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3" name="Group 2"/>
              <p:cNvGrpSpPr/>
              <p:nvPr/>
            </p:nvGrpSpPr>
            <p:grpSpPr>
              <a:xfrm>
                <a:off x="513374" y="2927113"/>
                <a:ext cx="671037" cy="2983697"/>
                <a:chOff x="513374" y="2927113"/>
                <a:chExt cx="671037" cy="2983697"/>
              </a:xfrm>
            </p:grpSpPr>
            <p:sp>
              <p:nvSpPr>
                <p:cNvPr id="10" name="Google Shape;93;p1"/>
                <p:cNvSpPr/>
                <p:nvPr/>
              </p:nvSpPr>
              <p:spPr>
                <a:xfrm>
                  <a:off x="520972" y="5541519"/>
                  <a:ext cx="364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0</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2" name="Google Shape;93;p1"/>
                <p:cNvSpPr/>
                <p:nvPr/>
              </p:nvSpPr>
              <p:spPr>
                <a:xfrm>
                  <a:off x="513374" y="5198304"/>
                  <a:ext cx="57242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1</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3" name="Google Shape;93;p1"/>
                <p:cNvSpPr/>
                <p:nvPr/>
              </p:nvSpPr>
              <p:spPr>
                <a:xfrm>
                  <a:off x="522339" y="4822893"/>
                  <a:ext cx="49067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2</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 name="Google Shape;93;p1"/>
                <p:cNvSpPr/>
                <p:nvPr/>
              </p:nvSpPr>
              <p:spPr>
                <a:xfrm>
                  <a:off x="522339" y="4464342"/>
                  <a:ext cx="56239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3</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5" name="Google Shape;93;p1"/>
                <p:cNvSpPr/>
                <p:nvPr/>
              </p:nvSpPr>
              <p:spPr>
                <a:xfrm>
                  <a:off x="522339" y="4079306"/>
                  <a:ext cx="56239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4</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6" name="Google Shape;93;p1"/>
                <p:cNvSpPr/>
                <p:nvPr/>
              </p:nvSpPr>
              <p:spPr>
                <a:xfrm>
                  <a:off x="529575" y="3705490"/>
                  <a:ext cx="65483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5</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49" name="Google Shape;93;p1"/>
                <p:cNvSpPr/>
                <p:nvPr/>
              </p:nvSpPr>
              <p:spPr>
                <a:xfrm>
                  <a:off x="529575" y="3320454"/>
                  <a:ext cx="3393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6</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50" name="Google Shape;93;p1"/>
                <p:cNvSpPr/>
                <p:nvPr/>
              </p:nvSpPr>
              <p:spPr>
                <a:xfrm>
                  <a:off x="529575" y="2927113"/>
                  <a:ext cx="3393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solidFill>
                        <a:srgbClr val="000000"/>
                      </a:solidFill>
                      <a:latin typeface="Calibri" panose="020F0502020204030204" pitchFamily="34" charset="0"/>
                      <a:ea typeface="Helvetica Neue"/>
                      <a:cs typeface="Calibri" panose="020F0502020204030204" pitchFamily="34" charset="0"/>
                      <a:sym typeface="Helvetica Neue"/>
                    </a:rPr>
                    <a:t>7</a:t>
                  </a:r>
                  <a:endParaRPr sz="12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grpSp>
          <p:sp>
            <p:nvSpPr>
              <p:cNvPr id="56" name="TextBox 55"/>
              <p:cNvSpPr txBox="1"/>
              <p:nvPr/>
            </p:nvSpPr>
            <p:spPr>
              <a:xfrm>
                <a:off x="2398019" y="5834057"/>
                <a:ext cx="722930" cy="338554"/>
              </a:xfrm>
              <a:prstGeom prst="rect">
                <a:avLst/>
              </a:prstGeom>
              <a:noFill/>
            </p:spPr>
            <p:txBody>
              <a:bodyPr wrap="square" rtlCol="0">
                <a:spAutoFit/>
              </a:bodyPr>
              <a:lstStyle/>
              <a:p>
                <a:r>
                  <a:rPr lang="en-US" sz="1600" dirty="0"/>
                  <a:t>16nm</a:t>
                </a:r>
              </a:p>
            </p:txBody>
          </p:sp>
          <p:sp>
            <p:nvSpPr>
              <p:cNvPr id="58" name="TextBox 57"/>
              <p:cNvSpPr txBox="1"/>
              <p:nvPr/>
            </p:nvSpPr>
            <p:spPr>
              <a:xfrm>
                <a:off x="3306951" y="5820864"/>
                <a:ext cx="722930" cy="338554"/>
              </a:xfrm>
              <a:prstGeom prst="rect">
                <a:avLst/>
              </a:prstGeom>
              <a:noFill/>
            </p:spPr>
            <p:txBody>
              <a:bodyPr wrap="square" rtlCol="0">
                <a:spAutoFit/>
              </a:bodyPr>
              <a:lstStyle/>
              <a:p>
                <a:r>
                  <a:rPr lang="en-US" sz="1600" dirty="0"/>
                  <a:t>7nm</a:t>
                </a:r>
              </a:p>
            </p:txBody>
          </p:sp>
        </p:grpSp>
        <p:sp>
          <p:nvSpPr>
            <p:cNvPr id="19" name="Title 2">
              <a:extLst>
                <a:ext uri="{FF2B5EF4-FFF2-40B4-BE49-F238E27FC236}">
                  <a16:creationId xmlns:a16="http://schemas.microsoft.com/office/drawing/2014/main" id="{C35C392B-5441-6443-B1E5-82C3FFF8C8A2}"/>
                </a:ext>
              </a:extLst>
            </p:cNvPr>
            <p:cNvSpPr txBox="1">
              <a:spLocks/>
            </p:cNvSpPr>
            <p:nvPr/>
          </p:nvSpPr>
          <p:spPr>
            <a:xfrm>
              <a:off x="2247075" y="2059283"/>
              <a:ext cx="2426660" cy="4991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000" kern="0" dirty="0">
                  <a:solidFill>
                    <a:schemeClr val="tx1"/>
                  </a:solidFill>
                </a:rPr>
                <a:t>FP32 Performance</a:t>
              </a:r>
              <a:endParaRPr kumimoji="0" lang="en-US" sz="2000" i="0" u="none" strike="noStrike" kern="0" cap="none" spc="0" normalizeH="0" baseline="0" noProof="0" dirty="0">
                <a:ln>
                  <a:noFill/>
                </a:ln>
                <a:solidFill>
                  <a:schemeClr val="tx1"/>
                </a:solidFill>
                <a:effectLst/>
                <a:uLnTx/>
                <a:uFillTx/>
                <a:sym typeface="Raleway"/>
              </a:endParaRPr>
            </a:p>
          </p:txBody>
        </p:sp>
        <p:grpSp>
          <p:nvGrpSpPr>
            <p:cNvPr id="7" name="Group 6"/>
            <p:cNvGrpSpPr/>
            <p:nvPr/>
          </p:nvGrpSpPr>
          <p:grpSpPr>
            <a:xfrm>
              <a:off x="2474784" y="2619433"/>
              <a:ext cx="2179971" cy="338514"/>
              <a:chOff x="4519424" y="1673224"/>
              <a:chExt cx="1961338" cy="338514"/>
            </a:xfrm>
          </p:grpSpPr>
          <p:sp>
            <p:nvSpPr>
              <p:cNvPr id="120" name="Rectangle 119"/>
              <p:cNvSpPr/>
              <p:nvPr/>
            </p:nvSpPr>
            <p:spPr>
              <a:xfrm>
                <a:off x="4534033" y="1741001"/>
                <a:ext cx="129474" cy="15483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Google Shape;535;p1"/>
              <p:cNvSpPr txBox="1"/>
              <p:nvPr/>
            </p:nvSpPr>
            <p:spPr>
              <a:xfrm>
                <a:off x="4519424" y="1673224"/>
                <a:ext cx="1961338"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6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U250 (PL:300MHz)</a:t>
                </a:r>
                <a:endParaRPr kumimoji="0" sz="16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nvGrpSpPr>
            <p:cNvPr id="5" name="Group 4"/>
            <p:cNvGrpSpPr/>
            <p:nvPr/>
          </p:nvGrpSpPr>
          <p:grpSpPr>
            <a:xfrm>
              <a:off x="4630194" y="2618778"/>
              <a:ext cx="2819402" cy="338514"/>
              <a:chOff x="6510105" y="2007328"/>
              <a:chExt cx="2536637" cy="338514"/>
            </a:xfrm>
          </p:grpSpPr>
          <p:sp>
            <p:nvSpPr>
              <p:cNvPr id="122" name="Rectangle 121"/>
              <p:cNvSpPr/>
              <p:nvPr/>
            </p:nvSpPr>
            <p:spPr>
              <a:xfrm>
                <a:off x="6510105" y="2100165"/>
                <a:ext cx="129474" cy="1548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Google Shape;535;p1"/>
              <p:cNvSpPr txBox="1"/>
              <p:nvPr/>
            </p:nvSpPr>
            <p:spPr>
              <a:xfrm>
                <a:off x="6617046" y="2007328"/>
                <a:ext cx="242969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160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VCK190 (AIE:1GHz)</a:t>
                </a:r>
              </a:p>
            </p:txBody>
          </p:sp>
        </p:grpSp>
        <p:sp>
          <p:nvSpPr>
            <p:cNvPr id="140" name="TextBox 139"/>
            <p:cNvSpPr txBox="1"/>
            <p:nvPr/>
          </p:nvSpPr>
          <p:spPr>
            <a:xfrm rot="16200000">
              <a:off x="-176637" y="4231263"/>
              <a:ext cx="2449581" cy="369332"/>
            </a:xfrm>
            <a:prstGeom prst="rect">
              <a:avLst/>
            </a:prstGeom>
            <a:noFill/>
          </p:spPr>
          <p:txBody>
            <a:bodyPr wrap="square" rtlCol="0">
              <a:spAutoFit/>
            </a:bodyPr>
            <a:lstStyle/>
            <a:p>
              <a:r>
                <a:rPr lang="en-US" altLang="zh-CN" dirty="0"/>
                <a:t>Throughput (TFLOPS)</a:t>
              </a:r>
              <a:endParaRPr lang="en-US" dirty="0"/>
            </a:p>
          </p:txBody>
        </p:sp>
      </p:grpSp>
      <p:sp>
        <p:nvSpPr>
          <p:cNvPr id="11" name="Title 2">
            <a:extLst>
              <a:ext uri="{FF2B5EF4-FFF2-40B4-BE49-F238E27FC236}">
                <a16:creationId xmlns:a16="http://schemas.microsoft.com/office/drawing/2014/main" id="{C35C392B-5441-6443-B1E5-82C3FFF8C8A2}"/>
              </a:ext>
            </a:extLst>
          </p:cNvPr>
          <p:cNvSpPr txBox="1">
            <a:spLocks/>
          </p:cNvSpPr>
          <p:nvPr/>
        </p:nvSpPr>
        <p:spPr>
          <a:xfrm>
            <a:off x="97246" y="384333"/>
            <a:ext cx="3097596"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kern="0" dirty="0">
                <a:solidFill>
                  <a:srgbClr val="000000"/>
                </a:solidFill>
              </a:rPr>
              <a:t> </a:t>
            </a:r>
            <a:r>
              <a:rPr lang="en-US" altLang="zh-CN" sz="2800" b="0" kern="1200" dirty="0">
                <a:solidFill>
                  <a:srgbClr val="00B0F0"/>
                </a:solidFill>
                <a:latin typeface="Calibri"/>
                <a:ea typeface="+mn-ea"/>
                <a:cs typeface="+mn-cs"/>
              </a:rPr>
              <a:t>Challenge 1</a:t>
            </a:r>
            <a:endParaRPr lang="en-US" sz="2800" b="0" kern="1200" dirty="0">
              <a:solidFill>
                <a:srgbClr val="00B0F0"/>
              </a:solidFill>
              <a:latin typeface="Calibri"/>
              <a:ea typeface="+mn-ea"/>
              <a:cs typeface="+mn-cs"/>
            </a:endParaRPr>
          </a:p>
        </p:txBody>
      </p:sp>
      <p:cxnSp>
        <p:nvCxnSpPr>
          <p:cNvPr id="8" name="Straight Connector 7"/>
          <p:cNvCxnSpPr/>
          <p:nvPr/>
        </p:nvCxnSpPr>
        <p:spPr>
          <a:xfrm flipH="1">
            <a:off x="5444121" y="5683519"/>
            <a:ext cx="256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3098343" y="4458270"/>
            <a:ext cx="1649410" cy="1424502"/>
            <a:chOff x="3098343" y="4458270"/>
            <a:chExt cx="1649410" cy="1424502"/>
          </a:xfrm>
        </p:grpSpPr>
        <p:sp>
          <p:nvSpPr>
            <p:cNvPr id="133" name="Google Shape;93;p1"/>
            <p:cNvSpPr/>
            <p:nvPr/>
          </p:nvSpPr>
          <p:spPr>
            <a:xfrm>
              <a:off x="4031174" y="4458270"/>
              <a:ext cx="716579" cy="393882"/>
            </a:xfrm>
            <a:prstGeom prst="rect">
              <a:avLst/>
            </a:prstGeom>
            <a:noFill/>
            <a:ln>
              <a:noFill/>
            </a:ln>
          </p:spPr>
          <p:txBody>
            <a:bodyPr spcFirstLastPara="1" wrap="square" lIns="91425" tIns="45700" rIns="91425" bIns="4570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rtl="0">
                <a:lnSpc>
                  <a:spcPct val="100000"/>
                </a:lnSpc>
                <a:spcBef>
                  <a:spcPts val="0"/>
                </a:spcBef>
                <a:spcAft>
                  <a:spcPts val="0"/>
                </a:spcAft>
                <a:buClr>
                  <a:srgbClr val="000000"/>
                </a:buClr>
                <a:buSzPts val="2000"/>
                <a:buFont typeface="Calibri"/>
                <a:buNone/>
              </a:pPr>
              <a:r>
                <a:rPr lang="en-US" sz="2000" dirty="0">
                  <a:solidFill>
                    <a:srgbClr val="000000"/>
                  </a:solidFill>
                  <a:latin typeface="Calibri" panose="020F0502020204030204" pitchFamily="34" charset="0"/>
                  <a:ea typeface="Helvetica Neue"/>
                  <a:cs typeface="Calibri" panose="020F0502020204030204" pitchFamily="34" charset="0"/>
                  <a:sym typeface="Helvetica Neue"/>
                </a:rPr>
                <a:t>6.4</a:t>
              </a:r>
              <a:endParaRPr sz="14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77" name="Google Shape;93;p1"/>
            <p:cNvSpPr/>
            <p:nvPr/>
          </p:nvSpPr>
          <p:spPr>
            <a:xfrm>
              <a:off x="3098343" y="5482703"/>
              <a:ext cx="634006" cy="400069"/>
            </a:xfrm>
            <a:prstGeom prst="rect">
              <a:avLst/>
            </a:prstGeom>
            <a:noFill/>
            <a:ln>
              <a:noFill/>
            </a:ln>
          </p:spPr>
          <p:txBody>
            <a:bodyPr spcFirstLastPara="1" wrap="square" lIns="91425" tIns="45700" rIns="91425" bIns="4570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rtl="0">
                <a:lnSpc>
                  <a:spcPct val="100000"/>
                </a:lnSpc>
                <a:spcBef>
                  <a:spcPts val="0"/>
                </a:spcBef>
                <a:spcAft>
                  <a:spcPts val="0"/>
                </a:spcAft>
                <a:buClr>
                  <a:srgbClr val="000000"/>
                </a:buClr>
                <a:buSzPts val="2000"/>
                <a:buFont typeface="Calibri"/>
                <a:buNone/>
              </a:pPr>
              <a:r>
                <a:rPr lang="en-US" sz="2000" dirty="0">
                  <a:solidFill>
                    <a:srgbClr val="000000"/>
                  </a:solidFill>
                  <a:latin typeface="Calibri" panose="020F0502020204030204" pitchFamily="34" charset="0"/>
                  <a:ea typeface="Helvetica Neue"/>
                  <a:cs typeface="Calibri" panose="020F0502020204030204" pitchFamily="34" charset="0"/>
                  <a:sym typeface="Helvetica Neue"/>
                </a:rPr>
                <a:t>1.47</a:t>
              </a:r>
              <a:endParaRPr sz="14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grpSp>
      <p:grpSp>
        <p:nvGrpSpPr>
          <p:cNvPr id="33" name="Group 32"/>
          <p:cNvGrpSpPr/>
          <p:nvPr/>
        </p:nvGrpSpPr>
        <p:grpSpPr>
          <a:xfrm>
            <a:off x="2758128" y="3117230"/>
            <a:ext cx="2015973" cy="2231709"/>
            <a:chOff x="1988416" y="2929257"/>
            <a:chExt cx="2015973" cy="2231709"/>
          </a:xfrm>
        </p:grpSpPr>
        <p:cxnSp>
          <p:nvCxnSpPr>
            <p:cNvPr id="59" name="Straight Arrow Connector 58"/>
            <p:cNvCxnSpPr/>
            <p:nvPr/>
          </p:nvCxnSpPr>
          <p:spPr>
            <a:xfrm flipH="1" flipV="1">
              <a:off x="2666222" y="3423197"/>
              <a:ext cx="7294" cy="173776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p:cNvCxnSpPr>
            <p:nvPr/>
          </p:nvCxnSpPr>
          <p:spPr>
            <a:xfrm>
              <a:off x="1988416" y="3339777"/>
              <a:ext cx="2015973"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386156" y="2929257"/>
              <a:ext cx="749626" cy="400110"/>
            </a:xfrm>
            <a:prstGeom prst="rect">
              <a:avLst/>
            </a:prstGeom>
            <a:noFill/>
          </p:spPr>
          <p:txBody>
            <a:bodyPr wrap="square" rtlCol="0">
              <a:spAutoFit/>
            </a:bodyPr>
            <a:lstStyle/>
            <a:p>
              <a:r>
                <a:rPr lang="en-US" sz="2000" dirty="0"/>
                <a:t>4.3x</a:t>
              </a:r>
            </a:p>
          </p:txBody>
        </p:sp>
      </p:grpSp>
      <p:sp>
        <p:nvSpPr>
          <p:cNvPr id="145" name="Title 2">
            <a:extLst>
              <a:ext uri="{FF2B5EF4-FFF2-40B4-BE49-F238E27FC236}">
                <a16:creationId xmlns:a16="http://schemas.microsoft.com/office/drawing/2014/main" id="{C35C392B-5441-6443-B1E5-82C3FFF8C8A2}"/>
              </a:ext>
            </a:extLst>
          </p:cNvPr>
          <p:cNvSpPr txBox="1">
            <a:spLocks/>
          </p:cNvSpPr>
          <p:nvPr/>
        </p:nvSpPr>
        <p:spPr>
          <a:xfrm>
            <a:off x="225098" y="1115376"/>
            <a:ext cx="9469236" cy="506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457200" lvl="0" indent="-457200">
              <a:buClr>
                <a:srgbClr val="1A1A1A"/>
              </a:buClr>
              <a:buFont typeface="Arial" panose="020B0604020202020204" pitchFamily="34" charset="0"/>
              <a:buChar char="•"/>
              <a:defRPr/>
            </a:pPr>
            <a:r>
              <a:rPr lang="en-US" altLang="zh-CN" sz="2400" kern="0" dirty="0">
                <a:solidFill>
                  <a:schemeClr val="tx1"/>
                </a:solidFill>
              </a:rPr>
              <a:t>The </a:t>
            </a:r>
            <a:r>
              <a:rPr lang="en-US" altLang="zh-CN" sz="2400" kern="0" dirty="0">
                <a:solidFill>
                  <a:srgbClr val="FF0000"/>
                </a:solidFill>
              </a:rPr>
              <a:t>computation scaling</a:t>
            </a:r>
            <a:r>
              <a:rPr lang="en-US" altLang="zh-CN" sz="2400" kern="0" dirty="0">
                <a:solidFill>
                  <a:schemeClr val="tx1"/>
                </a:solidFill>
              </a:rPr>
              <a:t> vs. </a:t>
            </a:r>
            <a:r>
              <a:rPr lang="en-US" altLang="zh-CN" sz="2400" kern="0" dirty="0">
                <a:solidFill>
                  <a:schemeClr val="accent5"/>
                </a:solidFill>
              </a:rPr>
              <a:t>off-chip communication</a:t>
            </a:r>
            <a:r>
              <a:rPr lang="en-US" altLang="zh-CN" sz="2400" kern="0" dirty="0">
                <a:solidFill>
                  <a:schemeClr val="tx1"/>
                </a:solidFill>
              </a:rPr>
              <a:t> scaling</a:t>
            </a:r>
            <a:endParaRPr kumimoji="0" lang="en-US" sz="2400" b="1" i="0" u="none" strike="noStrike" kern="0" cap="none" spc="0" normalizeH="0" baseline="0" noProof="0" dirty="0">
              <a:ln>
                <a:noFill/>
              </a:ln>
              <a:solidFill>
                <a:schemeClr val="tx1"/>
              </a:solidFill>
              <a:effectLst/>
              <a:uLnTx/>
              <a:uFillTx/>
              <a:sym typeface="Raleway"/>
            </a:endParaRPr>
          </a:p>
        </p:txBody>
      </p:sp>
      <p:grpSp>
        <p:nvGrpSpPr>
          <p:cNvPr id="66" name="Group 65"/>
          <p:cNvGrpSpPr/>
          <p:nvPr/>
        </p:nvGrpSpPr>
        <p:grpSpPr>
          <a:xfrm>
            <a:off x="8502980" y="3452367"/>
            <a:ext cx="2940929" cy="2466014"/>
            <a:chOff x="8502980" y="3452367"/>
            <a:chExt cx="2940929" cy="2466014"/>
          </a:xfrm>
        </p:grpSpPr>
        <p:grpSp>
          <p:nvGrpSpPr>
            <p:cNvPr id="36" name="Group 35"/>
            <p:cNvGrpSpPr/>
            <p:nvPr/>
          </p:nvGrpSpPr>
          <p:grpSpPr>
            <a:xfrm>
              <a:off x="8502980" y="3484189"/>
              <a:ext cx="749626" cy="2401443"/>
              <a:chOff x="8502980" y="3484189"/>
              <a:chExt cx="749626" cy="2401443"/>
            </a:xfrm>
          </p:grpSpPr>
          <p:sp>
            <p:nvSpPr>
              <p:cNvPr id="160" name="TextBox 159"/>
              <p:cNvSpPr txBox="1"/>
              <p:nvPr/>
            </p:nvSpPr>
            <p:spPr>
              <a:xfrm>
                <a:off x="8502980" y="4290375"/>
                <a:ext cx="749626" cy="369332"/>
              </a:xfrm>
              <a:prstGeom prst="rect">
                <a:avLst/>
              </a:prstGeom>
              <a:noFill/>
            </p:spPr>
            <p:txBody>
              <a:bodyPr wrap="square" rtlCol="0">
                <a:spAutoFit/>
              </a:bodyPr>
              <a:lstStyle/>
              <a:p>
                <a:r>
                  <a:rPr lang="en-US" dirty="0"/>
                  <a:t>3.0x</a:t>
                </a:r>
              </a:p>
            </p:txBody>
          </p:sp>
          <p:cxnSp>
            <p:nvCxnSpPr>
              <p:cNvPr id="106" name="Straight Arrow Connector 105"/>
              <p:cNvCxnSpPr/>
              <p:nvPr/>
            </p:nvCxnSpPr>
            <p:spPr>
              <a:xfrm flipV="1">
                <a:off x="9081297" y="3484189"/>
                <a:ext cx="8416" cy="240144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p:cNvCxnSpPr/>
            <p:nvPr/>
          </p:nvCxnSpPr>
          <p:spPr>
            <a:xfrm flipV="1">
              <a:off x="8975748" y="3452367"/>
              <a:ext cx="831845" cy="642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cxnSpLocks/>
            </p:cNvCxnSpPr>
            <p:nvPr/>
          </p:nvCxnSpPr>
          <p:spPr>
            <a:xfrm>
              <a:off x="9793752" y="5078245"/>
              <a:ext cx="96869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V="1">
              <a:off x="10696119" y="5109995"/>
              <a:ext cx="3631" cy="8083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10694283" y="5271388"/>
              <a:ext cx="749626" cy="369332"/>
            </a:xfrm>
            <a:prstGeom prst="rect">
              <a:avLst/>
            </a:prstGeom>
            <a:noFill/>
          </p:spPr>
          <p:txBody>
            <a:bodyPr wrap="square" rtlCol="0">
              <a:spAutoFit/>
            </a:bodyPr>
            <a:lstStyle/>
            <a:p>
              <a:r>
                <a:rPr lang="en-US" dirty="0"/>
                <a:t>1.0x</a:t>
              </a:r>
            </a:p>
          </p:txBody>
        </p:sp>
      </p:grpSp>
    </p:spTree>
    <p:extLst>
      <p:ext uri="{BB962C8B-B14F-4D97-AF65-F5344CB8AC3E}">
        <p14:creationId xmlns:p14="http://schemas.microsoft.com/office/powerpoint/2010/main" val="207289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7" name="Google Shape;127;p3"/>
          <p:cNvGrpSpPr/>
          <p:nvPr/>
        </p:nvGrpSpPr>
        <p:grpSpPr>
          <a:xfrm>
            <a:off x="345037" y="1003253"/>
            <a:ext cx="11600779" cy="707553"/>
            <a:chOff x="16629" y="953076"/>
            <a:chExt cx="11600779" cy="707553"/>
          </a:xfrm>
        </p:grpSpPr>
        <p:sp>
          <p:nvSpPr>
            <p:cNvPr id="128" name="Google Shape;128;p3"/>
            <p:cNvSpPr txBox="1"/>
            <p:nvPr/>
          </p:nvSpPr>
          <p:spPr>
            <a:xfrm>
              <a:off x="16629" y="994358"/>
              <a:ext cx="4499934" cy="62093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sz="2800" b="1" i="0" u="none" strike="noStrike" kern="0" cap="none" spc="0" normalizeH="0" baseline="0" noProof="0" dirty="0">
                  <a:ln>
                    <a:noFill/>
                  </a:ln>
                  <a:solidFill>
                    <a:srgbClr val="000000"/>
                  </a:solidFill>
                  <a:effectLst/>
                  <a:uLnTx/>
                  <a:uFillTx/>
                  <a:latin typeface="Raleway"/>
                  <a:ea typeface="Raleway"/>
                  <a:cs typeface="Raleway"/>
                  <a:sym typeface="Raleway"/>
                </a:rPr>
                <a:t> High level complexity</a:t>
              </a:r>
              <a:endParaRPr kumimoji="0" sz="2800" b="1" i="0" u="none" strike="noStrike" kern="0" cap="none" spc="0" normalizeH="0" baseline="0" noProof="0" dirty="0">
                <a:ln>
                  <a:noFill/>
                </a:ln>
                <a:solidFill>
                  <a:srgbClr val="1A1A1A"/>
                </a:solidFill>
                <a:effectLst/>
                <a:uLnTx/>
                <a:uFillTx/>
                <a:latin typeface="Raleway"/>
                <a:ea typeface="Raleway"/>
                <a:cs typeface="Raleway"/>
                <a:sym typeface="Raleway"/>
              </a:endParaRPr>
            </a:p>
          </p:txBody>
        </p:sp>
        <p:cxnSp>
          <p:nvCxnSpPr>
            <p:cNvPr id="129" name="Google Shape;129;p3"/>
            <p:cNvCxnSpPr/>
            <p:nvPr/>
          </p:nvCxnSpPr>
          <p:spPr>
            <a:xfrm>
              <a:off x="4935391" y="1329311"/>
              <a:ext cx="731521" cy="0"/>
            </a:xfrm>
            <a:prstGeom prst="straightConnector1">
              <a:avLst/>
            </a:prstGeom>
            <a:noFill/>
            <a:ln w="57150" cap="flat" cmpd="sng">
              <a:solidFill>
                <a:schemeClr val="dk1"/>
              </a:solidFill>
              <a:prstDash val="solid"/>
              <a:miter lim="800000"/>
              <a:headEnd type="none" w="sm" len="sm"/>
              <a:tailEnd type="triangle" w="med" len="med"/>
            </a:ln>
          </p:spPr>
        </p:cxnSp>
        <p:sp>
          <p:nvSpPr>
            <p:cNvPr id="130" name="Google Shape;130;p3"/>
            <p:cNvSpPr txBox="1"/>
            <p:nvPr/>
          </p:nvSpPr>
          <p:spPr>
            <a:xfrm>
              <a:off x="5851169" y="953076"/>
              <a:ext cx="5766239" cy="70755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kumimoji="0" lang="en-US" altLang="zh-CN" sz="2800" b="1" i="0" u="none" strike="noStrike" kern="0" cap="none" spc="0" normalizeH="0" baseline="0" noProof="0" dirty="0">
                  <a:ln>
                    <a:noFill/>
                  </a:ln>
                  <a:solidFill>
                    <a:srgbClr val="ED7D31"/>
                  </a:solidFill>
                  <a:effectLst/>
                  <a:uLnTx/>
                  <a:uFillTx/>
                  <a:latin typeface="Raleway"/>
                  <a:ea typeface="Raleway"/>
                  <a:cs typeface="Raleway"/>
                  <a:sym typeface="Raleway"/>
                </a:rPr>
                <a:t>Increasing</a:t>
              </a:r>
              <a:r>
                <a:rPr kumimoji="0" lang="en-US" sz="2800" b="1" i="0" u="none" strike="noStrike" kern="0" cap="none" spc="0" normalizeH="0" baseline="0" noProof="0" dirty="0">
                  <a:ln>
                    <a:noFill/>
                  </a:ln>
                  <a:solidFill>
                    <a:srgbClr val="000000"/>
                  </a:solidFill>
                  <a:effectLst/>
                  <a:uLnTx/>
                  <a:uFillTx/>
                  <a:latin typeface="Raleway"/>
                  <a:ea typeface="Raleway"/>
                  <a:cs typeface="Raleway"/>
                  <a:sym typeface="Raleway"/>
                </a:rPr>
                <a:t> </a:t>
              </a:r>
              <a:r>
                <a:rPr kumimoji="0" lang="en-US" sz="2800" b="1" i="0" u="none" strike="noStrike" kern="0" cap="none" spc="0" normalizeH="0" baseline="0" noProof="0" dirty="0">
                  <a:ln>
                    <a:noFill/>
                  </a:ln>
                  <a:solidFill>
                    <a:srgbClr val="ED7D31"/>
                  </a:solidFill>
                  <a:effectLst/>
                  <a:uLnTx/>
                  <a:uFillTx/>
                  <a:latin typeface="Raleway"/>
                  <a:ea typeface="Raleway"/>
                  <a:cs typeface="Raleway"/>
                  <a:sym typeface="Raleway"/>
                </a:rPr>
                <a:t>Programming Efforts</a:t>
              </a:r>
              <a:endParaRPr kumimoji="0" sz="2800" b="1" i="0" u="none" strike="noStrike" kern="0" cap="none" spc="0" normalizeH="0" baseline="0" noProof="0" dirty="0">
                <a:ln>
                  <a:noFill/>
                </a:ln>
                <a:solidFill>
                  <a:srgbClr val="ED7D31"/>
                </a:solidFill>
                <a:effectLst/>
                <a:uLnTx/>
                <a:uFillTx/>
                <a:latin typeface="Raleway"/>
                <a:ea typeface="Raleway"/>
                <a:cs typeface="Raleway"/>
                <a:sym typeface="Raleway"/>
              </a:endParaRPr>
            </a:p>
          </p:txBody>
        </p:sp>
      </p:grpSp>
      <p:pic>
        <p:nvPicPr>
          <p:cNvPr id="132" name="Google Shape;132;p3"/>
          <p:cNvPicPr preferRelativeResize="0"/>
          <p:nvPr/>
        </p:nvPicPr>
        <p:blipFill rotWithShape="1">
          <a:blip r:embed="rId3">
            <a:alphaModFix/>
          </a:blip>
          <a:srcRect/>
          <a:stretch/>
        </p:blipFill>
        <p:spPr>
          <a:xfrm>
            <a:off x="5702331" y="2071349"/>
            <a:ext cx="1943493" cy="4524941"/>
          </a:xfrm>
          <a:prstGeom prst="rect">
            <a:avLst/>
          </a:prstGeom>
          <a:noFill/>
          <a:ln>
            <a:noFill/>
          </a:ln>
        </p:spPr>
      </p:pic>
      <p:sp>
        <p:nvSpPr>
          <p:cNvPr id="133" name="Google Shape;133;p3"/>
          <p:cNvSpPr txBox="1"/>
          <p:nvPr/>
        </p:nvSpPr>
        <p:spPr>
          <a:xfrm>
            <a:off x="6088780" y="4358082"/>
            <a:ext cx="113460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zh-CN" sz="2000" b="1" i="0" u="none" strike="noStrike" kern="0" cap="none" spc="0" normalizeH="0" baseline="0" noProof="0" dirty="0">
                <a:ln>
                  <a:noFill/>
                </a:ln>
                <a:solidFill>
                  <a:srgbClr val="FF0000"/>
                </a:solidFill>
                <a:effectLst/>
                <a:uLnTx/>
                <a:uFillTx/>
                <a:latin typeface="Calibri"/>
                <a:ea typeface="Calibri"/>
                <a:cs typeface="Calibri"/>
                <a:sym typeface="Calibri"/>
              </a:rPr>
              <a:t>9</a:t>
            </a:r>
            <a:r>
              <a:rPr kumimoji="0" lang="en-US" sz="2000" b="1" i="0" u="none" strike="noStrike" kern="0" cap="none" spc="0" normalizeH="0" baseline="0" noProof="0" dirty="0">
                <a:ln>
                  <a:noFill/>
                </a:ln>
                <a:solidFill>
                  <a:srgbClr val="FF0000"/>
                </a:solidFill>
                <a:effectLst/>
                <a:uLnTx/>
                <a:uFillTx/>
                <a:latin typeface="Calibri"/>
                <a:ea typeface="Calibri"/>
                <a:cs typeface="Calibri"/>
                <a:sym typeface="Calibri"/>
              </a:rPr>
              <a:t>00 LOC</a:t>
            </a:r>
            <a:endParaRPr kumimoji="0" sz="18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34" name="Google Shape;134;p3"/>
          <p:cNvSpPr/>
          <p:nvPr/>
        </p:nvSpPr>
        <p:spPr>
          <a:xfrm>
            <a:off x="6106777" y="1761603"/>
            <a:ext cx="11625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AIE C/C++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5" name="Google Shape;135;p3"/>
          <p:cNvPicPr preferRelativeResize="0"/>
          <p:nvPr/>
        </p:nvPicPr>
        <p:blipFill rotWithShape="1">
          <a:blip r:embed="rId3">
            <a:alphaModFix/>
          </a:blip>
          <a:srcRect/>
          <a:stretch/>
        </p:blipFill>
        <p:spPr>
          <a:xfrm>
            <a:off x="8080779" y="2071349"/>
            <a:ext cx="2049810" cy="4524941"/>
          </a:xfrm>
          <a:prstGeom prst="rect">
            <a:avLst/>
          </a:prstGeom>
          <a:noFill/>
          <a:ln>
            <a:noFill/>
          </a:ln>
        </p:spPr>
      </p:pic>
      <p:sp>
        <p:nvSpPr>
          <p:cNvPr id="136" name="Google Shape;136;p3"/>
          <p:cNvSpPr txBox="1"/>
          <p:nvPr/>
        </p:nvSpPr>
        <p:spPr>
          <a:xfrm>
            <a:off x="8495396" y="4358082"/>
            <a:ext cx="133440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altLang="zh-CN" sz="2000" b="1" kern="0" dirty="0">
                <a:solidFill>
                  <a:srgbClr val="FF0000"/>
                </a:solidFill>
                <a:latin typeface="Calibri"/>
                <a:ea typeface="Calibri"/>
                <a:cs typeface="Calibri"/>
                <a:sym typeface="Calibri"/>
              </a:rPr>
              <a:t>10</a:t>
            </a:r>
            <a:r>
              <a:rPr kumimoji="0" lang="en-US" sz="2000" b="1" i="0" u="none" strike="noStrike" kern="0" cap="none" spc="0" normalizeH="0" baseline="0" noProof="0" dirty="0">
                <a:ln>
                  <a:noFill/>
                </a:ln>
                <a:solidFill>
                  <a:srgbClr val="FF0000"/>
                </a:solidFill>
                <a:effectLst/>
                <a:uLnTx/>
                <a:uFillTx/>
                <a:latin typeface="Calibri"/>
                <a:ea typeface="Calibri"/>
                <a:cs typeface="Calibri"/>
                <a:sym typeface="Calibri"/>
              </a:rPr>
              <a:t>00 LOC</a:t>
            </a:r>
            <a:endParaRPr kumimoji="0" sz="18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37" name="Google Shape;137;p3"/>
          <p:cNvSpPr/>
          <p:nvPr/>
        </p:nvSpPr>
        <p:spPr>
          <a:xfrm>
            <a:off x="8485225" y="1761602"/>
            <a:ext cx="120744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HLS C/C++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8" name="Google Shape;138;p3"/>
          <p:cNvPicPr preferRelativeResize="0"/>
          <p:nvPr/>
        </p:nvPicPr>
        <p:blipFill rotWithShape="1">
          <a:blip r:embed="rId4">
            <a:alphaModFix/>
          </a:blip>
          <a:srcRect/>
          <a:stretch/>
        </p:blipFill>
        <p:spPr>
          <a:xfrm>
            <a:off x="10975136" y="2071349"/>
            <a:ext cx="883981" cy="2947537"/>
          </a:xfrm>
          <a:prstGeom prst="rect">
            <a:avLst/>
          </a:prstGeom>
          <a:noFill/>
          <a:ln>
            <a:noFill/>
          </a:ln>
        </p:spPr>
      </p:pic>
      <p:sp>
        <p:nvSpPr>
          <p:cNvPr id="139" name="Google Shape;139;p3"/>
          <p:cNvSpPr/>
          <p:nvPr/>
        </p:nvSpPr>
        <p:spPr>
          <a:xfrm>
            <a:off x="10800168" y="1761602"/>
            <a:ext cx="128984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Host C/C++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3"/>
          <p:cNvSpPr txBox="1"/>
          <p:nvPr/>
        </p:nvSpPr>
        <p:spPr>
          <a:xfrm>
            <a:off x="10927718" y="3074207"/>
            <a:ext cx="113460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FF0000"/>
                </a:solidFill>
                <a:effectLst/>
                <a:uLnTx/>
                <a:uFillTx/>
                <a:latin typeface="Calibri"/>
                <a:ea typeface="Calibri"/>
                <a:cs typeface="Calibri"/>
                <a:sym typeface="Calibri"/>
              </a:rPr>
              <a:t>300 LOC</a:t>
            </a:r>
            <a:endParaRPr kumimoji="0" sz="1800" b="1"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19" name="Title 2">
            <a:extLst>
              <a:ext uri="{FF2B5EF4-FFF2-40B4-BE49-F238E27FC236}">
                <a16:creationId xmlns:a16="http://schemas.microsoft.com/office/drawing/2014/main" id="{024AEFF8-BA1F-4E49-AA69-A64417DC297E}"/>
              </a:ext>
            </a:extLst>
          </p:cNvPr>
          <p:cNvSpPr txBox="1">
            <a:spLocks/>
          </p:cNvSpPr>
          <p:nvPr/>
        </p:nvSpPr>
        <p:spPr>
          <a:xfrm>
            <a:off x="97246" y="384333"/>
            <a:ext cx="3165506"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kern="0" dirty="0">
                <a:solidFill>
                  <a:srgbClr val="000000"/>
                </a:solidFill>
              </a:rPr>
              <a:t> </a:t>
            </a:r>
            <a:r>
              <a:rPr lang="en-US" altLang="zh-CN" sz="2800" b="0" kern="1200" dirty="0">
                <a:solidFill>
                  <a:srgbClr val="00B0F0"/>
                </a:solidFill>
                <a:latin typeface="Calibri"/>
                <a:ea typeface="+mn-ea"/>
                <a:cs typeface="+mn-cs"/>
              </a:rPr>
              <a:t>Challenge 3</a:t>
            </a:r>
            <a:endParaRPr lang="en-US" sz="2800" b="0" kern="1200" dirty="0">
              <a:solidFill>
                <a:srgbClr val="00B0F0"/>
              </a:solidFill>
              <a:latin typeface="Calibri"/>
              <a:ea typeface="+mn-ea"/>
              <a:cs typeface="+mn-cs"/>
            </a:endParaRPr>
          </a:p>
        </p:txBody>
      </p:sp>
      <p:grpSp>
        <p:nvGrpSpPr>
          <p:cNvPr id="20" name="Group 19">
            <a:extLst>
              <a:ext uri="{FF2B5EF4-FFF2-40B4-BE49-F238E27FC236}">
                <a16:creationId xmlns:a16="http://schemas.microsoft.com/office/drawing/2014/main" id="{4E976D27-0D46-ED46-9BA1-9A11C479AF5C}"/>
              </a:ext>
            </a:extLst>
          </p:cNvPr>
          <p:cNvGrpSpPr/>
          <p:nvPr/>
        </p:nvGrpSpPr>
        <p:grpSpPr>
          <a:xfrm>
            <a:off x="164815" y="1639188"/>
            <a:ext cx="4946036" cy="4957102"/>
            <a:chOff x="3788266" y="972531"/>
            <a:chExt cx="6762677" cy="5809198"/>
          </a:xfrm>
        </p:grpSpPr>
        <p:sp>
          <p:nvSpPr>
            <p:cNvPr id="21" name="Rectangle 20">
              <a:extLst>
                <a:ext uri="{FF2B5EF4-FFF2-40B4-BE49-F238E27FC236}">
                  <a16:creationId xmlns:a16="http://schemas.microsoft.com/office/drawing/2014/main" id="{FB26517F-6017-8444-8E66-EDEBB97B390F}"/>
                </a:ext>
              </a:extLst>
            </p:cNvPr>
            <p:cNvSpPr/>
            <p:nvPr/>
          </p:nvSpPr>
          <p:spPr>
            <a:xfrm>
              <a:off x="3812101" y="1003300"/>
              <a:ext cx="6275608" cy="5027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oogle Shape;581;p1">
              <a:extLst>
                <a:ext uri="{FF2B5EF4-FFF2-40B4-BE49-F238E27FC236}">
                  <a16:creationId xmlns:a16="http://schemas.microsoft.com/office/drawing/2014/main" id="{AF6BFADD-944B-3741-8C8E-512636316435}"/>
                </a:ext>
              </a:extLst>
            </p:cNvPr>
            <p:cNvGrpSpPr/>
            <p:nvPr/>
          </p:nvGrpSpPr>
          <p:grpSpPr>
            <a:xfrm>
              <a:off x="6295715" y="5948247"/>
              <a:ext cx="1505213" cy="417368"/>
              <a:chOff x="3985898" y="5786481"/>
              <a:chExt cx="1240272" cy="393656"/>
            </a:xfrm>
          </p:grpSpPr>
          <p:cxnSp>
            <p:nvCxnSpPr>
              <p:cNvPr id="89" name="Google Shape;582;p1">
                <a:extLst>
                  <a:ext uri="{FF2B5EF4-FFF2-40B4-BE49-F238E27FC236}">
                    <a16:creationId xmlns:a16="http://schemas.microsoft.com/office/drawing/2014/main" id="{464C623E-1008-694A-AF22-6639F8346AFB}"/>
                  </a:ext>
                </a:extLst>
              </p:cNvPr>
              <p:cNvCxnSpPr/>
              <p:nvPr/>
            </p:nvCxnSpPr>
            <p:spPr>
              <a:xfrm flipH="1">
                <a:off x="3985898" y="5786481"/>
                <a:ext cx="1409" cy="390700"/>
              </a:xfrm>
              <a:prstGeom prst="straightConnector1">
                <a:avLst/>
              </a:prstGeom>
              <a:noFill/>
              <a:ln w="28575" cap="flat" cmpd="sng">
                <a:solidFill>
                  <a:srgbClr val="000000"/>
                </a:solidFill>
                <a:prstDash val="solid"/>
                <a:round/>
                <a:headEnd type="triangle" w="med" len="med"/>
                <a:tailEnd type="triangle" w="med" len="med"/>
              </a:ln>
            </p:spPr>
          </p:cxnSp>
          <p:cxnSp>
            <p:nvCxnSpPr>
              <p:cNvPr id="90" name="Google Shape;583;p1">
                <a:extLst>
                  <a:ext uri="{FF2B5EF4-FFF2-40B4-BE49-F238E27FC236}">
                    <a16:creationId xmlns:a16="http://schemas.microsoft.com/office/drawing/2014/main" id="{DDC560E2-0813-AA48-BA29-40F128D06635}"/>
                  </a:ext>
                </a:extLst>
              </p:cNvPr>
              <p:cNvCxnSpPr/>
              <p:nvPr/>
            </p:nvCxnSpPr>
            <p:spPr>
              <a:xfrm flipH="1">
                <a:off x="4378640" y="5786481"/>
                <a:ext cx="610" cy="384747"/>
              </a:xfrm>
              <a:prstGeom prst="straightConnector1">
                <a:avLst/>
              </a:prstGeom>
              <a:noFill/>
              <a:ln w="28575" cap="flat" cmpd="sng">
                <a:solidFill>
                  <a:srgbClr val="000000"/>
                </a:solidFill>
                <a:prstDash val="solid"/>
                <a:round/>
                <a:headEnd type="triangle" w="med" len="med"/>
                <a:tailEnd type="triangle" w="med" len="med"/>
              </a:ln>
            </p:spPr>
          </p:cxnSp>
          <p:cxnSp>
            <p:nvCxnSpPr>
              <p:cNvPr id="91" name="Google Shape;584;p1">
                <a:extLst>
                  <a:ext uri="{FF2B5EF4-FFF2-40B4-BE49-F238E27FC236}">
                    <a16:creationId xmlns:a16="http://schemas.microsoft.com/office/drawing/2014/main" id="{F55CFC75-A66B-3849-A417-02DEAF8A52C9}"/>
                  </a:ext>
                </a:extLst>
              </p:cNvPr>
              <p:cNvCxnSpPr/>
              <p:nvPr/>
            </p:nvCxnSpPr>
            <p:spPr>
              <a:xfrm flipH="1">
                <a:off x="4803596" y="5789438"/>
                <a:ext cx="1409" cy="390699"/>
              </a:xfrm>
              <a:prstGeom prst="straightConnector1">
                <a:avLst/>
              </a:prstGeom>
              <a:noFill/>
              <a:ln w="28575" cap="flat" cmpd="sng">
                <a:solidFill>
                  <a:srgbClr val="000000"/>
                </a:solidFill>
                <a:prstDash val="solid"/>
                <a:round/>
                <a:headEnd type="triangle" w="med" len="med"/>
                <a:tailEnd type="triangle" w="med" len="med"/>
              </a:ln>
            </p:spPr>
          </p:cxnSp>
          <p:cxnSp>
            <p:nvCxnSpPr>
              <p:cNvPr id="92" name="Google Shape;585;p1">
                <a:extLst>
                  <a:ext uri="{FF2B5EF4-FFF2-40B4-BE49-F238E27FC236}">
                    <a16:creationId xmlns:a16="http://schemas.microsoft.com/office/drawing/2014/main" id="{C3AD8039-E9F7-AF4A-BBF3-33E9D1764A0F}"/>
                  </a:ext>
                </a:extLst>
              </p:cNvPr>
              <p:cNvCxnSpPr/>
              <p:nvPr/>
            </p:nvCxnSpPr>
            <p:spPr>
              <a:xfrm flipH="1">
                <a:off x="5225560" y="5789438"/>
                <a:ext cx="610" cy="384747"/>
              </a:xfrm>
              <a:prstGeom prst="straightConnector1">
                <a:avLst/>
              </a:prstGeom>
              <a:noFill/>
              <a:ln w="28575" cap="flat" cmpd="sng">
                <a:solidFill>
                  <a:srgbClr val="000000"/>
                </a:solidFill>
                <a:prstDash val="solid"/>
                <a:round/>
                <a:headEnd type="triangle" w="med" len="med"/>
                <a:tailEnd type="triangle" w="med" len="med"/>
              </a:ln>
            </p:spPr>
          </p:cxnSp>
        </p:grpSp>
        <p:sp>
          <p:nvSpPr>
            <p:cNvPr id="23" name="Google Shape;95;p1">
              <a:extLst>
                <a:ext uri="{FF2B5EF4-FFF2-40B4-BE49-F238E27FC236}">
                  <a16:creationId xmlns:a16="http://schemas.microsoft.com/office/drawing/2014/main" id="{D33A9B82-EF7D-D041-BE82-47DEEDA38F51}"/>
                </a:ext>
              </a:extLst>
            </p:cNvPr>
            <p:cNvSpPr/>
            <p:nvPr/>
          </p:nvSpPr>
          <p:spPr>
            <a:xfrm>
              <a:off x="3788266" y="6374297"/>
              <a:ext cx="6186162" cy="407432"/>
            </a:xfrm>
            <a:prstGeom prst="rect">
              <a:avLst/>
            </a:prstGeom>
            <a:solidFill>
              <a:schemeClr val="accent4">
                <a:lumMod val="40000"/>
                <a:lumOff val="6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mn-ea"/>
                  <a:cs typeface="Arial"/>
                  <a:sym typeface="Helvetica Neue"/>
                </a:rPr>
                <a:t>DDR4-DIMM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4" name="Group 23">
              <a:extLst>
                <a:ext uri="{FF2B5EF4-FFF2-40B4-BE49-F238E27FC236}">
                  <a16:creationId xmlns:a16="http://schemas.microsoft.com/office/drawing/2014/main" id="{6BF3C8D8-4D8E-6146-BBB7-6E79EBBFC42E}"/>
                </a:ext>
              </a:extLst>
            </p:cNvPr>
            <p:cNvGrpSpPr/>
            <p:nvPr/>
          </p:nvGrpSpPr>
          <p:grpSpPr>
            <a:xfrm>
              <a:off x="3856055" y="972531"/>
              <a:ext cx="6489363" cy="1609624"/>
              <a:chOff x="3856055" y="972531"/>
              <a:chExt cx="6489363" cy="1609624"/>
            </a:xfrm>
          </p:grpSpPr>
          <p:sp>
            <p:nvSpPr>
              <p:cNvPr id="46" name="Google Shape;94;p1">
                <a:extLst>
                  <a:ext uri="{FF2B5EF4-FFF2-40B4-BE49-F238E27FC236}">
                    <a16:creationId xmlns:a16="http://schemas.microsoft.com/office/drawing/2014/main" id="{78074CE8-7CBC-2540-8234-48A779953978}"/>
                  </a:ext>
                </a:extLst>
              </p:cNvPr>
              <p:cNvSpPr/>
              <p:nvPr/>
            </p:nvSpPr>
            <p:spPr>
              <a:xfrm>
                <a:off x="3856055" y="1327591"/>
                <a:ext cx="6184179" cy="125456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47" name="Google Shape;535;p1">
                <a:extLst>
                  <a:ext uri="{FF2B5EF4-FFF2-40B4-BE49-F238E27FC236}">
                    <a16:creationId xmlns:a16="http://schemas.microsoft.com/office/drawing/2014/main" id="{9F5AC333-952F-3646-A414-7BCB1E4D53C9}"/>
                  </a:ext>
                </a:extLst>
              </p:cNvPr>
              <p:cNvSpPr txBox="1"/>
              <p:nvPr/>
            </p:nvSpPr>
            <p:spPr>
              <a:xfrm>
                <a:off x="7288087" y="972531"/>
                <a:ext cx="3037017" cy="46883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AIE Array</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48" name="Google Shape;540;p1">
                <a:extLst>
                  <a:ext uri="{FF2B5EF4-FFF2-40B4-BE49-F238E27FC236}">
                    <a16:creationId xmlns:a16="http://schemas.microsoft.com/office/drawing/2014/main" id="{3FDDA73F-064C-384A-8D5C-A0C73FBF8667}"/>
                  </a:ext>
                </a:extLst>
              </p:cNvPr>
              <p:cNvSpPr/>
              <p:nvPr/>
            </p:nvSpPr>
            <p:spPr>
              <a:xfrm>
                <a:off x="4415209"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9" name="Google Shape;541;p1">
                <a:extLst>
                  <a:ext uri="{FF2B5EF4-FFF2-40B4-BE49-F238E27FC236}">
                    <a16:creationId xmlns:a16="http://schemas.microsoft.com/office/drawing/2014/main" id="{F881B380-AAD5-424B-8903-D0FDD1D966CF}"/>
                  </a:ext>
                </a:extLst>
              </p:cNvPr>
              <p:cNvSpPr/>
              <p:nvPr/>
            </p:nvSpPr>
            <p:spPr>
              <a:xfrm>
                <a:off x="4801848"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542;p1">
                <a:extLst>
                  <a:ext uri="{FF2B5EF4-FFF2-40B4-BE49-F238E27FC236}">
                    <a16:creationId xmlns:a16="http://schemas.microsoft.com/office/drawing/2014/main" id="{AFB06648-C4A2-1048-8EB6-1C83B0E232EA}"/>
                  </a:ext>
                </a:extLst>
              </p:cNvPr>
              <p:cNvSpPr/>
              <p:nvPr/>
            </p:nvSpPr>
            <p:spPr>
              <a:xfrm>
                <a:off x="5188487"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543;p1">
                <a:extLst>
                  <a:ext uri="{FF2B5EF4-FFF2-40B4-BE49-F238E27FC236}">
                    <a16:creationId xmlns:a16="http://schemas.microsoft.com/office/drawing/2014/main" id="{2F9E2A79-FBCE-3E4F-9238-D13D2CA9DA13}"/>
                  </a:ext>
                </a:extLst>
              </p:cNvPr>
              <p:cNvSpPr/>
              <p:nvPr/>
            </p:nvSpPr>
            <p:spPr>
              <a:xfrm>
                <a:off x="557512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544;p1">
                <a:extLst>
                  <a:ext uri="{FF2B5EF4-FFF2-40B4-BE49-F238E27FC236}">
                    <a16:creationId xmlns:a16="http://schemas.microsoft.com/office/drawing/2014/main" id="{3793E849-C316-0F4B-B327-E76852994A52}"/>
                  </a:ext>
                </a:extLst>
              </p:cNvPr>
              <p:cNvSpPr/>
              <p:nvPr/>
            </p:nvSpPr>
            <p:spPr>
              <a:xfrm>
                <a:off x="5964840"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545;p1">
                <a:extLst>
                  <a:ext uri="{FF2B5EF4-FFF2-40B4-BE49-F238E27FC236}">
                    <a16:creationId xmlns:a16="http://schemas.microsoft.com/office/drawing/2014/main" id="{C41A0F81-8ADF-3948-9969-0505F96B0D64}"/>
                  </a:ext>
                </a:extLst>
              </p:cNvPr>
              <p:cNvSpPr/>
              <p:nvPr/>
            </p:nvSpPr>
            <p:spPr>
              <a:xfrm>
                <a:off x="6348404"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546;p1">
                <a:extLst>
                  <a:ext uri="{FF2B5EF4-FFF2-40B4-BE49-F238E27FC236}">
                    <a16:creationId xmlns:a16="http://schemas.microsoft.com/office/drawing/2014/main" id="{755431A2-14E5-4A4F-893B-8221FF1E07F1}"/>
                  </a:ext>
                </a:extLst>
              </p:cNvPr>
              <p:cNvSpPr/>
              <p:nvPr/>
            </p:nvSpPr>
            <p:spPr>
              <a:xfrm>
                <a:off x="673504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547;p1">
                <a:extLst>
                  <a:ext uri="{FF2B5EF4-FFF2-40B4-BE49-F238E27FC236}">
                    <a16:creationId xmlns:a16="http://schemas.microsoft.com/office/drawing/2014/main" id="{77698085-EE33-924E-A925-22EF36164C09}"/>
                  </a:ext>
                </a:extLst>
              </p:cNvPr>
              <p:cNvSpPr/>
              <p:nvPr/>
            </p:nvSpPr>
            <p:spPr>
              <a:xfrm>
                <a:off x="712168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 name="Google Shape;548;p1">
                <a:extLst>
                  <a:ext uri="{FF2B5EF4-FFF2-40B4-BE49-F238E27FC236}">
                    <a16:creationId xmlns:a16="http://schemas.microsoft.com/office/drawing/2014/main" id="{BA7589DF-23D6-394D-A632-273A898E68F9}"/>
                  </a:ext>
                </a:extLst>
              </p:cNvPr>
              <p:cNvSpPr/>
              <p:nvPr/>
            </p:nvSpPr>
            <p:spPr>
              <a:xfrm>
                <a:off x="750832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 name="Google Shape;549;p1">
                <a:extLst>
                  <a:ext uri="{FF2B5EF4-FFF2-40B4-BE49-F238E27FC236}">
                    <a16:creationId xmlns:a16="http://schemas.microsoft.com/office/drawing/2014/main" id="{8532087A-D230-DE43-9555-76AFD67C2405}"/>
                  </a:ext>
                </a:extLst>
              </p:cNvPr>
              <p:cNvSpPr/>
              <p:nvPr/>
            </p:nvSpPr>
            <p:spPr>
              <a:xfrm>
                <a:off x="7880466"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550;p1">
                <a:extLst>
                  <a:ext uri="{FF2B5EF4-FFF2-40B4-BE49-F238E27FC236}">
                    <a16:creationId xmlns:a16="http://schemas.microsoft.com/office/drawing/2014/main" id="{2BB1B85E-600F-0C4F-A749-446FF91AB9F9}"/>
                  </a:ext>
                </a:extLst>
              </p:cNvPr>
              <p:cNvSpPr/>
              <p:nvPr/>
            </p:nvSpPr>
            <p:spPr>
              <a:xfrm>
                <a:off x="8251823"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551;p1">
                <a:extLst>
                  <a:ext uri="{FF2B5EF4-FFF2-40B4-BE49-F238E27FC236}">
                    <a16:creationId xmlns:a16="http://schemas.microsoft.com/office/drawing/2014/main" id="{AC89E8CD-E253-F847-9508-CD07B4460E26}"/>
                  </a:ext>
                </a:extLst>
              </p:cNvPr>
              <p:cNvSpPr/>
              <p:nvPr/>
            </p:nvSpPr>
            <p:spPr>
              <a:xfrm>
                <a:off x="8638462"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 name="Google Shape;552;p1">
                <a:extLst>
                  <a:ext uri="{FF2B5EF4-FFF2-40B4-BE49-F238E27FC236}">
                    <a16:creationId xmlns:a16="http://schemas.microsoft.com/office/drawing/2014/main" id="{930259DC-E7BF-D440-A5BC-C051A7099898}"/>
                  </a:ext>
                </a:extLst>
              </p:cNvPr>
              <p:cNvSpPr/>
              <p:nvPr/>
            </p:nvSpPr>
            <p:spPr>
              <a:xfrm>
                <a:off x="9025101" y="2173476"/>
                <a:ext cx="292608" cy="292175"/>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553;p1">
                <a:extLst>
                  <a:ext uri="{FF2B5EF4-FFF2-40B4-BE49-F238E27FC236}">
                    <a16:creationId xmlns:a16="http://schemas.microsoft.com/office/drawing/2014/main" id="{83BC1FD3-2E73-1248-AD1B-A8773CAD26E4}"/>
                  </a:ext>
                </a:extLst>
              </p:cNvPr>
              <p:cNvSpPr/>
              <p:nvPr/>
            </p:nvSpPr>
            <p:spPr>
              <a:xfrm>
                <a:off x="4415209"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554;p1">
                <a:extLst>
                  <a:ext uri="{FF2B5EF4-FFF2-40B4-BE49-F238E27FC236}">
                    <a16:creationId xmlns:a16="http://schemas.microsoft.com/office/drawing/2014/main" id="{62CC2EAF-09D2-F040-92DD-6483090C57C3}"/>
                  </a:ext>
                </a:extLst>
              </p:cNvPr>
              <p:cNvSpPr/>
              <p:nvPr/>
            </p:nvSpPr>
            <p:spPr>
              <a:xfrm>
                <a:off x="4415209"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555;p1">
                <a:extLst>
                  <a:ext uri="{FF2B5EF4-FFF2-40B4-BE49-F238E27FC236}">
                    <a16:creationId xmlns:a16="http://schemas.microsoft.com/office/drawing/2014/main" id="{5A0B6AB2-DA71-F247-B25A-B997AFBE7D91}"/>
                  </a:ext>
                </a:extLst>
              </p:cNvPr>
              <p:cNvSpPr/>
              <p:nvPr/>
            </p:nvSpPr>
            <p:spPr>
              <a:xfrm>
                <a:off x="4801848"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556;p1">
                <a:extLst>
                  <a:ext uri="{FF2B5EF4-FFF2-40B4-BE49-F238E27FC236}">
                    <a16:creationId xmlns:a16="http://schemas.microsoft.com/office/drawing/2014/main" id="{D0D0D85A-DB17-B344-88E5-FDF1FBAF104B}"/>
                  </a:ext>
                </a:extLst>
              </p:cNvPr>
              <p:cNvSpPr/>
              <p:nvPr/>
            </p:nvSpPr>
            <p:spPr>
              <a:xfrm>
                <a:off x="4801848"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557;p1">
                <a:extLst>
                  <a:ext uri="{FF2B5EF4-FFF2-40B4-BE49-F238E27FC236}">
                    <a16:creationId xmlns:a16="http://schemas.microsoft.com/office/drawing/2014/main" id="{672C4D7D-C099-E741-B892-28EA97022526}"/>
                  </a:ext>
                </a:extLst>
              </p:cNvPr>
              <p:cNvSpPr/>
              <p:nvPr/>
            </p:nvSpPr>
            <p:spPr>
              <a:xfrm>
                <a:off x="5188793"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558;p1">
                <a:extLst>
                  <a:ext uri="{FF2B5EF4-FFF2-40B4-BE49-F238E27FC236}">
                    <a16:creationId xmlns:a16="http://schemas.microsoft.com/office/drawing/2014/main" id="{86C78118-8A9F-8042-8DFD-92B1E3403DEC}"/>
                  </a:ext>
                </a:extLst>
              </p:cNvPr>
              <p:cNvSpPr/>
              <p:nvPr/>
            </p:nvSpPr>
            <p:spPr>
              <a:xfrm>
                <a:off x="5188793"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559;p1">
                <a:extLst>
                  <a:ext uri="{FF2B5EF4-FFF2-40B4-BE49-F238E27FC236}">
                    <a16:creationId xmlns:a16="http://schemas.microsoft.com/office/drawing/2014/main" id="{FD827B20-D3DE-CC48-8CD0-A58AC860B0B9}"/>
                  </a:ext>
                </a:extLst>
              </p:cNvPr>
              <p:cNvSpPr/>
              <p:nvPr/>
            </p:nvSpPr>
            <p:spPr>
              <a:xfrm>
                <a:off x="7883605" y="1445248"/>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560;p1">
                <a:extLst>
                  <a:ext uri="{FF2B5EF4-FFF2-40B4-BE49-F238E27FC236}">
                    <a16:creationId xmlns:a16="http://schemas.microsoft.com/office/drawing/2014/main" id="{5652D2AC-6F2D-864C-B62D-3858DA00B222}"/>
                  </a:ext>
                </a:extLst>
              </p:cNvPr>
              <p:cNvSpPr/>
              <p:nvPr/>
            </p:nvSpPr>
            <p:spPr>
              <a:xfrm>
                <a:off x="5574643"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561;p1">
                <a:extLst>
                  <a:ext uri="{FF2B5EF4-FFF2-40B4-BE49-F238E27FC236}">
                    <a16:creationId xmlns:a16="http://schemas.microsoft.com/office/drawing/2014/main" id="{4E4D2E6F-2D33-7841-8314-DBE3B87AAD87}"/>
                  </a:ext>
                </a:extLst>
              </p:cNvPr>
              <p:cNvSpPr/>
              <p:nvPr/>
            </p:nvSpPr>
            <p:spPr>
              <a:xfrm>
                <a:off x="8251517"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562;p1">
                <a:extLst>
                  <a:ext uri="{FF2B5EF4-FFF2-40B4-BE49-F238E27FC236}">
                    <a16:creationId xmlns:a16="http://schemas.microsoft.com/office/drawing/2014/main" id="{EEA6CB7F-061E-0C44-8AB2-313EF5EDC293}"/>
                  </a:ext>
                </a:extLst>
              </p:cNvPr>
              <p:cNvSpPr/>
              <p:nvPr/>
            </p:nvSpPr>
            <p:spPr>
              <a:xfrm>
                <a:off x="5574643"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563;p1">
                <a:extLst>
                  <a:ext uri="{FF2B5EF4-FFF2-40B4-BE49-F238E27FC236}">
                    <a16:creationId xmlns:a16="http://schemas.microsoft.com/office/drawing/2014/main" id="{AC779C30-2B51-3447-ACB8-263B2C816405}"/>
                  </a:ext>
                </a:extLst>
              </p:cNvPr>
              <p:cNvSpPr/>
              <p:nvPr/>
            </p:nvSpPr>
            <p:spPr>
              <a:xfrm>
                <a:off x="8638462"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564;p1">
                <a:extLst>
                  <a:ext uri="{FF2B5EF4-FFF2-40B4-BE49-F238E27FC236}">
                    <a16:creationId xmlns:a16="http://schemas.microsoft.com/office/drawing/2014/main" id="{E4131851-5488-DC47-A9EC-1E7618A56B63}"/>
                  </a:ext>
                </a:extLst>
              </p:cNvPr>
              <p:cNvSpPr/>
              <p:nvPr/>
            </p:nvSpPr>
            <p:spPr>
              <a:xfrm>
                <a:off x="5961282"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565;p1">
                <a:extLst>
                  <a:ext uri="{FF2B5EF4-FFF2-40B4-BE49-F238E27FC236}">
                    <a16:creationId xmlns:a16="http://schemas.microsoft.com/office/drawing/2014/main" id="{5E236424-1632-C641-8946-AA0E45098724}"/>
                  </a:ext>
                </a:extLst>
              </p:cNvPr>
              <p:cNvSpPr/>
              <p:nvPr/>
            </p:nvSpPr>
            <p:spPr>
              <a:xfrm>
                <a:off x="9028966" y="1444886"/>
                <a:ext cx="292608" cy="292175"/>
              </a:xfrm>
              <a:prstGeom prst="rect">
                <a:avLst/>
              </a:prstGeom>
              <a:solidFill>
                <a:srgbClr val="9CC2E5"/>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566;p1">
                <a:extLst>
                  <a:ext uri="{FF2B5EF4-FFF2-40B4-BE49-F238E27FC236}">
                    <a16:creationId xmlns:a16="http://schemas.microsoft.com/office/drawing/2014/main" id="{5A44B24A-0213-6A48-BC0B-5AC260EB543F}"/>
                  </a:ext>
                </a:extLst>
              </p:cNvPr>
              <p:cNvSpPr/>
              <p:nvPr/>
            </p:nvSpPr>
            <p:spPr>
              <a:xfrm>
                <a:off x="5961282"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567;p1">
                <a:extLst>
                  <a:ext uri="{FF2B5EF4-FFF2-40B4-BE49-F238E27FC236}">
                    <a16:creationId xmlns:a16="http://schemas.microsoft.com/office/drawing/2014/main" id="{010A9AA2-6D7E-934E-893A-D8549FA0EA26}"/>
                  </a:ext>
                </a:extLst>
              </p:cNvPr>
              <p:cNvSpPr/>
              <p:nvPr/>
            </p:nvSpPr>
            <p:spPr>
              <a:xfrm>
                <a:off x="6348227" y="1812460"/>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568;p1">
                <a:extLst>
                  <a:ext uri="{FF2B5EF4-FFF2-40B4-BE49-F238E27FC236}">
                    <a16:creationId xmlns:a16="http://schemas.microsoft.com/office/drawing/2014/main" id="{CD362D62-87B8-2A45-B0D4-AF51926CD71D}"/>
                  </a:ext>
                </a:extLst>
              </p:cNvPr>
              <p:cNvSpPr/>
              <p:nvPr/>
            </p:nvSpPr>
            <p:spPr>
              <a:xfrm>
                <a:off x="6348227" y="1446491"/>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569;p1">
                <a:extLst>
                  <a:ext uri="{FF2B5EF4-FFF2-40B4-BE49-F238E27FC236}">
                    <a16:creationId xmlns:a16="http://schemas.microsoft.com/office/drawing/2014/main" id="{DBC02E52-5AEE-504B-9D78-EE1351AA9CCA}"/>
                  </a:ext>
                </a:extLst>
              </p:cNvPr>
              <p:cNvSpPr/>
              <p:nvPr/>
            </p:nvSpPr>
            <p:spPr>
              <a:xfrm>
                <a:off x="6737770"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570;p1">
                <a:extLst>
                  <a:ext uri="{FF2B5EF4-FFF2-40B4-BE49-F238E27FC236}">
                    <a16:creationId xmlns:a16="http://schemas.microsoft.com/office/drawing/2014/main" id="{2E92062E-80DE-3845-A99C-6B41CD2ED91D}"/>
                  </a:ext>
                </a:extLst>
              </p:cNvPr>
              <p:cNvSpPr/>
              <p:nvPr/>
            </p:nvSpPr>
            <p:spPr>
              <a:xfrm>
                <a:off x="6737770"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571;p1">
                <a:extLst>
                  <a:ext uri="{FF2B5EF4-FFF2-40B4-BE49-F238E27FC236}">
                    <a16:creationId xmlns:a16="http://schemas.microsoft.com/office/drawing/2014/main" id="{0BB85BC6-C43C-2247-A0FF-0C60478B482F}"/>
                  </a:ext>
                </a:extLst>
              </p:cNvPr>
              <p:cNvSpPr/>
              <p:nvPr/>
            </p:nvSpPr>
            <p:spPr>
              <a:xfrm>
                <a:off x="7124409"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572;p1">
                <a:extLst>
                  <a:ext uri="{FF2B5EF4-FFF2-40B4-BE49-F238E27FC236}">
                    <a16:creationId xmlns:a16="http://schemas.microsoft.com/office/drawing/2014/main" id="{37980F44-DC33-E24D-B194-39C88B4E65A9}"/>
                  </a:ext>
                </a:extLst>
              </p:cNvPr>
              <p:cNvSpPr/>
              <p:nvPr/>
            </p:nvSpPr>
            <p:spPr>
              <a:xfrm>
                <a:off x="7124409"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573;p1">
                <a:extLst>
                  <a:ext uri="{FF2B5EF4-FFF2-40B4-BE49-F238E27FC236}">
                    <a16:creationId xmlns:a16="http://schemas.microsoft.com/office/drawing/2014/main" id="{864E33D6-9120-0F49-86C5-793DAAE52547}"/>
                  </a:ext>
                </a:extLst>
              </p:cNvPr>
              <p:cNvSpPr/>
              <p:nvPr/>
            </p:nvSpPr>
            <p:spPr>
              <a:xfrm>
                <a:off x="7511354"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574;p1">
                <a:extLst>
                  <a:ext uri="{FF2B5EF4-FFF2-40B4-BE49-F238E27FC236}">
                    <a16:creationId xmlns:a16="http://schemas.microsoft.com/office/drawing/2014/main" id="{A9EEE387-6BBD-A34F-BB42-5F89F28B2D6A}"/>
                  </a:ext>
                </a:extLst>
              </p:cNvPr>
              <p:cNvSpPr/>
              <p:nvPr/>
            </p:nvSpPr>
            <p:spPr>
              <a:xfrm>
                <a:off x="7511354" y="1444886"/>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575;p1">
                <a:extLst>
                  <a:ext uri="{FF2B5EF4-FFF2-40B4-BE49-F238E27FC236}">
                    <a16:creationId xmlns:a16="http://schemas.microsoft.com/office/drawing/2014/main" id="{F0BF99D6-80E9-914B-8045-9A61B2E5ADCE}"/>
                  </a:ext>
                </a:extLst>
              </p:cNvPr>
              <p:cNvSpPr/>
              <p:nvPr/>
            </p:nvSpPr>
            <p:spPr>
              <a:xfrm>
                <a:off x="7883605" y="1811217"/>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576;p1">
                <a:extLst>
                  <a:ext uri="{FF2B5EF4-FFF2-40B4-BE49-F238E27FC236}">
                    <a16:creationId xmlns:a16="http://schemas.microsoft.com/office/drawing/2014/main" id="{8DBFC9AF-95A3-C24B-BD71-BA98D1DF14BB}"/>
                  </a:ext>
                </a:extLst>
              </p:cNvPr>
              <p:cNvSpPr/>
              <p:nvPr/>
            </p:nvSpPr>
            <p:spPr>
              <a:xfrm>
                <a:off x="8251517"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577;p1">
                <a:extLst>
                  <a:ext uri="{FF2B5EF4-FFF2-40B4-BE49-F238E27FC236}">
                    <a16:creationId xmlns:a16="http://schemas.microsoft.com/office/drawing/2014/main" id="{A289787D-7F17-F442-9061-D7665C1DFCED}"/>
                  </a:ext>
                </a:extLst>
              </p:cNvPr>
              <p:cNvSpPr/>
              <p:nvPr/>
            </p:nvSpPr>
            <p:spPr>
              <a:xfrm>
                <a:off x="8638462"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578;p1">
                <a:extLst>
                  <a:ext uri="{FF2B5EF4-FFF2-40B4-BE49-F238E27FC236}">
                    <a16:creationId xmlns:a16="http://schemas.microsoft.com/office/drawing/2014/main" id="{B0B24E83-1E4D-E74D-BD95-010697273EBC}"/>
                  </a:ext>
                </a:extLst>
              </p:cNvPr>
              <p:cNvSpPr/>
              <p:nvPr/>
            </p:nvSpPr>
            <p:spPr>
              <a:xfrm>
                <a:off x="9028966" y="1810855"/>
                <a:ext cx="292608" cy="292175"/>
              </a:xfrm>
              <a:prstGeom prst="rect">
                <a:avLst/>
              </a:prstGeom>
              <a:solidFill>
                <a:srgbClr val="9FC5E8"/>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TextBox 86">
                <a:extLst>
                  <a:ext uri="{FF2B5EF4-FFF2-40B4-BE49-F238E27FC236}">
                    <a16:creationId xmlns:a16="http://schemas.microsoft.com/office/drawing/2014/main" id="{1610DB5E-5C93-2E45-ACD9-F88378782C35}"/>
                  </a:ext>
                </a:extLst>
              </p:cNvPr>
              <p:cNvSpPr txBox="1"/>
              <p:nvPr/>
            </p:nvSpPr>
            <p:spPr>
              <a:xfrm>
                <a:off x="9466100" y="1799121"/>
                <a:ext cx="731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rPr>
                  <a:t>IO</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sp>
            <p:nvSpPr>
              <p:cNvPr id="88" name="TextBox 87">
                <a:extLst>
                  <a:ext uri="{FF2B5EF4-FFF2-40B4-BE49-F238E27FC236}">
                    <a16:creationId xmlns:a16="http://schemas.microsoft.com/office/drawing/2014/main" id="{9C7EA9A8-D9BA-E344-A1CB-79FD10347695}"/>
                  </a:ext>
                </a:extLst>
              </p:cNvPr>
              <p:cNvSpPr txBox="1"/>
              <p:nvPr/>
            </p:nvSpPr>
            <p:spPr>
              <a:xfrm>
                <a:off x="9354760" y="1221536"/>
                <a:ext cx="990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1800" b="0" i="0" u="none" strike="noStrike" kern="0" cap="none" spc="0" normalizeH="0" baseline="0" noProof="0" dirty="0">
                    <a:ln>
                      <a:noFill/>
                    </a:ln>
                    <a:solidFill>
                      <a:srgbClr val="000000"/>
                    </a:solidFill>
                    <a:effectLst/>
                    <a:uLnTx/>
                    <a:uFillTx/>
                    <a:latin typeface="Helvetica Neue"/>
                    <a:ea typeface="宋体" panose="02010600030101010101" pitchFamily="2" charset="-122"/>
                    <a:cs typeface="Times New Roman" pitchFamily="18" charset="0"/>
                    <a:sym typeface="Arial"/>
                  </a:rPr>
                  <a:t>AIE</a:t>
                </a:r>
                <a:endParaRPr kumimoji="0" lang="zh-CN" alt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Arial"/>
                </a:endParaRPr>
              </a:p>
            </p:txBody>
          </p:sp>
        </p:grpSp>
        <p:sp>
          <p:nvSpPr>
            <p:cNvPr id="25" name="TextBox 24">
              <a:extLst>
                <a:ext uri="{FF2B5EF4-FFF2-40B4-BE49-F238E27FC236}">
                  <a16:creationId xmlns:a16="http://schemas.microsoft.com/office/drawing/2014/main" id="{5854FD9C-0234-544E-A9F3-DCA43689D1DD}"/>
                </a:ext>
              </a:extLst>
            </p:cNvPr>
            <p:cNvSpPr txBox="1"/>
            <p:nvPr/>
          </p:nvSpPr>
          <p:spPr>
            <a:xfrm>
              <a:off x="8348312" y="5932885"/>
              <a:ext cx="1938794" cy="461665"/>
            </a:xfrm>
            <a:prstGeom prst="rect">
              <a:avLst/>
            </a:prstGeom>
            <a:noFill/>
          </p:spPr>
          <p:txBody>
            <a:bodyPr wrap="square" rtlCol="0">
              <a:spAutoFit/>
            </a:bodyPr>
            <a:lstStyle/>
            <a:p>
              <a:r>
                <a:rPr lang="en-US" sz="2400" b="1" dirty="0"/>
                <a:t>25.6 GB/s</a:t>
              </a:r>
            </a:p>
          </p:txBody>
        </p:sp>
        <p:grpSp>
          <p:nvGrpSpPr>
            <p:cNvPr id="26" name="Group 25">
              <a:extLst>
                <a:ext uri="{FF2B5EF4-FFF2-40B4-BE49-F238E27FC236}">
                  <a16:creationId xmlns:a16="http://schemas.microsoft.com/office/drawing/2014/main" id="{4F116A88-E4FA-4549-9303-F848F2862CA8}"/>
                </a:ext>
              </a:extLst>
            </p:cNvPr>
            <p:cNvGrpSpPr/>
            <p:nvPr/>
          </p:nvGrpSpPr>
          <p:grpSpPr>
            <a:xfrm>
              <a:off x="5969465" y="3862062"/>
              <a:ext cx="4581478" cy="1704886"/>
              <a:chOff x="5984740" y="3852750"/>
              <a:chExt cx="4581478" cy="1704886"/>
            </a:xfrm>
          </p:grpSpPr>
          <p:sp>
            <p:nvSpPr>
              <p:cNvPr id="39" name="Google Shape;90;p1">
                <a:extLst>
                  <a:ext uri="{FF2B5EF4-FFF2-40B4-BE49-F238E27FC236}">
                    <a16:creationId xmlns:a16="http://schemas.microsoft.com/office/drawing/2014/main" id="{54D640F3-35E6-754B-816B-FDC8345B594E}"/>
                  </a:ext>
                </a:extLst>
              </p:cNvPr>
              <p:cNvSpPr/>
              <p:nvPr/>
            </p:nvSpPr>
            <p:spPr>
              <a:xfrm>
                <a:off x="6574250" y="3852750"/>
                <a:ext cx="3465984" cy="1704886"/>
              </a:xfrm>
              <a:prstGeom prst="rect">
                <a:avLst/>
              </a:prstGeom>
              <a:solidFill>
                <a:schemeClr val="accent3">
                  <a:lumMod val="20000"/>
                  <a:lumOff val="80000"/>
                </a:scheme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40" name="Google Shape;539;p1">
                <a:extLst>
                  <a:ext uri="{FF2B5EF4-FFF2-40B4-BE49-F238E27FC236}">
                    <a16:creationId xmlns:a16="http://schemas.microsoft.com/office/drawing/2014/main" id="{A393AE76-D835-1D45-9D1C-6D4B0C7A6065}"/>
                  </a:ext>
                </a:extLst>
              </p:cNvPr>
              <p:cNvSpPr txBox="1"/>
              <p:nvPr/>
            </p:nvSpPr>
            <p:spPr>
              <a:xfrm>
                <a:off x="5984740" y="3864404"/>
                <a:ext cx="4581478" cy="4688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Helvetica Neue"/>
                  <a:buNone/>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Programmable Logic</a:t>
                </a:r>
                <a:endParaRPr kumimoji="0"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41" name="Group 40">
                <a:extLst>
                  <a:ext uri="{FF2B5EF4-FFF2-40B4-BE49-F238E27FC236}">
                    <a16:creationId xmlns:a16="http://schemas.microsoft.com/office/drawing/2014/main" id="{CE40F515-7DB2-D94B-A7F5-7EC5BAF3A5B2}"/>
                  </a:ext>
                </a:extLst>
              </p:cNvPr>
              <p:cNvGrpSpPr/>
              <p:nvPr/>
            </p:nvGrpSpPr>
            <p:grpSpPr>
              <a:xfrm>
                <a:off x="6924334" y="4365052"/>
                <a:ext cx="2765815" cy="1078813"/>
                <a:chOff x="6068410" y="3717195"/>
                <a:chExt cx="1735338" cy="1078813"/>
              </a:xfrm>
            </p:grpSpPr>
            <p:sp>
              <p:nvSpPr>
                <p:cNvPr id="42" name="Google Shape;106;p1">
                  <a:extLst>
                    <a:ext uri="{FF2B5EF4-FFF2-40B4-BE49-F238E27FC236}">
                      <a16:creationId xmlns:a16="http://schemas.microsoft.com/office/drawing/2014/main" id="{3D24F35A-BD5A-2F4D-B42F-3F2CFBF84E56}"/>
                    </a:ext>
                  </a:extLst>
                </p:cNvPr>
                <p:cNvSpPr/>
                <p:nvPr/>
              </p:nvSpPr>
              <p:spPr>
                <a:xfrm>
                  <a:off x="6857491" y="3718747"/>
                  <a:ext cx="946257" cy="321005"/>
                </a:xfrm>
                <a:prstGeom prst="rect">
                  <a:avLst/>
                </a:prstGeom>
                <a:solidFill>
                  <a:schemeClr val="accent6">
                    <a:lumMod val="20000"/>
                    <a:lumOff val="80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BRAM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43" name="Google Shape;106;p1">
                  <a:extLst>
                    <a:ext uri="{FF2B5EF4-FFF2-40B4-BE49-F238E27FC236}">
                      <a16:creationId xmlns:a16="http://schemas.microsoft.com/office/drawing/2014/main" id="{71978EAE-2F62-834F-920A-224737633194}"/>
                    </a:ext>
                  </a:extLst>
                </p:cNvPr>
                <p:cNvSpPr/>
                <p:nvPr/>
              </p:nvSpPr>
              <p:spPr>
                <a:xfrm>
                  <a:off x="6068410" y="4214447"/>
                  <a:ext cx="919811" cy="581561"/>
                </a:xfrm>
                <a:prstGeom prst="rect">
                  <a:avLst/>
                </a:prstGeom>
                <a:solidFill>
                  <a:schemeClr val="accent6">
                    <a:lumMod val="20000"/>
                    <a:lumOff val="80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U</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44" name="Google Shape;106;p1">
                  <a:extLst>
                    <a:ext uri="{FF2B5EF4-FFF2-40B4-BE49-F238E27FC236}">
                      <a16:creationId xmlns:a16="http://schemas.microsoft.com/office/drawing/2014/main" id="{6D4CCEA2-5971-A344-8D20-97F8AF011208}"/>
                    </a:ext>
                  </a:extLst>
                </p:cNvPr>
                <p:cNvSpPr/>
                <p:nvPr/>
              </p:nvSpPr>
              <p:spPr>
                <a:xfrm>
                  <a:off x="6073053" y="3717195"/>
                  <a:ext cx="632853" cy="346529"/>
                </a:xfrm>
                <a:prstGeom prst="rect">
                  <a:avLst/>
                </a:prstGeom>
                <a:solidFill>
                  <a:schemeClr val="accent6">
                    <a:lumMod val="20000"/>
                    <a:lumOff val="80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CLB</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45" name="Google Shape;106;p1">
                  <a:extLst>
                    <a:ext uri="{FF2B5EF4-FFF2-40B4-BE49-F238E27FC236}">
                      <a16:creationId xmlns:a16="http://schemas.microsoft.com/office/drawing/2014/main" id="{966AF3C0-95B6-C348-A36C-9DBBBEEE373C}"/>
                    </a:ext>
                  </a:extLst>
                </p:cNvPr>
                <p:cNvSpPr/>
                <p:nvPr/>
              </p:nvSpPr>
              <p:spPr>
                <a:xfrm>
                  <a:off x="7129228" y="4214447"/>
                  <a:ext cx="661553" cy="576540"/>
                </a:xfrm>
                <a:prstGeom prst="rect">
                  <a:avLst/>
                </a:prstGeom>
                <a:solidFill>
                  <a:schemeClr val="accent6">
                    <a:lumMod val="20000"/>
                    <a:lumOff val="80000"/>
                  </a:schemeClr>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DSP</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grpSp>
          <p:nvGrpSpPr>
            <p:cNvPr id="27" name="Group 26">
              <a:extLst>
                <a:ext uri="{FF2B5EF4-FFF2-40B4-BE49-F238E27FC236}">
                  <a16:creationId xmlns:a16="http://schemas.microsoft.com/office/drawing/2014/main" id="{3EC95572-5D72-AF4D-BE38-C6437B5392B9}"/>
                </a:ext>
              </a:extLst>
            </p:cNvPr>
            <p:cNvGrpSpPr/>
            <p:nvPr/>
          </p:nvGrpSpPr>
          <p:grpSpPr>
            <a:xfrm>
              <a:off x="5178256" y="2648539"/>
              <a:ext cx="4001250" cy="1027415"/>
              <a:chOff x="5178256" y="2648539"/>
              <a:chExt cx="4001250" cy="1027415"/>
            </a:xfrm>
          </p:grpSpPr>
          <p:cxnSp>
            <p:nvCxnSpPr>
              <p:cNvPr id="35" name="Google Shape;97;p1">
                <a:extLst>
                  <a:ext uri="{FF2B5EF4-FFF2-40B4-BE49-F238E27FC236}">
                    <a16:creationId xmlns:a16="http://schemas.microsoft.com/office/drawing/2014/main" id="{03AA9C45-522F-B24E-B46F-0959FCF941F7}"/>
                  </a:ext>
                </a:extLst>
              </p:cNvPr>
              <p:cNvCxnSpPr/>
              <p:nvPr/>
            </p:nvCxnSpPr>
            <p:spPr>
              <a:xfrm>
                <a:off x="9176972" y="2650689"/>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36" name="Google Shape;97;p1">
                <a:extLst>
                  <a:ext uri="{FF2B5EF4-FFF2-40B4-BE49-F238E27FC236}">
                    <a16:creationId xmlns:a16="http://schemas.microsoft.com/office/drawing/2014/main" id="{96DC22D9-CBD5-2748-95E3-AB42D1EF5500}"/>
                  </a:ext>
                </a:extLst>
              </p:cNvPr>
              <p:cNvCxnSpPr/>
              <p:nvPr/>
            </p:nvCxnSpPr>
            <p:spPr>
              <a:xfrm>
                <a:off x="7800188" y="2650688"/>
                <a:ext cx="2534" cy="1025265"/>
              </a:xfrm>
              <a:prstGeom prst="straightConnector1">
                <a:avLst/>
              </a:prstGeom>
              <a:noFill/>
              <a:ln w="38100" cap="flat" cmpd="sng">
                <a:solidFill>
                  <a:srgbClr val="000000"/>
                </a:solidFill>
                <a:prstDash val="solid"/>
                <a:round/>
                <a:headEnd type="triangle" w="med" len="med"/>
                <a:tailEnd type="triangle" w="med" len="med"/>
              </a:ln>
            </p:spPr>
          </p:cxnSp>
          <p:cxnSp>
            <p:nvCxnSpPr>
              <p:cNvPr id="37" name="Google Shape;97;p1">
                <a:extLst>
                  <a:ext uri="{FF2B5EF4-FFF2-40B4-BE49-F238E27FC236}">
                    <a16:creationId xmlns:a16="http://schemas.microsoft.com/office/drawing/2014/main" id="{9BEA8C04-E8A9-B847-9B2B-FCD7BD0D5A35}"/>
                  </a:ext>
                </a:extLst>
              </p:cNvPr>
              <p:cNvCxnSpPr/>
              <p:nvPr/>
            </p:nvCxnSpPr>
            <p:spPr>
              <a:xfrm>
                <a:off x="5178256" y="2648539"/>
                <a:ext cx="2534" cy="755857"/>
              </a:xfrm>
              <a:prstGeom prst="straightConnector1">
                <a:avLst/>
              </a:prstGeom>
              <a:noFill/>
              <a:ln w="38100" cap="flat" cmpd="sng">
                <a:solidFill>
                  <a:srgbClr val="000000"/>
                </a:solidFill>
                <a:prstDash val="solid"/>
                <a:round/>
                <a:headEnd type="triangle" w="med" len="med"/>
                <a:tailEnd type="triangle" w="med" len="med"/>
              </a:ln>
            </p:spPr>
          </p:cxnSp>
          <p:cxnSp>
            <p:nvCxnSpPr>
              <p:cNvPr id="38" name="Google Shape;97;p1">
                <a:extLst>
                  <a:ext uri="{FF2B5EF4-FFF2-40B4-BE49-F238E27FC236}">
                    <a16:creationId xmlns:a16="http://schemas.microsoft.com/office/drawing/2014/main" id="{A55E84FB-C0B1-5048-ACD7-B271A566D265}"/>
                  </a:ext>
                </a:extLst>
              </p:cNvPr>
              <p:cNvCxnSpPr/>
              <p:nvPr/>
            </p:nvCxnSpPr>
            <p:spPr>
              <a:xfrm>
                <a:off x="6503746" y="2662116"/>
                <a:ext cx="2534" cy="755857"/>
              </a:xfrm>
              <a:prstGeom prst="straightConnector1">
                <a:avLst/>
              </a:prstGeom>
              <a:noFill/>
              <a:ln w="38100" cap="flat" cmpd="sng">
                <a:solidFill>
                  <a:srgbClr val="000000"/>
                </a:solidFill>
                <a:prstDash val="solid"/>
                <a:round/>
                <a:headEnd type="triangle" w="med" len="med"/>
                <a:tailEnd type="triangle" w="med" len="med"/>
              </a:ln>
            </p:spPr>
          </p:cxnSp>
        </p:grpSp>
        <p:grpSp>
          <p:nvGrpSpPr>
            <p:cNvPr id="28" name="Group 27">
              <a:extLst>
                <a:ext uri="{FF2B5EF4-FFF2-40B4-BE49-F238E27FC236}">
                  <a16:creationId xmlns:a16="http://schemas.microsoft.com/office/drawing/2014/main" id="{E1BC7D94-9A94-6A43-917A-DE8E415AAB45}"/>
                </a:ext>
              </a:extLst>
            </p:cNvPr>
            <p:cNvGrpSpPr/>
            <p:nvPr/>
          </p:nvGrpSpPr>
          <p:grpSpPr>
            <a:xfrm>
              <a:off x="3854071" y="3497933"/>
              <a:ext cx="6170888" cy="2434952"/>
              <a:chOff x="3854071" y="3497933"/>
              <a:chExt cx="6170888" cy="2434952"/>
            </a:xfrm>
          </p:grpSpPr>
          <p:grpSp>
            <p:nvGrpSpPr>
              <p:cNvPr id="29" name="Group 28">
                <a:extLst>
                  <a:ext uri="{FF2B5EF4-FFF2-40B4-BE49-F238E27FC236}">
                    <a16:creationId xmlns:a16="http://schemas.microsoft.com/office/drawing/2014/main" id="{44F91DC6-E3FE-2F4B-B08E-1AFC94464FE6}"/>
                  </a:ext>
                </a:extLst>
              </p:cNvPr>
              <p:cNvGrpSpPr/>
              <p:nvPr/>
            </p:nvGrpSpPr>
            <p:grpSpPr>
              <a:xfrm>
                <a:off x="3854071" y="3497933"/>
                <a:ext cx="6170888" cy="2434952"/>
                <a:chOff x="3854071" y="3497933"/>
                <a:chExt cx="6170888" cy="2434952"/>
              </a:xfrm>
            </p:grpSpPr>
            <p:sp>
              <p:nvSpPr>
                <p:cNvPr id="31" name="Google Shape;95;p1">
                  <a:extLst>
                    <a:ext uri="{FF2B5EF4-FFF2-40B4-BE49-F238E27FC236}">
                      <a16:creationId xmlns:a16="http://schemas.microsoft.com/office/drawing/2014/main" id="{D9FDECDD-331F-D448-BDC3-5570A2A00F6F}"/>
                    </a:ext>
                  </a:extLst>
                </p:cNvPr>
                <p:cNvSpPr/>
                <p:nvPr/>
              </p:nvSpPr>
              <p:spPr>
                <a:xfrm>
                  <a:off x="3854071" y="3497933"/>
                  <a:ext cx="2706911" cy="2434952"/>
                </a:xfrm>
                <a:prstGeom prst="rect">
                  <a:avLst/>
                </a:prstGeom>
                <a:solidFill>
                  <a:schemeClr val="bg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100;p1">
                  <a:extLst>
                    <a:ext uri="{FF2B5EF4-FFF2-40B4-BE49-F238E27FC236}">
                      <a16:creationId xmlns:a16="http://schemas.microsoft.com/office/drawing/2014/main" id="{228150BD-70CA-8B4D-9A3E-E692B88D9A0D}"/>
                    </a:ext>
                  </a:extLst>
                </p:cNvPr>
                <p:cNvSpPr/>
                <p:nvPr/>
              </p:nvSpPr>
              <p:spPr>
                <a:xfrm>
                  <a:off x="3854072" y="5568014"/>
                  <a:ext cx="6170887" cy="36487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NOC</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100;p1">
                  <a:extLst>
                    <a:ext uri="{FF2B5EF4-FFF2-40B4-BE49-F238E27FC236}">
                      <a16:creationId xmlns:a16="http://schemas.microsoft.com/office/drawing/2014/main" id="{CE6BC624-CE02-8845-838E-39F7500B4F3A}"/>
                    </a:ext>
                  </a:extLst>
                </p:cNvPr>
                <p:cNvSpPr/>
                <p:nvPr/>
              </p:nvSpPr>
              <p:spPr>
                <a:xfrm>
                  <a:off x="3854072" y="3497933"/>
                  <a:ext cx="3560218" cy="36145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95;p1">
                  <a:extLst>
                    <a:ext uri="{FF2B5EF4-FFF2-40B4-BE49-F238E27FC236}">
                      <a16:creationId xmlns:a16="http://schemas.microsoft.com/office/drawing/2014/main" id="{004E9B3A-90FB-E544-BB03-EC6C3E7AF3C6}"/>
                    </a:ext>
                  </a:extLst>
                </p:cNvPr>
                <p:cNvSpPr/>
                <p:nvPr/>
              </p:nvSpPr>
              <p:spPr>
                <a:xfrm>
                  <a:off x="6229350" y="3558197"/>
                  <a:ext cx="314502" cy="2299344"/>
                </a:xfrm>
                <a:prstGeom prst="rect">
                  <a:avLst/>
                </a:prstGeom>
                <a:solidFill>
                  <a:schemeClr val="bg1"/>
                </a:solidFill>
                <a:ln w="2857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Helvetica Neue"/>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30" name="Google Shape;93;p1">
                <a:extLst>
                  <a:ext uri="{FF2B5EF4-FFF2-40B4-BE49-F238E27FC236}">
                    <a16:creationId xmlns:a16="http://schemas.microsoft.com/office/drawing/2014/main" id="{CA7BAEFB-BAAC-5545-A5C0-6F001ED59C0C}"/>
                  </a:ext>
                </a:extLst>
              </p:cNvPr>
              <p:cNvSpPr/>
              <p:nvPr/>
            </p:nvSpPr>
            <p:spPr>
              <a:xfrm>
                <a:off x="3856685" y="3854568"/>
                <a:ext cx="2361628" cy="1705206"/>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Processor System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Helvetica Neue"/>
                  <a:buNone/>
                  <a:tabLst/>
                  <a:defRPr/>
                </a:pPr>
                <a:r>
                  <a:rPr kumimoji="0" lang="en-US"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(ARM)</a:t>
                </a:r>
                <a:endParaRPr kumimoji="0" sz="18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FA7E65-CDF6-4383-C584-55D94CCF4AD1}"/>
              </a:ext>
            </a:extLst>
          </p:cNvPr>
          <p:cNvPicPr>
            <a:picLocks noChangeAspect="1"/>
          </p:cNvPicPr>
          <p:nvPr/>
        </p:nvPicPr>
        <p:blipFill>
          <a:blip r:embed="rId4"/>
          <a:stretch>
            <a:fillRect/>
          </a:stretch>
        </p:blipFill>
        <p:spPr>
          <a:xfrm>
            <a:off x="2103803" y="2435155"/>
            <a:ext cx="3708061" cy="3539787"/>
          </a:xfrm>
          <a:prstGeom prst="rect">
            <a:avLst/>
          </a:prstGeom>
        </p:spPr>
      </p:pic>
      <p:sp>
        <p:nvSpPr>
          <p:cNvPr id="3" name="TextBox 2">
            <a:extLst>
              <a:ext uri="{FF2B5EF4-FFF2-40B4-BE49-F238E27FC236}">
                <a16:creationId xmlns:a16="http://schemas.microsoft.com/office/drawing/2014/main" id="{D289884A-F8CC-21D9-16EF-FB316F5E0988}"/>
              </a:ext>
            </a:extLst>
          </p:cNvPr>
          <p:cNvSpPr txBox="1"/>
          <p:nvPr/>
        </p:nvSpPr>
        <p:spPr>
          <a:xfrm>
            <a:off x="2377440" y="5981164"/>
            <a:ext cx="4389120" cy="923330"/>
          </a:xfrm>
          <a:prstGeom prst="rect">
            <a:avLst/>
          </a:prstGeom>
          <a:noFill/>
        </p:spPr>
        <p:txBody>
          <a:bodyPr wrap="square" rtlCol="0">
            <a:spAutoFit/>
          </a:bodyPr>
          <a:lstStyle/>
          <a:p>
            <a:r>
              <a:rPr lang="en-US" b="1" dirty="0"/>
              <a:t>Source: I. Kuon, R. Tessier, J. Rose. FPGA</a:t>
            </a:r>
            <a:br>
              <a:rPr lang="en-US" b="1" dirty="0"/>
            </a:br>
            <a:r>
              <a:rPr lang="en-US" b="1" dirty="0"/>
              <a:t>Architecture: Survey and Challenges. 2008.</a:t>
            </a:r>
            <a:r>
              <a:rPr lang="en-US" dirty="0"/>
              <a:t> </a:t>
            </a:r>
            <a:br>
              <a:rPr lang="en-US" dirty="0"/>
            </a:br>
            <a:endParaRPr lang="en-US" dirty="0"/>
          </a:p>
        </p:txBody>
      </p:sp>
      <p:pic>
        <p:nvPicPr>
          <p:cNvPr id="4" name="Picture 3">
            <a:extLst>
              <a:ext uri="{FF2B5EF4-FFF2-40B4-BE49-F238E27FC236}">
                <a16:creationId xmlns:a16="http://schemas.microsoft.com/office/drawing/2014/main" id="{CB77562F-2CAE-9BFE-13F6-0B741C9B151B}"/>
              </a:ext>
            </a:extLst>
          </p:cNvPr>
          <p:cNvPicPr>
            <a:picLocks noChangeAspect="1"/>
          </p:cNvPicPr>
          <p:nvPr/>
        </p:nvPicPr>
        <p:blipFill>
          <a:blip r:embed="rId5"/>
          <a:stretch>
            <a:fillRect/>
          </a:stretch>
        </p:blipFill>
        <p:spPr>
          <a:xfrm>
            <a:off x="531631" y="4728507"/>
            <a:ext cx="1209675" cy="1562100"/>
          </a:xfrm>
          <a:prstGeom prst="rect">
            <a:avLst/>
          </a:prstGeom>
        </p:spPr>
      </p:pic>
      <p:sp>
        <p:nvSpPr>
          <p:cNvPr id="6" name="Content Placeholder 2">
            <a:extLst>
              <a:ext uri="{FF2B5EF4-FFF2-40B4-BE49-F238E27FC236}">
                <a16:creationId xmlns:a16="http://schemas.microsoft.com/office/drawing/2014/main" id="{2B2DC300-168F-F145-668D-35E7B027AC34}"/>
              </a:ext>
            </a:extLst>
          </p:cNvPr>
          <p:cNvSpPr txBox="1">
            <a:spLocks/>
          </p:cNvSpPr>
          <p:nvPr/>
        </p:nvSpPr>
        <p:spPr>
          <a:xfrm>
            <a:off x="0" y="879387"/>
            <a:ext cx="8148058" cy="5047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t>FPGA (Field Programmable Gate Arrays)</a:t>
            </a:r>
          </a:p>
          <a:p>
            <a:pPr lvl="1">
              <a:buClrTx/>
            </a:pPr>
            <a:r>
              <a:rPr lang="en-US" dirty="0"/>
              <a:t>Energy efficiency, </a:t>
            </a:r>
            <a:r>
              <a:rPr lang="en-US" dirty="0">
                <a:solidFill>
                  <a:srgbClr val="00B0F0"/>
                </a:solidFill>
              </a:rPr>
              <a:t>10-100X</a:t>
            </a:r>
            <a:r>
              <a:rPr lang="en-US" dirty="0"/>
              <a:t> than CPUs</a:t>
            </a:r>
          </a:p>
          <a:p>
            <a:pPr lvl="1">
              <a:buClrTx/>
            </a:pPr>
            <a:r>
              <a:rPr lang="en-US" altLang="zh-CN" dirty="0"/>
              <a:t>Domain-Specific</a:t>
            </a:r>
            <a:r>
              <a:rPr lang="zh-CN" altLang="en-US" dirty="0"/>
              <a:t> </a:t>
            </a:r>
            <a:r>
              <a:rPr lang="en-US" altLang="zh-CN" dirty="0"/>
              <a:t>Accelerators</a:t>
            </a:r>
            <a:r>
              <a:rPr lang="zh-CN" altLang="en-US" dirty="0"/>
              <a:t> </a:t>
            </a:r>
            <a:r>
              <a:rPr lang="en-US" altLang="zh-CN" dirty="0"/>
              <a:t>(DSA)</a:t>
            </a:r>
            <a:r>
              <a:rPr lang="zh-CN" altLang="en-US" dirty="0"/>
              <a:t> </a:t>
            </a:r>
            <a:r>
              <a:rPr lang="en-US" altLang="zh-CN" dirty="0"/>
              <a:t>for</a:t>
            </a:r>
            <a:r>
              <a:rPr lang="zh-CN" altLang="en-US" dirty="0"/>
              <a:t> </a:t>
            </a:r>
            <a:r>
              <a:rPr lang="en-US" altLang="zh-CN" dirty="0"/>
              <a:t>various</a:t>
            </a:r>
            <a:r>
              <a:rPr lang="zh-CN" altLang="en-US" dirty="0"/>
              <a:t> </a:t>
            </a:r>
            <a:r>
              <a:rPr lang="en-US" altLang="zh-CN" dirty="0"/>
              <a:t>applications:</a:t>
            </a:r>
            <a:r>
              <a:rPr lang="zh-CN" altLang="en-US" dirty="0"/>
              <a:t> </a:t>
            </a:r>
            <a:r>
              <a:rPr lang="en-US" altLang="zh-CN" dirty="0"/>
              <a:t>genomics,</a:t>
            </a:r>
            <a:r>
              <a:rPr lang="zh-CN" altLang="en-US" dirty="0"/>
              <a:t> </a:t>
            </a:r>
            <a:r>
              <a:rPr lang="en-US" altLang="zh-CN" dirty="0"/>
              <a:t>image/video,</a:t>
            </a:r>
            <a:r>
              <a:rPr lang="zh-CN" altLang="en-US" dirty="0"/>
              <a:t> </a:t>
            </a:r>
            <a:r>
              <a:rPr lang="en-US" altLang="zh-CN" dirty="0"/>
              <a:t>GNN,</a:t>
            </a:r>
            <a:r>
              <a:rPr lang="zh-CN" altLang="en-US" dirty="0"/>
              <a:t> </a:t>
            </a:r>
            <a:r>
              <a:rPr lang="en-US" altLang="zh-CN" dirty="0"/>
              <a:t>etc.</a:t>
            </a:r>
            <a:endParaRPr lang="en-US" dirty="0"/>
          </a:p>
          <a:p>
            <a:pPr>
              <a:buClrTx/>
            </a:pPr>
            <a:endParaRPr lang="en-US" dirty="0"/>
          </a:p>
        </p:txBody>
      </p:sp>
      <p:cxnSp>
        <p:nvCxnSpPr>
          <p:cNvPr id="7" name="Straight Arrow Connector 6">
            <a:extLst>
              <a:ext uri="{FF2B5EF4-FFF2-40B4-BE49-F238E27FC236}">
                <a16:creationId xmlns:a16="http://schemas.microsoft.com/office/drawing/2014/main" id="{3FC37EB3-8830-87C0-FA80-3267A9E97963}"/>
              </a:ext>
            </a:extLst>
          </p:cNvPr>
          <p:cNvCxnSpPr>
            <a:cxnSpLocks/>
          </p:cNvCxnSpPr>
          <p:nvPr/>
        </p:nvCxnSpPr>
        <p:spPr>
          <a:xfrm flipV="1">
            <a:off x="1754369" y="5458424"/>
            <a:ext cx="1070471" cy="751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Title 2">
            <a:extLst>
              <a:ext uri="{FF2B5EF4-FFF2-40B4-BE49-F238E27FC236}">
                <a16:creationId xmlns:a16="http://schemas.microsoft.com/office/drawing/2014/main" id="{39493DDB-E0FA-147E-2133-05D44BF1A0FF}"/>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1A1A1A"/>
              </a:buClr>
              <a:buSzPts val="2600"/>
              <a:buFont typeface="Raleway"/>
              <a:buNone/>
              <a:tabLst/>
              <a:defRPr/>
            </a:pPr>
            <a:r>
              <a:rPr lang="en-US" altLang="zh-CN" sz="2800" b="0" dirty="0">
                <a:solidFill>
                  <a:srgbClr val="00B0F0"/>
                </a:solidFill>
                <a:latin typeface="+mn-lt"/>
                <a:cs typeface="Calibri" panose="020F0502020204030204" pitchFamily="34" charset="0"/>
              </a:rPr>
              <a:t>Customized</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Computing</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on</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FPGAs</a:t>
            </a:r>
            <a:r>
              <a:rPr lang="zh-CN" altLang="en-US" sz="2800" b="0" dirty="0">
                <a:solidFill>
                  <a:srgbClr val="00B0F0"/>
                </a:solidFill>
                <a:latin typeface="+mn-lt"/>
                <a:cs typeface="Calibri" panose="020F0502020204030204" pitchFamily="34" charset="0"/>
              </a:rPr>
              <a:t> </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pic>
        <p:nvPicPr>
          <p:cNvPr id="11" name="Picture 10">
            <a:extLst>
              <a:ext uri="{FF2B5EF4-FFF2-40B4-BE49-F238E27FC236}">
                <a16:creationId xmlns:a16="http://schemas.microsoft.com/office/drawing/2014/main" id="{F128D7FD-85A6-DFE6-8FCC-7961D101CA26}"/>
              </a:ext>
            </a:extLst>
          </p:cNvPr>
          <p:cNvPicPr>
            <a:picLocks noChangeAspect="1"/>
          </p:cNvPicPr>
          <p:nvPr/>
        </p:nvPicPr>
        <p:blipFill>
          <a:blip r:embed="rId6"/>
          <a:stretch>
            <a:fillRect/>
          </a:stretch>
        </p:blipFill>
        <p:spPr>
          <a:xfrm>
            <a:off x="7089617" y="1394598"/>
            <a:ext cx="4777558" cy="2008494"/>
          </a:xfrm>
          <a:prstGeom prst="rect">
            <a:avLst/>
          </a:prstGeom>
        </p:spPr>
      </p:pic>
      <p:sp>
        <p:nvSpPr>
          <p:cNvPr id="12" name="TextBox 11">
            <a:extLst>
              <a:ext uri="{FF2B5EF4-FFF2-40B4-BE49-F238E27FC236}">
                <a16:creationId xmlns:a16="http://schemas.microsoft.com/office/drawing/2014/main" id="{5157C18A-BF46-BE61-92B3-3ECB04214B21}"/>
              </a:ext>
            </a:extLst>
          </p:cNvPr>
          <p:cNvSpPr txBox="1"/>
          <p:nvPr/>
        </p:nvSpPr>
        <p:spPr>
          <a:xfrm>
            <a:off x="7089617" y="3429000"/>
            <a:ext cx="5049635" cy="338554"/>
          </a:xfrm>
          <a:prstGeom prst="rect">
            <a:avLst/>
          </a:prstGeom>
          <a:noFill/>
        </p:spPr>
        <p:txBody>
          <a:bodyPr wrap="square" rtlCol="0">
            <a:spAutoFit/>
          </a:bodyPr>
          <a:lstStyle/>
          <a:p>
            <a:r>
              <a:rPr lang="en-US" altLang="zh-CN" sz="1600" dirty="0"/>
              <a:t>Stencil</a:t>
            </a:r>
            <a:r>
              <a:rPr lang="zh-CN" altLang="en-US" sz="1600" dirty="0"/>
              <a:t> </a:t>
            </a:r>
            <a:r>
              <a:rPr lang="en-US" altLang="zh-CN" sz="1600" dirty="0"/>
              <a:t>for</a:t>
            </a:r>
            <a:r>
              <a:rPr lang="zh-CN" altLang="en-US" sz="1600" dirty="0"/>
              <a:t> </a:t>
            </a:r>
            <a:r>
              <a:rPr lang="en-US" altLang="zh-CN" sz="1600" dirty="0"/>
              <a:t>Image/Video</a:t>
            </a:r>
            <a:r>
              <a:rPr lang="zh-CN" altLang="en-US" sz="1600" dirty="0"/>
              <a:t> </a:t>
            </a:r>
            <a:r>
              <a:rPr lang="en-US" altLang="zh-CN" sz="1600" dirty="0"/>
              <a:t>Processing</a:t>
            </a:r>
            <a:r>
              <a:rPr lang="zh-CN" altLang="en-US" sz="1600" dirty="0"/>
              <a:t> </a:t>
            </a:r>
            <a:r>
              <a:rPr lang="en-US" altLang="zh-CN" sz="1600" dirty="0"/>
              <a:t>[ICCAD’18</a:t>
            </a:r>
            <a:r>
              <a:rPr lang="zh-CN" altLang="en-US" sz="1600" dirty="0"/>
              <a:t> </a:t>
            </a:r>
            <a:r>
              <a:rPr lang="en-US" altLang="zh-CN" sz="1600" dirty="0"/>
              <a:t>SODA]</a:t>
            </a:r>
            <a:endParaRPr lang="en-US" sz="1600" dirty="0"/>
          </a:p>
        </p:txBody>
      </p:sp>
      <p:pic>
        <p:nvPicPr>
          <p:cNvPr id="13" name="Picture 12">
            <a:extLst>
              <a:ext uri="{FF2B5EF4-FFF2-40B4-BE49-F238E27FC236}">
                <a16:creationId xmlns:a16="http://schemas.microsoft.com/office/drawing/2014/main" id="{3EEC26BB-226E-3141-E9CC-B49EDDFF4DC6}"/>
              </a:ext>
            </a:extLst>
          </p:cNvPr>
          <p:cNvPicPr>
            <a:picLocks noChangeAspect="1"/>
          </p:cNvPicPr>
          <p:nvPr/>
        </p:nvPicPr>
        <p:blipFill>
          <a:blip r:embed="rId7"/>
          <a:stretch>
            <a:fillRect/>
          </a:stretch>
        </p:blipFill>
        <p:spPr>
          <a:xfrm>
            <a:off x="7089617" y="3957643"/>
            <a:ext cx="4288700" cy="2111282"/>
          </a:xfrm>
          <a:prstGeom prst="rect">
            <a:avLst/>
          </a:prstGeom>
        </p:spPr>
      </p:pic>
      <p:sp>
        <p:nvSpPr>
          <p:cNvPr id="14" name="TextBox 13">
            <a:extLst>
              <a:ext uri="{FF2B5EF4-FFF2-40B4-BE49-F238E27FC236}">
                <a16:creationId xmlns:a16="http://schemas.microsoft.com/office/drawing/2014/main" id="{6DCD6DFE-BADE-FBA0-E432-854493E42979}"/>
              </a:ext>
            </a:extLst>
          </p:cNvPr>
          <p:cNvSpPr txBox="1"/>
          <p:nvPr/>
        </p:nvSpPr>
        <p:spPr>
          <a:xfrm>
            <a:off x="7559664" y="6005477"/>
            <a:ext cx="4252045" cy="338554"/>
          </a:xfrm>
          <a:prstGeom prst="rect">
            <a:avLst/>
          </a:prstGeom>
          <a:noFill/>
        </p:spPr>
        <p:txBody>
          <a:bodyPr wrap="square" rtlCol="0">
            <a:spAutoFit/>
          </a:bodyPr>
          <a:lstStyle/>
          <a:p>
            <a:r>
              <a:rPr lang="en-US" altLang="zh-CN" sz="1600" dirty="0"/>
              <a:t>Genomics</a:t>
            </a:r>
            <a:r>
              <a:rPr lang="zh-CN" altLang="en-US" sz="1600" dirty="0"/>
              <a:t> </a:t>
            </a:r>
            <a:r>
              <a:rPr lang="en-US" altLang="zh-CN" sz="1600" dirty="0"/>
              <a:t>Acceleration</a:t>
            </a:r>
            <a:r>
              <a:rPr lang="zh-CN" altLang="en-US" sz="1600" dirty="0"/>
              <a:t> </a:t>
            </a:r>
            <a:r>
              <a:rPr lang="en-US" altLang="zh-CN" sz="1600" dirty="0"/>
              <a:t>[FPGA’21</a:t>
            </a:r>
            <a:r>
              <a:rPr lang="zh-CN" altLang="en-US" sz="1600" dirty="0"/>
              <a:t> </a:t>
            </a:r>
            <a:r>
              <a:rPr lang="en-US" altLang="zh-CN" sz="1600" dirty="0"/>
              <a:t>Mocha]</a:t>
            </a:r>
            <a:endParaRPr lang="en-US" sz="1600" dirty="0"/>
          </a:p>
        </p:txBody>
      </p:sp>
      <p:sp>
        <p:nvSpPr>
          <p:cNvPr id="15" name="TextBox 14">
            <a:extLst>
              <a:ext uri="{FF2B5EF4-FFF2-40B4-BE49-F238E27FC236}">
                <a16:creationId xmlns:a16="http://schemas.microsoft.com/office/drawing/2014/main" id="{99D99DDD-7579-4FDE-D677-C8F0F2E322A5}"/>
              </a:ext>
            </a:extLst>
          </p:cNvPr>
          <p:cNvSpPr txBox="1"/>
          <p:nvPr/>
        </p:nvSpPr>
        <p:spPr>
          <a:xfrm>
            <a:off x="1811143" y="6442008"/>
            <a:ext cx="10000566" cy="615553"/>
          </a:xfrm>
          <a:prstGeom prst="rect">
            <a:avLst/>
          </a:prstGeom>
          <a:noFill/>
        </p:spPr>
        <p:txBody>
          <a:bodyPr wrap="square" rtlCol="0">
            <a:spAutoFit/>
          </a:bodyPr>
          <a:lstStyle/>
          <a:p>
            <a:r>
              <a:rPr lang="en-US" sz="2000" dirty="0"/>
              <a:t>Use of FPGAs trade-off performance for </a:t>
            </a:r>
            <a:r>
              <a:rPr lang="en-US" sz="2000" dirty="0">
                <a:solidFill>
                  <a:srgbClr val="00B0F0"/>
                </a:solidFill>
              </a:rPr>
              <a:t>design cost, flexibility, and time-to-silicon</a:t>
            </a:r>
          </a:p>
          <a:p>
            <a:endParaRPr lang="en-US" dirty="0"/>
          </a:p>
        </p:txBody>
      </p:sp>
      <p:pic>
        <p:nvPicPr>
          <p:cNvPr id="16" name="Picture 15">
            <a:extLst>
              <a:ext uri="{FF2B5EF4-FFF2-40B4-BE49-F238E27FC236}">
                <a16:creationId xmlns:a16="http://schemas.microsoft.com/office/drawing/2014/main" id="{BDFF1CC5-500A-3CD2-D8CA-66FFBD0C2ACD}"/>
              </a:ext>
            </a:extLst>
          </p:cNvPr>
          <p:cNvPicPr>
            <a:picLocks noChangeAspect="1"/>
          </p:cNvPicPr>
          <p:nvPr/>
        </p:nvPicPr>
        <p:blipFill>
          <a:blip r:embed="rId8"/>
          <a:stretch>
            <a:fillRect/>
          </a:stretch>
        </p:blipFill>
        <p:spPr>
          <a:xfrm>
            <a:off x="9741901" y="179579"/>
            <a:ext cx="1490132" cy="853913"/>
          </a:xfrm>
          <a:prstGeom prst="rect">
            <a:avLst/>
          </a:prstGeom>
        </p:spPr>
      </p:pic>
      <p:pic>
        <p:nvPicPr>
          <p:cNvPr id="17" name="Picture 16">
            <a:extLst>
              <a:ext uri="{FF2B5EF4-FFF2-40B4-BE49-F238E27FC236}">
                <a16:creationId xmlns:a16="http://schemas.microsoft.com/office/drawing/2014/main" id="{CD7BC67C-5541-F392-18E6-D25A265BBE17}"/>
              </a:ext>
            </a:extLst>
          </p:cNvPr>
          <p:cNvPicPr>
            <a:picLocks noChangeAspect="1"/>
          </p:cNvPicPr>
          <p:nvPr/>
        </p:nvPicPr>
        <p:blipFill>
          <a:blip r:embed="rId9"/>
          <a:stretch>
            <a:fillRect/>
          </a:stretch>
        </p:blipFill>
        <p:spPr>
          <a:xfrm>
            <a:off x="7358301" y="117800"/>
            <a:ext cx="1875666" cy="1061301"/>
          </a:xfrm>
          <a:prstGeom prst="rect">
            <a:avLst/>
          </a:prstGeom>
        </p:spPr>
      </p:pic>
      <p:sp>
        <p:nvSpPr>
          <p:cNvPr id="5" name="Slide Number Placeholder 2">
            <a:extLst>
              <a:ext uri="{FF2B5EF4-FFF2-40B4-BE49-F238E27FC236}">
                <a16:creationId xmlns:a16="http://schemas.microsoft.com/office/drawing/2014/main" id="{D1E1286C-C7EF-87CC-CED1-01B962FE9E5C}"/>
              </a:ext>
            </a:extLst>
          </p:cNvPr>
          <p:cNvSpPr>
            <a:spLocks noGrp="1"/>
          </p:cNvSpPr>
          <p:nvPr>
            <p:ph type="sldNum" sz="quarter" idx="12"/>
          </p:nvPr>
        </p:nvSpPr>
        <p:spPr>
          <a:xfrm>
            <a:off x="8610600" y="63563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9495A-698B-4C16-9408-0B727151F4B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421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par>
                                <p:cTn id="31" presetID="1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p:tgtEl>
                                          <p:spTgt spid="13"/>
                                        </p:tgtEl>
                                        <p:attrNameLst>
                                          <p:attrName>ppt_y</p:attrName>
                                        </p:attrNameLst>
                                      </p:cBhvr>
                                      <p:tavLst>
                                        <p:tav tm="0">
                                          <p:val>
                                            <p:strVal val="#ppt_y+#ppt_h*1.125000"/>
                                          </p:val>
                                        </p:tav>
                                        <p:tav tm="100000">
                                          <p:val>
                                            <p:strVal val="#ppt_y"/>
                                          </p:val>
                                        </p:tav>
                                      </p:tavLst>
                                    </p:anim>
                                    <p:animEffect transition="in" filter="wipe(up)">
                                      <p:cBhvr>
                                        <p:cTn id="34" dur="500"/>
                                        <p:tgtEl>
                                          <p:spTgt spid="13"/>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ppt_y</p:attrName>
                                        </p:attrNameLst>
                                      </p:cBhvr>
                                      <p:tavLst>
                                        <p:tav tm="0">
                                          <p:val>
                                            <p:strVal val="#ppt_y+#ppt_h*1.125000"/>
                                          </p:val>
                                        </p:tav>
                                        <p:tav tm="100000">
                                          <p:val>
                                            <p:strVal val="#ppt_y"/>
                                          </p:val>
                                        </p:tav>
                                      </p:tavLst>
                                    </p:anim>
                                    <p:animEffect transition="in" filter="wipe(up)">
                                      <p:cBhvr>
                                        <p:cTn id="38" dur="500"/>
                                        <p:tgtEl>
                                          <p:spTgt spid="14"/>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ppt_y</p:attrName>
                                        </p:attrNameLst>
                                      </p:cBhvr>
                                      <p:tavLst>
                                        <p:tav tm="0">
                                          <p:val>
                                            <p:strVal val="#ppt_y+#ppt_h*1.125000"/>
                                          </p:val>
                                        </p:tav>
                                        <p:tav tm="100000">
                                          <p:val>
                                            <p:strVal val="#ppt_y"/>
                                          </p:val>
                                        </p:tav>
                                      </p:tavLst>
                                    </p:anim>
                                    <p:animEffect transition="in" filter="wipe(up)">
                                      <p:cBhvr>
                                        <p:cTn id="42" dur="500"/>
                                        <p:tgtEl>
                                          <p:spTgt spid="15"/>
                                        </p:tgtEl>
                                      </p:cBhvr>
                                    </p:animEffect>
                                  </p:childTnLst>
                                </p:cTn>
                              </p:par>
                              <p:par>
                                <p:cTn id="43" presetID="1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ppt_y</p:attrName>
                                        </p:attrNameLst>
                                      </p:cBhvr>
                                      <p:tavLst>
                                        <p:tav tm="0">
                                          <p:val>
                                            <p:strVal val="#ppt_y+#ppt_h*1.125000"/>
                                          </p:val>
                                        </p:tav>
                                        <p:tav tm="100000">
                                          <p:val>
                                            <p:strVal val="#ppt_y"/>
                                          </p:val>
                                        </p:tav>
                                      </p:tavLst>
                                    </p:anim>
                                    <p:animEffect transition="in" filter="wipe(up)">
                                      <p:cBhvr>
                                        <p:cTn id="46" dur="500"/>
                                        <p:tgtEl>
                                          <p:spTgt spid="16"/>
                                        </p:tgtEl>
                                      </p:cBhvr>
                                    </p:animEffect>
                                  </p:childTnLst>
                                </p:cTn>
                              </p:par>
                              <p:par>
                                <p:cTn id="47" presetID="1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p:tgtEl>
                                          <p:spTgt spid="17"/>
                                        </p:tgtEl>
                                        <p:attrNameLst>
                                          <p:attrName>ppt_y</p:attrName>
                                        </p:attrNameLst>
                                      </p:cBhvr>
                                      <p:tavLst>
                                        <p:tav tm="0">
                                          <p:val>
                                            <p:strVal val="#ppt_y+#ppt_h*1.125000"/>
                                          </p:val>
                                        </p:tav>
                                        <p:tav tm="100000">
                                          <p:val>
                                            <p:strVal val="#ppt_y"/>
                                          </p:val>
                                        </p:tav>
                                      </p:tavLst>
                                    </p:anim>
                                    <p:animEffect transition="in" filter="wipe(up)">
                                      <p:cBhvr>
                                        <p:cTn id="50" dur="500"/>
                                        <p:tgtEl>
                                          <p:spTgt spid="17"/>
                                        </p:tgtEl>
                                      </p:cBhvr>
                                    </p:animEffect>
                                  </p:childTnLst>
                                </p:cTn>
                              </p:par>
                              <p:par>
                                <p:cTn id="51" presetID="12" presetClass="entr" presetSubtype="4" fill="hold" nodeType="with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 calcmode="lin" valueType="num">
                                      <p:cBhvr additive="base">
                                        <p:cTn id="53"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5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001" y="1408005"/>
            <a:ext cx="2377171" cy="523220"/>
          </a:xfrm>
          <a:prstGeom prst="rect">
            <a:avLst/>
          </a:prstGeom>
          <a:noFill/>
        </p:spPr>
        <p:txBody>
          <a:bodyPr wrap="square" rtlCol="0">
            <a:spAutoFit/>
          </a:bodyPr>
          <a:lstStyle/>
          <a:p>
            <a:r>
              <a:rPr lang="en-US" sz="2800" b="1" dirty="0"/>
              <a:t>Challenges</a:t>
            </a:r>
          </a:p>
        </p:txBody>
      </p:sp>
      <p:sp>
        <p:nvSpPr>
          <p:cNvPr id="140" name="Title 2">
            <a:extLst>
              <a:ext uri="{FF2B5EF4-FFF2-40B4-BE49-F238E27FC236}">
                <a16:creationId xmlns:a16="http://schemas.microsoft.com/office/drawing/2014/main" id="{C35C392B-5441-6443-B1E5-82C3FFF8C8A2}"/>
              </a:ext>
            </a:extLst>
          </p:cNvPr>
          <p:cNvSpPr txBox="1">
            <a:spLocks/>
          </p:cNvSpPr>
          <p:nvPr/>
        </p:nvSpPr>
        <p:spPr>
          <a:xfrm>
            <a:off x="258401" y="344628"/>
            <a:ext cx="13519591" cy="10781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CHARM: Composing Heterogeneous Accelerators for Matrix</a:t>
            </a:r>
            <a:r>
              <a:rPr lang="zh-CN" altLang="en-US" sz="2800" b="0" kern="1200" dirty="0">
                <a:solidFill>
                  <a:srgbClr val="00B0F0"/>
                </a:solidFill>
                <a:latin typeface="Calibri"/>
                <a:ea typeface="+mn-ea"/>
                <a:cs typeface="+mn-cs"/>
              </a:rPr>
              <a:t> </a:t>
            </a:r>
            <a:r>
              <a:rPr lang="en-US" altLang="zh-CN" sz="2800" b="0" kern="1200" dirty="0">
                <a:solidFill>
                  <a:srgbClr val="00B0F0"/>
                </a:solidFill>
                <a:latin typeface="Calibri"/>
                <a:ea typeface="+mn-ea"/>
                <a:cs typeface="+mn-cs"/>
              </a:rPr>
              <a:t>Multiply on </a:t>
            </a:r>
            <a:br>
              <a:rPr lang="en-US" altLang="zh-CN" sz="2800" b="0" kern="1200" dirty="0">
                <a:solidFill>
                  <a:srgbClr val="00B0F0"/>
                </a:solidFill>
                <a:latin typeface="Calibri"/>
                <a:ea typeface="+mn-ea"/>
                <a:cs typeface="+mn-cs"/>
              </a:rPr>
            </a:br>
            <a:r>
              <a:rPr lang="en-US" altLang="zh-CN" sz="2800" b="0" kern="1200" dirty="0">
                <a:solidFill>
                  <a:srgbClr val="00B0F0"/>
                </a:solidFill>
                <a:latin typeface="Calibri"/>
                <a:ea typeface="+mn-ea"/>
                <a:cs typeface="+mn-cs"/>
              </a:rPr>
              <a:t>Versal ACAP Architecture</a:t>
            </a:r>
            <a:endParaRPr lang="en-US" sz="2800" b="0" kern="1200" dirty="0">
              <a:solidFill>
                <a:srgbClr val="00B0F0"/>
              </a:solidFill>
              <a:latin typeface="Calibri"/>
              <a:ea typeface="+mn-ea"/>
              <a:cs typeface="+mn-cs"/>
            </a:endParaRPr>
          </a:p>
        </p:txBody>
      </p:sp>
      <p:sp>
        <p:nvSpPr>
          <p:cNvPr id="142" name="TextBox 141"/>
          <p:cNvSpPr txBox="1"/>
          <p:nvPr/>
        </p:nvSpPr>
        <p:spPr>
          <a:xfrm>
            <a:off x="6343650" y="1408005"/>
            <a:ext cx="1981200" cy="523220"/>
          </a:xfrm>
          <a:prstGeom prst="rect">
            <a:avLst/>
          </a:prstGeom>
          <a:noFill/>
        </p:spPr>
        <p:txBody>
          <a:bodyPr wrap="square" rtlCol="0">
            <a:spAutoFit/>
          </a:bodyPr>
          <a:lstStyle/>
          <a:p>
            <a:r>
              <a:rPr lang="en-US" sz="2800" b="1" dirty="0"/>
              <a:t>Solutions</a:t>
            </a:r>
          </a:p>
        </p:txBody>
      </p:sp>
      <p:grpSp>
        <p:nvGrpSpPr>
          <p:cNvPr id="4" name="Group 3"/>
          <p:cNvGrpSpPr/>
          <p:nvPr/>
        </p:nvGrpSpPr>
        <p:grpSpPr>
          <a:xfrm>
            <a:off x="337777" y="2323241"/>
            <a:ext cx="11129645" cy="783706"/>
            <a:chOff x="337777" y="3533665"/>
            <a:chExt cx="11129645" cy="783706"/>
          </a:xfrm>
        </p:grpSpPr>
        <p:sp>
          <p:nvSpPr>
            <p:cNvPr id="9" name="Title 2">
              <a:extLst>
                <a:ext uri="{FF2B5EF4-FFF2-40B4-BE49-F238E27FC236}">
                  <a16:creationId xmlns:a16="http://schemas.microsoft.com/office/drawing/2014/main" id="{C35C392B-5441-6443-B1E5-82C3FFF8C8A2}"/>
                </a:ext>
              </a:extLst>
            </p:cNvPr>
            <p:cNvSpPr txBox="1">
              <a:spLocks/>
            </p:cNvSpPr>
            <p:nvPr/>
          </p:nvSpPr>
          <p:spPr>
            <a:xfrm>
              <a:off x="337777" y="3533665"/>
              <a:ext cx="5473700" cy="783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kumimoji="0" lang="en-US" sz="2000" b="1" i="0" u="none" strike="noStrike" kern="0" cap="none" spc="0" normalizeH="0" baseline="0" noProof="0" dirty="0">
                  <a:ln>
                    <a:noFill/>
                  </a:ln>
                  <a:solidFill>
                    <a:schemeClr val="tx1"/>
                  </a:solidFill>
                  <a:effectLst/>
                  <a:uLnTx/>
                  <a:uFillTx/>
                  <a:sym typeface="Raleway"/>
                </a:rPr>
                <a:t>Off-chip bandwidth doesn’t scaling as fast as computation</a:t>
              </a:r>
            </a:p>
          </p:txBody>
        </p:sp>
        <p:sp>
          <p:nvSpPr>
            <p:cNvPr id="144" name="Title 2">
              <a:extLst>
                <a:ext uri="{FF2B5EF4-FFF2-40B4-BE49-F238E27FC236}">
                  <a16:creationId xmlns:a16="http://schemas.microsoft.com/office/drawing/2014/main" id="{C35C392B-5441-6443-B1E5-82C3FFF8C8A2}"/>
                </a:ext>
              </a:extLst>
            </p:cNvPr>
            <p:cNvSpPr txBox="1">
              <a:spLocks/>
            </p:cNvSpPr>
            <p:nvPr/>
          </p:nvSpPr>
          <p:spPr>
            <a:xfrm>
              <a:off x="5993722" y="3533665"/>
              <a:ext cx="5473700" cy="4381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kumimoji="0" lang="en-US" sz="2000" b="1" i="0" u="none" strike="noStrike" kern="0" cap="none" spc="0" normalizeH="0" baseline="0" noProof="0" dirty="0">
                  <a:ln>
                    <a:noFill/>
                  </a:ln>
                  <a:solidFill>
                    <a:srgbClr val="C00000"/>
                  </a:solidFill>
                  <a:effectLst/>
                  <a:uLnTx/>
                  <a:uFillTx/>
                  <a:sym typeface="Raleway"/>
                </a:rPr>
                <a:t>Hugely</a:t>
              </a:r>
              <a:r>
                <a:rPr kumimoji="0" lang="en-US" sz="2000" b="1" i="0" u="none" strike="noStrike" kern="0" cap="none" spc="0" normalizeH="0" noProof="0" dirty="0">
                  <a:ln>
                    <a:noFill/>
                  </a:ln>
                  <a:solidFill>
                    <a:srgbClr val="C00000"/>
                  </a:solidFill>
                  <a:effectLst/>
                  <a:uLnTx/>
                  <a:uFillTx/>
                  <a:sym typeface="Raleway"/>
                </a:rPr>
                <a:t> explore </a:t>
              </a:r>
              <a:r>
                <a:rPr kumimoji="0" lang="en-US" altLang="zh-CN" sz="2000" b="1" i="0" u="none" strike="noStrike" kern="0" cap="none" spc="0" normalizeH="0" noProof="0" dirty="0">
                  <a:ln>
                    <a:noFill/>
                  </a:ln>
                  <a:solidFill>
                    <a:srgbClr val="C00000"/>
                  </a:solidFill>
                  <a:effectLst/>
                  <a:uLnTx/>
                  <a:uFillTx/>
                  <a:sym typeface="Raleway"/>
                </a:rPr>
                <a:t>the </a:t>
              </a:r>
              <a:r>
                <a:rPr kumimoji="0" lang="en-US" sz="2000" b="1" i="0" u="none" strike="noStrike" kern="0" cap="none" spc="0" normalizeH="0" noProof="0" dirty="0">
                  <a:ln>
                    <a:noFill/>
                  </a:ln>
                  <a:solidFill>
                    <a:srgbClr val="C00000"/>
                  </a:solidFill>
                  <a:effectLst/>
                  <a:uLnTx/>
                  <a:uFillTx/>
                  <a:sym typeface="Raleway"/>
                </a:rPr>
                <a:t>on-chip reuse</a:t>
              </a:r>
              <a:endParaRPr kumimoji="0" lang="en-US" sz="1600" b="0" i="0" u="none" strike="noStrike" kern="0" cap="none" spc="0" normalizeH="0" baseline="0" noProof="0" dirty="0">
                <a:ln>
                  <a:noFill/>
                </a:ln>
                <a:solidFill>
                  <a:srgbClr val="C00000"/>
                </a:solidFill>
                <a:effectLst/>
                <a:uLnTx/>
                <a:uFillTx/>
                <a:sym typeface="Raleway"/>
              </a:endParaRPr>
            </a:p>
          </p:txBody>
        </p:sp>
      </p:grpSp>
      <p:grpSp>
        <p:nvGrpSpPr>
          <p:cNvPr id="7" name="Group 6"/>
          <p:cNvGrpSpPr/>
          <p:nvPr/>
        </p:nvGrpSpPr>
        <p:grpSpPr>
          <a:xfrm>
            <a:off x="297156" y="3644252"/>
            <a:ext cx="11597687" cy="815456"/>
            <a:chOff x="337777" y="4706520"/>
            <a:chExt cx="11597687" cy="815456"/>
          </a:xfrm>
        </p:grpSpPr>
        <p:sp>
          <p:nvSpPr>
            <p:cNvPr id="141" name="Title 2">
              <a:extLst>
                <a:ext uri="{FF2B5EF4-FFF2-40B4-BE49-F238E27FC236}">
                  <a16:creationId xmlns:a16="http://schemas.microsoft.com/office/drawing/2014/main" id="{C35C392B-5441-6443-B1E5-82C3FFF8C8A2}"/>
                </a:ext>
              </a:extLst>
            </p:cNvPr>
            <p:cNvSpPr txBox="1">
              <a:spLocks/>
            </p:cNvSpPr>
            <p:nvPr/>
          </p:nvSpPr>
          <p:spPr>
            <a:xfrm>
              <a:off x="337777" y="4706520"/>
              <a:ext cx="5473700" cy="8154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kumimoji="0" lang="en-US" sz="2000" b="1" i="0" u="none" strike="noStrike" kern="0" cap="none" spc="0" normalizeH="0" baseline="0" noProof="0" dirty="0">
                  <a:ln>
                    <a:noFill/>
                  </a:ln>
                  <a:solidFill>
                    <a:schemeClr val="tx1"/>
                  </a:solidFill>
                  <a:effectLst/>
                  <a:uLnTx/>
                  <a:uFillTx/>
                  <a:sym typeface="Raleway"/>
                </a:rPr>
                <a:t>High parallelism</a:t>
              </a:r>
              <a:r>
                <a:rPr kumimoji="0" lang="en-US" sz="2000" b="1" i="0" u="none" strike="noStrike" kern="0" cap="none" spc="0" normalizeH="0" noProof="0" dirty="0">
                  <a:ln>
                    <a:noFill/>
                  </a:ln>
                  <a:solidFill>
                    <a:schemeClr val="tx1"/>
                  </a:solidFill>
                  <a:effectLst/>
                  <a:uLnTx/>
                  <a:uFillTx/>
                  <a:sym typeface="Raleway"/>
                </a:rPr>
                <a:t> makes one-size-fit-for-all solution inefficient</a:t>
              </a:r>
              <a:endParaRPr kumimoji="0" lang="en-US" sz="2000" b="1" i="0" u="none" strike="noStrike" kern="0" cap="none" spc="0" normalizeH="0" baseline="0" noProof="0" dirty="0">
                <a:ln>
                  <a:noFill/>
                </a:ln>
                <a:solidFill>
                  <a:schemeClr val="tx1"/>
                </a:solidFill>
                <a:effectLst/>
                <a:uLnTx/>
                <a:uFillTx/>
                <a:sym typeface="Raleway"/>
              </a:endParaRPr>
            </a:p>
          </p:txBody>
        </p:sp>
        <p:sp>
          <p:nvSpPr>
            <p:cNvPr id="159" name="Title 2">
              <a:extLst>
                <a:ext uri="{FF2B5EF4-FFF2-40B4-BE49-F238E27FC236}">
                  <a16:creationId xmlns:a16="http://schemas.microsoft.com/office/drawing/2014/main" id="{C35C392B-5441-6443-B1E5-82C3FFF8C8A2}"/>
                </a:ext>
              </a:extLst>
            </p:cNvPr>
            <p:cNvSpPr txBox="1">
              <a:spLocks/>
            </p:cNvSpPr>
            <p:nvPr/>
          </p:nvSpPr>
          <p:spPr>
            <a:xfrm>
              <a:off x="5992456" y="4752925"/>
              <a:ext cx="5943008" cy="453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kumimoji="0" lang="en-US" sz="2000" b="1" i="0" u="none" strike="noStrike" kern="0" cap="none" spc="0" normalizeH="0" baseline="0" noProof="0" dirty="0">
                  <a:ln>
                    <a:noFill/>
                  </a:ln>
                  <a:solidFill>
                    <a:srgbClr val="C00000"/>
                  </a:solidFill>
                  <a:effectLst/>
                  <a:uLnTx/>
                  <a:uFillTx/>
                  <a:sym typeface="Raleway"/>
                </a:rPr>
                <a:t>Two-step</a:t>
              </a:r>
              <a:r>
                <a:rPr lang="en-US" sz="2000" kern="0" dirty="0">
                  <a:solidFill>
                    <a:srgbClr val="C00000"/>
                  </a:solidFill>
                </a:rPr>
                <a:t> Accelerator Composing Algorithm</a:t>
              </a:r>
              <a:endParaRPr kumimoji="0" lang="en-US" sz="2000" b="1" i="0" u="none" strike="noStrike" kern="0" cap="none" spc="0" normalizeH="0" baseline="0" noProof="0" dirty="0">
                <a:ln>
                  <a:noFill/>
                </a:ln>
                <a:solidFill>
                  <a:srgbClr val="C00000"/>
                </a:solidFill>
                <a:effectLst/>
                <a:uLnTx/>
                <a:uFillTx/>
                <a:sym typeface="Raleway"/>
              </a:endParaRPr>
            </a:p>
          </p:txBody>
        </p:sp>
      </p:grpSp>
      <p:grpSp>
        <p:nvGrpSpPr>
          <p:cNvPr id="3" name="Group 2"/>
          <p:cNvGrpSpPr/>
          <p:nvPr/>
        </p:nvGrpSpPr>
        <p:grpSpPr>
          <a:xfrm>
            <a:off x="297156" y="4979304"/>
            <a:ext cx="11209020" cy="1158356"/>
            <a:chOff x="190666" y="5432575"/>
            <a:chExt cx="11209020" cy="1158356"/>
          </a:xfrm>
        </p:grpSpPr>
        <p:sp>
          <p:nvSpPr>
            <p:cNvPr id="139" name="Title 2">
              <a:extLst>
                <a:ext uri="{FF2B5EF4-FFF2-40B4-BE49-F238E27FC236}">
                  <a16:creationId xmlns:a16="http://schemas.microsoft.com/office/drawing/2014/main" id="{C35C392B-5441-6443-B1E5-82C3FFF8C8A2}"/>
                </a:ext>
              </a:extLst>
            </p:cNvPr>
            <p:cNvSpPr txBox="1">
              <a:spLocks/>
            </p:cNvSpPr>
            <p:nvPr/>
          </p:nvSpPr>
          <p:spPr>
            <a:xfrm>
              <a:off x="190666" y="5432575"/>
              <a:ext cx="5473700" cy="1158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kumimoji="0" lang="en-US" sz="2000" b="1" i="0" u="none" strike="noStrike" kern="0" cap="none" spc="0" normalizeH="0" baseline="0" noProof="0" dirty="0">
                  <a:ln>
                    <a:noFill/>
                  </a:ln>
                  <a:solidFill>
                    <a:schemeClr val="tx1"/>
                  </a:solidFill>
                  <a:effectLst/>
                  <a:uLnTx/>
                  <a:uFillTx/>
                  <a:sym typeface="Raleway"/>
                </a:rPr>
                <a:t>Heterogeneity makes it non-trivial to </a:t>
              </a:r>
              <a:r>
                <a:rPr kumimoji="0" lang="en-US" altLang="zh-CN" sz="2000" b="1" i="0" u="none" strike="noStrike" kern="0" cap="none" spc="0" normalizeH="0" baseline="0" noProof="0" dirty="0">
                  <a:ln>
                    <a:noFill/>
                  </a:ln>
                  <a:solidFill>
                    <a:schemeClr val="tx1"/>
                  </a:solidFill>
                  <a:effectLst/>
                  <a:uLnTx/>
                  <a:uFillTx/>
                  <a:sym typeface="Raleway"/>
                </a:rPr>
                <a:t>program</a:t>
              </a:r>
              <a:r>
                <a:rPr kumimoji="0" lang="en-US" sz="2000" b="1" i="0" u="none" strike="noStrike" kern="0" cap="none" spc="0" normalizeH="0" baseline="0" noProof="0" dirty="0">
                  <a:ln>
                    <a:noFill/>
                  </a:ln>
                  <a:solidFill>
                    <a:schemeClr val="tx1"/>
                  </a:solidFill>
                  <a:effectLst/>
                  <a:uLnTx/>
                  <a:uFillTx/>
                  <a:sym typeface="Raleway"/>
                </a:rPr>
                <a:t> a system </a:t>
              </a:r>
              <a:r>
                <a:rPr lang="en-US" altLang="zh-CN" sz="2000" dirty="0">
                  <a:solidFill>
                    <a:schemeClr val="tx1"/>
                  </a:solidFill>
                </a:rPr>
                <a:t>like</a:t>
              </a:r>
              <a:r>
                <a:rPr lang="zh-CN" altLang="en-US" sz="2000" dirty="0">
                  <a:solidFill>
                    <a:schemeClr val="tx1"/>
                  </a:solidFill>
                </a:rPr>
                <a:t> </a:t>
              </a:r>
              <a:r>
                <a:rPr kumimoji="0" lang="en-US" sz="2000" b="1" i="0" u="none" strike="noStrike" kern="0" cap="none" spc="0" normalizeH="0" baseline="0" noProof="0" dirty="0">
                  <a:ln>
                    <a:noFill/>
                  </a:ln>
                  <a:solidFill>
                    <a:schemeClr val="tx1"/>
                  </a:solidFill>
                  <a:effectLst/>
                  <a:uLnTx/>
                  <a:uFillTx/>
                  <a:sym typeface="Raleway"/>
                </a:rPr>
                <a:t>Versal with good performance</a:t>
              </a:r>
            </a:p>
          </p:txBody>
        </p:sp>
        <p:sp>
          <p:nvSpPr>
            <p:cNvPr id="158" name="Title 2">
              <a:extLst>
                <a:ext uri="{FF2B5EF4-FFF2-40B4-BE49-F238E27FC236}">
                  <a16:creationId xmlns:a16="http://schemas.microsoft.com/office/drawing/2014/main" id="{C35C392B-5441-6443-B1E5-82C3FFF8C8A2}"/>
                </a:ext>
              </a:extLst>
            </p:cNvPr>
            <p:cNvSpPr txBox="1">
              <a:spLocks/>
            </p:cNvSpPr>
            <p:nvPr/>
          </p:nvSpPr>
          <p:spPr>
            <a:xfrm>
              <a:off x="5925986" y="5449995"/>
              <a:ext cx="5473700" cy="478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kumimoji="0" lang="en-US" sz="2000" b="1" i="0" u="none" strike="noStrike" kern="0" cap="none" spc="0" normalizeH="0" baseline="0" noProof="0" dirty="0">
                  <a:ln>
                    <a:noFill/>
                  </a:ln>
                  <a:solidFill>
                    <a:srgbClr val="C00000"/>
                  </a:solidFill>
                  <a:effectLst/>
                  <a:uLnTx/>
                  <a:uFillTx/>
                  <a:sym typeface="Raleway"/>
                </a:rPr>
                <a:t>White</a:t>
              </a:r>
              <a:r>
                <a:rPr lang="en-US" sz="2000" kern="0" dirty="0">
                  <a:solidFill>
                    <a:srgbClr val="C00000"/>
                  </a:solidFill>
                </a:rPr>
                <a:t>-box open-sourced </a:t>
              </a:r>
              <a:r>
                <a:rPr kumimoji="0" lang="en-US" sz="2000" b="1" i="0" u="none" strike="noStrike" kern="0" cap="none" spc="0" normalizeH="0" baseline="0" noProof="0" dirty="0">
                  <a:ln>
                    <a:noFill/>
                  </a:ln>
                  <a:solidFill>
                    <a:srgbClr val="C00000"/>
                  </a:solidFill>
                  <a:effectLst/>
                  <a:uLnTx/>
                  <a:uFillTx/>
                  <a:sym typeface="Raleway"/>
                </a:rPr>
                <a:t>Frame</a:t>
              </a:r>
              <a:r>
                <a:rPr lang="en-US" sz="2000" kern="0" dirty="0">
                  <a:solidFill>
                    <a:srgbClr val="C00000"/>
                  </a:solidFill>
                </a:rPr>
                <a:t>work</a:t>
              </a:r>
              <a:endParaRPr kumimoji="0" lang="en-US" sz="1600" b="0" i="0" u="sng" strike="noStrike" kern="0" cap="none" spc="0" normalizeH="0" baseline="0" noProof="0" dirty="0">
                <a:ln>
                  <a:noFill/>
                </a:ln>
                <a:solidFill>
                  <a:srgbClr val="C00000"/>
                </a:solidFill>
                <a:effectLst/>
                <a:uLnTx/>
                <a:uFillTx/>
                <a:sym typeface="Raleway"/>
              </a:endParaRPr>
            </a:p>
          </p:txBody>
        </p:sp>
        <p:sp>
          <p:nvSpPr>
            <p:cNvPr id="6" name="Rectangle 5"/>
            <p:cNvSpPr/>
            <p:nvPr/>
          </p:nvSpPr>
          <p:spPr>
            <a:xfrm>
              <a:off x="6326716" y="5842011"/>
              <a:ext cx="4408579" cy="369332"/>
            </a:xfrm>
            <a:prstGeom prst="rect">
              <a:avLst/>
            </a:prstGeom>
          </p:spPr>
          <p:txBody>
            <a:bodyPr wrap="none">
              <a:spAutoFit/>
            </a:bodyPr>
            <a:lstStyle/>
            <a:p>
              <a:pPr lvl="0">
                <a:buClr>
                  <a:srgbClr val="1A1A1A"/>
                </a:buClr>
                <a:defRPr/>
              </a:pPr>
              <a:r>
                <a:rPr lang="en-US" u="sng" kern="0" dirty="0">
                  <a:solidFill>
                    <a:schemeClr val="accent5"/>
                  </a:solidFill>
                </a:rPr>
                <a:t>https://github.com/arc-research-lab/CHARM</a:t>
              </a:r>
              <a:endParaRPr lang="en-US" u="sng" kern="0" dirty="0">
                <a:solidFill>
                  <a:schemeClr val="accent5"/>
                </a:solidFill>
                <a:sym typeface="Raleway"/>
              </a:endParaRPr>
            </a:p>
          </p:txBody>
        </p:sp>
      </p:grpSp>
    </p:spTree>
    <p:extLst>
      <p:ext uri="{BB962C8B-B14F-4D97-AF65-F5344CB8AC3E}">
        <p14:creationId xmlns:p14="http://schemas.microsoft.com/office/powerpoint/2010/main" val="94354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Versal AI Core Series VCK190 Evaluation K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6437" y="4276498"/>
            <a:ext cx="2905186" cy="16289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9075" y="972016"/>
            <a:ext cx="3562350" cy="307777"/>
          </a:xfrm>
          <a:prstGeom prst="rect">
            <a:avLst/>
          </a:prstGeom>
          <a:noFill/>
        </p:spPr>
        <p:txBody>
          <a:bodyPr wrap="square" rtlCol="0">
            <a:spAutoFit/>
          </a:bodyPr>
          <a:lstStyle/>
          <a:p>
            <a:r>
              <a:rPr lang="en-US" altLang="zh-CN" b="1" dirty="0"/>
              <a:t>CHARM Input and Output</a:t>
            </a:r>
            <a:endParaRPr lang="en-US" dirty="0"/>
          </a:p>
        </p:txBody>
      </p:sp>
      <p:sp>
        <p:nvSpPr>
          <p:cNvPr id="15" name="TextBox 14"/>
          <p:cNvSpPr txBox="1"/>
          <p:nvPr/>
        </p:nvSpPr>
        <p:spPr>
          <a:xfrm>
            <a:off x="245552" y="1268393"/>
            <a:ext cx="4713906"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t>Input</a:t>
            </a:r>
            <a:br>
              <a:rPr lang="en-US" altLang="zh-CN" sz="2000" b="1" dirty="0"/>
            </a:br>
            <a:r>
              <a:rPr lang="en-US" altLang="zh-CN" sz="2000" b="1" dirty="0"/>
              <a:t>1) MM-based AI Model ;  </a:t>
            </a:r>
            <a:br>
              <a:rPr lang="en-US" altLang="zh-CN" sz="2000" b="1" dirty="0"/>
            </a:br>
            <a:r>
              <a:rPr lang="en-US" altLang="zh-CN" sz="2000" b="1" dirty="0"/>
              <a:t>2) Profiling of Off-chip Bandwidth ;</a:t>
            </a:r>
            <a:br>
              <a:rPr lang="en-US" altLang="zh-CN" sz="2000" b="1" dirty="0"/>
            </a:br>
            <a:r>
              <a:rPr lang="en-US" altLang="zh-CN" sz="2000" b="1" dirty="0"/>
              <a:t>3) Hardware resource constrains ;</a:t>
            </a:r>
          </a:p>
        </p:txBody>
      </p:sp>
      <p:sp>
        <p:nvSpPr>
          <p:cNvPr id="16" name="Title 2">
            <a:extLst>
              <a:ext uri="{FF2B5EF4-FFF2-40B4-BE49-F238E27FC236}">
                <a16:creationId xmlns:a16="http://schemas.microsoft.com/office/drawing/2014/main" id="{C35C392B-5441-6443-B1E5-82C3FFF8C8A2}"/>
              </a:ext>
            </a:extLst>
          </p:cNvPr>
          <p:cNvSpPr txBox="1">
            <a:spLocks/>
          </p:cNvSpPr>
          <p:nvPr/>
        </p:nvSpPr>
        <p:spPr>
          <a:xfrm>
            <a:off x="97246" y="351082"/>
            <a:ext cx="7991038"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kern="0" dirty="0">
                <a:solidFill>
                  <a:srgbClr val="000000"/>
                </a:solidFill>
              </a:rPr>
              <a:t> </a:t>
            </a:r>
            <a:r>
              <a:rPr lang="en-US" altLang="zh-CN" sz="2800" b="0" kern="1200" dirty="0">
                <a:solidFill>
                  <a:srgbClr val="00B0F0"/>
                </a:solidFill>
                <a:latin typeface="Calibri"/>
                <a:ea typeface="+mn-ea"/>
                <a:cs typeface="+mn-cs"/>
              </a:rPr>
              <a:t>CHARM Compilation Flow</a:t>
            </a:r>
            <a:endParaRPr lang="en-US" sz="2800" b="0" kern="1200" dirty="0">
              <a:solidFill>
                <a:srgbClr val="00B0F0"/>
              </a:solidFill>
              <a:latin typeface="Calibri"/>
              <a:ea typeface="+mn-ea"/>
              <a:cs typeface="+mn-cs"/>
            </a:endParaRPr>
          </a:p>
        </p:txBody>
      </p:sp>
      <p:pic>
        <p:nvPicPr>
          <p:cNvPr id="2" name="Picture 1"/>
          <p:cNvPicPr>
            <a:picLocks noChangeAspect="1"/>
          </p:cNvPicPr>
          <p:nvPr/>
        </p:nvPicPr>
        <p:blipFill>
          <a:blip r:embed="rId5"/>
          <a:stretch>
            <a:fillRect/>
          </a:stretch>
        </p:blipFill>
        <p:spPr>
          <a:xfrm>
            <a:off x="3399532" y="2725794"/>
            <a:ext cx="6103510" cy="3748232"/>
          </a:xfrm>
          <a:prstGeom prst="rect">
            <a:avLst/>
          </a:prstGeom>
        </p:spPr>
      </p:pic>
      <p:sp>
        <p:nvSpPr>
          <p:cNvPr id="3" name="Rectangle 2"/>
          <p:cNvSpPr/>
          <p:nvPr/>
        </p:nvSpPr>
        <p:spPr>
          <a:xfrm>
            <a:off x="1375622" y="3199533"/>
            <a:ext cx="185688" cy="361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462935" y="3161718"/>
            <a:ext cx="195214" cy="46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251283" y="2625617"/>
            <a:ext cx="5005388" cy="3988766"/>
          </a:xfrm>
          <a:prstGeom prst="rect">
            <a:avLst/>
          </a:prstGeom>
          <a:solidFill>
            <a:schemeClr val="bg1">
              <a:lumMod val="95000"/>
              <a:alpha val="7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695987" y="1239415"/>
            <a:ext cx="7741546"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t>Output</a:t>
            </a:r>
            <a:br>
              <a:rPr lang="en-US" altLang="zh-CN" sz="2000" b="1" dirty="0"/>
            </a:br>
            <a:r>
              <a:rPr lang="en-US" altLang="zh-CN" sz="2000" b="1" dirty="0"/>
              <a:t>1) </a:t>
            </a:r>
            <a:r>
              <a:rPr lang="en-US" altLang="zh-CN" sz="2000" b="1" dirty="0" err="1"/>
              <a:t>Bitstream</a:t>
            </a:r>
            <a:r>
              <a:rPr lang="en-US" altLang="zh-CN" sz="2000" b="1" dirty="0"/>
              <a:t> Running on the AIE and PL (AIE/V++ Compiler)</a:t>
            </a:r>
            <a:br>
              <a:rPr lang="en-US" altLang="zh-CN" sz="2000" b="1" dirty="0"/>
            </a:br>
            <a:r>
              <a:rPr lang="en-US" altLang="zh-CN" sz="2000" b="1" dirty="0"/>
              <a:t>2) Executable Running on ARM CPU (GCC Cross Compilation)</a:t>
            </a:r>
          </a:p>
        </p:txBody>
      </p:sp>
      <p:grpSp>
        <p:nvGrpSpPr>
          <p:cNvPr id="59" name="Group 58"/>
          <p:cNvGrpSpPr/>
          <p:nvPr/>
        </p:nvGrpSpPr>
        <p:grpSpPr>
          <a:xfrm>
            <a:off x="9845676" y="3198599"/>
            <a:ext cx="944928" cy="723344"/>
            <a:chOff x="9773613" y="2362752"/>
            <a:chExt cx="1963665" cy="1626299"/>
          </a:xfrm>
        </p:grpSpPr>
        <p:pic>
          <p:nvPicPr>
            <p:cNvPr id="1036" name="Picture 12" descr="Blank File - Free comput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3613" y="2362752"/>
              <a:ext cx="1626299" cy="162629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0457261" y="3443525"/>
              <a:ext cx="845898" cy="30534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TextBox 7"/>
            <p:cNvSpPr txBox="1"/>
            <p:nvPr/>
          </p:nvSpPr>
          <p:spPr>
            <a:xfrm>
              <a:off x="10272730" y="3334098"/>
              <a:ext cx="1464548" cy="574028"/>
            </a:xfrm>
            <a:prstGeom prst="rect">
              <a:avLst/>
            </a:prstGeom>
            <a:noFill/>
          </p:spPr>
          <p:txBody>
            <a:bodyPr wrap="square" rtlCol="0">
              <a:spAutoFit/>
            </a:bodyPr>
            <a:lstStyle/>
            <a:p>
              <a:r>
                <a:rPr lang="en-US" sz="1050" b="1" dirty="0">
                  <a:solidFill>
                    <a:schemeClr val="bg1"/>
                  </a:solidFill>
                </a:rPr>
                <a:t>XCLBIN</a:t>
              </a:r>
            </a:p>
          </p:txBody>
        </p:sp>
      </p:grpSp>
      <p:grpSp>
        <p:nvGrpSpPr>
          <p:cNvPr id="65" name="Group 64"/>
          <p:cNvGrpSpPr/>
          <p:nvPr/>
        </p:nvGrpSpPr>
        <p:grpSpPr>
          <a:xfrm>
            <a:off x="10554932" y="3198599"/>
            <a:ext cx="894490" cy="733881"/>
            <a:chOff x="9773613" y="2362752"/>
            <a:chExt cx="1868724" cy="1626299"/>
          </a:xfrm>
        </p:grpSpPr>
        <p:pic>
          <p:nvPicPr>
            <p:cNvPr id="66" name="Picture 12" descr="Blank File - Free computer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73613" y="2362752"/>
              <a:ext cx="1626299" cy="1626299"/>
            </a:xfrm>
            <a:prstGeom prst="rect">
              <a:avLst/>
            </a:prstGeom>
            <a:noFill/>
            <a:extLst>
              <a:ext uri="{909E8E84-426E-40DD-AFC4-6F175D3DCCD1}">
                <a14:hiddenFill xmlns:a14="http://schemas.microsoft.com/office/drawing/2010/main">
                  <a:solidFill>
                    <a:srgbClr val="FFFFFF"/>
                  </a:solidFill>
                </a14:hiddenFill>
              </a:ext>
            </a:extLst>
          </p:spPr>
        </p:pic>
        <p:sp>
          <p:nvSpPr>
            <p:cNvPr id="67" name="Rounded Rectangle 66"/>
            <p:cNvSpPr/>
            <p:nvPr/>
          </p:nvSpPr>
          <p:spPr>
            <a:xfrm>
              <a:off x="10457261" y="3443525"/>
              <a:ext cx="845898" cy="30534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8" name="TextBox 67"/>
            <p:cNvSpPr txBox="1"/>
            <p:nvPr/>
          </p:nvSpPr>
          <p:spPr>
            <a:xfrm>
              <a:off x="10508392" y="3289303"/>
              <a:ext cx="1133945" cy="579734"/>
            </a:xfrm>
            <a:prstGeom prst="rect">
              <a:avLst/>
            </a:prstGeom>
            <a:noFill/>
          </p:spPr>
          <p:txBody>
            <a:bodyPr wrap="square" rtlCol="0">
              <a:spAutoFit/>
            </a:bodyPr>
            <a:lstStyle/>
            <a:p>
              <a:r>
                <a:rPr lang="en-US" sz="1100" b="1" dirty="0">
                  <a:solidFill>
                    <a:schemeClr val="bg1"/>
                  </a:solidFill>
                </a:rPr>
                <a:t>EXE</a:t>
              </a:r>
            </a:p>
          </p:txBody>
        </p:sp>
      </p:grpSp>
      <p:sp>
        <p:nvSpPr>
          <p:cNvPr id="22" name="Rectangle 21"/>
          <p:cNvSpPr/>
          <p:nvPr/>
        </p:nvSpPr>
        <p:spPr>
          <a:xfrm>
            <a:off x="8256671" y="2625480"/>
            <a:ext cx="3595233" cy="3988766"/>
          </a:xfrm>
          <a:prstGeom prst="rect">
            <a:avLst/>
          </a:prstGeom>
          <a:solidFill>
            <a:schemeClr val="bg1">
              <a:lumMod val="95000"/>
              <a:alpha val="7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Google Shape;122;p1"/>
          <p:cNvSpPr/>
          <p:nvPr/>
        </p:nvSpPr>
        <p:spPr>
          <a:xfrm rot="5400000">
            <a:off x="10476991" y="3967691"/>
            <a:ext cx="248123" cy="315954"/>
          </a:xfrm>
          <a:prstGeom prst="rightArrow">
            <a:avLst>
              <a:gd name="adj1" fmla="val 50000"/>
              <a:gd name="adj2" fmla="val 50000"/>
            </a:avLst>
          </a:prstGeom>
          <a:solidFill>
            <a:srgbClr val="A2C4C9"/>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Helvetica Neue"/>
              <a:ea typeface="Helvetica Neue"/>
              <a:cs typeface="Helvetica Neue"/>
              <a:sym typeface="Helvetica Neue"/>
            </a:endParaRPr>
          </a:p>
        </p:txBody>
      </p:sp>
      <p:grpSp>
        <p:nvGrpSpPr>
          <p:cNvPr id="11" name="Group 10"/>
          <p:cNvGrpSpPr/>
          <p:nvPr/>
        </p:nvGrpSpPr>
        <p:grpSpPr>
          <a:xfrm>
            <a:off x="-40998" y="2668095"/>
            <a:ext cx="3276035" cy="3812140"/>
            <a:chOff x="-40998" y="2668095"/>
            <a:chExt cx="3276035" cy="3812140"/>
          </a:xfrm>
        </p:grpSpPr>
        <p:grpSp>
          <p:nvGrpSpPr>
            <p:cNvPr id="39" name="Group 38"/>
            <p:cNvGrpSpPr/>
            <p:nvPr/>
          </p:nvGrpSpPr>
          <p:grpSpPr>
            <a:xfrm>
              <a:off x="-40998" y="2668095"/>
              <a:ext cx="3276035" cy="3543925"/>
              <a:chOff x="-264971" y="1338369"/>
              <a:chExt cx="4829930" cy="5128506"/>
            </a:xfrm>
          </p:grpSpPr>
          <p:grpSp>
            <p:nvGrpSpPr>
              <p:cNvPr id="40" name="Group 39"/>
              <p:cNvGrpSpPr/>
              <p:nvPr/>
            </p:nvGrpSpPr>
            <p:grpSpPr>
              <a:xfrm>
                <a:off x="3812562" y="2107426"/>
                <a:ext cx="752397" cy="4116922"/>
                <a:chOff x="3992271" y="2144178"/>
                <a:chExt cx="380074" cy="3445814"/>
              </a:xfrm>
            </p:grpSpPr>
            <p:cxnSp>
              <p:nvCxnSpPr>
                <p:cNvPr id="53" name="Google Shape;110;p1"/>
                <p:cNvCxnSpPr/>
                <p:nvPr/>
              </p:nvCxnSpPr>
              <p:spPr>
                <a:xfrm>
                  <a:off x="4125710" y="2144178"/>
                  <a:ext cx="240300" cy="1721100"/>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54" name="Google Shape;111;p1"/>
                <p:cNvCxnSpPr/>
                <p:nvPr/>
              </p:nvCxnSpPr>
              <p:spPr>
                <a:xfrm>
                  <a:off x="3992271" y="3864685"/>
                  <a:ext cx="380074" cy="803"/>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55" name="Google Shape;112;p1"/>
                <p:cNvCxnSpPr/>
                <p:nvPr/>
              </p:nvCxnSpPr>
              <p:spPr>
                <a:xfrm rot="10800000" flipH="1">
                  <a:off x="4128417" y="3865292"/>
                  <a:ext cx="243900" cy="1724700"/>
                </a:xfrm>
                <a:prstGeom prst="bentConnector3">
                  <a:avLst>
                    <a:gd name="adj1" fmla="val 50000"/>
                  </a:avLst>
                </a:prstGeom>
                <a:noFill/>
                <a:ln w="38100" cap="flat" cmpd="sng">
                  <a:solidFill>
                    <a:schemeClr val="dk1"/>
                  </a:solidFill>
                  <a:prstDash val="solid"/>
                  <a:miter lim="800000"/>
                  <a:headEnd type="none" w="sm" len="sm"/>
                  <a:tailEnd type="triangle" w="med" len="med"/>
                </a:ln>
              </p:spPr>
            </p:cxnSp>
          </p:grpSp>
          <p:pic>
            <p:nvPicPr>
              <p:cNvPr id="41" name="Picture 4" descr="What is Deep Learning? | Towards Data Scie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4025" y="1338369"/>
                <a:ext cx="2069487" cy="205857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930153" y="3498048"/>
                <a:ext cx="1799630" cy="1744281"/>
                <a:chOff x="2199480" y="3627819"/>
                <a:chExt cx="1582303" cy="1456719"/>
              </a:xfrm>
            </p:grpSpPr>
            <p:pic>
              <p:nvPicPr>
                <p:cNvPr id="49" name="Picture 48"/>
                <p:cNvPicPr>
                  <a:picLocks noChangeAspect="1"/>
                </p:cNvPicPr>
                <p:nvPr/>
              </p:nvPicPr>
              <p:blipFill>
                <a:blip r:embed="rId9"/>
                <a:stretch>
                  <a:fillRect/>
                </a:stretch>
              </p:blipFill>
              <p:spPr>
                <a:xfrm>
                  <a:off x="2589108" y="3627819"/>
                  <a:ext cx="1192675" cy="269285"/>
                </a:xfrm>
                <a:prstGeom prst="rect">
                  <a:avLst/>
                </a:prstGeom>
              </p:spPr>
            </p:pic>
            <p:pic>
              <p:nvPicPr>
                <p:cNvPr id="50" name="Picture 10" descr="Circuit board - Free technology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99480" y="3986438"/>
                  <a:ext cx="1098100" cy="1098100"/>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p:cNvCxnSpPr/>
                <p:nvPr/>
              </p:nvCxnSpPr>
              <p:spPr>
                <a:xfrm flipV="1">
                  <a:off x="2901714" y="3921142"/>
                  <a:ext cx="139029" cy="178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3014959" y="3944336"/>
                  <a:ext cx="177458" cy="20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268624" y="2080271"/>
                <a:ext cx="1753632" cy="483095"/>
              </a:xfrm>
              <a:prstGeom prst="rect">
                <a:avLst/>
              </a:prstGeom>
              <a:noFill/>
            </p:spPr>
            <p:txBody>
              <a:bodyPr wrap="square" rtlCol="0">
                <a:spAutoFit/>
              </a:bodyPr>
              <a:lstStyle/>
              <a:p>
                <a:r>
                  <a:rPr lang="en-US" dirty="0"/>
                  <a:t>AI Models</a:t>
                </a:r>
              </a:p>
            </p:txBody>
          </p:sp>
          <p:sp>
            <p:nvSpPr>
              <p:cNvPr id="45" name="TextBox 44"/>
              <p:cNvSpPr txBox="1"/>
              <p:nvPr/>
            </p:nvSpPr>
            <p:spPr>
              <a:xfrm>
                <a:off x="28280" y="4272272"/>
                <a:ext cx="2104370" cy="483095"/>
              </a:xfrm>
              <a:prstGeom prst="rect">
                <a:avLst/>
              </a:prstGeom>
              <a:noFill/>
            </p:spPr>
            <p:txBody>
              <a:bodyPr wrap="square" rtlCol="0">
                <a:spAutoFit/>
              </a:bodyPr>
              <a:lstStyle/>
              <a:p>
                <a:r>
                  <a:rPr lang="en-US" dirty="0"/>
                  <a:t>DDR-Profiler</a:t>
                </a:r>
              </a:p>
            </p:txBody>
          </p:sp>
          <p:sp>
            <p:nvSpPr>
              <p:cNvPr id="46" name="TextBox 45"/>
              <p:cNvSpPr txBox="1"/>
              <p:nvPr/>
            </p:nvSpPr>
            <p:spPr>
              <a:xfrm>
                <a:off x="-264971" y="5621456"/>
                <a:ext cx="2797357" cy="845419"/>
              </a:xfrm>
              <a:prstGeom prst="rect">
                <a:avLst/>
              </a:prstGeom>
              <a:noFill/>
            </p:spPr>
            <p:txBody>
              <a:bodyPr wrap="square" rtlCol="0">
                <a:spAutoFit/>
              </a:bodyPr>
              <a:lstStyle/>
              <a:p>
                <a:pPr algn="ctr"/>
                <a:r>
                  <a:rPr lang="en-US" dirty="0"/>
                  <a:t>Hardware Constraints</a:t>
                </a:r>
              </a:p>
            </p:txBody>
          </p:sp>
        </p:grpSp>
        <p:grpSp>
          <p:nvGrpSpPr>
            <p:cNvPr id="9" name="Group 8"/>
            <p:cNvGrpSpPr/>
            <p:nvPr/>
          </p:nvGrpSpPr>
          <p:grpSpPr>
            <a:xfrm>
              <a:off x="1460229" y="5634201"/>
              <a:ext cx="1208326" cy="846034"/>
              <a:chOff x="2110503" y="6104299"/>
              <a:chExt cx="1208326" cy="846034"/>
            </a:xfrm>
          </p:grpSpPr>
          <p:sp>
            <p:nvSpPr>
              <p:cNvPr id="6" name="Rectangle 5"/>
              <p:cNvSpPr/>
              <p:nvPr/>
            </p:nvSpPr>
            <p:spPr>
              <a:xfrm>
                <a:off x="2329398" y="6104299"/>
                <a:ext cx="158750" cy="622300"/>
              </a:xfrm>
              <a:prstGeom prst="rect">
                <a:avLst/>
              </a:prstGeom>
              <a:solidFill>
                <a:srgbClr val="FF99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653269" y="6342563"/>
                <a:ext cx="158750" cy="384036"/>
              </a:xfrm>
              <a:prstGeom prst="rect">
                <a:avLst/>
              </a:prstGeom>
              <a:solidFill>
                <a:srgbClr val="8FAA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962189" y="6184837"/>
                <a:ext cx="158750" cy="541762"/>
              </a:xfrm>
              <a:prstGeom prst="rect">
                <a:avLst/>
              </a:prstGeom>
              <a:solidFill>
                <a:srgbClr val="A9D1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110503" y="6673334"/>
                <a:ext cx="570752" cy="276999"/>
              </a:xfrm>
              <a:prstGeom prst="rect">
                <a:avLst/>
              </a:prstGeom>
              <a:noFill/>
            </p:spPr>
            <p:txBody>
              <a:bodyPr wrap="square" rtlCol="0">
                <a:spAutoFit/>
              </a:bodyPr>
              <a:lstStyle/>
              <a:p>
                <a:pPr algn="ctr"/>
                <a:r>
                  <a:rPr lang="en-US" sz="1200" dirty="0"/>
                  <a:t>RAM</a:t>
                </a:r>
              </a:p>
            </p:txBody>
          </p:sp>
          <p:sp>
            <p:nvSpPr>
              <p:cNvPr id="64" name="TextBox 63"/>
              <p:cNvSpPr txBox="1"/>
              <p:nvPr/>
            </p:nvSpPr>
            <p:spPr>
              <a:xfrm>
                <a:off x="2447268" y="6673334"/>
                <a:ext cx="570752" cy="276999"/>
              </a:xfrm>
              <a:prstGeom prst="rect">
                <a:avLst/>
              </a:prstGeom>
              <a:noFill/>
            </p:spPr>
            <p:txBody>
              <a:bodyPr wrap="square" rtlCol="0">
                <a:spAutoFit/>
              </a:bodyPr>
              <a:lstStyle/>
              <a:p>
                <a:pPr algn="ctr"/>
                <a:r>
                  <a:rPr lang="en-US" sz="1200" dirty="0"/>
                  <a:t>PLIO</a:t>
                </a:r>
              </a:p>
            </p:txBody>
          </p:sp>
          <p:sp>
            <p:nvSpPr>
              <p:cNvPr id="69" name="TextBox 68"/>
              <p:cNvSpPr txBox="1"/>
              <p:nvPr/>
            </p:nvSpPr>
            <p:spPr>
              <a:xfrm>
                <a:off x="2748077" y="6673334"/>
                <a:ext cx="570752" cy="276999"/>
              </a:xfrm>
              <a:prstGeom prst="rect">
                <a:avLst/>
              </a:prstGeom>
              <a:noFill/>
            </p:spPr>
            <p:txBody>
              <a:bodyPr wrap="square" rtlCol="0">
                <a:spAutoFit/>
              </a:bodyPr>
              <a:lstStyle/>
              <a:p>
                <a:pPr algn="ctr"/>
                <a:r>
                  <a:rPr lang="en-US" sz="1200" dirty="0"/>
                  <a:t>AIE</a:t>
                </a:r>
              </a:p>
            </p:txBody>
          </p:sp>
        </p:grpSp>
      </p:grpSp>
      <p:sp>
        <p:nvSpPr>
          <p:cNvPr id="72" name="Rectangle 71"/>
          <p:cNvSpPr/>
          <p:nvPr/>
        </p:nvSpPr>
        <p:spPr>
          <a:xfrm>
            <a:off x="242136" y="2625480"/>
            <a:ext cx="2982737" cy="3988766"/>
          </a:xfrm>
          <a:prstGeom prst="rect">
            <a:avLst/>
          </a:prstGeom>
          <a:solidFill>
            <a:schemeClr val="bg1">
              <a:lumMod val="95000"/>
              <a:alpha val="7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3192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grpId="0" nodeType="withEffect">
                                  <p:stCondLst>
                                    <p:cond delay="0"/>
                                  </p:stCondLst>
                                  <p:childTnLst>
                                    <p:animEffect transition="out" filter="fade">
                                      <p:cBhvr>
                                        <p:cTn id="9" dur="500"/>
                                        <p:tgtEl>
                                          <p:spTgt spid="72"/>
                                        </p:tgtEl>
                                      </p:cBhvr>
                                    </p:animEffect>
                                    <p:set>
                                      <p:cBhvr>
                                        <p:cTn id="10" dur="1" fill="hold">
                                          <p:stCondLst>
                                            <p:cond delay="499"/>
                                          </p:stCondLst>
                                        </p:cTn>
                                        <p:tgtEl>
                                          <p:spTgt spid="7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xit" presetSubtype="0" fill="hold" grpId="0"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8" grpId="0"/>
      <p:bldP spid="22" grpId="0" animBg="1"/>
      <p:bldP spid="7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ersal AI Core Series VCK190 Evaluation K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6437" y="4276498"/>
            <a:ext cx="2905186" cy="16289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3399532" y="2725794"/>
            <a:ext cx="6103510" cy="3748232"/>
          </a:xfrm>
          <a:prstGeom prst="rect">
            <a:avLst/>
          </a:prstGeom>
        </p:spPr>
      </p:pic>
      <p:sp>
        <p:nvSpPr>
          <p:cNvPr id="37" name="Rectangle 36"/>
          <p:cNvSpPr/>
          <p:nvPr/>
        </p:nvSpPr>
        <p:spPr>
          <a:xfrm>
            <a:off x="1375622" y="3199533"/>
            <a:ext cx="185688" cy="361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462935" y="3161718"/>
            <a:ext cx="195214" cy="46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9845676" y="3198599"/>
            <a:ext cx="944928" cy="723344"/>
            <a:chOff x="9773613" y="2362752"/>
            <a:chExt cx="1963665" cy="1626299"/>
          </a:xfrm>
        </p:grpSpPr>
        <p:pic>
          <p:nvPicPr>
            <p:cNvPr id="42" name="Picture 12" descr="Blank File - Free computer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3613" y="2362752"/>
              <a:ext cx="1626299" cy="1626299"/>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10457261" y="3443525"/>
              <a:ext cx="845898" cy="30534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4" name="TextBox 43"/>
            <p:cNvSpPr txBox="1"/>
            <p:nvPr/>
          </p:nvSpPr>
          <p:spPr>
            <a:xfrm>
              <a:off x="10272730" y="3334098"/>
              <a:ext cx="1464548" cy="574028"/>
            </a:xfrm>
            <a:prstGeom prst="rect">
              <a:avLst/>
            </a:prstGeom>
            <a:noFill/>
          </p:spPr>
          <p:txBody>
            <a:bodyPr wrap="square" rtlCol="0">
              <a:spAutoFit/>
            </a:bodyPr>
            <a:lstStyle/>
            <a:p>
              <a:r>
                <a:rPr lang="en-US" sz="1050" b="1" dirty="0">
                  <a:solidFill>
                    <a:schemeClr val="bg1"/>
                  </a:solidFill>
                </a:rPr>
                <a:t>XCLBIN</a:t>
              </a:r>
            </a:p>
          </p:txBody>
        </p:sp>
      </p:grpSp>
      <p:grpSp>
        <p:nvGrpSpPr>
          <p:cNvPr id="45" name="Group 44"/>
          <p:cNvGrpSpPr/>
          <p:nvPr/>
        </p:nvGrpSpPr>
        <p:grpSpPr>
          <a:xfrm>
            <a:off x="10554932" y="3198599"/>
            <a:ext cx="894490" cy="733881"/>
            <a:chOff x="9773613" y="2362752"/>
            <a:chExt cx="1868724" cy="1626299"/>
          </a:xfrm>
        </p:grpSpPr>
        <p:pic>
          <p:nvPicPr>
            <p:cNvPr id="46" name="Picture 12" descr="Blank File - Free comput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3613" y="2362752"/>
              <a:ext cx="1626299" cy="1626299"/>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46"/>
            <p:cNvSpPr/>
            <p:nvPr/>
          </p:nvSpPr>
          <p:spPr>
            <a:xfrm>
              <a:off x="10457261" y="3443525"/>
              <a:ext cx="845898" cy="30534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8" name="TextBox 47"/>
            <p:cNvSpPr txBox="1"/>
            <p:nvPr/>
          </p:nvSpPr>
          <p:spPr>
            <a:xfrm>
              <a:off x="10508392" y="3289303"/>
              <a:ext cx="1133945" cy="579734"/>
            </a:xfrm>
            <a:prstGeom prst="rect">
              <a:avLst/>
            </a:prstGeom>
            <a:noFill/>
          </p:spPr>
          <p:txBody>
            <a:bodyPr wrap="square" rtlCol="0">
              <a:spAutoFit/>
            </a:bodyPr>
            <a:lstStyle/>
            <a:p>
              <a:r>
                <a:rPr lang="en-US" sz="1100" b="1" dirty="0">
                  <a:solidFill>
                    <a:schemeClr val="bg1"/>
                  </a:solidFill>
                </a:rPr>
                <a:t>EXE</a:t>
              </a:r>
            </a:p>
          </p:txBody>
        </p:sp>
      </p:grpSp>
      <p:sp>
        <p:nvSpPr>
          <p:cNvPr id="49" name="Rectangle 48"/>
          <p:cNvSpPr/>
          <p:nvPr/>
        </p:nvSpPr>
        <p:spPr>
          <a:xfrm>
            <a:off x="8256671" y="2625480"/>
            <a:ext cx="3595233" cy="3988766"/>
          </a:xfrm>
          <a:prstGeom prst="rect">
            <a:avLst/>
          </a:prstGeom>
          <a:solidFill>
            <a:schemeClr val="bg1">
              <a:lumMod val="95000"/>
              <a:alpha val="7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Google Shape;122;p1"/>
          <p:cNvSpPr/>
          <p:nvPr/>
        </p:nvSpPr>
        <p:spPr>
          <a:xfrm rot="5400000">
            <a:off x="10476991" y="3967691"/>
            <a:ext cx="248123" cy="315954"/>
          </a:xfrm>
          <a:prstGeom prst="rightArrow">
            <a:avLst>
              <a:gd name="adj1" fmla="val 50000"/>
              <a:gd name="adj2" fmla="val 50000"/>
            </a:avLst>
          </a:prstGeom>
          <a:solidFill>
            <a:srgbClr val="A2C4C9"/>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Helvetica Neue"/>
              <a:ea typeface="Helvetica Neue"/>
              <a:cs typeface="Helvetica Neue"/>
              <a:sym typeface="Helvetica Neue"/>
            </a:endParaRPr>
          </a:p>
        </p:txBody>
      </p:sp>
      <p:sp>
        <p:nvSpPr>
          <p:cNvPr id="11" name="Title 2">
            <a:extLst>
              <a:ext uri="{FF2B5EF4-FFF2-40B4-BE49-F238E27FC236}">
                <a16:creationId xmlns:a16="http://schemas.microsoft.com/office/drawing/2014/main" id="{C35C392B-5441-6443-B1E5-82C3FFF8C8A2}"/>
              </a:ext>
            </a:extLst>
          </p:cNvPr>
          <p:cNvSpPr txBox="1">
            <a:spLocks/>
          </p:cNvSpPr>
          <p:nvPr/>
        </p:nvSpPr>
        <p:spPr>
          <a:xfrm>
            <a:off x="97246" y="351082"/>
            <a:ext cx="7991038"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kern="0" dirty="0">
                <a:solidFill>
                  <a:srgbClr val="000000"/>
                </a:solidFill>
              </a:rPr>
              <a:t> </a:t>
            </a:r>
            <a:r>
              <a:rPr lang="en-US" altLang="zh-CN" sz="2800" b="0" kern="1200" dirty="0">
                <a:solidFill>
                  <a:srgbClr val="00B0F0"/>
                </a:solidFill>
                <a:latin typeface="Calibri"/>
                <a:ea typeface="+mn-ea"/>
                <a:cs typeface="+mn-cs"/>
              </a:rPr>
              <a:t>CHARM Framework Overview</a:t>
            </a:r>
            <a:endParaRPr lang="en-US" sz="2800" b="0" kern="1200" dirty="0">
              <a:solidFill>
                <a:srgbClr val="00B0F0"/>
              </a:solidFill>
              <a:latin typeface="Calibri"/>
              <a:ea typeface="+mn-ea"/>
              <a:cs typeface="+mn-cs"/>
            </a:endParaRPr>
          </a:p>
        </p:txBody>
      </p:sp>
      <p:sp>
        <p:nvSpPr>
          <p:cNvPr id="7" name="TextBox 6"/>
          <p:cNvSpPr txBox="1"/>
          <p:nvPr/>
        </p:nvSpPr>
        <p:spPr>
          <a:xfrm>
            <a:off x="3638550" y="4029347"/>
            <a:ext cx="476250" cy="369332"/>
          </a:xfrm>
          <a:prstGeom prst="rect">
            <a:avLst/>
          </a:prstGeom>
          <a:noFill/>
        </p:spPr>
        <p:txBody>
          <a:bodyPr wrap="square" rtlCol="0">
            <a:spAutoFit/>
          </a:bodyPr>
          <a:lstStyle/>
          <a:p>
            <a:r>
              <a:rPr lang="zh-CN" altLang="en-US" b="1" dirty="0">
                <a:solidFill>
                  <a:srgbClr val="C00000"/>
                </a:solidFill>
              </a:rPr>
              <a:t>①</a:t>
            </a:r>
            <a:endParaRPr lang="en-US" b="1" dirty="0">
              <a:solidFill>
                <a:srgbClr val="C00000"/>
              </a:solidFill>
            </a:endParaRPr>
          </a:p>
        </p:txBody>
      </p:sp>
      <p:sp>
        <p:nvSpPr>
          <p:cNvPr id="9" name="TextBox 8"/>
          <p:cNvSpPr txBox="1"/>
          <p:nvPr/>
        </p:nvSpPr>
        <p:spPr>
          <a:xfrm>
            <a:off x="3638550" y="3301857"/>
            <a:ext cx="476250" cy="369332"/>
          </a:xfrm>
          <a:prstGeom prst="rect">
            <a:avLst/>
          </a:prstGeom>
          <a:noFill/>
        </p:spPr>
        <p:txBody>
          <a:bodyPr wrap="square" rtlCol="0">
            <a:spAutoFit/>
          </a:bodyPr>
          <a:lstStyle/>
          <a:p>
            <a:r>
              <a:rPr lang="zh-CN" altLang="en-US" b="1" dirty="0">
                <a:solidFill>
                  <a:srgbClr val="C00000"/>
                </a:solidFill>
              </a:rPr>
              <a:t>②</a:t>
            </a:r>
            <a:endParaRPr lang="en-US" b="1" dirty="0">
              <a:solidFill>
                <a:srgbClr val="C00000"/>
              </a:solidFill>
            </a:endParaRPr>
          </a:p>
        </p:txBody>
      </p:sp>
      <p:sp>
        <p:nvSpPr>
          <p:cNvPr id="10" name="TextBox 9"/>
          <p:cNvSpPr txBox="1"/>
          <p:nvPr/>
        </p:nvSpPr>
        <p:spPr>
          <a:xfrm>
            <a:off x="6038850" y="5231341"/>
            <a:ext cx="476250" cy="369332"/>
          </a:xfrm>
          <a:prstGeom prst="rect">
            <a:avLst/>
          </a:prstGeom>
          <a:noFill/>
        </p:spPr>
        <p:txBody>
          <a:bodyPr wrap="square" rtlCol="0">
            <a:spAutoFit/>
          </a:bodyPr>
          <a:lstStyle/>
          <a:p>
            <a:r>
              <a:rPr lang="zh-CN" altLang="en-US" b="1" dirty="0">
                <a:solidFill>
                  <a:srgbClr val="C00000"/>
                </a:solidFill>
              </a:rPr>
              <a:t>③</a:t>
            </a:r>
            <a:endParaRPr lang="en-US" b="1" dirty="0">
              <a:solidFill>
                <a:srgbClr val="C00000"/>
              </a:solidFill>
            </a:endParaRPr>
          </a:p>
        </p:txBody>
      </p:sp>
      <p:sp>
        <p:nvSpPr>
          <p:cNvPr id="12" name="TextBox 11"/>
          <p:cNvSpPr txBox="1"/>
          <p:nvPr/>
        </p:nvSpPr>
        <p:spPr>
          <a:xfrm>
            <a:off x="6033249" y="3289014"/>
            <a:ext cx="476250" cy="369332"/>
          </a:xfrm>
          <a:prstGeom prst="rect">
            <a:avLst/>
          </a:prstGeom>
          <a:noFill/>
        </p:spPr>
        <p:txBody>
          <a:bodyPr wrap="square" rtlCol="0">
            <a:spAutoFit/>
          </a:bodyPr>
          <a:lstStyle/>
          <a:p>
            <a:r>
              <a:rPr lang="zh-CN" altLang="en-US" b="1" dirty="0">
                <a:solidFill>
                  <a:srgbClr val="C00000"/>
                </a:solidFill>
              </a:rPr>
              <a:t>④</a:t>
            </a:r>
            <a:endParaRPr lang="en-US" b="1" dirty="0">
              <a:solidFill>
                <a:srgbClr val="C00000"/>
              </a:solidFill>
            </a:endParaRPr>
          </a:p>
        </p:txBody>
      </p:sp>
      <p:sp>
        <p:nvSpPr>
          <p:cNvPr id="8" name="TextBox 7"/>
          <p:cNvSpPr txBox="1"/>
          <p:nvPr/>
        </p:nvSpPr>
        <p:spPr>
          <a:xfrm>
            <a:off x="1104899" y="1312800"/>
            <a:ext cx="6371168" cy="1323439"/>
          </a:xfrm>
          <a:prstGeom prst="rect">
            <a:avLst/>
          </a:prstGeom>
          <a:noFill/>
        </p:spPr>
        <p:txBody>
          <a:bodyPr wrap="square" rtlCol="0">
            <a:spAutoFit/>
          </a:bodyPr>
          <a:lstStyle/>
          <a:p>
            <a:r>
              <a:rPr lang="zh-CN" altLang="en-US" sz="2000" b="1" dirty="0"/>
              <a:t>①</a:t>
            </a:r>
            <a:r>
              <a:rPr lang="en-US" altLang="zh-CN" sz="2000" b="1" dirty="0"/>
              <a:t> Single Accelerator Design Space Exploration</a:t>
            </a:r>
            <a:br>
              <a:rPr lang="en-US" altLang="zh-CN" sz="2000" b="1" dirty="0"/>
            </a:br>
            <a:r>
              <a:rPr lang="zh-CN" altLang="en-US" sz="2000" b="1" dirty="0"/>
              <a:t>②</a:t>
            </a:r>
            <a:r>
              <a:rPr lang="en-US" altLang="zh-CN" sz="2000" b="1" dirty="0"/>
              <a:t> Diverse Accelerator Composer</a:t>
            </a:r>
          </a:p>
          <a:p>
            <a:r>
              <a:rPr lang="zh-CN" altLang="en-US" sz="2000" b="1" dirty="0"/>
              <a:t>③ </a:t>
            </a:r>
            <a:r>
              <a:rPr lang="en-US" altLang="zh-CN" sz="2000" b="1" dirty="0"/>
              <a:t>Runtime Configuration</a:t>
            </a:r>
          </a:p>
          <a:p>
            <a:r>
              <a:rPr lang="zh-CN" altLang="en-US" sz="2000" b="1" dirty="0"/>
              <a:t>④ </a:t>
            </a:r>
            <a:r>
              <a:rPr lang="en-US" altLang="zh-CN" sz="2000" b="1" dirty="0"/>
              <a:t>Automatic Code Generator</a:t>
            </a:r>
            <a:endParaRPr lang="en-US" sz="2000" b="1" dirty="0"/>
          </a:p>
        </p:txBody>
      </p:sp>
      <p:sp>
        <p:nvSpPr>
          <p:cNvPr id="13" name="TextBox 12"/>
          <p:cNvSpPr txBox="1"/>
          <p:nvPr/>
        </p:nvSpPr>
        <p:spPr>
          <a:xfrm>
            <a:off x="180975" y="970358"/>
            <a:ext cx="2838450" cy="369332"/>
          </a:xfrm>
          <a:prstGeom prst="rect">
            <a:avLst/>
          </a:prstGeom>
          <a:noFill/>
        </p:spPr>
        <p:txBody>
          <a:bodyPr wrap="square" rtlCol="0">
            <a:spAutoFit/>
          </a:bodyPr>
          <a:lstStyle/>
          <a:p>
            <a:r>
              <a:rPr lang="en-US" altLang="zh-CN" b="1" dirty="0"/>
              <a:t>CHARM Components</a:t>
            </a:r>
            <a:endParaRPr lang="en-US" dirty="0"/>
          </a:p>
        </p:txBody>
      </p:sp>
      <p:sp>
        <p:nvSpPr>
          <p:cNvPr id="18" name="Rectangle 17"/>
          <p:cNvSpPr/>
          <p:nvPr/>
        </p:nvSpPr>
        <p:spPr>
          <a:xfrm>
            <a:off x="3228975" y="2640634"/>
            <a:ext cx="5067300" cy="3968586"/>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40998" y="2668095"/>
            <a:ext cx="3276035" cy="3812140"/>
            <a:chOff x="-40998" y="2668095"/>
            <a:chExt cx="3276035" cy="3812140"/>
          </a:xfrm>
        </p:grpSpPr>
        <p:grpSp>
          <p:nvGrpSpPr>
            <p:cNvPr id="53" name="Group 52"/>
            <p:cNvGrpSpPr/>
            <p:nvPr/>
          </p:nvGrpSpPr>
          <p:grpSpPr>
            <a:xfrm>
              <a:off x="-40998" y="2668095"/>
              <a:ext cx="3276035" cy="3543925"/>
              <a:chOff x="-264971" y="1338369"/>
              <a:chExt cx="4829930" cy="5128506"/>
            </a:xfrm>
          </p:grpSpPr>
          <p:grpSp>
            <p:nvGrpSpPr>
              <p:cNvPr id="61" name="Group 60"/>
              <p:cNvGrpSpPr/>
              <p:nvPr/>
            </p:nvGrpSpPr>
            <p:grpSpPr>
              <a:xfrm>
                <a:off x="3812562" y="2107426"/>
                <a:ext cx="752397" cy="4116922"/>
                <a:chOff x="3992271" y="2144178"/>
                <a:chExt cx="380074" cy="3445814"/>
              </a:xfrm>
            </p:grpSpPr>
            <p:cxnSp>
              <p:nvCxnSpPr>
                <p:cNvPr id="71" name="Google Shape;110;p1"/>
                <p:cNvCxnSpPr/>
                <p:nvPr/>
              </p:nvCxnSpPr>
              <p:spPr>
                <a:xfrm>
                  <a:off x="4125710" y="2144178"/>
                  <a:ext cx="240300" cy="1721100"/>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72" name="Google Shape;111;p1"/>
                <p:cNvCxnSpPr/>
                <p:nvPr/>
              </p:nvCxnSpPr>
              <p:spPr>
                <a:xfrm>
                  <a:off x="3992271" y="3864685"/>
                  <a:ext cx="380074" cy="803"/>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73" name="Google Shape;112;p1"/>
                <p:cNvCxnSpPr/>
                <p:nvPr/>
              </p:nvCxnSpPr>
              <p:spPr>
                <a:xfrm rot="10800000" flipH="1">
                  <a:off x="4128417" y="3865292"/>
                  <a:ext cx="243900" cy="1724700"/>
                </a:xfrm>
                <a:prstGeom prst="bentConnector3">
                  <a:avLst>
                    <a:gd name="adj1" fmla="val 50000"/>
                  </a:avLst>
                </a:prstGeom>
                <a:noFill/>
                <a:ln w="38100" cap="flat" cmpd="sng">
                  <a:solidFill>
                    <a:schemeClr val="dk1"/>
                  </a:solidFill>
                  <a:prstDash val="solid"/>
                  <a:miter lim="800000"/>
                  <a:headEnd type="none" w="sm" len="sm"/>
                  <a:tailEnd type="triangle" w="med" len="med"/>
                </a:ln>
              </p:spPr>
            </p:cxnSp>
          </p:grpSp>
          <p:pic>
            <p:nvPicPr>
              <p:cNvPr id="62" name="Picture 4" descr="What is Deep Learning? | Towards Data Scie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4025" y="1338369"/>
                <a:ext cx="2069487" cy="2058573"/>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1930153" y="3498048"/>
                <a:ext cx="1799630" cy="1744281"/>
                <a:chOff x="2199480" y="3627819"/>
                <a:chExt cx="1582303" cy="1456719"/>
              </a:xfrm>
            </p:grpSpPr>
            <p:pic>
              <p:nvPicPr>
                <p:cNvPr id="67" name="Picture 66"/>
                <p:cNvPicPr>
                  <a:picLocks noChangeAspect="1"/>
                </p:cNvPicPr>
                <p:nvPr/>
              </p:nvPicPr>
              <p:blipFill>
                <a:blip r:embed="rId8"/>
                <a:stretch>
                  <a:fillRect/>
                </a:stretch>
              </p:blipFill>
              <p:spPr>
                <a:xfrm>
                  <a:off x="2589108" y="3627819"/>
                  <a:ext cx="1192675" cy="269285"/>
                </a:xfrm>
                <a:prstGeom prst="rect">
                  <a:avLst/>
                </a:prstGeom>
              </p:spPr>
            </p:pic>
            <p:pic>
              <p:nvPicPr>
                <p:cNvPr id="68" name="Picture 10" descr="Circuit board - Free technology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9480" y="3986438"/>
                  <a:ext cx="1098100" cy="1098100"/>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Arrow Connector 68"/>
                <p:cNvCxnSpPr/>
                <p:nvPr/>
              </p:nvCxnSpPr>
              <p:spPr>
                <a:xfrm flipV="1">
                  <a:off x="2901714" y="3921142"/>
                  <a:ext cx="139029" cy="178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3014959" y="3944336"/>
                  <a:ext cx="177458" cy="20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268624" y="2080271"/>
                <a:ext cx="1753632" cy="483095"/>
              </a:xfrm>
              <a:prstGeom prst="rect">
                <a:avLst/>
              </a:prstGeom>
              <a:noFill/>
            </p:spPr>
            <p:txBody>
              <a:bodyPr wrap="square" rtlCol="0">
                <a:spAutoFit/>
              </a:bodyPr>
              <a:lstStyle/>
              <a:p>
                <a:r>
                  <a:rPr lang="en-US" dirty="0"/>
                  <a:t>AI Models</a:t>
                </a:r>
              </a:p>
            </p:txBody>
          </p:sp>
          <p:sp>
            <p:nvSpPr>
              <p:cNvPr id="65" name="TextBox 64"/>
              <p:cNvSpPr txBox="1"/>
              <p:nvPr/>
            </p:nvSpPr>
            <p:spPr>
              <a:xfrm>
                <a:off x="28280" y="4272272"/>
                <a:ext cx="2104370" cy="483095"/>
              </a:xfrm>
              <a:prstGeom prst="rect">
                <a:avLst/>
              </a:prstGeom>
              <a:noFill/>
            </p:spPr>
            <p:txBody>
              <a:bodyPr wrap="square" rtlCol="0">
                <a:spAutoFit/>
              </a:bodyPr>
              <a:lstStyle/>
              <a:p>
                <a:r>
                  <a:rPr lang="en-US" dirty="0"/>
                  <a:t>DDR-Profiler</a:t>
                </a:r>
              </a:p>
            </p:txBody>
          </p:sp>
          <p:sp>
            <p:nvSpPr>
              <p:cNvPr id="66" name="TextBox 65"/>
              <p:cNvSpPr txBox="1"/>
              <p:nvPr/>
            </p:nvSpPr>
            <p:spPr>
              <a:xfrm>
                <a:off x="-264971" y="5621456"/>
                <a:ext cx="2797357" cy="845419"/>
              </a:xfrm>
              <a:prstGeom prst="rect">
                <a:avLst/>
              </a:prstGeom>
              <a:noFill/>
            </p:spPr>
            <p:txBody>
              <a:bodyPr wrap="square" rtlCol="0">
                <a:spAutoFit/>
              </a:bodyPr>
              <a:lstStyle/>
              <a:p>
                <a:pPr algn="ctr"/>
                <a:r>
                  <a:rPr lang="en-US" dirty="0"/>
                  <a:t>Hardware Constraints</a:t>
                </a:r>
              </a:p>
            </p:txBody>
          </p:sp>
        </p:grpSp>
        <p:grpSp>
          <p:nvGrpSpPr>
            <p:cNvPr id="54" name="Group 53"/>
            <p:cNvGrpSpPr/>
            <p:nvPr/>
          </p:nvGrpSpPr>
          <p:grpSpPr>
            <a:xfrm>
              <a:off x="1460229" y="5634201"/>
              <a:ext cx="1208326" cy="846034"/>
              <a:chOff x="2110503" y="6104299"/>
              <a:chExt cx="1208326" cy="846034"/>
            </a:xfrm>
          </p:grpSpPr>
          <p:sp>
            <p:nvSpPr>
              <p:cNvPr id="55" name="Rectangle 54"/>
              <p:cNvSpPr/>
              <p:nvPr/>
            </p:nvSpPr>
            <p:spPr>
              <a:xfrm>
                <a:off x="2329398" y="6104299"/>
                <a:ext cx="158750" cy="622300"/>
              </a:xfrm>
              <a:prstGeom prst="rect">
                <a:avLst/>
              </a:prstGeom>
              <a:solidFill>
                <a:srgbClr val="FF99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653269" y="6342563"/>
                <a:ext cx="158750" cy="384036"/>
              </a:xfrm>
              <a:prstGeom prst="rect">
                <a:avLst/>
              </a:prstGeom>
              <a:solidFill>
                <a:srgbClr val="8FAA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962189" y="6184837"/>
                <a:ext cx="158750" cy="541762"/>
              </a:xfrm>
              <a:prstGeom prst="rect">
                <a:avLst/>
              </a:prstGeom>
              <a:solidFill>
                <a:srgbClr val="A9D1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110503" y="6673334"/>
                <a:ext cx="570752" cy="276999"/>
              </a:xfrm>
              <a:prstGeom prst="rect">
                <a:avLst/>
              </a:prstGeom>
              <a:noFill/>
            </p:spPr>
            <p:txBody>
              <a:bodyPr wrap="square" rtlCol="0">
                <a:spAutoFit/>
              </a:bodyPr>
              <a:lstStyle/>
              <a:p>
                <a:pPr algn="ctr"/>
                <a:r>
                  <a:rPr lang="en-US" sz="1200" dirty="0"/>
                  <a:t>RAM</a:t>
                </a:r>
              </a:p>
            </p:txBody>
          </p:sp>
          <p:sp>
            <p:nvSpPr>
              <p:cNvPr id="59" name="TextBox 58"/>
              <p:cNvSpPr txBox="1"/>
              <p:nvPr/>
            </p:nvSpPr>
            <p:spPr>
              <a:xfrm>
                <a:off x="2447268" y="6673334"/>
                <a:ext cx="570752" cy="276999"/>
              </a:xfrm>
              <a:prstGeom prst="rect">
                <a:avLst/>
              </a:prstGeom>
              <a:noFill/>
            </p:spPr>
            <p:txBody>
              <a:bodyPr wrap="square" rtlCol="0">
                <a:spAutoFit/>
              </a:bodyPr>
              <a:lstStyle/>
              <a:p>
                <a:pPr algn="ctr"/>
                <a:r>
                  <a:rPr lang="en-US" sz="1200" dirty="0"/>
                  <a:t>PLIO</a:t>
                </a:r>
              </a:p>
            </p:txBody>
          </p:sp>
          <p:sp>
            <p:nvSpPr>
              <p:cNvPr id="60" name="TextBox 59"/>
              <p:cNvSpPr txBox="1"/>
              <p:nvPr/>
            </p:nvSpPr>
            <p:spPr>
              <a:xfrm>
                <a:off x="2748077" y="6673334"/>
                <a:ext cx="570752" cy="276999"/>
              </a:xfrm>
              <a:prstGeom prst="rect">
                <a:avLst/>
              </a:prstGeom>
              <a:noFill/>
            </p:spPr>
            <p:txBody>
              <a:bodyPr wrap="square" rtlCol="0">
                <a:spAutoFit/>
              </a:bodyPr>
              <a:lstStyle/>
              <a:p>
                <a:pPr algn="ctr"/>
                <a:r>
                  <a:rPr lang="en-US" sz="1200" dirty="0"/>
                  <a:t>AIE</a:t>
                </a:r>
              </a:p>
            </p:txBody>
          </p:sp>
        </p:grpSp>
      </p:grpSp>
      <p:sp>
        <p:nvSpPr>
          <p:cNvPr id="75" name="Rectangle 74"/>
          <p:cNvSpPr/>
          <p:nvPr/>
        </p:nvSpPr>
        <p:spPr>
          <a:xfrm>
            <a:off x="242136" y="2625480"/>
            <a:ext cx="2982737" cy="3988766"/>
          </a:xfrm>
          <a:prstGeom prst="rect">
            <a:avLst/>
          </a:prstGeom>
          <a:solidFill>
            <a:schemeClr val="bg1">
              <a:lumMod val="95000"/>
              <a:alpha val="7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694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C35C392B-5441-6443-B1E5-82C3FFF8C8A2}"/>
              </a:ext>
            </a:extLst>
          </p:cNvPr>
          <p:cNvSpPr txBox="1">
            <a:spLocks/>
          </p:cNvSpPr>
          <p:nvPr/>
        </p:nvSpPr>
        <p:spPr>
          <a:xfrm>
            <a:off x="97246" y="351082"/>
            <a:ext cx="7991038"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kern="0" dirty="0">
                <a:solidFill>
                  <a:srgbClr val="000000"/>
                </a:solidFill>
              </a:rPr>
              <a:t> </a:t>
            </a:r>
            <a:r>
              <a:rPr lang="en-US" altLang="zh-CN" sz="2800" b="0" kern="1200" dirty="0">
                <a:solidFill>
                  <a:srgbClr val="00B0F0"/>
                </a:solidFill>
                <a:latin typeface="Calibri"/>
                <a:ea typeface="+mn-ea"/>
                <a:cs typeface="+mn-cs"/>
              </a:rPr>
              <a:t>CHARM Framework Overview</a:t>
            </a:r>
            <a:endParaRPr lang="en-US" sz="2800" b="0" kern="1200" dirty="0">
              <a:solidFill>
                <a:srgbClr val="00B0F0"/>
              </a:solidFill>
              <a:latin typeface="Calibri"/>
              <a:ea typeface="+mn-ea"/>
              <a:cs typeface="+mn-cs"/>
            </a:endParaRPr>
          </a:p>
        </p:txBody>
      </p:sp>
      <p:sp>
        <p:nvSpPr>
          <p:cNvPr id="8" name="TextBox 7"/>
          <p:cNvSpPr txBox="1"/>
          <p:nvPr/>
        </p:nvSpPr>
        <p:spPr>
          <a:xfrm>
            <a:off x="1104899" y="1312800"/>
            <a:ext cx="10182171" cy="1323439"/>
          </a:xfrm>
          <a:prstGeom prst="rect">
            <a:avLst/>
          </a:prstGeom>
          <a:noFill/>
        </p:spPr>
        <p:txBody>
          <a:bodyPr wrap="square" rtlCol="0">
            <a:spAutoFit/>
          </a:bodyPr>
          <a:lstStyle/>
          <a:p>
            <a:r>
              <a:rPr lang="zh-CN" altLang="en-US" sz="2000" b="1" dirty="0"/>
              <a:t>①</a:t>
            </a:r>
            <a:r>
              <a:rPr lang="en-US" altLang="zh-CN" sz="2000" b="1" dirty="0"/>
              <a:t> Single Accelerator </a:t>
            </a:r>
            <a:r>
              <a:rPr lang="en-US" altLang="zh-CN" sz="2000" b="1" dirty="0">
                <a:solidFill>
                  <a:srgbClr val="00B0F0"/>
                </a:solidFill>
              </a:rPr>
              <a:t>Mathematical-Modeling</a:t>
            </a:r>
            <a:r>
              <a:rPr lang="zh-CN" altLang="en-US" sz="2000" b="1" dirty="0"/>
              <a:t> </a:t>
            </a:r>
            <a:r>
              <a:rPr lang="en-US" altLang="zh-CN" sz="2000" b="1" dirty="0"/>
              <a:t>Based</a:t>
            </a:r>
            <a:r>
              <a:rPr lang="zh-CN" altLang="en-US" sz="2000" b="1" dirty="0"/>
              <a:t> </a:t>
            </a:r>
            <a:r>
              <a:rPr lang="en-US" altLang="zh-CN" sz="2000" b="1" dirty="0"/>
              <a:t>Design Space Exploration</a:t>
            </a:r>
            <a:br>
              <a:rPr lang="en-US" altLang="zh-CN" sz="2000" b="1" dirty="0"/>
            </a:br>
            <a:r>
              <a:rPr lang="en-US" altLang="zh-CN" sz="2000" b="1" dirty="0"/>
              <a:t>       1) Fully-pipelined AIE Processor Design</a:t>
            </a:r>
            <a:br>
              <a:rPr lang="en-US" altLang="zh-CN" sz="2000" b="1" dirty="0"/>
            </a:br>
            <a:r>
              <a:rPr lang="en-US" altLang="zh-CN" sz="2000" b="1" dirty="0"/>
              <a:t>       2) Hugely IO Reused AIE Array Design</a:t>
            </a:r>
          </a:p>
          <a:p>
            <a:r>
              <a:rPr lang="en-US" altLang="zh-CN" sz="2000" b="1" dirty="0"/>
              <a:t>       3) On-chip Buffer Reused PL Design</a:t>
            </a:r>
            <a:endParaRPr lang="en-US" sz="2000" b="1" dirty="0"/>
          </a:p>
        </p:txBody>
      </p:sp>
      <p:sp>
        <p:nvSpPr>
          <p:cNvPr id="13" name="TextBox 12"/>
          <p:cNvSpPr txBox="1"/>
          <p:nvPr/>
        </p:nvSpPr>
        <p:spPr>
          <a:xfrm>
            <a:off x="180975" y="970358"/>
            <a:ext cx="2838450" cy="369332"/>
          </a:xfrm>
          <a:prstGeom prst="rect">
            <a:avLst/>
          </a:prstGeom>
          <a:noFill/>
        </p:spPr>
        <p:txBody>
          <a:bodyPr wrap="square" rtlCol="0">
            <a:spAutoFit/>
          </a:bodyPr>
          <a:lstStyle/>
          <a:p>
            <a:r>
              <a:rPr lang="en-US" altLang="zh-CN" b="1" dirty="0"/>
              <a:t>CHARM Components</a:t>
            </a:r>
            <a:endParaRPr lang="en-US" dirty="0"/>
          </a:p>
        </p:txBody>
      </p:sp>
      <p:pic>
        <p:nvPicPr>
          <p:cNvPr id="10" name="Picture 2" descr="Versal AI Core Series VCK190 Evaluation K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6437" y="4276498"/>
            <a:ext cx="2905186" cy="16289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3399532" y="2725794"/>
            <a:ext cx="6103510" cy="3748232"/>
          </a:xfrm>
          <a:prstGeom prst="rect">
            <a:avLst/>
          </a:prstGeom>
        </p:spPr>
      </p:pic>
      <p:sp>
        <p:nvSpPr>
          <p:cNvPr id="36" name="Rectangle 35"/>
          <p:cNvSpPr/>
          <p:nvPr/>
        </p:nvSpPr>
        <p:spPr>
          <a:xfrm>
            <a:off x="1375622" y="3199533"/>
            <a:ext cx="185688" cy="361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462935" y="3161718"/>
            <a:ext cx="195214" cy="46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9845676" y="3198599"/>
            <a:ext cx="944928" cy="723344"/>
            <a:chOff x="9773613" y="2362752"/>
            <a:chExt cx="1963665" cy="1626299"/>
          </a:xfrm>
        </p:grpSpPr>
        <p:pic>
          <p:nvPicPr>
            <p:cNvPr id="40" name="Picture 12" descr="Blank File - Free computer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3613" y="2362752"/>
              <a:ext cx="1626299" cy="1626299"/>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10457261" y="3443525"/>
              <a:ext cx="845898" cy="30534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2" name="TextBox 41"/>
            <p:cNvSpPr txBox="1"/>
            <p:nvPr/>
          </p:nvSpPr>
          <p:spPr>
            <a:xfrm>
              <a:off x="10272730" y="3334098"/>
              <a:ext cx="1464548" cy="574028"/>
            </a:xfrm>
            <a:prstGeom prst="rect">
              <a:avLst/>
            </a:prstGeom>
            <a:noFill/>
          </p:spPr>
          <p:txBody>
            <a:bodyPr wrap="square" rtlCol="0">
              <a:spAutoFit/>
            </a:bodyPr>
            <a:lstStyle/>
            <a:p>
              <a:r>
                <a:rPr lang="en-US" sz="1050" b="1" dirty="0">
                  <a:solidFill>
                    <a:schemeClr val="bg1"/>
                  </a:solidFill>
                </a:rPr>
                <a:t>XCLBIN</a:t>
              </a:r>
            </a:p>
          </p:txBody>
        </p:sp>
      </p:grpSp>
      <p:grpSp>
        <p:nvGrpSpPr>
          <p:cNvPr id="43" name="Group 42"/>
          <p:cNvGrpSpPr/>
          <p:nvPr/>
        </p:nvGrpSpPr>
        <p:grpSpPr>
          <a:xfrm>
            <a:off x="10554932" y="3198599"/>
            <a:ext cx="894490" cy="733881"/>
            <a:chOff x="9773613" y="2362752"/>
            <a:chExt cx="1868724" cy="1626299"/>
          </a:xfrm>
        </p:grpSpPr>
        <p:pic>
          <p:nvPicPr>
            <p:cNvPr id="44" name="Picture 12" descr="Blank File - Free comput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3613" y="2362752"/>
              <a:ext cx="1626299" cy="1626299"/>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a:xfrm>
              <a:off x="10457261" y="3443525"/>
              <a:ext cx="845898" cy="30534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6" name="TextBox 45"/>
            <p:cNvSpPr txBox="1"/>
            <p:nvPr/>
          </p:nvSpPr>
          <p:spPr>
            <a:xfrm>
              <a:off x="10508392" y="3289303"/>
              <a:ext cx="1133945" cy="579734"/>
            </a:xfrm>
            <a:prstGeom prst="rect">
              <a:avLst/>
            </a:prstGeom>
            <a:noFill/>
          </p:spPr>
          <p:txBody>
            <a:bodyPr wrap="square" rtlCol="0">
              <a:spAutoFit/>
            </a:bodyPr>
            <a:lstStyle/>
            <a:p>
              <a:r>
                <a:rPr lang="en-US" sz="1100" b="1" dirty="0">
                  <a:solidFill>
                    <a:schemeClr val="bg1"/>
                  </a:solidFill>
                </a:rPr>
                <a:t>EXE</a:t>
              </a:r>
            </a:p>
          </p:txBody>
        </p:sp>
      </p:grpSp>
      <p:sp>
        <p:nvSpPr>
          <p:cNvPr id="47" name="Rectangle 46"/>
          <p:cNvSpPr/>
          <p:nvPr/>
        </p:nvSpPr>
        <p:spPr>
          <a:xfrm>
            <a:off x="8256671" y="2625480"/>
            <a:ext cx="3595233" cy="3988766"/>
          </a:xfrm>
          <a:prstGeom prst="rect">
            <a:avLst/>
          </a:prstGeom>
          <a:solidFill>
            <a:schemeClr val="bg1">
              <a:lumMod val="95000"/>
              <a:alpha val="7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22;p1"/>
          <p:cNvSpPr/>
          <p:nvPr/>
        </p:nvSpPr>
        <p:spPr>
          <a:xfrm rot="5400000">
            <a:off x="10476991" y="3967691"/>
            <a:ext cx="248123" cy="315954"/>
          </a:xfrm>
          <a:prstGeom prst="rightArrow">
            <a:avLst>
              <a:gd name="adj1" fmla="val 50000"/>
              <a:gd name="adj2" fmla="val 50000"/>
            </a:avLst>
          </a:prstGeom>
          <a:solidFill>
            <a:srgbClr val="A2C4C9"/>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Helvetica Neue"/>
              <a:ea typeface="Helvetica Neue"/>
              <a:cs typeface="Helvetica Neue"/>
              <a:sym typeface="Helvetica Neue"/>
            </a:endParaRPr>
          </a:p>
        </p:txBody>
      </p:sp>
      <p:sp>
        <p:nvSpPr>
          <p:cNvPr id="53" name="Rectangle 52"/>
          <p:cNvSpPr/>
          <p:nvPr/>
        </p:nvSpPr>
        <p:spPr>
          <a:xfrm>
            <a:off x="3228975" y="2640634"/>
            <a:ext cx="5067300" cy="3968586"/>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638550" y="4029347"/>
            <a:ext cx="476250" cy="369332"/>
          </a:xfrm>
          <a:prstGeom prst="rect">
            <a:avLst/>
          </a:prstGeom>
          <a:noFill/>
        </p:spPr>
        <p:txBody>
          <a:bodyPr wrap="square" rtlCol="0">
            <a:spAutoFit/>
          </a:bodyPr>
          <a:lstStyle/>
          <a:p>
            <a:r>
              <a:rPr lang="zh-CN" altLang="en-US" b="1" dirty="0">
                <a:solidFill>
                  <a:srgbClr val="C00000"/>
                </a:solidFill>
              </a:rPr>
              <a:t>①</a:t>
            </a:r>
            <a:endParaRPr lang="en-US" b="1" dirty="0">
              <a:solidFill>
                <a:srgbClr val="C00000"/>
              </a:solidFill>
            </a:endParaRPr>
          </a:p>
        </p:txBody>
      </p:sp>
      <p:grpSp>
        <p:nvGrpSpPr>
          <p:cNvPr id="50" name="Group 49"/>
          <p:cNvGrpSpPr/>
          <p:nvPr/>
        </p:nvGrpSpPr>
        <p:grpSpPr>
          <a:xfrm>
            <a:off x="-40998" y="2668095"/>
            <a:ext cx="3276035" cy="3812140"/>
            <a:chOff x="-40998" y="2668095"/>
            <a:chExt cx="3276035" cy="3812140"/>
          </a:xfrm>
        </p:grpSpPr>
        <p:grpSp>
          <p:nvGrpSpPr>
            <p:cNvPr id="51" name="Group 50"/>
            <p:cNvGrpSpPr/>
            <p:nvPr/>
          </p:nvGrpSpPr>
          <p:grpSpPr>
            <a:xfrm>
              <a:off x="-40998" y="2668095"/>
              <a:ext cx="3276035" cy="3543925"/>
              <a:chOff x="-264971" y="1338369"/>
              <a:chExt cx="4829930" cy="5128506"/>
            </a:xfrm>
          </p:grpSpPr>
          <p:grpSp>
            <p:nvGrpSpPr>
              <p:cNvPr id="61" name="Group 60"/>
              <p:cNvGrpSpPr/>
              <p:nvPr/>
            </p:nvGrpSpPr>
            <p:grpSpPr>
              <a:xfrm>
                <a:off x="3812562" y="2107426"/>
                <a:ext cx="752397" cy="4116922"/>
                <a:chOff x="3992271" y="2144178"/>
                <a:chExt cx="380074" cy="3445814"/>
              </a:xfrm>
            </p:grpSpPr>
            <p:cxnSp>
              <p:nvCxnSpPr>
                <p:cNvPr id="71" name="Google Shape;110;p1"/>
                <p:cNvCxnSpPr/>
                <p:nvPr/>
              </p:nvCxnSpPr>
              <p:spPr>
                <a:xfrm>
                  <a:off x="4125710" y="2144178"/>
                  <a:ext cx="240300" cy="1721100"/>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72" name="Google Shape;111;p1"/>
                <p:cNvCxnSpPr/>
                <p:nvPr/>
              </p:nvCxnSpPr>
              <p:spPr>
                <a:xfrm>
                  <a:off x="3992271" y="3864685"/>
                  <a:ext cx="380074" cy="803"/>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73" name="Google Shape;112;p1"/>
                <p:cNvCxnSpPr/>
                <p:nvPr/>
              </p:nvCxnSpPr>
              <p:spPr>
                <a:xfrm rot="10800000" flipH="1">
                  <a:off x="4128417" y="3865292"/>
                  <a:ext cx="243900" cy="1724700"/>
                </a:xfrm>
                <a:prstGeom prst="bentConnector3">
                  <a:avLst>
                    <a:gd name="adj1" fmla="val 50000"/>
                  </a:avLst>
                </a:prstGeom>
                <a:noFill/>
                <a:ln w="38100" cap="flat" cmpd="sng">
                  <a:solidFill>
                    <a:schemeClr val="dk1"/>
                  </a:solidFill>
                  <a:prstDash val="solid"/>
                  <a:miter lim="800000"/>
                  <a:headEnd type="none" w="sm" len="sm"/>
                  <a:tailEnd type="triangle" w="med" len="med"/>
                </a:ln>
              </p:spPr>
            </p:cxnSp>
          </p:grpSp>
          <p:pic>
            <p:nvPicPr>
              <p:cNvPr id="62" name="Picture 4" descr="What is Deep Learning? | Towards Data Scie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4025" y="1338369"/>
                <a:ext cx="2069487" cy="2058573"/>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1930153" y="3498048"/>
                <a:ext cx="1799630" cy="1744281"/>
                <a:chOff x="2199480" y="3627819"/>
                <a:chExt cx="1582303" cy="1456719"/>
              </a:xfrm>
            </p:grpSpPr>
            <p:pic>
              <p:nvPicPr>
                <p:cNvPr id="67" name="Picture 66"/>
                <p:cNvPicPr>
                  <a:picLocks noChangeAspect="1"/>
                </p:cNvPicPr>
                <p:nvPr/>
              </p:nvPicPr>
              <p:blipFill>
                <a:blip r:embed="rId8"/>
                <a:stretch>
                  <a:fillRect/>
                </a:stretch>
              </p:blipFill>
              <p:spPr>
                <a:xfrm>
                  <a:off x="2589108" y="3627819"/>
                  <a:ext cx="1192675" cy="269285"/>
                </a:xfrm>
                <a:prstGeom prst="rect">
                  <a:avLst/>
                </a:prstGeom>
              </p:spPr>
            </p:pic>
            <p:pic>
              <p:nvPicPr>
                <p:cNvPr id="68" name="Picture 10" descr="Circuit board - Free technology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9480" y="3986438"/>
                  <a:ext cx="1098100" cy="1098100"/>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Arrow Connector 68"/>
                <p:cNvCxnSpPr/>
                <p:nvPr/>
              </p:nvCxnSpPr>
              <p:spPr>
                <a:xfrm flipV="1">
                  <a:off x="2901714" y="3921142"/>
                  <a:ext cx="139029" cy="178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3014959" y="3944336"/>
                  <a:ext cx="177458" cy="20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268624" y="2080271"/>
                <a:ext cx="1753632" cy="483095"/>
              </a:xfrm>
              <a:prstGeom prst="rect">
                <a:avLst/>
              </a:prstGeom>
              <a:noFill/>
            </p:spPr>
            <p:txBody>
              <a:bodyPr wrap="square" rtlCol="0">
                <a:spAutoFit/>
              </a:bodyPr>
              <a:lstStyle/>
              <a:p>
                <a:r>
                  <a:rPr lang="en-US" dirty="0"/>
                  <a:t>AI Models</a:t>
                </a:r>
              </a:p>
            </p:txBody>
          </p:sp>
          <p:sp>
            <p:nvSpPr>
              <p:cNvPr id="65" name="TextBox 64"/>
              <p:cNvSpPr txBox="1"/>
              <p:nvPr/>
            </p:nvSpPr>
            <p:spPr>
              <a:xfrm>
                <a:off x="28280" y="4272272"/>
                <a:ext cx="2104370" cy="483095"/>
              </a:xfrm>
              <a:prstGeom prst="rect">
                <a:avLst/>
              </a:prstGeom>
              <a:noFill/>
            </p:spPr>
            <p:txBody>
              <a:bodyPr wrap="square" rtlCol="0">
                <a:spAutoFit/>
              </a:bodyPr>
              <a:lstStyle/>
              <a:p>
                <a:r>
                  <a:rPr lang="en-US" dirty="0"/>
                  <a:t>DDR-Profiler</a:t>
                </a:r>
              </a:p>
            </p:txBody>
          </p:sp>
          <p:sp>
            <p:nvSpPr>
              <p:cNvPr id="66" name="TextBox 65"/>
              <p:cNvSpPr txBox="1"/>
              <p:nvPr/>
            </p:nvSpPr>
            <p:spPr>
              <a:xfrm>
                <a:off x="-264971" y="5621456"/>
                <a:ext cx="2797357" cy="845419"/>
              </a:xfrm>
              <a:prstGeom prst="rect">
                <a:avLst/>
              </a:prstGeom>
              <a:noFill/>
            </p:spPr>
            <p:txBody>
              <a:bodyPr wrap="square" rtlCol="0">
                <a:spAutoFit/>
              </a:bodyPr>
              <a:lstStyle/>
              <a:p>
                <a:pPr algn="ctr"/>
                <a:r>
                  <a:rPr lang="en-US" dirty="0"/>
                  <a:t>Hardware Constraints</a:t>
                </a:r>
              </a:p>
            </p:txBody>
          </p:sp>
        </p:grpSp>
        <p:grpSp>
          <p:nvGrpSpPr>
            <p:cNvPr id="52" name="Group 51"/>
            <p:cNvGrpSpPr/>
            <p:nvPr/>
          </p:nvGrpSpPr>
          <p:grpSpPr>
            <a:xfrm>
              <a:off x="1460229" y="5634201"/>
              <a:ext cx="1208326" cy="846034"/>
              <a:chOff x="2110503" y="6104299"/>
              <a:chExt cx="1208326" cy="846034"/>
            </a:xfrm>
          </p:grpSpPr>
          <p:sp>
            <p:nvSpPr>
              <p:cNvPr id="55" name="Rectangle 54"/>
              <p:cNvSpPr/>
              <p:nvPr/>
            </p:nvSpPr>
            <p:spPr>
              <a:xfrm>
                <a:off x="2329398" y="6104299"/>
                <a:ext cx="158750" cy="622300"/>
              </a:xfrm>
              <a:prstGeom prst="rect">
                <a:avLst/>
              </a:prstGeom>
              <a:solidFill>
                <a:srgbClr val="FF99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653269" y="6342563"/>
                <a:ext cx="158750" cy="384036"/>
              </a:xfrm>
              <a:prstGeom prst="rect">
                <a:avLst/>
              </a:prstGeom>
              <a:solidFill>
                <a:srgbClr val="8FAA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962189" y="6184837"/>
                <a:ext cx="158750" cy="541762"/>
              </a:xfrm>
              <a:prstGeom prst="rect">
                <a:avLst/>
              </a:prstGeom>
              <a:solidFill>
                <a:srgbClr val="A9D1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110503" y="6673334"/>
                <a:ext cx="570752" cy="276999"/>
              </a:xfrm>
              <a:prstGeom prst="rect">
                <a:avLst/>
              </a:prstGeom>
              <a:noFill/>
            </p:spPr>
            <p:txBody>
              <a:bodyPr wrap="square" rtlCol="0">
                <a:spAutoFit/>
              </a:bodyPr>
              <a:lstStyle/>
              <a:p>
                <a:pPr algn="ctr"/>
                <a:r>
                  <a:rPr lang="en-US" sz="1200" dirty="0"/>
                  <a:t>RAM</a:t>
                </a:r>
              </a:p>
            </p:txBody>
          </p:sp>
          <p:sp>
            <p:nvSpPr>
              <p:cNvPr id="59" name="TextBox 58"/>
              <p:cNvSpPr txBox="1"/>
              <p:nvPr/>
            </p:nvSpPr>
            <p:spPr>
              <a:xfrm>
                <a:off x="2447268" y="6673334"/>
                <a:ext cx="570752" cy="276999"/>
              </a:xfrm>
              <a:prstGeom prst="rect">
                <a:avLst/>
              </a:prstGeom>
              <a:noFill/>
            </p:spPr>
            <p:txBody>
              <a:bodyPr wrap="square" rtlCol="0">
                <a:spAutoFit/>
              </a:bodyPr>
              <a:lstStyle/>
              <a:p>
                <a:pPr algn="ctr"/>
                <a:r>
                  <a:rPr lang="en-US" sz="1200" dirty="0"/>
                  <a:t>PLIO</a:t>
                </a:r>
              </a:p>
            </p:txBody>
          </p:sp>
          <p:sp>
            <p:nvSpPr>
              <p:cNvPr id="60" name="TextBox 59"/>
              <p:cNvSpPr txBox="1"/>
              <p:nvPr/>
            </p:nvSpPr>
            <p:spPr>
              <a:xfrm>
                <a:off x="2748077" y="6673334"/>
                <a:ext cx="570752" cy="276999"/>
              </a:xfrm>
              <a:prstGeom prst="rect">
                <a:avLst/>
              </a:prstGeom>
              <a:noFill/>
            </p:spPr>
            <p:txBody>
              <a:bodyPr wrap="square" rtlCol="0">
                <a:spAutoFit/>
              </a:bodyPr>
              <a:lstStyle/>
              <a:p>
                <a:pPr algn="ctr"/>
                <a:r>
                  <a:rPr lang="en-US" sz="1200" dirty="0"/>
                  <a:t>AIE</a:t>
                </a:r>
              </a:p>
            </p:txBody>
          </p:sp>
        </p:grpSp>
      </p:grpSp>
      <p:sp>
        <p:nvSpPr>
          <p:cNvPr id="75" name="Rectangle 74"/>
          <p:cNvSpPr/>
          <p:nvPr/>
        </p:nvSpPr>
        <p:spPr>
          <a:xfrm>
            <a:off x="242136" y="2625480"/>
            <a:ext cx="2982737" cy="3988766"/>
          </a:xfrm>
          <a:prstGeom prst="rect">
            <a:avLst/>
          </a:prstGeom>
          <a:solidFill>
            <a:schemeClr val="bg1">
              <a:lumMod val="95000"/>
              <a:alpha val="7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157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p:cNvGrpSpPr/>
          <p:nvPr/>
        </p:nvGrpSpPr>
        <p:grpSpPr>
          <a:xfrm>
            <a:off x="899143" y="1897723"/>
            <a:ext cx="1237522" cy="2198456"/>
            <a:chOff x="899143" y="1897723"/>
            <a:chExt cx="1237522" cy="2198456"/>
          </a:xfrm>
        </p:grpSpPr>
        <p:sp>
          <p:nvSpPr>
            <p:cNvPr id="106" name="TextBox 105"/>
            <p:cNvSpPr txBox="1"/>
            <p:nvPr/>
          </p:nvSpPr>
          <p:spPr>
            <a:xfrm>
              <a:off x="899143" y="1897723"/>
              <a:ext cx="1237522" cy="369332"/>
            </a:xfrm>
            <a:prstGeom prst="rect">
              <a:avLst/>
            </a:prstGeom>
            <a:noFill/>
          </p:spPr>
          <p:txBody>
            <a:bodyPr wrap="square" rtlCol="0">
              <a:spAutoFit/>
            </a:bodyPr>
            <a:lstStyle/>
            <a:p>
              <a:pPr algn="ctr"/>
              <a:r>
                <a:rPr lang="en-US" dirty="0"/>
                <a:t>Acc0</a:t>
              </a:r>
            </a:p>
          </p:txBody>
        </p:sp>
        <p:grpSp>
          <p:nvGrpSpPr>
            <p:cNvPr id="143" name="Group 142"/>
            <p:cNvGrpSpPr/>
            <p:nvPr/>
          </p:nvGrpSpPr>
          <p:grpSpPr>
            <a:xfrm>
              <a:off x="1040121" y="2198683"/>
              <a:ext cx="964666" cy="1897496"/>
              <a:chOff x="1242218" y="1659987"/>
              <a:chExt cx="964666" cy="1897496"/>
            </a:xfrm>
          </p:grpSpPr>
          <p:grpSp>
            <p:nvGrpSpPr>
              <p:cNvPr id="33" name="Group 32"/>
              <p:cNvGrpSpPr/>
              <p:nvPr/>
            </p:nvGrpSpPr>
            <p:grpSpPr>
              <a:xfrm>
                <a:off x="1318063" y="1955442"/>
                <a:ext cx="738892" cy="1602041"/>
                <a:chOff x="1318063" y="1955442"/>
                <a:chExt cx="738892" cy="1602041"/>
              </a:xfrm>
            </p:grpSpPr>
            <p:grpSp>
              <p:nvGrpSpPr>
                <p:cNvPr id="16" name="Group 15"/>
                <p:cNvGrpSpPr/>
                <p:nvPr/>
              </p:nvGrpSpPr>
              <p:grpSpPr>
                <a:xfrm>
                  <a:off x="1318063" y="1955442"/>
                  <a:ext cx="282636" cy="1602041"/>
                  <a:chOff x="1259860" y="1711371"/>
                  <a:chExt cx="282636" cy="1602041"/>
                </a:xfrm>
              </p:grpSpPr>
              <p:grpSp>
                <p:nvGrpSpPr>
                  <p:cNvPr id="81" name="Group 80"/>
                  <p:cNvGrpSpPr/>
                  <p:nvPr/>
                </p:nvGrpSpPr>
                <p:grpSpPr>
                  <a:xfrm>
                    <a:off x="1260211" y="1711371"/>
                    <a:ext cx="282285" cy="281547"/>
                    <a:chOff x="2436423" y="2114569"/>
                    <a:chExt cx="282285" cy="281547"/>
                  </a:xfrm>
                </p:grpSpPr>
                <p:sp>
                  <p:nvSpPr>
                    <p:cNvPr id="91" name="Oval 90"/>
                    <p:cNvSpPr/>
                    <p:nvPr/>
                  </p:nvSpPr>
                  <p:spPr>
                    <a:xfrm>
                      <a:off x="2436423" y="2114569"/>
                      <a:ext cx="282285" cy="28154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486439" y="2164358"/>
                      <a:ext cx="182255" cy="179217"/>
                    </a:xfrm>
                    <a:prstGeom prst="ellipse">
                      <a:avLst/>
                    </a:prstGeom>
                    <a:solidFill>
                      <a:srgbClr val="6F91F5"/>
                    </a:solidFill>
                    <a:ln>
                      <a:solidFill>
                        <a:srgbClr val="6F9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1259860" y="2158878"/>
                    <a:ext cx="282285" cy="281547"/>
                    <a:chOff x="2436423" y="2114569"/>
                    <a:chExt cx="282285" cy="281547"/>
                  </a:xfrm>
                </p:grpSpPr>
                <p:sp>
                  <p:nvSpPr>
                    <p:cNvPr id="89" name="Oval 88"/>
                    <p:cNvSpPr/>
                    <p:nvPr/>
                  </p:nvSpPr>
                  <p:spPr>
                    <a:xfrm>
                      <a:off x="2436423" y="2114569"/>
                      <a:ext cx="282285" cy="28154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486439" y="2164358"/>
                      <a:ext cx="182255" cy="179217"/>
                    </a:xfrm>
                    <a:prstGeom prst="ellipse">
                      <a:avLst/>
                    </a:prstGeom>
                    <a:solidFill>
                      <a:srgbClr val="6F91F5"/>
                    </a:solidFill>
                    <a:ln>
                      <a:solidFill>
                        <a:srgbClr val="6F9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1260211" y="2591978"/>
                    <a:ext cx="282285" cy="281547"/>
                    <a:chOff x="2436423" y="2114569"/>
                    <a:chExt cx="282285" cy="281547"/>
                  </a:xfrm>
                </p:grpSpPr>
                <p:sp>
                  <p:nvSpPr>
                    <p:cNvPr id="87" name="Oval 86"/>
                    <p:cNvSpPr/>
                    <p:nvPr/>
                  </p:nvSpPr>
                  <p:spPr>
                    <a:xfrm>
                      <a:off x="2436423" y="2114569"/>
                      <a:ext cx="282285" cy="28154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486439" y="2164358"/>
                      <a:ext cx="182255" cy="179217"/>
                    </a:xfrm>
                    <a:prstGeom prst="ellipse">
                      <a:avLst/>
                    </a:prstGeom>
                    <a:solidFill>
                      <a:srgbClr val="6F91F5"/>
                    </a:solidFill>
                    <a:ln>
                      <a:solidFill>
                        <a:srgbClr val="6F9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1259860" y="3031865"/>
                    <a:ext cx="282285" cy="281547"/>
                    <a:chOff x="2436423" y="2114569"/>
                    <a:chExt cx="282285" cy="281547"/>
                  </a:xfrm>
                </p:grpSpPr>
                <p:sp>
                  <p:nvSpPr>
                    <p:cNvPr id="85" name="Oval 84"/>
                    <p:cNvSpPr/>
                    <p:nvPr/>
                  </p:nvSpPr>
                  <p:spPr>
                    <a:xfrm>
                      <a:off x="2436423" y="2114569"/>
                      <a:ext cx="282285" cy="28154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2486439" y="2164358"/>
                      <a:ext cx="182255" cy="179217"/>
                    </a:xfrm>
                    <a:prstGeom prst="ellipse">
                      <a:avLst/>
                    </a:prstGeom>
                    <a:solidFill>
                      <a:srgbClr val="6F91F5"/>
                    </a:solidFill>
                    <a:ln>
                      <a:solidFill>
                        <a:srgbClr val="6F9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p:cNvGrpSpPr/>
                <p:nvPr/>
              </p:nvGrpSpPr>
              <p:grpSpPr>
                <a:xfrm>
                  <a:off x="1774319" y="2399199"/>
                  <a:ext cx="282636" cy="714647"/>
                  <a:chOff x="1259860" y="2158878"/>
                  <a:chExt cx="282636" cy="714647"/>
                </a:xfrm>
              </p:grpSpPr>
              <p:grpSp>
                <p:nvGrpSpPr>
                  <p:cNvPr id="125" name="Group 124"/>
                  <p:cNvGrpSpPr/>
                  <p:nvPr/>
                </p:nvGrpSpPr>
                <p:grpSpPr>
                  <a:xfrm>
                    <a:off x="1259860" y="2158878"/>
                    <a:ext cx="282285" cy="281547"/>
                    <a:chOff x="2436423" y="2114569"/>
                    <a:chExt cx="282285" cy="281547"/>
                  </a:xfrm>
                </p:grpSpPr>
                <p:sp>
                  <p:nvSpPr>
                    <p:cNvPr id="132" name="Oval 131"/>
                    <p:cNvSpPr/>
                    <p:nvPr/>
                  </p:nvSpPr>
                  <p:spPr>
                    <a:xfrm>
                      <a:off x="2436423" y="2114569"/>
                      <a:ext cx="282285" cy="28154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486439" y="2164358"/>
                      <a:ext cx="182255" cy="179217"/>
                    </a:xfrm>
                    <a:prstGeom prst="ellipse">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1260211" y="2591978"/>
                    <a:ext cx="282285" cy="281547"/>
                    <a:chOff x="2436423" y="2114569"/>
                    <a:chExt cx="282285" cy="281547"/>
                  </a:xfrm>
                </p:grpSpPr>
                <p:sp>
                  <p:nvSpPr>
                    <p:cNvPr id="130" name="Oval 129"/>
                    <p:cNvSpPr/>
                    <p:nvPr/>
                  </p:nvSpPr>
                  <p:spPr>
                    <a:xfrm>
                      <a:off x="2436423" y="2114569"/>
                      <a:ext cx="282285" cy="28154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486439" y="2164358"/>
                      <a:ext cx="182255" cy="179217"/>
                    </a:xfrm>
                    <a:prstGeom prst="ellipse">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50" name="TextBox 149"/>
              <p:cNvSpPr txBox="1"/>
              <p:nvPr/>
            </p:nvSpPr>
            <p:spPr>
              <a:xfrm>
                <a:off x="1242218" y="1659987"/>
                <a:ext cx="429412" cy="369332"/>
              </a:xfrm>
              <a:prstGeom prst="rect">
                <a:avLst/>
              </a:prstGeom>
              <a:noFill/>
            </p:spPr>
            <p:txBody>
              <a:bodyPr wrap="square" rtlCol="0">
                <a:spAutoFit/>
              </a:bodyPr>
              <a:lstStyle/>
              <a:p>
                <a:pPr algn="ctr"/>
                <a:r>
                  <a:rPr lang="en-US" dirty="0"/>
                  <a:t>L1</a:t>
                </a:r>
              </a:p>
            </p:txBody>
          </p:sp>
          <p:sp>
            <p:nvSpPr>
              <p:cNvPr id="151" name="TextBox 150"/>
              <p:cNvSpPr txBox="1"/>
              <p:nvPr/>
            </p:nvSpPr>
            <p:spPr>
              <a:xfrm>
                <a:off x="1648795" y="2065023"/>
                <a:ext cx="558089" cy="369332"/>
              </a:xfrm>
              <a:prstGeom prst="rect">
                <a:avLst/>
              </a:prstGeom>
              <a:noFill/>
            </p:spPr>
            <p:txBody>
              <a:bodyPr wrap="square" rtlCol="0">
                <a:spAutoFit/>
              </a:bodyPr>
              <a:lstStyle/>
              <a:p>
                <a:pPr algn="ctr"/>
                <a:r>
                  <a:rPr lang="en-US" dirty="0"/>
                  <a:t>L2</a:t>
                </a:r>
              </a:p>
            </p:txBody>
          </p:sp>
        </p:grpSp>
      </p:grpSp>
      <p:grpSp>
        <p:nvGrpSpPr>
          <p:cNvPr id="27" name="Group 26"/>
          <p:cNvGrpSpPr/>
          <p:nvPr/>
        </p:nvGrpSpPr>
        <p:grpSpPr>
          <a:xfrm>
            <a:off x="4068523" y="2107426"/>
            <a:ext cx="695089" cy="4116922"/>
            <a:chOff x="4121574" y="2144178"/>
            <a:chExt cx="243900" cy="3445814"/>
          </a:xfrm>
        </p:grpSpPr>
        <p:cxnSp>
          <p:nvCxnSpPr>
            <p:cNvPr id="17" name="Google Shape;110;p1"/>
            <p:cNvCxnSpPr/>
            <p:nvPr/>
          </p:nvCxnSpPr>
          <p:spPr>
            <a:xfrm>
              <a:off x="4123482" y="2144178"/>
              <a:ext cx="240300" cy="1721100"/>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20" name="Google Shape;112;p1"/>
            <p:cNvCxnSpPr/>
            <p:nvPr/>
          </p:nvCxnSpPr>
          <p:spPr>
            <a:xfrm rot="10800000" flipH="1">
              <a:off x="4121574" y="3865292"/>
              <a:ext cx="243900" cy="1724700"/>
            </a:xfrm>
            <a:prstGeom prst="bentConnector3">
              <a:avLst>
                <a:gd name="adj1" fmla="val 50000"/>
              </a:avLst>
            </a:prstGeom>
            <a:noFill/>
            <a:ln w="38100" cap="flat" cmpd="sng">
              <a:solidFill>
                <a:schemeClr val="dk1"/>
              </a:solidFill>
              <a:prstDash val="solid"/>
              <a:miter lim="800000"/>
              <a:headEnd type="none" w="sm" len="sm"/>
              <a:tailEnd type="triangle" w="med" len="med"/>
            </a:ln>
          </p:spPr>
        </p:cxnSp>
      </p:grpSp>
      <p:sp>
        <p:nvSpPr>
          <p:cNvPr id="11" name="Title 2">
            <a:extLst>
              <a:ext uri="{FF2B5EF4-FFF2-40B4-BE49-F238E27FC236}">
                <a16:creationId xmlns:a16="http://schemas.microsoft.com/office/drawing/2014/main" id="{C35C392B-5441-6443-B1E5-82C3FFF8C8A2}"/>
              </a:ext>
            </a:extLst>
          </p:cNvPr>
          <p:cNvSpPr txBox="1">
            <a:spLocks/>
          </p:cNvSpPr>
          <p:nvPr/>
        </p:nvSpPr>
        <p:spPr>
          <a:xfrm>
            <a:off x="97246" y="351082"/>
            <a:ext cx="593779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kern="0" dirty="0">
                <a:solidFill>
                  <a:srgbClr val="000000"/>
                </a:solidFill>
              </a:rPr>
              <a:t> </a:t>
            </a:r>
            <a:r>
              <a:rPr lang="en-US" altLang="zh-CN" sz="2800" b="0" kern="1200" dirty="0">
                <a:solidFill>
                  <a:srgbClr val="00B0F0"/>
                </a:solidFill>
                <a:latin typeface="Calibri"/>
                <a:ea typeface="+mn-ea"/>
                <a:cs typeface="+mn-cs"/>
              </a:rPr>
              <a:t>CHARM Framework Components</a:t>
            </a:r>
            <a:endParaRPr lang="en-US" sz="2800" b="0" kern="1200" dirty="0">
              <a:solidFill>
                <a:srgbClr val="00B0F0"/>
              </a:solidFill>
              <a:latin typeface="Calibri"/>
              <a:ea typeface="+mn-ea"/>
              <a:cs typeface="+mn-cs"/>
            </a:endParaRPr>
          </a:p>
        </p:txBody>
      </p:sp>
      <p:grpSp>
        <p:nvGrpSpPr>
          <p:cNvPr id="76" name="Group 75"/>
          <p:cNvGrpSpPr/>
          <p:nvPr/>
        </p:nvGrpSpPr>
        <p:grpSpPr>
          <a:xfrm>
            <a:off x="5022299" y="1944688"/>
            <a:ext cx="2750101" cy="3078589"/>
            <a:chOff x="5022299" y="1944688"/>
            <a:chExt cx="2750101" cy="3078589"/>
          </a:xfrm>
        </p:grpSpPr>
        <p:grpSp>
          <p:nvGrpSpPr>
            <p:cNvPr id="9" name="Group 8"/>
            <p:cNvGrpSpPr/>
            <p:nvPr/>
          </p:nvGrpSpPr>
          <p:grpSpPr>
            <a:xfrm>
              <a:off x="5022299" y="3124200"/>
              <a:ext cx="2750101" cy="1899077"/>
              <a:chOff x="4688681" y="3077892"/>
              <a:chExt cx="2265998" cy="1574800"/>
            </a:xfrm>
          </p:grpSpPr>
          <p:sp>
            <p:nvSpPr>
              <p:cNvPr id="4" name="Rectangle 3"/>
              <p:cNvSpPr/>
              <p:nvPr/>
            </p:nvSpPr>
            <p:spPr>
              <a:xfrm>
                <a:off x="4688681" y="3077892"/>
                <a:ext cx="2265998" cy="1574800"/>
              </a:xfrm>
              <a:prstGeom prst="rect">
                <a:avLst/>
              </a:prstGeom>
              <a:solidFill>
                <a:srgbClr val="F9F9F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ata Analytics Search Business Money Comments - Business PNG Image |  Transparent PNG Free Download on See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0519" y="3492752"/>
                <a:ext cx="855736" cy="89747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5140823" y="1944688"/>
              <a:ext cx="2537139" cy="830997"/>
            </a:xfrm>
            <a:prstGeom prst="rect">
              <a:avLst/>
            </a:prstGeom>
            <a:noFill/>
          </p:spPr>
          <p:txBody>
            <a:bodyPr wrap="square" rtlCol="0">
              <a:spAutoFit/>
            </a:bodyPr>
            <a:lstStyle/>
            <a:p>
              <a:pPr algn="ctr"/>
              <a:r>
                <a:rPr lang="en-US" sz="2400" dirty="0"/>
                <a:t>Single Accelerator Analytical Model</a:t>
              </a:r>
            </a:p>
          </p:txBody>
        </p:sp>
      </p:grpSp>
      <p:sp>
        <p:nvSpPr>
          <p:cNvPr id="10" name="Rectangle 9"/>
          <p:cNvSpPr/>
          <p:nvPr/>
        </p:nvSpPr>
        <p:spPr>
          <a:xfrm>
            <a:off x="544133" y="2875503"/>
            <a:ext cx="269800" cy="530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Google Shape;111;p1"/>
          <p:cNvCxnSpPr/>
          <p:nvPr/>
        </p:nvCxnSpPr>
        <p:spPr>
          <a:xfrm>
            <a:off x="7924187" y="4092073"/>
            <a:ext cx="752397" cy="959"/>
          </a:xfrm>
          <a:prstGeom prst="bentConnector3">
            <a:avLst>
              <a:gd name="adj1" fmla="val 50000"/>
            </a:avLst>
          </a:prstGeom>
          <a:noFill/>
          <a:ln w="38100" cap="flat" cmpd="sng">
            <a:solidFill>
              <a:schemeClr val="dk1"/>
            </a:solidFill>
            <a:prstDash val="solid"/>
            <a:miter lim="800000"/>
            <a:headEnd type="none" w="sm" len="sm"/>
            <a:tailEnd type="triangle" w="med" len="med"/>
          </a:ln>
        </p:spPr>
      </p:cxnSp>
      <p:grpSp>
        <p:nvGrpSpPr>
          <p:cNvPr id="75" name="Group 74"/>
          <p:cNvGrpSpPr/>
          <p:nvPr/>
        </p:nvGrpSpPr>
        <p:grpSpPr>
          <a:xfrm>
            <a:off x="10283644" y="1103005"/>
            <a:ext cx="1624455" cy="1883981"/>
            <a:chOff x="10283644" y="1103005"/>
            <a:chExt cx="1624455" cy="1883981"/>
          </a:xfrm>
        </p:grpSpPr>
        <p:sp>
          <p:nvSpPr>
            <p:cNvPr id="59" name="TextBox 58"/>
            <p:cNvSpPr txBox="1"/>
            <p:nvPr/>
          </p:nvSpPr>
          <p:spPr>
            <a:xfrm>
              <a:off x="10323250" y="1117219"/>
              <a:ext cx="1584849" cy="1384995"/>
            </a:xfrm>
            <a:prstGeom prst="rect">
              <a:avLst/>
            </a:prstGeom>
            <a:noFill/>
          </p:spPr>
          <p:txBody>
            <a:bodyPr wrap="square" rtlCol="0">
              <a:spAutoFit/>
            </a:bodyPr>
            <a:lstStyle/>
            <a:p>
              <a:r>
                <a:rPr lang="en-US" sz="1400" dirty="0"/>
                <a:t>EST: 2.8 TFLOPs</a:t>
              </a:r>
            </a:p>
            <a:p>
              <a:r>
                <a:rPr lang="en-US" sz="1400" dirty="0"/>
                <a:t>URAM: 384, 83%</a:t>
              </a:r>
            </a:p>
            <a:p>
              <a:r>
                <a:rPr lang="en-US" sz="1400" dirty="0"/>
                <a:t>BRAM: 764, 80%</a:t>
              </a:r>
            </a:p>
            <a:p>
              <a:r>
                <a:rPr lang="en-US" sz="1400" dirty="0"/>
                <a:t>AIE: 384, 96%</a:t>
              </a:r>
            </a:p>
            <a:p>
              <a:r>
                <a:rPr lang="en-US" sz="1400" dirty="0"/>
                <a:t>PLIO Strategy:</a:t>
              </a:r>
            </a:p>
            <a:p>
              <a:r>
                <a:rPr lang="en-US" sz="1400" dirty="0"/>
                <a:t>A=6, </a:t>
              </a:r>
              <a:r>
                <a:rPr lang="en-US" altLang="zh-CN" sz="1400" dirty="0"/>
                <a:t>B=4, C=16</a:t>
              </a:r>
              <a:endParaRPr lang="en-US" sz="1400" dirty="0"/>
            </a:p>
          </p:txBody>
        </p:sp>
        <p:sp>
          <p:nvSpPr>
            <p:cNvPr id="58" name="Rectangle 57"/>
            <p:cNvSpPr/>
            <p:nvPr/>
          </p:nvSpPr>
          <p:spPr>
            <a:xfrm>
              <a:off x="10283644" y="1103005"/>
              <a:ext cx="1624455" cy="139958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flipH="1" flipV="1">
              <a:off x="11115674" y="2660354"/>
              <a:ext cx="2639" cy="3266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8799796" y="2959007"/>
            <a:ext cx="3395630" cy="2546964"/>
            <a:chOff x="8799796" y="2959007"/>
            <a:chExt cx="3395630" cy="2546964"/>
          </a:xfrm>
        </p:grpSpPr>
        <p:grpSp>
          <p:nvGrpSpPr>
            <p:cNvPr id="72" name="Group 71"/>
            <p:cNvGrpSpPr/>
            <p:nvPr/>
          </p:nvGrpSpPr>
          <p:grpSpPr>
            <a:xfrm>
              <a:off x="8799796" y="2959007"/>
              <a:ext cx="3308946" cy="2208410"/>
              <a:chOff x="8799796" y="2959007"/>
              <a:chExt cx="3308946" cy="2208410"/>
            </a:xfrm>
          </p:grpSpPr>
          <p:grpSp>
            <p:nvGrpSpPr>
              <p:cNvPr id="55" name="Group 54"/>
              <p:cNvGrpSpPr/>
              <p:nvPr/>
            </p:nvGrpSpPr>
            <p:grpSpPr>
              <a:xfrm>
                <a:off x="9165517" y="2959007"/>
                <a:ext cx="2943225" cy="2208410"/>
                <a:chOff x="9242425" y="3771900"/>
                <a:chExt cx="1927225" cy="1382349"/>
              </a:xfrm>
            </p:grpSpPr>
            <p:cxnSp>
              <p:nvCxnSpPr>
                <p:cNvPr id="45" name="Straight Arrow Connector 44"/>
                <p:cNvCxnSpPr/>
                <p:nvPr/>
              </p:nvCxnSpPr>
              <p:spPr>
                <a:xfrm>
                  <a:off x="9242425" y="5144897"/>
                  <a:ext cx="1927225" cy="9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9255125" y="3771900"/>
                  <a:ext cx="0" cy="1381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9728496" y="3489439"/>
                <a:ext cx="190500" cy="19600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932111" y="4267934"/>
                <a:ext cx="190500" cy="19600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023064" y="3227112"/>
                <a:ext cx="190500" cy="19600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0756021" y="4611069"/>
                <a:ext cx="190500" cy="19600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541880" y="3965210"/>
                <a:ext cx="190500" cy="19600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rot="16200000">
                <a:off x="8286231" y="3904720"/>
                <a:ext cx="1396461" cy="369332"/>
              </a:xfrm>
              <a:prstGeom prst="rect">
                <a:avLst/>
              </a:prstGeom>
              <a:noFill/>
            </p:spPr>
            <p:txBody>
              <a:bodyPr wrap="square" rtlCol="0">
                <a:spAutoFit/>
              </a:bodyPr>
              <a:lstStyle/>
              <a:p>
                <a:r>
                  <a:rPr lang="en-US" dirty="0"/>
                  <a:t>Throughput</a:t>
                </a:r>
              </a:p>
            </p:txBody>
          </p:sp>
        </p:grpSp>
        <p:sp>
          <p:nvSpPr>
            <p:cNvPr id="48" name="TextBox 47"/>
            <p:cNvSpPr txBox="1"/>
            <p:nvPr/>
          </p:nvSpPr>
          <p:spPr>
            <a:xfrm>
              <a:off x="10027361" y="5167417"/>
              <a:ext cx="2168065" cy="338554"/>
            </a:xfrm>
            <a:prstGeom prst="rect">
              <a:avLst/>
            </a:prstGeom>
            <a:noFill/>
          </p:spPr>
          <p:txBody>
            <a:bodyPr wrap="square" rtlCol="0">
              <a:spAutoFit/>
            </a:bodyPr>
            <a:lstStyle/>
            <a:p>
              <a:r>
                <a:rPr lang="en-US" sz="1600" dirty="0"/>
                <a:t>Hardware Configuration</a:t>
              </a:r>
            </a:p>
          </p:txBody>
        </p:sp>
      </p:grpSp>
      <p:grpSp>
        <p:nvGrpSpPr>
          <p:cNvPr id="50" name="Group 49"/>
          <p:cNvGrpSpPr/>
          <p:nvPr/>
        </p:nvGrpSpPr>
        <p:grpSpPr>
          <a:xfrm>
            <a:off x="8402906" y="4568577"/>
            <a:ext cx="1749555" cy="2175284"/>
            <a:chOff x="10283644" y="327305"/>
            <a:chExt cx="1749555" cy="2175284"/>
          </a:xfrm>
        </p:grpSpPr>
        <p:sp>
          <p:nvSpPr>
            <p:cNvPr id="52" name="TextBox 51"/>
            <p:cNvSpPr txBox="1"/>
            <p:nvPr/>
          </p:nvSpPr>
          <p:spPr>
            <a:xfrm>
              <a:off x="10323250" y="1117219"/>
              <a:ext cx="1709949" cy="1384995"/>
            </a:xfrm>
            <a:prstGeom prst="rect">
              <a:avLst/>
            </a:prstGeom>
            <a:noFill/>
          </p:spPr>
          <p:txBody>
            <a:bodyPr wrap="square" rtlCol="0">
              <a:spAutoFit/>
            </a:bodyPr>
            <a:lstStyle/>
            <a:p>
              <a:r>
                <a:rPr lang="en-US" sz="1400" dirty="0"/>
                <a:t>EST: 1.2 TFLOPs</a:t>
              </a:r>
            </a:p>
            <a:p>
              <a:r>
                <a:rPr lang="en-US" sz="1400" dirty="0"/>
                <a:t>URAM: 192, 41%</a:t>
              </a:r>
            </a:p>
            <a:p>
              <a:r>
                <a:rPr lang="en-US" sz="1400" dirty="0"/>
                <a:t>BRAM: 256, 26%</a:t>
              </a:r>
            </a:p>
            <a:p>
              <a:r>
                <a:rPr lang="en-US" sz="1400" dirty="0"/>
                <a:t>AIE: 192, 48%</a:t>
              </a:r>
            </a:p>
            <a:p>
              <a:r>
                <a:rPr lang="en-US" sz="1400" dirty="0"/>
                <a:t>PLIO Strategy:</a:t>
              </a:r>
            </a:p>
            <a:p>
              <a:r>
                <a:rPr lang="en-US" sz="1400" dirty="0"/>
                <a:t>A=6, </a:t>
              </a:r>
              <a:r>
                <a:rPr lang="en-US" altLang="zh-CN" sz="1400" dirty="0"/>
                <a:t>B=4, C=8</a:t>
              </a:r>
              <a:endParaRPr lang="en-US" sz="1400" dirty="0"/>
            </a:p>
          </p:txBody>
        </p:sp>
        <p:sp>
          <p:nvSpPr>
            <p:cNvPr id="51" name="Rectangle 50"/>
            <p:cNvSpPr/>
            <p:nvPr/>
          </p:nvSpPr>
          <p:spPr>
            <a:xfrm>
              <a:off x="10283644" y="1103005"/>
              <a:ext cx="1624455" cy="139958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flipH="1">
              <a:off x="11606318" y="327305"/>
              <a:ext cx="222490" cy="7362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24606" y="4595597"/>
            <a:ext cx="1483246" cy="1710464"/>
            <a:chOff x="761862" y="4126237"/>
            <a:chExt cx="1302591" cy="1475279"/>
          </a:xfrm>
        </p:grpSpPr>
        <p:grpSp>
          <p:nvGrpSpPr>
            <p:cNvPr id="30" name="Group 29"/>
            <p:cNvGrpSpPr/>
            <p:nvPr/>
          </p:nvGrpSpPr>
          <p:grpSpPr>
            <a:xfrm>
              <a:off x="761862" y="4487897"/>
              <a:ext cx="1302591" cy="1113619"/>
              <a:chOff x="1460229" y="5634201"/>
              <a:chExt cx="1208326" cy="858703"/>
            </a:xfrm>
          </p:grpSpPr>
          <p:sp>
            <p:nvSpPr>
              <p:cNvPr id="107" name="Rectangle 106"/>
              <p:cNvSpPr/>
              <p:nvPr/>
            </p:nvSpPr>
            <p:spPr>
              <a:xfrm>
                <a:off x="1679124" y="5634201"/>
                <a:ext cx="158750" cy="622300"/>
              </a:xfrm>
              <a:prstGeom prst="rect">
                <a:avLst/>
              </a:prstGeom>
              <a:solidFill>
                <a:srgbClr val="FF99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2002995" y="5872465"/>
                <a:ext cx="158750" cy="384036"/>
              </a:xfrm>
              <a:prstGeom prst="rect">
                <a:avLst/>
              </a:prstGeom>
              <a:solidFill>
                <a:srgbClr val="8FAA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311915" y="5714739"/>
                <a:ext cx="158750" cy="541762"/>
              </a:xfrm>
              <a:prstGeom prst="rect">
                <a:avLst/>
              </a:prstGeom>
              <a:solidFill>
                <a:srgbClr val="A9D1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1460229" y="6211682"/>
                <a:ext cx="570752" cy="276999"/>
              </a:xfrm>
              <a:prstGeom prst="rect">
                <a:avLst/>
              </a:prstGeom>
              <a:noFill/>
            </p:spPr>
            <p:txBody>
              <a:bodyPr wrap="square" rtlCol="0">
                <a:spAutoFit/>
              </a:bodyPr>
              <a:lstStyle/>
              <a:p>
                <a:pPr algn="ctr"/>
                <a:r>
                  <a:rPr lang="en-US" sz="1200" dirty="0"/>
                  <a:t>RAM</a:t>
                </a:r>
              </a:p>
            </p:txBody>
          </p:sp>
          <p:sp>
            <p:nvSpPr>
              <p:cNvPr id="111" name="TextBox 110"/>
              <p:cNvSpPr txBox="1"/>
              <p:nvPr/>
            </p:nvSpPr>
            <p:spPr>
              <a:xfrm>
                <a:off x="1796994" y="6215905"/>
                <a:ext cx="570752" cy="276999"/>
              </a:xfrm>
              <a:prstGeom prst="rect">
                <a:avLst/>
              </a:prstGeom>
              <a:noFill/>
            </p:spPr>
            <p:txBody>
              <a:bodyPr wrap="square" rtlCol="0">
                <a:spAutoFit/>
              </a:bodyPr>
              <a:lstStyle/>
              <a:p>
                <a:pPr algn="ctr"/>
                <a:r>
                  <a:rPr lang="en-US" sz="1200" dirty="0"/>
                  <a:t>PLIO</a:t>
                </a:r>
              </a:p>
            </p:txBody>
          </p:sp>
          <p:sp>
            <p:nvSpPr>
              <p:cNvPr id="112" name="TextBox 111"/>
              <p:cNvSpPr txBox="1"/>
              <p:nvPr/>
            </p:nvSpPr>
            <p:spPr>
              <a:xfrm>
                <a:off x="2097803" y="6215905"/>
                <a:ext cx="570752" cy="276999"/>
              </a:xfrm>
              <a:prstGeom prst="rect">
                <a:avLst/>
              </a:prstGeom>
              <a:noFill/>
            </p:spPr>
            <p:txBody>
              <a:bodyPr wrap="square" rtlCol="0">
                <a:spAutoFit/>
              </a:bodyPr>
              <a:lstStyle/>
              <a:p>
                <a:pPr algn="ctr"/>
                <a:r>
                  <a:rPr lang="en-US" sz="1200" dirty="0"/>
                  <a:t>AIE</a:t>
                </a:r>
              </a:p>
            </p:txBody>
          </p:sp>
        </p:grpSp>
        <p:sp>
          <p:nvSpPr>
            <p:cNvPr id="113" name="TextBox 112"/>
            <p:cNvSpPr txBox="1"/>
            <p:nvPr/>
          </p:nvSpPr>
          <p:spPr>
            <a:xfrm>
              <a:off x="824131" y="4126237"/>
              <a:ext cx="1237522" cy="369332"/>
            </a:xfrm>
            <a:prstGeom prst="rect">
              <a:avLst/>
            </a:prstGeom>
            <a:noFill/>
          </p:spPr>
          <p:txBody>
            <a:bodyPr wrap="square" rtlCol="0">
              <a:spAutoFit/>
            </a:bodyPr>
            <a:lstStyle/>
            <a:p>
              <a:pPr algn="ctr"/>
              <a:r>
                <a:rPr lang="en-US" dirty="0"/>
                <a:t>Platform</a:t>
              </a:r>
            </a:p>
          </p:txBody>
        </p:sp>
      </p:grpSp>
      <p:grpSp>
        <p:nvGrpSpPr>
          <p:cNvPr id="114" name="Group 113"/>
          <p:cNvGrpSpPr/>
          <p:nvPr/>
        </p:nvGrpSpPr>
        <p:grpSpPr>
          <a:xfrm>
            <a:off x="2539753" y="4584351"/>
            <a:ext cx="1216411" cy="1568799"/>
            <a:chOff x="713718" y="3445959"/>
            <a:chExt cx="1398891" cy="2139121"/>
          </a:xfrm>
        </p:grpSpPr>
        <p:grpSp>
          <p:nvGrpSpPr>
            <p:cNvPr id="115" name="Group 114"/>
            <p:cNvGrpSpPr/>
            <p:nvPr/>
          </p:nvGrpSpPr>
          <p:grpSpPr>
            <a:xfrm>
              <a:off x="713718" y="4487888"/>
              <a:ext cx="1398891" cy="1097192"/>
              <a:chOff x="1415565" y="5634198"/>
              <a:chExt cx="1297654" cy="846037"/>
            </a:xfrm>
          </p:grpSpPr>
          <p:sp>
            <p:nvSpPr>
              <p:cNvPr id="117" name="Rectangle 116"/>
              <p:cNvSpPr/>
              <p:nvPr/>
            </p:nvSpPr>
            <p:spPr>
              <a:xfrm>
                <a:off x="1679124" y="5634198"/>
                <a:ext cx="158749" cy="622300"/>
              </a:xfrm>
              <a:prstGeom prst="rect">
                <a:avLst/>
              </a:prstGeom>
              <a:solidFill>
                <a:srgbClr val="FF99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002995" y="5872465"/>
                <a:ext cx="158750" cy="384036"/>
              </a:xfrm>
              <a:prstGeom prst="rect">
                <a:avLst/>
              </a:prstGeom>
              <a:solidFill>
                <a:srgbClr val="8FAA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2311915" y="5714737"/>
                <a:ext cx="158749" cy="541761"/>
              </a:xfrm>
              <a:prstGeom prst="rect">
                <a:avLst/>
              </a:prstGeom>
              <a:solidFill>
                <a:srgbClr val="A9D1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1415565" y="6203235"/>
                <a:ext cx="570751" cy="277000"/>
              </a:xfrm>
              <a:prstGeom prst="rect">
                <a:avLst/>
              </a:prstGeom>
              <a:noFill/>
            </p:spPr>
            <p:txBody>
              <a:bodyPr wrap="square" rtlCol="0">
                <a:spAutoFit/>
              </a:bodyPr>
              <a:lstStyle/>
              <a:p>
                <a:pPr algn="ctr"/>
                <a:r>
                  <a:rPr lang="en-US" sz="1200" dirty="0"/>
                  <a:t>RAM</a:t>
                </a:r>
              </a:p>
            </p:txBody>
          </p:sp>
          <p:sp>
            <p:nvSpPr>
              <p:cNvPr id="121" name="TextBox 120"/>
              <p:cNvSpPr txBox="1"/>
              <p:nvPr/>
            </p:nvSpPr>
            <p:spPr>
              <a:xfrm>
                <a:off x="1796994" y="6203236"/>
                <a:ext cx="570752" cy="276999"/>
              </a:xfrm>
              <a:prstGeom prst="rect">
                <a:avLst/>
              </a:prstGeom>
              <a:noFill/>
            </p:spPr>
            <p:txBody>
              <a:bodyPr wrap="square" rtlCol="0">
                <a:spAutoFit/>
              </a:bodyPr>
              <a:lstStyle/>
              <a:p>
                <a:pPr algn="ctr"/>
                <a:r>
                  <a:rPr lang="en-US" sz="1200" dirty="0"/>
                  <a:t>PLIO</a:t>
                </a:r>
              </a:p>
            </p:txBody>
          </p:sp>
          <p:sp>
            <p:nvSpPr>
              <p:cNvPr id="122" name="TextBox 121"/>
              <p:cNvSpPr txBox="1"/>
              <p:nvPr/>
            </p:nvSpPr>
            <p:spPr>
              <a:xfrm>
                <a:off x="2142467" y="6203235"/>
                <a:ext cx="570752" cy="277000"/>
              </a:xfrm>
              <a:prstGeom prst="rect">
                <a:avLst/>
              </a:prstGeom>
              <a:noFill/>
            </p:spPr>
            <p:txBody>
              <a:bodyPr wrap="square" rtlCol="0">
                <a:spAutoFit/>
              </a:bodyPr>
              <a:lstStyle/>
              <a:p>
                <a:pPr algn="ctr"/>
                <a:r>
                  <a:rPr lang="en-US" sz="1200" dirty="0"/>
                  <a:t>AIE</a:t>
                </a:r>
              </a:p>
            </p:txBody>
          </p:sp>
        </p:grpSp>
        <p:sp>
          <p:nvSpPr>
            <p:cNvPr id="116" name="TextBox 115"/>
            <p:cNvSpPr txBox="1"/>
            <p:nvPr/>
          </p:nvSpPr>
          <p:spPr>
            <a:xfrm>
              <a:off x="789758" y="3445959"/>
              <a:ext cx="1281316" cy="598493"/>
            </a:xfrm>
            <a:prstGeom prst="rect">
              <a:avLst/>
            </a:prstGeom>
            <a:noFill/>
          </p:spPr>
          <p:txBody>
            <a:bodyPr wrap="square" rtlCol="0">
              <a:spAutoFit/>
            </a:bodyPr>
            <a:lstStyle/>
            <a:p>
              <a:pPr algn="ctr"/>
              <a:r>
                <a:rPr lang="en-US" dirty="0" err="1"/>
                <a:t>Acc</a:t>
              </a:r>
              <a:r>
                <a:rPr lang="en-US" dirty="0"/>
                <a:t> 0</a:t>
              </a:r>
            </a:p>
          </p:txBody>
        </p:sp>
      </p:grpSp>
      <p:sp>
        <p:nvSpPr>
          <p:cNvPr id="105" name="Rectangle 104"/>
          <p:cNvSpPr/>
          <p:nvPr/>
        </p:nvSpPr>
        <p:spPr>
          <a:xfrm>
            <a:off x="1003533" y="1958684"/>
            <a:ext cx="910771" cy="2279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p:cNvGrpSpPr/>
          <p:nvPr/>
        </p:nvGrpSpPr>
        <p:grpSpPr>
          <a:xfrm>
            <a:off x="139771" y="2199014"/>
            <a:ext cx="2148267" cy="2139936"/>
            <a:chOff x="349709" y="1650885"/>
            <a:chExt cx="2148267" cy="2139936"/>
          </a:xfrm>
        </p:grpSpPr>
        <p:pic>
          <p:nvPicPr>
            <p:cNvPr id="2052" name="Picture 4" descr="What is Deep Learning? | Towards Data 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89" y="1732248"/>
              <a:ext cx="2069487" cy="2058573"/>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p:cNvSpPr txBox="1"/>
            <p:nvPr/>
          </p:nvSpPr>
          <p:spPr>
            <a:xfrm>
              <a:off x="349709" y="2234237"/>
              <a:ext cx="1237522" cy="369332"/>
            </a:xfrm>
            <a:prstGeom prst="rect">
              <a:avLst/>
            </a:prstGeom>
            <a:noFill/>
          </p:spPr>
          <p:txBody>
            <a:bodyPr wrap="square" rtlCol="0">
              <a:spAutoFit/>
            </a:bodyPr>
            <a:lstStyle/>
            <a:p>
              <a:pPr algn="ctr"/>
              <a:r>
                <a:rPr lang="en-US" dirty="0"/>
                <a:t>L0</a:t>
              </a:r>
            </a:p>
          </p:txBody>
        </p:sp>
        <p:sp>
          <p:nvSpPr>
            <p:cNvPr id="147" name="TextBox 146"/>
            <p:cNvSpPr txBox="1"/>
            <p:nvPr/>
          </p:nvSpPr>
          <p:spPr>
            <a:xfrm>
              <a:off x="837269" y="1650885"/>
              <a:ext cx="1237522" cy="369332"/>
            </a:xfrm>
            <a:prstGeom prst="rect">
              <a:avLst/>
            </a:prstGeom>
            <a:noFill/>
          </p:spPr>
          <p:txBody>
            <a:bodyPr wrap="square" rtlCol="0">
              <a:spAutoFit/>
            </a:bodyPr>
            <a:lstStyle/>
            <a:p>
              <a:pPr algn="ctr"/>
              <a:r>
                <a:rPr lang="en-US" dirty="0"/>
                <a:t>L1</a:t>
              </a:r>
            </a:p>
          </p:txBody>
        </p:sp>
        <p:sp>
          <p:nvSpPr>
            <p:cNvPr id="148" name="TextBox 147"/>
            <p:cNvSpPr txBox="1"/>
            <p:nvPr/>
          </p:nvSpPr>
          <p:spPr>
            <a:xfrm>
              <a:off x="1453912" y="2057584"/>
              <a:ext cx="947950" cy="369332"/>
            </a:xfrm>
            <a:prstGeom prst="rect">
              <a:avLst/>
            </a:prstGeom>
            <a:noFill/>
          </p:spPr>
          <p:txBody>
            <a:bodyPr wrap="square" rtlCol="0">
              <a:spAutoFit/>
            </a:bodyPr>
            <a:lstStyle/>
            <a:p>
              <a:pPr algn="ctr"/>
              <a:r>
                <a:rPr lang="en-US" dirty="0"/>
                <a:t>L2</a:t>
              </a:r>
            </a:p>
          </p:txBody>
        </p:sp>
      </p:grpSp>
      <p:sp>
        <p:nvSpPr>
          <p:cNvPr id="24" name="Rectangle 23"/>
          <p:cNvSpPr/>
          <p:nvPr/>
        </p:nvSpPr>
        <p:spPr>
          <a:xfrm>
            <a:off x="1921065" y="2968427"/>
            <a:ext cx="309139" cy="71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299887" y="2968427"/>
            <a:ext cx="309139" cy="71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190499" y="946615"/>
            <a:ext cx="7733688" cy="461665"/>
          </a:xfrm>
          <a:prstGeom prst="rect">
            <a:avLst/>
          </a:prstGeom>
          <a:noFill/>
        </p:spPr>
        <p:txBody>
          <a:bodyPr wrap="square" rtlCol="0">
            <a:spAutoFit/>
          </a:bodyPr>
          <a:lstStyle/>
          <a:p>
            <a:r>
              <a:rPr lang="zh-CN" altLang="en-US" sz="2400" b="1" dirty="0"/>
              <a:t>①</a:t>
            </a:r>
            <a:r>
              <a:rPr lang="en-US" altLang="zh-CN" sz="2400" b="1" dirty="0"/>
              <a:t> Single Accelerator Design Space Exploration</a:t>
            </a:r>
            <a:endParaRPr lang="en-US" sz="2400" b="1" dirty="0"/>
          </a:p>
        </p:txBody>
      </p:sp>
    </p:spTree>
    <p:extLst>
      <p:ext uri="{BB962C8B-B14F-4D97-AF65-F5344CB8AC3E}">
        <p14:creationId xmlns:p14="http://schemas.microsoft.com/office/powerpoint/2010/main" val="16329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8.33333E-7 4.44444E-6 L 0.13737 0.00023 " pathEditMode="relative" rAng="0" ptsTypes="AA">
                                      <p:cBhvr>
                                        <p:cTn id="14" dur="2000" fill="hold"/>
                                        <p:tgtEl>
                                          <p:spTgt spid="144"/>
                                        </p:tgtEl>
                                        <p:attrNameLst>
                                          <p:attrName>ppt_x</p:attrName>
                                          <p:attrName>ppt_y</p:attrName>
                                        </p:attrNameLst>
                                      </p:cBhvr>
                                      <p:rCtr x="6862" y="0"/>
                                    </p:animMotion>
                                  </p:childTnLst>
                                </p:cTn>
                              </p:par>
                              <p:par>
                                <p:cTn id="15" presetID="10" presetClass="entr" presetSubtype="0" fill="hold" nodeType="withEffect">
                                  <p:stCondLst>
                                    <p:cond delay="70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5C392B-5441-6443-B1E5-82C3FFF8C8A2}"/>
              </a:ext>
            </a:extLst>
          </p:cNvPr>
          <p:cNvSpPr txBox="1">
            <a:spLocks/>
          </p:cNvSpPr>
          <p:nvPr/>
        </p:nvSpPr>
        <p:spPr>
          <a:xfrm>
            <a:off x="97246" y="351082"/>
            <a:ext cx="7991038"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CHARM: Diverse Accelerator Composing</a:t>
            </a:r>
            <a:endParaRPr lang="en-US" sz="2800" b="0" kern="1200" dirty="0">
              <a:solidFill>
                <a:srgbClr val="00B0F0"/>
              </a:solidFill>
              <a:latin typeface="Calibri"/>
              <a:ea typeface="+mn-ea"/>
              <a:cs typeface="+mn-cs"/>
            </a:endParaRPr>
          </a:p>
        </p:txBody>
      </p:sp>
      <p:sp>
        <p:nvSpPr>
          <p:cNvPr id="4" name="Title 2">
            <a:extLst>
              <a:ext uri="{FF2B5EF4-FFF2-40B4-BE49-F238E27FC236}">
                <a16:creationId xmlns:a16="http://schemas.microsoft.com/office/drawing/2014/main" id="{C35C392B-5441-6443-B1E5-82C3FFF8C8A2}"/>
              </a:ext>
            </a:extLst>
          </p:cNvPr>
          <p:cNvSpPr txBox="1">
            <a:spLocks/>
          </p:cNvSpPr>
          <p:nvPr/>
        </p:nvSpPr>
        <p:spPr>
          <a:xfrm>
            <a:off x="209428" y="1015518"/>
            <a:ext cx="4610136" cy="506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indent="-342900">
              <a:buClr>
                <a:srgbClr val="1A1A1A"/>
              </a:buClr>
              <a:buFont typeface="Arial" panose="020B0604020202020204" pitchFamily="34" charset="0"/>
              <a:buChar char="•"/>
              <a:defRPr/>
            </a:pPr>
            <a:r>
              <a:rPr lang="en-US" sz="2000" dirty="0">
                <a:solidFill>
                  <a:schemeClr val="tx1"/>
                </a:solidFill>
              </a:rPr>
              <a:t>Two-step Search Algorithm</a:t>
            </a:r>
          </a:p>
        </p:txBody>
      </p:sp>
      <p:grpSp>
        <p:nvGrpSpPr>
          <p:cNvPr id="11" name="Group 10"/>
          <p:cNvGrpSpPr/>
          <p:nvPr/>
        </p:nvGrpSpPr>
        <p:grpSpPr>
          <a:xfrm>
            <a:off x="562222" y="1307149"/>
            <a:ext cx="7173504" cy="1091075"/>
            <a:chOff x="562222" y="1307149"/>
            <a:chExt cx="5785872" cy="1091075"/>
          </a:xfrm>
        </p:grpSpPr>
        <p:sp>
          <p:nvSpPr>
            <p:cNvPr id="5" name="TextBox 4"/>
            <p:cNvSpPr txBox="1"/>
            <p:nvPr/>
          </p:nvSpPr>
          <p:spPr>
            <a:xfrm>
              <a:off x="562222" y="1690338"/>
              <a:ext cx="5785872" cy="707886"/>
            </a:xfrm>
            <a:prstGeom prst="rect">
              <a:avLst/>
            </a:prstGeom>
            <a:noFill/>
          </p:spPr>
          <p:txBody>
            <a:bodyPr wrap="square" rtlCol="0">
              <a:spAutoFit/>
            </a:bodyPr>
            <a:lstStyle/>
            <a:p>
              <a:r>
                <a:rPr lang="en-US" sz="2000" dirty="0">
                  <a:solidFill>
                    <a:srgbClr val="C00000"/>
                  </a:solidFill>
                </a:rPr>
                <a:t>How to assign </a:t>
              </a:r>
              <a:r>
                <a:rPr lang="en-US" sz="2000" b="1" dirty="0">
                  <a:solidFill>
                    <a:srgbClr val="C00000"/>
                  </a:solidFill>
                </a:rPr>
                <a:t>M layers </a:t>
              </a:r>
              <a:r>
                <a:rPr lang="en-US" sz="2000" dirty="0">
                  <a:solidFill>
                    <a:srgbClr val="C00000"/>
                  </a:solidFill>
                </a:rPr>
                <a:t>in one AI Model to </a:t>
              </a:r>
              <a:r>
                <a:rPr lang="en-US" sz="2000" b="1" dirty="0">
                  <a:solidFill>
                    <a:srgbClr val="C00000"/>
                  </a:solidFill>
                </a:rPr>
                <a:t>N accelerators</a:t>
              </a:r>
              <a:r>
                <a:rPr lang="en-US" sz="2000" dirty="0">
                  <a:solidFill>
                    <a:srgbClr val="C00000"/>
                  </a:solidFill>
                </a:rPr>
                <a:t>?</a:t>
              </a:r>
            </a:p>
          </p:txBody>
        </p:sp>
        <p:grpSp>
          <p:nvGrpSpPr>
            <p:cNvPr id="44" name="Group 43"/>
            <p:cNvGrpSpPr/>
            <p:nvPr/>
          </p:nvGrpSpPr>
          <p:grpSpPr>
            <a:xfrm>
              <a:off x="2149220" y="1336390"/>
              <a:ext cx="476250" cy="468969"/>
              <a:chOff x="2149220" y="1336390"/>
              <a:chExt cx="476250" cy="468969"/>
            </a:xfrm>
          </p:grpSpPr>
          <p:cxnSp>
            <p:nvCxnSpPr>
              <p:cNvPr id="36" name="Straight Arrow Connector 35"/>
              <p:cNvCxnSpPr/>
              <p:nvPr/>
            </p:nvCxnSpPr>
            <p:spPr>
              <a:xfrm flipV="1">
                <a:off x="2344615" y="1643768"/>
                <a:ext cx="0" cy="1615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49220" y="1336390"/>
                <a:ext cx="476250" cy="400110"/>
              </a:xfrm>
              <a:prstGeom prst="rect">
                <a:avLst/>
              </a:prstGeom>
              <a:noFill/>
            </p:spPr>
            <p:txBody>
              <a:bodyPr wrap="square" rtlCol="0">
                <a:spAutoFit/>
              </a:bodyPr>
              <a:lstStyle/>
              <a:p>
                <a:r>
                  <a:rPr lang="zh-CN" altLang="en-US" sz="2000" b="1" dirty="0">
                    <a:solidFill>
                      <a:srgbClr val="C00000"/>
                    </a:solidFill>
                  </a:rPr>
                  <a:t>①</a:t>
                </a:r>
                <a:endParaRPr lang="en-US" sz="2000" b="1" dirty="0">
                  <a:solidFill>
                    <a:srgbClr val="C00000"/>
                  </a:solidFill>
                </a:endParaRPr>
              </a:p>
            </p:txBody>
          </p:sp>
        </p:grpSp>
        <p:grpSp>
          <p:nvGrpSpPr>
            <p:cNvPr id="47" name="Group 46"/>
            <p:cNvGrpSpPr/>
            <p:nvPr/>
          </p:nvGrpSpPr>
          <p:grpSpPr>
            <a:xfrm>
              <a:off x="4945257" y="1307149"/>
              <a:ext cx="476250" cy="498210"/>
              <a:chOff x="4494383" y="1302558"/>
              <a:chExt cx="476250" cy="498210"/>
            </a:xfrm>
          </p:grpSpPr>
          <p:cxnSp>
            <p:nvCxnSpPr>
              <p:cNvPr id="38" name="Straight Arrow Connector 37"/>
              <p:cNvCxnSpPr/>
              <p:nvPr/>
            </p:nvCxnSpPr>
            <p:spPr>
              <a:xfrm flipV="1">
                <a:off x="4703198" y="1639177"/>
                <a:ext cx="0" cy="1615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494383" y="1302558"/>
                <a:ext cx="476250" cy="400110"/>
              </a:xfrm>
              <a:prstGeom prst="rect">
                <a:avLst/>
              </a:prstGeom>
              <a:noFill/>
            </p:spPr>
            <p:txBody>
              <a:bodyPr wrap="square" rtlCol="0">
                <a:spAutoFit/>
              </a:bodyPr>
              <a:lstStyle/>
              <a:p>
                <a:r>
                  <a:rPr lang="zh-CN" altLang="en-US" sz="2000" b="1" dirty="0">
                    <a:solidFill>
                      <a:srgbClr val="C00000"/>
                    </a:solidFill>
                  </a:rPr>
                  <a:t>②</a:t>
                </a:r>
                <a:endParaRPr lang="en-US" sz="2000" b="1" dirty="0">
                  <a:solidFill>
                    <a:srgbClr val="C00000"/>
                  </a:solidFill>
                </a:endParaRPr>
              </a:p>
            </p:txBody>
          </p:sp>
        </p:grpSp>
      </p:grpSp>
      <p:grpSp>
        <p:nvGrpSpPr>
          <p:cNvPr id="50" name="Group 49"/>
          <p:cNvGrpSpPr/>
          <p:nvPr/>
        </p:nvGrpSpPr>
        <p:grpSpPr>
          <a:xfrm>
            <a:off x="1189483" y="3098061"/>
            <a:ext cx="576088" cy="533385"/>
            <a:chOff x="1081454" y="1863968"/>
            <a:chExt cx="479281" cy="483577"/>
          </a:xfrm>
        </p:grpSpPr>
        <p:sp>
          <p:nvSpPr>
            <p:cNvPr id="60" name="Oval 59"/>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1129912" y="1923653"/>
              <a:ext cx="430823" cy="362747"/>
            </a:xfrm>
            <a:prstGeom prst="rect">
              <a:avLst/>
            </a:prstGeom>
            <a:noFill/>
          </p:spPr>
          <p:txBody>
            <a:bodyPr wrap="square" rtlCol="0">
              <a:spAutoFit/>
            </a:bodyPr>
            <a:lstStyle/>
            <a:p>
              <a:r>
                <a:rPr lang="en-US" sz="2000" dirty="0">
                  <a:solidFill>
                    <a:schemeClr val="bg1"/>
                  </a:solidFill>
                  <a:latin typeface="+mn-lt"/>
                </a:rPr>
                <a:t>L0</a:t>
              </a:r>
            </a:p>
          </p:txBody>
        </p:sp>
      </p:grpSp>
      <p:grpSp>
        <p:nvGrpSpPr>
          <p:cNvPr id="51" name="Group 50"/>
          <p:cNvGrpSpPr/>
          <p:nvPr/>
        </p:nvGrpSpPr>
        <p:grpSpPr>
          <a:xfrm>
            <a:off x="1992777" y="3000379"/>
            <a:ext cx="851663" cy="728750"/>
            <a:chOff x="1081454" y="1863968"/>
            <a:chExt cx="537360" cy="483577"/>
          </a:xfrm>
        </p:grpSpPr>
        <p:sp>
          <p:nvSpPr>
            <p:cNvPr id="58" name="Oval 57"/>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1187991" y="1981115"/>
              <a:ext cx="430823" cy="265501"/>
            </a:xfrm>
            <a:prstGeom prst="rect">
              <a:avLst/>
            </a:prstGeom>
            <a:noFill/>
          </p:spPr>
          <p:txBody>
            <a:bodyPr wrap="square" rtlCol="0">
              <a:spAutoFit/>
            </a:bodyPr>
            <a:lstStyle/>
            <a:p>
              <a:r>
                <a:rPr lang="en-US" sz="2000" dirty="0">
                  <a:solidFill>
                    <a:schemeClr val="bg1"/>
                  </a:solidFill>
                  <a:latin typeface="+mn-lt"/>
                </a:rPr>
                <a:t>L1</a:t>
              </a:r>
            </a:p>
          </p:txBody>
        </p:sp>
      </p:grpSp>
      <p:grpSp>
        <p:nvGrpSpPr>
          <p:cNvPr id="53" name="Group 52"/>
          <p:cNvGrpSpPr/>
          <p:nvPr/>
        </p:nvGrpSpPr>
        <p:grpSpPr>
          <a:xfrm>
            <a:off x="4133765" y="2907443"/>
            <a:ext cx="922665" cy="914621"/>
            <a:chOff x="1081454" y="1863968"/>
            <a:chExt cx="465992" cy="483577"/>
          </a:xfrm>
        </p:grpSpPr>
        <p:sp>
          <p:nvSpPr>
            <p:cNvPr id="54" name="Oval 53"/>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212405" y="1997827"/>
              <a:ext cx="215412" cy="215857"/>
            </a:xfrm>
            <a:prstGeom prst="rect">
              <a:avLst/>
            </a:prstGeom>
            <a:noFill/>
          </p:spPr>
          <p:txBody>
            <a:bodyPr wrap="square" rtlCol="0">
              <a:spAutoFit/>
            </a:bodyPr>
            <a:lstStyle/>
            <a:p>
              <a:r>
                <a:rPr lang="en-US" sz="2000" dirty="0">
                  <a:solidFill>
                    <a:schemeClr val="bg1"/>
                  </a:solidFill>
                  <a:latin typeface="+mn-lt"/>
                </a:rPr>
                <a:t>L4</a:t>
              </a:r>
            </a:p>
          </p:txBody>
        </p:sp>
      </p:grpSp>
      <p:grpSp>
        <p:nvGrpSpPr>
          <p:cNvPr id="12" name="Group 11"/>
          <p:cNvGrpSpPr/>
          <p:nvPr/>
        </p:nvGrpSpPr>
        <p:grpSpPr>
          <a:xfrm>
            <a:off x="2918804" y="3169032"/>
            <a:ext cx="1024791" cy="400111"/>
            <a:chOff x="2317020" y="4832284"/>
            <a:chExt cx="1024791" cy="400111"/>
          </a:xfrm>
        </p:grpSpPr>
        <p:grpSp>
          <p:nvGrpSpPr>
            <p:cNvPr id="52" name="Group 51"/>
            <p:cNvGrpSpPr/>
            <p:nvPr/>
          </p:nvGrpSpPr>
          <p:grpSpPr>
            <a:xfrm>
              <a:off x="2317020" y="4832284"/>
              <a:ext cx="437601" cy="400110"/>
              <a:chOff x="1058308" y="1858198"/>
              <a:chExt cx="449252" cy="528969"/>
            </a:xfrm>
          </p:grpSpPr>
          <p:sp>
            <p:nvSpPr>
              <p:cNvPr id="56" name="Oval 55"/>
              <p:cNvSpPr/>
              <p:nvPr/>
            </p:nvSpPr>
            <p:spPr>
              <a:xfrm>
                <a:off x="1081455" y="1863967"/>
                <a:ext cx="388976" cy="48357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1058308" y="1858198"/>
                <a:ext cx="449252" cy="528969"/>
              </a:xfrm>
              <a:prstGeom prst="rect">
                <a:avLst/>
              </a:prstGeom>
              <a:noFill/>
            </p:spPr>
            <p:txBody>
              <a:bodyPr wrap="square" rtlCol="0">
                <a:spAutoFit/>
              </a:bodyPr>
              <a:lstStyle/>
              <a:p>
                <a:r>
                  <a:rPr lang="en-US" sz="2000" dirty="0">
                    <a:solidFill>
                      <a:schemeClr val="bg1"/>
                    </a:solidFill>
                    <a:latin typeface="+mn-lt"/>
                  </a:rPr>
                  <a:t>L2</a:t>
                </a:r>
              </a:p>
            </p:txBody>
          </p:sp>
        </p:grpSp>
        <p:grpSp>
          <p:nvGrpSpPr>
            <p:cNvPr id="65" name="Group 64"/>
            <p:cNvGrpSpPr/>
            <p:nvPr/>
          </p:nvGrpSpPr>
          <p:grpSpPr>
            <a:xfrm>
              <a:off x="2904210" y="4832285"/>
              <a:ext cx="437601" cy="400110"/>
              <a:chOff x="1058308" y="1858198"/>
              <a:chExt cx="449252" cy="528969"/>
            </a:xfrm>
          </p:grpSpPr>
          <p:sp>
            <p:nvSpPr>
              <p:cNvPr id="66" name="Oval 65"/>
              <p:cNvSpPr/>
              <p:nvPr/>
            </p:nvSpPr>
            <p:spPr>
              <a:xfrm>
                <a:off x="1081455" y="1863967"/>
                <a:ext cx="388976" cy="48357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p:cNvSpPr txBox="1"/>
              <p:nvPr/>
            </p:nvSpPr>
            <p:spPr>
              <a:xfrm>
                <a:off x="1058308" y="1858198"/>
                <a:ext cx="449252" cy="528969"/>
              </a:xfrm>
              <a:prstGeom prst="rect">
                <a:avLst/>
              </a:prstGeom>
              <a:noFill/>
            </p:spPr>
            <p:txBody>
              <a:bodyPr wrap="square" rtlCol="0">
                <a:spAutoFit/>
              </a:bodyPr>
              <a:lstStyle/>
              <a:p>
                <a:r>
                  <a:rPr lang="en-US" sz="2000" dirty="0">
                    <a:solidFill>
                      <a:schemeClr val="bg1"/>
                    </a:solidFill>
                    <a:latin typeface="+mn-lt"/>
                  </a:rPr>
                  <a:t>L3</a:t>
                </a:r>
              </a:p>
            </p:txBody>
          </p:sp>
        </p:grpSp>
      </p:grpSp>
      <p:grpSp>
        <p:nvGrpSpPr>
          <p:cNvPr id="158" name="Group 157"/>
          <p:cNvGrpSpPr/>
          <p:nvPr/>
        </p:nvGrpSpPr>
        <p:grpSpPr>
          <a:xfrm>
            <a:off x="1950510" y="4176768"/>
            <a:ext cx="2110096" cy="2416766"/>
            <a:chOff x="4732822" y="3614040"/>
            <a:chExt cx="2110096" cy="2416766"/>
          </a:xfrm>
        </p:grpSpPr>
        <p:cxnSp>
          <p:nvCxnSpPr>
            <p:cNvPr id="159" name="Straight Connector 158"/>
            <p:cNvCxnSpPr/>
            <p:nvPr/>
          </p:nvCxnSpPr>
          <p:spPr>
            <a:xfrm flipH="1">
              <a:off x="5814570" y="4299841"/>
              <a:ext cx="1292" cy="173096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4775089" y="3614040"/>
              <a:ext cx="1783381" cy="636814"/>
              <a:chOff x="7052269" y="4266495"/>
              <a:chExt cx="2253657" cy="636814"/>
            </a:xfrm>
          </p:grpSpPr>
          <p:sp>
            <p:nvSpPr>
              <p:cNvPr id="170" name="Right Brace 169"/>
              <p:cNvSpPr/>
              <p:nvPr/>
            </p:nvSpPr>
            <p:spPr>
              <a:xfrm rot="16200000">
                <a:off x="8269227" y="3866609"/>
                <a:ext cx="137292" cy="19361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TextBox 170"/>
              <p:cNvSpPr txBox="1"/>
              <p:nvPr/>
            </p:nvSpPr>
            <p:spPr>
              <a:xfrm>
                <a:off x="7052269" y="4266495"/>
                <a:ext cx="2143969" cy="461665"/>
              </a:xfrm>
              <a:prstGeom prst="rect">
                <a:avLst/>
              </a:prstGeom>
              <a:noFill/>
            </p:spPr>
            <p:txBody>
              <a:bodyPr wrap="square" rtlCol="0">
                <a:spAutoFit/>
              </a:bodyPr>
              <a:lstStyle/>
              <a:p>
                <a:r>
                  <a:rPr lang="en-US" sz="2400" dirty="0"/>
                  <a:t>2 ACCs</a:t>
                </a:r>
              </a:p>
            </p:txBody>
          </p:sp>
        </p:grpSp>
        <p:sp>
          <p:nvSpPr>
            <p:cNvPr id="161" name="Rectangle 160"/>
            <p:cNvSpPr/>
            <p:nvPr/>
          </p:nvSpPr>
          <p:spPr>
            <a:xfrm>
              <a:off x="4732822" y="4294473"/>
              <a:ext cx="1258539" cy="369332"/>
            </a:xfrm>
            <a:prstGeom prst="rect">
              <a:avLst/>
            </a:prstGeom>
          </p:spPr>
          <p:txBody>
            <a:bodyPr wrap="square">
              <a:spAutoFit/>
            </a:bodyPr>
            <a:lstStyle/>
            <a:p>
              <a:pPr algn="ctr"/>
              <a:r>
                <a:rPr lang="en-US" dirty="0"/>
                <a:t>ACC0</a:t>
              </a:r>
            </a:p>
          </p:txBody>
        </p:sp>
        <p:sp>
          <p:nvSpPr>
            <p:cNvPr id="162" name="Rectangle 161"/>
            <p:cNvSpPr/>
            <p:nvPr/>
          </p:nvSpPr>
          <p:spPr>
            <a:xfrm>
              <a:off x="6021305" y="4294473"/>
              <a:ext cx="679930" cy="369332"/>
            </a:xfrm>
            <a:prstGeom prst="rect">
              <a:avLst/>
            </a:prstGeom>
          </p:spPr>
          <p:txBody>
            <a:bodyPr wrap="none">
              <a:spAutoFit/>
            </a:bodyPr>
            <a:lstStyle/>
            <a:p>
              <a:pPr algn="ctr"/>
              <a:r>
                <a:rPr lang="en-US" dirty="0"/>
                <a:t>ACC1</a:t>
              </a:r>
            </a:p>
          </p:txBody>
        </p:sp>
        <p:grpSp>
          <p:nvGrpSpPr>
            <p:cNvPr id="163" name="Group 162"/>
            <p:cNvGrpSpPr/>
            <p:nvPr/>
          </p:nvGrpSpPr>
          <p:grpSpPr>
            <a:xfrm>
              <a:off x="4775237" y="4652902"/>
              <a:ext cx="2067681" cy="1024845"/>
              <a:chOff x="4775237" y="4652902"/>
              <a:chExt cx="2067681" cy="1024845"/>
            </a:xfrm>
          </p:grpSpPr>
          <p:sp>
            <p:nvSpPr>
              <p:cNvPr id="164" name="Google Shape;106;p1"/>
              <p:cNvSpPr/>
              <p:nvPr/>
            </p:nvSpPr>
            <p:spPr>
              <a:xfrm>
                <a:off x="4997671" y="4726572"/>
                <a:ext cx="1623262"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U</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65" name="Google Shape;106;p1"/>
              <p:cNvSpPr/>
              <p:nvPr/>
            </p:nvSpPr>
            <p:spPr>
              <a:xfrm>
                <a:off x="4997672" y="5054950"/>
                <a:ext cx="728840"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AIE</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66" name="Google Shape;106;p1"/>
              <p:cNvSpPr/>
              <p:nvPr/>
            </p:nvSpPr>
            <p:spPr>
              <a:xfrm>
                <a:off x="4997669" y="5383328"/>
                <a:ext cx="842479"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PLIO</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67" name="Rectangle 166"/>
              <p:cNvSpPr/>
              <p:nvPr/>
            </p:nvSpPr>
            <p:spPr>
              <a:xfrm>
                <a:off x="4775237" y="4652902"/>
                <a:ext cx="2067681" cy="10248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Google Shape;106;p1"/>
              <p:cNvSpPr/>
              <p:nvPr/>
            </p:nvSpPr>
            <p:spPr>
              <a:xfrm>
                <a:off x="5840149" y="5054950"/>
                <a:ext cx="789250"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BRAM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69" name="Google Shape;106;p1"/>
              <p:cNvSpPr/>
              <p:nvPr/>
            </p:nvSpPr>
            <p:spPr>
              <a:xfrm>
                <a:off x="5973187" y="5374358"/>
                <a:ext cx="647745"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LUT</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grpSp>
        <p:nvGrpSpPr>
          <p:cNvPr id="172" name="Group 171"/>
          <p:cNvGrpSpPr/>
          <p:nvPr/>
        </p:nvGrpSpPr>
        <p:grpSpPr>
          <a:xfrm>
            <a:off x="1262791" y="2085373"/>
            <a:ext cx="3525402" cy="758744"/>
            <a:chOff x="1476041" y="4089074"/>
            <a:chExt cx="3407816" cy="758744"/>
          </a:xfrm>
        </p:grpSpPr>
        <p:sp>
          <p:nvSpPr>
            <p:cNvPr id="173" name="Right Brace 172"/>
            <p:cNvSpPr/>
            <p:nvPr/>
          </p:nvSpPr>
          <p:spPr>
            <a:xfrm rot="16200000">
              <a:off x="3048447" y="3012408"/>
              <a:ext cx="263004" cy="340781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TextBox 173"/>
            <p:cNvSpPr txBox="1"/>
            <p:nvPr/>
          </p:nvSpPr>
          <p:spPr>
            <a:xfrm>
              <a:off x="2344898" y="4089074"/>
              <a:ext cx="1503644" cy="461665"/>
            </a:xfrm>
            <a:prstGeom prst="rect">
              <a:avLst/>
            </a:prstGeom>
            <a:noFill/>
          </p:spPr>
          <p:txBody>
            <a:bodyPr wrap="square" rtlCol="0">
              <a:spAutoFit/>
            </a:bodyPr>
            <a:lstStyle/>
            <a:p>
              <a:r>
                <a:rPr lang="en-US" sz="2400" dirty="0"/>
                <a:t>5 layers</a:t>
              </a:r>
            </a:p>
          </p:txBody>
        </p:sp>
      </p:grpSp>
      <p:grpSp>
        <p:nvGrpSpPr>
          <p:cNvPr id="175" name="Group 174"/>
          <p:cNvGrpSpPr/>
          <p:nvPr/>
        </p:nvGrpSpPr>
        <p:grpSpPr>
          <a:xfrm>
            <a:off x="7349672" y="1450659"/>
            <a:ext cx="5191840" cy="1187243"/>
            <a:chOff x="562222" y="1949645"/>
            <a:chExt cx="4187538" cy="1187243"/>
          </a:xfrm>
        </p:grpSpPr>
        <p:sp>
          <p:nvSpPr>
            <p:cNvPr id="176" name="Rectangle 175">
              <a:extLst>
                <a:ext uri="{FF2B5EF4-FFF2-40B4-BE49-F238E27FC236}">
                  <a16:creationId xmlns:a16="http://schemas.microsoft.com/office/drawing/2014/main" id="{AF4063A7-5249-4883-A2BB-B874F875D215}"/>
                </a:ext>
              </a:extLst>
            </p:cNvPr>
            <p:cNvSpPr/>
            <p:nvPr/>
          </p:nvSpPr>
          <p:spPr>
            <a:xfrm>
              <a:off x="572361" y="1949645"/>
              <a:ext cx="3976207" cy="400110"/>
            </a:xfrm>
            <a:prstGeom prst="rect">
              <a:avLst/>
            </a:prstGeom>
            <a:noFill/>
          </p:spPr>
          <p:txBody>
            <a:bodyPr wrap="square" rtlCol="0">
              <a:spAutoFit/>
            </a:bodyPr>
            <a:lstStyle/>
            <a:p>
              <a:r>
                <a:rPr lang="en-US" altLang="zh-CN" sz="2000" dirty="0"/>
                <a:t>1</a:t>
              </a:r>
              <a:r>
                <a:rPr lang="en-US" altLang="zh-CN" sz="2000" baseline="30000" dirty="0"/>
                <a:t>st</a:t>
              </a:r>
              <a:r>
                <a:rPr lang="en-US" altLang="zh-CN" sz="2000" dirty="0"/>
                <a:t> Step: Workload Assignment</a:t>
              </a:r>
              <a:endParaRPr lang="en-US" sz="2000" dirty="0"/>
            </a:p>
          </p:txBody>
        </p:sp>
        <p:sp>
          <p:nvSpPr>
            <p:cNvPr id="177" name="Rectangle 176">
              <a:extLst>
                <a:ext uri="{FF2B5EF4-FFF2-40B4-BE49-F238E27FC236}">
                  <a16:creationId xmlns:a16="http://schemas.microsoft.com/office/drawing/2014/main" id="{AF4063A7-5249-4883-A2BB-B874F875D215}"/>
                </a:ext>
              </a:extLst>
            </p:cNvPr>
            <p:cNvSpPr/>
            <p:nvPr/>
          </p:nvSpPr>
          <p:spPr>
            <a:xfrm>
              <a:off x="562222" y="2429002"/>
              <a:ext cx="4187538" cy="707886"/>
            </a:xfrm>
            <a:prstGeom prst="rect">
              <a:avLst/>
            </a:prstGeom>
            <a:noFill/>
          </p:spPr>
          <p:txBody>
            <a:bodyPr wrap="square" rtlCol="0">
              <a:spAutoFit/>
            </a:bodyPr>
            <a:lstStyle/>
            <a:p>
              <a:r>
                <a:rPr lang="en-US" altLang="zh-CN" sz="2000" dirty="0"/>
                <a:t>2</a:t>
              </a:r>
              <a:r>
                <a:rPr lang="en-US" altLang="zh-CN" sz="2000" baseline="30000" dirty="0"/>
                <a:t>nd</a:t>
              </a:r>
              <a:r>
                <a:rPr lang="en-US" altLang="zh-CN" sz="2000" dirty="0"/>
                <a:t>  Step: </a:t>
              </a:r>
              <a:r>
                <a:rPr lang="en-US" sz="2000" dirty="0"/>
                <a:t>Hardware Resource Partitioning</a:t>
              </a:r>
            </a:p>
          </p:txBody>
        </p:sp>
      </p:grpSp>
    </p:spTree>
    <p:extLst>
      <p:ext uri="{BB962C8B-B14F-4D97-AF65-F5344CB8AC3E}">
        <p14:creationId xmlns:p14="http://schemas.microsoft.com/office/powerpoint/2010/main" val="23458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2"/>
                                        </p:tgtEl>
                                        <p:attrNameLst>
                                          <p:attrName>style.visibility</p:attrName>
                                        </p:attrNameLst>
                                      </p:cBhvr>
                                      <p:to>
                                        <p:strVal val="visible"/>
                                      </p:to>
                                    </p:set>
                                    <p:animEffect transition="in" filter="fade">
                                      <p:cBhvr>
                                        <p:cTn id="15" dur="500"/>
                                        <p:tgtEl>
                                          <p:spTgt spid="172"/>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158"/>
                                        </p:tgtEl>
                                        <p:attrNameLst>
                                          <p:attrName>style.visibility</p:attrName>
                                        </p:attrNameLst>
                                      </p:cBhvr>
                                      <p:to>
                                        <p:strVal val="visible"/>
                                      </p:to>
                                    </p:set>
                                    <p:animEffect transition="in" filter="fade">
                                      <p:cBhvr>
                                        <p:cTn id="30" dur="500"/>
                                        <p:tgtEl>
                                          <p:spTgt spid="15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91667E-6 7.40741E-7 L -0.26146 7.40741E-7 " pathEditMode="relative" rAng="0" ptsTypes="AA">
                                      <p:cBhvr>
                                        <p:cTn id="34" dur="2000" fill="hold"/>
                                        <p:tgtEl>
                                          <p:spTgt spid="53"/>
                                        </p:tgtEl>
                                        <p:attrNameLst>
                                          <p:attrName>ppt_x</p:attrName>
                                          <p:attrName>ppt_y</p:attrName>
                                        </p:attrNameLst>
                                      </p:cBhvr>
                                      <p:rCtr x="-13073" y="0"/>
                                    </p:animMotion>
                                  </p:childTnLst>
                                </p:cTn>
                              </p:par>
                              <p:par>
                                <p:cTn id="35" presetID="42" presetClass="path" presetSubtype="0" accel="50000" decel="50000" fill="hold" nodeType="withEffect">
                                  <p:stCondLst>
                                    <p:cond delay="0"/>
                                  </p:stCondLst>
                                  <p:childTnLst>
                                    <p:animMotion origin="layout" path="M -3.75E-6 -7.40741E-7 L 0.14362 0.00046 " pathEditMode="relative" rAng="0" ptsTypes="AA">
                                      <p:cBhvr>
                                        <p:cTn id="36" dur="2000" fill="hold"/>
                                        <p:tgtEl>
                                          <p:spTgt spid="50"/>
                                        </p:tgtEl>
                                        <p:attrNameLst>
                                          <p:attrName>ppt_x</p:attrName>
                                          <p:attrName>ppt_y</p:attrName>
                                        </p:attrNameLst>
                                      </p:cBhvr>
                                      <p:rCtr x="7174" y="23"/>
                                    </p:animMotion>
                                  </p:childTnLst>
                                </p:cTn>
                              </p:par>
                              <p:par>
                                <p:cTn id="37" presetID="42" presetClass="path" presetSubtype="0" accel="50000" decel="50000" fill="hold" nodeType="withEffect">
                                  <p:stCondLst>
                                    <p:cond delay="0"/>
                                  </p:stCondLst>
                                  <p:childTnLst>
                                    <p:animMotion origin="layout" path="M -2.08333E-7 -3.7037E-6 L 0.0681 -0.00139 " pathEditMode="relative" rAng="0" ptsTypes="AA">
                                      <p:cBhvr>
                                        <p:cTn id="38" dur="2000" fill="hold"/>
                                        <p:tgtEl>
                                          <p:spTgt spid="12"/>
                                        </p:tgtEl>
                                        <p:attrNameLst>
                                          <p:attrName>ppt_x</p:attrName>
                                          <p:attrName>ppt_y</p:attrName>
                                        </p:attrNameLst>
                                      </p:cBhvr>
                                      <p:rCtr x="3398"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5C392B-5441-6443-B1E5-82C3FFF8C8A2}"/>
              </a:ext>
            </a:extLst>
          </p:cNvPr>
          <p:cNvSpPr txBox="1">
            <a:spLocks/>
          </p:cNvSpPr>
          <p:nvPr/>
        </p:nvSpPr>
        <p:spPr>
          <a:xfrm>
            <a:off x="97246" y="351082"/>
            <a:ext cx="7991038"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CHARM: Diverse Accelerator Composing</a:t>
            </a:r>
            <a:endParaRPr lang="en-US" sz="2800" b="0" kern="1200" dirty="0">
              <a:solidFill>
                <a:srgbClr val="00B0F0"/>
              </a:solidFill>
              <a:latin typeface="Calibri"/>
              <a:ea typeface="+mn-ea"/>
              <a:cs typeface="+mn-cs"/>
            </a:endParaRPr>
          </a:p>
        </p:txBody>
      </p:sp>
      <p:sp>
        <p:nvSpPr>
          <p:cNvPr id="4" name="Title 2">
            <a:extLst>
              <a:ext uri="{FF2B5EF4-FFF2-40B4-BE49-F238E27FC236}">
                <a16:creationId xmlns:a16="http://schemas.microsoft.com/office/drawing/2014/main" id="{C35C392B-5441-6443-B1E5-82C3FFF8C8A2}"/>
              </a:ext>
            </a:extLst>
          </p:cNvPr>
          <p:cNvSpPr txBox="1">
            <a:spLocks/>
          </p:cNvSpPr>
          <p:nvPr/>
        </p:nvSpPr>
        <p:spPr>
          <a:xfrm>
            <a:off x="209427" y="1015518"/>
            <a:ext cx="4800731" cy="506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indent="-342900">
              <a:buClr>
                <a:srgbClr val="1A1A1A"/>
              </a:buClr>
              <a:buFont typeface="Arial" panose="020B0604020202020204" pitchFamily="34" charset="0"/>
              <a:buChar char="•"/>
              <a:defRPr/>
            </a:pPr>
            <a:r>
              <a:rPr lang="en-US" sz="2000" dirty="0">
                <a:solidFill>
                  <a:schemeClr val="tx1"/>
                </a:solidFill>
              </a:rPr>
              <a:t>Two-step Search Algorithm</a:t>
            </a:r>
          </a:p>
        </p:txBody>
      </p:sp>
      <p:sp>
        <p:nvSpPr>
          <p:cNvPr id="63" name="Right Brace 62"/>
          <p:cNvSpPr/>
          <p:nvPr/>
        </p:nvSpPr>
        <p:spPr>
          <a:xfrm rot="16200000">
            <a:off x="2893990" y="949914"/>
            <a:ext cx="263004" cy="35254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20" name="Group 19"/>
          <p:cNvGrpSpPr/>
          <p:nvPr/>
        </p:nvGrpSpPr>
        <p:grpSpPr>
          <a:xfrm>
            <a:off x="1103174" y="2950445"/>
            <a:ext cx="3121978" cy="914621"/>
            <a:chOff x="1103174" y="2950445"/>
            <a:chExt cx="3121978" cy="914621"/>
          </a:xfrm>
        </p:grpSpPr>
        <p:grpSp>
          <p:nvGrpSpPr>
            <p:cNvPr id="75" name="Group 74"/>
            <p:cNvGrpSpPr/>
            <p:nvPr/>
          </p:nvGrpSpPr>
          <p:grpSpPr>
            <a:xfrm>
              <a:off x="1103174" y="2950445"/>
              <a:ext cx="922665" cy="914621"/>
              <a:chOff x="1081454" y="1863968"/>
              <a:chExt cx="465992" cy="483577"/>
            </a:xfrm>
          </p:grpSpPr>
          <p:sp>
            <p:nvSpPr>
              <p:cNvPr id="76" name="Oval 75"/>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7" name="TextBox 76"/>
              <p:cNvSpPr txBox="1"/>
              <p:nvPr/>
            </p:nvSpPr>
            <p:spPr>
              <a:xfrm>
                <a:off x="1212405" y="1997827"/>
                <a:ext cx="215412" cy="215857"/>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L4</a:t>
                </a:r>
              </a:p>
            </p:txBody>
          </p:sp>
        </p:grpSp>
        <p:grpSp>
          <p:nvGrpSpPr>
            <p:cNvPr id="78" name="Group 77"/>
            <p:cNvGrpSpPr/>
            <p:nvPr/>
          </p:nvGrpSpPr>
          <p:grpSpPr>
            <a:xfrm>
              <a:off x="2130079" y="3063713"/>
              <a:ext cx="851663" cy="728750"/>
              <a:chOff x="1108164" y="1863968"/>
              <a:chExt cx="537360" cy="483577"/>
            </a:xfrm>
          </p:grpSpPr>
          <p:sp>
            <p:nvSpPr>
              <p:cNvPr id="79" name="Oval 78"/>
              <p:cNvSpPr/>
              <p:nvPr/>
            </p:nvSpPr>
            <p:spPr>
              <a:xfrm>
                <a:off x="110816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0" name="TextBox 79"/>
              <p:cNvSpPr txBox="1"/>
              <p:nvPr/>
            </p:nvSpPr>
            <p:spPr>
              <a:xfrm>
                <a:off x="1214701" y="1981115"/>
                <a:ext cx="430823" cy="265501"/>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L1</a:t>
                </a:r>
              </a:p>
            </p:txBody>
          </p:sp>
        </p:grpSp>
        <p:grpSp>
          <p:nvGrpSpPr>
            <p:cNvPr id="84" name="Group 83"/>
            <p:cNvGrpSpPr/>
            <p:nvPr/>
          </p:nvGrpSpPr>
          <p:grpSpPr>
            <a:xfrm>
              <a:off x="3026765" y="3161090"/>
              <a:ext cx="576088" cy="533385"/>
              <a:chOff x="1081454" y="1863968"/>
              <a:chExt cx="479281" cy="483577"/>
            </a:xfrm>
          </p:grpSpPr>
          <p:sp>
            <p:nvSpPr>
              <p:cNvPr id="85" name="Oval 84"/>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6" name="TextBox 85"/>
              <p:cNvSpPr txBox="1"/>
              <p:nvPr/>
            </p:nvSpPr>
            <p:spPr>
              <a:xfrm>
                <a:off x="1129912" y="1923653"/>
                <a:ext cx="430823" cy="362747"/>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L0</a:t>
                </a:r>
              </a:p>
            </p:txBody>
          </p:sp>
        </p:grpSp>
        <p:grpSp>
          <p:nvGrpSpPr>
            <p:cNvPr id="95" name="Group 94"/>
            <p:cNvGrpSpPr/>
            <p:nvPr/>
          </p:nvGrpSpPr>
          <p:grpSpPr>
            <a:xfrm>
              <a:off x="3787551" y="3226062"/>
              <a:ext cx="437601" cy="400110"/>
              <a:chOff x="1058308" y="1858200"/>
              <a:chExt cx="449252" cy="528970"/>
            </a:xfrm>
          </p:grpSpPr>
          <p:sp>
            <p:nvSpPr>
              <p:cNvPr id="99" name="Oval 98"/>
              <p:cNvSpPr/>
              <p:nvPr/>
            </p:nvSpPr>
            <p:spPr>
              <a:xfrm>
                <a:off x="1081455" y="1863967"/>
                <a:ext cx="388976" cy="48357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06" name="TextBox 105"/>
              <p:cNvSpPr txBox="1"/>
              <p:nvPr/>
            </p:nvSpPr>
            <p:spPr>
              <a:xfrm>
                <a:off x="1058308" y="1858200"/>
                <a:ext cx="449252" cy="52897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L2</a:t>
                </a:r>
              </a:p>
            </p:txBody>
          </p:sp>
        </p:grpSp>
      </p:grpSp>
      <p:grpSp>
        <p:nvGrpSpPr>
          <p:cNvPr id="96" name="Group 95"/>
          <p:cNvGrpSpPr/>
          <p:nvPr/>
        </p:nvGrpSpPr>
        <p:grpSpPr>
          <a:xfrm>
            <a:off x="4374741" y="3226063"/>
            <a:ext cx="437601" cy="400110"/>
            <a:chOff x="1058308" y="1858200"/>
            <a:chExt cx="449252" cy="528970"/>
          </a:xfrm>
        </p:grpSpPr>
        <p:sp>
          <p:nvSpPr>
            <p:cNvPr id="97" name="Oval 96"/>
            <p:cNvSpPr/>
            <p:nvPr/>
          </p:nvSpPr>
          <p:spPr>
            <a:xfrm>
              <a:off x="1081455" y="1863967"/>
              <a:ext cx="388976" cy="48357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8" name="TextBox 97"/>
            <p:cNvSpPr txBox="1"/>
            <p:nvPr/>
          </p:nvSpPr>
          <p:spPr>
            <a:xfrm>
              <a:off x="1058308" y="1858200"/>
              <a:ext cx="449252" cy="52897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L3</a:t>
              </a:r>
            </a:p>
          </p:txBody>
        </p:sp>
      </p:grpSp>
      <p:cxnSp>
        <p:nvCxnSpPr>
          <p:cNvPr id="14" name="Straight Connector 13"/>
          <p:cNvCxnSpPr/>
          <p:nvPr/>
        </p:nvCxnSpPr>
        <p:spPr>
          <a:xfrm>
            <a:off x="4285789" y="2850141"/>
            <a:ext cx="0" cy="12290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Right Brace 137"/>
          <p:cNvSpPr/>
          <p:nvPr/>
        </p:nvSpPr>
        <p:spPr>
          <a:xfrm rot="16200000">
            <a:off x="2941465" y="3978888"/>
            <a:ext cx="137292" cy="153209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1950510" y="4857201"/>
            <a:ext cx="2110096" cy="1736333"/>
            <a:chOff x="1950510" y="4857201"/>
            <a:chExt cx="2110096" cy="1736333"/>
          </a:xfrm>
        </p:grpSpPr>
        <p:cxnSp>
          <p:nvCxnSpPr>
            <p:cNvPr id="127" name="Straight Connector 126"/>
            <p:cNvCxnSpPr/>
            <p:nvPr/>
          </p:nvCxnSpPr>
          <p:spPr>
            <a:xfrm flipH="1">
              <a:off x="3032258" y="4862569"/>
              <a:ext cx="1292" cy="173096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1950510" y="4857201"/>
              <a:ext cx="1258539" cy="369332"/>
            </a:xfrm>
            <a:prstGeom prst="rect">
              <a:avLst/>
            </a:prstGeom>
          </p:spPr>
          <p:txBody>
            <a:bodyPr wrap="square">
              <a:spAutoFit/>
            </a:bodyPr>
            <a:lstStyle/>
            <a:p>
              <a:pPr algn="ctr"/>
              <a:r>
                <a:rPr lang="en-US" dirty="0"/>
                <a:t>ACC0</a:t>
              </a:r>
            </a:p>
          </p:txBody>
        </p:sp>
        <p:sp>
          <p:nvSpPr>
            <p:cNvPr id="130" name="Rectangle 129"/>
            <p:cNvSpPr/>
            <p:nvPr/>
          </p:nvSpPr>
          <p:spPr>
            <a:xfrm>
              <a:off x="3238993" y="4857201"/>
              <a:ext cx="679930" cy="369332"/>
            </a:xfrm>
            <a:prstGeom prst="rect">
              <a:avLst/>
            </a:prstGeom>
          </p:spPr>
          <p:txBody>
            <a:bodyPr wrap="none">
              <a:spAutoFit/>
            </a:bodyPr>
            <a:lstStyle/>
            <a:p>
              <a:pPr algn="ctr"/>
              <a:r>
                <a:rPr lang="en-US" dirty="0"/>
                <a:t>ACC1</a:t>
              </a:r>
            </a:p>
          </p:txBody>
        </p:sp>
        <p:grpSp>
          <p:nvGrpSpPr>
            <p:cNvPr id="131" name="Group 130"/>
            <p:cNvGrpSpPr/>
            <p:nvPr/>
          </p:nvGrpSpPr>
          <p:grpSpPr>
            <a:xfrm>
              <a:off x="1992925" y="5215630"/>
              <a:ext cx="2067681" cy="1024845"/>
              <a:chOff x="4775237" y="4652902"/>
              <a:chExt cx="2067681" cy="1024845"/>
            </a:xfrm>
          </p:grpSpPr>
          <p:sp>
            <p:nvSpPr>
              <p:cNvPr id="132" name="Google Shape;106;p1"/>
              <p:cNvSpPr/>
              <p:nvPr/>
            </p:nvSpPr>
            <p:spPr>
              <a:xfrm>
                <a:off x="4997671" y="4726572"/>
                <a:ext cx="1623262"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U</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33" name="Google Shape;106;p1"/>
              <p:cNvSpPr/>
              <p:nvPr/>
            </p:nvSpPr>
            <p:spPr>
              <a:xfrm>
                <a:off x="4997672" y="5054950"/>
                <a:ext cx="728840"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AIE</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34" name="Google Shape;106;p1"/>
              <p:cNvSpPr/>
              <p:nvPr/>
            </p:nvSpPr>
            <p:spPr>
              <a:xfrm>
                <a:off x="4997669" y="5383328"/>
                <a:ext cx="842479"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PLIO</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35" name="Rectangle 134"/>
              <p:cNvSpPr/>
              <p:nvPr/>
            </p:nvSpPr>
            <p:spPr>
              <a:xfrm>
                <a:off x="4775237" y="4652902"/>
                <a:ext cx="2067681" cy="10248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Google Shape;106;p1"/>
              <p:cNvSpPr/>
              <p:nvPr/>
            </p:nvSpPr>
            <p:spPr>
              <a:xfrm>
                <a:off x="5840149" y="5054950"/>
                <a:ext cx="789250"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BRAM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37" name="Google Shape;106;p1"/>
              <p:cNvSpPr/>
              <p:nvPr/>
            </p:nvSpPr>
            <p:spPr>
              <a:xfrm>
                <a:off x="5973187" y="5374358"/>
                <a:ext cx="647745" cy="220749"/>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LUT</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grpSp>
      </p:grpSp>
      <p:sp>
        <p:nvSpPr>
          <p:cNvPr id="16" name="Rectangle 15"/>
          <p:cNvSpPr/>
          <p:nvPr/>
        </p:nvSpPr>
        <p:spPr>
          <a:xfrm>
            <a:off x="1848242" y="4834595"/>
            <a:ext cx="2296535" cy="1935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p:cNvGrpSpPr/>
          <p:nvPr/>
        </p:nvGrpSpPr>
        <p:grpSpPr>
          <a:xfrm>
            <a:off x="2009116" y="4809758"/>
            <a:ext cx="1047213" cy="1460086"/>
            <a:chOff x="7460667" y="4798192"/>
            <a:chExt cx="1047213" cy="1460086"/>
          </a:xfrm>
        </p:grpSpPr>
        <p:sp>
          <p:nvSpPr>
            <p:cNvPr id="119" name="Google Shape;106;p1"/>
            <p:cNvSpPr/>
            <p:nvPr/>
          </p:nvSpPr>
          <p:spPr>
            <a:xfrm>
              <a:off x="7581899" y="52098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U</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0" name="Google Shape;106;p1"/>
            <p:cNvSpPr/>
            <p:nvPr/>
          </p:nvSpPr>
          <p:spPr>
            <a:xfrm>
              <a:off x="7581899" y="557180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AIE</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1" name="Google Shape;106;p1"/>
            <p:cNvSpPr/>
            <p:nvPr/>
          </p:nvSpPr>
          <p:spPr>
            <a:xfrm>
              <a:off x="7581898" y="59337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PLIO</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2" name="Rectangle 121"/>
            <p:cNvSpPr/>
            <p:nvPr/>
          </p:nvSpPr>
          <p:spPr>
            <a:xfrm>
              <a:off x="7460667" y="5128657"/>
              <a:ext cx="1047213" cy="112962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p:cNvSpPr/>
            <p:nvPr/>
          </p:nvSpPr>
          <p:spPr>
            <a:xfrm>
              <a:off x="7655452" y="4798192"/>
              <a:ext cx="679930" cy="369332"/>
            </a:xfrm>
            <a:prstGeom prst="rect">
              <a:avLst/>
            </a:prstGeom>
          </p:spPr>
          <p:txBody>
            <a:bodyPr wrap="none">
              <a:spAutoFit/>
            </a:bodyPr>
            <a:lstStyle/>
            <a:p>
              <a:pPr algn="ctr"/>
              <a:r>
                <a:rPr lang="en-US" dirty="0"/>
                <a:t>ACC0</a:t>
              </a:r>
            </a:p>
          </p:txBody>
        </p:sp>
      </p:grpSp>
      <p:grpSp>
        <p:nvGrpSpPr>
          <p:cNvPr id="113" name="Group 112"/>
          <p:cNvGrpSpPr/>
          <p:nvPr/>
        </p:nvGrpSpPr>
        <p:grpSpPr>
          <a:xfrm>
            <a:off x="3275660" y="4800727"/>
            <a:ext cx="687321" cy="1098655"/>
            <a:chOff x="7460668" y="4632662"/>
            <a:chExt cx="1047213" cy="1625616"/>
          </a:xfrm>
        </p:grpSpPr>
        <p:sp>
          <p:nvSpPr>
            <p:cNvPr id="114" name="Google Shape;106;p1"/>
            <p:cNvSpPr/>
            <p:nvPr/>
          </p:nvSpPr>
          <p:spPr>
            <a:xfrm>
              <a:off x="7581900" y="52098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U</a:t>
              </a:r>
              <a:r>
                <a:rPr kumimoji="0" lang="en-US"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5" name="Google Shape;106;p1"/>
            <p:cNvSpPr/>
            <p:nvPr/>
          </p:nvSpPr>
          <p:spPr>
            <a:xfrm>
              <a:off x="7581900" y="557180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AIE</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6" name="Google Shape;106;p1"/>
            <p:cNvSpPr/>
            <p:nvPr/>
          </p:nvSpPr>
          <p:spPr>
            <a:xfrm>
              <a:off x="7581898" y="5933758"/>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PLIO</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7" name="Rectangle 116"/>
            <p:cNvSpPr/>
            <p:nvPr/>
          </p:nvSpPr>
          <p:spPr>
            <a:xfrm>
              <a:off x="7460668" y="5128658"/>
              <a:ext cx="1047213" cy="112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8" name="Rectangle 117"/>
            <p:cNvSpPr/>
            <p:nvPr/>
          </p:nvSpPr>
          <p:spPr>
            <a:xfrm>
              <a:off x="7607581" y="4632662"/>
              <a:ext cx="839946" cy="512129"/>
            </a:xfrm>
            <a:prstGeom prst="rect">
              <a:avLst/>
            </a:prstGeom>
          </p:spPr>
          <p:txBody>
            <a:bodyPr wrap="none">
              <a:spAutoFit/>
            </a:bodyPr>
            <a:lstStyle/>
            <a:p>
              <a:pPr algn="ctr"/>
              <a:r>
                <a:rPr lang="en-US" dirty="0"/>
                <a:t>ACC1</a:t>
              </a:r>
            </a:p>
          </p:txBody>
        </p:sp>
      </p:grpSp>
      <p:grpSp>
        <p:nvGrpSpPr>
          <p:cNvPr id="141" name="Group 140"/>
          <p:cNvGrpSpPr/>
          <p:nvPr/>
        </p:nvGrpSpPr>
        <p:grpSpPr>
          <a:xfrm>
            <a:off x="5917189" y="3439242"/>
            <a:ext cx="2783198" cy="2205162"/>
            <a:chOff x="4607098" y="2148578"/>
            <a:chExt cx="3645328" cy="2874699"/>
          </a:xfrm>
        </p:grpSpPr>
        <p:grpSp>
          <p:nvGrpSpPr>
            <p:cNvPr id="142" name="Group 141"/>
            <p:cNvGrpSpPr/>
            <p:nvPr/>
          </p:nvGrpSpPr>
          <p:grpSpPr>
            <a:xfrm>
              <a:off x="5022299" y="3124200"/>
              <a:ext cx="2750101" cy="1899077"/>
              <a:chOff x="4688681" y="3077892"/>
              <a:chExt cx="2265998" cy="1574800"/>
            </a:xfrm>
          </p:grpSpPr>
          <p:sp>
            <p:nvSpPr>
              <p:cNvPr id="144" name="Rectangle 143"/>
              <p:cNvSpPr/>
              <p:nvPr/>
            </p:nvSpPr>
            <p:spPr>
              <a:xfrm>
                <a:off x="4688681" y="3077892"/>
                <a:ext cx="2265998" cy="1574800"/>
              </a:xfrm>
              <a:prstGeom prst="rect">
                <a:avLst/>
              </a:prstGeom>
              <a:solidFill>
                <a:srgbClr val="F9F9F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2" descr="Data Analytics Search Business Money Comments - Business PNG Image |  Transparent PNG Free Download on See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0519" y="3492752"/>
                <a:ext cx="855736" cy="897479"/>
              </a:xfrm>
              <a:prstGeom prst="rect">
                <a:avLst/>
              </a:prstGeom>
              <a:noFill/>
              <a:extLst>
                <a:ext uri="{909E8E84-426E-40DD-AFC4-6F175D3DCCD1}">
                  <a14:hiddenFill xmlns:a14="http://schemas.microsoft.com/office/drawing/2010/main">
                    <a:solidFill>
                      <a:srgbClr val="FFFFFF"/>
                    </a:solidFill>
                  </a14:hiddenFill>
                </a:ext>
              </a:extLst>
            </p:spPr>
          </p:pic>
        </p:grpSp>
        <p:sp>
          <p:nvSpPr>
            <p:cNvPr id="143" name="TextBox 142"/>
            <p:cNvSpPr txBox="1"/>
            <p:nvPr/>
          </p:nvSpPr>
          <p:spPr>
            <a:xfrm>
              <a:off x="4607098" y="2148578"/>
              <a:ext cx="3645328" cy="922816"/>
            </a:xfrm>
            <a:prstGeom prst="rect">
              <a:avLst/>
            </a:prstGeom>
            <a:noFill/>
          </p:spPr>
          <p:txBody>
            <a:bodyPr wrap="square" rtlCol="0">
              <a:spAutoFit/>
            </a:bodyPr>
            <a:lstStyle/>
            <a:p>
              <a:pPr algn="ctr"/>
              <a:r>
                <a:rPr lang="en-US" sz="2000" dirty="0"/>
                <a:t>Single Accelerator Analytical Model</a:t>
              </a:r>
            </a:p>
          </p:txBody>
        </p:sp>
      </p:grpSp>
      <p:cxnSp>
        <p:nvCxnSpPr>
          <p:cNvPr id="146" name="Google Shape;111;p1"/>
          <p:cNvCxnSpPr/>
          <p:nvPr/>
        </p:nvCxnSpPr>
        <p:spPr>
          <a:xfrm flipV="1">
            <a:off x="5010161" y="4834467"/>
            <a:ext cx="1042065" cy="128"/>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147" name="Google Shape;111;p1"/>
          <p:cNvCxnSpPr/>
          <p:nvPr/>
        </p:nvCxnSpPr>
        <p:spPr>
          <a:xfrm flipV="1">
            <a:off x="8700387" y="4809630"/>
            <a:ext cx="1042065" cy="128"/>
          </a:xfrm>
          <a:prstGeom prst="bentConnector3">
            <a:avLst>
              <a:gd name="adj1" fmla="val 50000"/>
            </a:avLst>
          </a:prstGeom>
          <a:noFill/>
          <a:ln w="38100" cap="flat" cmpd="sng">
            <a:solidFill>
              <a:schemeClr val="dk1"/>
            </a:solidFill>
            <a:prstDash val="solid"/>
            <a:miter lim="800000"/>
            <a:headEnd type="none" w="sm" len="sm"/>
            <a:tailEnd type="triangle" w="med" len="med"/>
          </a:ln>
        </p:spPr>
      </p:cxnSp>
      <p:grpSp>
        <p:nvGrpSpPr>
          <p:cNvPr id="148" name="Group 147"/>
          <p:cNvGrpSpPr/>
          <p:nvPr/>
        </p:nvGrpSpPr>
        <p:grpSpPr>
          <a:xfrm>
            <a:off x="10060624" y="3683493"/>
            <a:ext cx="1097798" cy="1257327"/>
            <a:chOff x="10278990" y="1103005"/>
            <a:chExt cx="1584850" cy="1399584"/>
          </a:xfrm>
        </p:grpSpPr>
        <p:sp>
          <p:nvSpPr>
            <p:cNvPr id="149" name="Rectangle 148"/>
            <p:cNvSpPr/>
            <p:nvPr/>
          </p:nvSpPr>
          <p:spPr>
            <a:xfrm>
              <a:off x="10283644" y="1103005"/>
              <a:ext cx="1478839" cy="139958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0" name="TextBox 149"/>
            <p:cNvSpPr txBox="1"/>
            <p:nvPr/>
          </p:nvSpPr>
          <p:spPr>
            <a:xfrm>
              <a:off x="10278990" y="1239710"/>
              <a:ext cx="1584850" cy="1130578"/>
            </a:xfrm>
            <a:prstGeom prst="rect">
              <a:avLst/>
            </a:prstGeom>
            <a:noFill/>
          </p:spPr>
          <p:txBody>
            <a:bodyPr wrap="square" rtlCol="0">
              <a:spAutoFit/>
            </a:bodyPr>
            <a:lstStyle/>
            <a:p>
              <a:r>
                <a:rPr lang="en-US" sz="1000" dirty="0"/>
                <a:t>EST: 2.5 TFLOPs</a:t>
              </a:r>
            </a:p>
            <a:p>
              <a:r>
                <a:rPr lang="en-US" sz="1000" dirty="0"/>
                <a:t>URAM: 200</a:t>
              </a:r>
            </a:p>
            <a:p>
              <a:r>
                <a:rPr lang="en-US" sz="1000" dirty="0"/>
                <a:t>BRAM: 500</a:t>
              </a:r>
            </a:p>
            <a:p>
              <a:r>
                <a:rPr lang="en-US" sz="1000" dirty="0"/>
                <a:t>AIE: 256, 64%</a:t>
              </a:r>
            </a:p>
            <a:p>
              <a:r>
                <a:rPr lang="en-US" sz="1000" dirty="0"/>
                <a:t>PLIO Strategy:</a:t>
              </a:r>
            </a:p>
            <a:p>
              <a:r>
                <a:rPr lang="en-US" sz="1000" dirty="0"/>
                <a:t>A=4, </a:t>
              </a:r>
              <a:r>
                <a:rPr lang="en-US" altLang="zh-CN" sz="1000" dirty="0"/>
                <a:t>B=4, C=16</a:t>
              </a:r>
              <a:endParaRPr lang="en-US" sz="1000" dirty="0"/>
            </a:p>
          </p:txBody>
        </p:sp>
      </p:grpSp>
      <p:grpSp>
        <p:nvGrpSpPr>
          <p:cNvPr id="153" name="Group 152"/>
          <p:cNvGrpSpPr/>
          <p:nvPr/>
        </p:nvGrpSpPr>
        <p:grpSpPr>
          <a:xfrm>
            <a:off x="10061955" y="5146844"/>
            <a:ext cx="1097798" cy="1257327"/>
            <a:chOff x="10278990" y="1103005"/>
            <a:chExt cx="1584850" cy="1399584"/>
          </a:xfrm>
        </p:grpSpPr>
        <p:sp>
          <p:nvSpPr>
            <p:cNvPr id="154" name="Rectangle 153"/>
            <p:cNvSpPr/>
            <p:nvPr/>
          </p:nvSpPr>
          <p:spPr>
            <a:xfrm>
              <a:off x="10283644" y="1103005"/>
              <a:ext cx="1478839" cy="139958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5" name="TextBox 154"/>
            <p:cNvSpPr txBox="1"/>
            <p:nvPr/>
          </p:nvSpPr>
          <p:spPr>
            <a:xfrm>
              <a:off x="10278990" y="1239710"/>
              <a:ext cx="1584850" cy="1130578"/>
            </a:xfrm>
            <a:prstGeom prst="rect">
              <a:avLst/>
            </a:prstGeom>
            <a:noFill/>
          </p:spPr>
          <p:txBody>
            <a:bodyPr wrap="square" rtlCol="0">
              <a:spAutoFit/>
            </a:bodyPr>
            <a:lstStyle/>
            <a:p>
              <a:r>
                <a:rPr lang="en-US" sz="1000" dirty="0"/>
                <a:t>EST: 0.4 TFLOPs</a:t>
              </a:r>
            </a:p>
            <a:p>
              <a:r>
                <a:rPr lang="en-US" sz="1000" dirty="0"/>
                <a:t>URAM: 16</a:t>
              </a:r>
            </a:p>
            <a:p>
              <a:r>
                <a:rPr lang="en-US" sz="1000" dirty="0"/>
                <a:t>BRAM: 32</a:t>
              </a:r>
            </a:p>
            <a:p>
              <a:r>
                <a:rPr lang="en-US" sz="1000" dirty="0"/>
                <a:t>AIE: 32, 8%</a:t>
              </a:r>
            </a:p>
            <a:p>
              <a:r>
                <a:rPr lang="en-US" sz="1000" dirty="0"/>
                <a:t>PLIO Strategy:</a:t>
              </a:r>
            </a:p>
            <a:p>
              <a:r>
                <a:rPr lang="en-US" sz="1000" dirty="0"/>
                <a:t>A=2, </a:t>
              </a:r>
              <a:r>
                <a:rPr lang="en-US" altLang="zh-CN" sz="1000" dirty="0"/>
                <a:t>B=4, C=4</a:t>
              </a:r>
              <a:endParaRPr lang="en-US" sz="1000" dirty="0"/>
            </a:p>
          </p:txBody>
        </p:sp>
      </p:grpSp>
      <p:grpSp>
        <p:nvGrpSpPr>
          <p:cNvPr id="156" name="Group 155"/>
          <p:cNvGrpSpPr/>
          <p:nvPr/>
        </p:nvGrpSpPr>
        <p:grpSpPr>
          <a:xfrm>
            <a:off x="1104182" y="2950445"/>
            <a:ext cx="3121978" cy="914621"/>
            <a:chOff x="1103174" y="2950445"/>
            <a:chExt cx="3121978" cy="914621"/>
          </a:xfrm>
        </p:grpSpPr>
        <p:grpSp>
          <p:nvGrpSpPr>
            <p:cNvPr id="157" name="Group 156"/>
            <p:cNvGrpSpPr/>
            <p:nvPr/>
          </p:nvGrpSpPr>
          <p:grpSpPr>
            <a:xfrm>
              <a:off x="1103174" y="2950445"/>
              <a:ext cx="922665" cy="914621"/>
              <a:chOff x="1081454" y="1863968"/>
              <a:chExt cx="465992" cy="483577"/>
            </a:xfrm>
          </p:grpSpPr>
          <p:sp>
            <p:nvSpPr>
              <p:cNvPr id="167" name="Oval 166"/>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68" name="TextBox 167"/>
              <p:cNvSpPr txBox="1"/>
              <p:nvPr/>
            </p:nvSpPr>
            <p:spPr>
              <a:xfrm>
                <a:off x="1212405" y="1997827"/>
                <a:ext cx="215412" cy="215857"/>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L4</a:t>
                </a:r>
              </a:p>
            </p:txBody>
          </p:sp>
        </p:grpSp>
        <p:grpSp>
          <p:nvGrpSpPr>
            <p:cNvPr id="158" name="Group 157"/>
            <p:cNvGrpSpPr/>
            <p:nvPr/>
          </p:nvGrpSpPr>
          <p:grpSpPr>
            <a:xfrm>
              <a:off x="2130079" y="3063713"/>
              <a:ext cx="851663" cy="728750"/>
              <a:chOff x="1108164" y="1863968"/>
              <a:chExt cx="537360" cy="483577"/>
            </a:xfrm>
          </p:grpSpPr>
          <p:sp>
            <p:nvSpPr>
              <p:cNvPr id="165" name="Oval 164"/>
              <p:cNvSpPr/>
              <p:nvPr/>
            </p:nvSpPr>
            <p:spPr>
              <a:xfrm>
                <a:off x="110816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66" name="TextBox 165"/>
              <p:cNvSpPr txBox="1"/>
              <p:nvPr/>
            </p:nvSpPr>
            <p:spPr>
              <a:xfrm>
                <a:off x="1214701" y="1981115"/>
                <a:ext cx="430823" cy="265501"/>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L1</a:t>
                </a:r>
              </a:p>
            </p:txBody>
          </p:sp>
        </p:grpSp>
        <p:grpSp>
          <p:nvGrpSpPr>
            <p:cNvPr id="159" name="Group 158"/>
            <p:cNvGrpSpPr/>
            <p:nvPr/>
          </p:nvGrpSpPr>
          <p:grpSpPr>
            <a:xfrm>
              <a:off x="3026765" y="3161090"/>
              <a:ext cx="576088" cy="533385"/>
              <a:chOff x="1081454" y="1863968"/>
              <a:chExt cx="479281" cy="483577"/>
            </a:xfrm>
          </p:grpSpPr>
          <p:sp>
            <p:nvSpPr>
              <p:cNvPr id="163" name="Oval 162"/>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64" name="TextBox 163"/>
              <p:cNvSpPr txBox="1"/>
              <p:nvPr/>
            </p:nvSpPr>
            <p:spPr>
              <a:xfrm>
                <a:off x="1129912" y="1923653"/>
                <a:ext cx="430823" cy="362747"/>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L0</a:t>
                </a:r>
              </a:p>
            </p:txBody>
          </p:sp>
        </p:grpSp>
        <p:grpSp>
          <p:nvGrpSpPr>
            <p:cNvPr id="160" name="Group 159"/>
            <p:cNvGrpSpPr/>
            <p:nvPr/>
          </p:nvGrpSpPr>
          <p:grpSpPr>
            <a:xfrm>
              <a:off x="3787551" y="3226062"/>
              <a:ext cx="437601" cy="400110"/>
              <a:chOff x="1058308" y="1858200"/>
              <a:chExt cx="449252" cy="528970"/>
            </a:xfrm>
          </p:grpSpPr>
          <p:sp>
            <p:nvSpPr>
              <p:cNvPr id="161" name="Oval 160"/>
              <p:cNvSpPr/>
              <p:nvPr/>
            </p:nvSpPr>
            <p:spPr>
              <a:xfrm>
                <a:off x="1081455" y="1863967"/>
                <a:ext cx="388976" cy="48357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62" name="TextBox 161"/>
              <p:cNvSpPr txBox="1"/>
              <p:nvPr/>
            </p:nvSpPr>
            <p:spPr>
              <a:xfrm>
                <a:off x="1058308" y="1858200"/>
                <a:ext cx="449252" cy="52897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L2</a:t>
                </a:r>
              </a:p>
            </p:txBody>
          </p:sp>
        </p:grpSp>
      </p:grpSp>
      <p:grpSp>
        <p:nvGrpSpPr>
          <p:cNvPr id="169" name="Group 168"/>
          <p:cNvGrpSpPr/>
          <p:nvPr/>
        </p:nvGrpSpPr>
        <p:grpSpPr>
          <a:xfrm>
            <a:off x="4374741" y="3226063"/>
            <a:ext cx="437601" cy="400110"/>
            <a:chOff x="1058308" y="1858200"/>
            <a:chExt cx="449252" cy="528970"/>
          </a:xfrm>
        </p:grpSpPr>
        <p:sp>
          <p:nvSpPr>
            <p:cNvPr id="170" name="Oval 169"/>
            <p:cNvSpPr/>
            <p:nvPr/>
          </p:nvSpPr>
          <p:spPr>
            <a:xfrm>
              <a:off x="1081455" y="1863967"/>
              <a:ext cx="388976" cy="48357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1" name="TextBox 170"/>
            <p:cNvSpPr txBox="1"/>
            <p:nvPr/>
          </p:nvSpPr>
          <p:spPr>
            <a:xfrm>
              <a:off x="1058308" y="1858200"/>
              <a:ext cx="449252" cy="52897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L3</a:t>
              </a:r>
            </a:p>
          </p:txBody>
        </p:sp>
      </p:grpSp>
      <p:grpSp>
        <p:nvGrpSpPr>
          <p:cNvPr id="172" name="Group 171"/>
          <p:cNvGrpSpPr/>
          <p:nvPr/>
        </p:nvGrpSpPr>
        <p:grpSpPr>
          <a:xfrm>
            <a:off x="2008718" y="4809425"/>
            <a:ext cx="1047213" cy="1460086"/>
            <a:chOff x="7460667" y="4798192"/>
            <a:chExt cx="1047213" cy="1460086"/>
          </a:xfrm>
        </p:grpSpPr>
        <p:sp>
          <p:nvSpPr>
            <p:cNvPr id="173" name="Google Shape;106;p1"/>
            <p:cNvSpPr/>
            <p:nvPr/>
          </p:nvSpPr>
          <p:spPr>
            <a:xfrm>
              <a:off x="7581899" y="52098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U</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74" name="Google Shape;106;p1"/>
            <p:cNvSpPr/>
            <p:nvPr/>
          </p:nvSpPr>
          <p:spPr>
            <a:xfrm>
              <a:off x="7581899" y="557180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AIE</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75" name="Google Shape;106;p1"/>
            <p:cNvSpPr/>
            <p:nvPr/>
          </p:nvSpPr>
          <p:spPr>
            <a:xfrm>
              <a:off x="7581898" y="59337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PLIO</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76" name="Rectangle 175"/>
            <p:cNvSpPr/>
            <p:nvPr/>
          </p:nvSpPr>
          <p:spPr>
            <a:xfrm>
              <a:off x="7460667" y="5128657"/>
              <a:ext cx="1047213" cy="112962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176"/>
            <p:cNvSpPr/>
            <p:nvPr/>
          </p:nvSpPr>
          <p:spPr>
            <a:xfrm>
              <a:off x="7655452" y="4798192"/>
              <a:ext cx="679930" cy="369332"/>
            </a:xfrm>
            <a:prstGeom prst="rect">
              <a:avLst/>
            </a:prstGeom>
          </p:spPr>
          <p:txBody>
            <a:bodyPr wrap="none">
              <a:spAutoFit/>
            </a:bodyPr>
            <a:lstStyle/>
            <a:p>
              <a:pPr algn="ctr"/>
              <a:r>
                <a:rPr lang="en-US" dirty="0"/>
                <a:t>ACC0</a:t>
              </a:r>
            </a:p>
          </p:txBody>
        </p:sp>
      </p:grpSp>
      <p:grpSp>
        <p:nvGrpSpPr>
          <p:cNvPr id="178" name="Group 177"/>
          <p:cNvGrpSpPr/>
          <p:nvPr/>
        </p:nvGrpSpPr>
        <p:grpSpPr>
          <a:xfrm>
            <a:off x="3275839" y="4800727"/>
            <a:ext cx="687321" cy="1098655"/>
            <a:chOff x="7460668" y="4632662"/>
            <a:chExt cx="1047213" cy="1625616"/>
          </a:xfrm>
        </p:grpSpPr>
        <p:sp>
          <p:nvSpPr>
            <p:cNvPr id="179" name="Google Shape;106;p1"/>
            <p:cNvSpPr/>
            <p:nvPr/>
          </p:nvSpPr>
          <p:spPr>
            <a:xfrm>
              <a:off x="7581900" y="52098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U</a:t>
              </a:r>
              <a:r>
                <a:rPr kumimoji="0" lang="en-US"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80" name="Google Shape;106;p1"/>
            <p:cNvSpPr/>
            <p:nvPr/>
          </p:nvSpPr>
          <p:spPr>
            <a:xfrm>
              <a:off x="7581900" y="557180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AIE</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81" name="Google Shape;106;p1"/>
            <p:cNvSpPr/>
            <p:nvPr/>
          </p:nvSpPr>
          <p:spPr>
            <a:xfrm>
              <a:off x="7581898" y="5933758"/>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PLIO</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82" name="Rectangle 181"/>
            <p:cNvSpPr/>
            <p:nvPr/>
          </p:nvSpPr>
          <p:spPr>
            <a:xfrm>
              <a:off x="7460668" y="5128658"/>
              <a:ext cx="1047213" cy="112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3" name="Rectangle 182"/>
            <p:cNvSpPr/>
            <p:nvPr/>
          </p:nvSpPr>
          <p:spPr>
            <a:xfrm>
              <a:off x="7607581" y="4632662"/>
              <a:ext cx="839946" cy="512129"/>
            </a:xfrm>
            <a:prstGeom prst="rect">
              <a:avLst/>
            </a:prstGeom>
          </p:spPr>
          <p:txBody>
            <a:bodyPr wrap="none">
              <a:spAutoFit/>
            </a:bodyPr>
            <a:lstStyle/>
            <a:p>
              <a:pPr algn="ctr"/>
              <a:r>
                <a:rPr lang="en-US" dirty="0"/>
                <a:t>ACC1</a:t>
              </a:r>
            </a:p>
          </p:txBody>
        </p:sp>
      </p:grpSp>
      <p:grpSp>
        <p:nvGrpSpPr>
          <p:cNvPr id="2" name="Group 1"/>
          <p:cNvGrpSpPr/>
          <p:nvPr/>
        </p:nvGrpSpPr>
        <p:grpSpPr>
          <a:xfrm>
            <a:off x="11088214" y="4347760"/>
            <a:ext cx="1412020" cy="843059"/>
            <a:chOff x="11088214" y="4347760"/>
            <a:chExt cx="1412020" cy="843059"/>
          </a:xfrm>
        </p:grpSpPr>
        <p:sp>
          <p:nvSpPr>
            <p:cNvPr id="104" name="Rectangle 103"/>
            <p:cNvSpPr/>
            <p:nvPr/>
          </p:nvSpPr>
          <p:spPr>
            <a:xfrm>
              <a:off x="11170978" y="4837201"/>
              <a:ext cx="989272" cy="35361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5" name="TextBox 104"/>
            <p:cNvSpPr txBox="1"/>
            <p:nvPr/>
          </p:nvSpPr>
          <p:spPr>
            <a:xfrm>
              <a:off x="11088214" y="4347760"/>
              <a:ext cx="1209592" cy="461665"/>
            </a:xfrm>
            <a:prstGeom prst="rect">
              <a:avLst/>
            </a:prstGeom>
            <a:noFill/>
          </p:spPr>
          <p:txBody>
            <a:bodyPr wrap="square" rtlCol="0">
              <a:spAutoFit/>
            </a:bodyPr>
            <a:lstStyle/>
            <a:p>
              <a:pPr algn="ctr"/>
              <a:r>
                <a:rPr lang="en-US" sz="2400" dirty="0"/>
                <a:t>Overall</a:t>
              </a:r>
            </a:p>
          </p:txBody>
        </p:sp>
        <p:sp>
          <p:nvSpPr>
            <p:cNvPr id="110" name="TextBox 109"/>
            <p:cNvSpPr txBox="1"/>
            <p:nvPr/>
          </p:nvSpPr>
          <p:spPr>
            <a:xfrm>
              <a:off x="11132928" y="4849742"/>
              <a:ext cx="1367306" cy="276999"/>
            </a:xfrm>
            <a:prstGeom prst="rect">
              <a:avLst/>
            </a:prstGeom>
            <a:noFill/>
          </p:spPr>
          <p:txBody>
            <a:bodyPr wrap="square" rtlCol="0">
              <a:spAutoFit/>
            </a:bodyPr>
            <a:lstStyle/>
            <a:p>
              <a:r>
                <a:rPr lang="en-US" sz="1200" dirty="0"/>
                <a:t>1.8 TFLOPs</a:t>
              </a:r>
            </a:p>
          </p:txBody>
        </p:sp>
      </p:grpSp>
      <p:grpSp>
        <p:nvGrpSpPr>
          <p:cNvPr id="111" name="Group 110"/>
          <p:cNvGrpSpPr/>
          <p:nvPr/>
        </p:nvGrpSpPr>
        <p:grpSpPr>
          <a:xfrm>
            <a:off x="562222" y="1307149"/>
            <a:ext cx="7173504" cy="1091075"/>
            <a:chOff x="562222" y="1307149"/>
            <a:chExt cx="5785872" cy="1091075"/>
          </a:xfrm>
        </p:grpSpPr>
        <p:sp>
          <p:nvSpPr>
            <p:cNvPr id="124" name="TextBox 123"/>
            <p:cNvSpPr txBox="1"/>
            <p:nvPr/>
          </p:nvSpPr>
          <p:spPr>
            <a:xfrm>
              <a:off x="562222" y="1690338"/>
              <a:ext cx="5785872" cy="707886"/>
            </a:xfrm>
            <a:prstGeom prst="rect">
              <a:avLst/>
            </a:prstGeom>
            <a:noFill/>
          </p:spPr>
          <p:txBody>
            <a:bodyPr wrap="square" rtlCol="0">
              <a:spAutoFit/>
            </a:bodyPr>
            <a:lstStyle/>
            <a:p>
              <a:r>
                <a:rPr lang="en-US" sz="2000" dirty="0">
                  <a:solidFill>
                    <a:srgbClr val="C00000"/>
                  </a:solidFill>
                </a:rPr>
                <a:t>How to assign </a:t>
              </a:r>
              <a:r>
                <a:rPr lang="en-US" sz="2000" b="1" dirty="0">
                  <a:solidFill>
                    <a:srgbClr val="C00000"/>
                  </a:solidFill>
                </a:rPr>
                <a:t>M layers </a:t>
              </a:r>
              <a:r>
                <a:rPr lang="en-US" sz="2000" dirty="0">
                  <a:solidFill>
                    <a:srgbClr val="C00000"/>
                  </a:solidFill>
                </a:rPr>
                <a:t>in one AI Model to </a:t>
              </a:r>
              <a:r>
                <a:rPr lang="en-US" sz="2000" b="1" dirty="0">
                  <a:solidFill>
                    <a:srgbClr val="C00000"/>
                  </a:solidFill>
                </a:rPr>
                <a:t>N accelerators</a:t>
              </a:r>
              <a:r>
                <a:rPr lang="en-US" sz="2000" dirty="0">
                  <a:solidFill>
                    <a:srgbClr val="C00000"/>
                  </a:solidFill>
                </a:rPr>
                <a:t>?</a:t>
              </a:r>
            </a:p>
          </p:txBody>
        </p:sp>
        <p:grpSp>
          <p:nvGrpSpPr>
            <p:cNvPr id="125" name="Group 124"/>
            <p:cNvGrpSpPr/>
            <p:nvPr/>
          </p:nvGrpSpPr>
          <p:grpSpPr>
            <a:xfrm>
              <a:off x="2149220" y="1336390"/>
              <a:ext cx="476250" cy="468969"/>
              <a:chOff x="2149220" y="1336390"/>
              <a:chExt cx="476250" cy="468969"/>
            </a:xfrm>
          </p:grpSpPr>
          <p:cxnSp>
            <p:nvCxnSpPr>
              <p:cNvPr id="152" name="Straight Arrow Connector 151"/>
              <p:cNvCxnSpPr/>
              <p:nvPr/>
            </p:nvCxnSpPr>
            <p:spPr>
              <a:xfrm flipV="1">
                <a:off x="2344615" y="1643768"/>
                <a:ext cx="0" cy="1615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2149220" y="1336390"/>
                <a:ext cx="476250" cy="400110"/>
              </a:xfrm>
              <a:prstGeom prst="rect">
                <a:avLst/>
              </a:prstGeom>
              <a:noFill/>
            </p:spPr>
            <p:txBody>
              <a:bodyPr wrap="square" rtlCol="0">
                <a:spAutoFit/>
              </a:bodyPr>
              <a:lstStyle/>
              <a:p>
                <a:r>
                  <a:rPr lang="zh-CN" altLang="en-US" sz="2000" b="1" dirty="0">
                    <a:solidFill>
                      <a:srgbClr val="C00000"/>
                    </a:solidFill>
                  </a:rPr>
                  <a:t>①</a:t>
                </a:r>
                <a:endParaRPr lang="en-US" sz="2000" b="1" dirty="0">
                  <a:solidFill>
                    <a:srgbClr val="C00000"/>
                  </a:solidFill>
                </a:endParaRPr>
              </a:p>
            </p:txBody>
          </p:sp>
        </p:grpSp>
        <p:grpSp>
          <p:nvGrpSpPr>
            <p:cNvPr id="126" name="Group 125"/>
            <p:cNvGrpSpPr/>
            <p:nvPr/>
          </p:nvGrpSpPr>
          <p:grpSpPr>
            <a:xfrm>
              <a:off x="4945257" y="1307149"/>
              <a:ext cx="476250" cy="498210"/>
              <a:chOff x="4494383" y="1302558"/>
              <a:chExt cx="476250" cy="498210"/>
            </a:xfrm>
          </p:grpSpPr>
          <p:cxnSp>
            <p:nvCxnSpPr>
              <p:cNvPr id="140" name="Straight Arrow Connector 139"/>
              <p:cNvCxnSpPr/>
              <p:nvPr/>
            </p:nvCxnSpPr>
            <p:spPr>
              <a:xfrm flipV="1">
                <a:off x="4703198" y="1639177"/>
                <a:ext cx="0" cy="1615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4494383" y="1302558"/>
                <a:ext cx="476250" cy="400110"/>
              </a:xfrm>
              <a:prstGeom prst="rect">
                <a:avLst/>
              </a:prstGeom>
              <a:noFill/>
            </p:spPr>
            <p:txBody>
              <a:bodyPr wrap="square" rtlCol="0">
                <a:spAutoFit/>
              </a:bodyPr>
              <a:lstStyle/>
              <a:p>
                <a:r>
                  <a:rPr lang="zh-CN" altLang="en-US" sz="2000" b="1" dirty="0">
                    <a:solidFill>
                      <a:srgbClr val="C00000"/>
                    </a:solidFill>
                  </a:rPr>
                  <a:t>②</a:t>
                </a:r>
                <a:endParaRPr lang="en-US" sz="2000" b="1" dirty="0">
                  <a:solidFill>
                    <a:srgbClr val="C00000"/>
                  </a:solidFill>
                </a:endParaRPr>
              </a:p>
            </p:txBody>
          </p:sp>
        </p:grpSp>
      </p:grpSp>
      <p:grpSp>
        <p:nvGrpSpPr>
          <p:cNvPr id="185" name="Group 184"/>
          <p:cNvGrpSpPr/>
          <p:nvPr/>
        </p:nvGrpSpPr>
        <p:grpSpPr>
          <a:xfrm>
            <a:off x="7354888" y="1450659"/>
            <a:ext cx="5191840" cy="1187243"/>
            <a:chOff x="562222" y="1949645"/>
            <a:chExt cx="4187538" cy="1187243"/>
          </a:xfrm>
        </p:grpSpPr>
        <p:sp>
          <p:nvSpPr>
            <p:cNvPr id="186" name="Rectangle 185">
              <a:extLst>
                <a:ext uri="{FF2B5EF4-FFF2-40B4-BE49-F238E27FC236}">
                  <a16:creationId xmlns:a16="http://schemas.microsoft.com/office/drawing/2014/main" id="{AF4063A7-5249-4883-A2BB-B874F875D215}"/>
                </a:ext>
              </a:extLst>
            </p:cNvPr>
            <p:cNvSpPr/>
            <p:nvPr/>
          </p:nvSpPr>
          <p:spPr>
            <a:xfrm>
              <a:off x="572361" y="1949645"/>
              <a:ext cx="3976207" cy="400110"/>
            </a:xfrm>
            <a:prstGeom prst="rect">
              <a:avLst/>
            </a:prstGeom>
            <a:noFill/>
          </p:spPr>
          <p:txBody>
            <a:bodyPr wrap="square" rtlCol="0">
              <a:spAutoFit/>
            </a:bodyPr>
            <a:lstStyle/>
            <a:p>
              <a:r>
                <a:rPr lang="en-US" altLang="zh-CN" sz="2000" dirty="0"/>
                <a:t>1</a:t>
              </a:r>
              <a:r>
                <a:rPr lang="en-US" altLang="zh-CN" sz="2000" baseline="30000" dirty="0"/>
                <a:t>st</a:t>
              </a:r>
              <a:r>
                <a:rPr lang="en-US" altLang="zh-CN" sz="2000" dirty="0"/>
                <a:t> Step: Workload Assignment</a:t>
              </a:r>
              <a:endParaRPr lang="en-US" sz="2000" dirty="0"/>
            </a:p>
          </p:txBody>
        </p:sp>
        <p:sp>
          <p:nvSpPr>
            <p:cNvPr id="187" name="Rectangle 186">
              <a:extLst>
                <a:ext uri="{FF2B5EF4-FFF2-40B4-BE49-F238E27FC236}">
                  <a16:creationId xmlns:a16="http://schemas.microsoft.com/office/drawing/2014/main" id="{AF4063A7-5249-4883-A2BB-B874F875D215}"/>
                </a:ext>
              </a:extLst>
            </p:cNvPr>
            <p:cNvSpPr/>
            <p:nvPr/>
          </p:nvSpPr>
          <p:spPr>
            <a:xfrm>
              <a:off x="562222" y="2429002"/>
              <a:ext cx="4187538" cy="707886"/>
            </a:xfrm>
            <a:prstGeom prst="rect">
              <a:avLst/>
            </a:prstGeom>
            <a:noFill/>
          </p:spPr>
          <p:txBody>
            <a:bodyPr wrap="square" rtlCol="0">
              <a:spAutoFit/>
            </a:bodyPr>
            <a:lstStyle/>
            <a:p>
              <a:r>
                <a:rPr lang="en-US" altLang="zh-CN" sz="2000" dirty="0"/>
                <a:t>2</a:t>
              </a:r>
              <a:r>
                <a:rPr lang="en-US" altLang="zh-CN" sz="2000" baseline="30000" dirty="0"/>
                <a:t>nd</a:t>
              </a:r>
              <a:r>
                <a:rPr lang="en-US" altLang="zh-CN" sz="2000" dirty="0"/>
                <a:t>  Step: </a:t>
              </a:r>
              <a:r>
                <a:rPr lang="en-US" sz="2000" dirty="0"/>
                <a:t>Hardware Resource Partitioning</a:t>
              </a:r>
            </a:p>
          </p:txBody>
        </p:sp>
      </p:grpSp>
      <p:sp>
        <p:nvSpPr>
          <p:cNvPr id="188" name="TextBox 187"/>
          <p:cNvSpPr txBox="1"/>
          <p:nvPr/>
        </p:nvSpPr>
        <p:spPr>
          <a:xfrm>
            <a:off x="2129950" y="2085373"/>
            <a:ext cx="1587206" cy="461665"/>
          </a:xfrm>
          <a:prstGeom prst="rect">
            <a:avLst/>
          </a:prstGeom>
          <a:noFill/>
        </p:spPr>
        <p:txBody>
          <a:bodyPr wrap="square" rtlCol="0">
            <a:spAutoFit/>
          </a:bodyPr>
          <a:lstStyle/>
          <a:p>
            <a:r>
              <a:rPr lang="en-US" sz="2400" dirty="0"/>
              <a:t>5 layers</a:t>
            </a:r>
          </a:p>
        </p:txBody>
      </p:sp>
      <p:sp>
        <p:nvSpPr>
          <p:cNvPr id="189" name="TextBox 188"/>
          <p:cNvSpPr txBox="1"/>
          <p:nvPr/>
        </p:nvSpPr>
        <p:spPr>
          <a:xfrm>
            <a:off x="2203503" y="4176768"/>
            <a:ext cx="1485856" cy="461665"/>
          </a:xfrm>
          <a:prstGeom prst="rect">
            <a:avLst/>
          </a:prstGeom>
          <a:noFill/>
        </p:spPr>
        <p:txBody>
          <a:bodyPr wrap="square" rtlCol="0">
            <a:spAutoFit/>
          </a:bodyPr>
          <a:lstStyle/>
          <a:p>
            <a:r>
              <a:rPr lang="en-US" sz="2400" dirty="0"/>
              <a:t>2 ACCs</a:t>
            </a:r>
          </a:p>
        </p:txBody>
      </p:sp>
    </p:spTree>
    <p:extLst>
      <p:ext uri="{BB962C8B-B14F-4D97-AF65-F5344CB8AC3E}">
        <p14:creationId xmlns:p14="http://schemas.microsoft.com/office/powerpoint/2010/main" val="260619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113"/>
                                        </p:tgtEl>
                                        <p:attrNameLst>
                                          <p:attrName>style.visibility</p:attrName>
                                        </p:attrNameLst>
                                      </p:cBhvr>
                                      <p:to>
                                        <p:strVal val="visible"/>
                                      </p:to>
                                    </p:set>
                                    <p:anim calcmode="lin" valueType="num">
                                      <p:cBhvr>
                                        <p:cTn id="14" dur="500" fill="hold"/>
                                        <p:tgtEl>
                                          <p:spTgt spid="113"/>
                                        </p:tgtEl>
                                        <p:attrNameLst>
                                          <p:attrName>ppt_w</p:attrName>
                                        </p:attrNameLst>
                                      </p:cBhvr>
                                      <p:tavLst>
                                        <p:tav tm="0">
                                          <p:val>
                                            <p:fltVal val="0"/>
                                          </p:val>
                                        </p:tav>
                                        <p:tav tm="100000">
                                          <p:val>
                                            <p:strVal val="#ppt_w"/>
                                          </p:val>
                                        </p:tav>
                                      </p:tavLst>
                                    </p:anim>
                                    <p:anim calcmode="lin" valueType="num">
                                      <p:cBhvr>
                                        <p:cTn id="15" dur="500" fill="hold"/>
                                        <p:tgtEl>
                                          <p:spTgt spid="113"/>
                                        </p:tgtEl>
                                        <p:attrNameLst>
                                          <p:attrName>ppt_h</p:attrName>
                                        </p:attrNameLst>
                                      </p:cBhvr>
                                      <p:tavLst>
                                        <p:tav tm="0">
                                          <p:val>
                                            <p:fltVal val="0"/>
                                          </p:val>
                                        </p:tav>
                                        <p:tav tm="100000">
                                          <p:val>
                                            <p:strVal val="#ppt_h"/>
                                          </p:val>
                                        </p:tav>
                                      </p:tavLst>
                                    </p:anim>
                                    <p:animEffect transition="in" filter="fade">
                                      <p:cBhvr>
                                        <p:cTn id="16" dur="500"/>
                                        <p:tgtEl>
                                          <p:spTgt spid="1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cBhvr>
                                        <p:cTn id="24" dur="500" fill="hold"/>
                                        <p:tgtEl>
                                          <p:spTgt spid="112"/>
                                        </p:tgtEl>
                                        <p:attrNameLst>
                                          <p:attrName>ppt_w</p:attrName>
                                        </p:attrNameLst>
                                      </p:cBhvr>
                                      <p:tavLst>
                                        <p:tav tm="0">
                                          <p:val>
                                            <p:fltVal val="0"/>
                                          </p:val>
                                        </p:tav>
                                        <p:tav tm="100000">
                                          <p:val>
                                            <p:strVal val="#ppt_w"/>
                                          </p:val>
                                        </p:tav>
                                      </p:tavLst>
                                    </p:anim>
                                    <p:anim calcmode="lin" valueType="num">
                                      <p:cBhvr>
                                        <p:cTn id="25" dur="500" fill="hold"/>
                                        <p:tgtEl>
                                          <p:spTgt spid="112"/>
                                        </p:tgtEl>
                                        <p:attrNameLst>
                                          <p:attrName>ppt_h</p:attrName>
                                        </p:attrNameLst>
                                      </p:cBhvr>
                                      <p:tavLst>
                                        <p:tav tm="0">
                                          <p:val>
                                            <p:fltVal val="0"/>
                                          </p:val>
                                        </p:tav>
                                        <p:tav tm="100000">
                                          <p:val>
                                            <p:strVal val="#ppt_h"/>
                                          </p:val>
                                        </p:tav>
                                      </p:tavLst>
                                    </p:anim>
                                    <p:animEffect transition="in" filter="fade">
                                      <p:cBhvr>
                                        <p:cTn id="26" dur="500"/>
                                        <p:tgtEl>
                                          <p:spTgt spid="112"/>
                                        </p:tgtEl>
                                      </p:cBhvr>
                                    </p:animEffect>
                                  </p:childTnLst>
                                </p:cTn>
                              </p:par>
                              <p:par>
                                <p:cTn id="27" presetID="53" presetClass="entr" presetSubtype="16" fill="hold" nodeType="withEffect">
                                  <p:stCondLst>
                                    <p:cond delay="0"/>
                                  </p:stCondLst>
                                  <p:childTnLst>
                                    <p:set>
                                      <p:cBhvr>
                                        <p:cTn id="28" dur="1" fill="hold">
                                          <p:stCondLst>
                                            <p:cond delay="0"/>
                                          </p:stCondLst>
                                        </p:cTn>
                                        <p:tgtEl>
                                          <p:spTgt spid="172"/>
                                        </p:tgtEl>
                                        <p:attrNameLst>
                                          <p:attrName>style.visibility</p:attrName>
                                        </p:attrNameLst>
                                      </p:cBhvr>
                                      <p:to>
                                        <p:strVal val="visible"/>
                                      </p:to>
                                    </p:set>
                                    <p:anim calcmode="lin" valueType="num">
                                      <p:cBhvr>
                                        <p:cTn id="29" dur="500" fill="hold"/>
                                        <p:tgtEl>
                                          <p:spTgt spid="172"/>
                                        </p:tgtEl>
                                        <p:attrNameLst>
                                          <p:attrName>ppt_w</p:attrName>
                                        </p:attrNameLst>
                                      </p:cBhvr>
                                      <p:tavLst>
                                        <p:tav tm="0">
                                          <p:val>
                                            <p:fltVal val="0"/>
                                          </p:val>
                                        </p:tav>
                                        <p:tav tm="100000">
                                          <p:val>
                                            <p:strVal val="#ppt_w"/>
                                          </p:val>
                                        </p:tav>
                                      </p:tavLst>
                                    </p:anim>
                                    <p:anim calcmode="lin" valueType="num">
                                      <p:cBhvr>
                                        <p:cTn id="30" dur="500" fill="hold"/>
                                        <p:tgtEl>
                                          <p:spTgt spid="172"/>
                                        </p:tgtEl>
                                        <p:attrNameLst>
                                          <p:attrName>ppt_h</p:attrName>
                                        </p:attrNameLst>
                                      </p:cBhvr>
                                      <p:tavLst>
                                        <p:tav tm="0">
                                          <p:val>
                                            <p:fltVal val="0"/>
                                          </p:val>
                                        </p:tav>
                                        <p:tav tm="100000">
                                          <p:val>
                                            <p:strVal val="#ppt_h"/>
                                          </p:val>
                                        </p:tav>
                                      </p:tavLst>
                                    </p:anim>
                                    <p:animEffect transition="in" filter="fade">
                                      <p:cBhvr>
                                        <p:cTn id="31" dur="500"/>
                                        <p:tgtEl>
                                          <p:spTgt spid="172"/>
                                        </p:tgtEl>
                                      </p:cBhvr>
                                    </p:animEffect>
                                  </p:childTnLst>
                                </p:cTn>
                              </p:par>
                              <p:par>
                                <p:cTn id="32" presetID="53" presetClass="entr" presetSubtype="16" fill="hold" nodeType="withEffect">
                                  <p:stCondLst>
                                    <p:cond delay="0"/>
                                  </p:stCondLst>
                                  <p:childTnLst>
                                    <p:set>
                                      <p:cBhvr>
                                        <p:cTn id="33" dur="1" fill="hold">
                                          <p:stCondLst>
                                            <p:cond delay="0"/>
                                          </p:stCondLst>
                                        </p:cTn>
                                        <p:tgtEl>
                                          <p:spTgt spid="178"/>
                                        </p:tgtEl>
                                        <p:attrNameLst>
                                          <p:attrName>style.visibility</p:attrName>
                                        </p:attrNameLst>
                                      </p:cBhvr>
                                      <p:to>
                                        <p:strVal val="visible"/>
                                      </p:to>
                                    </p:set>
                                    <p:anim calcmode="lin" valueType="num">
                                      <p:cBhvr>
                                        <p:cTn id="34" dur="500" fill="hold"/>
                                        <p:tgtEl>
                                          <p:spTgt spid="178"/>
                                        </p:tgtEl>
                                        <p:attrNameLst>
                                          <p:attrName>ppt_w</p:attrName>
                                        </p:attrNameLst>
                                      </p:cBhvr>
                                      <p:tavLst>
                                        <p:tav tm="0">
                                          <p:val>
                                            <p:fltVal val="0"/>
                                          </p:val>
                                        </p:tav>
                                        <p:tav tm="100000">
                                          <p:val>
                                            <p:strVal val="#ppt_w"/>
                                          </p:val>
                                        </p:tav>
                                      </p:tavLst>
                                    </p:anim>
                                    <p:anim calcmode="lin" valueType="num">
                                      <p:cBhvr>
                                        <p:cTn id="35" dur="500" fill="hold"/>
                                        <p:tgtEl>
                                          <p:spTgt spid="178"/>
                                        </p:tgtEl>
                                        <p:attrNameLst>
                                          <p:attrName>ppt_h</p:attrName>
                                        </p:attrNameLst>
                                      </p:cBhvr>
                                      <p:tavLst>
                                        <p:tav tm="0">
                                          <p:val>
                                            <p:fltVal val="0"/>
                                          </p:val>
                                        </p:tav>
                                        <p:tav tm="100000">
                                          <p:val>
                                            <p:strVal val="#ppt_h"/>
                                          </p:val>
                                        </p:tav>
                                      </p:tavLst>
                                    </p:anim>
                                    <p:animEffect transition="in" filter="fade">
                                      <p:cBhvr>
                                        <p:cTn id="36" dur="500"/>
                                        <p:tgtEl>
                                          <p:spTgt spid="17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500"/>
                                        <p:tgtEl>
                                          <p:spTgt spid="146"/>
                                        </p:tgtEl>
                                      </p:cBhvr>
                                    </p:animEffect>
                                  </p:childTnLst>
                                </p:cTn>
                              </p:par>
                              <p:par>
                                <p:cTn id="42" presetID="50" presetClass="path" presetSubtype="0" accel="50000" decel="50000" fill="hold" nodeType="withEffect">
                                  <p:stCondLst>
                                    <p:cond delay="0"/>
                                  </p:stCondLst>
                                  <p:childTnLst>
                                    <p:animMotion origin="layout" path="M 4.16667E-7 -7.40741E-7 L 0.1276 -7.40741E-7 C 0.18464 -7.40741E-7 0.25521 0.03889 0.25521 0.07083 L 0.25521 0.14167 " pathEditMode="relative" rAng="0" ptsTypes="AAAA">
                                      <p:cBhvr>
                                        <p:cTn id="43" dur="1500" fill="hold"/>
                                        <p:tgtEl>
                                          <p:spTgt spid="20"/>
                                        </p:tgtEl>
                                        <p:attrNameLst>
                                          <p:attrName>ppt_x</p:attrName>
                                          <p:attrName>ppt_y</p:attrName>
                                        </p:attrNameLst>
                                      </p:cBhvr>
                                      <p:rCtr x="12760" y="7083"/>
                                    </p:animMotion>
                                  </p:childTnLst>
                                </p:cTn>
                              </p:par>
                              <p:par>
                                <p:cTn id="44" presetID="42" presetClass="path" presetSubtype="0" accel="50000" decel="50000" fill="hold" nodeType="withEffect">
                                  <p:stCondLst>
                                    <p:cond delay="0"/>
                                  </p:stCondLst>
                                  <p:childTnLst>
                                    <p:animMotion origin="layout" path="M -2.29167E-6 -3.7037E-7 L 0.24466 -0.00093 " pathEditMode="relative" rAng="0" ptsTypes="AA">
                                      <p:cBhvr>
                                        <p:cTn id="45" dur="1500" fill="hold"/>
                                        <p:tgtEl>
                                          <p:spTgt spid="112"/>
                                        </p:tgtEl>
                                        <p:attrNameLst>
                                          <p:attrName>ppt_x</p:attrName>
                                          <p:attrName>ppt_y</p:attrName>
                                        </p:attrNameLst>
                                      </p:cBhvr>
                                      <p:rCtr x="12227" y="-46"/>
                                    </p:animMotion>
                                  </p:childTnLst>
                                </p:cTn>
                              </p:par>
                            </p:childTnLst>
                          </p:cTn>
                        </p:par>
                        <p:par>
                          <p:cTn id="46" fill="hold">
                            <p:stCondLst>
                              <p:cond delay="1500"/>
                            </p:stCondLst>
                            <p:childTnLst>
                              <p:par>
                                <p:cTn id="47" presetID="10" presetClass="exit" presetSubtype="0" fill="hold" nodeType="afterEffect">
                                  <p:stCondLst>
                                    <p:cond delay="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147"/>
                                        </p:tgtEl>
                                        <p:attrNameLst>
                                          <p:attrName>style.visibility</p:attrName>
                                        </p:attrNameLst>
                                      </p:cBhvr>
                                      <p:to>
                                        <p:strVal val="visible"/>
                                      </p:to>
                                    </p:set>
                                    <p:animEffect transition="in" filter="fade">
                                      <p:cBhvr>
                                        <p:cTn id="56" dur="500"/>
                                        <p:tgtEl>
                                          <p:spTgt spid="147"/>
                                        </p:tgtEl>
                                      </p:cBhvr>
                                    </p:animEffect>
                                  </p:childTnLst>
                                </p:cTn>
                              </p:par>
                              <p:par>
                                <p:cTn id="57" presetID="10" presetClass="entr" presetSubtype="0" fill="hold" nodeType="withEffect">
                                  <p:stCondLst>
                                    <p:cond delay="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500"/>
                                        <p:tgtEl>
                                          <p:spTgt spid="148"/>
                                        </p:tgtEl>
                                      </p:cBhvr>
                                    </p:animEffect>
                                  </p:childTnLst>
                                </p:cTn>
                              </p:par>
                            </p:childTnLst>
                          </p:cTn>
                        </p:par>
                        <p:par>
                          <p:cTn id="60" fill="hold">
                            <p:stCondLst>
                              <p:cond delay="2500"/>
                            </p:stCondLst>
                            <p:childTnLst>
                              <p:par>
                                <p:cTn id="61" presetID="50" presetClass="path" presetSubtype="0" accel="50000" decel="50000" fill="hold" nodeType="afterEffect">
                                  <p:stCondLst>
                                    <p:cond delay="0"/>
                                  </p:stCondLst>
                                  <p:childTnLst>
                                    <p:animMotion origin="layout" path="M -2.70833E-6 2.96296E-6 L 0.04063 2.96296E-6 C 0.05886 2.96296E-6 0.08138 0.0412 0.08138 0.07477 L 0.08138 0.14953 " pathEditMode="relative" rAng="0" ptsTypes="AAAA">
                                      <p:cBhvr>
                                        <p:cTn id="62" dur="1500" fill="hold"/>
                                        <p:tgtEl>
                                          <p:spTgt spid="96"/>
                                        </p:tgtEl>
                                        <p:attrNameLst>
                                          <p:attrName>ppt_x</p:attrName>
                                          <p:attrName>ppt_y</p:attrName>
                                        </p:attrNameLst>
                                      </p:cBhvr>
                                      <p:rCtr x="4062" y="7477"/>
                                    </p:animMotion>
                                  </p:childTnLst>
                                </p:cTn>
                              </p:par>
                              <p:par>
                                <p:cTn id="63" presetID="42" presetClass="path" presetSubtype="0" accel="50000" decel="50000" fill="hold" nodeType="withEffect">
                                  <p:stCondLst>
                                    <p:cond delay="0"/>
                                  </p:stCondLst>
                                  <p:childTnLst>
                                    <p:animMotion origin="layout" path="M -4.79167E-6 -2.59259E-6 L 0.15665 0.0007 " pathEditMode="relative" rAng="0" ptsTypes="AA">
                                      <p:cBhvr>
                                        <p:cTn id="64" dur="1500" fill="hold"/>
                                        <p:tgtEl>
                                          <p:spTgt spid="113"/>
                                        </p:tgtEl>
                                        <p:attrNameLst>
                                          <p:attrName>ppt_x</p:attrName>
                                          <p:attrName>ppt_y</p:attrName>
                                        </p:attrNameLst>
                                      </p:cBhvr>
                                      <p:rCtr x="7826" y="23"/>
                                    </p:animMotion>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500"/>
                                        <p:tgtEl>
                                          <p:spTgt spid="113"/>
                                        </p:tgtEl>
                                      </p:cBhvr>
                                    </p:animEffect>
                                    <p:set>
                                      <p:cBhvr>
                                        <p:cTn id="68" dur="1" fill="hold">
                                          <p:stCondLst>
                                            <p:cond delay="499"/>
                                          </p:stCondLst>
                                        </p:cTn>
                                        <p:tgtEl>
                                          <p:spTgt spid="1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6"/>
                                        </p:tgtEl>
                                      </p:cBhvr>
                                    </p:animEffect>
                                    <p:set>
                                      <p:cBhvr>
                                        <p:cTn id="71" dur="1" fill="hold">
                                          <p:stCondLst>
                                            <p:cond delay="499"/>
                                          </p:stCondLst>
                                        </p:cTn>
                                        <p:tgtEl>
                                          <p:spTgt spid="96"/>
                                        </p:tgtEl>
                                        <p:attrNameLst>
                                          <p:attrName>style.visibility</p:attrName>
                                        </p:attrNameLst>
                                      </p:cBhvr>
                                      <p:to>
                                        <p:strVal val="hidden"/>
                                      </p:to>
                                    </p:set>
                                  </p:childTnLst>
                                </p:cTn>
                              </p:par>
                            </p:childTnLst>
                          </p:cTn>
                        </p:par>
                        <p:par>
                          <p:cTn id="72" fill="hold">
                            <p:stCondLst>
                              <p:cond delay="4500"/>
                            </p:stCondLst>
                            <p:childTnLst>
                              <p:par>
                                <p:cTn id="73" presetID="10" presetClass="entr" presetSubtype="0" fill="hold" nodeType="afterEffect">
                                  <p:stCondLst>
                                    <p:cond delay="0"/>
                                  </p:stCondLst>
                                  <p:childTnLst>
                                    <p:set>
                                      <p:cBhvr>
                                        <p:cTn id="74" dur="1" fill="hold">
                                          <p:stCondLst>
                                            <p:cond delay="0"/>
                                          </p:stCondLst>
                                        </p:cTn>
                                        <p:tgtEl>
                                          <p:spTgt spid="153"/>
                                        </p:tgtEl>
                                        <p:attrNameLst>
                                          <p:attrName>style.visibility</p:attrName>
                                        </p:attrNameLst>
                                      </p:cBhvr>
                                      <p:to>
                                        <p:strVal val="visible"/>
                                      </p:to>
                                    </p:set>
                                    <p:animEffect transition="in" filter="fade">
                                      <p:cBhvr>
                                        <p:cTn id="75" dur="500"/>
                                        <p:tgtEl>
                                          <p:spTgt spid="153"/>
                                        </p:tgtEl>
                                      </p:cBhvr>
                                    </p:animEffect>
                                  </p:childTnLst>
                                </p:cTn>
                              </p:par>
                            </p:childTnLst>
                          </p:cTn>
                        </p:par>
                        <p:par>
                          <p:cTn id="76" fill="hold">
                            <p:stCondLst>
                              <p:cond delay="5000"/>
                            </p:stCondLst>
                            <p:childTnLst>
                              <p:par>
                                <p:cTn id="77" presetID="10"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09116" y="4800727"/>
            <a:ext cx="1953865" cy="1469117"/>
            <a:chOff x="2009116" y="4800727"/>
            <a:chExt cx="1953865" cy="1469117"/>
          </a:xfrm>
        </p:grpSpPr>
        <p:grpSp>
          <p:nvGrpSpPr>
            <p:cNvPr id="82" name="Group 81"/>
            <p:cNvGrpSpPr/>
            <p:nvPr/>
          </p:nvGrpSpPr>
          <p:grpSpPr>
            <a:xfrm>
              <a:off x="2009116" y="4809758"/>
              <a:ext cx="1047213" cy="1460086"/>
              <a:chOff x="7460667" y="4798192"/>
              <a:chExt cx="1047213" cy="1460086"/>
            </a:xfrm>
          </p:grpSpPr>
          <p:sp>
            <p:nvSpPr>
              <p:cNvPr id="83" name="Google Shape;106;p1"/>
              <p:cNvSpPr/>
              <p:nvPr/>
            </p:nvSpPr>
            <p:spPr>
              <a:xfrm>
                <a:off x="7581899" y="52098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U</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87" name="Google Shape;106;p1"/>
              <p:cNvSpPr/>
              <p:nvPr/>
            </p:nvSpPr>
            <p:spPr>
              <a:xfrm>
                <a:off x="7581899" y="557180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AIE</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88" name="Google Shape;106;p1"/>
              <p:cNvSpPr/>
              <p:nvPr/>
            </p:nvSpPr>
            <p:spPr>
              <a:xfrm>
                <a:off x="7581898" y="59337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PLIO</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89" name="Rectangle 88"/>
              <p:cNvSpPr/>
              <p:nvPr/>
            </p:nvSpPr>
            <p:spPr>
              <a:xfrm>
                <a:off x="7460667" y="5128657"/>
                <a:ext cx="1047213" cy="112962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7655452" y="4798192"/>
                <a:ext cx="679930" cy="369332"/>
              </a:xfrm>
              <a:prstGeom prst="rect">
                <a:avLst/>
              </a:prstGeom>
            </p:spPr>
            <p:txBody>
              <a:bodyPr wrap="none">
                <a:spAutoFit/>
              </a:bodyPr>
              <a:lstStyle/>
              <a:p>
                <a:pPr algn="ctr"/>
                <a:r>
                  <a:rPr lang="en-US" dirty="0"/>
                  <a:t>ACC0</a:t>
                </a:r>
              </a:p>
            </p:txBody>
          </p:sp>
        </p:grpSp>
        <p:grpSp>
          <p:nvGrpSpPr>
            <p:cNvPr id="91" name="Group 90"/>
            <p:cNvGrpSpPr/>
            <p:nvPr/>
          </p:nvGrpSpPr>
          <p:grpSpPr>
            <a:xfrm>
              <a:off x="3275660" y="4800727"/>
              <a:ext cx="687321" cy="1098655"/>
              <a:chOff x="7460668" y="4632662"/>
              <a:chExt cx="1047213" cy="1625616"/>
            </a:xfrm>
          </p:grpSpPr>
          <p:sp>
            <p:nvSpPr>
              <p:cNvPr id="92" name="Google Shape;106;p1"/>
              <p:cNvSpPr/>
              <p:nvPr/>
            </p:nvSpPr>
            <p:spPr>
              <a:xfrm>
                <a:off x="7581900" y="52098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U</a:t>
                </a:r>
                <a:r>
                  <a:rPr kumimoji="0" lang="en-US"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93" name="Google Shape;106;p1"/>
              <p:cNvSpPr/>
              <p:nvPr/>
            </p:nvSpPr>
            <p:spPr>
              <a:xfrm>
                <a:off x="7581900" y="557180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AIE</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94" name="Google Shape;106;p1"/>
              <p:cNvSpPr/>
              <p:nvPr/>
            </p:nvSpPr>
            <p:spPr>
              <a:xfrm>
                <a:off x="7581898" y="5933758"/>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PLIO</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00" name="Rectangle 99"/>
              <p:cNvSpPr/>
              <p:nvPr/>
            </p:nvSpPr>
            <p:spPr>
              <a:xfrm>
                <a:off x="7460668" y="5128658"/>
                <a:ext cx="1047213" cy="112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1" name="Rectangle 100"/>
              <p:cNvSpPr/>
              <p:nvPr/>
            </p:nvSpPr>
            <p:spPr>
              <a:xfrm>
                <a:off x="7607581" y="4632662"/>
                <a:ext cx="839946" cy="512129"/>
              </a:xfrm>
              <a:prstGeom prst="rect">
                <a:avLst/>
              </a:prstGeom>
            </p:spPr>
            <p:txBody>
              <a:bodyPr wrap="none">
                <a:spAutoFit/>
              </a:bodyPr>
              <a:lstStyle/>
              <a:p>
                <a:pPr algn="ctr"/>
                <a:r>
                  <a:rPr lang="en-US" dirty="0"/>
                  <a:t>ACC1</a:t>
                </a:r>
              </a:p>
            </p:txBody>
          </p:sp>
        </p:grpSp>
      </p:grpSp>
      <p:sp>
        <p:nvSpPr>
          <p:cNvPr id="3" name="Title 2">
            <a:extLst>
              <a:ext uri="{FF2B5EF4-FFF2-40B4-BE49-F238E27FC236}">
                <a16:creationId xmlns:a16="http://schemas.microsoft.com/office/drawing/2014/main" id="{C35C392B-5441-6443-B1E5-82C3FFF8C8A2}"/>
              </a:ext>
            </a:extLst>
          </p:cNvPr>
          <p:cNvSpPr txBox="1">
            <a:spLocks/>
          </p:cNvSpPr>
          <p:nvPr/>
        </p:nvSpPr>
        <p:spPr>
          <a:xfrm>
            <a:off x="97246" y="351082"/>
            <a:ext cx="7991038"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CHARM: Diverse Accelerator Composing</a:t>
            </a:r>
            <a:endParaRPr lang="en-US" sz="2800" b="0" kern="1200" dirty="0">
              <a:solidFill>
                <a:srgbClr val="00B0F0"/>
              </a:solidFill>
              <a:latin typeface="Calibri"/>
              <a:ea typeface="+mn-ea"/>
              <a:cs typeface="+mn-cs"/>
            </a:endParaRPr>
          </a:p>
        </p:txBody>
      </p:sp>
      <p:sp>
        <p:nvSpPr>
          <p:cNvPr id="4" name="Title 2">
            <a:extLst>
              <a:ext uri="{FF2B5EF4-FFF2-40B4-BE49-F238E27FC236}">
                <a16:creationId xmlns:a16="http://schemas.microsoft.com/office/drawing/2014/main" id="{C35C392B-5441-6443-B1E5-82C3FFF8C8A2}"/>
              </a:ext>
            </a:extLst>
          </p:cNvPr>
          <p:cNvSpPr txBox="1">
            <a:spLocks/>
          </p:cNvSpPr>
          <p:nvPr/>
        </p:nvSpPr>
        <p:spPr>
          <a:xfrm>
            <a:off x="209427" y="1015518"/>
            <a:ext cx="4566747" cy="506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indent="-342900">
              <a:buClr>
                <a:srgbClr val="1A1A1A"/>
              </a:buClr>
              <a:buFont typeface="Arial" panose="020B0604020202020204" pitchFamily="34" charset="0"/>
              <a:buChar char="•"/>
              <a:defRPr/>
            </a:pPr>
            <a:r>
              <a:rPr lang="en-US" sz="2000" dirty="0">
                <a:solidFill>
                  <a:schemeClr val="tx1"/>
                </a:solidFill>
              </a:rPr>
              <a:t>Two-step Search Algorithm</a:t>
            </a:r>
          </a:p>
        </p:txBody>
      </p:sp>
      <p:sp>
        <p:nvSpPr>
          <p:cNvPr id="63" name="Right Brace 62"/>
          <p:cNvSpPr/>
          <p:nvPr/>
        </p:nvSpPr>
        <p:spPr>
          <a:xfrm rot="16200000">
            <a:off x="2893990" y="949914"/>
            <a:ext cx="263004" cy="35254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p:cNvGrpSpPr/>
          <p:nvPr/>
        </p:nvGrpSpPr>
        <p:grpSpPr>
          <a:xfrm>
            <a:off x="1103174" y="2950445"/>
            <a:ext cx="3121978" cy="914621"/>
            <a:chOff x="1103174" y="2950445"/>
            <a:chExt cx="3121978" cy="914621"/>
          </a:xfrm>
        </p:grpSpPr>
        <p:grpSp>
          <p:nvGrpSpPr>
            <p:cNvPr id="75" name="Group 74"/>
            <p:cNvGrpSpPr/>
            <p:nvPr/>
          </p:nvGrpSpPr>
          <p:grpSpPr>
            <a:xfrm>
              <a:off x="1103174" y="2950445"/>
              <a:ext cx="922665" cy="914621"/>
              <a:chOff x="1081454" y="1863968"/>
              <a:chExt cx="465992" cy="483577"/>
            </a:xfrm>
          </p:grpSpPr>
          <p:sp>
            <p:nvSpPr>
              <p:cNvPr id="76" name="Oval 75"/>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7" name="TextBox 76"/>
              <p:cNvSpPr txBox="1"/>
              <p:nvPr/>
            </p:nvSpPr>
            <p:spPr>
              <a:xfrm>
                <a:off x="1212405" y="1997827"/>
                <a:ext cx="215412" cy="215857"/>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L4</a:t>
                </a:r>
              </a:p>
            </p:txBody>
          </p:sp>
        </p:grpSp>
        <p:grpSp>
          <p:nvGrpSpPr>
            <p:cNvPr id="78" name="Group 77"/>
            <p:cNvGrpSpPr/>
            <p:nvPr/>
          </p:nvGrpSpPr>
          <p:grpSpPr>
            <a:xfrm>
              <a:off x="2130079" y="3063713"/>
              <a:ext cx="851663" cy="728750"/>
              <a:chOff x="1108164" y="1863968"/>
              <a:chExt cx="537360" cy="483577"/>
            </a:xfrm>
          </p:grpSpPr>
          <p:sp>
            <p:nvSpPr>
              <p:cNvPr id="79" name="Oval 78"/>
              <p:cNvSpPr/>
              <p:nvPr/>
            </p:nvSpPr>
            <p:spPr>
              <a:xfrm>
                <a:off x="110816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0" name="TextBox 79"/>
              <p:cNvSpPr txBox="1"/>
              <p:nvPr/>
            </p:nvSpPr>
            <p:spPr>
              <a:xfrm>
                <a:off x="1214701" y="1981115"/>
                <a:ext cx="430823" cy="265501"/>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L1</a:t>
                </a:r>
              </a:p>
            </p:txBody>
          </p:sp>
        </p:grpSp>
        <p:grpSp>
          <p:nvGrpSpPr>
            <p:cNvPr id="84" name="Group 83"/>
            <p:cNvGrpSpPr/>
            <p:nvPr/>
          </p:nvGrpSpPr>
          <p:grpSpPr>
            <a:xfrm>
              <a:off x="3026765" y="3161090"/>
              <a:ext cx="576088" cy="533385"/>
              <a:chOff x="1081454" y="1863968"/>
              <a:chExt cx="479281" cy="483577"/>
            </a:xfrm>
          </p:grpSpPr>
          <p:sp>
            <p:nvSpPr>
              <p:cNvPr id="85" name="Oval 84"/>
              <p:cNvSpPr/>
              <p:nvPr/>
            </p:nvSpPr>
            <p:spPr>
              <a:xfrm>
                <a:off x="1081454" y="1863968"/>
                <a:ext cx="465992" cy="48357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6" name="TextBox 85"/>
              <p:cNvSpPr txBox="1"/>
              <p:nvPr/>
            </p:nvSpPr>
            <p:spPr>
              <a:xfrm>
                <a:off x="1129912" y="1923653"/>
                <a:ext cx="430823" cy="362747"/>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L0</a:t>
                </a:r>
              </a:p>
            </p:txBody>
          </p:sp>
        </p:grpSp>
        <p:grpSp>
          <p:nvGrpSpPr>
            <p:cNvPr id="95" name="Group 94"/>
            <p:cNvGrpSpPr/>
            <p:nvPr/>
          </p:nvGrpSpPr>
          <p:grpSpPr>
            <a:xfrm>
              <a:off x="3787551" y="3226062"/>
              <a:ext cx="437601" cy="400110"/>
              <a:chOff x="1058308" y="1858200"/>
              <a:chExt cx="449252" cy="528970"/>
            </a:xfrm>
          </p:grpSpPr>
          <p:sp>
            <p:nvSpPr>
              <p:cNvPr id="99" name="Oval 98"/>
              <p:cNvSpPr/>
              <p:nvPr/>
            </p:nvSpPr>
            <p:spPr>
              <a:xfrm>
                <a:off x="1081455" y="1863967"/>
                <a:ext cx="388976" cy="48357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06" name="TextBox 105"/>
              <p:cNvSpPr txBox="1"/>
              <p:nvPr/>
            </p:nvSpPr>
            <p:spPr>
              <a:xfrm>
                <a:off x="1058308" y="1858200"/>
                <a:ext cx="449252" cy="52897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L2</a:t>
                </a:r>
              </a:p>
            </p:txBody>
          </p:sp>
        </p:grpSp>
      </p:grpSp>
      <p:grpSp>
        <p:nvGrpSpPr>
          <p:cNvPr id="96" name="Group 95"/>
          <p:cNvGrpSpPr/>
          <p:nvPr/>
        </p:nvGrpSpPr>
        <p:grpSpPr>
          <a:xfrm>
            <a:off x="4374741" y="3226063"/>
            <a:ext cx="437601" cy="400110"/>
            <a:chOff x="1058308" y="1858200"/>
            <a:chExt cx="449252" cy="528970"/>
          </a:xfrm>
        </p:grpSpPr>
        <p:sp>
          <p:nvSpPr>
            <p:cNvPr id="97" name="Oval 96"/>
            <p:cNvSpPr/>
            <p:nvPr/>
          </p:nvSpPr>
          <p:spPr>
            <a:xfrm>
              <a:off x="1081455" y="1863967"/>
              <a:ext cx="388976" cy="48357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8" name="TextBox 97"/>
            <p:cNvSpPr txBox="1"/>
            <p:nvPr/>
          </p:nvSpPr>
          <p:spPr>
            <a:xfrm>
              <a:off x="1058308" y="1858200"/>
              <a:ext cx="449252" cy="52897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L3</a:t>
              </a:r>
            </a:p>
          </p:txBody>
        </p:sp>
      </p:grpSp>
      <p:cxnSp>
        <p:nvCxnSpPr>
          <p:cNvPr id="14" name="Straight Connector 13"/>
          <p:cNvCxnSpPr/>
          <p:nvPr/>
        </p:nvCxnSpPr>
        <p:spPr>
          <a:xfrm>
            <a:off x="4285789" y="2850141"/>
            <a:ext cx="0" cy="12290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Right Brace 137"/>
          <p:cNvSpPr/>
          <p:nvPr/>
        </p:nvSpPr>
        <p:spPr>
          <a:xfrm rot="16200000">
            <a:off x="2941465" y="3978888"/>
            <a:ext cx="137292" cy="153209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a:off x="1844449" y="4869591"/>
            <a:ext cx="2296535" cy="1650610"/>
            <a:chOff x="1904584" y="4812097"/>
            <a:chExt cx="2296535" cy="1650610"/>
          </a:xfrm>
        </p:grpSpPr>
        <p:sp>
          <p:nvSpPr>
            <p:cNvPr id="16" name="Rectangle 15"/>
            <p:cNvSpPr/>
            <p:nvPr/>
          </p:nvSpPr>
          <p:spPr>
            <a:xfrm>
              <a:off x="1904584" y="4836935"/>
              <a:ext cx="2296535" cy="162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p:cNvGrpSpPr/>
            <p:nvPr/>
          </p:nvGrpSpPr>
          <p:grpSpPr>
            <a:xfrm>
              <a:off x="2017834" y="4812097"/>
              <a:ext cx="1036352" cy="1369628"/>
              <a:chOff x="7460667" y="4798192"/>
              <a:chExt cx="1047213" cy="1460086"/>
            </a:xfrm>
          </p:grpSpPr>
          <p:sp>
            <p:nvSpPr>
              <p:cNvPr id="119" name="Google Shape;106;p1"/>
              <p:cNvSpPr/>
              <p:nvPr/>
            </p:nvSpPr>
            <p:spPr>
              <a:xfrm>
                <a:off x="7581899" y="52098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U</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0" name="Google Shape;106;p1"/>
              <p:cNvSpPr/>
              <p:nvPr/>
            </p:nvSpPr>
            <p:spPr>
              <a:xfrm>
                <a:off x="7581899" y="557180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AIE</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1" name="Google Shape;106;p1"/>
              <p:cNvSpPr/>
              <p:nvPr/>
            </p:nvSpPr>
            <p:spPr>
              <a:xfrm>
                <a:off x="7581898" y="59337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1600" kern="0" dirty="0">
                    <a:solidFill>
                      <a:srgbClr val="000000"/>
                    </a:solidFill>
                    <a:latin typeface="Helvetica Neue"/>
                    <a:ea typeface="Helvetica Neue"/>
                    <a:cs typeface="Helvetica Neue"/>
                    <a:sym typeface="Helvetica Neue"/>
                  </a:rPr>
                  <a:t>PLIO</a:t>
                </a:r>
                <a:endParaRPr kumimoji="0"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22" name="Rectangle 121"/>
              <p:cNvSpPr/>
              <p:nvPr/>
            </p:nvSpPr>
            <p:spPr>
              <a:xfrm>
                <a:off x="7460667" y="5128657"/>
                <a:ext cx="1047213" cy="112962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p:cNvSpPr/>
              <p:nvPr/>
            </p:nvSpPr>
            <p:spPr>
              <a:xfrm>
                <a:off x="7655452" y="4798192"/>
                <a:ext cx="679930" cy="369332"/>
              </a:xfrm>
              <a:prstGeom prst="rect">
                <a:avLst/>
              </a:prstGeom>
            </p:spPr>
            <p:txBody>
              <a:bodyPr wrap="none">
                <a:spAutoFit/>
              </a:bodyPr>
              <a:lstStyle/>
              <a:p>
                <a:pPr algn="ctr"/>
                <a:r>
                  <a:rPr lang="en-US" dirty="0"/>
                  <a:t>ACC0</a:t>
                </a:r>
              </a:p>
            </p:txBody>
          </p:sp>
        </p:grpSp>
        <p:grpSp>
          <p:nvGrpSpPr>
            <p:cNvPr id="113" name="Group 112"/>
            <p:cNvGrpSpPr/>
            <p:nvPr/>
          </p:nvGrpSpPr>
          <p:grpSpPr>
            <a:xfrm>
              <a:off x="3227227" y="4812655"/>
              <a:ext cx="826613" cy="1292603"/>
              <a:chOff x="7460668" y="4744299"/>
              <a:chExt cx="1047213" cy="1513979"/>
            </a:xfrm>
          </p:grpSpPr>
          <p:sp>
            <p:nvSpPr>
              <p:cNvPr id="114" name="Google Shape;106;p1"/>
              <p:cNvSpPr/>
              <p:nvPr/>
            </p:nvSpPr>
            <p:spPr>
              <a:xfrm>
                <a:off x="7581900" y="520985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U</a:t>
                </a:r>
                <a:r>
                  <a:rPr kumimoji="0" lang="en-US"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RAM</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5" name="Google Shape;106;p1"/>
              <p:cNvSpPr/>
              <p:nvPr/>
            </p:nvSpPr>
            <p:spPr>
              <a:xfrm>
                <a:off x="7581900" y="5571809"/>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AIE</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6" name="Google Shape;106;p1"/>
              <p:cNvSpPr/>
              <p:nvPr/>
            </p:nvSpPr>
            <p:spPr>
              <a:xfrm>
                <a:off x="7581898" y="5933758"/>
                <a:ext cx="793171" cy="243318"/>
              </a:xfrm>
              <a:prstGeom prst="rect">
                <a:avLst/>
              </a:prstGeom>
              <a:solidFill>
                <a:schemeClr val="accent2">
                  <a:lumMod val="40000"/>
                  <a:lumOff val="6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Helvetica Neue"/>
                  <a:buNone/>
                  <a:tabLst/>
                  <a:defRPr/>
                </a:pPr>
                <a:r>
                  <a:rPr lang="en-US" sz="900" kern="0" dirty="0">
                    <a:solidFill>
                      <a:srgbClr val="000000"/>
                    </a:solidFill>
                    <a:latin typeface="Helvetica Neue"/>
                    <a:ea typeface="Helvetica Neue"/>
                    <a:cs typeface="Helvetica Neue"/>
                    <a:sym typeface="Helvetica Neue"/>
                  </a:rPr>
                  <a:t>PLIO</a:t>
                </a:r>
                <a:endParaRPr kumimoji="0" sz="9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7" name="Rectangle 116"/>
              <p:cNvSpPr/>
              <p:nvPr/>
            </p:nvSpPr>
            <p:spPr>
              <a:xfrm>
                <a:off x="7460668" y="5128658"/>
                <a:ext cx="1047213" cy="112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8" name="Rectangle 117"/>
              <p:cNvSpPr/>
              <p:nvPr/>
            </p:nvSpPr>
            <p:spPr>
              <a:xfrm>
                <a:off x="7607772" y="4744299"/>
                <a:ext cx="839946" cy="512129"/>
              </a:xfrm>
              <a:prstGeom prst="rect">
                <a:avLst/>
              </a:prstGeom>
            </p:spPr>
            <p:txBody>
              <a:bodyPr wrap="none">
                <a:spAutoFit/>
              </a:bodyPr>
              <a:lstStyle/>
              <a:p>
                <a:pPr algn="ctr"/>
                <a:r>
                  <a:rPr lang="en-US" dirty="0"/>
                  <a:t>ACC1</a:t>
                </a:r>
              </a:p>
            </p:txBody>
          </p:sp>
        </p:grpSp>
      </p:grpSp>
      <p:grpSp>
        <p:nvGrpSpPr>
          <p:cNvPr id="141" name="Group 140"/>
          <p:cNvGrpSpPr/>
          <p:nvPr/>
        </p:nvGrpSpPr>
        <p:grpSpPr>
          <a:xfrm>
            <a:off x="5917189" y="3439242"/>
            <a:ext cx="2783198" cy="2205162"/>
            <a:chOff x="4607098" y="2148578"/>
            <a:chExt cx="3645328" cy="2874699"/>
          </a:xfrm>
        </p:grpSpPr>
        <p:grpSp>
          <p:nvGrpSpPr>
            <p:cNvPr id="142" name="Group 141"/>
            <p:cNvGrpSpPr/>
            <p:nvPr/>
          </p:nvGrpSpPr>
          <p:grpSpPr>
            <a:xfrm>
              <a:off x="5022299" y="3124200"/>
              <a:ext cx="2750101" cy="1899077"/>
              <a:chOff x="4688681" y="3077892"/>
              <a:chExt cx="2265998" cy="1574800"/>
            </a:xfrm>
          </p:grpSpPr>
          <p:sp>
            <p:nvSpPr>
              <p:cNvPr id="144" name="Rectangle 143"/>
              <p:cNvSpPr/>
              <p:nvPr/>
            </p:nvSpPr>
            <p:spPr>
              <a:xfrm>
                <a:off x="4688681" y="3077892"/>
                <a:ext cx="2265998" cy="1574800"/>
              </a:xfrm>
              <a:prstGeom prst="rect">
                <a:avLst/>
              </a:prstGeom>
              <a:solidFill>
                <a:srgbClr val="F9F9F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2" descr="Data Analytics Search Business Money Comments - Business PNG Image |  Transparent PNG Free Download on See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0519" y="3492752"/>
                <a:ext cx="855736" cy="897479"/>
              </a:xfrm>
              <a:prstGeom prst="rect">
                <a:avLst/>
              </a:prstGeom>
              <a:noFill/>
              <a:extLst>
                <a:ext uri="{909E8E84-426E-40DD-AFC4-6F175D3DCCD1}">
                  <a14:hiddenFill xmlns:a14="http://schemas.microsoft.com/office/drawing/2010/main">
                    <a:solidFill>
                      <a:srgbClr val="FFFFFF"/>
                    </a:solidFill>
                  </a14:hiddenFill>
                </a:ext>
              </a:extLst>
            </p:spPr>
          </p:pic>
        </p:grpSp>
        <p:sp>
          <p:nvSpPr>
            <p:cNvPr id="143" name="TextBox 142"/>
            <p:cNvSpPr txBox="1"/>
            <p:nvPr/>
          </p:nvSpPr>
          <p:spPr>
            <a:xfrm>
              <a:off x="4607098" y="2148578"/>
              <a:ext cx="3645328" cy="922816"/>
            </a:xfrm>
            <a:prstGeom prst="rect">
              <a:avLst/>
            </a:prstGeom>
            <a:noFill/>
          </p:spPr>
          <p:txBody>
            <a:bodyPr wrap="square" rtlCol="0">
              <a:spAutoFit/>
            </a:bodyPr>
            <a:lstStyle/>
            <a:p>
              <a:pPr algn="ctr"/>
              <a:r>
                <a:rPr lang="en-US" sz="2000" dirty="0"/>
                <a:t>Single Accelerator Analytical Model</a:t>
              </a:r>
            </a:p>
          </p:txBody>
        </p:sp>
      </p:grpSp>
      <p:cxnSp>
        <p:nvCxnSpPr>
          <p:cNvPr id="146" name="Google Shape;111;p1"/>
          <p:cNvCxnSpPr/>
          <p:nvPr/>
        </p:nvCxnSpPr>
        <p:spPr>
          <a:xfrm flipV="1">
            <a:off x="5010161" y="4834467"/>
            <a:ext cx="1042065" cy="128"/>
          </a:xfrm>
          <a:prstGeom prst="bentConnector3">
            <a:avLst>
              <a:gd name="adj1" fmla="val 50000"/>
            </a:avLst>
          </a:prstGeom>
          <a:noFill/>
          <a:ln w="38100" cap="flat" cmpd="sng">
            <a:solidFill>
              <a:schemeClr val="dk1"/>
            </a:solidFill>
            <a:prstDash val="solid"/>
            <a:miter lim="800000"/>
            <a:headEnd type="none" w="sm" len="sm"/>
            <a:tailEnd type="triangle" w="med" len="med"/>
          </a:ln>
        </p:spPr>
      </p:cxnSp>
      <p:cxnSp>
        <p:nvCxnSpPr>
          <p:cNvPr id="147" name="Google Shape;111;p1"/>
          <p:cNvCxnSpPr/>
          <p:nvPr/>
        </p:nvCxnSpPr>
        <p:spPr>
          <a:xfrm flipV="1">
            <a:off x="8700387" y="4809630"/>
            <a:ext cx="1042065" cy="128"/>
          </a:xfrm>
          <a:prstGeom prst="bentConnector3">
            <a:avLst>
              <a:gd name="adj1" fmla="val 50000"/>
            </a:avLst>
          </a:prstGeom>
          <a:noFill/>
          <a:ln w="38100" cap="flat" cmpd="sng">
            <a:solidFill>
              <a:schemeClr val="dk1"/>
            </a:solidFill>
            <a:prstDash val="solid"/>
            <a:miter lim="800000"/>
            <a:headEnd type="none" w="sm" len="sm"/>
            <a:tailEnd type="triangle" w="med" len="med"/>
          </a:ln>
        </p:spPr>
      </p:cxnSp>
      <p:grpSp>
        <p:nvGrpSpPr>
          <p:cNvPr id="7" name="Group 6"/>
          <p:cNvGrpSpPr/>
          <p:nvPr/>
        </p:nvGrpSpPr>
        <p:grpSpPr>
          <a:xfrm>
            <a:off x="10060624" y="3671393"/>
            <a:ext cx="1028921" cy="2732778"/>
            <a:chOff x="10060624" y="3671393"/>
            <a:chExt cx="1028921" cy="2732778"/>
          </a:xfrm>
        </p:grpSpPr>
        <p:sp>
          <p:nvSpPr>
            <p:cNvPr id="149" name="Rectangle 148"/>
            <p:cNvSpPr/>
            <p:nvPr/>
          </p:nvSpPr>
          <p:spPr>
            <a:xfrm>
              <a:off x="10063848" y="3683493"/>
              <a:ext cx="1024366" cy="1257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0" name="TextBox 149"/>
            <p:cNvSpPr txBox="1"/>
            <p:nvPr/>
          </p:nvSpPr>
          <p:spPr>
            <a:xfrm>
              <a:off x="10060624" y="3671393"/>
              <a:ext cx="1027590" cy="1015663"/>
            </a:xfrm>
            <a:prstGeom prst="rect">
              <a:avLst/>
            </a:prstGeom>
            <a:noFill/>
          </p:spPr>
          <p:txBody>
            <a:bodyPr wrap="square" rtlCol="0">
              <a:spAutoFit/>
            </a:bodyPr>
            <a:lstStyle/>
            <a:p>
              <a:r>
                <a:rPr lang="en-US" sz="1000" dirty="0"/>
                <a:t>EST: 2.9 TFLOPs</a:t>
              </a:r>
            </a:p>
            <a:p>
              <a:r>
                <a:rPr lang="en-US" sz="1000" dirty="0"/>
                <a:t>URAM: 256</a:t>
              </a:r>
            </a:p>
            <a:p>
              <a:r>
                <a:rPr lang="en-US" sz="1000" dirty="0"/>
                <a:t>BRAM: 384</a:t>
              </a:r>
            </a:p>
            <a:p>
              <a:r>
                <a:rPr lang="en-US" sz="1000" dirty="0"/>
                <a:t>AIE: 288, 72%</a:t>
              </a:r>
            </a:p>
            <a:p>
              <a:r>
                <a:rPr lang="en-US" sz="1000" dirty="0"/>
                <a:t>PLIO Strategy:</a:t>
              </a:r>
            </a:p>
            <a:p>
              <a:r>
                <a:rPr lang="en-US" sz="1000" dirty="0"/>
                <a:t>A=4, </a:t>
              </a:r>
              <a:r>
                <a:rPr lang="en-US" altLang="zh-CN" sz="1000" dirty="0"/>
                <a:t>B=4, C=18</a:t>
              </a:r>
              <a:endParaRPr lang="en-US" sz="1000" dirty="0"/>
            </a:p>
          </p:txBody>
        </p:sp>
        <p:sp>
          <p:nvSpPr>
            <p:cNvPr id="154" name="Rectangle 153"/>
            <p:cNvSpPr/>
            <p:nvPr/>
          </p:nvSpPr>
          <p:spPr>
            <a:xfrm>
              <a:off x="10065179" y="5146844"/>
              <a:ext cx="1024366" cy="1257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5" name="TextBox 154"/>
            <p:cNvSpPr txBox="1"/>
            <p:nvPr/>
          </p:nvSpPr>
          <p:spPr>
            <a:xfrm>
              <a:off x="10061955" y="5269654"/>
              <a:ext cx="1026259" cy="1015663"/>
            </a:xfrm>
            <a:prstGeom prst="rect">
              <a:avLst/>
            </a:prstGeom>
            <a:noFill/>
          </p:spPr>
          <p:txBody>
            <a:bodyPr wrap="square" rtlCol="0">
              <a:spAutoFit/>
            </a:bodyPr>
            <a:lstStyle/>
            <a:p>
              <a:r>
                <a:rPr lang="en-US" sz="1000" dirty="0"/>
                <a:t>EST: 0.8 TFLOPs</a:t>
              </a:r>
            </a:p>
            <a:p>
              <a:r>
                <a:rPr lang="en-US" sz="1000" dirty="0"/>
                <a:t>URAM: 64</a:t>
              </a:r>
            </a:p>
            <a:p>
              <a:r>
                <a:rPr lang="en-US" sz="1000" dirty="0"/>
                <a:t>BRAM: 64</a:t>
              </a:r>
            </a:p>
            <a:p>
              <a:r>
                <a:rPr lang="en-US" sz="1000" dirty="0"/>
                <a:t>AIE: 64, 16%</a:t>
              </a:r>
            </a:p>
            <a:p>
              <a:r>
                <a:rPr lang="en-US" sz="1000" dirty="0"/>
                <a:t>PLIO Strategy:</a:t>
              </a:r>
            </a:p>
            <a:p>
              <a:r>
                <a:rPr lang="en-US" sz="1000" dirty="0"/>
                <a:t>A=4, </a:t>
              </a:r>
              <a:r>
                <a:rPr lang="en-US" altLang="zh-CN" sz="1000" dirty="0"/>
                <a:t>B=4, C=4</a:t>
              </a:r>
              <a:endParaRPr lang="en-US" sz="1000" dirty="0"/>
            </a:p>
          </p:txBody>
        </p:sp>
      </p:grpSp>
      <p:cxnSp>
        <p:nvCxnSpPr>
          <p:cNvPr id="81" name="Straight Connector 80"/>
          <p:cNvCxnSpPr/>
          <p:nvPr/>
        </p:nvCxnSpPr>
        <p:spPr>
          <a:xfrm>
            <a:off x="3697653" y="2859666"/>
            <a:ext cx="0" cy="12290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9893070" y="2637902"/>
            <a:ext cx="2409736" cy="2552917"/>
            <a:chOff x="9893070" y="2637902"/>
            <a:chExt cx="2409736" cy="2552917"/>
          </a:xfrm>
        </p:grpSpPr>
        <p:sp>
          <p:nvSpPr>
            <p:cNvPr id="105" name="TextBox 104"/>
            <p:cNvSpPr txBox="1"/>
            <p:nvPr/>
          </p:nvSpPr>
          <p:spPr>
            <a:xfrm>
              <a:off x="9893070" y="2637902"/>
              <a:ext cx="2103806" cy="707886"/>
            </a:xfrm>
            <a:prstGeom prst="rect">
              <a:avLst/>
            </a:prstGeom>
            <a:noFill/>
          </p:spPr>
          <p:txBody>
            <a:bodyPr wrap="square" rtlCol="0">
              <a:spAutoFit/>
            </a:bodyPr>
            <a:lstStyle/>
            <a:p>
              <a:pPr algn="ctr"/>
              <a:r>
                <a:rPr lang="en-US" sz="2000" dirty="0"/>
                <a:t>Record Optimized Solution</a:t>
              </a:r>
            </a:p>
          </p:txBody>
        </p:sp>
        <p:grpSp>
          <p:nvGrpSpPr>
            <p:cNvPr id="111" name="Group 110"/>
            <p:cNvGrpSpPr/>
            <p:nvPr/>
          </p:nvGrpSpPr>
          <p:grpSpPr>
            <a:xfrm>
              <a:off x="11088214" y="4347760"/>
              <a:ext cx="1214592" cy="843059"/>
              <a:chOff x="11088214" y="4347760"/>
              <a:chExt cx="1214592" cy="843059"/>
            </a:xfrm>
          </p:grpSpPr>
          <p:sp>
            <p:nvSpPr>
              <p:cNvPr id="124" name="Rectangle 123"/>
              <p:cNvSpPr/>
              <p:nvPr/>
            </p:nvSpPr>
            <p:spPr>
              <a:xfrm>
                <a:off x="11170978" y="4837201"/>
                <a:ext cx="989272" cy="35361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5" name="TextBox 124"/>
              <p:cNvSpPr txBox="1"/>
              <p:nvPr/>
            </p:nvSpPr>
            <p:spPr>
              <a:xfrm>
                <a:off x="11088214" y="4347760"/>
                <a:ext cx="1209592" cy="461665"/>
              </a:xfrm>
              <a:prstGeom prst="rect">
                <a:avLst/>
              </a:prstGeom>
              <a:noFill/>
            </p:spPr>
            <p:txBody>
              <a:bodyPr wrap="square" rtlCol="0">
                <a:spAutoFit/>
              </a:bodyPr>
              <a:lstStyle/>
              <a:p>
                <a:pPr algn="ctr"/>
                <a:r>
                  <a:rPr lang="en-US" sz="2400" dirty="0"/>
                  <a:t>Overall</a:t>
                </a:r>
              </a:p>
            </p:txBody>
          </p:sp>
          <p:sp>
            <p:nvSpPr>
              <p:cNvPr id="126" name="TextBox 125"/>
              <p:cNvSpPr txBox="1"/>
              <p:nvPr/>
            </p:nvSpPr>
            <p:spPr>
              <a:xfrm>
                <a:off x="11139084" y="4844733"/>
                <a:ext cx="1163722" cy="276999"/>
              </a:xfrm>
              <a:prstGeom prst="rect">
                <a:avLst/>
              </a:prstGeom>
              <a:noFill/>
            </p:spPr>
            <p:txBody>
              <a:bodyPr wrap="square" rtlCol="0">
                <a:spAutoFit/>
              </a:bodyPr>
              <a:lstStyle/>
              <a:p>
                <a:r>
                  <a:rPr lang="en-US" sz="1200" dirty="0"/>
                  <a:t>2.0 TFLOPs</a:t>
                </a:r>
              </a:p>
            </p:txBody>
          </p:sp>
        </p:grpSp>
      </p:grpSp>
      <p:grpSp>
        <p:nvGrpSpPr>
          <p:cNvPr id="127" name="Group 126"/>
          <p:cNvGrpSpPr/>
          <p:nvPr/>
        </p:nvGrpSpPr>
        <p:grpSpPr>
          <a:xfrm>
            <a:off x="562222" y="1307149"/>
            <a:ext cx="7173504" cy="1091075"/>
            <a:chOff x="562222" y="1307149"/>
            <a:chExt cx="5785872" cy="1091075"/>
          </a:xfrm>
        </p:grpSpPr>
        <p:sp>
          <p:nvSpPr>
            <p:cNvPr id="129" name="TextBox 128"/>
            <p:cNvSpPr txBox="1"/>
            <p:nvPr/>
          </p:nvSpPr>
          <p:spPr>
            <a:xfrm>
              <a:off x="562222" y="1690338"/>
              <a:ext cx="5785872" cy="707886"/>
            </a:xfrm>
            <a:prstGeom prst="rect">
              <a:avLst/>
            </a:prstGeom>
            <a:noFill/>
          </p:spPr>
          <p:txBody>
            <a:bodyPr wrap="square" rtlCol="0">
              <a:spAutoFit/>
            </a:bodyPr>
            <a:lstStyle/>
            <a:p>
              <a:r>
                <a:rPr lang="en-US" sz="2000" dirty="0">
                  <a:solidFill>
                    <a:srgbClr val="C00000"/>
                  </a:solidFill>
                </a:rPr>
                <a:t>How to assign </a:t>
              </a:r>
              <a:r>
                <a:rPr lang="en-US" sz="2000" b="1" dirty="0">
                  <a:solidFill>
                    <a:srgbClr val="C00000"/>
                  </a:solidFill>
                </a:rPr>
                <a:t>M layers </a:t>
              </a:r>
              <a:r>
                <a:rPr lang="en-US" sz="2000" dirty="0">
                  <a:solidFill>
                    <a:srgbClr val="C00000"/>
                  </a:solidFill>
                </a:rPr>
                <a:t>in one AI Model to </a:t>
              </a:r>
              <a:r>
                <a:rPr lang="en-US" sz="2000" b="1" dirty="0">
                  <a:solidFill>
                    <a:srgbClr val="C00000"/>
                  </a:solidFill>
                </a:rPr>
                <a:t>N accelerators</a:t>
              </a:r>
              <a:r>
                <a:rPr lang="en-US" sz="2000" dirty="0">
                  <a:solidFill>
                    <a:srgbClr val="C00000"/>
                  </a:solidFill>
                </a:rPr>
                <a:t>?</a:t>
              </a:r>
            </a:p>
          </p:txBody>
        </p:sp>
        <p:grpSp>
          <p:nvGrpSpPr>
            <p:cNvPr id="130" name="Group 129"/>
            <p:cNvGrpSpPr/>
            <p:nvPr/>
          </p:nvGrpSpPr>
          <p:grpSpPr>
            <a:xfrm>
              <a:off x="2149220" y="1336390"/>
              <a:ext cx="476250" cy="468969"/>
              <a:chOff x="2149220" y="1336390"/>
              <a:chExt cx="476250" cy="468969"/>
            </a:xfrm>
          </p:grpSpPr>
          <p:cxnSp>
            <p:nvCxnSpPr>
              <p:cNvPr id="134" name="Straight Arrow Connector 133"/>
              <p:cNvCxnSpPr/>
              <p:nvPr/>
            </p:nvCxnSpPr>
            <p:spPr>
              <a:xfrm flipV="1">
                <a:off x="2344615" y="1643768"/>
                <a:ext cx="0" cy="1615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2149220" y="1336390"/>
                <a:ext cx="476250" cy="400110"/>
              </a:xfrm>
              <a:prstGeom prst="rect">
                <a:avLst/>
              </a:prstGeom>
              <a:noFill/>
            </p:spPr>
            <p:txBody>
              <a:bodyPr wrap="square" rtlCol="0">
                <a:spAutoFit/>
              </a:bodyPr>
              <a:lstStyle/>
              <a:p>
                <a:r>
                  <a:rPr lang="zh-CN" altLang="en-US" sz="2000" b="1" dirty="0">
                    <a:solidFill>
                      <a:srgbClr val="C00000"/>
                    </a:solidFill>
                  </a:rPr>
                  <a:t>①</a:t>
                </a:r>
                <a:endParaRPr lang="en-US" sz="2000" b="1" dirty="0">
                  <a:solidFill>
                    <a:srgbClr val="C00000"/>
                  </a:solidFill>
                </a:endParaRPr>
              </a:p>
            </p:txBody>
          </p:sp>
        </p:grpSp>
        <p:grpSp>
          <p:nvGrpSpPr>
            <p:cNvPr id="131" name="Group 130"/>
            <p:cNvGrpSpPr/>
            <p:nvPr/>
          </p:nvGrpSpPr>
          <p:grpSpPr>
            <a:xfrm>
              <a:off x="4945257" y="1307149"/>
              <a:ext cx="476250" cy="498210"/>
              <a:chOff x="4494383" y="1302558"/>
              <a:chExt cx="476250" cy="498210"/>
            </a:xfrm>
          </p:grpSpPr>
          <p:cxnSp>
            <p:nvCxnSpPr>
              <p:cNvPr id="132" name="Straight Arrow Connector 131"/>
              <p:cNvCxnSpPr/>
              <p:nvPr/>
            </p:nvCxnSpPr>
            <p:spPr>
              <a:xfrm flipV="1">
                <a:off x="4703198" y="1639177"/>
                <a:ext cx="0" cy="1615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4494383" y="1302558"/>
                <a:ext cx="476250" cy="400110"/>
              </a:xfrm>
              <a:prstGeom prst="rect">
                <a:avLst/>
              </a:prstGeom>
              <a:noFill/>
            </p:spPr>
            <p:txBody>
              <a:bodyPr wrap="square" rtlCol="0">
                <a:spAutoFit/>
              </a:bodyPr>
              <a:lstStyle/>
              <a:p>
                <a:r>
                  <a:rPr lang="zh-CN" altLang="en-US" sz="2000" b="1" dirty="0">
                    <a:solidFill>
                      <a:srgbClr val="C00000"/>
                    </a:solidFill>
                  </a:rPr>
                  <a:t>②</a:t>
                </a:r>
                <a:endParaRPr lang="en-US" sz="2000" b="1" dirty="0">
                  <a:solidFill>
                    <a:srgbClr val="C00000"/>
                  </a:solidFill>
                </a:endParaRPr>
              </a:p>
            </p:txBody>
          </p:sp>
        </p:grpSp>
      </p:grpSp>
      <p:grpSp>
        <p:nvGrpSpPr>
          <p:cNvPr id="136" name="Group 135"/>
          <p:cNvGrpSpPr/>
          <p:nvPr/>
        </p:nvGrpSpPr>
        <p:grpSpPr>
          <a:xfrm>
            <a:off x="7351114" y="1450659"/>
            <a:ext cx="5191840" cy="1187243"/>
            <a:chOff x="562222" y="1949645"/>
            <a:chExt cx="4187538" cy="1187243"/>
          </a:xfrm>
        </p:grpSpPr>
        <p:sp>
          <p:nvSpPr>
            <p:cNvPr id="137" name="Rectangle 136">
              <a:extLst>
                <a:ext uri="{FF2B5EF4-FFF2-40B4-BE49-F238E27FC236}">
                  <a16:creationId xmlns:a16="http://schemas.microsoft.com/office/drawing/2014/main" id="{AF4063A7-5249-4883-A2BB-B874F875D215}"/>
                </a:ext>
              </a:extLst>
            </p:cNvPr>
            <p:cNvSpPr/>
            <p:nvPr/>
          </p:nvSpPr>
          <p:spPr>
            <a:xfrm>
              <a:off x="572361" y="1949645"/>
              <a:ext cx="3976207" cy="400110"/>
            </a:xfrm>
            <a:prstGeom prst="rect">
              <a:avLst/>
            </a:prstGeom>
            <a:noFill/>
          </p:spPr>
          <p:txBody>
            <a:bodyPr wrap="square" rtlCol="0">
              <a:spAutoFit/>
            </a:bodyPr>
            <a:lstStyle/>
            <a:p>
              <a:r>
                <a:rPr lang="en-US" altLang="zh-CN" sz="2000" dirty="0"/>
                <a:t>1</a:t>
              </a:r>
              <a:r>
                <a:rPr lang="en-US" altLang="zh-CN" sz="2000" baseline="30000" dirty="0"/>
                <a:t>st</a:t>
              </a:r>
              <a:r>
                <a:rPr lang="en-US" altLang="zh-CN" sz="2000" dirty="0"/>
                <a:t> Step: Workload Assignment</a:t>
              </a:r>
              <a:endParaRPr lang="en-US" sz="2000" dirty="0"/>
            </a:p>
          </p:txBody>
        </p:sp>
        <p:sp>
          <p:nvSpPr>
            <p:cNvPr id="140" name="Rectangle 139">
              <a:extLst>
                <a:ext uri="{FF2B5EF4-FFF2-40B4-BE49-F238E27FC236}">
                  <a16:creationId xmlns:a16="http://schemas.microsoft.com/office/drawing/2014/main" id="{AF4063A7-5249-4883-A2BB-B874F875D215}"/>
                </a:ext>
              </a:extLst>
            </p:cNvPr>
            <p:cNvSpPr/>
            <p:nvPr/>
          </p:nvSpPr>
          <p:spPr>
            <a:xfrm>
              <a:off x="562222" y="2429002"/>
              <a:ext cx="4187538" cy="707886"/>
            </a:xfrm>
            <a:prstGeom prst="rect">
              <a:avLst/>
            </a:prstGeom>
            <a:noFill/>
          </p:spPr>
          <p:txBody>
            <a:bodyPr wrap="square" rtlCol="0">
              <a:spAutoFit/>
            </a:bodyPr>
            <a:lstStyle/>
            <a:p>
              <a:r>
                <a:rPr lang="en-US" altLang="zh-CN" sz="2000" dirty="0"/>
                <a:t>2</a:t>
              </a:r>
              <a:r>
                <a:rPr lang="en-US" altLang="zh-CN" sz="2000" baseline="30000" dirty="0"/>
                <a:t>nd</a:t>
              </a:r>
              <a:r>
                <a:rPr lang="en-US" altLang="zh-CN" sz="2000" dirty="0"/>
                <a:t>  Step: </a:t>
              </a:r>
              <a:r>
                <a:rPr lang="en-US" sz="2000" dirty="0"/>
                <a:t>Hardware Resource Partitioning</a:t>
              </a:r>
            </a:p>
          </p:txBody>
        </p:sp>
      </p:grpSp>
      <p:sp>
        <p:nvSpPr>
          <p:cNvPr id="148" name="TextBox 147"/>
          <p:cNvSpPr txBox="1"/>
          <p:nvPr/>
        </p:nvSpPr>
        <p:spPr>
          <a:xfrm>
            <a:off x="2150464" y="2085373"/>
            <a:ext cx="1566691" cy="461665"/>
          </a:xfrm>
          <a:prstGeom prst="rect">
            <a:avLst/>
          </a:prstGeom>
          <a:noFill/>
        </p:spPr>
        <p:txBody>
          <a:bodyPr wrap="square" rtlCol="0">
            <a:spAutoFit/>
          </a:bodyPr>
          <a:lstStyle/>
          <a:p>
            <a:r>
              <a:rPr lang="en-US" sz="2400" dirty="0"/>
              <a:t>5 layers</a:t>
            </a:r>
          </a:p>
        </p:txBody>
      </p:sp>
      <p:sp>
        <p:nvSpPr>
          <p:cNvPr id="151" name="TextBox 150"/>
          <p:cNvSpPr txBox="1"/>
          <p:nvPr/>
        </p:nvSpPr>
        <p:spPr>
          <a:xfrm>
            <a:off x="2244063" y="4176768"/>
            <a:ext cx="1445296" cy="461665"/>
          </a:xfrm>
          <a:prstGeom prst="rect">
            <a:avLst/>
          </a:prstGeom>
          <a:noFill/>
        </p:spPr>
        <p:txBody>
          <a:bodyPr wrap="square" rtlCol="0">
            <a:spAutoFit/>
          </a:bodyPr>
          <a:lstStyle/>
          <a:p>
            <a:r>
              <a:rPr lang="en-US" sz="2400" dirty="0"/>
              <a:t>2 ACCs</a:t>
            </a:r>
          </a:p>
        </p:txBody>
      </p:sp>
    </p:spTree>
    <p:extLst>
      <p:ext uri="{BB962C8B-B14F-4D97-AF65-F5344CB8AC3E}">
        <p14:creationId xmlns:p14="http://schemas.microsoft.com/office/powerpoint/2010/main" val="39016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p:cTn id="11" dur="500" fill="hold"/>
                                        <p:tgtEl>
                                          <p:spTgt spid="81"/>
                                        </p:tgtEl>
                                        <p:attrNameLst>
                                          <p:attrName>ppt_w</p:attrName>
                                        </p:attrNameLst>
                                      </p:cBhvr>
                                      <p:tavLst>
                                        <p:tav tm="0">
                                          <p:val>
                                            <p:fltVal val="0"/>
                                          </p:val>
                                        </p:tav>
                                        <p:tav tm="100000">
                                          <p:val>
                                            <p:strVal val="#ppt_w"/>
                                          </p:val>
                                        </p:tav>
                                      </p:tavLst>
                                    </p:anim>
                                    <p:anim calcmode="lin" valueType="num">
                                      <p:cBhvr>
                                        <p:cTn id="12" dur="500" fill="hold"/>
                                        <p:tgtEl>
                                          <p:spTgt spid="81"/>
                                        </p:tgtEl>
                                        <p:attrNameLst>
                                          <p:attrName>ppt_h</p:attrName>
                                        </p:attrNameLst>
                                      </p:cBhvr>
                                      <p:tavLst>
                                        <p:tav tm="0">
                                          <p:val>
                                            <p:fltVal val="0"/>
                                          </p:val>
                                        </p:tav>
                                        <p:tav tm="100000">
                                          <p:val>
                                            <p:strVal val="#ppt_h"/>
                                          </p:val>
                                        </p:tav>
                                      </p:tavLst>
                                    </p:anim>
                                    <p:animEffect transition="in" filter="fade">
                                      <p:cBhvr>
                                        <p:cTn id="13" dur="500"/>
                                        <p:tgtEl>
                                          <p:spTgt spid="81"/>
                                        </p:tgtEl>
                                      </p:cBhvr>
                                    </p:animEffect>
                                  </p:childTnLst>
                                </p:cTn>
                              </p:par>
                            </p:childTnLst>
                          </p:cTn>
                        </p:par>
                        <p:par>
                          <p:cTn id="14" fill="hold">
                            <p:stCondLst>
                              <p:cond delay="1000"/>
                            </p:stCondLst>
                            <p:childTnLst>
                              <p:par>
                                <p:cTn id="15" presetID="10" presetClass="exit" presetSubtype="0" fill="hold" nodeType="after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icture 333">
            <a:extLst>
              <a:ext uri="{FF2B5EF4-FFF2-40B4-BE49-F238E27FC236}">
                <a16:creationId xmlns:a16="http://schemas.microsoft.com/office/drawing/2014/main" id="{0352141D-1F13-FD58-AAA7-95A382CE8F1A}"/>
              </a:ext>
            </a:extLst>
          </p:cNvPr>
          <p:cNvPicPr>
            <a:picLocks noChangeAspect="1"/>
          </p:cNvPicPr>
          <p:nvPr/>
        </p:nvPicPr>
        <p:blipFill>
          <a:blip r:embed="rId4"/>
          <a:stretch>
            <a:fillRect/>
          </a:stretch>
        </p:blipFill>
        <p:spPr>
          <a:xfrm>
            <a:off x="4335427" y="660409"/>
            <a:ext cx="8112036" cy="4984632"/>
          </a:xfrm>
          <a:prstGeom prst="rect">
            <a:avLst/>
          </a:prstGeom>
        </p:spPr>
      </p:pic>
      <p:sp>
        <p:nvSpPr>
          <p:cNvPr id="2" name="Title 2">
            <a:extLst>
              <a:ext uri="{FF2B5EF4-FFF2-40B4-BE49-F238E27FC236}">
                <a16:creationId xmlns:a16="http://schemas.microsoft.com/office/drawing/2014/main" id="{26FC07F8-94BA-8845-6B7B-99794D44B873}"/>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1A1A1A"/>
              </a:buClr>
              <a:defRPr/>
            </a:pPr>
            <a:r>
              <a:rPr kumimoji="0" lang="en-US" altLang="zh-CN" sz="28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rPr>
              <a:t>“X</a:t>
            </a:r>
            <a:r>
              <a:rPr kumimoji="0" lang="zh-CN" altLang="en-US" sz="28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rPr>
              <a:t> </a:t>
            </a:r>
            <a:r>
              <a:rPr kumimoji="0" lang="en-US" altLang="zh-CN" sz="28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rPr>
              <a:t>FPGA”</a:t>
            </a:r>
            <a:r>
              <a:rPr lang="zh-CN" altLang="en-US" sz="2800" b="0" kern="1200" dirty="0">
                <a:solidFill>
                  <a:srgbClr val="00B0F0"/>
                </a:solidFill>
                <a:latin typeface="Calibri"/>
                <a:ea typeface="+mn-ea"/>
                <a:cs typeface="+mn-cs"/>
              </a:rPr>
              <a:t> </a:t>
            </a:r>
            <a:r>
              <a:rPr lang="en-US" altLang="zh-CN" sz="2800" b="0" kern="1200" dirty="0">
                <a:solidFill>
                  <a:srgbClr val="00B0F0"/>
                </a:solidFill>
                <a:latin typeface="Calibri"/>
                <a:ea typeface="+mn-ea"/>
                <a:cs typeface="+mn-cs"/>
              </a:rPr>
              <a:t>=&gt;</a:t>
            </a:r>
            <a:r>
              <a:rPr lang="zh-CN" altLang="en-US" sz="2800" b="0" kern="1200" dirty="0">
                <a:solidFill>
                  <a:srgbClr val="00B0F0"/>
                </a:solidFill>
                <a:latin typeface="Calibri"/>
                <a:ea typeface="+mn-ea"/>
                <a:cs typeface="+mn-cs"/>
              </a:rPr>
              <a:t> </a:t>
            </a:r>
            <a:r>
              <a:rPr lang="en-US" altLang="zh-CN" sz="2800" b="0" dirty="0">
                <a:solidFill>
                  <a:srgbClr val="00B0F0"/>
                </a:solidFill>
                <a:latin typeface="+mn-lt"/>
                <a:cs typeface="Calibri" panose="020F0502020204030204" pitchFamily="34" charset="0"/>
              </a:rPr>
              <a:t>Versal ACAP Architecture</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sp>
        <p:nvSpPr>
          <p:cNvPr id="3" name="TextBox 2">
            <a:extLst>
              <a:ext uri="{FF2B5EF4-FFF2-40B4-BE49-F238E27FC236}">
                <a16:creationId xmlns:a16="http://schemas.microsoft.com/office/drawing/2014/main" id="{EC15647E-3D6D-61F1-51CD-568311704D7C}"/>
              </a:ext>
            </a:extLst>
          </p:cNvPr>
          <p:cNvSpPr txBox="1"/>
          <p:nvPr/>
        </p:nvSpPr>
        <p:spPr>
          <a:xfrm>
            <a:off x="116295" y="1160941"/>
            <a:ext cx="10523890" cy="1200329"/>
          </a:xfrm>
          <a:prstGeom prst="rect">
            <a:avLst/>
          </a:prstGeom>
          <a:noFill/>
        </p:spPr>
        <p:txBody>
          <a:bodyPr wrap="square" rtlCol="0">
            <a:spAutoFit/>
          </a:bodyPr>
          <a:lstStyle/>
          <a:p>
            <a:r>
              <a:rPr lang="en-US" altLang="zh-CN" sz="2400" dirty="0">
                <a:solidFill>
                  <a:schemeClr val="tx1"/>
                </a:solidFill>
                <a:latin typeface="+mn-lt"/>
              </a:rPr>
              <a:t>AMD</a:t>
            </a:r>
            <a:r>
              <a:rPr lang="zh-CN" altLang="en-US" sz="2400" dirty="0">
                <a:solidFill>
                  <a:schemeClr val="tx1"/>
                </a:solidFill>
                <a:latin typeface="+mn-lt"/>
              </a:rPr>
              <a:t> </a:t>
            </a:r>
            <a:r>
              <a:rPr lang="en-US" altLang="zh-CN" sz="2400" dirty="0">
                <a:solidFill>
                  <a:schemeClr val="tx1"/>
                </a:solidFill>
                <a:latin typeface="+mn-lt"/>
              </a:rPr>
              <a:t>ACAP</a:t>
            </a:r>
          </a:p>
          <a:p>
            <a:r>
              <a:rPr lang="en-US" altLang="zh-CN" sz="2400" dirty="0">
                <a:solidFill>
                  <a:schemeClr val="tx1"/>
                </a:solidFill>
                <a:latin typeface="+mn-lt"/>
              </a:rPr>
              <a:t>Heterogeneous</a:t>
            </a:r>
            <a:r>
              <a:rPr lang="zh-CN" altLang="en-US" sz="2400" dirty="0">
                <a:solidFill>
                  <a:schemeClr val="tx1"/>
                </a:solidFill>
                <a:latin typeface="+mn-lt"/>
              </a:rPr>
              <a:t> </a:t>
            </a:r>
            <a:r>
              <a:rPr lang="en-US" altLang="zh-CN" sz="2400" dirty="0">
                <a:solidFill>
                  <a:schemeClr val="tx1"/>
                </a:solidFill>
                <a:latin typeface="+mn-lt"/>
              </a:rPr>
              <a:t>SoC</a:t>
            </a:r>
          </a:p>
          <a:p>
            <a:r>
              <a:rPr lang="en-US" sz="2400" dirty="0">
                <a:latin typeface="+mn-lt"/>
              </a:rPr>
              <a:t>FPGA + AI Tensor Cores + CPU</a:t>
            </a:r>
          </a:p>
        </p:txBody>
      </p:sp>
      <p:sp>
        <p:nvSpPr>
          <p:cNvPr id="8" name="TextBox 7">
            <a:extLst>
              <a:ext uri="{FF2B5EF4-FFF2-40B4-BE49-F238E27FC236}">
                <a16:creationId xmlns:a16="http://schemas.microsoft.com/office/drawing/2014/main" id="{9BC817EF-134C-5F80-16B8-E57AF9E2F464}"/>
              </a:ext>
            </a:extLst>
          </p:cNvPr>
          <p:cNvSpPr txBox="1"/>
          <p:nvPr/>
        </p:nvSpPr>
        <p:spPr>
          <a:xfrm>
            <a:off x="0" y="2552560"/>
            <a:ext cx="6571281" cy="1938992"/>
          </a:xfrm>
          <a:prstGeom prst="rect">
            <a:avLst/>
          </a:prstGeom>
          <a:noFill/>
        </p:spPr>
        <p:txBody>
          <a:bodyPr wrap="square" rtlCol="0">
            <a:spAutoFit/>
          </a:bodyPr>
          <a:lstStyle/>
          <a:p>
            <a:pPr marL="342900" indent="-342900">
              <a:buFont typeface="Wingdings" pitchFamily="2" charset="2"/>
              <a:buChar char="Ø"/>
            </a:pPr>
            <a:r>
              <a:rPr lang="en-US" altLang="zh-CN" sz="2400" dirty="0">
                <a:solidFill>
                  <a:schemeClr val="tx1"/>
                </a:solidFill>
                <a:latin typeface="+mn-lt"/>
              </a:rPr>
              <a:t>Composing</a:t>
            </a:r>
            <a:r>
              <a:rPr lang="zh-CN" altLang="en-US" sz="2400" dirty="0">
                <a:solidFill>
                  <a:schemeClr val="tx1"/>
                </a:solidFill>
                <a:latin typeface="+mn-lt"/>
              </a:rPr>
              <a:t> </a:t>
            </a:r>
            <a:r>
              <a:rPr lang="en-US" altLang="zh-CN" sz="2400" dirty="0">
                <a:solidFill>
                  <a:schemeClr val="tx1"/>
                </a:solidFill>
                <a:latin typeface="+mn-lt"/>
              </a:rPr>
              <a:t>Diverse</a:t>
            </a:r>
            <a:r>
              <a:rPr lang="zh-CN" altLang="en-US" sz="2400" dirty="0">
                <a:solidFill>
                  <a:schemeClr val="tx1"/>
                </a:solidFill>
                <a:latin typeface="+mn-lt"/>
              </a:rPr>
              <a:t> </a:t>
            </a:r>
            <a:r>
              <a:rPr lang="en-US" altLang="zh-CN" sz="2400" dirty="0" err="1">
                <a:solidFill>
                  <a:schemeClr val="tx1"/>
                </a:solidFill>
                <a:latin typeface="+mn-lt"/>
              </a:rPr>
              <a:t>Accs</a:t>
            </a:r>
            <a:r>
              <a:rPr lang="zh-CN" altLang="en-US" sz="2400" dirty="0">
                <a:solidFill>
                  <a:schemeClr val="tx1"/>
                </a:solidFill>
                <a:latin typeface="+mn-lt"/>
              </a:rPr>
              <a:t> </a:t>
            </a:r>
            <a:r>
              <a:rPr lang="en-US" altLang="zh-CN" sz="2400" dirty="0">
                <a:solidFill>
                  <a:schemeClr val="tx1"/>
                </a:solidFill>
                <a:latin typeface="+mn-lt"/>
              </a:rPr>
              <a:t>for</a:t>
            </a:r>
            <a:r>
              <a:rPr lang="zh-CN" altLang="en-US" sz="2400" dirty="0">
                <a:solidFill>
                  <a:schemeClr val="tx1"/>
                </a:solidFill>
                <a:latin typeface="+mn-lt"/>
              </a:rPr>
              <a:t> </a:t>
            </a:r>
            <a:r>
              <a:rPr lang="en-US" altLang="zh-CN" sz="2400" dirty="0">
                <a:solidFill>
                  <a:schemeClr val="tx1"/>
                </a:solidFill>
                <a:latin typeface="+mn-lt"/>
              </a:rPr>
              <a:t>Matrix</a:t>
            </a:r>
            <a:r>
              <a:rPr lang="zh-CN" altLang="en-US" sz="2400" dirty="0">
                <a:solidFill>
                  <a:schemeClr val="tx1"/>
                </a:solidFill>
                <a:latin typeface="+mn-lt"/>
              </a:rPr>
              <a:t> </a:t>
            </a:r>
            <a:r>
              <a:rPr lang="en-US" altLang="zh-CN" sz="2400" dirty="0">
                <a:solidFill>
                  <a:schemeClr val="tx1"/>
                </a:solidFill>
                <a:latin typeface="+mn-lt"/>
              </a:rPr>
              <a:t>Multiply</a:t>
            </a:r>
            <a:r>
              <a:rPr lang="zh-CN" altLang="en-US" sz="2400" dirty="0">
                <a:solidFill>
                  <a:schemeClr val="tx1"/>
                </a:solidFill>
                <a:latin typeface="+mn-lt"/>
              </a:rPr>
              <a:t> </a:t>
            </a:r>
            <a:r>
              <a:rPr lang="en-US" altLang="zh-CN" sz="2400" dirty="0">
                <a:solidFill>
                  <a:schemeClr val="tx1"/>
                </a:solidFill>
                <a:latin typeface="+mn-lt"/>
              </a:rPr>
              <a:t>-&gt;</a:t>
            </a:r>
            <a:r>
              <a:rPr lang="zh-CN" altLang="en-US" sz="2400" dirty="0">
                <a:solidFill>
                  <a:schemeClr val="tx1"/>
                </a:solidFill>
                <a:latin typeface="+mn-lt"/>
              </a:rPr>
              <a:t> </a:t>
            </a:r>
            <a:r>
              <a:rPr lang="en-US" altLang="zh-CN" sz="2400" dirty="0">
                <a:solidFill>
                  <a:schemeClr val="tx1"/>
                </a:solidFill>
                <a:latin typeface="+mn-lt"/>
              </a:rPr>
              <a:t>Throughput</a:t>
            </a:r>
            <a:r>
              <a:rPr lang="zh-CN" altLang="en-US" sz="2400" dirty="0">
                <a:solidFill>
                  <a:schemeClr val="tx1"/>
                </a:solidFill>
                <a:latin typeface="+mn-lt"/>
              </a:rPr>
              <a:t> </a:t>
            </a:r>
            <a:r>
              <a:rPr lang="en-US" altLang="zh-CN" sz="2400" dirty="0">
                <a:solidFill>
                  <a:schemeClr val="tx1"/>
                </a:solidFill>
                <a:latin typeface="+mn-lt"/>
              </a:rPr>
              <a:t>Optimal</a:t>
            </a:r>
            <a:r>
              <a:rPr lang="zh-CN" altLang="en-US" sz="2400" dirty="0">
                <a:solidFill>
                  <a:schemeClr val="tx1"/>
                </a:solidFill>
                <a:latin typeface="+mn-lt"/>
              </a:rPr>
              <a:t> </a:t>
            </a:r>
            <a:r>
              <a:rPr lang="en-US" altLang="zh-CN" sz="2400" dirty="0">
                <a:solidFill>
                  <a:schemeClr val="tx1"/>
                </a:solidFill>
                <a:latin typeface="+mn-lt"/>
              </a:rPr>
              <a:t>[FPGA’23</a:t>
            </a:r>
            <a:r>
              <a:rPr lang="zh-CN" altLang="en-US" sz="2400" dirty="0">
                <a:solidFill>
                  <a:schemeClr val="tx1"/>
                </a:solidFill>
                <a:latin typeface="+mn-lt"/>
              </a:rPr>
              <a:t> </a:t>
            </a:r>
            <a:r>
              <a:rPr lang="en-US" altLang="zh-CN" sz="2400" dirty="0">
                <a:solidFill>
                  <a:schemeClr val="tx1"/>
                </a:solidFill>
                <a:latin typeface="+mn-lt"/>
              </a:rPr>
              <a:t>CHARM]</a:t>
            </a:r>
          </a:p>
          <a:p>
            <a:pPr marL="342900" indent="-342900">
              <a:buFont typeface="Wingdings" pitchFamily="2" charset="2"/>
              <a:buChar char="Ø"/>
            </a:pPr>
            <a:r>
              <a:rPr lang="en-US" altLang="zh-CN" sz="2400" dirty="0">
                <a:solidFill>
                  <a:srgbClr val="00B0F0"/>
                </a:solidFill>
                <a:latin typeface="+mn-lt"/>
              </a:rPr>
              <a:t>Composing</a:t>
            </a:r>
            <a:r>
              <a:rPr lang="zh-CN" altLang="en-US" sz="2400" dirty="0">
                <a:solidFill>
                  <a:srgbClr val="00B0F0"/>
                </a:solidFill>
                <a:latin typeface="+mn-lt"/>
              </a:rPr>
              <a:t> </a:t>
            </a:r>
            <a:r>
              <a:rPr lang="en-US" altLang="zh-CN" sz="2400" dirty="0">
                <a:solidFill>
                  <a:srgbClr val="00B0F0"/>
                </a:solidFill>
                <a:latin typeface="+mn-lt"/>
              </a:rPr>
              <a:t>Diverse</a:t>
            </a:r>
            <a:r>
              <a:rPr lang="zh-CN" altLang="en-US" sz="2400" dirty="0">
                <a:solidFill>
                  <a:srgbClr val="00B0F0"/>
                </a:solidFill>
                <a:latin typeface="+mn-lt"/>
              </a:rPr>
              <a:t> </a:t>
            </a:r>
            <a:r>
              <a:rPr lang="en-US" altLang="zh-CN" sz="2400" dirty="0" err="1">
                <a:solidFill>
                  <a:srgbClr val="00B0F0"/>
                </a:solidFill>
                <a:latin typeface="+mn-lt"/>
              </a:rPr>
              <a:t>Accs</a:t>
            </a:r>
            <a:r>
              <a:rPr lang="zh-CN" altLang="en-US" sz="2400" dirty="0">
                <a:solidFill>
                  <a:srgbClr val="00B0F0"/>
                </a:solidFill>
                <a:latin typeface="+mn-lt"/>
              </a:rPr>
              <a:t> </a:t>
            </a:r>
            <a:r>
              <a:rPr lang="en-US" altLang="zh-CN" sz="2400" dirty="0">
                <a:solidFill>
                  <a:srgbClr val="00B0F0"/>
                </a:solidFill>
                <a:latin typeface="+mn-lt"/>
              </a:rPr>
              <a:t>for</a:t>
            </a:r>
            <a:r>
              <a:rPr lang="zh-CN" altLang="en-US" sz="2400" dirty="0">
                <a:solidFill>
                  <a:srgbClr val="00B0F0"/>
                </a:solidFill>
                <a:latin typeface="+mn-lt"/>
              </a:rPr>
              <a:t> </a:t>
            </a:r>
            <a:r>
              <a:rPr lang="en-US" altLang="zh-CN" sz="2400" dirty="0">
                <a:solidFill>
                  <a:srgbClr val="00B0F0"/>
                </a:solidFill>
                <a:latin typeface="+mn-lt"/>
              </a:rPr>
              <a:t>End-to-end</a:t>
            </a:r>
            <a:r>
              <a:rPr lang="zh-CN" altLang="en-US" sz="2400" dirty="0">
                <a:solidFill>
                  <a:srgbClr val="00B0F0"/>
                </a:solidFill>
                <a:latin typeface="+mn-lt"/>
              </a:rPr>
              <a:t> </a:t>
            </a:r>
            <a:r>
              <a:rPr lang="en-US" altLang="zh-CN" sz="2400" dirty="0">
                <a:solidFill>
                  <a:srgbClr val="00B0F0"/>
                </a:solidFill>
                <a:latin typeface="+mn-lt"/>
              </a:rPr>
              <a:t>Applications,</a:t>
            </a:r>
            <a:r>
              <a:rPr lang="zh-CN" altLang="en-US" sz="2400" dirty="0">
                <a:solidFill>
                  <a:srgbClr val="00B0F0"/>
                </a:solidFill>
                <a:latin typeface="+mn-lt"/>
              </a:rPr>
              <a:t> </a:t>
            </a:r>
            <a:r>
              <a:rPr lang="en-US" altLang="zh-CN" sz="2400" dirty="0">
                <a:solidFill>
                  <a:srgbClr val="00B0F0"/>
                </a:solidFill>
                <a:latin typeface="+mn-lt"/>
              </a:rPr>
              <a:t>Latency-Throughput</a:t>
            </a:r>
            <a:r>
              <a:rPr lang="zh-CN" altLang="en-US" sz="2400" dirty="0">
                <a:solidFill>
                  <a:srgbClr val="00B0F0"/>
                </a:solidFill>
                <a:latin typeface="+mn-lt"/>
              </a:rPr>
              <a:t> </a:t>
            </a:r>
            <a:r>
              <a:rPr lang="en-US" altLang="zh-CN" sz="2400" dirty="0">
                <a:solidFill>
                  <a:srgbClr val="00B0F0"/>
                </a:solidFill>
                <a:latin typeface="+mn-lt"/>
              </a:rPr>
              <a:t>Pareto</a:t>
            </a:r>
            <a:r>
              <a:rPr lang="zh-CN" altLang="en-US" sz="2400" dirty="0">
                <a:solidFill>
                  <a:srgbClr val="00B0F0"/>
                </a:solidFill>
                <a:latin typeface="+mn-lt"/>
              </a:rPr>
              <a:t> </a:t>
            </a:r>
            <a:r>
              <a:rPr lang="en-US" altLang="zh-CN" sz="2400" dirty="0">
                <a:solidFill>
                  <a:srgbClr val="00B0F0"/>
                </a:solidFill>
                <a:latin typeface="+mn-lt"/>
              </a:rPr>
              <a:t>[FPGA’24</a:t>
            </a:r>
            <a:r>
              <a:rPr lang="zh-CN" altLang="en-US" sz="2400" dirty="0">
                <a:solidFill>
                  <a:srgbClr val="00B0F0"/>
                </a:solidFill>
                <a:latin typeface="+mn-lt"/>
              </a:rPr>
              <a:t> </a:t>
            </a:r>
            <a:r>
              <a:rPr lang="en-US" altLang="zh-CN" sz="2400" dirty="0">
                <a:solidFill>
                  <a:srgbClr val="00B0F0"/>
                </a:solidFill>
                <a:latin typeface="+mn-lt"/>
              </a:rPr>
              <a:t>SSR]</a:t>
            </a:r>
            <a:endParaRPr lang="en-US" sz="2400" dirty="0">
              <a:solidFill>
                <a:srgbClr val="00B0F0"/>
              </a:solidFill>
              <a:latin typeface="+mn-lt"/>
            </a:endParaRPr>
          </a:p>
        </p:txBody>
      </p:sp>
    </p:spTree>
    <p:extLst>
      <p:ext uri="{BB962C8B-B14F-4D97-AF65-F5344CB8AC3E}">
        <p14:creationId xmlns:p14="http://schemas.microsoft.com/office/powerpoint/2010/main" val="2395205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49</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End-to-end</a:t>
            </a:r>
            <a:r>
              <a:rPr lang="zh-CN" altLang="en-US" sz="2800" dirty="0">
                <a:solidFill>
                  <a:srgbClr val="00B0F0"/>
                </a:solidFill>
                <a:latin typeface="Calibri"/>
                <a:ea typeface="+mn-ea"/>
                <a:cs typeface="+mn-cs"/>
                <a:sym typeface="Raleway"/>
              </a:rPr>
              <a:t> </a:t>
            </a:r>
            <a:r>
              <a:rPr lang="en-US" altLang="zh-CN" sz="2800" dirty="0">
                <a:solidFill>
                  <a:srgbClr val="00B0F0"/>
                </a:solidFill>
                <a:latin typeface="Calibri"/>
                <a:ea typeface="+mn-ea"/>
                <a:cs typeface="+mn-cs"/>
                <a:sym typeface="Raleway"/>
              </a:rPr>
              <a:t>Deep</a:t>
            </a:r>
            <a:r>
              <a:rPr lang="zh-CN" altLang="en-US" sz="2800" dirty="0">
                <a:solidFill>
                  <a:srgbClr val="00B0F0"/>
                </a:solidFill>
                <a:latin typeface="Calibri"/>
                <a:ea typeface="+mn-ea"/>
                <a:cs typeface="+mn-cs"/>
                <a:sym typeface="Raleway"/>
              </a:rPr>
              <a:t> </a:t>
            </a:r>
            <a:r>
              <a:rPr lang="en-US" altLang="zh-CN" sz="2800" dirty="0">
                <a:solidFill>
                  <a:srgbClr val="00B0F0"/>
                </a:solidFill>
                <a:latin typeface="Calibri"/>
                <a:ea typeface="+mn-ea"/>
                <a:cs typeface="+mn-cs"/>
                <a:sym typeface="Raleway"/>
              </a:rPr>
              <a:t>Learning,</a:t>
            </a:r>
            <a:r>
              <a:rPr lang="zh-CN" altLang="en-US" sz="2800" dirty="0">
                <a:solidFill>
                  <a:srgbClr val="00B0F0"/>
                </a:solidFill>
                <a:latin typeface="Calibri"/>
                <a:ea typeface="+mn-ea"/>
                <a:cs typeface="+mn-cs"/>
                <a:sym typeface="Raleway"/>
              </a:rPr>
              <a:t> </a:t>
            </a:r>
            <a:r>
              <a:rPr lang="en-US" altLang="zh-CN" sz="2800" dirty="0">
                <a:solidFill>
                  <a:srgbClr val="00B0F0"/>
                </a:solidFill>
                <a:latin typeface="Calibri"/>
                <a:ea typeface="+mn-ea"/>
                <a:cs typeface="+mn-cs"/>
                <a:sym typeface="Raleway"/>
              </a:rPr>
              <a:t>e.g.,</a:t>
            </a:r>
            <a:r>
              <a:rPr lang="zh-CN" altLang="en-US" sz="2800" dirty="0">
                <a:solidFill>
                  <a:srgbClr val="00B0F0"/>
                </a:solidFill>
                <a:latin typeface="Calibri"/>
                <a:ea typeface="+mn-ea"/>
                <a:cs typeface="+mn-cs"/>
                <a:sym typeface="Raleway"/>
              </a:rPr>
              <a:t> </a:t>
            </a:r>
            <a:r>
              <a:rPr lang="en-US" altLang="zh-CN" sz="2800" dirty="0">
                <a:solidFill>
                  <a:srgbClr val="00B0F0"/>
                </a:solidFill>
                <a:latin typeface="Calibri"/>
                <a:ea typeface="+mn-ea"/>
                <a:cs typeface="+mn-cs"/>
                <a:sym typeface="Raleway"/>
              </a:rPr>
              <a:t>Transformer</a:t>
            </a:r>
          </a:p>
        </p:txBody>
      </p:sp>
      <p:pic>
        <p:nvPicPr>
          <p:cNvPr id="6" name="Picture 5"/>
          <p:cNvPicPr>
            <a:picLocks noChangeAspect="1"/>
          </p:cNvPicPr>
          <p:nvPr/>
        </p:nvPicPr>
        <p:blipFill>
          <a:blip r:embed="rId3"/>
          <a:stretch>
            <a:fillRect/>
          </a:stretch>
        </p:blipFill>
        <p:spPr>
          <a:xfrm>
            <a:off x="263404" y="1700079"/>
            <a:ext cx="11090396" cy="4252582"/>
          </a:xfrm>
          <a:prstGeom prst="rect">
            <a:avLst/>
          </a:prstGeom>
        </p:spPr>
      </p:pic>
      <p:sp>
        <p:nvSpPr>
          <p:cNvPr id="24" name="Rectangle 23"/>
          <p:cNvSpPr/>
          <p:nvPr/>
        </p:nvSpPr>
        <p:spPr>
          <a:xfrm>
            <a:off x="2491740" y="1840230"/>
            <a:ext cx="601980" cy="2167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412480" y="2857586"/>
            <a:ext cx="1219200" cy="380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559810" y="2525829"/>
            <a:ext cx="947420" cy="347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258060" y="1470898"/>
            <a:ext cx="1170940" cy="369332"/>
          </a:xfrm>
          <a:prstGeom prst="rect">
            <a:avLst/>
          </a:prstGeom>
          <a:noFill/>
        </p:spPr>
        <p:txBody>
          <a:bodyPr wrap="square" rtlCol="0">
            <a:spAutoFit/>
          </a:bodyPr>
          <a:lstStyle/>
          <a:p>
            <a:r>
              <a:rPr lang="en-US" dirty="0"/>
              <a:t>Transpose</a:t>
            </a:r>
          </a:p>
        </p:txBody>
      </p:sp>
      <p:sp>
        <p:nvSpPr>
          <p:cNvPr id="12" name="Rectangle 11"/>
          <p:cNvSpPr/>
          <p:nvPr/>
        </p:nvSpPr>
        <p:spPr>
          <a:xfrm>
            <a:off x="4065270" y="2940050"/>
            <a:ext cx="947420" cy="3736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456930" y="4049609"/>
            <a:ext cx="1576070" cy="380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45485" y="4843359"/>
            <a:ext cx="1576070" cy="380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3549" y="1112914"/>
            <a:ext cx="6157383" cy="369332"/>
          </a:xfrm>
          <a:prstGeom prst="rect">
            <a:avLst/>
          </a:prstGeom>
          <a:noFill/>
        </p:spPr>
        <p:txBody>
          <a:bodyPr wrap="square" rtlCol="0">
            <a:spAutoFit/>
          </a:bodyPr>
          <a:lstStyle/>
          <a:p>
            <a:pPr marL="285750" indent="-285750">
              <a:buFont typeface="Arial" panose="020B0604020202020204" pitchFamily="34" charset="0"/>
              <a:buChar char="•"/>
            </a:pPr>
            <a:r>
              <a:rPr lang="en-US" sz="1800" dirty="0"/>
              <a:t>Element-wise &amp; Non-linear Kernels (CTC &lt;=1)</a:t>
            </a:r>
          </a:p>
        </p:txBody>
      </p:sp>
      <p:sp>
        <p:nvSpPr>
          <p:cNvPr id="5" name="TextBox 4">
            <a:extLst>
              <a:ext uri="{FF2B5EF4-FFF2-40B4-BE49-F238E27FC236}">
                <a16:creationId xmlns:a16="http://schemas.microsoft.com/office/drawing/2014/main" id="{9F6439E9-9FF4-E048-ABCA-C6EC56C7BBCD}"/>
              </a:ext>
            </a:extLst>
          </p:cNvPr>
          <p:cNvSpPr txBox="1"/>
          <p:nvPr/>
        </p:nvSpPr>
        <p:spPr>
          <a:xfrm>
            <a:off x="6240379" y="1112914"/>
            <a:ext cx="4764505" cy="707886"/>
          </a:xfrm>
          <a:prstGeom prst="rect">
            <a:avLst/>
          </a:prstGeom>
          <a:noFill/>
        </p:spPr>
        <p:txBody>
          <a:bodyPr wrap="square" rtlCol="0">
            <a:spAutoFit/>
          </a:bodyPr>
          <a:lstStyle/>
          <a:p>
            <a:r>
              <a:rPr lang="en-US" altLang="zh-CN" sz="2000" dirty="0"/>
              <a:t>Non-MM</a:t>
            </a:r>
            <a:r>
              <a:rPr lang="zh-CN" altLang="en-US" sz="2000" dirty="0"/>
              <a:t> </a:t>
            </a:r>
            <a:r>
              <a:rPr lang="en-US" altLang="zh-CN" sz="2000" dirty="0"/>
              <a:t>kernels</a:t>
            </a:r>
            <a:r>
              <a:rPr lang="zh-CN" altLang="en-US" sz="2000" dirty="0"/>
              <a:t> </a:t>
            </a:r>
            <a:r>
              <a:rPr lang="en-US" altLang="zh-CN" sz="2000" dirty="0">
                <a:solidFill>
                  <a:srgbClr val="FF0000"/>
                </a:solidFill>
              </a:rPr>
              <a:t>&lt;1%</a:t>
            </a:r>
            <a:r>
              <a:rPr lang="zh-CN" altLang="en-US" sz="2000" dirty="0"/>
              <a:t> </a:t>
            </a:r>
            <a:r>
              <a:rPr lang="en-US" altLang="zh-CN" sz="2000" dirty="0"/>
              <a:t>total</a:t>
            </a:r>
            <a:r>
              <a:rPr lang="zh-CN" altLang="en-US" sz="2000" dirty="0"/>
              <a:t> </a:t>
            </a:r>
            <a:r>
              <a:rPr lang="en-US" altLang="zh-CN" sz="2000" dirty="0"/>
              <a:t>FLOPS,</a:t>
            </a:r>
            <a:r>
              <a:rPr lang="zh-CN" altLang="en-US" sz="2000" dirty="0"/>
              <a:t> </a:t>
            </a:r>
            <a:br>
              <a:rPr lang="en-US" altLang="zh-CN" sz="2000" dirty="0"/>
            </a:br>
            <a:r>
              <a:rPr lang="en-US" altLang="zh-CN" sz="2000" dirty="0">
                <a:solidFill>
                  <a:srgbClr val="FF0000"/>
                </a:solidFill>
              </a:rPr>
              <a:t>~</a:t>
            </a:r>
            <a:r>
              <a:rPr lang="zh-CN" altLang="en-US" sz="2000" dirty="0">
                <a:solidFill>
                  <a:srgbClr val="FF0000"/>
                </a:solidFill>
              </a:rPr>
              <a:t> </a:t>
            </a:r>
            <a:r>
              <a:rPr lang="en-US" altLang="zh-CN" sz="2000" dirty="0">
                <a:solidFill>
                  <a:srgbClr val="FF0000"/>
                </a:solidFill>
              </a:rPr>
              <a:t>50%</a:t>
            </a:r>
            <a:r>
              <a:rPr lang="zh-CN" altLang="en-US" sz="2000" dirty="0"/>
              <a:t> </a:t>
            </a:r>
            <a:r>
              <a:rPr lang="en-US" altLang="zh-CN" sz="2000" dirty="0"/>
              <a:t>execution</a:t>
            </a:r>
            <a:r>
              <a:rPr lang="zh-CN" altLang="en-US" sz="2000" dirty="0"/>
              <a:t> </a:t>
            </a:r>
            <a:r>
              <a:rPr lang="en-US" altLang="zh-CN" sz="2000" dirty="0"/>
              <a:t>time</a:t>
            </a:r>
            <a:r>
              <a:rPr lang="zh-CN" altLang="en-US" sz="2000" dirty="0"/>
              <a:t> </a:t>
            </a:r>
            <a:r>
              <a:rPr lang="en-US" altLang="zh-CN" sz="2000" dirty="0"/>
              <a:t>in</a:t>
            </a:r>
            <a:r>
              <a:rPr lang="zh-CN" altLang="en-US" sz="2000" dirty="0"/>
              <a:t> </a:t>
            </a:r>
            <a:r>
              <a:rPr lang="en-US" altLang="zh-CN" sz="2000" dirty="0"/>
              <a:t>GPU</a:t>
            </a:r>
            <a:endParaRPr lang="en-US" sz="2000" dirty="0"/>
          </a:p>
        </p:txBody>
      </p:sp>
    </p:spTree>
    <p:extLst>
      <p:ext uri="{BB962C8B-B14F-4D97-AF65-F5344CB8AC3E}">
        <p14:creationId xmlns:p14="http://schemas.microsoft.com/office/powerpoint/2010/main" val="3521287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5</a:t>
            </a:fld>
            <a:endParaRPr lang="zh-CN" altLang="en-US"/>
          </a:p>
        </p:txBody>
      </p:sp>
      <p:grpSp>
        <p:nvGrpSpPr>
          <p:cNvPr id="39" name="Group 38"/>
          <p:cNvGrpSpPr/>
          <p:nvPr/>
        </p:nvGrpSpPr>
        <p:grpSpPr>
          <a:xfrm>
            <a:off x="1735738" y="1641781"/>
            <a:ext cx="7552358" cy="4962884"/>
            <a:chOff x="231082" y="2471726"/>
            <a:chExt cx="6395924" cy="3771020"/>
          </a:xfrm>
        </p:grpSpPr>
        <p:sp>
          <p:nvSpPr>
            <p:cNvPr id="40" name="TextBox 39"/>
            <p:cNvSpPr txBox="1"/>
            <p:nvPr/>
          </p:nvSpPr>
          <p:spPr>
            <a:xfrm rot="16200000">
              <a:off x="-844970" y="3547778"/>
              <a:ext cx="2855858" cy="703753"/>
            </a:xfrm>
            <a:prstGeom prst="rect">
              <a:avLst/>
            </a:prstGeom>
            <a:noFill/>
          </p:spPr>
          <p:txBody>
            <a:bodyPr wrap="square" rtlCol="0">
              <a:spAutoFit/>
            </a:bodyPr>
            <a:lstStyle/>
            <a:p>
              <a:r>
                <a:rPr lang="en-US" altLang="zh-CN" sz="2400" dirty="0"/>
                <a:t>Energy</a:t>
              </a:r>
              <a:r>
                <a:rPr lang="zh-CN" altLang="en-US" sz="2400" dirty="0"/>
                <a:t> </a:t>
              </a:r>
              <a:r>
                <a:rPr lang="en-US" altLang="zh-CN" sz="2400" dirty="0"/>
                <a:t>Efficiency (GOPS/Watt)</a:t>
              </a:r>
              <a:endParaRPr lang="en-US" sz="2400" dirty="0"/>
            </a:p>
          </p:txBody>
        </p:sp>
        <p:graphicFrame>
          <p:nvGraphicFramePr>
            <p:cNvPr id="41" name="Chart 40"/>
            <p:cNvGraphicFramePr/>
            <p:nvPr>
              <p:extLst>
                <p:ext uri="{D42A27DB-BD31-4B8C-83A1-F6EECF244321}">
                  <p14:modId xmlns:p14="http://schemas.microsoft.com/office/powerpoint/2010/main" val="884485543"/>
                </p:ext>
              </p:extLst>
            </p:nvPr>
          </p:nvGraphicFramePr>
          <p:xfrm>
            <a:off x="959112" y="2547046"/>
            <a:ext cx="5667894" cy="3695700"/>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itle 2">
            <a:extLst>
              <a:ext uri="{FF2B5EF4-FFF2-40B4-BE49-F238E27FC236}">
                <a16:creationId xmlns:a16="http://schemas.microsoft.com/office/drawing/2014/main" id="{DBF867AD-485A-C9FA-B7E4-AD8379A8EE02}"/>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1A1A1A"/>
              </a:buClr>
              <a:defRPr/>
            </a:pPr>
            <a:r>
              <a:rPr lang="en-US" altLang="zh-CN" sz="2800" b="0" dirty="0">
                <a:solidFill>
                  <a:srgbClr val="00B0F0"/>
                </a:solidFill>
                <a:latin typeface="+mn-lt"/>
                <a:cs typeface="Calibri" panose="020F0502020204030204" pitchFamily="34" charset="0"/>
              </a:rPr>
              <a:t>R</a:t>
            </a:r>
            <a:r>
              <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a:t>
            </a:r>
            <a:r>
              <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examine</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FPGA vs. GPU vs. CPU</a:t>
            </a:r>
            <a:r>
              <a:rPr lang="en-US" altLang="zh-CN" sz="2800" b="0" dirty="0">
                <a:solidFill>
                  <a:srgbClr val="00B0F0"/>
                </a:solidFill>
                <a:latin typeface="+mn-lt"/>
                <a:cs typeface="Calibri" panose="020F0502020204030204" pitchFamily="34" charset="0"/>
              </a:rPr>
              <a:t>:</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Deep</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Learning</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Inference</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sp>
        <p:nvSpPr>
          <p:cNvPr id="8" name="TextBox 7">
            <a:extLst>
              <a:ext uri="{FF2B5EF4-FFF2-40B4-BE49-F238E27FC236}">
                <a16:creationId xmlns:a16="http://schemas.microsoft.com/office/drawing/2014/main" id="{01AB9D68-BF56-2343-2EF4-2E3EA1B73D06}"/>
              </a:ext>
            </a:extLst>
          </p:cNvPr>
          <p:cNvSpPr txBox="1"/>
          <p:nvPr/>
        </p:nvSpPr>
        <p:spPr>
          <a:xfrm>
            <a:off x="171212" y="701942"/>
            <a:ext cx="10523890" cy="830997"/>
          </a:xfrm>
          <a:prstGeom prst="rect">
            <a:avLst/>
          </a:prstGeom>
          <a:noFill/>
        </p:spPr>
        <p:txBody>
          <a:bodyPr wrap="square" rtlCol="0">
            <a:spAutoFit/>
          </a:bodyPr>
          <a:lstStyle/>
          <a:p>
            <a:r>
              <a:rPr lang="en-US" sz="2400" dirty="0">
                <a:solidFill>
                  <a:schemeClr val="tx1"/>
                </a:solidFill>
                <a:latin typeface="+mn-lt"/>
              </a:rPr>
              <a:t>Vision </a:t>
            </a:r>
            <a:r>
              <a:rPr lang="en-US" altLang="zh-CN" sz="2400" dirty="0">
                <a:solidFill>
                  <a:schemeClr val="tx1"/>
                </a:solidFill>
                <a:latin typeface="+mn-lt"/>
              </a:rPr>
              <a:t>T</a:t>
            </a:r>
            <a:r>
              <a:rPr lang="en-US" sz="2400" dirty="0">
                <a:solidFill>
                  <a:schemeClr val="tx1"/>
                </a:solidFill>
                <a:latin typeface="+mn-lt"/>
              </a:rPr>
              <a:t>ransformer, INT8 </a:t>
            </a:r>
            <a:r>
              <a:rPr lang="en-US" altLang="zh-CN" sz="2400" dirty="0">
                <a:solidFill>
                  <a:schemeClr val="tx1"/>
                </a:solidFill>
                <a:latin typeface="+mn-lt"/>
              </a:rPr>
              <a:t>i</a:t>
            </a:r>
            <a:r>
              <a:rPr lang="en-US" sz="2400" dirty="0">
                <a:solidFill>
                  <a:schemeClr val="tx1"/>
                </a:solidFill>
                <a:latin typeface="+mn-lt"/>
              </a:rPr>
              <a:t>nference</a:t>
            </a:r>
            <a:r>
              <a:rPr lang="en-US" altLang="zh-CN" sz="2400" dirty="0">
                <a:solidFill>
                  <a:schemeClr val="tx1"/>
                </a:solidFill>
                <a:latin typeface="+mn-lt"/>
              </a:rPr>
              <a:t>,</a:t>
            </a:r>
            <a:r>
              <a:rPr lang="zh-CN" altLang="en-US" sz="2400" dirty="0">
                <a:solidFill>
                  <a:schemeClr val="tx1"/>
                </a:solidFill>
                <a:latin typeface="+mn-lt"/>
              </a:rPr>
              <a:t> </a:t>
            </a:r>
            <a:r>
              <a:rPr lang="en-US" altLang="zh-CN" sz="2400" dirty="0">
                <a:solidFill>
                  <a:schemeClr val="tx1"/>
                </a:solidFill>
                <a:latin typeface="+mn-lt"/>
              </a:rPr>
              <a:t>b</a:t>
            </a:r>
            <a:r>
              <a:rPr lang="en-US" sz="2400" dirty="0">
                <a:solidFill>
                  <a:schemeClr val="tx1"/>
                </a:solidFill>
                <a:latin typeface="+mn-lt"/>
              </a:rPr>
              <a:t>atch = 6</a:t>
            </a:r>
          </a:p>
          <a:p>
            <a:r>
              <a:rPr lang="en-US" sz="2400" dirty="0">
                <a:solidFill>
                  <a:schemeClr val="tx1"/>
                </a:solidFill>
                <a:latin typeface="+mn-lt"/>
              </a:rPr>
              <a:t>Energy </a:t>
            </a:r>
            <a:r>
              <a:rPr lang="en-US" altLang="zh-CN" sz="2400" dirty="0">
                <a:solidFill>
                  <a:schemeClr val="tx1"/>
                </a:solidFill>
                <a:latin typeface="+mn-lt"/>
              </a:rPr>
              <a:t>e</a:t>
            </a:r>
            <a:r>
              <a:rPr lang="en-US" sz="2400" dirty="0">
                <a:solidFill>
                  <a:schemeClr val="tx1"/>
                </a:solidFill>
                <a:latin typeface="+mn-lt"/>
              </a:rPr>
              <a:t>fficiency </a:t>
            </a:r>
            <a:r>
              <a:rPr lang="en-US" altLang="zh-CN" sz="2400" dirty="0">
                <a:solidFill>
                  <a:schemeClr val="tx1"/>
                </a:solidFill>
                <a:latin typeface="+mn-lt"/>
              </a:rPr>
              <a:t>c</a:t>
            </a:r>
            <a:r>
              <a:rPr lang="en-US" sz="2400" dirty="0">
                <a:solidFill>
                  <a:schemeClr val="tx1"/>
                </a:solidFill>
                <a:latin typeface="+mn-lt"/>
              </a:rPr>
              <a:t>omparison</a:t>
            </a:r>
          </a:p>
        </p:txBody>
      </p:sp>
      <p:grpSp>
        <p:nvGrpSpPr>
          <p:cNvPr id="9" name="Group 8">
            <a:extLst>
              <a:ext uri="{FF2B5EF4-FFF2-40B4-BE49-F238E27FC236}">
                <a16:creationId xmlns:a16="http://schemas.microsoft.com/office/drawing/2014/main" id="{21A26703-CCE0-7618-3085-37524C390B67}"/>
              </a:ext>
            </a:extLst>
          </p:cNvPr>
          <p:cNvGrpSpPr/>
          <p:nvPr/>
        </p:nvGrpSpPr>
        <p:grpSpPr>
          <a:xfrm>
            <a:off x="9034415" y="4172785"/>
            <a:ext cx="3157585" cy="1938992"/>
            <a:chOff x="7454908" y="3797100"/>
            <a:chExt cx="3157585" cy="1938992"/>
          </a:xfrm>
        </p:grpSpPr>
        <p:sp>
          <p:nvSpPr>
            <p:cNvPr id="10" name="文本框 7">
              <a:extLst>
                <a:ext uri="{FF2B5EF4-FFF2-40B4-BE49-F238E27FC236}">
                  <a16:creationId xmlns:a16="http://schemas.microsoft.com/office/drawing/2014/main" id="{48D43D68-6E5B-0C40-E66F-7E20B91412FB}"/>
                </a:ext>
              </a:extLst>
            </p:cNvPr>
            <p:cNvSpPr txBox="1"/>
            <p:nvPr/>
          </p:nvSpPr>
          <p:spPr>
            <a:xfrm>
              <a:off x="7962273" y="3797100"/>
              <a:ext cx="26502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Why FPGA becomes the most inefficient platform in deep</a:t>
              </a:r>
              <a:r>
                <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learning</a:t>
              </a:r>
              <a:r>
                <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inference?</a:t>
              </a:r>
            </a:p>
          </p:txBody>
        </p:sp>
        <p:pic>
          <p:nvPicPr>
            <p:cNvPr id="11" name="图片 15" descr="3b32313536343036363bd2c9ceca">
              <a:extLst>
                <a:ext uri="{FF2B5EF4-FFF2-40B4-BE49-F238E27FC236}">
                  <a16:creationId xmlns:a16="http://schemas.microsoft.com/office/drawing/2014/main" id="{AE2FB201-89F5-EB69-8FA5-481BA2BE89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4908" y="4255938"/>
              <a:ext cx="507365" cy="507365"/>
            </a:xfrm>
            <a:prstGeom prst="rect">
              <a:avLst/>
            </a:prstGeom>
          </p:spPr>
        </p:pic>
      </p:grpSp>
    </p:spTree>
    <p:extLst>
      <p:ext uri="{BB962C8B-B14F-4D97-AF65-F5344CB8AC3E}">
        <p14:creationId xmlns:p14="http://schemas.microsoft.com/office/powerpoint/2010/main" val="131158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50</a:t>
            </a:fld>
            <a:endParaRPr lang="zh-CN" altLang="en-US"/>
          </a:p>
        </p:txBody>
      </p:sp>
      <p:pic>
        <p:nvPicPr>
          <p:cNvPr id="6" name="Picture 5"/>
          <p:cNvPicPr>
            <a:picLocks noChangeAspect="1"/>
          </p:cNvPicPr>
          <p:nvPr/>
        </p:nvPicPr>
        <p:blipFill>
          <a:blip r:embed="rId3"/>
          <a:stretch>
            <a:fillRect/>
          </a:stretch>
        </p:blipFill>
        <p:spPr>
          <a:xfrm>
            <a:off x="263404" y="1712779"/>
            <a:ext cx="11090396" cy="4252582"/>
          </a:xfrm>
          <a:prstGeom prst="rect">
            <a:avLst/>
          </a:prstGeom>
        </p:spPr>
      </p:pic>
      <p:sp>
        <p:nvSpPr>
          <p:cNvPr id="7" name="Rectangle 6"/>
          <p:cNvSpPr/>
          <p:nvPr/>
        </p:nvSpPr>
        <p:spPr>
          <a:xfrm>
            <a:off x="1415672" y="1691122"/>
            <a:ext cx="975360" cy="2301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331720" y="4351020"/>
            <a:ext cx="952500" cy="9677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269480" y="2324100"/>
            <a:ext cx="1219200" cy="2202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11730" y="1595095"/>
            <a:ext cx="2263140" cy="369332"/>
          </a:xfrm>
          <a:prstGeom prst="rect">
            <a:avLst/>
          </a:prstGeom>
          <a:noFill/>
        </p:spPr>
        <p:txBody>
          <a:bodyPr wrap="square" rtlCol="0">
            <a:spAutoFit/>
          </a:bodyPr>
          <a:lstStyle/>
          <a:p>
            <a:r>
              <a:rPr lang="en-US" dirty="0"/>
              <a:t>Matrix-Multiply (MM)</a:t>
            </a:r>
          </a:p>
        </p:txBody>
      </p:sp>
      <p:sp>
        <p:nvSpPr>
          <p:cNvPr id="26" name="Rectangle 25"/>
          <p:cNvSpPr/>
          <p:nvPr/>
        </p:nvSpPr>
        <p:spPr>
          <a:xfrm>
            <a:off x="4446270" y="2479708"/>
            <a:ext cx="830580" cy="5181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126230" y="3320910"/>
            <a:ext cx="830580" cy="5181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956810" y="2110376"/>
            <a:ext cx="1226820" cy="369332"/>
          </a:xfrm>
          <a:prstGeom prst="rect">
            <a:avLst/>
          </a:prstGeom>
          <a:noFill/>
        </p:spPr>
        <p:txBody>
          <a:bodyPr wrap="square" rtlCol="0">
            <a:spAutoFit/>
          </a:bodyPr>
          <a:lstStyle/>
          <a:p>
            <a:r>
              <a:rPr lang="en-US" dirty="0"/>
              <a:t>Batch MM</a:t>
            </a:r>
          </a:p>
        </p:txBody>
      </p:sp>
      <p:sp>
        <p:nvSpPr>
          <p:cNvPr id="29" name="TextBox 28"/>
          <p:cNvSpPr txBox="1"/>
          <p:nvPr/>
        </p:nvSpPr>
        <p:spPr>
          <a:xfrm>
            <a:off x="463550" y="1112914"/>
            <a:ext cx="4254500" cy="369332"/>
          </a:xfrm>
          <a:prstGeom prst="rect">
            <a:avLst/>
          </a:prstGeom>
          <a:noFill/>
        </p:spPr>
        <p:txBody>
          <a:bodyPr wrap="square" rtlCol="0">
            <a:spAutoFit/>
          </a:bodyPr>
          <a:lstStyle/>
          <a:p>
            <a:pPr marL="285750" indent="-285750">
              <a:buFont typeface="Arial" panose="020B0604020202020204" pitchFamily="34" charset="0"/>
              <a:buChar char="•"/>
            </a:pPr>
            <a:r>
              <a:rPr lang="en-US" sz="1800" dirty="0"/>
              <a:t>Computation-Intensive Kernels</a:t>
            </a:r>
          </a:p>
        </p:txBody>
      </p:sp>
      <p:sp>
        <p:nvSpPr>
          <p:cNvPr id="5" name="Title 3">
            <a:extLst>
              <a:ext uri="{FF2B5EF4-FFF2-40B4-BE49-F238E27FC236}">
                <a16:creationId xmlns:a16="http://schemas.microsoft.com/office/drawing/2014/main" id="{9D005C0E-631B-1335-1ED1-5073ADA5E397}"/>
              </a:ext>
            </a:extLst>
          </p:cNvPr>
          <p:cNvSpPr txBox="1">
            <a:spLocks/>
          </p:cNvSpPr>
          <p:nvPr/>
        </p:nvSpPr>
        <p:spPr>
          <a:xfrm>
            <a:off x="0" y="192088"/>
            <a:ext cx="8478838"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altLang="zh-CN" sz="2800">
                <a:solidFill>
                  <a:srgbClr val="00B0F0"/>
                </a:solidFill>
                <a:latin typeface="Calibri"/>
                <a:ea typeface="+mn-ea"/>
                <a:cs typeface="+mn-cs"/>
                <a:sym typeface="Raleway"/>
              </a:rPr>
              <a:t>End-to-end</a:t>
            </a:r>
            <a:r>
              <a:rPr lang="zh-CN" altLang="en-US" sz="2800">
                <a:solidFill>
                  <a:srgbClr val="00B0F0"/>
                </a:solidFill>
                <a:latin typeface="Calibri"/>
                <a:ea typeface="+mn-ea"/>
                <a:cs typeface="+mn-cs"/>
                <a:sym typeface="Raleway"/>
              </a:rPr>
              <a:t> </a:t>
            </a:r>
            <a:r>
              <a:rPr lang="en-US" altLang="zh-CN" sz="2800">
                <a:solidFill>
                  <a:srgbClr val="00B0F0"/>
                </a:solidFill>
                <a:latin typeface="Calibri"/>
                <a:ea typeface="+mn-ea"/>
                <a:cs typeface="+mn-cs"/>
                <a:sym typeface="Raleway"/>
              </a:rPr>
              <a:t>Deep</a:t>
            </a:r>
            <a:r>
              <a:rPr lang="zh-CN" altLang="en-US" sz="2800">
                <a:solidFill>
                  <a:srgbClr val="00B0F0"/>
                </a:solidFill>
                <a:latin typeface="Calibri"/>
                <a:ea typeface="+mn-ea"/>
                <a:cs typeface="+mn-cs"/>
                <a:sym typeface="Raleway"/>
              </a:rPr>
              <a:t> </a:t>
            </a:r>
            <a:r>
              <a:rPr lang="en-US" altLang="zh-CN" sz="2800">
                <a:solidFill>
                  <a:srgbClr val="00B0F0"/>
                </a:solidFill>
                <a:latin typeface="Calibri"/>
                <a:ea typeface="+mn-ea"/>
                <a:cs typeface="+mn-cs"/>
                <a:sym typeface="Raleway"/>
              </a:rPr>
              <a:t>Learning,</a:t>
            </a:r>
            <a:r>
              <a:rPr lang="zh-CN" altLang="en-US" sz="2800">
                <a:solidFill>
                  <a:srgbClr val="00B0F0"/>
                </a:solidFill>
                <a:latin typeface="Calibri"/>
                <a:ea typeface="+mn-ea"/>
                <a:cs typeface="+mn-cs"/>
                <a:sym typeface="Raleway"/>
              </a:rPr>
              <a:t> </a:t>
            </a:r>
            <a:r>
              <a:rPr lang="en-US" altLang="zh-CN" sz="2800">
                <a:solidFill>
                  <a:srgbClr val="00B0F0"/>
                </a:solidFill>
                <a:latin typeface="Calibri"/>
                <a:ea typeface="+mn-ea"/>
                <a:cs typeface="+mn-cs"/>
                <a:sym typeface="Raleway"/>
              </a:rPr>
              <a:t>e.g.,</a:t>
            </a:r>
            <a:r>
              <a:rPr lang="zh-CN" altLang="en-US" sz="2800">
                <a:solidFill>
                  <a:srgbClr val="00B0F0"/>
                </a:solidFill>
                <a:latin typeface="Calibri"/>
                <a:ea typeface="+mn-ea"/>
                <a:cs typeface="+mn-cs"/>
                <a:sym typeface="Raleway"/>
              </a:rPr>
              <a:t> </a:t>
            </a:r>
            <a:r>
              <a:rPr lang="en-US" altLang="zh-CN" sz="2800">
                <a:solidFill>
                  <a:srgbClr val="00B0F0"/>
                </a:solidFill>
                <a:latin typeface="Calibri"/>
                <a:ea typeface="+mn-ea"/>
                <a:cs typeface="+mn-cs"/>
                <a:sym typeface="Raleway"/>
              </a:rPr>
              <a:t>Transformer</a:t>
            </a:r>
            <a:endParaRPr lang="en-US" altLang="zh-CN" sz="2800" dirty="0">
              <a:solidFill>
                <a:srgbClr val="00B0F0"/>
              </a:solidFill>
              <a:latin typeface="Calibri"/>
              <a:ea typeface="+mn-ea"/>
              <a:cs typeface="+mn-cs"/>
              <a:sym typeface="Raleway"/>
            </a:endParaRPr>
          </a:p>
        </p:txBody>
      </p:sp>
    </p:spTree>
    <p:extLst>
      <p:ext uri="{BB962C8B-B14F-4D97-AF65-F5344CB8AC3E}">
        <p14:creationId xmlns:p14="http://schemas.microsoft.com/office/powerpoint/2010/main" val="3277781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P spid="9" grpId="0"/>
      <p:bldP spid="26" grpId="0" animBg="1"/>
      <p:bldP spid="27" grpId="0" animBg="1"/>
      <p:bldP spid="28"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51</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Latency &amp; Throughput Driven Scenarios</a:t>
            </a:r>
          </a:p>
        </p:txBody>
      </p:sp>
      <p:sp>
        <p:nvSpPr>
          <p:cNvPr id="2" name="TextBox 1"/>
          <p:cNvSpPr txBox="1"/>
          <p:nvPr/>
        </p:nvSpPr>
        <p:spPr>
          <a:xfrm>
            <a:off x="1928716" y="1236047"/>
            <a:ext cx="2944050" cy="461665"/>
          </a:xfrm>
          <a:prstGeom prst="rect">
            <a:avLst/>
          </a:prstGeom>
          <a:noFill/>
        </p:spPr>
        <p:txBody>
          <a:bodyPr wrap="square" rtlCol="0">
            <a:spAutoFit/>
          </a:bodyPr>
          <a:lstStyle/>
          <a:p>
            <a:r>
              <a:rPr lang="en-US" sz="2400" dirty="0"/>
              <a:t>Latency-Driven</a:t>
            </a:r>
          </a:p>
        </p:txBody>
      </p:sp>
      <p:sp>
        <p:nvSpPr>
          <p:cNvPr id="8" name="TextBox 7"/>
          <p:cNvSpPr txBox="1"/>
          <p:nvPr/>
        </p:nvSpPr>
        <p:spPr>
          <a:xfrm>
            <a:off x="7743794" y="1223346"/>
            <a:ext cx="3222656" cy="461665"/>
          </a:xfrm>
          <a:prstGeom prst="rect">
            <a:avLst/>
          </a:prstGeom>
          <a:noFill/>
        </p:spPr>
        <p:txBody>
          <a:bodyPr wrap="square" rtlCol="0">
            <a:spAutoFit/>
          </a:bodyPr>
          <a:lstStyle/>
          <a:p>
            <a:r>
              <a:rPr lang="en-US" sz="2400" dirty="0"/>
              <a:t>Throughput-Driven</a:t>
            </a:r>
          </a:p>
        </p:txBody>
      </p:sp>
      <p:pic>
        <p:nvPicPr>
          <p:cNvPr id="1028" name="Picture 4" descr="Autonomous Driving | audi.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942" y="1966299"/>
            <a:ext cx="3751824" cy="211040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6172003" y="1749965"/>
            <a:ext cx="17206" cy="485602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10" descr="12,504 Counter Clockwise Icon Royalty-Free Photos and Stock Images |  Shutter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049" y="1073536"/>
            <a:ext cx="793752" cy="79375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igh speed - Free arrows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793" y="1142358"/>
            <a:ext cx="637907" cy="6379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9531093" y="5451942"/>
            <a:ext cx="1204692" cy="738359"/>
          </a:xfrm>
          <a:prstGeom prst="rect">
            <a:avLst/>
          </a:prstGeom>
        </p:spPr>
      </p:pic>
      <p:pic>
        <p:nvPicPr>
          <p:cNvPr id="1056" name="Picture 32" descr="microsoft logo vector, microsoft icon free vector 20190709 Vector Art at  Vecteez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0558" y="5038725"/>
            <a:ext cx="1618241" cy="161824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File:Google Chrome icon (February 2022).svg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3698" y="5255123"/>
            <a:ext cx="845407" cy="84540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0966450" y="5385440"/>
            <a:ext cx="774700" cy="584775"/>
          </a:xfrm>
          <a:prstGeom prst="rect">
            <a:avLst/>
          </a:prstGeom>
          <a:noFill/>
        </p:spPr>
        <p:txBody>
          <a:bodyPr wrap="square" rtlCol="0">
            <a:spAutoFit/>
          </a:bodyPr>
          <a:lstStyle/>
          <a:p>
            <a:r>
              <a:rPr lang="en-US" sz="3200" dirty="0"/>
              <a:t>…</a:t>
            </a:r>
          </a:p>
        </p:txBody>
      </p:sp>
      <p:sp>
        <p:nvSpPr>
          <p:cNvPr id="16" name="TextBox 15"/>
          <p:cNvSpPr txBox="1"/>
          <p:nvPr/>
        </p:nvSpPr>
        <p:spPr>
          <a:xfrm>
            <a:off x="6547089" y="6042722"/>
            <a:ext cx="1429588" cy="461665"/>
          </a:xfrm>
          <a:prstGeom prst="rect">
            <a:avLst/>
          </a:prstGeom>
          <a:noFill/>
        </p:spPr>
        <p:txBody>
          <a:bodyPr wrap="square" rtlCol="0">
            <a:spAutoFit/>
          </a:bodyPr>
          <a:lstStyle/>
          <a:p>
            <a:r>
              <a:rPr lang="en-US" altLang="zh-CN" sz="2400" dirty="0"/>
              <a:t>Google</a:t>
            </a:r>
            <a:endParaRPr lang="en-US" sz="2400" dirty="0"/>
          </a:p>
        </p:txBody>
      </p:sp>
      <p:sp>
        <p:nvSpPr>
          <p:cNvPr id="5" name="TextBox 4"/>
          <p:cNvSpPr txBox="1"/>
          <p:nvPr/>
        </p:nvSpPr>
        <p:spPr>
          <a:xfrm>
            <a:off x="1928716" y="3991045"/>
            <a:ext cx="2565581" cy="369332"/>
          </a:xfrm>
          <a:prstGeom prst="rect">
            <a:avLst/>
          </a:prstGeom>
          <a:noFill/>
        </p:spPr>
        <p:txBody>
          <a:bodyPr wrap="square" rtlCol="0">
            <a:spAutoFit/>
          </a:bodyPr>
          <a:lstStyle/>
          <a:p>
            <a:r>
              <a:rPr lang="en-US" dirty="0"/>
              <a:t>Autonomous Driving</a:t>
            </a:r>
          </a:p>
        </p:txBody>
      </p:sp>
      <p:sp>
        <p:nvSpPr>
          <p:cNvPr id="18" name="TextBox 17"/>
          <p:cNvSpPr txBox="1"/>
          <p:nvPr/>
        </p:nvSpPr>
        <p:spPr>
          <a:xfrm>
            <a:off x="1928716" y="6472300"/>
            <a:ext cx="2565581" cy="369332"/>
          </a:xfrm>
          <a:prstGeom prst="rect">
            <a:avLst/>
          </a:prstGeom>
          <a:noFill/>
        </p:spPr>
        <p:txBody>
          <a:bodyPr wrap="square" rtlCol="0">
            <a:spAutoFit/>
          </a:bodyPr>
          <a:lstStyle/>
          <a:p>
            <a:r>
              <a:rPr lang="en-US" dirty="0"/>
              <a:t>Video Conferencing</a:t>
            </a:r>
          </a:p>
        </p:txBody>
      </p:sp>
      <p:sp>
        <p:nvSpPr>
          <p:cNvPr id="19" name="TextBox 18"/>
          <p:cNvSpPr txBox="1"/>
          <p:nvPr/>
        </p:nvSpPr>
        <p:spPr>
          <a:xfrm>
            <a:off x="8096956" y="6365940"/>
            <a:ext cx="2134639" cy="369332"/>
          </a:xfrm>
          <a:prstGeom prst="rect">
            <a:avLst/>
          </a:prstGeom>
          <a:noFill/>
        </p:spPr>
        <p:txBody>
          <a:bodyPr wrap="square" rtlCol="0">
            <a:spAutoFit/>
          </a:bodyPr>
          <a:lstStyle/>
          <a:p>
            <a:r>
              <a:rPr lang="en-US" dirty="0"/>
              <a:t>Data Center Services</a:t>
            </a:r>
          </a:p>
        </p:txBody>
      </p:sp>
      <p:pic>
        <p:nvPicPr>
          <p:cNvPr id="1032" name="Picture 8" descr="230+ Data Centre Cooling Stock Photos, Pictures &amp; Royalty-Free Images -  i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8444" y="2164617"/>
            <a:ext cx="3342404" cy="285087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34026" y="4440343"/>
            <a:ext cx="3986044" cy="2087263"/>
            <a:chOff x="925317" y="4518724"/>
            <a:chExt cx="3986044" cy="2087263"/>
          </a:xfrm>
        </p:grpSpPr>
        <p:pic>
          <p:nvPicPr>
            <p:cNvPr id="20" name="Picture 19"/>
            <p:cNvPicPr>
              <a:picLocks noChangeAspect="1"/>
            </p:cNvPicPr>
            <p:nvPr/>
          </p:nvPicPr>
          <p:blipFill>
            <a:blip r:embed="rId10"/>
            <a:stretch>
              <a:fillRect/>
            </a:stretch>
          </p:blipFill>
          <p:spPr>
            <a:xfrm>
              <a:off x="925317" y="4518724"/>
              <a:ext cx="3986044" cy="2087263"/>
            </a:xfrm>
            <a:prstGeom prst="rect">
              <a:avLst/>
            </a:prstGeom>
          </p:spPr>
        </p:pic>
        <p:sp>
          <p:nvSpPr>
            <p:cNvPr id="6" name="Rectangle 5"/>
            <p:cNvSpPr/>
            <p:nvPr/>
          </p:nvSpPr>
          <p:spPr>
            <a:xfrm>
              <a:off x="1447800" y="4802401"/>
              <a:ext cx="2924345" cy="122787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1"/>
            <a:stretch>
              <a:fillRect/>
            </a:stretch>
          </p:blipFill>
          <p:spPr>
            <a:xfrm>
              <a:off x="1537925" y="5100458"/>
              <a:ext cx="2743200" cy="685800"/>
            </a:xfrm>
            <a:prstGeom prst="rect">
              <a:avLst/>
            </a:prstGeom>
          </p:spPr>
        </p:pic>
      </p:grpSp>
    </p:spTree>
    <p:extLst>
      <p:ext uri="{BB962C8B-B14F-4D97-AF65-F5344CB8AC3E}">
        <p14:creationId xmlns:p14="http://schemas.microsoft.com/office/powerpoint/2010/main" val="2350696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42"/>
                                        </p:tgtEl>
                                        <p:attrNameLst>
                                          <p:attrName>style.visibility</p:attrName>
                                        </p:attrNameLst>
                                      </p:cBhvr>
                                      <p:to>
                                        <p:strVal val="visible"/>
                                      </p:to>
                                    </p:set>
                                    <p:animEffect transition="in" filter="fade">
                                      <p:cBhvr>
                                        <p:cTn id="14" dur="500"/>
                                        <p:tgtEl>
                                          <p:spTgt spid="104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58"/>
                                        </p:tgtEl>
                                        <p:attrNameLst>
                                          <p:attrName>style.visibility</p:attrName>
                                        </p:attrNameLst>
                                      </p:cBhvr>
                                      <p:to>
                                        <p:strVal val="visible"/>
                                      </p:to>
                                    </p:set>
                                    <p:animEffect transition="in" filter="fade">
                                      <p:cBhvr>
                                        <p:cTn id="36" dur="500"/>
                                        <p:tgtEl>
                                          <p:spTgt spid="1058"/>
                                        </p:tgtEl>
                                      </p:cBhvr>
                                    </p:animEffect>
                                  </p:childTnLst>
                                </p:cTn>
                              </p:par>
                              <p:par>
                                <p:cTn id="37" presetID="10"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fade">
                                      <p:cBhvr>
                                        <p:cTn id="39" dur="500"/>
                                        <p:tgtEl>
                                          <p:spTgt spid="10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056"/>
                                        </p:tgtEl>
                                        <p:attrNameLst>
                                          <p:attrName>style.visibility</p:attrName>
                                        </p:attrNameLst>
                                      </p:cBhvr>
                                      <p:to>
                                        <p:strVal val="visible"/>
                                      </p:to>
                                    </p:set>
                                    <p:animEffect transition="in" filter="fade">
                                      <p:cBhvr>
                                        <p:cTn id="45" dur="500"/>
                                        <p:tgtEl>
                                          <p:spTgt spid="1056"/>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3" grpId="0"/>
      <p:bldP spid="16" grpId="0"/>
      <p:bldP spid="5" grpId="0"/>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52</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Motivation: Sequential or Spatial Arch?</a:t>
            </a:r>
          </a:p>
        </p:txBody>
      </p:sp>
      <p:sp>
        <p:nvSpPr>
          <p:cNvPr id="5" name="Content Placeholder 4"/>
          <p:cNvSpPr>
            <a:spLocks noGrp="1"/>
          </p:cNvSpPr>
          <p:nvPr>
            <p:ph sz="half" idx="4294967295"/>
          </p:nvPr>
        </p:nvSpPr>
        <p:spPr>
          <a:xfrm>
            <a:off x="0" y="1177925"/>
            <a:ext cx="9082088" cy="574675"/>
          </a:xfrm>
        </p:spPr>
        <p:txBody>
          <a:bodyPr/>
          <a:lstStyle/>
          <a:p>
            <a:r>
              <a:rPr lang="en-US" altLang="zh-CN" dirty="0"/>
              <a:t> </a:t>
            </a:r>
            <a:r>
              <a:rPr lang="en-US" altLang="zh-CN" dirty="0">
                <a:solidFill>
                  <a:srgbClr val="FF0000"/>
                </a:solidFill>
              </a:rPr>
              <a:t>Sequential-only Accelerator </a:t>
            </a:r>
            <a:r>
              <a:rPr lang="en-US" altLang="zh-CN" dirty="0">
                <a:sym typeface="Wingdings" panose="05000000000000000000" pitchFamily="2" charset="2"/>
              </a:rPr>
              <a:t> </a:t>
            </a:r>
            <a:r>
              <a:rPr lang="en-US" altLang="zh-CN" dirty="0">
                <a:solidFill>
                  <a:schemeClr val="accent1"/>
                </a:solidFill>
                <a:sym typeface="Wingdings" panose="05000000000000000000" pitchFamily="2" charset="2"/>
              </a:rPr>
              <a:t>H</a:t>
            </a:r>
            <a:r>
              <a:rPr lang="en-US" altLang="zh-CN" dirty="0">
                <a:solidFill>
                  <a:schemeClr val="accent1"/>
                </a:solidFill>
              </a:rPr>
              <a:t>ardware Under-utilization</a:t>
            </a:r>
          </a:p>
        </p:txBody>
      </p:sp>
      <p:grpSp>
        <p:nvGrpSpPr>
          <p:cNvPr id="7" name="Group 6"/>
          <p:cNvGrpSpPr/>
          <p:nvPr/>
        </p:nvGrpSpPr>
        <p:grpSpPr>
          <a:xfrm>
            <a:off x="410692" y="2246145"/>
            <a:ext cx="3081655" cy="1453327"/>
            <a:chOff x="410692" y="2246145"/>
            <a:chExt cx="3081655" cy="1453327"/>
          </a:xfrm>
        </p:grpSpPr>
        <p:sp>
          <p:nvSpPr>
            <p:cNvPr id="399" name="Oval 398"/>
            <p:cNvSpPr/>
            <p:nvPr/>
          </p:nvSpPr>
          <p:spPr>
            <a:xfrm>
              <a:off x="410692" y="3219412"/>
              <a:ext cx="481330" cy="48006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400" name="Oval 399"/>
            <p:cNvSpPr/>
            <p:nvPr/>
          </p:nvSpPr>
          <p:spPr>
            <a:xfrm>
              <a:off x="1140307" y="284603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01" name="Oval 400"/>
            <p:cNvSpPr/>
            <p:nvPr/>
          </p:nvSpPr>
          <p:spPr>
            <a:xfrm>
              <a:off x="184642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02" name="Oval 401"/>
            <p:cNvSpPr/>
            <p:nvPr/>
          </p:nvSpPr>
          <p:spPr>
            <a:xfrm>
              <a:off x="266938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03" name="Straight Arrow Connector 402"/>
            <p:cNvCxnSpPr>
              <a:stCxn id="399" idx="7"/>
              <a:endCxn id="400" idx="2"/>
            </p:cNvCxnSpPr>
            <p:nvPr/>
          </p:nvCxnSpPr>
          <p:spPr>
            <a:xfrm flipV="1">
              <a:off x="821537" y="3074632"/>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a:stCxn id="399" idx="7"/>
              <a:endCxn id="400" idx="3"/>
            </p:cNvCxnSpPr>
            <p:nvPr/>
          </p:nvCxnSpPr>
          <p:spPr>
            <a:xfrm flipV="1">
              <a:off x="821537" y="3236557"/>
              <a:ext cx="385445" cy="533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a:stCxn id="399" idx="6"/>
              <a:endCxn id="401" idx="2"/>
            </p:cNvCxnSpPr>
            <p:nvPr/>
          </p:nvCxnSpPr>
          <p:spPr>
            <a:xfrm>
              <a:off x="892022" y="3459442"/>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a:stCxn id="400" idx="6"/>
              <a:endCxn id="401" idx="1"/>
            </p:cNvCxnSpPr>
            <p:nvPr/>
          </p:nvCxnSpPr>
          <p:spPr>
            <a:xfrm>
              <a:off x="1597507" y="3074632"/>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a:stCxn id="401" idx="6"/>
              <a:endCxn id="402" idx="2"/>
            </p:cNvCxnSpPr>
            <p:nvPr/>
          </p:nvCxnSpPr>
          <p:spPr>
            <a:xfrm>
              <a:off x="230362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a:stCxn id="402" idx="6"/>
            </p:cNvCxnSpPr>
            <p:nvPr/>
          </p:nvCxnSpPr>
          <p:spPr>
            <a:xfrm>
              <a:off x="312658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6414" y="2246145"/>
              <a:ext cx="2904292" cy="369332"/>
            </a:xfrm>
            <a:prstGeom prst="rect">
              <a:avLst/>
            </a:prstGeom>
            <a:noFill/>
          </p:spPr>
          <p:txBody>
            <a:bodyPr wrap="square" rtlCol="0">
              <a:spAutoFit/>
            </a:bodyPr>
            <a:lstStyle/>
            <a:p>
              <a:r>
                <a:rPr lang="en-US" dirty="0"/>
                <a:t>Directed acyclic graph (DAG)</a:t>
              </a:r>
            </a:p>
          </p:txBody>
        </p:sp>
      </p:grpSp>
      <p:grpSp>
        <p:nvGrpSpPr>
          <p:cNvPr id="347" name="Group 346"/>
          <p:cNvGrpSpPr/>
          <p:nvPr/>
        </p:nvGrpSpPr>
        <p:grpSpPr>
          <a:xfrm>
            <a:off x="7809241" y="2905547"/>
            <a:ext cx="4199125" cy="2269544"/>
            <a:chOff x="7613097" y="3034746"/>
            <a:chExt cx="4199125" cy="2269544"/>
          </a:xfrm>
        </p:grpSpPr>
        <p:sp>
          <p:nvSpPr>
            <p:cNvPr id="348" name="TextBox 90"/>
            <p:cNvSpPr txBox="1"/>
            <p:nvPr>
              <p:custDataLst>
                <p:tags r:id="rId1"/>
              </p:custDataLst>
            </p:nvPr>
          </p:nvSpPr>
          <p:spPr>
            <a:xfrm>
              <a:off x="7654333" y="4307675"/>
              <a:ext cx="720117" cy="369332"/>
            </a:xfrm>
            <a:prstGeom prst="rect">
              <a:avLst/>
            </a:prstGeom>
            <a:noFill/>
          </p:spPr>
          <p:txBody>
            <a:bodyPr wrap="square" rtlCol="0">
              <a:spAutoFit/>
            </a:bodyPr>
            <a:lstStyle/>
            <a:p>
              <a:r>
                <a:rPr lang="en-US" altLang="zh-CN" dirty="0"/>
                <a:t>ACC0</a:t>
              </a:r>
              <a:endParaRPr lang="en-US" dirty="0"/>
            </a:p>
          </p:txBody>
        </p:sp>
        <p:cxnSp>
          <p:nvCxnSpPr>
            <p:cNvPr id="351" name="Straight Arrow Connector 74"/>
            <p:cNvCxnSpPr>
              <a:cxnSpLocks/>
            </p:cNvCxnSpPr>
            <p:nvPr>
              <p:custDataLst>
                <p:tags r:id="rId2"/>
              </p:custDataLst>
            </p:nvPr>
          </p:nvCxnSpPr>
          <p:spPr>
            <a:xfrm>
              <a:off x="7738974" y="4837000"/>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2" name="TextBox 88"/>
            <p:cNvSpPr txBox="1"/>
            <p:nvPr>
              <p:custDataLst>
                <p:tags r:id="rId3"/>
              </p:custDataLst>
            </p:nvPr>
          </p:nvSpPr>
          <p:spPr>
            <a:xfrm>
              <a:off x="7651230" y="4934720"/>
              <a:ext cx="1032159" cy="369570"/>
            </a:xfrm>
            <a:prstGeom prst="rect">
              <a:avLst/>
            </a:prstGeom>
            <a:noFill/>
          </p:spPr>
          <p:txBody>
            <a:bodyPr wrap="square" rtlCol="0">
              <a:spAutoFit/>
            </a:bodyPr>
            <a:lstStyle/>
            <a:p>
              <a:r>
                <a:rPr lang="en-US" altLang="zh-CN" dirty="0"/>
                <a:t>Timeline</a:t>
              </a:r>
            </a:p>
          </p:txBody>
        </p:sp>
        <p:sp>
          <p:nvSpPr>
            <p:cNvPr id="355" name="TextBox 354"/>
            <p:cNvSpPr txBox="1"/>
            <p:nvPr/>
          </p:nvSpPr>
          <p:spPr>
            <a:xfrm>
              <a:off x="7613097" y="3034746"/>
              <a:ext cx="2481351" cy="369332"/>
            </a:xfrm>
            <a:prstGeom prst="rect">
              <a:avLst/>
            </a:prstGeom>
            <a:noFill/>
          </p:spPr>
          <p:txBody>
            <a:bodyPr wrap="square" rtlCol="0">
              <a:spAutoFit/>
            </a:bodyPr>
            <a:lstStyle/>
            <a:p>
              <a:r>
                <a:rPr lang="en-US" dirty="0"/>
                <a:t>Scheduling</a:t>
              </a:r>
              <a:endParaRPr lang="en-US" dirty="0">
                <a:solidFill>
                  <a:srgbClr val="C00000"/>
                </a:solidFill>
              </a:endParaRPr>
            </a:p>
          </p:txBody>
        </p:sp>
      </p:grpSp>
      <p:grpSp>
        <p:nvGrpSpPr>
          <p:cNvPr id="8" name="Group 7"/>
          <p:cNvGrpSpPr/>
          <p:nvPr/>
        </p:nvGrpSpPr>
        <p:grpSpPr>
          <a:xfrm>
            <a:off x="330953" y="4355216"/>
            <a:ext cx="3607298" cy="1802600"/>
            <a:chOff x="330953" y="4355216"/>
            <a:chExt cx="3607298" cy="1802600"/>
          </a:xfrm>
        </p:grpSpPr>
        <p:sp>
          <p:nvSpPr>
            <p:cNvPr id="534" name="TextBox 533"/>
            <p:cNvSpPr txBox="1"/>
            <p:nvPr/>
          </p:nvSpPr>
          <p:spPr>
            <a:xfrm>
              <a:off x="428333" y="4355216"/>
              <a:ext cx="2904292" cy="369332"/>
            </a:xfrm>
            <a:prstGeom prst="rect">
              <a:avLst/>
            </a:prstGeom>
            <a:noFill/>
          </p:spPr>
          <p:txBody>
            <a:bodyPr wrap="square" rtlCol="0">
              <a:spAutoFit/>
            </a:bodyPr>
            <a:lstStyle/>
            <a:p>
              <a:r>
                <a:rPr lang="en-US" dirty="0"/>
                <a:t>Corresponding Workloads</a:t>
              </a:r>
            </a:p>
          </p:txBody>
        </p:sp>
        <p:sp>
          <p:nvSpPr>
            <p:cNvPr id="35" name="TextBox 34"/>
            <p:cNvSpPr txBox="1"/>
            <p:nvPr/>
          </p:nvSpPr>
          <p:spPr>
            <a:xfrm>
              <a:off x="618367" y="4695533"/>
              <a:ext cx="3044346" cy="369332"/>
            </a:xfrm>
            <a:prstGeom prst="rect">
              <a:avLst/>
            </a:prstGeom>
            <a:noFill/>
          </p:spPr>
          <p:txBody>
            <a:bodyPr wrap="square" rtlCol="0">
              <a:spAutoFit/>
            </a:bodyPr>
            <a:lstStyle/>
            <a:p>
              <a:r>
                <a:rPr lang="en-US" dirty="0"/>
                <a:t>8     :       4      :      4       :      16</a:t>
              </a:r>
            </a:p>
          </p:txBody>
        </p:sp>
        <p:cxnSp>
          <p:nvCxnSpPr>
            <p:cNvPr id="446" name="Straight Arrow Connector 445"/>
            <p:cNvCxnSpPr/>
            <p:nvPr/>
          </p:nvCxnSpPr>
          <p:spPr>
            <a:xfrm flipV="1">
              <a:off x="842620" y="5259790"/>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V="1">
              <a:off x="833095" y="5394626"/>
              <a:ext cx="383789" cy="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Straight Arrow Connector 529"/>
            <p:cNvCxnSpPr/>
            <p:nvPr/>
          </p:nvCxnSpPr>
          <p:spPr>
            <a:xfrm>
              <a:off x="970255" y="5749375"/>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p:cNvCxnSpPr/>
            <p:nvPr/>
          </p:nvCxnSpPr>
          <p:spPr>
            <a:xfrm>
              <a:off x="1745414" y="5250265"/>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Straight Arrow Connector 531"/>
            <p:cNvCxnSpPr/>
            <p:nvPr/>
          </p:nvCxnSpPr>
          <p:spPr>
            <a:xfrm>
              <a:off x="2583662" y="5642780"/>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959460" y="5154244"/>
              <a:ext cx="978791" cy="1003572"/>
              <a:chOff x="2950465" y="5151440"/>
              <a:chExt cx="978791" cy="1003572"/>
            </a:xfrm>
          </p:grpSpPr>
          <p:sp>
            <p:nvSpPr>
              <p:cNvPr id="541" name="Rectangle 540">
                <a:extLst>
                  <a:ext uri="{FF2B5EF4-FFF2-40B4-BE49-F238E27FC236}">
                    <a16:creationId xmlns:a16="http://schemas.microsoft.com/office/drawing/2014/main" id="{BE1857C9-F365-4902-BB5D-E7FC8218A20B}"/>
                  </a:ext>
                </a:extLst>
              </p:cNvPr>
              <p:cNvSpPr/>
              <p:nvPr/>
            </p:nvSpPr>
            <p:spPr bwMode="auto">
              <a:xfrm>
                <a:off x="2950465" y="5159162"/>
                <a:ext cx="978791" cy="982725"/>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542" name="Straight Connector 541"/>
              <p:cNvCxnSpPr>
                <a:stCxn id="541" idx="0"/>
                <a:endCxn id="541" idx="2"/>
              </p:cNvCxnSpPr>
              <p:nvPr/>
            </p:nvCxnSpPr>
            <p:spPr>
              <a:xfrm>
                <a:off x="3439862" y="5159162"/>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a:stCxn id="541" idx="1"/>
                <a:endCxn id="541" idx="3"/>
              </p:cNvCxnSpPr>
              <p:nvPr/>
            </p:nvCxnSpPr>
            <p:spPr>
              <a:xfrm>
                <a:off x="2950465" y="5664716"/>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50465" y="541445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50465" y="590591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677987" y="5151440"/>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202787" y="5172287"/>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1247688" y="5080519"/>
              <a:ext cx="460527" cy="486734"/>
              <a:chOff x="1132717" y="4818109"/>
              <a:chExt cx="460527" cy="486734"/>
            </a:xfrm>
          </p:grpSpPr>
          <p:sp>
            <p:nvSpPr>
              <p:cNvPr id="136" name="Rectangle 135">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37" name="Straight Connector 136"/>
              <p:cNvCxnSpPr>
                <a:stCxn id="136" idx="0"/>
                <a:endCxn id="136"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6" idx="1"/>
                <a:endCxn id="136"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2102006" y="5471999"/>
              <a:ext cx="460527" cy="486734"/>
              <a:chOff x="1132717" y="4818109"/>
              <a:chExt cx="460527" cy="486734"/>
            </a:xfrm>
          </p:grpSpPr>
          <p:sp>
            <p:nvSpPr>
              <p:cNvPr id="140" name="Rectangle 139">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41" name="Straight Connector 140"/>
              <p:cNvCxnSpPr>
                <a:stCxn id="140" idx="0"/>
                <a:endCxn id="140"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40" idx="1"/>
                <a:endCxn id="140"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30953" y="5210659"/>
              <a:ext cx="478055" cy="902342"/>
              <a:chOff x="397628" y="5182084"/>
              <a:chExt cx="478055" cy="902342"/>
            </a:xfrm>
          </p:grpSpPr>
          <p:sp>
            <p:nvSpPr>
              <p:cNvPr id="535" name="Rectangle 534">
                <a:extLst>
                  <a:ext uri="{FF2B5EF4-FFF2-40B4-BE49-F238E27FC236}">
                    <a16:creationId xmlns:a16="http://schemas.microsoft.com/office/drawing/2014/main" id="{BE1857C9-F365-4902-BB5D-E7FC8218A20B}"/>
                  </a:ext>
                </a:extLst>
              </p:cNvPr>
              <p:cNvSpPr/>
              <p:nvPr/>
            </p:nvSpPr>
            <p:spPr bwMode="auto">
              <a:xfrm>
                <a:off x="415156" y="5182084"/>
                <a:ext cx="460527" cy="90234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29" name="Straight Connector 28"/>
              <p:cNvCxnSpPr>
                <a:stCxn id="535" idx="0"/>
                <a:endCxn id="535" idx="2"/>
              </p:cNvCxnSpPr>
              <p:nvPr/>
            </p:nvCxnSpPr>
            <p:spPr>
              <a:xfrm>
                <a:off x="645420" y="5182084"/>
                <a:ext cx="0" cy="902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a:stCxn id="535" idx="1"/>
                <a:endCxn id="535" idx="3"/>
              </p:cNvCxnSpPr>
              <p:nvPr/>
            </p:nvCxnSpPr>
            <p:spPr>
              <a:xfrm>
                <a:off x="415156" y="5633255"/>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97628" y="5420553"/>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04812" y="5899194"/>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25" name="Group 424"/>
          <p:cNvGrpSpPr/>
          <p:nvPr/>
        </p:nvGrpSpPr>
        <p:grpSpPr>
          <a:xfrm>
            <a:off x="4568177" y="2487806"/>
            <a:ext cx="2619335" cy="3291601"/>
            <a:chOff x="4568177" y="2487806"/>
            <a:chExt cx="2619335" cy="3291601"/>
          </a:xfrm>
        </p:grpSpPr>
        <p:sp>
          <p:nvSpPr>
            <p:cNvPr id="426" name="TextBox 425"/>
            <p:cNvSpPr txBox="1"/>
            <p:nvPr/>
          </p:nvSpPr>
          <p:spPr>
            <a:xfrm>
              <a:off x="4963046" y="2487806"/>
              <a:ext cx="1917332" cy="369332"/>
            </a:xfrm>
            <a:prstGeom prst="rect">
              <a:avLst/>
            </a:prstGeom>
            <a:noFill/>
          </p:spPr>
          <p:txBody>
            <a:bodyPr wrap="square" rtlCol="0">
              <a:spAutoFit/>
            </a:bodyPr>
            <a:lstStyle/>
            <a:p>
              <a:r>
                <a:rPr lang="en-US" dirty="0"/>
                <a:t>Vector Processors</a:t>
              </a:r>
            </a:p>
          </p:txBody>
        </p:sp>
        <p:grpSp>
          <p:nvGrpSpPr>
            <p:cNvPr id="427" name="Group 426"/>
            <p:cNvGrpSpPr/>
            <p:nvPr/>
          </p:nvGrpSpPr>
          <p:grpSpPr>
            <a:xfrm>
              <a:off x="4568177" y="3057821"/>
              <a:ext cx="2619335" cy="2721586"/>
              <a:chOff x="4568177" y="3057821"/>
              <a:chExt cx="2619335" cy="2721586"/>
            </a:xfrm>
          </p:grpSpPr>
          <p:grpSp>
            <p:nvGrpSpPr>
              <p:cNvPr id="451" name="Group 450"/>
              <p:cNvGrpSpPr/>
              <p:nvPr/>
            </p:nvGrpSpPr>
            <p:grpSpPr>
              <a:xfrm>
                <a:off x="4820079" y="3587768"/>
                <a:ext cx="2123854" cy="202042"/>
                <a:chOff x="1827367" y="3252817"/>
                <a:chExt cx="2599847" cy="225102"/>
              </a:xfrm>
              <a:solidFill>
                <a:schemeClr val="bg1"/>
              </a:solidFill>
            </p:grpSpPr>
            <p:cxnSp>
              <p:nvCxnSpPr>
                <p:cNvPr id="526" name="Straight Connector 525"/>
                <p:cNvCxnSpPr/>
                <p:nvPr/>
              </p:nvCxnSpPr>
              <p:spPr>
                <a:xfrm flipH="1">
                  <a:off x="1827367" y="3263513"/>
                  <a:ext cx="48" cy="21440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52" name="Group 451"/>
              <p:cNvGrpSpPr/>
              <p:nvPr/>
            </p:nvGrpSpPr>
            <p:grpSpPr>
              <a:xfrm>
                <a:off x="4811582" y="4323106"/>
                <a:ext cx="2123854" cy="193492"/>
                <a:chOff x="1827367" y="3252817"/>
                <a:chExt cx="2599847" cy="215577"/>
              </a:xfrm>
              <a:solidFill>
                <a:schemeClr val="bg1"/>
              </a:solidFill>
            </p:grpSpPr>
            <p:cxnSp>
              <p:nvCxnSpPr>
                <p:cNvPr id="522" name="Straight Connector 521"/>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53" name="Group 452"/>
              <p:cNvGrpSpPr/>
              <p:nvPr/>
            </p:nvGrpSpPr>
            <p:grpSpPr>
              <a:xfrm>
                <a:off x="4810986" y="5040675"/>
                <a:ext cx="2123854" cy="193492"/>
                <a:chOff x="1827367" y="3252817"/>
                <a:chExt cx="2599847" cy="215577"/>
              </a:xfrm>
              <a:solidFill>
                <a:schemeClr val="bg1"/>
              </a:solidFill>
            </p:grpSpPr>
            <p:cxnSp>
              <p:nvCxnSpPr>
                <p:cNvPr id="518" name="Straight Connector 517"/>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54" name="Group 453"/>
              <p:cNvGrpSpPr/>
              <p:nvPr/>
            </p:nvGrpSpPr>
            <p:grpSpPr>
              <a:xfrm>
                <a:off x="4568177" y="3057821"/>
                <a:ext cx="2619335" cy="543032"/>
                <a:chOff x="4577771" y="3057821"/>
                <a:chExt cx="2619335" cy="543032"/>
              </a:xfrm>
            </p:grpSpPr>
            <p:cxnSp>
              <p:nvCxnSpPr>
                <p:cNvPr id="503" name="Straight Connector 50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17" name="Rectangle 516">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515" name="Rectangle 514">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513" name="Rectangle 512">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511" name="Rectangle 510">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55" name="Group 454"/>
              <p:cNvGrpSpPr/>
              <p:nvPr/>
            </p:nvGrpSpPr>
            <p:grpSpPr>
              <a:xfrm>
                <a:off x="4568177" y="3791922"/>
                <a:ext cx="2619335" cy="543032"/>
                <a:chOff x="4577771" y="3057821"/>
                <a:chExt cx="2619335" cy="543032"/>
              </a:xfrm>
            </p:grpSpPr>
            <p:cxnSp>
              <p:nvCxnSpPr>
                <p:cNvPr id="488" name="Straight Connector 487"/>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02" name="Rectangle 501">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500" name="Rectangle 499">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98" name="Rectangle 497">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96" name="Rectangle 495">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56" name="Group 455"/>
              <p:cNvGrpSpPr/>
              <p:nvPr/>
            </p:nvGrpSpPr>
            <p:grpSpPr>
              <a:xfrm>
                <a:off x="4568177" y="4486181"/>
                <a:ext cx="2619335" cy="543032"/>
                <a:chOff x="4577771" y="3057821"/>
                <a:chExt cx="2619335" cy="543032"/>
              </a:xfrm>
            </p:grpSpPr>
            <p:cxnSp>
              <p:nvCxnSpPr>
                <p:cNvPr id="473" name="Straight Connector 47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87" name="Rectangle 486">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85" name="Rectangle 484">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83" name="Rectangle 482">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81" name="Rectangle 480">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57" name="Group 456"/>
              <p:cNvGrpSpPr/>
              <p:nvPr/>
            </p:nvGrpSpPr>
            <p:grpSpPr>
              <a:xfrm>
                <a:off x="4568177" y="5236375"/>
                <a:ext cx="2619335" cy="543032"/>
                <a:chOff x="4577771" y="3057821"/>
                <a:chExt cx="2619335" cy="543032"/>
              </a:xfrm>
            </p:grpSpPr>
            <p:cxnSp>
              <p:nvCxnSpPr>
                <p:cNvPr id="458" name="Straight Connector 457"/>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2" name="Rectangle 471">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70" name="Rectangle 469">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68" name="Rectangle 467">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66" name="Rectangle 465">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428" name="Group 427"/>
            <p:cNvGrpSpPr/>
            <p:nvPr/>
          </p:nvGrpSpPr>
          <p:grpSpPr>
            <a:xfrm>
              <a:off x="4694405" y="3179959"/>
              <a:ext cx="2387523" cy="2480802"/>
              <a:chOff x="4694405" y="3179959"/>
              <a:chExt cx="2387523" cy="2480802"/>
            </a:xfrm>
          </p:grpSpPr>
          <p:grpSp>
            <p:nvGrpSpPr>
              <p:cNvPr id="429" name="Group 428"/>
              <p:cNvGrpSpPr/>
              <p:nvPr/>
            </p:nvGrpSpPr>
            <p:grpSpPr>
              <a:xfrm>
                <a:off x="4694405" y="3179959"/>
                <a:ext cx="2368943" cy="276699"/>
                <a:chOff x="4694405" y="3179959"/>
                <a:chExt cx="2368943" cy="276699"/>
              </a:xfrm>
            </p:grpSpPr>
            <p:sp>
              <p:nvSpPr>
                <p:cNvPr id="445" name="TextBox 44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48" name="TextBox 447">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49" name="TextBox 448">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50" name="TextBox 449">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430" name="Group 429"/>
              <p:cNvGrpSpPr/>
              <p:nvPr/>
            </p:nvGrpSpPr>
            <p:grpSpPr>
              <a:xfrm>
                <a:off x="4694405" y="3939612"/>
                <a:ext cx="2368943" cy="276699"/>
                <a:chOff x="4694405" y="3179959"/>
                <a:chExt cx="2368943" cy="276699"/>
              </a:xfrm>
            </p:grpSpPr>
            <p:sp>
              <p:nvSpPr>
                <p:cNvPr id="441" name="TextBox 440">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42" name="TextBox 441">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43" name="TextBox 442">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44" name="TextBox 443">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431" name="Group 430"/>
              <p:cNvGrpSpPr/>
              <p:nvPr/>
            </p:nvGrpSpPr>
            <p:grpSpPr>
              <a:xfrm>
                <a:off x="4702005" y="4634112"/>
                <a:ext cx="2368943" cy="276699"/>
                <a:chOff x="4694405" y="3179959"/>
                <a:chExt cx="2368943" cy="276699"/>
              </a:xfrm>
            </p:grpSpPr>
            <p:sp>
              <p:nvSpPr>
                <p:cNvPr id="437" name="TextBox 436">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38" name="TextBox 437">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39" name="TextBox 438">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40" name="TextBox 439">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432" name="Group 431"/>
              <p:cNvGrpSpPr/>
              <p:nvPr/>
            </p:nvGrpSpPr>
            <p:grpSpPr>
              <a:xfrm>
                <a:off x="4712985" y="5384062"/>
                <a:ext cx="2368943" cy="276699"/>
                <a:chOff x="4694405" y="3179959"/>
                <a:chExt cx="2368943" cy="276699"/>
              </a:xfrm>
            </p:grpSpPr>
            <p:sp>
              <p:nvSpPr>
                <p:cNvPr id="433" name="TextBox 432">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34" name="TextBox 433">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35" name="TextBox 434">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36" name="TextBox 435">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grpSp>
      <p:sp>
        <p:nvSpPr>
          <p:cNvPr id="124" name="TextBox 123"/>
          <p:cNvSpPr txBox="1"/>
          <p:nvPr/>
        </p:nvSpPr>
        <p:spPr>
          <a:xfrm>
            <a:off x="428332" y="1758672"/>
            <a:ext cx="758536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Mismatch between </a:t>
            </a:r>
            <a:r>
              <a:rPr lang="en-US" altLang="zh-CN" dirty="0">
                <a:solidFill>
                  <a:srgbClr val="C00000"/>
                </a:solidFill>
              </a:rPr>
              <a:t>shape of the layers</a:t>
            </a:r>
            <a:r>
              <a:rPr lang="en-US" altLang="zh-CN" dirty="0"/>
              <a:t> &amp; </a:t>
            </a:r>
            <a:r>
              <a:rPr lang="en-US" altLang="zh-CN" dirty="0">
                <a:solidFill>
                  <a:schemeClr val="accent1"/>
                </a:solidFill>
              </a:rPr>
              <a:t>size of the accelerator</a:t>
            </a:r>
            <a:endParaRPr lang="en-US" dirty="0">
              <a:solidFill>
                <a:schemeClr val="accent1"/>
              </a:solidFill>
            </a:endParaRPr>
          </a:p>
        </p:txBody>
      </p:sp>
    </p:spTree>
    <p:extLst>
      <p:ext uri="{BB962C8B-B14F-4D97-AF65-F5344CB8AC3E}">
        <p14:creationId xmlns:p14="http://schemas.microsoft.com/office/powerpoint/2010/main" val="2225112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5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347"/>
                                        </p:tgtEl>
                                        <p:attrNameLst>
                                          <p:attrName>style.visibility</p:attrName>
                                        </p:attrNameLst>
                                      </p:cBhvr>
                                      <p:to>
                                        <p:strVal val="visible"/>
                                      </p:to>
                                    </p:set>
                                    <p:animEffect transition="in" filter="fade">
                                      <p:cBhvr>
                                        <p:cTn id="24"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 name="Group 388"/>
          <p:cNvGrpSpPr/>
          <p:nvPr/>
        </p:nvGrpSpPr>
        <p:grpSpPr>
          <a:xfrm>
            <a:off x="4564820" y="2487730"/>
            <a:ext cx="2619335" cy="3291601"/>
            <a:chOff x="4568177" y="2487806"/>
            <a:chExt cx="2619335" cy="3291601"/>
          </a:xfrm>
        </p:grpSpPr>
        <p:sp>
          <p:nvSpPr>
            <p:cNvPr id="390" name="TextBox 389"/>
            <p:cNvSpPr txBox="1"/>
            <p:nvPr/>
          </p:nvSpPr>
          <p:spPr>
            <a:xfrm>
              <a:off x="4963046" y="2487806"/>
              <a:ext cx="1917332" cy="369332"/>
            </a:xfrm>
            <a:prstGeom prst="rect">
              <a:avLst/>
            </a:prstGeom>
            <a:noFill/>
          </p:spPr>
          <p:txBody>
            <a:bodyPr wrap="square" rtlCol="0">
              <a:spAutoFit/>
            </a:bodyPr>
            <a:lstStyle/>
            <a:p>
              <a:r>
                <a:rPr lang="en-US" dirty="0"/>
                <a:t>Vector Processors</a:t>
              </a:r>
            </a:p>
          </p:txBody>
        </p:sp>
        <p:grpSp>
          <p:nvGrpSpPr>
            <p:cNvPr id="391" name="Group 390"/>
            <p:cNvGrpSpPr/>
            <p:nvPr/>
          </p:nvGrpSpPr>
          <p:grpSpPr>
            <a:xfrm>
              <a:off x="4568177" y="3057821"/>
              <a:ext cx="2619335" cy="2721586"/>
              <a:chOff x="4568177" y="3057821"/>
              <a:chExt cx="2619335" cy="2721586"/>
            </a:xfrm>
          </p:grpSpPr>
          <p:grpSp>
            <p:nvGrpSpPr>
              <p:cNvPr id="423" name="Group 422"/>
              <p:cNvGrpSpPr/>
              <p:nvPr/>
            </p:nvGrpSpPr>
            <p:grpSpPr>
              <a:xfrm>
                <a:off x="4820079" y="3587768"/>
                <a:ext cx="2123854" cy="202042"/>
                <a:chOff x="1827367" y="3252817"/>
                <a:chExt cx="2599847" cy="225102"/>
              </a:xfrm>
              <a:solidFill>
                <a:schemeClr val="bg1"/>
              </a:solidFill>
            </p:grpSpPr>
            <p:cxnSp>
              <p:nvCxnSpPr>
                <p:cNvPr id="468" name="Straight Connector 467"/>
                <p:cNvCxnSpPr/>
                <p:nvPr/>
              </p:nvCxnSpPr>
              <p:spPr>
                <a:xfrm flipH="1">
                  <a:off x="1827367" y="3263513"/>
                  <a:ext cx="48" cy="21440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4" name="Group 423"/>
              <p:cNvGrpSpPr/>
              <p:nvPr/>
            </p:nvGrpSpPr>
            <p:grpSpPr>
              <a:xfrm>
                <a:off x="4811582" y="4323106"/>
                <a:ext cx="2123854" cy="193492"/>
                <a:chOff x="1827367" y="3252817"/>
                <a:chExt cx="2599847" cy="215577"/>
              </a:xfrm>
              <a:solidFill>
                <a:schemeClr val="bg1"/>
              </a:solidFill>
            </p:grpSpPr>
            <p:cxnSp>
              <p:nvCxnSpPr>
                <p:cNvPr id="464" name="Straight Connector 463"/>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5" name="Group 424"/>
              <p:cNvGrpSpPr/>
              <p:nvPr/>
            </p:nvGrpSpPr>
            <p:grpSpPr>
              <a:xfrm>
                <a:off x="4810986" y="5040675"/>
                <a:ext cx="2123854" cy="193492"/>
                <a:chOff x="1827367" y="3252817"/>
                <a:chExt cx="2599847" cy="215577"/>
              </a:xfrm>
              <a:solidFill>
                <a:schemeClr val="bg1"/>
              </a:solidFill>
            </p:grpSpPr>
            <p:cxnSp>
              <p:nvCxnSpPr>
                <p:cNvPr id="460" name="Straight Connector 459"/>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6" name="Group 425"/>
              <p:cNvGrpSpPr/>
              <p:nvPr/>
            </p:nvGrpSpPr>
            <p:grpSpPr>
              <a:xfrm>
                <a:off x="4568177" y="3057821"/>
                <a:ext cx="2619335" cy="543032"/>
                <a:chOff x="4577771" y="3057821"/>
                <a:chExt cx="2619335" cy="543032"/>
              </a:xfrm>
            </p:grpSpPr>
            <p:cxnSp>
              <p:nvCxnSpPr>
                <p:cNvPr id="453" name="Straight Connector 45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6" name="Rectangle 455">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7" name="Rectangle 456">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8" name="Rectangle 457">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9" name="Rectangle 458">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27" name="Group 426"/>
              <p:cNvGrpSpPr/>
              <p:nvPr/>
            </p:nvGrpSpPr>
            <p:grpSpPr>
              <a:xfrm>
                <a:off x="4568177" y="3791922"/>
                <a:ext cx="2619335" cy="543032"/>
                <a:chOff x="4577771" y="3057821"/>
                <a:chExt cx="2619335" cy="543032"/>
              </a:xfrm>
            </p:grpSpPr>
            <p:cxnSp>
              <p:nvCxnSpPr>
                <p:cNvPr id="444" name="Straight Connector 443"/>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9" name="Rectangle 448">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0" name="Rectangle 449">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1" name="Rectangle 450">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2" name="Rectangle 451">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28" name="Group 427"/>
              <p:cNvGrpSpPr/>
              <p:nvPr/>
            </p:nvGrpSpPr>
            <p:grpSpPr>
              <a:xfrm>
                <a:off x="4568177" y="4486181"/>
                <a:ext cx="2619335" cy="543032"/>
                <a:chOff x="4577771" y="3057821"/>
                <a:chExt cx="2619335" cy="543032"/>
              </a:xfrm>
            </p:grpSpPr>
            <p:cxnSp>
              <p:nvCxnSpPr>
                <p:cNvPr id="437" name="Straight Connector 436"/>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0" name="Rectangle 439">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41" name="Rectangle 440">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42" name="Rectangle 441">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43" name="Rectangle 442">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29" name="Group 428"/>
              <p:cNvGrpSpPr/>
              <p:nvPr/>
            </p:nvGrpSpPr>
            <p:grpSpPr>
              <a:xfrm>
                <a:off x="4568177" y="5236375"/>
                <a:ext cx="2619335" cy="543032"/>
                <a:chOff x="4577771" y="3057821"/>
                <a:chExt cx="2619335" cy="543032"/>
              </a:xfrm>
            </p:grpSpPr>
            <p:cxnSp>
              <p:nvCxnSpPr>
                <p:cNvPr id="430" name="Straight Connector 429"/>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3" name="Rectangle 432">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34" name="Rectangle 433">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35" name="Rectangle 434">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36" name="Rectangle 435">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392" name="Group 391"/>
            <p:cNvGrpSpPr/>
            <p:nvPr/>
          </p:nvGrpSpPr>
          <p:grpSpPr>
            <a:xfrm>
              <a:off x="4694405" y="3179959"/>
              <a:ext cx="2387523" cy="2480802"/>
              <a:chOff x="4694405" y="3179959"/>
              <a:chExt cx="2387523" cy="2480802"/>
            </a:xfrm>
          </p:grpSpPr>
          <p:grpSp>
            <p:nvGrpSpPr>
              <p:cNvPr id="393" name="Group 392"/>
              <p:cNvGrpSpPr/>
              <p:nvPr/>
            </p:nvGrpSpPr>
            <p:grpSpPr>
              <a:xfrm>
                <a:off x="4694405" y="3179959"/>
                <a:ext cx="2368943" cy="276699"/>
                <a:chOff x="4694405" y="3179959"/>
                <a:chExt cx="2368943" cy="276699"/>
              </a:xfrm>
            </p:grpSpPr>
            <p:sp>
              <p:nvSpPr>
                <p:cNvPr id="419" name="TextBox 418">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0" name="TextBox 419">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1" name="TextBox 420">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2" name="TextBox 421">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394" name="Group 393"/>
              <p:cNvGrpSpPr/>
              <p:nvPr/>
            </p:nvGrpSpPr>
            <p:grpSpPr>
              <a:xfrm>
                <a:off x="4694405" y="3939612"/>
                <a:ext cx="2368943" cy="276699"/>
                <a:chOff x="4694405" y="3179959"/>
                <a:chExt cx="2368943" cy="276699"/>
              </a:xfrm>
            </p:grpSpPr>
            <p:sp>
              <p:nvSpPr>
                <p:cNvPr id="415" name="TextBox 41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6" name="TextBox 415">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7" name="TextBox 416">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8" name="TextBox 417">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395" name="Group 394"/>
              <p:cNvGrpSpPr/>
              <p:nvPr/>
            </p:nvGrpSpPr>
            <p:grpSpPr>
              <a:xfrm>
                <a:off x="4702005" y="4634112"/>
                <a:ext cx="2368943" cy="276699"/>
                <a:chOff x="4694405" y="3179959"/>
                <a:chExt cx="2368943" cy="276699"/>
              </a:xfrm>
            </p:grpSpPr>
            <p:sp>
              <p:nvSpPr>
                <p:cNvPr id="410" name="TextBox 409">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1" name="TextBox 410">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3" name="TextBox 412">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4" name="TextBox 413">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396" name="Group 395"/>
              <p:cNvGrpSpPr/>
              <p:nvPr/>
            </p:nvGrpSpPr>
            <p:grpSpPr>
              <a:xfrm>
                <a:off x="4712985" y="5384062"/>
                <a:ext cx="2368943" cy="276699"/>
                <a:chOff x="4694405" y="3179959"/>
                <a:chExt cx="2368943" cy="276699"/>
              </a:xfrm>
            </p:grpSpPr>
            <p:sp>
              <p:nvSpPr>
                <p:cNvPr id="397" name="TextBox 396">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398" name="TextBox 397">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08" name="TextBox 407">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09" name="TextBox 408">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grpSp>
      <p:sp>
        <p:nvSpPr>
          <p:cNvPr id="3" name="Slide Number Placeholder 2"/>
          <p:cNvSpPr>
            <a:spLocks noGrp="1"/>
          </p:cNvSpPr>
          <p:nvPr>
            <p:ph type="sldNum" sz="quarter" idx="12"/>
          </p:nvPr>
        </p:nvSpPr>
        <p:spPr/>
        <p:txBody>
          <a:bodyPr/>
          <a:lstStyle/>
          <a:p>
            <a:fld id="{7609495A-698B-4C16-9408-0B727151F4B1}" type="slidenum">
              <a:rPr lang="zh-CN" altLang="en-US" smtClean="0"/>
              <a:t>53</a:t>
            </a:fld>
            <a:endParaRPr lang="zh-CN" altLang="en-US"/>
          </a:p>
        </p:txBody>
      </p:sp>
      <p:sp>
        <p:nvSpPr>
          <p:cNvPr id="5" name="Content Placeholder 4"/>
          <p:cNvSpPr>
            <a:spLocks noGrp="1"/>
          </p:cNvSpPr>
          <p:nvPr>
            <p:ph sz="half" idx="4294967295"/>
          </p:nvPr>
        </p:nvSpPr>
        <p:spPr>
          <a:xfrm>
            <a:off x="0" y="1177925"/>
            <a:ext cx="9082088" cy="574675"/>
          </a:xfrm>
        </p:spPr>
        <p:txBody>
          <a:bodyPr/>
          <a:lstStyle/>
          <a:p>
            <a:r>
              <a:rPr lang="en-US" altLang="zh-CN" dirty="0"/>
              <a:t> </a:t>
            </a:r>
            <a:r>
              <a:rPr lang="en-US" altLang="zh-CN" dirty="0">
                <a:solidFill>
                  <a:srgbClr val="FF0000"/>
                </a:solidFill>
              </a:rPr>
              <a:t>Sequential-only Accelerator </a:t>
            </a:r>
            <a:r>
              <a:rPr lang="en-US" altLang="zh-CN" dirty="0">
                <a:sym typeface="Wingdings" panose="05000000000000000000" pitchFamily="2" charset="2"/>
              </a:rPr>
              <a:t> </a:t>
            </a:r>
            <a:r>
              <a:rPr lang="en-US" altLang="zh-CN" dirty="0">
                <a:solidFill>
                  <a:schemeClr val="accent1"/>
                </a:solidFill>
                <a:sym typeface="Wingdings" panose="05000000000000000000" pitchFamily="2" charset="2"/>
              </a:rPr>
              <a:t>H</a:t>
            </a:r>
            <a:r>
              <a:rPr lang="en-US" altLang="zh-CN" dirty="0">
                <a:solidFill>
                  <a:schemeClr val="accent1"/>
                </a:solidFill>
              </a:rPr>
              <a:t>ardware Under-utilization</a:t>
            </a:r>
          </a:p>
        </p:txBody>
      </p:sp>
      <p:sp>
        <p:nvSpPr>
          <p:cNvPr id="7" name="Title 6"/>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Motivation: Sequential or Spatial Arch?</a:t>
            </a:r>
            <a:endParaRPr lang="en-US" sz="2800" dirty="0">
              <a:solidFill>
                <a:srgbClr val="00B0F0"/>
              </a:solidFill>
              <a:latin typeface="Calibri"/>
              <a:ea typeface="+mn-ea"/>
              <a:cs typeface="+mn-cs"/>
              <a:sym typeface="Raleway"/>
            </a:endParaRPr>
          </a:p>
        </p:txBody>
      </p:sp>
      <p:sp>
        <p:nvSpPr>
          <p:cNvPr id="399" name="Oval 398"/>
          <p:cNvSpPr/>
          <p:nvPr/>
        </p:nvSpPr>
        <p:spPr>
          <a:xfrm>
            <a:off x="410692" y="3219412"/>
            <a:ext cx="481330" cy="48006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400" name="Oval 399"/>
          <p:cNvSpPr/>
          <p:nvPr/>
        </p:nvSpPr>
        <p:spPr>
          <a:xfrm>
            <a:off x="1140307" y="284603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01" name="Oval 400"/>
          <p:cNvSpPr/>
          <p:nvPr/>
        </p:nvSpPr>
        <p:spPr>
          <a:xfrm>
            <a:off x="184642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02" name="Oval 401"/>
          <p:cNvSpPr/>
          <p:nvPr/>
        </p:nvSpPr>
        <p:spPr>
          <a:xfrm>
            <a:off x="266938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03" name="Straight Arrow Connector 402"/>
          <p:cNvCxnSpPr>
            <a:stCxn id="399" idx="7"/>
            <a:endCxn id="400" idx="2"/>
          </p:cNvCxnSpPr>
          <p:nvPr/>
        </p:nvCxnSpPr>
        <p:spPr>
          <a:xfrm flipV="1">
            <a:off x="821537" y="3074632"/>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a:stCxn id="399" idx="7"/>
            <a:endCxn id="400" idx="3"/>
          </p:cNvCxnSpPr>
          <p:nvPr/>
        </p:nvCxnSpPr>
        <p:spPr>
          <a:xfrm flipV="1">
            <a:off x="821537" y="3236557"/>
            <a:ext cx="385445" cy="533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a:stCxn id="399" idx="6"/>
            <a:endCxn id="401" idx="2"/>
          </p:cNvCxnSpPr>
          <p:nvPr/>
        </p:nvCxnSpPr>
        <p:spPr>
          <a:xfrm>
            <a:off x="892022" y="3459442"/>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a:stCxn id="400" idx="6"/>
            <a:endCxn id="401" idx="1"/>
          </p:cNvCxnSpPr>
          <p:nvPr/>
        </p:nvCxnSpPr>
        <p:spPr>
          <a:xfrm>
            <a:off x="1597507" y="3074632"/>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a:stCxn id="401" idx="6"/>
            <a:endCxn id="402" idx="2"/>
          </p:cNvCxnSpPr>
          <p:nvPr/>
        </p:nvCxnSpPr>
        <p:spPr>
          <a:xfrm>
            <a:off x="230362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a:stCxn id="402" idx="6"/>
          </p:cNvCxnSpPr>
          <p:nvPr/>
        </p:nvCxnSpPr>
        <p:spPr>
          <a:xfrm>
            <a:off x="312658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6414" y="2246145"/>
            <a:ext cx="2904292" cy="369332"/>
          </a:xfrm>
          <a:prstGeom prst="rect">
            <a:avLst/>
          </a:prstGeom>
          <a:noFill/>
        </p:spPr>
        <p:txBody>
          <a:bodyPr wrap="square" rtlCol="0">
            <a:spAutoFit/>
          </a:bodyPr>
          <a:lstStyle/>
          <a:p>
            <a:r>
              <a:rPr lang="en-US" dirty="0"/>
              <a:t>Directed acyclic graph (DAG)</a:t>
            </a:r>
          </a:p>
        </p:txBody>
      </p:sp>
      <p:sp>
        <p:nvSpPr>
          <p:cNvPr id="534" name="TextBox 533"/>
          <p:cNvSpPr txBox="1"/>
          <p:nvPr/>
        </p:nvSpPr>
        <p:spPr>
          <a:xfrm>
            <a:off x="428333" y="4355216"/>
            <a:ext cx="2904292" cy="369332"/>
          </a:xfrm>
          <a:prstGeom prst="rect">
            <a:avLst/>
          </a:prstGeom>
          <a:noFill/>
        </p:spPr>
        <p:txBody>
          <a:bodyPr wrap="square" rtlCol="0">
            <a:spAutoFit/>
          </a:bodyPr>
          <a:lstStyle/>
          <a:p>
            <a:r>
              <a:rPr lang="en-US" dirty="0"/>
              <a:t>Corresponding Workloads</a:t>
            </a:r>
          </a:p>
        </p:txBody>
      </p:sp>
      <p:sp>
        <p:nvSpPr>
          <p:cNvPr id="35" name="TextBox 34"/>
          <p:cNvSpPr txBox="1"/>
          <p:nvPr/>
        </p:nvSpPr>
        <p:spPr>
          <a:xfrm>
            <a:off x="618367" y="4695533"/>
            <a:ext cx="3044346" cy="369332"/>
          </a:xfrm>
          <a:prstGeom prst="rect">
            <a:avLst/>
          </a:prstGeom>
          <a:noFill/>
        </p:spPr>
        <p:txBody>
          <a:bodyPr wrap="square" rtlCol="0">
            <a:spAutoFit/>
          </a:bodyPr>
          <a:lstStyle/>
          <a:p>
            <a:r>
              <a:rPr lang="en-US" dirty="0"/>
              <a:t>8     :       4      :      4       :      16</a:t>
            </a:r>
          </a:p>
        </p:txBody>
      </p:sp>
      <p:cxnSp>
        <p:nvCxnSpPr>
          <p:cNvPr id="446" name="Straight Arrow Connector 445"/>
          <p:cNvCxnSpPr/>
          <p:nvPr/>
        </p:nvCxnSpPr>
        <p:spPr>
          <a:xfrm flipV="1">
            <a:off x="842620" y="5259790"/>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V="1">
            <a:off x="833095" y="5394626"/>
            <a:ext cx="383789" cy="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Straight Arrow Connector 529"/>
          <p:cNvCxnSpPr/>
          <p:nvPr/>
        </p:nvCxnSpPr>
        <p:spPr>
          <a:xfrm>
            <a:off x="970255" y="5749375"/>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p:cNvCxnSpPr/>
          <p:nvPr/>
        </p:nvCxnSpPr>
        <p:spPr>
          <a:xfrm>
            <a:off x="1745414" y="5250265"/>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Straight Arrow Connector 531"/>
          <p:cNvCxnSpPr/>
          <p:nvPr/>
        </p:nvCxnSpPr>
        <p:spPr>
          <a:xfrm>
            <a:off x="2583662" y="5642780"/>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0" name="矩形 185"/>
          <p:cNvSpPr/>
          <p:nvPr>
            <p:custDataLst>
              <p:tags r:id="rId1"/>
            </p:custDataLst>
          </p:nvPr>
        </p:nvSpPr>
        <p:spPr>
          <a:xfrm>
            <a:off x="8649574" y="4236867"/>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L0</a:t>
            </a:r>
          </a:p>
        </p:txBody>
      </p:sp>
      <p:grpSp>
        <p:nvGrpSpPr>
          <p:cNvPr id="347" name="Group 346"/>
          <p:cNvGrpSpPr/>
          <p:nvPr/>
        </p:nvGrpSpPr>
        <p:grpSpPr>
          <a:xfrm>
            <a:off x="7809241" y="2905547"/>
            <a:ext cx="4199125" cy="2269544"/>
            <a:chOff x="7613097" y="3034746"/>
            <a:chExt cx="4199125" cy="2269544"/>
          </a:xfrm>
        </p:grpSpPr>
        <p:sp>
          <p:nvSpPr>
            <p:cNvPr id="348" name="TextBox 90"/>
            <p:cNvSpPr txBox="1"/>
            <p:nvPr>
              <p:custDataLst>
                <p:tags r:id="rId2"/>
              </p:custDataLst>
            </p:nvPr>
          </p:nvSpPr>
          <p:spPr>
            <a:xfrm>
              <a:off x="7654333" y="4307675"/>
              <a:ext cx="720117" cy="369332"/>
            </a:xfrm>
            <a:prstGeom prst="rect">
              <a:avLst/>
            </a:prstGeom>
            <a:noFill/>
          </p:spPr>
          <p:txBody>
            <a:bodyPr wrap="square" rtlCol="0">
              <a:spAutoFit/>
            </a:bodyPr>
            <a:lstStyle/>
            <a:p>
              <a:r>
                <a:rPr lang="en-US" altLang="zh-CN" dirty="0"/>
                <a:t>ACC0</a:t>
              </a:r>
              <a:endParaRPr lang="en-US" dirty="0"/>
            </a:p>
          </p:txBody>
        </p:sp>
        <p:cxnSp>
          <p:nvCxnSpPr>
            <p:cNvPr id="351" name="Straight Arrow Connector 74"/>
            <p:cNvCxnSpPr>
              <a:cxnSpLocks/>
            </p:cNvCxnSpPr>
            <p:nvPr>
              <p:custDataLst>
                <p:tags r:id="rId3"/>
              </p:custDataLst>
            </p:nvPr>
          </p:nvCxnSpPr>
          <p:spPr>
            <a:xfrm>
              <a:off x="7738974" y="4837000"/>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2" name="TextBox 88"/>
            <p:cNvSpPr txBox="1"/>
            <p:nvPr>
              <p:custDataLst>
                <p:tags r:id="rId4"/>
              </p:custDataLst>
            </p:nvPr>
          </p:nvSpPr>
          <p:spPr>
            <a:xfrm>
              <a:off x="7651230" y="4934720"/>
              <a:ext cx="1032159" cy="369570"/>
            </a:xfrm>
            <a:prstGeom prst="rect">
              <a:avLst/>
            </a:prstGeom>
            <a:noFill/>
          </p:spPr>
          <p:txBody>
            <a:bodyPr wrap="square" rtlCol="0">
              <a:spAutoFit/>
            </a:bodyPr>
            <a:lstStyle/>
            <a:p>
              <a:r>
                <a:rPr lang="en-US" altLang="zh-CN" dirty="0"/>
                <a:t>Timeline</a:t>
              </a:r>
            </a:p>
          </p:txBody>
        </p:sp>
        <p:sp>
          <p:nvSpPr>
            <p:cNvPr id="355" name="TextBox 354"/>
            <p:cNvSpPr txBox="1"/>
            <p:nvPr/>
          </p:nvSpPr>
          <p:spPr>
            <a:xfrm>
              <a:off x="7613097" y="3034746"/>
              <a:ext cx="2481351" cy="369332"/>
            </a:xfrm>
            <a:prstGeom prst="rect">
              <a:avLst/>
            </a:prstGeom>
            <a:noFill/>
          </p:spPr>
          <p:txBody>
            <a:bodyPr wrap="square" rtlCol="0">
              <a:spAutoFit/>
            </a:bodyPr>
            <a:lstStyle/>
            <a:p>
              <a:r>
                <a:rPr lang="en-US" dirty="0"/>
                <a:t>Scheduling </a:t>
              </a:r>
              <a:r>
                <a:rPr lang="en-US" dirty="0">
                  <a:solidFill>
                    <a:srgbClr val="C00000"/>
                  </a:solidFill>
                </a:rPr>
                <a:t>Layer 0</a:t>
              </a:r>
            </a:p>
          </p:txBody>
        </p:sp>
      </p:grpSp>
      <p:sp>
        <p:nvSpPr>
          <p:cNvPr id="131" name="TextBox 130"/>
          <p:cNvSpPr txBox="1"/>
          <p:nvPr/>
        </p:nvSpPr>
        <p:spPr>
          <a:xfrm>
            <a:off x="428332" y="1758672"/>
            <a:ext cx="758536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Mismatch between </a:t>
            </a:r>
            <a:r>
              <a:rPr lang="en-US" altLang="zh-CN" dirty="0">
                <a:solidFill>
                  <a:srgbClr val="C00000"/>
                </a:solidFill>
              </a:rPr>
              <a:t>shape of the layers</a:t>
            </a:r>
            <a:r>
              <a:rPr lang="en-US" altLang="zh-CN" dirty="0"/>
              <a:t> &amp; </a:t>
            </a:r>
            <a:r>
              <a:rPr lang="en-US" altLang="zh-CN" dirty="0">
                <a:solidFill>
                  <a:schemeClr val="accent1"/>
                </a:solidFill>
              </a:rPr>
              <a:t>size of the accelerator</a:t>
            </a:r>
            <a:endParaRPr lang="en-US" dirty="0">
              <a:solidFill>
                <a:schemeClr val="accent1"/>
              </a:solidFill>
            </a:endParaRPr>
          </a:p>
        </p:txBody>
      </p:sp>
      <p:grpSp>
        <p:nvGrpSpPr>
          <p:cNvPr id="2" name="Group 1"/>
          <p:cNvGrpSpPr/>
          <p:nvPr/>
        </p:nvGrpSpPr>
        <p:grpSpPr>
          <a:xfrm>
            <a:off x="2959460" y="5154244"/>
            <a:ext cx="978791" cy="1003572"/>
            <a:chOff x="2950465" y="5151440"/>
            <a:chExt cx="978791" cy="1003572"/>
          </a:xfrm>
        </p:grpSpPr>
        <p:sp>
          <p:nvSpPr>
            <p:cNvPr id="541" name="Rectangle 540">
              <a:extLst>
                <a:ext uri="{FF2B5EF4-FFF2-40B4-BE49-F238E27FC236}">
                  <a16:creationId xmlns:a16="http://schemas.microsoft.com/office/drawing/2014/main" id="{BE1857C9-F365-4902-BB5D-E7FC8218A20B}"/>
                </a:ext>
              </a:extLst>
            </p:cNvPr>
            <p:cNvSpPr/>
            <p:nvPr/>
          </p:nvSpPr>
          <p:spPr bwMode="auto">
            <a:xfrm>
              <a:off x="2950465" y="5159162"/>
              <a:ext cx="978791" cy="982725"/>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542" name="Straight Connector 541"/>
            <p:cNvCxnSpPr>
              <a:stCxn id="541" idx="0"/>
              <a:endCxn id="541" idx="2"/>
            </p:cNvCxnSpPr>
            <p:nvPr/>
          </p:nvCxnSpPr>
          <p:spPr>
            <a:xfrm>
              <a:off x="3439862" y="5159162"/>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a:stCxn id="541" idx="1"/>
              <a:endCxn id="541" idx="3"/>
            </p:cNvCxnSpPr>
            <p:nvPr/>
          </p:nvCxnSpPr>
          <p:spPr>
            <a:xfrm>
              <a:off x="2950465" y="5664716"/>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50465" y="541445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50465" y="590591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677987" y="5151440"/>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202787" y="5172287"/>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1247688" y="5080519"/>
            <a:ext cx="460527" cy="486734"/>
            <a:chOff x="1132717" y="4818109"/>
            <a:chExt cx="460527" cy="486734"/>
          </a:xfrm>
        </p:grpSpPr>
        <p:sp>
          <p:nvSpPr>
            <p:cNvPr id="136" name="Rectangle 135">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37" name="Straight Connector 136"/>
            <p:cNvCxnSpPr>
              <a:stCxn id="136" idx="0"/>
              <a:endCxn id="136"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6" idx="1"/>
              <a:endCxn id="136"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2102006" y="5471999"/>
            <a:ext cx="460527" cy="486734"/>
            <a:chOff x="1132717" y="4818109"/>
            <a:chExt cx="460527" cy="486734"/>
          </a:xfrm>
        </p:grpSpPr>
        <p:sp>
          <p:nvSpPr>
            <p:cNvPr id="140" name="Rectangle 139">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41" name="Straight Connector 140"/>
            <p:cNvCxnSpPr>
              <a:stCxn id="140" idx="0"/>
              <a:endCxn id="140"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40" idx="1"/>
              <a:endCxn id="140"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30953" y="5210659"/>
            <a:ext cx="478055" cy="902342"/>
            <a:chOff x="397628" y="5182084"/>
            <a:chExt cx="478055" cy="902342"/>
          </a:xfrm>
        </p:grpSpPr>
        <p:sp>
          <p:nvSpPr>
            <p:cNvPr id="535" name="Rectangle 534">
              <a:extLst>
                <a:ext uri="{FF2B5EF4-FFF2-40B4-BE49-F238E27FC236}">
                  <a16:creationId xmlns:a16="http://schemas.microsoft.com/office/drawing/2014/main" id="{BE1857C9-F365-4902-BB5D-E7FC8218A20B}"/>
                </a:ext>
              </a:extLst>
            </p:cNvPr>
            <p:cNvSpPr/>
            <p:nvPr/>
          </p:nvSpPr>
          <p:spPr bwMode="auto">
            <a:xfrm>
              <a:off x="415156" y="5182084"/>
              <a:ext cx="460527" cy="90234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29" name="Straight Connector 28"/>
            <p:cNvCxnSpPr>
              <a:stCxn id="535" idx="0"/>
              <a:endCxn id="535" idx="2"/>
            </p:cNvCxnSpPr>
            <p:nvPr/>
          </p:nvCxnSpPr>
          <p:spPr>
            <a:xfrm>
              <a:off x="645420" y="5182084"/>
              <a:ext cx="0" cy="902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a:stCxn id="535" idx="1"/>
              <a:endCxn id="535" idx="3"/>
            </p:cNvCxnSpPr>
            <p:nvPr/>
          </p:nvCxnSpPr>
          <p:spPr>
            <a:xfrm>
              <a:off x="415156" y="5633255"/>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97628" y="5420553"/>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04812" y="5899194"/>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559442" y="3058269"/>
            <a:ext cx="2619335" cy="2721586"/>
            <a:chOff x="8923066" y="2143626"/>
            <a:chExt cx="2619335" cy="2721586"/>
          </a:xfrm>
        </p:grpSpPr>
        <p:sp>
          <p:nvSpPr>
            <p:cNvPr id="473" name="Rectangle 472">
              <a:extLst>
                <a:ext uri="{FF2B5EF4-FFF2-40B4-BE49-F238E27FC236}">
                  <a16:creationId xmlns:a16="http://schemas.microsoft.com/office/drawing/2014/main" id="{BE1857C9-F365-4902-BB5D-E7FC8218A20B}"/>
                </a:ext>
              </a:extLst>
            </p:cNvPr>
            <p:cNvSpPr/>
            <p:nvPr/>
          </p:nvSpPr>
          <p:spPr bwMode="auto">
            <a:xfrm>
              <a:off x="8923066" y="2143627"/>
              <a:ext cx="2619335" cy="2720696"/>
            </a:xfrm>
            <a:prstGeom prst="rect">
              <a:avLst/>
            </a:prstGeom>
            <a:solidFill>
              <a:schemeClr val="bg1"/>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nvGrpSpPr>
            <p:cNvPr id="15" name="Group 14"/>
            <p:cNvGrpSpPr/>
            <p:nvPr/>
          </p:nvGrpSpPr>
          <p:grpSpPr>
            <a:xfrm>
              <a:off x="8923066" y="2143626"/>
              <a:ext cx="2619335" cy="2721586"/>
              <a:chOff x="4568177" y="3057821"/>
              <a:chExt cx="2619335" cy="2721586"/>
            </a:xfrm>
          </p:grpSpPr>
          <p:grpSp>
            <p:nvGrpSpPr>
              <p:cNvPr id="12" name="Group 11"/>
              <p:cNvGrpSpPr/>
              <p:nvPr/>
            </p:nvGrpSpPr>
            <p:grpSpPr>
              <a:xfrm>
                <a:off x="4568177" y="3057821"/>
                <a:ext cx="2619335" cy="2721586"/>
                <a:chOff x="4568177" y="3057821"/>
                <a:chExt cx="2619335" cy="2721586"/>
              </a:xfrm>
            </p:grpSpPr>
            <p:grpSp>
              <p:nvGrpSpPr>
                <p:cNvPr id="268" name="Group 267"/>
                <p:cNvGrpSpPr/>
                <p:nvPr/>
              </p:nvGrpSpPr>
              <p:grpSpPr>
                <a:xfrm>
                  <a:off x="4820079" y="3587768"/>
                  <a:ext cx="2123854" cy="202042"/>
                  <a:chOff x="1827367" y="3252817"/>
                  <a:chExt cx="2599847" cy="225102"/>
                </a:xfrm>
                <a:solidFill>
                  <a:schemeClr val="bg1"/>
                </a:solidFill>
              </p:grpSpPr>
              <p:cxnSp>
                <p:nvCxnSpPr>
                  <p:cNvPr id="311" name="Straight Connector 310"/>
                  <p:cNvCxnSpPr/>
                  <p:nvPr/>
                </p:nvCxnSpPr>
                <p:spPr>
                  <a:xfrm flipH="1">
                    <a:off x="1827367" y="3263513"/>
                    <a:ext cx="48" cy="21440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p:nvGrpSpPr>
              <p:grpSpPr>
                <a:xfrm>
                  <a:off x="4810524" y="4332709"/>
                  <a:ext cx="2134642" cy="153481"/>
                  <a:chOff x="1826072" y="3263493"/>
                  <a:chExt cx="2613053" cy="170998"/>
                </a:xfrm>
                <a:solidFill>
                  <a:schemeClr val="bg1"/>
                </a:solidFill>
              </p:grpSpPr>
              <p:cxnSp>
                <p:nvCxnSpPr>
                  <p:cNvPr id="307" name="Straight Connector 306"/>
                  <p:cNvCxnSpPr>
                    <a:endCxn id="193" idx="0"/>
                  </p:cNvCxnSpPr>
                  <p:nvPr/>
                </p:nvCxnSpPr>
                <p:spPr>
                  <a:xfrm flipH="1">
                    <a:off x="1826072" y="3263493"/>
                    <a:ext cx="1344" cy="170997"/>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a:stCxn id="175" idx="2"/>
                    <a:endCxn id="191" idx="0"/>
                  </p:cNvCxnSpPr>
                  <p:nvPr/>
                </p:nvCxnSpPr>
                <p:spPr>
                  <a:xfrm>
                    <a:off x="2693352" y="3265987"/>
                    <a:ext cx="0" cy="16848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a:stCxn id="173" idx="2"/>
                    <a:endCxn id="189" idx="0"/>
                  </p:cNvCxnSpPr>
                  <p:nvPr/>
                </p:nvCxnSpPr>
                <p:spPr>
                  <a:xfrm>
                    <a:off x="3557996" y="3265987"/>
                    <a:ext cx="0" cy="16848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a:stCxn id="171" idx="2"/>
                    <a:endCxn id="187" idx="0"/>
                  </p:cNvCxnSpPr>
                  <p:nvPr/>
                </p:nvCxnSpPr>
                <p:spPr>
                  <a:xfrm>
                    <a:off x="4439125" y="3266004"/>
                    <a:ext cx="0" cy="168487"/>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p:nvGrpSpPr>
              <p:grpSpPr>
                <a:xfrm>
                  <a:off x="4810986" y="5040675"/>
                  <a:ext cx="2123854" cy="193492"/>
                  <a:chOff x="1827367" y="3252817"/>
                  <a:chExt cx="2599847" cy="215577"/>
                </a:xfrm>
                <a:solidFill>
                  <a:schemeClr val="bg1"/>
                </a:solidFill>
              </p:grpSpPr>
              <p:cxnSp>
                <p:nvCxnSpPr>
                  <p:cNvPr id="288" name="Straight Connector 287"/>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568177" y="3057821"/>
                  <a:ext cx="2619335" cy="543032"/>
                  <a:chOff x="4577771" y="3057821"/>
                  <a:chExt cx="2619335" cy="543032"/>
                </a:xfrm>
              </p:grpSpPr>
              <p:cxnSp>
                <p:nvCxnSpPr>
                  <p:cNvPr id="331" name="Straight Connector 330"/>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577771" y="3057821"/>
                    <a:ext cx="484693" cy="543032"/>
                    <a:chOff x="4577771" y="3054336"/>
                    <a:chExt cx="484693" cy="543032"/>
                  </a:xfrm>
                </p:grpSpPr>
                <p:sp>
                  <p:nvSpPr>
                    <p:cNvPr id="134" name="Rectangle 133">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344" name="Rectangle 343">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49" name="Group 148"/>
                  <p:cNvGrpSpPr/>
                  <p:nvPr/>
                </p:nvGrpSpPr>
                <p:grpSpPr>
                  <a:xfrm>
                    <a:off x="5286265" y="3057821"/>
                    <a:ext cx="484693" cy="543032"/>
                    <a:chOff x="4577771" y="3054336"/>
                    <a:chExt cx="484693" cy="543032"/>
                  </a:xfrm>
                </p:grpSpPr>
                <p:sp>
                  <p:nvSpPr>
                    <p:cNvPr id="152" name="Rectangle 151">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51" name="Rectangle 150">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54" name="Group 153"/>
                  <p:cNvGrpSpPr/>
                  <p:nvPr/>
                </p:nvGrpSpPr>
                <p:grpSpPr>
                  <a:xfrm>
                    <a:off x="5992606" y="3057821"/>
                    <a:ext cx="484693" cy="543032"/>
                    <a:chOff x="4577771" y="3054336"/>
                    <a:chExt cx="484693" cy="543032"/>
                  </a:xfrm>
                </p:grpSpPr>
                <p:sp>
                  <p:nvSpPr>
                    <p:cNvPr id="157" name="Rectangle 156">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56" name="Rectangle 155">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59" name="Group 158"/>
                  <p:cNvGrpSpPr/>
                  <p:nvPr/>
                </p:nvGrpSpPr>
                <p:grpSpPr>
                  <a:xfrm>
                    <a:off x="6712413" y="3057821"/>
                    <a:ext cx="484693" cy="543032"/>
                    <a:chOff x="4577771" y="3054336"/>
                    <a:chExt cx="484693" cy="543032"/>
                  </a:xfrm>
                </p:grpSpPr>
                <p:sp>
                  <p:nvSpPr>
                    <p:cNvPr id="160" name="Rectangle 159">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61" name="Rectangle 160">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162" name="Group 161"/>
                <p:cNvGrpSpPr/>
                <p:nvPr/>
              </p:nvGrpSpPr>
              <p:grpSpPr>
                <a:xfrm>
                  <a:off x="4568177" y="3791922"/>
                  <a:ext cx="2619335" cy="543032"/>
                  <a:chOff x="4577771" y="3057821"/>
                  <a:chExt cx="2619335" cy="543032"/>
                </a:xfrm>
              </p:grpSpPr>
              <p:cxnSp>
                <p:nvCxnSpPr>
                  <p:cNvPr id="163" name="Straight Connector 16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66" name="Group 165"/>
                  <p:cNvGrpSpPr/>
                  <p:nvPr/>
                </p:nvGrpSpPr>
                <p:grpSpPr>
                  <a:xfrm>
                    <a:off x="4577771" y="3057821"/>
                    <a:ext cx="484693" cy="543032"/>
                    <a:chOff x="4577771" y="3054336"/>
                    <a:chExt cx="484693" cy="543032"/>
                  </a:xfrm>
                </p:grpSpPr>
                <p:sp>
                  <p:nvSpPr>
                    <p:cNvPr id="176" name="Rectangle 175">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77" name="Rectangle 176">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67" name="Group 166"/>
                  <p:cNvGrpSpPr/>
                  <p:nvPr/>
                </p:nvGrpSpPr>
                <p:grpSpPr>
                  <a:xfrm>
                    <a:off x="5286265" y="3057821"/>
                    <a:ext cx="484693" cy="543032"/>
                    <a:chOff x="4577771" y="3054336"/>
                    <a:chExt cx="484693" cy="543032"/>
                  </a:xfrm>
                </p:grpSpPr>
                <p:sp>
                  <p:nvSpPr>
                    <p:cNvPr id="174" name="Rectangle 173">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75" name="Rectangle 174">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68" name="Group 167"/>
                  <p:cNvGrpSpPr/>
                  <p:nvPr/>
                </p:nvGrpSpPr>
                <p:grpSpPr>
                  <a:xfrm>
                    <a:off x="5992606" y="3057821"/>
                    <a:ext cx="484693" cy="543032"/>
                    <a:chOff x="4577771" y="3054336"/>
                    <a:chExt cx="484693" cy="543032"/>
                  </a:xfrm>
                </p:grpSpPr>
                <p:sp>
                  <p:nvSpPr>
                    <p:cNvPr id="172" name="Rectangle 171">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73" name="Rectangle 172">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69" name="Group 168"/>
                  <p:cNvGrpSpPr/>
                  <p:nvPr/>
                </p:nvGrpSpPr>
                <p:grpSpPr>
                  <a:xfrm>
                    <a:off x="6712413" y="3057821"/>
                    <a:ext cx="484693" cy="543032"/>
                    <a:chOff x="4577771" y="3054336"/>
                    <a:chExt cx="484693" cy="543032"/>
                  </a:xfrm>
                </p:grpSpPr>
                <p:sp>
                  <p:nvSpPr>
                    <p:cNvPr id="170" name="Rectangle 169">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71" name="Rectangle 170">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178" name="Group 177"/>
                <p:cNvGrpSpPr/>
                <p:nvPr/>
              </p:nvGrpSpPr>
              <p:grpSpPr>
                <a:xfrm>
                  <a:off x="4568177" y="4486181"/>
                  <a:ext cx="2619335" cy="543032"/>
                  <a:chOff x="4577771" y="3057821"/>
                  <a:chExt cx="2619335" cy="543032"/>
                </a:xfrm>
              </p:grpSpPr>
              <p:cxnSp>
                <p:nvCxnSpPr>
                  <p:cNvPr id="179" name="Straight Connector 178"/>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82" name="Group 181"/>
                  <p:cNvGrpSpPr/>
                  <p:nvPr/>
                </p:nvGrpSpPr>
                <p:grpSpPr>
                  <a:xfrm>
                    <a:off x="4577771" y="3057821"/>
                    <a:ext cx="484693" cy="543032"/>
                    <a:chOff x="4577771" y="3054336"/>
                    <a:chExt cx="484693" cy="543032"/>
                  </a:xfrm>
                </p:grpSpPr>
                <p:sp>
                  <p:nvSpPr>
                    <p:cNvPr id="192" name="Rectangle 191">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3" name="Rectangle 192">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83" name="Group 182"/>
                  <p:cNvGrpSpPr/>
                  <p:nvPr/>
                </p:nvGrpSpPr>
                <p:grpSpPr>
                  <a:xfrm>
                    <a:off x="5286265" y="3057821"/>
                    <a:ext cx="484693" cy="543032"/>
                    <a:chOff x="4577771" y="3054336"/>
                    <a:chExt cx="484693" cy="543032"/>
                  </a:xfrm>
                </p:grpSpPr>
                <p:sp>
                  <p:nvSpPr>
                    <p:cNvPr id="190" name="Rectangle 189">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1" name="Rectangle 190">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84" name="Group 183"/>
                  <p:cNvGrpSpPr/>
                  <p:nvPr/>
                </p:nvGrpSpPr>
                <p:grpSpPr>
                  <a:xfrm>
                    <a:off x="5992606" y="3057821"/>
                    <a:ext cx="484693" cy="543032"/>
                    <a:chOff x="4577771" y="3054336"/>
                    <a:chExt cx="484693" cy="543032"/>
                  </a:xfrm>
                </p:grpSpPr>
                <p:sp>
                  <p:nvSpPr>
                    <p:cNvPr id="188" name="Rectangle 187">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9" name="Rectangle 188">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85" name="Group 184"/>
                  <p:cNvGrpSpPr/>
                  <p:nvPr/>
                </p:nvGrpSpPr>
                <p:grpSpPr>
                  <a:xfrm>
                    <a:off x="6712413" y="3057821"/>
                    <a:ext cx="484693" cy="543032"/>
                    <a:chOff x="4577771" y="3054336"/>
                    <a:chExt cx="484693" cy="543032"/>
                  </a:xfrm>
                </p:grpSpPr>
                <p:sp>
                  <p:nvSpPr>
                    <p:cNvPr id="186" name="Rectangle 185">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7" name="Rectangle 186">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194" name="Group 193"/>
                <p:cNvGrpSpPr/>
                <p:nvPr/>
              </p:nvGrpSpPr>
              <p:grpSpPr>
                <a:xfrm>
                  <a:off x="4568177" y="5236375"/>
                  <a:ext cx="2619335" cy="543032"/>
                  <a:chOff x="4577771" y="3057821"/>
                  <a:chExt cx="2619335" cy="543032"/>
                </a:xfrm>
              </p:grpSpPr>
              <p:cxnSp>
                <p:nvCxnSpPr>
                  <p:cNvPr id="195" name="Straight Connector 194"/>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98" name="Group 197"/>
                  <p:cNvGrpSpPr/>
                  <p:nvPr/>
                </p:nvGrpSpPr>
                <p:grpSpPr>
                  <a:xfrm>
                    <a:off x="4577771" y="3057821"/>
                    <a:ext cx="484693" cy="543032"/>
                    <a:chOff x="4577771" y="3054336"/>
                    <a:chExt cx="484693" cy="543032"/>
                  </a:xfrm>
                </p:grpSpPr>
                <p:sp>
                  <p:nvSpPr>
                    <p:cNvPr id="208" name="Rectangle 207">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9" name="Rectangle 208">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99" name="Group 198"/>
                  <p:cNvGrpSpPr/>
                  <p:nvPr/>
                </p:nvGrpSpPr>
                <p:grpSpPr>
                  <a:xfrm>
                    <a:off x="5286265" y="3057821"/>
                    <a:ext cx="484693" cy="543032"/>
                    <a:chOff x="4577771" y="3054336"/>
                    <a:chExt cx="484693" cy="543032"/>
                  </a:xfrm>
                </p:grpSpPr>
                <p:sp>
                  <p:nvSpPr>
                    <p:cNvPr id="206" name="Rectangle 205">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7" name="Rectangle 206">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00" name="Group 199"/>
                  <p:cNvGrpSpPr/>
                  <p:nvPr/>
                </p:nvGrpSpPr>
                <p:grpSpPr>
                  <a:xfrm>
                    <a:off x="5992606" y="3057821"/>
                    <a:ext cx="484693" cy="543032"/>
                    <a:chOff x="4577771" y="3054336"/>
                    <a:chExt cx="484693" cy="543032"/>
                  </a:xfrm>
                </p:grpSpPr>
                <p:sp>
                  <p:nvSpPr>
                    <p:cNvPr id="204" name="Rectangle 203">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5" name="Rectangle 204">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01" name="Group 200"/>
                  <p:cNvGrpSpPr/>
                  <p:nvPr/>
                </p:nvGrpSpPr>
                <p:grpSpPr>
                  <a:xfrm>
                    <a:off x="6712413" y="3057821"/>
                    <a:ext cx="484693" cy="543032"/>
                    <a:chOff x="4577771" y="3054336"/>
                    <a:chExt cx="484693" cy="543032"/>
                  </a:xfrm>
                </p:grpSpPr>
                <p:sp>
                  <p:nvSpPr>
                    <p:cNvPr id="202" name="Rectangle 201">
                      <a:extLst>
                        <a:ext uri="{FF2B5EF4-FFF2-40B4-BE49-F238E27FC236}">
                          <a16:creationId xmlns:a16="http://schemas.microsoft.com/office/drawing/2014/main" id="{BE1857C9-F365-4902-BB5D-E7FC8218A20B}"/>
                        </a:ext>
                      </a:extLst>
                    </p:cNvPr>
                    <p:cNvSpPr/>
                    <p:nvPr/>
                  </p:nvSpPr>
                  <p:spPr bwMode="auto">
                    <a:xfrm>
                      <a:off x="4586561" y="3063048"/>
                      <a:ext cx="228948" cy="524719"/>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3" name="Rectangle 202">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grpSp>
            <p:nvGrpSpPr>
              <p:cNvPr id="14" name="Group 13"/>
              <p:cNvGrpSpPr/>
              <p:nvPr/>
            </p:nvGrpSpPr>
            <p:grpSpPr>
              <a:xfrm>
                <a:off x="4694405" y="3179959"/>
                <a:ext cx="2387523" cy="2480802"/>
                <a:chOff x="4694405" y="3179959"/>
                <a:chExt cx="2387523" cy="2480802"/>
              </a:xfrm>
            </p:grpSpPr>
            <p:grpSp>
              <p:nvGrpSpPr>
                <p:cNvPr id="13" name="Group 12"/>
                <p:cNvGrpSpPr/>
                <p:nvPr/>
              </p:nvGrpSpPr>
              <p:grpSpPr>
                <a:xfrm>
                  <a:off x="4694405" y="3179959"/>
                  <a:ext cx="2368943" cy="276699"/>
                  <a:chOff x="4694405" y="3179959"/>
                  <a:chExt cx="2368943" cy="276699"/>
                </a:xfrm>
              </p:grpSpPr>
              <p:sp>
                <p:nvSpPr>
                  <p:cNvPr id="210" name="TextBox 209">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1" name="TextBox 210">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2" name="TextBox 211">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3" name="TextBox 212">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214" name="Group 213"/>
                <p:cNvGrpSpPr/>
                <p:nvPr/>
              </p:nvGrpSpPr>
              <p:grpSpPr>
                <a:xfrm>
                  <a:off x="4694405" y="3939612"/>
                  <a:ext cx="2368943" cy="276699"/>
                  <a:chOff x="4694405" y="3179959"/>
                  <a:chExt cx="2368943" cy="276699"/>
                </a:xfrm>
              </p:grpSpPr>
              <p:sp>
                <p:nvSpPr>
                  <p:cNvPr id="215" name="TextBox 21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6" name="TextBox 215">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7" name="TextBox 216">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8" name="TextBox 217">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219" name="Group 218"/>
                <p:cNvGrpSpPr/>
                <p:nvPr/>
              </p:nvGrpSpPr>
              <p:grpSpPr>
                <a:xfrm>
                  <a:off x="4702005" y="4634112"/>
                  <a:ext cx="2368943" cy="276699"/>
                  <a:chOff x="4694405" y="3179959"/>
                  <a:chExt cx="2368943" cy="276699"/>
                </a:xfrm>
              </p:grpSpPr>
              <p:sp>
                <p:nvSpPr>
                  <p:cNvPr id="220" name="TextBox 219">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1" name="TextBox 220">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2" name="TextBox 221">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3" name="TextBox 222">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224" name="Group 223"/>
                <p:cNvGrpSpPr/>
                <p:nvPr/>
              </p:nvGrpSpPr>
              <p:grpSpPr>
                <a:xfrm>
                  <a:off x="4712985" y="5384062"/>
                  <a:ext cx="2368943" cy="276699"/>
                  <a:chOff x="4694405" y="3179959"/>
                  <a:chExt cx="2368943" cy="276699"/>
                </a:xfrm>
              </p:grpSpPr>
              <p:sp>
                <p:nvSpPr>
                  <p:cNvPr id="225" name="TextBox 22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6" name="TextBox 225">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7" name="TextBox 226">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8" name="TextBox 227">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grpSp>
      </p:grpSp>
      <p:grpSp>
        <p:nvGrpSpPr>
          <p:cNvPr id="21" name="Group 20"/>
          <p:cNvGrpSpPr/>
          <p:nvPr/>
        </p:nvGrpSpPr>
        <p:grpSpPr>
          <a:xfrm>
            <a:off x="4835342" y="5677015"/>
            <a:ext cx="3260386" cy="693316"/>
            <a:chOff x="4835342" y="5677015"/>
            <a:chExt cx="3260386" cy="693316"/>
          </a:xfrm>
        </p:grpSpPr>
        <p:cxnSp>
          <p:nvCxnSpPr>
            <p:cNvPr id="17" name="Straight Arrow Connector 16"/>
            <p:cNvCxnSpPr/>
            <p:nvPr/>
          </p:nvCxnSpPr>
          <p:spPr>
            <a:xfrm>
              <a:off x="4945399" y="5677015"/>
              <a:ext cx="426849" cy="32077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2" name="TextBox 471"/>
            <p:cNvSpPr txBox="1"/>
            <p:nvPr/>
          </p:nvSpPr>
          <p:spPr>
            <a:xfrm>
              <a:off x="4835342" y="6000999"/>
              <a:ext cx="3260386" cy="369332"/>
            </a:xfrm>
            <a:prstGeom prst="rect">
              <a:avLst/>
            </a:prstGeom>
            <a:noFill/>
          </p:spPr>
          <p:txBody>
            <a:bodyPr wrap="square" rtlCol="0">
              <a:spAutoFit/>
            </a:bodyPr>
            <a:lstStyle/>
            <a:p>
              <a:r>
                <a:rPr lang="en-US" dirty="0">
                  <a:solidFill>
                    <a:srgbClr val="C00000"/>
                  </a:solidFill>
                </a:rPr>
                <a:t>Padding </a:t>
              </a:r>
              <a:r>
                <a:rPr lang="en-US" dirty="0">
                  <a:solidFill>
                    <a:srgbClr val="C00000"/>
                  </a:solidFill>
                  <a:sym typeface="Wingdings" panose="05000000000000000000" pitchFamily="2" charset="2"/>
                </a:rPr>
                <a:t> Invalid Computation</a:t>
              </a:r>
              <a:endParaRPr lang="en-US" dirty="0">
                <a:solidFill>
                  <a:srgbClr val="C00000"/>
                </a:solidFill>
              </a:endParaRPr>
            </a:p>
          </p:txBody>
        </p:sp>
      </p:grpSp>
    </p:spTree>
    <p:extLst>
      <p:ext uri="{BB962C8B-B14F-4D97-AF65-F5344CB8AC3E}">
        <p14:creationId xmlns:p14="http://schemas.microsoft.com/office/powerpoint/2010/main" val="3149146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99"/>
                                        </p:tgtEl>
                                      </p:cBhvr>
                                    </p:animEffect>
                                    <p:animScale>
                                      <p:cBhvr>
                                        <p:cTn id="7" dur="250" autoRev="1" fill="hold"/>
                                        <p:tgtEl>
                                          <p:spTgt spid="399"/>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60"/>
                                        </p:tgtEl>
                                        <p:attrNameLst>
                                          <p:attrName>style.visibility</p:attrName>
                                        </p:attrNameLst>
                                      </p:cBhvr>
                                      <p:to>
                                        <p:strVal val="visible"/>
                                      </p:to>
                                    </p:set>
                                    <p:animEffect transition="in" filter="fade">
                                      <p:cBhvr>
                                        <p:cTn id="23"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0" animBg="1"/>
      <p:bldP spid="26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6" name="Group 395"/>
          <p:cNvGrpSpPr/>
          <p:nvPr/>
        </p:nvGrpSpPr>
        <p:grpSpPr>
          <a:xfrm>
            <a:off x="4564820" y="2487730"/>
            <a:ext cx="2619335" cy="3291601"/>
            <a:chOff x="4568177" y="2487806"/>
            <a:chExt cx="2619335" cy="3291601"/>
          </a:xfrm>
        </p:grpSpPr>
        <p:sp>
          <p:nvSpPr>
            <p:cNvPr id="397" name="TextBox 396"/>
            <p:cNvSpPr txBox="1"/>
            <p:nvPr/>
          </p:nvSpPr>
          <p:spPr>
            <a:xfrm>
              <a:off x="4963046" y="2487806"/>
              <a:ext cx="1917332" cy="369332"/>
            </a:xfrm>
            <a:prstGeom prst="rect">
              <a:avLst/>
            </a:prstGeom>
            <a:noFill/>
          </p:spPr>
          <p:txBody>
            <a:bodyPr wrap="square" rtlCol="0">
              <a:spAutoFit/>
            </a:bodyPr>
            <a:lstStyle/>
            <a:p>
              <a:r>
                <a:rPr lang="en-US" dirty="0"/>
                <a:t>Tiled Architecture</a:t>
              </a:r>
            </a:p>
          </p:txBody>
        </p:sp>
        <p:grpSp>
          <p:nvGrpSpPr>
            <p:cNvPr id="398" name="Group 397"/>
            <p:cNvGrpSpPr/>
            <p:nvPr/>
          </p:nvGrpSpPr>
          <p:grpSpPr>
            <a:xfrm>
              <a:off x="4568177" y="3057821"/>
              <a:ext cx="2619335" cy="2721586"/>
              <a:chOff x="4568177" y="3057821"/>
              <a:chExt cx="2619335" cy="2721586"/>
            </a:xfrm>
          </p:grpSpPr>
          <p:grpSp>
            <p:nvGrpSpPr>
              <p:cNvPr id="430" name="Group 429"/>
              <p:cNvGrpSpPr/>
              <p:nvPr/>
            </p:nvGrpSpPr>
            <p:grpSpPr>
              <a:xfrm>
                <a:off x="4820079" y="3587768"/>
                <a:ext cx="2123854" cy="202042"/>
                <a:chOff x="1827367" y="3252817"/>
                <a:chExt cx="2599847" cy="225102"/>
              </a:xfrm>
              <a:solidFill>
                <a:schemeClr val="bg1"/>
              </a:solidFill>
            </p:grpSpPr>
            <p:cxnSp>
              <p:nvCxnSpPr>
                <p:cNvPr id="475" name="Straight Connector 474"/>
                <p:cNvCxnSpPr/>
                <p:nvPr/>
              </p:nvCxnSpPr>
              <p:spPr>
                <a:xfrm flipH="1">
                  <a:off x="1827367" y="3263513"/>
                  <a:ext cx="48" cy="21440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1" name="Group 430"/>
              <p:cNvGrpSpPr/>
              <p:nvPr/>
            </p:nvGrpSpPr>
            <p:grpSpPr>
              <a:xfrm>
                <a:off x="4811582" y="4323106"/>
                <a:ext cx="2123854" cy="193492"/>
                <a:chOff x="1827367" y="3252817"/>
                <a:chExt cx="2599847" cy="215577"/>
              </a:xfrm>
              <a:solidFill>
                <a:schemeClr val="bg1"/>
              </a:solidFill>
            </p:grpSpPr>
            <p:cxnSp>
              <p:nvCxnSpPr>
                <p:cNvPr id="471" name="Straight Connector 470"/>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2" name="Group 431"/>
              <p:cNvGrpSpPr/>
              <p:nvPr/>
            </p:nvGrpSpPr>
            <p:grpSpPr>
              <a:xfrm>
                <a:off x="4810986" y="5040675"/>
                <a:ext cx="2123854" cy="193492"/>
                <a:chOff x="1827367" y="3252817"/>
                <a:chExt cx="2599847" cy="215577"/>
              </a:xfrm>
              <a:solidFill>
                <a:schemeClr val="bg1"/>
              </a:solidFill>
            </p:grpSpPr>
            <p:cxnSp>
              <p:nvCxnSpPr>
                <p:cNvPr id="467" name="Straight Connector 466"/>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3" name="Group 432"/>
              <p:cNvGrpSpPr/>
              <p:nvPr/>
            </p:nvGrpSpPr>
            <p:grpSpPr>
              <a:xfrm>
                <a:off x="4568177" y="3057821"/>
                <a:ext cx="2619335" cy="543032"/>
                <a:chOff x="4577771" y="3057821"/>
                <a:chExt cx="2619335" cy="543032"/>
              </a:xfrm>
            </p:grpSpPr>
            <p:cxnSp>
              <p:nvCxnSpPr>
                <p:cNvPr id="460" name="Straight Connector 459"/>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3" name="Rectangle 462">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64" name="Rectangle 463">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65" name="Rectangle 464">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66" name="Rectangle 465">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34" name="Group 433"/>
              <p:cNvGrpSpPr/>
              <p:nvPr/>
            </p:nvGrpSpPr>
            <p:grpSpPr>
              <a:xfrm>
                <a:off x="4568177" y="3791922"/>
                <a:ext cx="2619335" cy="543032"/>
                <a:chOff x="4577771" y="3057821"/>
                <a:chExt cx="2619335" cy="543032"/>
              </a:xfrm>
            </p:grpSpPr>
            <p:cxnSp>
              <p:nvCxnSpPr>
                <p:cNvPr id="453" name="Straight Connector 45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6" name="Rectangle 455">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7" name="Rectangle 456">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8" name="Rectangle 457">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9" name="Rectangle 458">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35" name="Group 434"/>
              <p:cNvGrpSpPr/>
              <p:nvPr/>
            </p:nvGrpSpPr>
            <p:grpSpPr>
              <a:xfrm>
                <a:off x="4568177" y="4486181"/>
                <a:ext cx="2619335" cy="543032"/>
                <a:chOff x="4577771" y="3057821"/>
                <a:chExt cx="2619335" cy="543032"/>
              </a:xfrm>
            </p:grpSpPr>
            <p:cxnSp>
              <p:nvCxnSpPr>
                <p:cNvPr id="444" name="Straight Connector 443"/>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9" name="Rectangle 448">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0" name="Rectangle 449">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1" name="Rectangle 450">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52" name="Rectangle 451">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436" name="Group 435"/>
              <p:cNvGrpSpPr/>
              <p:nvPr/>
            </p:nvGrpSpPr>
            <p:grpSpPr>
              <a:xfrm>
                <a:off x="4568177" y="5236375"/>
                <a:ext cx="2619335" cy="543032"/>
                <a:chOff x="4577771" y="3057821"/>
                <a:chExt cx="2619335" cy="543032"/>
              </a:xfrm>
            </p:grpSpPr>
            <p:cxnSp>
              <p:nvCxnSpPr>
                <p:cNvPr id="437" name="Straight Connector 436"/>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0" name="Rectangle 439">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41" name="Rectangle 440">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42" name="Rectangle 441">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443" name="Rectangle 442">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408" name="Group 407"/>
            <p:cNvGrpSpPr/>
            <p:nvPr/>
          </p:nvGrpSpPr>
          <p:grpSpPr>
            <a:xfrm>
              <a:off x="4694405" y="3179959"/>
              <a:ext cx="2387523" cy="2480802"/>
              <a:chOff x="4694405" y="3179959"/>
              <a:chExt cx="2387523" cy="2480802"/>
            </a:xfrm>
          </p:grpSpPr>
          <p:grpSp>
            <p:nvGrpSpPr>
              <p:cNvPr id="409" name="Group 408"/>
              <p:cNvGrpSpPr/>
              <p:nvPr/>
            </p:nvGrpSpPr>
            <p:grpSpPr>
              <a:xfrm>
                <a:off x="4694405" y="3179959"/>
                <a:ext cx="2368943" cy="276699"/>
                <a:chOff x="4694405" y="3179959"/>
                <a:chExt cx="2368943" cy="276699"/>
              </a:xfrm>
            </p:grpSpPr>
            <p:sp>
              <p:nvSpPr>
                <p:cNvPr id="426" name="TextBox 425">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7" name="TextBox 426">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8" name="TextBox 427">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9" name="TextBox 428">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410" name="Group 409"/>
              <p:cNvGrpSpPr/>
              <p:nvPr/>
            </p:nvGrpSpPr>
            <p:grpSpPr>
              <a:xfrm>
                <a:off x="4694405" y="3939612"/>
                <a:ext cx="2368943" cy="276699"/>
                <a:chOff x="4694405" y="3179959"/>
                <a:chExt cx="2368943" cy="276699"/>
              </a:xfrm>
            </p:grpSpPr>
            <p:sp>
              <p:nvSpPr>
                <p:cNvPr id="422" name="TextBox 421">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3" name="TextBox 422">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4" name="TextBox 423">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5" name="TextBox 424">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411" name="Group 410"/>
              <p:cNvGrpSpPr/>
              <p:nvPr/>
            </p:nvGrpSpPr>
            <p:grpSpPr>
              <a:xfrm>
                <a:off x="4702005" y="4634112"/>
                <a:ext cx="2368943" cy="276699"/>
                <a:chOff x="4694405" y="3179959"/>
                <a:chExt cx="2368943" cy="276699"/>
              </a:xfrm>
            </p:grpSpPr>
            <p:sp>
              <p:nvSpPr>
                <p:cNvPr id="418" name="TextBox 417">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9" name="TextBox 418">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0" name="TextBox 419">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21" name="TextBox 420">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413" name="Group 412"/>
              <p:cNvGrpSpPr/>
              <p:nvPr/>
            </p:nvGrpSpPr>
            <p:grpSpPr>
              <a:xfrm>
                <a:off x="4712985" y="5384062"/>
                <a:ext cx="2368943" cy="276699"/>
                <a:chOff x="4694405" y="3179959"/>
                <a:chExt cx="2368943" cy="276699"/>
              </a:xfrm>
            </p:grpSpPr>
            <p:sp>
              <p:nvSpPr>
                <p:cNvPr id="414" name="TextBox 413">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5" name="TextBox 414">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6" name="TextBox 415">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417" name="TextBox 416">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grpSp>
      <p:sp>
        <p:nvSpPr>
          <p:cNvPr id="3" name="Slide Number Placeholder 2"/>
          <p:cNvSpPr>
            <a:spLocks noGrp="1"/>
          </p:cNvSpPr>
          <p:nvPr>
            <p:ph type="sldNum" sz="quarter" idx="12"/>
          </p:nvPr>
        </p:nvSpPr>
        <p:spPr/>
        <p:txBody>
          <a:bodyPr/>
          <a:lstStyle/>
          <a:p>
            <a:fld id="{7609495A-698B-4C16-9408-0B727151F4B1}" type="slidenum">
              <a:rPr lang="zh-CN" altLang="en-US" smtClean="0"/>
              <a:t>54</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Motivation: Sequential or Spatial Arch?</a:t>
            </a:r>
          </a:p>
        </p:txBody>
      </p:sp>
      <p:sp>
        <p:nvSpPr>
          <p:cNvPr id="5" name="Content Placeholder 4"/>
          <p:cNvSpPr>
            <a:spLocks noGrp="1"/>
          </p:cNvSpPr>
          <p:nvPr>
            <p:ph sz="half" idx="4294967295"/>
          </p:nvPr>
        </p:nvSpPr>
        <p:spPr>
          <a:xfrm>
            <a:off x="0" y="1177925"/>
            <a:ext cx="9082088" cy="574675"/>
          </a:xfrm>
        </p:spPr>
        <p:txBody>
          <a:bodyPr/>
          <a:lstStyle/>
          <a:p>
            <a:r>
              <a:rPr lang="en-US" altLang="zh-CN" dirty="0"/>
              <a:t> </a:t>
            </a:r>
            <a:r>
              <a:rPr lang="en-US" altLang="zh-CN" dirty="0">
                <a:solidFill>
                  <a:srgbClr val="FF0000"/>
                </a:solidFill>
              </a:rPr>
              <a:t>Sequential-only Accelerator </a:t>
            </a:r>
            <a:r>
              <a:rPr lang="en-US" altLang="zh-CN" dirty="0">
                <a:sym typeface="Wingdings" panose="05000000000000000000" pitchFamily="2" charset="2"/>
              </a:rPr>
              <a:t> </a:t>
            </a:r>
            <a:r>
              <a:rPr lang="en-US" altLang="zh-CN" dirty="0">
                <a:solidFill>
                  <a:schemeClr val="accent1"/>
                </a:solidFill>
                <a:sym typeface="Wingdings" panose="05000000000000000000" pitchFamily="2" charset="2"/>
              </a:rPr>
              <a:t>H</a:t>
            </a:r>
            <a:r>
              <a:rPr lang="en-US" altLang="zh-CN" dirty="0">
                <a:solidFill>
                  <a:schemeClr val="accent1"/>
                </a:solidFill>
              </a:rPr>
              <a:t>ardware Under-utilization</a:t>
            </a:r>
          </a:p>
        </p:txBody>
      </p:sp>
      <p:sp>
        <p:nvSpPr>
          <p:cNvPr id="399" name="Oval 398"/>
          <p:cNvSpPr/>
          <p:nvPr/>
        </p:nvSpPr>
        <p:spPr>
          <a:xfrm>
            <a:off x="410692" y="3219412"/>
            <a:ext cx="481330" cy="48006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400" name="Oval 399"/>
          <p:cNvSpPr/>
          <p:nvPr/>
        </p:nvSpPr>
        <p:spPr>
          <a:xfrm>
            <a:off x="1140307" y="284603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01" name="Oval 400"/>
          <p:cNvSpPr/>
          <p:nvPr/>
        </p:nvSpPr>
        <p:spPr>
          <a:xfrm>
            <a:off x="184642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02" name="Oval 401"/>
          <p:cNvSpPr/>
          <p:nvPr/>
        </p:nvSpPr>
        <p:spPr>
          <a:xfrm>
            <a:off x="266938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03" name="Straight Arrow Connector 402"/>
          <p:cNvCxnSpPr>
            <a:stCxn id="399" idx="7"/>
            <a:endCxn id="400" idx="2"/>
          </p:cNvCxnSpPr>
          <p:nvPr/>
        </p:nvCxnSpPr>
        <p:spPr>
          <a:xfrm flipV="1">
            <a:off x="821537" y="3074632"/>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a:stCxn id="399" idx="7"/>
            <a:endCxn id="400" idx="3"/>
          </p:cNvCxnSpPr>
          <p:nvPr/>
        </p:nvCxnSpPr>
        <p:spPr>
          <a:xfrm flipV="1">
            <a:off x="821537" y="3236557"/>
            <a:ext cx="385445" cy="533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a:stCxn id="399" idx="6"/>
            <a:endCxn id="401" idx="2"/>
          </p:cNvCxnSpPr>
          <p:nvPr/>
        </p:nvCxnSpPr>
        <p:spPr>
          <a:xfrm>
            <a:off x="892022" y="3459442"/>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a:stCxn id="400" idx="6"/>
            <a:endCxn id="401" idx="1"/>
          </p:cNvCxnSpPr>
          <p:nvPr/>
        </p:nvCxnSpPr>
        <p:spPr>
          <a:xfrm>
            <a:off x="1597507" y="3074632"/>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a:stCxn id="401" idx="6"/>
            <a:endCxn id="402" idx="2"/>
          </p:cNvCxnSpPr>
          <p:nvPr/>
        </p:nvCxnSpPr>
        <p:spPr>
          <a:xfrm>
            <a:off x="230362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a:stCxn id="402" idx="6"/>
          </p:cNvCxnSpPr>
          <p:nvPr/>
        </p:nvCxnSpPr>
        <p:spPr>
          <a:xfrm>
            <a:off x="312658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6414" y="2246145"/>
            <a:ext cx="2904292" cy="369332"/>
          </a:xfrm>
          <a:prstGeom prst="rect">
            <a:avLst/>
          </a:prstGeom>
          <a:noFill/>
        </p:spPr>
        <p:txBody>
          <a:bodyPr wrap="square" rtlCol="0">
            <a:spAutoFit/>
          </a:bodyPr>
          <a:lstStyle/>
          <a:p>
            <a:r>
              <a:rPr lang="en-US" dirty="0"/>
              <a:t>Directed acyclic graph (DAG)</a:t>
            </a:r>
          </a:p>
        </p:txBody>
      </p:sp>
      <p:sp>
        <p:nvSpPr>
          <p:cNvPr id="534" name="TextBox 533"/>
          <p:cNvSpPr txBox="1"/>
          <p:nvPr/>
        </p:nvSpPr>
        <p:spPr>
          <a:xfrm>
            <a:off x="428333" y="4355216"/>
            <a:ext cx="2904292" cy="369332"/>
          </a:xfrm>
          <a:prstGeom prst="rect">
            <a:avLst/>
          </a:prstGeom>
          <a:noFill/>
        </p:spPr>
        <p:txBody>
          <a:bodyPr wrap="square" rtlCol="0">
            <a:spAutoFit/>
          </a:bodyPr>
          <a:lstStyle/>
          <a:p>
            <a:r>
              <a:rPr lang="en-US" dirty="0"/>
              <a:t>Corresponding Workloads</a:t>
            </a:r>
          </a:p>
        </p:txBody>
      </p:sp>
      <p:sp>
        <p:nvSpPr>
          <p:cNvPr id="35" name="TextBox 34"/>
          <p:cNvSpPr txBox="1"/>
          <p:nvPr/>
        </p:nvSpPr>
        <p:spPr>
          <a:xfrm>
            <a:off x="618367" y="4695533"/>
            <a:ext cx="3044346" cy="369332"/>
          </a:xfrm>
          <a:prstGeom prst="rect">
            <a:avLst/>
          </a:prstGeom>
          <a:noFill/>
        </p:spPr>
        <p:txBody>
          <a:bodyPr wrap="square" rtlCol="0">
            <a:spAutoFit/>
          </a:bodyPr>
          <a:lstStyle/>
          <a:p>
            <a:r>
              <a:rPr lang="en-US" dirty="0"/>
              <a:t>8     :       4      :      4       :      16</a:t>
            </a:r>
          </a:p>
        </p:txBody>
      </p:sp>
      <p:cxnSp>
        <p:nvCxnSpPr>
          <p:cNvPr id="446" name="Straight Arrow Connector 445"/>
          <p:cNvCxnSpPr/>
          <p:nvPr/>
        </p:nvCxnSpPr>
        <p:spPr>
          <a:xfrm flipV="1">
            <a:off x="842620" y="5259790"/>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V="1">
            <a:off x="833095" y="5394626"/>
            <a:ext cx="383789" cy="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Straight Arrow Connector 529"/>
          <p:cNvCxnSpPr/>
          <p:nvPr/>
        </p:nvCxnSpPr>
        <p:spPr>
          <a:xfrm>
            <a:off x="970255" y="5749375"/>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p:cNvCxnSpPr/>
          <p:nvPr/>
        </p:nvCxnSpPr>
        <p:spPr>
          <a:xfrm>
            <a:off x="1745414" y="5250265"/>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Straight Arrow Connector 531"/>
          <p:cNvCxnSpPr/>
          <p:nvPr/>
        </p:nvCxnSpPr>
        <p:spPr>
          <a:xfrm>
            <a:off x="2583662" y="5642780"/>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959460" y="5154244"/>
            <a:ext cx="978791" cy="1003572"/>
            <a:chOff x="2950465" y="5151440"/>
            <a:chExt cx="978791" cy="1003572"/>
          </a:xfrm>
        </p:grpSpPr>
        <p:sp>
          <p:nvSpPr>
            <p:cNvPr id="541" name="Rectangle 540">
              <a:extLst>
                <a:ext uri="{FF2B5EF4-FFF2-40B4-BE49-F238E27FC236}">
                  <a16:creationId xmlns:a16="http://schemas.microsoft.com/office/drawing/2014/main" id="{BE1857C9-F365-4902-BB5D-E7FC8218A20B}"/>
                </a:ext>
              </a:extLst>
            </p:cNvPr>
            <p:cNvSpPr/>
            <p:nvPr/>
          </p:nvSpPr>
          <p:spPr bwMode="auto">
            <a:xfrm>
              <a:off x="2950465" y="5159162"/>
              <a:ext cx="978791" cy="982725"/>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542" name="Straight Connector 541"/>
            <p:cNvCxnSpPr>
              <a:stCxn id="541" idx="0"/>
              <a:endCxn id="541" idx="2"/>
            </p:cNvCxnSpPr>
            <p:nvPr/>
          </p:nvCxnSpPr>
          <p:spPr>
            <a:xfrm>
              <a:off x="3439862" y="5159162"/>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a:stCxn id="541" idx="1"/>
              <a:endCxn id="541" idx="3"/>
            </p:cNvCxnSpPr>
            <p:nvPr/>
          </p:nvCxnSpPr>
          <p:spPr>
            <a:xfrm>
              <a:off x="2950465" y="5664716"/>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50465" y="541445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50465" y="590591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677987" y="5151440"/>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202787" y="5172287"/>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1247688" y="5080519"/>
            <a:ext cx="460527" cy="486734"/>
            <a:chOff x="1132717" y="4818109"/>
            <a:chExt cx="460527" cy="486734"/>
          </a:xfrm>
        </p:grpSpPr>
        <p:sp>
          <p:nvSpPr>
            <p:cNvPr id="136" name="Rectangle 135">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37" name="Straight Connector 136"/>
            <p:cNvCxnSpPr>
              <a:stCxn id="136" idx="0"/>
              <a:endCxn id="136"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6" idx="1"/>
              <a:endCxn id="136"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2102006" y="5471999"/>
            <a:ext cx="460527" cy="486734"/>
            <a:chOff x="1132717" y="4818109"/>
            <a:chExt cx="460527" cy="486734"/>
          </a:xfrm>
        </p:grpSpPr>
        <p:sp>
          <p:nvSpPr>
            <p:cNvPr id="140" name="Rectangle 139">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41" name="Straight Connector 140"/>
            <p:cNvCxnSpPr>
              <a:stCxn id="140" idx="0"/>
              <a:endCxn id="140"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40" idx="1"/>
              <a:endCxn id="140"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30953" y="5210659"/>
            <a:ext cx="478055" cy="902342"/>
            <a:chOff x="397628" y="5182084"/>
            <a:chExt cx="478055" cy="902342"/>
          </a:xfrm>
        </p:grpSpPr>
        <p:sp>
          <p:nvSpPr>
            <p:cNvPr id="535" name="Rectangle 534">
              <a:extLst>
                <a:ext uri="{FF2B5EF4-FFF2-40B4-BE49-F238E27FC236}">
                  <a16:creationId xmlns:a16="http://schemas.microsoft.com/office/drawing/2014/main" id="{BE1857C9-F365-4902-BB5D-E7FC8218A20B}"/>
                </a:ext>
              </a:extLst>
            </p:cNvPr>
            <p:cNvSpPr/>
            <p:nvPr/>
          </p:nvSpPr>
          <p:spPr bwMode="auto">
            <a:xfrm>
              <a:off x="415156" y="5182084"/>
              <a:ext cx="460527" cy="90234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29" name="Straight Connector 28"/>
            <p:cNvCxnSpPr>
              <a:stCxn id="535" idx="0"/>
              <a:endCxn id="535" idx="2"/>
            </p:cNvCxnSpPr>
            <p:nvPr/>
          </p:nvCxnSpPr>
          <p:spPr>
            <a:xfrm>
              <a:off x="645420" y="5182084"/>
              <a:ext cx="0" cy="902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a:stCxn id="535" idx="1"/>
              <a:endCxn id="535" idx="3"/>
            </p:cNvCxnSpPr>
            <p:nvPr/>
          </p:nvCxnSpPr>
          <p:spPr>
            <a:xfrm>
              <a:off x="415156" y="5633255"/>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97628" y="5420553"/>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04812" y="5899194"/>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558653" y="2976465"/>
            <a:ext cx="2625502" cy="2803002"/>
            <a:chOff x="7676279" y="2351242"/>
            <a:chExt cx="2625502" cy="2803002"/>
          </a:xfrm>
        </p:grpSpPr>
        <p:sp>
          <p:nvSpPr>
            <p:cNvPr id="479" name="Rectangle 478">
              <a:extLst>
                <a:ext uri="{FF2B5EF4-FFF2-40B4-BE49-F238E27FC236}">
                  <a16:creationId xmlns:a16="http://schemas.microsoft.com/office/drawing/2014/main" id="{BE1857C9-F365-4902-BB5D-E7FC8218A20B}"/>
                </a:ext>
              </a:extLst>
            </p:cNvPr>
            <p:cNvSpPr/>
            <p:nvPr/>
          </p:nvSpPr>
          <p:spPr bwMode="auto">
            <a:xfrm>
              <a:off x="7676279" y="2351242"/>
              <a:ext cx="2625502" cy="2803001"/>
            </a:xfrm>
            <a:prstGeom prst="rect">
              <a:avLst/>
            </a:prstGeom>
            <a:solidFill>
              <a:schemeClr val="bg1"/>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nvGrpSpPr>
            <p:cNvPr id="8" name="Group 7"/>
            <p:cNvGrpSpPr/>
            <p:nvPr/>
          </p:nvGrpSpPr>
          <p:grpSpPr>
            <a:xfrm>
              <a:off x="7682446" y="2440045"/>
              <a:ext cx="2619335" cy="2714199"/>
              <a:chOff x="4568177" y="3057821"/>
              <a:chExt cx="2619335" cy="2714199"/>
            </a:xfrm>
          </p:grpSpPr>
          <p:grpSp>
            <p:nvGrpSpPr>
              <p:cNvPr id="153" name="Group 152"/>
              <p:cNvGrpSpPr/>
              <p:nvPr/>
            </p:nvGrpSpPr>
            <p:grpSpPr>
              <a:xfrm>
                <a:off x="4568177" y="3769133"/>
                <a:ext cx="2619335" cy="543032"/>
                <a:chOff x="4577771" y="3057821"/>
                <a:chExt cx="2619335" cy="543032"/>
              </a:xfrm>
            </p:grpSpPr>
            <p:cxnSp>
              <p:nvCxnSpPr>
                <p:cNvPr id="155" name="Straight Connector 154"/>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30" name="Group 229"/>
                <p:cNvGrpSpPr/>
                <p:nvPr/>
              </p:nvGrpSpPr>
              <p:grpSpPr>
                <a:xfrm>
                  <a:off x="4577771" y="3057821"/>
                  <a:ext cx="484693" cy="543032"/>
                  <a:chOff x="4577771" y="3054336"/>
                  <a:chExt cx="484693" cy="543032"/>
                </a:xfrm>
              </p:grpSpPr>
              <p:sp>
                <p:nvSpPr>
                  <p:cNvPr id="240" name="Rectangle 239">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41" name="Rectangle 240">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31" name="Group 230"/>
                <p:cNvGrpSpPr/>
                <p:nvPr/>
              </p:nvGrpSpPr>
              <p:grpSpPr>
                <a:xfrm>
                  <a:off x="5286265" y="3057821"/>
                  <a:ext cx="484693" cy="543032"/>
                  <a:chOff x="4577771" y="3054336"/>
                  <a:chExt cx="484693" cy="543032"/>
                </a:xfrm>
              </p:grpSpPr>
              <p:sp>
                <p:nvSpPr>
                  <p:cNvPr id="238" name="Rectangle 237">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39" name="Rectangle 238">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32" name="Group 231"/>
                <p:cNvGrpSpPr/>
                <p:nvPr/>
              </p:nvGrpSpPr>
              <p:grpSpPr>
                <a:xfrm>
                  <a:off x="5992606" y="3057821"/>
                  <a:ext cx="484693" cy="543032"/>
                  <a:chOff x="4577771" y="3054336"/>
                  <a:chExt cx="484693" cy="543032"/>
                </a:xfrm>
              </p:grpSpPr>
              <p:sp>
                <p:nvSpPr>
                  <p:cNvPr id="236" name="Rectangle 235">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37" name="Rectangle 236">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33" name="Group 232"/>
                <p:cNvGrpSpPr/>
                <p:nvPr/>
              </p:nvGrpSpPr>
              <p:grpSpPr>
                <a:xfrm>
                  <a:off x="6712413" y="3057821"/>
                  <a:ext cx="484693" cy="543032"/>
                  <a:chOff x="4577771" y="3054336"/>
                  <a:chExt cx="484693" cy="543032"/>
                </a:xfrm>
              </p:grpSpPr>
              <p:sp>
                <p:nvSpPr>
                  <p:cNvPr id="234" name="Rectangle 233">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35" name="Rectangle 234">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268" name="Group 267"/>
              <p:cNvGrpSpPr/>
              <p:nvPr/>
            </p:nvGrpSpPr>
            <p:grpSpPr>
              <a:xfrm>
                <a:off x="4820079" y="3587768"/>
                <a:ext cx="2123854" cy="202042"/>
                <a:chOff x="1827367" y="3252817"/>
                <a:chExt cx="2599847" cy="225102"/>
              </a:xfrm>
              <a:solidFill>
                <a:schemeClr val="bg1"/>
              </a:solidFill>
            </p:grpSpPr>
            <p:cxnSp>
              <p:nvCxnSpPr>
                <p:cNvPr id="311" name="Straight Connector 310"/>
                <p:cNvCxnSpPr/>
                <p:nvPr/>
              </p:nvCxnSpPr>
              <p:spPr>
                <a:xfrm flipH="1">
                  <a:off x="1827367" y="3263513"/>
                  <a:ext cx="48" cy="21440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p:nvGrpSpPr>
            <p:grpSpPr>
              <a:xfrm>
                <a:off x="4811582" y="4323106"/>
                <a:ext cx="2123854" cy="193492"/>
                <a:chOff x="1827367" y="3252817"/>
                <a:chExt cx="2599847" cy="215577"/>
              </a:xfrm>
              <a:solidFill>
                <a:schemeClr val="bg1"/>
              </a:solidFill>
            </p:grpSpPr>
            <p:cxnSp>
              <p:nvCxnSpPr>
                <p:cNvPr id="307" name="Straight Connector 306"/>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p:nvGrpSpPr>
            <p:grpSpPr>
              <a:xfrm>
                <a:off x="4810986" y="5040675"/>
                <a:ext cx="2123854" cy="193492"/>
                <a:chOff x="1827367" y="3252817"/>
                <a:chExt cx="2599847" cy="215577"/>
              </a:xfrm>
              <a:solidFill>
                <a:schemeClr val="bg1"/>
              </a:solidFill>
            </p:grpSpPr>
            <p:cxnSp>
              <p:nvCxnSpPr>
                <p:cNvPr id="288" name="Straight Connector 287"/>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568177" y="3057821"/>
                <a:ext cx="2619335" cy="543032"/>
                <a:chOff x="4577771" y="3057821"/>
                <a:chExt cx="2619335" cy="543032"/>
              </a:xfrm>
            </p:grpSpPr>
            <p:cxnSp>
              <p:nvCxnSpPr>
                <p:cNvPr id="331" name="Straight Connector 330"/>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577771" y="3057821"/>
                  <a:ext cx="484693" cy="543032"/>
                  <a:chOff x="4577771" y="3054336"/>
                  <a:chExt cx="484693" cy="543032"/>
                </a:xfrm>
              </p:grpSpPr>
              <p:sp>
                <p:nvSpPr>
                  <p:cNvPr id="134" name="Rectangle 133">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344" name="Rectangle 343">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49" name="Group 148"/>
                <p:cNvGrpSpPr/>
                <p:nvPr/>
              </p:nvGrpSpPr>
              <p:grpSpPr>
                <a:xfrm>
                  <a:off x="5286265" y="3057821"/>
                  <a:ext cx="484693" cy="543032"/>
                  <a:chOff x="4577771" y="3054336"/>
                  <a:chExt cx="484693" cy="543032"/>
                </a:xfrm>
              </p:grpSpPr>
              <p:sp>
                <p:nvSpPr>
                  <p:cNvPr id="152" name="Rectangle 151">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51" name="Rectangle 150">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54" name="Group 153"/>
                <p:cNvGrpSpPr/>
                <p:nvPr/>
              </p:nvGrpSpPr>
              <p:grpSpPr>
                <a:xfrm>
                  <a:off x="5992606" y="3057821"/>
                  <a:ext cx="484693" cy="543032"/>
                  <a:chOff x="4577771" y="3054336"/>
                  <a:chExt cx="484693" cy="543032"/>
                </a:xfrm>
              </p:grpSpPr>
              <p:sp>
                <p:nvSpPr>
                  <p:cNvPr id="157" name="Rectangle 156">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56" name="Rectangle 155">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59" name="Group 158"/>
                <p:cNvGrpSpPr/>
                <p:nvPr/>
              </p:nvGrpSpPr>
              <p:grpSpPr>
                <a:xfrm>
                  <a:off x="6712413" y="3057821"/>
                  <a:ext cx="484693" cy="543032"/>
                  <a:chOff x="4577771" y="3054336"/>
                  <a:chExt cx="484693" cy="543032"/>
                </a:xfrm>
              </p:grpSpPr>
              <p:sp>
                <p:nvSpPr>
                  <p:cNvPr id="160" name="Rectangle 159">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61" name="Rectangle 160">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242" name="Group 241"/>
              <p:cNvGrpSpPr/>
              <p:nvPr/>
            </p:nvGrpSpPr>
            <p:grpSpPr>
              <a:xfrm>
                <a:off x="4568177" y="4504531"/>
                <a:ext cx="2619335" cy="543032"/>
                <a:chOff x="4577771" y="3057821"/>
                <a:chExt cx="2619335" cy="543032"/>
              </a:xfrm>
            </p:grpSpPr>
            <p:cxnSp>
              <p:nvCxnSpPr>
                <p:cNvPr id="243" name="Straight Connector 24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a:off x="4577771" y="3057821"/>
                  <a:ext cx="484693" cy="543032"/>
                  <a:chOff x="4577771" y="3054336"/>
                  <a:chExt cx="484693" cy="543032"/>
                </a:xfrm>
              </p:grpSpPr>
              <p:sp>
                <p:nvSpPr>
                  <p:cNvPr id="256" name="Rectangle 255">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57" name="Rectangle 256">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47" name="Group 246"/>
                <p:cNvGrpSpPr/>
                <p:nvPr/>
              </p:nvGrpSpPr>
              <p:grpSpPr>
                <a:xfrm>
                  <a:off x="5286265" y="3057821"/>
                  <a:ext cx="484693" cy="543032"/>
                  <a:chOff x="4577771" y="3054336"/>
                  <a:chExt cx="484693" cy="543032"/>
                </a:xfrm>
              </p:grpSpPr>
              <p:sp>
                <p:nvSpPr>
                  <p:cNvPr id="254" name="Rectangle 253">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55" name="Rectangle 254">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48" name="Group 247"/>
                <p:cNvGrpSpPr/>
                <p:nvPr/>
              </p:nvGrpSpPr>
              <p:grpSpPr>
                <a:xfrm>
                  <a:off x="5992606" y="3057821"/>
                  <a:ext cx="484693" cy="543032"/>
                  <a:chOff x="4577771" y="3054336"/>
                  <a:chExt cx="484693" cy="543032"/>
                </a:xfrm>
              </p:grpSpPr>
              <p:sp>
                <p:nvSpPr>
                  <p:cNvPr id="252" name="Rectangle 251">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53" name="Rectangle 252">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49" name="Group 248"/>
                <p:cNvGrpSpPr/>
                <p:nvPr/>
              </p:nvGrpSpPr>
              <p:grpSpPr>
                <a:xfrm>
                  <a:off x="6712413" y="3057821"/>
                  <a:ext cx="484693" cy="543032"/>
                  <a:chOff x="4577771" y="3054336"/>
                  <a:chExt cx="484693" cy="543032"/>
                </a:xfrm>
              </p:grpSpPr>
              <p:sp>
                <p:nvSpPr>
                  <p:cNvPr id="250" name="Rectangle 249">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51" name="Rectangle 250">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258" name="Group 257"/>
              <p:cNvGrpSpPr/>
              <p:nvPr/>
            </p:nvGrpSpPr>
            <p:grpSpPr>
              <a:xfrm>
                <a:off x="4568177" y="5228988"/>
                <a:ext cx="2619335" cy="543032"/>
                <a:chOff x="4577771" y="3057821"/>
                <a:chExt cx="2619335" cy="543032"/>
              </a:xfrm>
            </p:grpSpPr>
            <p:cxnSp>
              <p:nvCxnSpPr>
                <p:cNvPr id="259" name="Straight Connector 258"/>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63" name="Group 262"/>
                <p:cNvGrpSpPr/>
                <p:nvPr/>
              </p:nvGrpSpPr>
              <p:grpSpPr>
                <a:xfrm>
                  <a:off x="4577771" y="3057821"/>
                  <a:ext cx="484693" cy="543032"/>
                  <a:chOff x="4577771" y="3054336"/>
                  <a:chExt cx="484693" cy="543032"/>
                </a:xfrm>
              </p:grpSpPr>
              <p:sp>
                <p:nvSpPr>
                  <p:cNvPr id="277" name="Rectangle 276">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78" name="Rectangle 277">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64" name="Group 263"/>
                <p:cNvGrpSpPr/>
                <p:nvPr/>
              </p:nvGrpSpPr>
              <p:grpSpPr>
                <a:xfrm>
                  <a:off x="5286265" y="3057821"/>
                  <a:ext cx="484693" cy="543032"/>
                  <a:chOff x="4577771" y="3054336"/>
                  <a:chExt cx="484693" cy="543032"/>
                </a:xfrm>
              </p:grpSpPr>
              <p:sp>
                <p:nvSpPr>
                  <p:cNvPr id="275" name="Rectangle 274">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76" name="Rectangle 275">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66" name="Group 265"/>
                <p:cNvGrpSpPr/>
                <p:nvPr/>
              </p:nvGrpSpPr>
              <p:grpSpPr>
                <a:xfrm>
                  <a:off x="5992606" y="3057821"/>
                  <a:ext cx="484693" cy="543032"/>
                  <a:chOff x="4577771" y="3054336"/>
                  <a:chExt cx="484693" cy="543032"/>
                </a:xfrm>
              </p:grpSpPr>
              <p:sp>
                <p:nvSpPr>
                  <p:cNvPr id="273" name="Rectangle 272">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74" name="Rectangle 273">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267" name="Group 266"/>
                <p:cNvGrpSpPr/>
                <p:nvPr/>
              </p:nvGrpSpPr>
              <p:grpSpPr>
                <a:xfrm>
                  <a:off x="6712413" y="3057821"/>
                  <a:ext cx="484693" cy="543032"/>
                  <a:chOff x="4577771" y="3054336"/>
                  <a:chExt cx="484693" cy="543032"/>
                </a:xfrm>
              </p:grpSpPr>
              <p:sp>
                <p:nvSpPr>
                  <p:cNvPr id="270" name="Rectangle 269">
                    <a:extLst>
                      <a:ext uri="{FF2B5EF4-FFF2-40B4-BE49-F238E27FC236}">
                        <a16:creationId xmlns:a16="http://schemas.microsoft.com/office/drawing/2014/main" id="{BE1857C9-F365-4902-BB5D-E7FC8218A20B}"/>
                      </a:ext>
                    </a:extLst>
                  </p:cNvPr>
                  <p:cNvSpPr/>
                  <p:nvPr/>
                </p:nvSpPr>
                <p:spPr bwMode="auto">
                  <a:xfrm>
                    <a:off x="4586561" y="3063048"/>
                    <a:ext cx="228948" cy="267001"/>
                  </a:xfrm>
                  <a:prstGeom prst="rect">
                    <a:avLst/>
                  </a:prstGeom>
                  <a:solidFill>
                    <a:srgbClr val="C9DAF8"/>
                  </a:solidFill>
                  <a:ln w="19050" cap="flat" cmpd="sng" algn="ctr">
                    <a:solidFill>
                      <a:srgbClr val="C9DAF8"/>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72" name="Rectangle 271">
                    <a:extLst>
                      <a:ext uri="{FF2B5EF4-FFF2-40B4-BE49-F238E27FC236}">
                        <a16:creationId xmlns:a16="http://schemas.microsoft.com/office/drawing/2014/main" id="{BE1857C9-F365-4902-BB5D-E7FC8218A20B}"/>
                      </a:ext>
                    </a:extLst>
                  </p:cNvPr>
                  <p:cNvSpPr/>
                  <p:nvPr/>
                </p:nvSpPr>
                <p:spPr bwMode="auto">
                  <a:xfrm>
                    <a:off x="4577771" y="3054336"/>
                    <a:ext cx="484693" cy="543032"/>
                  </a:xfrm>
                  <a:prstGeom prst="rect">
                    <a:avLst/>
                  </a:prstGeom>
                  <a:no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7" name="Group 6"/>
              <p:cNvGrpSpPr/>
              <p:nvPr/>
            </p:nvGrpSpPr>
            <p:grpSpPr>
              <a:xfrm>
                <a:off x="4694405" y="3179959"/>
                <a:ext cx="2387523" cy="2480802"/>
                <a:chOff x="4694405" y="3179959"/>
                <a:chExt cx="2387523" cy="2480802"/>
              </a:xfrm>
            </p:grpSpPr>
            <p:grpSp>
              <p:nvGrpSpPr>
                <p:cNvPr id="13" name="Group 12"/>
                <p:cNvGrpSpPr/>
                <p:nvPr/>
              </p:nvGrpSpPr>
              <p:grpSpPr>
                <a:xfrm>
                  <a:off x="4694405" y="3179959"/>
                  <a:ext cx="2368943" cy="276699"/>
                  <a:chOff x="4694405" y="3179959"/>
                  <a:chExt cx="2368943" cy="276699"/>
                </a:xfrm>
              </p:grpSpPr>
              <p:sp>
                <p:nvSpPr>
                  <p:cNvPr id="210" name="TextBox 209">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1" name="TextBox 210">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2" name="TextBox 211">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3" name="TextBox 212">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214" name="Group 213"/>
                <p:cNvGrpSpPr/>
                <p:nvPr/>
              </p:nvGrpSpPr>
              <p:grpSpPr>
                <a:xfrm>
                  <a:off x="4694405" y="3939612"/>
                  <a:ext cx="2368943" cy="276699"/>
                  <a:chOff x="4694405" y="3179959"/>
                  <a:chExt cx="2368943" cy="276699"/>
                </a:xfrm>
              </p:grpSpPr>
              <p:sp>
                <p:nvSpPr>
                  <p:cNvPr id="215" name="TextBox 21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6" name="TextBox 215">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7" name="TextBox 216">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18" name="TextBox 217">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219" name="Group 218"/>
                <p:cNvGrpSpPr/>
                <p:nvPr/>
              </p:nvGrpSpPr>
              <p:grpSpPr>
                <a:xfrm>
                  <a:off x="4702005" y="4634112"/>
                  <a:ext cx="2368943" cy="276699"/>
                  <a:chOff x="4694405" y="3179959"/>
                  <a:chExt cx="2368943" cy="276699"/>
                </a:xfrm>
              </p:grpSpPr>
              <p:sp>
                <p:nvSpPr>
                  <p:cNvPr id="220" name="TextBox 219">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1" name="TextBox 220">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2" name="TextBox 221">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3" name="TextBox 222">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224" name="Group 223"/>
                <p:cNvGrpSpPr/>
                <p:nvPr/>
              </p:nvGrpSpPr>
              <p:grpSpPr>
                <a:xfrm>
                  <a:off x="4712985" y="5384062"/>
                  <a:ext cx="2368943" cy="276699"/>
                  <a:chOff x="4694405" y="3179959"/>
                  <a:chExt cx="2368943" cy="276699"/>
                </a:xfrm>
              </p:grpSpPr>
              <p:sp>
                <p:nvSpPr>
                  <p:cNvPr id="225" name="TextBox 22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6" name="TextBox 225">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7" name="TextBox 226">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228" name="TextBox 227">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grpSp>
      </p:grpSp>
      <p:grpSp>
        <p:nvGrpSpPr>
          <p:cNvPr id="300" name="Group 299"/>
          <p:cNvGrpSpPr/>
          <p:nvPr/>
        </p:nvGrpSpPr>
        <p:grpSpPr>
          <a:xfrm>
            <a:off x="7809241" y="2905547"/>
            <a:ext cx="4199125" cy="2269544"/>
            <a:chOff x="7613097" y="3034746"/>
            <a:chExt cx="4199125" cy="2269544"/>
          </a:xfrm>
        </p:grpSpPr>
        <p:sp>
          <p:nvSpPr>
            <p:cNvPr id="301" name="TextBox 90"/>
            <p:cNvSpPr txBox="1"/>
            <p:nvPr>
              <p:custDataLst>
                <p:tags r:id="rId4"/>
              </p:custDataLst>
            </p:nvPr>
          </p:nvSpPr>
          <p:spPr>
            <a:xfrm>
              <a:off x="7654333" y="4307675"/>
              <a:ext cx="720117" cy="369332"/>
            </a:xfrm>
            <a:prstGeom prst="rect">
              <a:avLst/>
            </a:prstGeom>
            <a:noFill/>
          </p:spPr>
          <p:txBody>
            <a:bodyPr wrap="square" rtlCol="0">
              <a:spAutoFit/>
            </a:bodyPr>
            <a:lstStyle/>
            <a:p>
              <a:r>
                <a:rPr lang="en-US" altLang="zh-CN" dirty="0"/>
                <a:t>ACC0</a:t>
              </a:r>
              <a:endParaRPr lang="en-US" dirty="0"/>
            </a:p>
          </p:txBody>
        </p:sp>
        <p:cxnSp>
          <p:nvCxnSpPr>
            <p:cNvPr id="302" name="Straight Arrow Connector 74"/>
            <p:cNvCxnSpPr>
              <a:cxnSpLocks/>
            </p:cNvCxnSpPr>
            <p:nvPr>
              <p:custDataLst>
                <p:tags r:id="rId5"/>
              </p:custDataLst>
            </p:nvPr>
          </p:nvCxnSpPr>
          <p:spPr>
            <a:xfrm>
              <a:off x="7738974" y="4837000"/>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3" name="TextBox 88"/>
            <p:cNvSpPr txBox="1"/>
            <p:nvPr>
              <p:custDataLst>
                <p:tags r:id="rId6"/>
              </p:custDataLst>
            </p:nvPr>
          </p:nvSpPr>
          <p:spPr>
            <a:xfrm>
              <a:off x="7651230" y="4934720"/>
              <a:ext cx="1032159" cy="369570"/>
            </a:xfrm>
            <a:prstGeom prst="rect">
              <a:avLst/>
            </a:prstGeom>
            <a:noFill/>
          </p:spPr>
          <p:txBody>
            <a:bodyPr wrap="square" rtlCol="0">
              <a:spAutoFit/>
            </a:bodyPr>
            <a:lstStyle/>
            <a:p>
              <a:r>
                <a:rPr lang="en-US" altLang="zh-CN" dirty="0"/>
                <a:t>Timeline</a:t>
              </a:r>
            </a:p>
          </p:txBody>
        </p:sp>
        <p:sp>
          <p:nvSpPr>
            <p:cNvPr id="304" name="TextBox 303"/>
            <p:cNvSpPr txBox="1"/>
            <p:nvPr/>
          </p:nvSpPr>
          <p:spPr>
            <a:xfrm>
              <a:off x="7613097" y="3034746"/>
              <a:ext cx="2481351" cy="369332"/>
            </a:xfrm>
            <a:prstGeom prst="rect">
              <a:avLst/>
            </a:prstGeom>
            <a:noFill/>
          </p:spPr>
          <p:txBody>
            <a:bodyPr wrap="square" rtlCol="0">
              <a:spAutoFit/>
            </a:bodyPr>
            <a:lstStyle/>
            <a:p>
              <a:r>
                <a:rPr lang="en-US" dirty="0"/>
                <a:t>Scheduling </a:t>
              </a:r>
              <a:r>
                <a:rPr lang="en-US" dirty="0">
                  <a:solidFill>
                    <a:srgbClr val="C00000"/>
                  </a:solidFill>
                </a:rPr>
                <a:t>Layer 1-2</a:t>
              </a:r>
            </a:p>
          </p:txBody>
        </p:sp>
      </p:grpSp>
      <p:sp>
        <p:nvSpPr>
          <p:cNvPr id="305" name="矩形 185"/>
          <p:cNvSpPr/>
          <p:nvPr>
            <p:custDataLst>
              <p:tags r:id="rId1"/>
            </p:custDataLst>
          </p:nvPr>
        </p:nvSpPr>
        <p:spPr>
          <a:xfrm>
            <a:off x="8649574" y="4236867"/>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L0</a:t>
            </a:r>
          </a:p>
        </p:txBody>
      </p:sp>
      <p:sp>
        <p:nvSpPr>
          <p:cNvPr id="306" name="矩形 185"/>
          <p:cNvSpPr/>
          <p:nvPr>
            <p:custDataLst>
              <p:tags r:id="rId2"/>
            </p:custDataLst>
          </p:nvPr>
        </p:nvSpPr>
        <p:spPr>
          <a:xfrm>
            <a:off x="9059247" y="4238980"/>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L1</a:t>
            </a:r>
          </a:p>
        </p:txBody>
      </p:sp>
      <p:sp>
        <p:nvSpPr>
          <p:cNvPr id="315" name="矩形 185"/>
          <p:cNvSpPr/>
          <p:nvPr>
            <p:custDataLst>
              <p:tags r:id="rId3"/>
            </p:custDataLst>
          </p:nvPr>
        </p:nvSpPr>
        <p:spPr>
          <a:xfrm>
            <a:off x="9466588" y="4234394"/>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L2</a:t>
            </a:r>
          </a:p>
        </p:txBody>
      </p:sp>
      <p:sp>
        <p:nvSpPr>
          <p:cNvPr id="265" name="TextBox 264"/>
          <p:cNvSpPr txBox="1"/>
          <p:nvPr/>
        </p:nvSpPr>
        <p:spPr>
          <a:xfrm>
            <a:off x="428332" y="1758672"/>
            <a:ext cx="758536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Mismatch between </a:t>
            </a:r>
            <a:r>
              <a:rPr lang="en-US" altLang="zh-CN" dirty="0">
                <a:solidFill>
                  <a:srgbClr val="C00000"/>
                </a:solidFill>
              </a:rPr>
              <a:t>shape of the layers</a:t>
            </a:r>
            <a:r>
              <a:rPr lang="en-US" altLang="zh-CN" dirty="0"/>
              <a:t> &amp; </a:t>
            </a:r>
            <a:r>
              <a:rPr lang="en-US" altLang="zh-CN" dirty="0">
                <a:solidFill>
                  <a:schemeClr val="accent1"/>
                </a:solidFill>
              </a:rPr>
              <a:t>size of the accelerator</a:t>
            </a:r>
            <a:endParaRPr lang="en-US" dirty="0">
              <a:solidFill>
                <a:schemeClr val="accent1"/>
              </a:solidFill>
            </a:endParaRPr>
          </a:p>
        </p:txBody>
      </p:sp>
    </p:spTree>
    <p:extLst>
      <p:ext uri="{BB962C8B-B14F-4D97-AF65-F5344CB8AC3E}">
        <p14:creationId xmlns:p14="http://schemas.microsoft.com/office/powerpoint/2010/main" val="228651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00"/>
                                        </p:tgtEl>
                                      </p:cBhvr>
                                    </p:animEffect>
                                    <p:animScale>
                                      <p:cBhvr>
                                        <p:cTn id="7" dur="250" autoRev="1" fill="hold"/>
                                        <p:tgtEl>
                                          <p:spTgt spid="40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35"/>
                                        </p:tgtEl>
                                      </p:cBhvr>
                                    </p:animEffect>
                                    <p:animScale>
                                      <p:cBhvr>
                                        <p:cTn id="10" dur="250" autoRev="1" fill="hold"/>
                                        <p:tgtEl>
                                          <p:spTgt spid="135"/>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401"/>
                                        </p:tgtEl>
                                      </p:cBhvr>
                                    </p:animEffect>
                                    <p:animScale>
                                      <p:cBhvr>
                                        <p:cTn id="13" dur="250" autoRev="1" fill="hold"/>
                                        <p:tgtEl>
                                          <p:spTgt spid="401"/>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39"/>
                                        </p:tgtEl>
                                      </p:cBhvr>
                                    </p:animEffect>
                                    <p:animScale>
                                      <p:cBhvr>
                                        <p:cTn id="16" dur="250" autoRev="1" fill="hold"/>
                                        <p:tgtEl>
                                          <p:spTgt spid="139"/>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06"/>
                                        </p:tgtEl>
                                        <p:attrNameLst>
                                          <p:attrName>style.visibility</p:attrName>
                                        </p:attrNameLst>
                                      </p:cBhvr>
                                      <p:to>
                                        <p:strVal val="visible"/>
                                      </p:to>
                                    </p:set>
                                    <p:animEffect transition="in" filter="fade">
                                      <p:cBhvr>
                                        <p:cTn id="25" dur="500"/>
                                        <p:tgtEl>
                                          <p:spTgt spid="30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15"/>
                                        </p:tgtEl>
                                        <p:attrNameLst>
                                          <p:attrName>style.visibility</p:attrName>
                                        </p:attrNameLst>
                                      </p:cBhvr>
                                      <p:to>
                                        <p:strVal val="visible"/>
                                      </p:to>
                                    </p:set>
                                    <p:animEffect transition="in" filter="fade">
                                      <p:cBhvr>
                                        <p:cTn id="29"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animBg="1"/>
      <p:bldP spid="401" grpId="0" animBg="1"/>
      <p:bldP spid="306" grpId="0" animBg="1"/>
      <p:bldP spid="3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55</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Motivation: Sequential or Spatial Arch?</a:t>
            </a:r>
          </a:p>
        </p:txBody>
      </p:sp>
      <p:sp>
        <p:nvSpPr>
          <p:cNvPr id="5" name="Content Placeholder 4"/>
          <p:cNvSpPr>
            <a:spLocks noGrp="1"/>
          </p:cNvSpPr>
          <p:nvPr>
            <p:ph sz="half" idx="4294967295"/>
          </p:nvPr>
        </p:nvSpPr>
        <p:spPr>
          <a:xfrm>
            <a:off x="0" y="1177925"/>
            <a:ext cx="9082088" cy="574675"/>
          </a:xfrm>
        </p:spPr>
        <p:txBody>
          <a:bodyPr/>
          <a:lstStyle/>
          <a:p>
            <a:r>
              <a:rPr lang="en-US" altLang="zh-CN" dirty="0"/>
              <a:t> </a:t>
            </a:r>
            <a:r>
              <a:rPr lang="en-US" altLang="zh-CN" dirty="0">
                <a:solidFill>
                  <a:srgbClr val="FF0000"/>
                </a:solidFill>
              </a:rPr>
              <a:t>Sequential-only Accelerator </a:t>
            </a:r>
            <a:r>
              <a:rPr lang="en-US" altLang="zh-CN" dirty="0">
                <a:sym typeface="Wingdings" panose="05000000000000000000" pitchFamily="2" charset="2"/>
              </a:rPr>
              <a:t> </a:t>
            </a:r>
            <a:r>
              <a:rPr lang="en-US" altLang="zh-CN" dirty="0">
                <a:solidFill>
                  <a:schemeClr val="accent1"/>
                </a:solidFill>
                <a:sym typeface="Wingdings" panose="05000000000000000000" pitchFamily="2" charset="2"/>
              </a:rPr>
              <a:t>H</a:t>
            </a:r>
            <a:r>
              <a:rPr lang="en-US" altLang="zh-CN" dirty="0">
                <a:solidFill>
                  <a:schemeClr val="accent1"/>
                </a:solidFill>
              </a:rPr>
              <a:t>ardware Under-utilization</a:t>
            </a:r>
          </a:p>
        </p:txBody>
      </p:sp>
      <p:sp>
        <p:nvSpPr>
          <p:cNvPr id="399" name="Oval 398"/>
          <p:cNvSpPr/>
          <p:nvPr/>
        </p:nvSpPr>
        <p:spPr>
          <a:xfrm>
            <a:off x="410692" y="3219412"/>
            <a:ext cx="481330" cy="48006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400" name="Oval 399"/>
          <p:cNvSpPr/>
          <p:nvPr/>
        </p:nvSpPr>
        <p:spPr>
          <a:xfrm>
            <a:off x="1140307" y="284603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01" name="Oval 400"/>
          <p:cNvSpPr/>
          <p:nvPr/>
        </p:nvSpPr>
        <p:spPr>
          <a:xfrm>
            <a:off x="184642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02" name="Oval 401"/>
          <p:cNvSpPr/>
          <p:nvPr/>
        </p:nvSpPr>
        <p:spPr>
          <a:xfrm>
            <a:off x="266938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03" name="Straight Arrow Connector 402"/>
          <p:cNvCxnSpPr>
            <a:stCxn id="399" idx="7"/>
            <a:endCxn id="400" idx="2"/>
          </p:cNvCxnSpPr>
          <p:nvPr/>
        </p:nvCxnSpPr>
        <p:spPr>
          <a:xfrm flipV="1">
            <a:off x="821537" y="3074632"/>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a:stCxn id="399" idx="7"/>
            <a:endCxn id="400" idx="3"/>
          </p:cNvCxnSpPr>
          <p:nvPr/>
        </p:nvCxnSpPr>
        <p:spPr>
          <a:xfrm flipV="1">
            <a:off x="821537" y="3236557"/>
            <a:ext cx="385445" cy="533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a:stCxn id="399" idx="6"/>
            <a:endCxn id="401" idx="2"/>
          </p:cNvCxnSpPr>
          <p:nvPr/>
        </p:nvCxnSpPr>
        <p:spPr>
          <a:xfrm>
            <a:off x="892022" y="3459442"/>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a:stCxn id="400" idx="6"/>
            <a:endCxn id="401" idx="1"/>
          </p:cNvCxnSpPr>
          <p:nvPr/>
        </p:nvCxnSpPr>
        <p:spPr>
          <a:xfrm>
            <a:off x="1597507" y="3074632"/>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a:stCxn id="401" idx="6"/>
            <a:endCxn id="402" idx="2"/>
          </p:cNvCxnSpPr>
          <p:nvPr/>
        </p:nvCxnSpPr>
        <p:spPr>
          <a:xfrm>
            <a:off x="230362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a:stCxn id="402" idx="6"/>
          </p:cNvCxnSpPr>
          <p:nvPr/>
        </p:nvCxnSpPr>
        <p:spPr>
          <a:xfrm>
            <a:off x="312658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6414" y="2246145"/>
            <a:ext cx="2904292" cy="369332"/>
          </a:xfrm>
          <a:prstGeom prst="rect">
            <a:avLst/>
          </a:prstGeom>
          <a:noFill/>
        </p:spPr>
        <p:txBody>
          <a:bodyPr wrap="square" rtlCol="0">
            <a:spAutoFit/>
          </a:bodyPr>
          <a:lstStyle/>
          <a:p>
            <a:r>
              <a:rPr lang="en-US" dirty="0"/>
              <a:t>Directed acyclic graph (DAG)</a:t>
            </a:r>
          </a:p>
        </p:txBody>
      </p:sp>
      <p:sp>
        <p:nvSpPr>
          <p:cNvPr id="534" name="TextBox 533"/>
          <p:cNvSpPr txBox="1"/>
          <p:nvPr/>
        </p:nvSpPr>
        <p:spPr>
          <a:xfrm>
            <a:off x="428333" y="4355216"/>
            <a:ext cx="2904292" cy="369332"/>
          </a:xfrm>
          <a:prstGeom prst="rect">
            <a:avLst/>
          </a:prstGeom>
          <a:noFill/>
        </p:spPr>
        <p:txBody>
          <a:bodyPr wrap="square" rtlCol="0">
            <a:spAutoFit/>
          </a:bodyPr>
          <a:lstStyle/>
          <a:p>
            <a:r>
              <a:rPr lang="en-US" dirty="0"/>
              <a:t>Corresponding Workloads</a:t>
            </a:r>
          </a:p>
        </p:txBody>
      </p:sp>
      <p:sp>
        <p:nvSpPr>
          <p:cNvPr id="35" name="TextBox 34"/>
          <p:cNvSpPr txBox="1"/>
          <p:nvPr/>
        </p:nvSpPr>
        <p:spPr>
          <a:xfrm>
            <a:off x="618367" y="4695533"/>
            <a:ext cx="3044346" cy="369332"/>
          </a:xfrm>
          <a:prstGeom prst="rect">
            <a:avLst/>
          </a:prstGeom>
          <a:noFill/>
        </p:spPr>
        <p:txBody>
          <a:bodyPr wrap="square" rtlCol="0">
            <a:spAutoFit/>
          </a:bodyPr>
          <a:lstStyle/>
          <a:p>
            <a:r>
              <a:rPr lang="en-US" dirty="0"/>
              <a:t>8     :       4      :      4       :      16</a:t>
            </a:r>
          </a:p>
        </p:txBody>
      </p:sp>
      <p:cxnSp>
        <p:nvCxnSpPr>
          <p:cNvPr id="446" name="Straight Arrow Connector 445"/>
          <p:cNvCxnSpPr/>
          <p:nvPr/>
        </p:nvCxnSpPr>
        <p:spPr>
          <a:xfrm flipV="1">
            <a:off x="842620" y="5259790"/>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V="1">
            <a:off x="833095" y="5394626"/>
            <a:ext cx="383789" cy="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Straight Arrow Connector 529"/>
          <p:cNvCxnSpPr/>
          <p:nvPr/>
        </p:nvCxnSpPr>
        <p:spPr>
          <a:xfrm>
            <a:off x="970255" y="5749375"/>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p:cNvCxnSpPr/>
          <p:nvPr/>
        </p:nvCxnSpPr>
        <p:spPr>
          <a:xfrm>
            <a:off x="1745414" y="5250265"/>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Straight Arrow Connector 531"/>
          <p:cNvCxnSpPr/>
          <p:nvPr/>
        </p:nvCxnSpPr>
        <p:spPr>
          <a:xfrm>
            <a:off x="2583662" y="5642780"/>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959460" y="5154244"/>
            <a:ext cx="978791" cy="1003572"/>
            <a:chOff x="2950465" y="5151440"/>
            <a:chExt cx="978791" cy="1003572"/>
          </a:xfrm>
        </p:grpSpPr>
        <p:sp>
          <p:nvSpPr>
            <p:cNvPr id="541" name="Rectangle 540">
              <a:extLst>
                <a:ext uri="{FF2B5EF4-FFF2-40B4-BE49-F238E27FC236}">
                  <a16:creationId xmlns:a16="http://schemas.microsoft.com/office/drawing/2014/main" id="{BE1857C9-F365-4902-BB5D-E7FC8218A20B}"/>
                </a:ext>
              </a:extLst>
            </p:cNvPr>
            <p:cNvSpPr/>
            <p:nvPr/>
          </p:nvSpPr>
          <p:spPr bwMode="auto">
            <a:xfrm>
              <a:off x="2950465" y="5159162"/>
              <a:ext cx="978791" cy="982725"/>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542" name="Straight Connector 541"/>
            <p:cNvCxnSpPr>
              <a:stCxn id="541" idx="0"/>
              <a:endCxn id="541" idx="2"/>
            </p:cNvCxnSpPr>
            <p:nvPr/>
          </p:nvCxnSpPr>
          <p:spPr>
            <a:xfrm>
              <a:off x="3439862" y="5159162"/>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a:stCxn id="541" idx="1"/>
              <a:endCxn id="541" idx="3"/>
            </p:cNvCxnSpPr>
            <p:nvPr/>
          </p:nvCxnSpPr>
          <p:spPr>
            <a:xfrm>
              <a:off x="2950465" y="5664716"/>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50465" y="541445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50465" y="590591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677987" y="5151440"/>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202787" y="5172287"/>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1247688" y="5080519"/>
            <a:ext cx="460527" cy="486734"/>
            <a:chOff x="1132717" y="4818109"/>
            <a:chExt cx="460527" cy="486734"/>
          </a:xfrm>
        </p:grpSpPr>
        <p:sp>
          <p:nvSpPr>
            <p:cNvPr id="136" name="Rectangle 135">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37" name="Straight Connector 136"/>
            <p:cNvCxnSpPr>
              <a:stCxn id="136" idx="0"/>
              <a:endCxn id="136"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6" idx="1"/>
              <a:endCxn id="136"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2102006" y="5471999"/>
            <a:ext cx="460527" cy="486734"/>
            <a:chOff x="1132717" y="4818109"/>
            <a:chExt cx="460527" cy="486734"/>
          </a:xfrm>
        </p:grpSpPr>
        <p:sp>
          <p:nvSpPr>
            <p:cNvPr id="140" name="Rectangle 139">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41" name="Straight Connector 140"/>
            <p:cNvCxnSpPr>
              <a:stCxn id="140" idx="0"/>
              <a:endCxn id="140"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40" idx="1"/>
              <a:endCxn id="140"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30953" y="5210659"/>
            <a:ext cx="478055" cy="902342"/>
            <a:chOff x="397628" y="5182084"/>
            <a:chExt cx="478055" cy="902342"/>
          </a:xfrm>
        </p:grpSpPr>
        <p:sp>
          <p:nvSpPr>
            <p:cNvPr id="535" name="Rectangle 534">
              <a:extLst>
                <a:ext uri="{FF2B5EF4-FFF2-40B4-BE49-F238E27FC236}">
                  <a16:creationId xmlns:a16="http://schemas.microsoft.com/office/drawing/2014/main" id="{BE1857C9-F365-4902-BB5D-E7FC8218A20B}"/>
                </a:ext>
              </a:extLst>
            </p:cNvPr>
            <p:cNvSpPr/>
            <p:nvPr/>
          </p:nvSpPr>
          <p:spPr bwMode="auto">
            <a:xfrm>
              <a:off x="415156" y="5182084"/>
              <a:ext cx="460527" cy="90234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29" name="Straight Connector 28"/>
            <p:cNvCxnSpPr>
              <a:stCxn id="535" idx="0"/>
              <a:endCxn id="535" idx="2"/>
            </p:cNvCxnSpPr>
            <p:nvPr/>
          </p:nvCxnSpPr>
          <p:spPr>
            <a:xfrm>
              <a:off x="645420" y="5182084"/>
              <a:ext cx="0" cy="902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a:stCxn id="535" idx="1"/>
              <a:endCxn id="535" idx="3"/>
            </p:cNvCxnSpPr>
            <p:nvPr/>
          </p:nvCxnSpPr>
          <p:spPr>
            <a:xfrm>
              <a:off x="415156" y="5633255"/>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97628" y="5420553"/>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04812" y="5899194"/>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4568177" y="2487806"/>
            <a:ext cx="2619335" cy="3291601"/>
            <a:chOff x="4568177" y="2487806"/>
            <a:chExt cx="2619335" cy="3291601"/>
          </a:xfrm>
        </p:grpSpPr>
        <p:sp>
          <p:nvSpPr>
            <p:cNvPr id="146" name="TextBox 145"/>
            <p:cNvSpPr txBox="1"/>
            <p:nvPr/>
          </p:nvSpPr>
          <p:spPr>
            <a:xfrm>
              <a:off x="4963046" y="2487806"/>
              <a:ext cx="1917332" cy="369332"/>
            </a:xfrm>
            <a:prstGeom prst="rect">
              <a:avLst/>
            </a:prstGeom>
            <a:noFill/>
          </p:spPr>
          <p:txBody>
            <a:bodyPr wrap="square" rtlCol="0">
              <a:spAutoFit/>
            </a:bodyPr>
            <a:lstStyle/>
            <a:p>
              <a:r>
                <a:rPr lang="en-US" dirty="0"/>
                <a:t>Vector Processors</a:t>
              </a:r>
            </a:p>
          </p:txBody>
        </p:sp>
        <p:grpSp>
          <p:nvGrpSpPr>
            <p:cNvPr id="147" name="Group 146"/>
            <p:cNvGrpSpPr/>
            <p:nvPr/>
          </p:nvGrpSpPr>
          <p:grpSpPr>
            <a:xfrm>
              <a:off x="4568177" y="3057821"/>
              <a:ext cx="2619335" cy="2721586"/>
              <a:chOff x="4568177" y="3057821"/>
              <a:chExt cx="2619335" cy="2721586"/>
            </a:xfrm>
          </p:grpSpPr>
          <p:grpSp>
            <p:nvGrpSpPr>
              <p:cNvPr id="169" name="Group 168"/>
              <p:cNvGrpSpPr/>
              <p:nvPr/>
            </p:nvGrpSpPr>
            <p:grpSpPr>
              <a:xfrm>
                <a:off x="4820079" y="3587768"/>
                <a:ext cx="2123854" cy="202042"/>
                <a:chOff x="1827367" y="3252817"/>
                <a:chExt cx="2599847" cy="225102"/>
              </a:xfrm>
              <a:solidFill>
                <a:schemeClr val="bg1"/>
              </a:solidFill>
            </p:grpSpPr>
            <p:cxnSp>
              <p:nvCxnSpPr>
                <p:cNvPr id="212" name="Straight Connector 211"/>
                <p:cNvCxnSpPr/>
                <p:nvPr/>
              </p:nvCxnSpPr>
              <p:spPr>
                <a:xfrm flipH="1">
                  <a:off x="1827367" y="3263513"/>
                  <a:ext cx="48" cy="21440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a:off x="4811582" y="4323106"/>
                <a:ext cx="2123854" cy="193492"/>
                <a:chOff x="1827367" y="3252817"/>
                <a:chExt cx="2599847" cy="215577"/>
              </a:xfrm>
              <a:solidFill>
                <a:schemeClr val="bg1"/>
              </a:solidFill>
            </p:grpSpPr>
            <p:cxnSp>
              <p:nvCxnSpPr>
                <p:cNvPr id="208" name="Straight Connector 207"/>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a:off x="4810986" y="5040675"/>
                <a:ext cx="2123854" cy="193492"/>
                <a:chOff x="1827367" y="3252817"/>
                <a:chExt cx="2599847" cy="215577"/>
              </a:xfrm>
              <a:solidFill>
                <a:schemeClr val="bg1"/>
              </a:solidFill>
            </p:grpSpPr>
            <p:cxnSp>
              <p:nvCxnSpPr>
                <p:cNvPr id="204" name="Straight Connector 203"/>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p:nvGrpSpPr>
            <p:grpSpPr>
              <a:xfrm>
                <a:off x="4568177" y="3057821"/>
                <a:ext cx="2619335" cy="543032"/>
                <a:chOff x="4577771" y="3057821"/>
                <a:chExt cx="2619335" cy="543032"/>
              </a:xfrm>
            </p:grpSpPr>
            <p:cxnSp>
              <p:nvCxnSpPr>
                <p:cNvPr id="197" name="Straight Connector 196"/>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1" name="Rectangle 200">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2" name="Rectangle 201">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3" name="Rectangle 202">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3" name="Group 172"/>
              <p:cNvGrpSpPr/>
              <p:nvPr/>
            </p:nvGrpSpPr>
            <p:grpSpPr>
              <a:xfrm>
                <a:off x="4568177" y="3791922"/>
                <a:ext cx="2619335" cy="543032"/>
                <a:chOff x="4577771" y="3057821"/>
                <a:chExt cx="2619335" cy="543032"/>
              </a:xfrm>
            </p:grpSpPr>
            <p:cxnSp>
              <p:nvCxnSpPr>
                <p:cNvPr id="190" name="Straight Connector 189"/>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4" name="Rectangle 193">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5" name="Rectangle 194">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6" name="Rectangle 195">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4" name="Group 173"/>
              <p:cNvGrpSpPr/>
              <p:nvPr/>
            </p:nvGrpSpPr>
            <p:grpSpPr>
              <a:xfrm>
                <a:off x="4568177" y="4486181"/>
                <a:ext cx="2619335" cy="543032"/>
                <a:chOff x="4577771" y="3057821"/>
                <a:chExt cx="2619335" cy="543032"/>
              </a:xfrm>
            </p:grpSpPr>
            <p:cxnSp>
              <p:nvCxnSpPr>
                <p:cNvPr id="183" name="Straight Connector 18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7" name="Rectangle 186">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8" name="Rectangle 187">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9" name="Rectangle 188">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5" name="Group 174"/>
              <p:cNvGrpSpPr/>
              <p:nvPr/>
            </p:nvGrpSpPr>
            <p:grpSpPr>
              <a:xfrm>
                <a:off x="4568177" y="5236375"/>
                <a:ext cx="2619335" cy="543032"/>
                <a:chOff x="4577771" y="3057821"/>
                <a:chExt cx="2619335" cy="543032"/>
              </a:xfrm>
            </p:grpSpPr>
            <p:cxnSp>
              <p:nvCxnSpPr>
                <p:cNvPr id="176" name="Straight Connector 175"/>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0" name="Rectangle 179">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1" name="Rectangle 180">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2" name="Rectangle 181">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148" name="Group 147"/>
            <p:cNvGrpSpPr/>
            <p:nvPr/>
          </p:nvGrpSpPr>
          <p:grpSpPr>
            <a:xfrm>
              <a:off x="4694405" y="3179959"/>
              <a:ext cx="2387523" cy="2480802"/>
              <a:chOff x="4694405" y="3179959"/>
              <a:chExt cx="2387523" cy="2480802"/>
            </a:xfrm>
          </p:grpSpPr>
          <p:grpSp>
            <p:nvGrpSpPr>
              <p:cNvPr id="149" name="Group 148"/>
              <p:cNvGrpSpPr/>
              <p:nvPr/>
            </p:nvGrpSpPr>
            <p:grpSpPr>
              <a:xfrm>
                <a:off x="4694405" y="3179959"/>
                <a:ext cx="2368943" cy="276699"/>
                <a:chOff x="4694405" y="3179959"/>
                <a:chExt cx="2368943" cy="276699"/>
              </a:xfrm>
            </p:grpSpPr>
            <p:sp>
              <p:nvSpPr>
                <p:cNvPr id="165" name="TextBox 16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6" name="TextBox 165">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7" name="TextBox 166">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8" name="TextBox 167">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0" name="Group 149"/>
              <p:cNvGrpSpPr/>
              <p:nvPr/>
            </p:nvGrpSpPr>
            <p:grpSpPr>
              <a:xfrm>
                <a:off x="4694405" y="3939612"/>
                <a:ext cx="2368943" cy="276699"/>
                <a:chOff x="4694405" y="3179959"/>
                <a:chExt cx="2368943" cy="276699"/>
              </a:xfrm>
            </p:grpSpPr>
            <p:sp>
              <p:nvSpPr>
                <p:cNvPr id="161" name="TextBox 160">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2" name="TextBox 161">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3" name="TextBox 162">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4" name="TextBox 163">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1" name="Group 150"/>
              <p:cNvGrpSpPr/>
              <p:nvPr/>
            </p:nvGrpSpPr>
            <p:grpSpPr>
              <a:xfrm>
                <a:off x="4702005" y="4634112"/>
                <a:ext cx="2368943" cy="276699"/>
                <a:chOff x="4694405" y="3179959"/>
                <a:chExt cx="2368943" cy="276699"/>
              </a:xfrm>
            </p:grpSpPr>
            <p:sp>
              <p:nvSpPr>
                <p:cNvPr id="157" name="TextBox 156">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8" name="TextBox 157">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9" name="TextBox 158">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0" name="TextBox 159">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2" name="Group 151"/>
              <p:cNvGrpSpPr/>
              <p:nvPr/>
            </p:nvGrpSpPr>
            <p:grpSpPr>
              <a:xfrm>
                <a:off x="4712985" y="5384062"/>
                <a:ext cx="2368943" cy="276699"/>
                <a:chOff x="4694405" y="3179959"/>
                <a:chExt cx="2368943" cy="276699"/>
              </a:xfrm>
            </p:grpSpPr>
            <p:sp>
              <p:nvSpPr>
                <p:cNvPr id="153" name="TextBox 152">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4" name="TextBox 153">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5" name="TextBox 154">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6" name="TextBox 155">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grpSp>
      <p:grpSp>
        <p:nvGrpSpPr>
          <p:cNvPr id="216" name="Group 215"/>
          <p:cNvGrpSpPr/>
          <p:nvPr/>
        </p:nvGrpSpPr>
        <p:grpSpPr>
          <a:xfrm>
            <a:off x="7809241" y="2905547"/>
            <a:ext cx="4199125" cy="2269544"/>
            <a:chOff x="7613097" y="3034746"/>
            <a:chExt cx="4199125" cy="2269544"/>
          </a:xfrm>
        </p:grpSpPr>
        <p:sp>
          <p:nvSpPr>
            <p:cNvPr id="217" name="TextBox 90"/>
            <p:cNvSpPr txBox="1"/>
            <p:nvPr>
              <p:custDataLst>
                <p:tags r:id="rId5"/>
              </p:custDataLst>
            </p:nvPr>
          </p:nvSpPr>
          <p:spPr>
            <a:xfrm>
              <a:off x="7654333" y="4307675"/>
              <a:ext cx="720117" cy="369332"/>
            </a:xfrm>
            <a:prstGeom prst="rect">
              <a:avLst/>
            </a:prstGeom>
            <a:noFill/>
          </p:spPr>
          <p:txBody>
            <a:bodyPr wrap="square" rtlCol="0">
              <a:spAutoFit/>
            </a:bodyPr>
            <a:lstStyle/>
            <a:p>
              <a:r>
                <a:rPr lang="en-US" altLang="zh-CN" dirty="0"/>
                <a:t>ACC0</a:t>
              </a:r>
              <a:endParaRPr lang="en-US" dirty="0"/>
            </a:p>
          </p:txBody>
        </p:sp>
        <p:cxnSp>
          <p:nvCxnSpPr>
            <p:cNvPr id="218" name="Straight Arrow Connector 74"/>
            <p:cNvCxnSpPr>
              <a:cxnSpLocks/>
            </p:cNvCxnSpPr>
            <p:nvPr>
              <p:custDataLst>
                <p:tags r:id="rId6"/>
              </p:custDataLst>
            </p:nvPr>
          </p:nvCxnSpPr>
          <p:spPr>
            <a:xfrm>
              <a:off x="7738974" y="4837000"/>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9" name="TextBox 88"/>
            <p:cNvSpPr txBox="1"/>
            <p:nvPr>
              <p:custDataLst>
                <p:tags r:id="rId7"/>
              </p:custDataLst>
            </p:nvPr>
          </p:nvSpPr>
          <p:spPr>
            <a:xfrm>
              <a:off x="7651230" y="4934720"/>
              <a:ext cx="1032159" cy="369570"/>
            </a:xfrm>
            <a:prstGeom prst="rect">
              <a:avLst/>
            </a:prstGeom>
            <a:noFill/>
          </p:spPr>
          <p:txBody>
            <a:bodyPr wrap="square" rtlCol="0">
              <a:spAutoFit/>
            </a:bodyPr>
            <a:lstStyle/>
            <a:p>
              <a:r>
                <a:rPr lang="en-US" altLang="zh-CN" dirty="0"/>
                <a:t>Timeline</a:t>
              </a:r>
            </a:p>
          </p:txBody>
        </p:sp>
        <p:sp>
          <p:nvSpPr>
            <p:cNvPr id="220" name="TextBox 219"/>
            <p:cNvSpPr txBox="1"/>
            <p:nvPr/>
          </p:nvSpPr>
          <p:spPr>
            <a:xfrm>
              <a:off x="7613097" y="3034746"/>
              <a:ext cx="2481351" cy="369332"/>
            </a:xfrm>
            <a:prstGeom prst="rect">
              <a:avLst/>
            </a:prstGeom>
            <a:noFill/>
          </p:spPr>
          <p:txBody>
            <a:bodyPr wrap="square" rtlCol="0">
              <a:spAutoFit/>
            </a:bodyPr>
            <a:lstStyle/>
            <a:p>
              <a:r>
                <a:rPr lang="en-US" dirty="0"/>
                <a:t>Scheduling </a:t>
              </a:r>
              <a:r>
                <a:rPr lang="en-US" dirty="0">
                  <a:solidFill>
                    <a:srgbClr val="C00000"/>
                  </a:solidFill>
                </a:rPr>
                <a:t>Layer 3</a:t>
              </a:r>
            </a:p>
          </p:txBody>
        </p:sp>
      </p:grpSp>
      <p:sp>
        <p:nvSpPr>
          <p:cNvPr id="221" name="矩形 185"/>
          <p:cNvSpPr/>
          <p:nvPr>
            <p:custDataLst>
              <p:tags r:id="rId1"/>
            </p:custDataLst>
          </p:nvPr>
        </p:nvSpPr>
        <p:spPr>
          <a:xfrm>
            <a:off x="8649574" y="4236867"/>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L0</a:t>
            </a:r>
          </a:p>
        </p:txBody>
      </p:sp>
      <p:sp>
        <p:nvSpPr>
          <p:cNvPr id="222" name="矩形 185"/>
          <p:cNvSpPr/>
          <p:nvPr>
            <p:custDataLst>
              <p:tags r:id="rId2"/>
            </p:custDataLst>
          </p:nvPr>
        </p:nvSpPr>
        <p:spPr>
          <a:xfrm>
            <a:off x="9059247" y="4238980"/>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L1</a:t>
            </a:r>
          </a:p>
        </p:txBody>
      </p:sp>
      <p:sp>
        <p:nvSpPr>
          <p:cNvPr id="223" name="矩形 185"/>
          <p:cNvSpPr/>
          <p:nvPr>
            <p:custDataLst>
              <p:tags r:id="rId3"/>
            </p:custDataLst>
          </p:nvPr>
        </p:nvSpPr>
        <p:spPr>
          <a:xfrm>
            <a:off x="9466588" y="4234394"/>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L2</a:t>
            </a:r>
          </a:p>
        </p:txBody>
      </p:sp>
      <p:sp>
        <p:nvSpPr>
          <p:cNvPr id="224" name="矩形 185"/>
          <p:cNvSpPr/>
          <p:nvPr>
            <p:custDataLst>
              <p:tags r:id="rId4"/>
            </p:custDataLst>
          </p:nvPr>
        </p:nvSpPr>
        <p:spPr>
          <a:xfrm>
            <a:off x="9876261" y="4239139"/>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L3</a:t>
            </a:r>
          </a:p>
        </p:txBody>
      </p:sp>
      <p:sp>
        <p:nvSpPr>
          <p:cNvPr id="127" name="TextBox 126"/>
          <p:cNvSpPr txBox="1"/>
          <p:nvPr/>
        </p:nvSpPr>
        <p:spPr>
          <a:xfrm>
            <a:off x="428332" y="1758672"/>
            <a:ext cx="758536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Mismatch between </a:t>
            </a:r>
            <a:r>
              <a:rPr lang="en-US" altLang="zh-CN" dirty="0">
                <a:solidFill>
                  <a:srgbClr val="C00000"/>
                </a:solidFill>
              </a:rPr>
              <a:t>shape of the layers</a:t>
            </a:r>
            <a:r>
              <a:rPr lang="en-US" altLang="zh-CN" dirty="0"/>
              <a:t> &amp; </a:t>
            </a:r>
            <a:r>
              <a:rPr lang="en-US" altLang="zh-CN" dirty="0">
                <a:solidFill>
                  <a:schemeClr val="accent1"/>
                </a:solidFill>
              </a:rPr>
              <a:t>size of the accelerator</a:t>
            </a:r>
            <a:endParaRPr lang="en-US" dirty="0">
              <a:solidFill>
                <a:schemeClr val="accent1"/>
              </a:solidFill>
            </a:endParaRPr>
          </a:p>
        </p:txBody>
      </p:sp>
    </p:spTree>
    <p:extLst>
      <p:ext uri="{BB962C8B-B14F-4D97-AF65-F5344CB8AC3E}">
        <p14:creationId xmlns:p14="http://schemas.microsoft.com/office/powerpoint/2010/main" val="1930003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02"/>
                                        </p:tgtEl>
                                      </p:cBhvr>
                                    </p:animEffect>
                                    <p:animScale>
                                      <p:cBhvr>
                                        <p:cTn id="7" dur="250" autoRev="1" fill="hold"/>
                                        <p:tgtEl>
                                          <p:spTgt spid="40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45"/>
                                        </p:tgtEl>
                                      </p:cBhvr>
                                    </p:animEffect>
                                    <p:animScale>
                                      <p:cBhvr>
                                        <p:cTn id="13" dur="250" autoRev="1" fill="hold"/>
                                        <p:tgtEl>
                                          <p:spTgt spid="145"/>
                                        </p:tgtEl>
                                      </p:cBhvr>
                                      <p:by x="105000" y="105000"/>
                                    </p:animScale>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P spid="2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10692" y="2846032"/>
            <a:ext cx="3081655" cy="853440"/>
            <a:chOff x="410692" y="2846032"/>
            <a:chExt cx="3081655" cy="853440"/>
          </a:xfrm>
        </p:grpSpPr>
        <p:sp>
          <p:nvSpPr>
            <p:cNvPr id="399" name="Oval 398"/>
            <p:cNvSpPr/>
            <p:nvPr/>
          </p:nvSpPr>
          <p:spPr>
            <a:xfrm>
              <a:off x="410692" y="3219412"/>
              <a:ext cx="481330" cy="48006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400" name="Oval 399"/>
            <p:cNvSpPr/>
            <p:nvPr/>
          </p:nvSpPr>
          <p:spPr>
            <a:xfrm>
              <a:off x="1140307" y="284603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01" name="Oval 400"/>
            <p:cNvSpPr/>
            <p:nvPr/>
          </p:nvSpPr>
          <p:spPr>
            <a:xfrm>
              <a:off x="184642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02" name="Oval 401"/>
            <p:cNvSpPr/>
            <p:nvPr/>
          </p:nvSpPr>
          <p:spPr>
            <a:xfrm>
              <a:off x="266938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03" name="Straight Arrow Connector 402"/>
            <p:cNvCxnSpPr>
              <a:stCxn id="399" idx="7"/>
            </p:cNvCxnSpPr>
            <p:nvPr/>
          </p:nvCxnSpPr>
          <p:spPr>
            <a:xfrm flipV="1">
              <a:off x="821537" y="3074632"/>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a:stCxn id="399" idx="7"/>
            </p:cNvCxnSpPr>
            <p:nvPr/>
          </p:nvCxnSpPr>
          <p:spPr>
            <a:xfrm flipV="1">
              <a:off x="821537" y="3236557"/>
              <a:ext cx="385445" cy="533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a:stCxn id="399" idx="6"/>
              <a:endCxn id="401" idx="2"/>
            </p:cNvCxnSpPr>
            <p:nvPr/>
          </p:nvCxnSpPr>
          <p:spPr>
            <a:xfrm>
              <a:off x="892022" y="3459442"/>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a:stCxn id="400" idx="6"/>
              <a:endCxn id="401" idx="1"/>
            </p:cNvCxnSpPr>
            <p:nvPr/>
          </p:nvCxnSpPr>
          <p:spPr>
            <a:xfrm>
              <a:off x="1597507" y="3074632"/>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a:stCxn id="401" idx="6"/>
              <a:endCxn id="402" idx="2"/>
            </p:cNvCxnSpPr>
            <p:nvPr/>
          </p:nvCxnSpPr>
          <p:spPr>
            <a:xfrm>
              <a:off x="230362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a:stCxn id="402" idx="6"/>
            </p:cNvCxnSpPr>
            <p:nvPr/>
          </p:nvCxnSpPr>
          <p:spPr>
            <a:xfrm>
              <a:off x="312658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8476920" y="3396732"/>
            <a:ext cx="2344788" cy="1196469"/>
            <a:chOff x="8096704" y="3534923"/>
            <a:chExt cx="2344788" cy="1196469"/>
          </a:xfrm>
        </p:grpSpPr>
        <p:sp>
          <p:nvSpPr>
            <p:cNvPr id="244" name="文本框 137"/>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245" name="文本框 145"/>
            <p:cNvSpPr txBox="1"/>
            <p:nvPr>
              <p:custDataLst>
                <p:tags r:id="rId37"/>
              </p:custDataLst>
            </p:nvPr>
          </p:nvSpPr>
          <p:spPr>
            <a:xfrm>
              <a:off x="8651765"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246" name="文本框 152"/>
            <p:cNvSpPr txBox="1"/>
            <p:nvPr>
              <p:custDataLst>
                <p:tags r:id="rId38"/>
              </p:custDataLst>
            </p:nvPr>
          </p:nvSpPr>
          <p:spPr>
            <a:xfrm>
              <a:off x="9222900"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247" name="文本框 159"/>
            <p:cNvSpPr txBox="1"/>
            <p:nvPr>
              <p:custDataLst>
                <p:tags r:id="rId39"/>
              </p:custDataLst>
            </p:nvPr>
          </p:nvSpPr>
          <p:spPr>
            <a:xfrm>
              <a:off x="9801941"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cxnSp>
        <p:nvCxnSpPr>
          <p:cNvPr id="249" name="Straight Arrow Connector 74"/>
          <p:cNvCxnSpPr>
            <a:cxnSpLocks/>
          </p:cNvCxnSpPr>
          <p:nvPr>
            <p:custDataLst>
              <p:tags r:id="rId1"/>
            </p:custDataLst>
          </p:nvPr>
        </p:nvCxnSpPr>
        <p:spPr>
          <a:xfrm>
            <a:off x="7767241" y="4707682"/>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0" name="TextBox 88"/>
          <p:cNvSpPr txBox="1"/>
          <p:nvPr>
            <p:custDataLst>
              <p:tags r:id="rId2"/>
            </p:custDataLst>
          </p:nvPr>
        </p:nvSpPr>
        <p:spPr>
          <a:xfrm>
            <a:off x="7841422" y="4805402"/>
            <a:ext cx="1032159" cy="369570"/>
          </a:xfrm>
          <a:prstGeom prst="rect">
            <a:avLst/>
          </a:prstGeom>
          <a:noFill/>
        </p:spPr>
        <p:txBody>
          <a:bodyPr wrap="square" rtlCol="0">
            <a:spAutoFit/>
          </a:bodyPr>
          <a:lstStyle/>
          <a:p>
            <a:r>
              <a:rPr lang="en-US" altLang="zh-CN" dirty="0"/>
              <a:t>Timeline</a:t>
            </a:r>
          </a:p>
        </p:txBody>
      </p:sp>
      <p:sp>
        <p:nvSpPr>
          <p:cNvPr id="251" name="TextBox 250"/>
          <p:cNvSpPr txBox="1"/>
          <p:nvPr/>
        </p:nvSpPr>
        <p:spPr>
          <a:xfrm>
            <a:off x="7803290" y="2905428"/>
            <a:ext cx="1228692" cy="369332"/>
          </a:xfrm>
          <a:prstGeom prst="rect">
            <a:avLst/>
          </a:prstGeom>
          <a:noFill/>
        </p:spPr>
        <p:txBody>
          <a:bodyPr wrap="square" rtlCol="0">
            <a:spAutoFit/>
          </a:bodyPr>
          <a:lstStyle/>
          <a:p>
            <a:r>
              <a:rPr lang="en-US" dirty="0"/>
              <a:t>Scheduling</a:t>
            </a:r>
            <a:endParaRPr lang="en-US" dirty="0">
              <a:solidFill>
                <a:srgbClr val="C00000"/>
              </a:solidFill>
            </a:endParaRPr>
          </a:p>
        </p:txBody>
      </p:sp>
      <p:grpSp>
        <p:nvGrpSpPr>
          <p:cNvPr id="240" name="Group 239"/>
          <p:cNvGrpSpPr/>
          <p:nvPr/>
        </p:nvGrpSpPr>
        <p:grpSpPr>
          <a:xfrm>
            <a:off x="5879622" y="2976872"/>
            <a:ext cx="1378878" cy="3228236"/>
            <a:chOff x="5723700" y="2906633"/>
            <a:chExt cx="1378878" cy="3228236"/>
          </a:xfrm>
        </p:grpSpPr>
        <p:sp>
          <p:nvSpPr>
            <p:cNvPr id="241" name="Rectangle 240"/>
            <p:cNvSpPr/>
            <p:nvPr/>
          </p:nvSpPr>
          <p:spPr>
            <a:xfrm>
              <a:off x="5723700" y="2906633"/>
              <a:ext cx="1378878" cy="2838157"/>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extBox 90"/>
            <p:cNvSpPr txBox="1"/>
            <p:nvPr>
              <p:custDataLst>
                <p:tags r:id="rId36"/>
              </p:custDataLst>
            </p:nvPr>
          </p:nvSpPr>
          <p:spPr>
            <a:xfrm>
              <a:off x="6083665" y="5765537"/>
              <a:ext cx="720117" cy="369332"/>
            </a:xfrm>
            <a:prstGeom prst="rect">
              <a:avLst/>
            </a:prstGeom>
            <a:noFill/>
          </p:spPr>
          <p:txBody>
            <a:bodyPr wrap="square" rtlCol="0">
              <a:spAutoFit/>
            </a:bodyPr>
            <a:lstStyle/>
            <a:p>
              <a:r>
                <a:rPr lang="en-US" altLang="zh-CN" dirty="0"/>
                <a:t>ACC3</a:t>
              </a:r>
              <a:endParaRPr lang="en-US" dirty="0"/>
            </a:p>
          </p:txBody>
        </p:sp>
      </p:grpSp>
      <p:grpSp>
        <p:nvGrpSpPr>
          <p:cNvPr id="237" name="Group 236"/>
          <p:cNvGrpSpPr/>
          <p:nvPr/>
        </p:nvGrpSpPr>
        <p:grpSpPr>
          <a:xfrm>
            <a:off x="4512663" y="5200753"/>
            <a:ext cx="1305543" cy="992939"/>
            <a:chOff x="4536859" y="4152643"/>
            <a:chExt cx="1305543" cy="992939"/>
          </a:xfrm>
        </p:grpSpPr>
        <p:sp>
          <p:nvSpPr>
            <p:cNvPr id="238" name="Rectangle 237"/>
            <p:cNvSpPr/>
            <p:nvPr/>
          </p:nvSpPr>
          <p:spPr>
            <a:xfrm>
              <a:off x="4536859" y="4152643"/>
              <a:ext cx="1305543" cy="614276"/>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extBox 90"/>
            <p:cNvSpPr txBox="1"/>
            <p:nvPr>
              <p:custDataLst>
                <p:tags r:id="rId35"/>
              </p:custDataLst>
            </p:nvPr>
          </p:nvSpPr>
          <p:spPr>
            <a:xfrm>
              <a:off x="4851915" y="4776250"/>
              <a:ext cx="720117" cy="369332"/>
            </a:xfrm>
            <a:prstGeom prst="rect">
              <a:avLst/>
            </a:prstGeom>
            <a:noFill/>
          </p:spPr>
          <p:txBody>
            <a:bodyPr wrap="square" rtlCol="0">
              <a:spAutoFit/>
            </a:bodyPr>
            <a:lstStyle/>
            <a:p>
              <a:r>
                <a:rPr lang="en-US" altLang="zh-CN" dirty="0"/>
                <a:t>ACC2</a:t>
              </a:r>
              <a:endParaRPr lang="en-US" dirty="0"/>
            </a:p>
          </p:txBody>
        </p:sp>
      </p:grpSp>
      <p:grpSp>
        <p:nvGrpSpPr>
          <p:cNvPr id="234" name="Group 233"/>
          <p:cNvGrpSpPr/>
          <p:nvPr/>
        </p:nvGrpSpPr>
        <p:grpSpPr>
          <a:xfrm>
            <a:off x="3843715" y="4451513"/>
            <a:ext cx="1980243" cy="617616"/>
            <a:chOff x="3862159" y="4143312"/>
            <a:chExt cx="1980243" cy="617616"/>
          </a:xfrm>
        </p:grpSpPr>
        <p:sp>
          <p:nvSpPr>
            <p:cNvPr id="235" name="Rectangle 234"/>
            <p:cNvSpPr/>
            <p:nvPr/>
          </p:nvSpPr>
          <p:spPr>
            <a:xfrm>
              <a:off x="4536859" y="4143312"/>
              <a:ext cx="1305543" cy="617616"/>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90"/>
            <p:cNvSpPr txBox="1"/>
            <p:nvPr>
              <p:custDataLst>
                <p:tags r:id="rId34"/>
              </p:custDataLst>
            </p:nvPr>
          </p:nvSpPr>
          <p:spPr>
            <a:xfrm>
              <a:off x="3862159" y="4237141"/>
              <a:ext cx="720117" cy="369332"/>
            </a:xfrm>
            <a:prstGeom prst="rect">
              <a:avLst/>
            </a:prstGeom>
            <a:noFill/>
          </p:spPr>
          <p:txBody>
            <a:bodyPr wrap="square" rtlCol="0">
              <a:spAutoFit/>
            </a:bodyPr>
            <a:lstStyle/>
            <a:p>
              <a:r>
                <a:rPr lang="en-US" altLang="zh-CN" dirty="0"/>
                <a:t>ACC1</a:t>
              </a:r>
              <a:endParaRPr lang="en-US" dirty="0"/>
            </a:p>
          </p:txBody>
        </p:sp>
      </p:grpSp>
      <p:grpSp>
        <p:nvGrpSpPr>
          <p:cNvPr id="231" name="Group 230"/>
          <p:cNvGrpSpPr/>
          <p:nvPr/>
        </p:nvGrpSpPr>
        <p:grpSpPr>
          <a:xfrm>
            <a:off x="3818514" y="2973238"/>
            <a:ext cx="2005445" cy="1400225"/>
            <a:chOff x="3818514" y="2973238"/>
            <a:chExt cx="2005445" cy="1400225"/>
          </a:xfrm>
        </p:grpSpPr>
        <p:sp>
          <p:nvSpPr>
            <p:cNvPr id="232" name="Rectangle 231"/>
            <p:cNvSpPr/>
            <p:nvPr/>
          </p:nvSpPr>
          <p:spPr>
            <a:xfrm>
              <a:off x="4518416" y="2973238"/>
              <a:ext cx="1305543" cy="1400225"/>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90"/>
            <p:cNvSpPr txBox="1"/>
            <p:nvPr>
              <p:custDataLst>
                <p:tags r:id="rId33"/>
              </p:custDataLst>
            </p:nvPr>
          </p:nvSpPr>
          <p:spPr>
            <a:xfrm>
              <a:off x="3818514" y="3448513"/>
              <a:ext cx="720117" cy="369332"/>
            </a:xfrm>
            <a:prstGeom prst="rect">
              <a:avLst/>
            </a:prstGeom>
            <a:noFill/>
          </p:spPr>
          <p:txBody>
            <a:bodyPr wrap="square" rtlCol="0">
              <a:spAutoFit/>
            </a:bodyPr>
            <a:lstStyle/>
            <a:p>
              <a:r>
                <a:rPr lang="en-US" altLang="zh-CN" dirty="0"/>
                <a:t>ACC0</a:t>
              </a:r>
              <a:endParaRPr lang="en-US" dirty="0"/>
            </a:p>
          </p:txBody>
        </p:sp>
      </p:grpSp>
      <p:grpSp>
        <p:nvGrpSpPr>
          <p:cNvPr id="127" name="组合 14"/>
          <p:cNvGrpSpPr/>
          <p:nvPr/>
        </p:nvGrpSpPr>
        <p:grpSpPr>
          <a:xfrm>
            <a:off x="404983" y="2838027"/>
            <a:ext cx="3089275" cy="853440"/>
            <a:chOff x="1269" y="34"/>
            <a:chExt cx="4865" cy="1344"/>
          </a:xfrm>
        </p:grpSpPr>
        <p:sp>
          <p:nvSpPr>
            <p:cNvPr id="128" name="Oval 127"/>
            <p:cNvSpPr/>
            <p:nvPr/>
          </p:nvSpPr>
          <p:spPr>
            <a:xfrm>
              <a:off x="1269" y="635"/>
              <a:ext cx="770" cy="743"/>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29" name="Oval 128"/>
            <p:cNvSpPr/>
            <p:nvPr/>
          </p:nvSpPr>
          <p:spPr>
            <a:xfrm>
              <a:off x="2430" y="34"/>
              <a:ext cx="720" cy="720"/>
            </a:xfrm>
            <a:prstGeom prst="ellipse">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0" name="Oval 129"/>
            <p:cNvSpPr/>
            <p:nvPr/>
          </p:nvSpPr>
          <p:spPr>
            <a:xfrm>
              <a:off x="3542" y="658"/>
              <a:ext cx="720" cy="7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4" name="Oval 133"/>
            <p:cNvSpPr/>
            <p:nvPr/>
          </p:nvSpPr>
          <p:spPr>
            <a:xfrm>
              <a:off x="4838" y="658"/>
              <a:ext cx="720" cy="72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25" name="Straight Arrow Connector 224"/>
            <p:cNvCxnSpPr>
              <a:stCxn id="128" idx="7"/>
              <a:endCxn id="129" idx="2"/>
            </p:cNvCxnSpPr>
            <p:nvPr/>
          </p:nvCxnSpPr>
          <p:spPr>
            <a:xfrm flipV="1">
              <a:off x="1926" y="394"/>
              <a:ext cx="504" cy="3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stCxn id="128" idx="7"/>
              <a:endCxn id="129" idx="3"/>
            </p:cNvCxnSpPr>
            <p:nvPr/>
          </p:nvCxnSpPr>
          <p:spPr>
            <a:xfrm flipV="1">
              <a:off x="1926" y="649"/>
              <a:ext cx="609" cy="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a:stCxn id="128" idx="6"/>
              <a:endCxn id="130" idx="2"/>
            </p:cNvCxnSpPr>
            <p:nvPr/>
          </p:nvCxnSpPr>
          <p:spPr>
            <a:xfrm>
              <a:off x="2039" y="1006"/>
              <a:ext cx="1503" cy="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a:stCxn id="129" idx="6"/>
              <a:endCxn id="130" idx="1"/>
            </p:cNvCxnSpPr>
            <p:nvPr/>
          </p:nvCxnSpPr>
          <p:spPr>
            <a:xfrm>
              <a:off x="3150" y="394"/>
              <a:ext cx="497" cy="3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stCxn id="130" idx="6"/>
              <a:endCxn id="134" idx="2"/>
            </p:cNvCxnSpPr>
            <p:nvPr/>
          </p:nvCxnSpPr>
          <p:spPr>
            <a:xfrm>
              <a:off x="4262" y="1018"/>
              <a:ext cx="57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a:stCxn id="134" idx="6"/>
            </p:cNvCxnSpPr>
            <p:nvPr/>
          </p:nvCxnSpPr>
          <p:spPr>
            <a:xfrm>
              <a:off x="5558" y="1018"/>
              <a:ext cx="57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7609495A-698B-4C16-9408-0B727151F4B1}" type="slidenum">
              <a:rPr lang="zh-CN" altLang="en-US" smtClean="0"/>
              <a:t>56</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Motivation: Sequential or Spatial Arch?</a:t>
            </a:r>
          </a:p>
        </p:txBody>
      </p:sp>
      <p:sp>
        <p:nvSpPr>
          <p:cNvPr id="5" name="Content Placeholder 4"/>
          <p:cNvSpPr>
            <a:spLocks noGrp="1"/>
          </p:cNvSpPr>
          <p:nvPr>
            <p:ph sz="half" idx="4294967295"/>
          </p:nvPr>
        </p:nvSpPr>
        <p:spPr>
          <a:xfrm>
            <a:off x="0" y="1177925"/>
            <a:ext cx="9672638" cy="574675"/>
          </a:xfrm>
        </p:spPr>
        <p:txBody>
          <a:bodyPr/>
          <a:lstStyle/>
          <a:p>
            <a:r>
              <a:rPr lang="en-US" altLang="zh-CN" dirty="0"/>
              <a:t> </a:t>
            </a:r>
            <a:r>
              <a:rPr lang="en-US" altLang="zh-CN" dirty="0">
                <a:solidFill>
                  <a:srgbClr val="FF0000"/>
                </a:solidFill>
              </a:rPr>
              <a:t>Spatial-only Accelerator </a:t>
            </a:r>
            <a:r>
              <a:rPr lang="en-US" altLang="zh-CN" dirty="0">
                <a:sym typeface="Wingdings" panose="05000000000000000000" pitchFamily="2" charset="2"/>
              </a:rPr>
              <a:t> </a:t>
            </a:r>
            <a:r>
              <a:rPr lang="en-US" altLang="zh-CN" dirty="0">
                <a:solidFill>
                  <a:schemeClr val="accent1"/>
                </a:solidFill>
                <a:sym typeface="Wingdings" panose="05000000000000000000" pitchFamily="2" charset="2"/>
              </a:rPr>
              <a:t>Longer Latency (Multiple batches)</a:t>
            </a:r>
            <a:endParaRPr lang="en-US" altLang="zh-CN" dirty="0">
              <a:solidFill>
                <a:schemeClr val="accent1"/>
              </a:solidFill>
            </a:endParaRPr>
          </a:p>
        </p:txBody>
      </p:sp>
      <p:sp>
        <p:nvSpPr>
          <p:cNvPr id="27" name="TextBox 26"/>
          <p:cNvSpPr txBox="1"/>
          <p:nvPr/>
        </p:nvSpPr>
        <p:spPr>
          <a:xfrm>
            <a:off x="446414" y="2246145"/>
            <a:ext cx="2904292" cy="369332"/>
          </a:xfrm>
          <a:prstGeom prst="rect">
            <a:avLst/>
          </a:prstGeom>
          <a:noFill/>
        </p:spPr>
        <p:txBody>
          <a:bodyPr wrap="square" rtlCol="0">
            <a:spAutoFit/>
          </a:bodyPr>
          <a:lstStyle/>
          <a:p>
            <a:r>
              <a:rPr lang="en-US" dirty="0"/>
              <a:t>Directed acyclic graph (DAG)</a:t>
            </a:r>
          </a:p>
        </p:txBody>
      </p:sp>
      <p:sp>
        <p:nvSpPr>
          <p:cNvPr id="534" name="TextBox 533"/>
          <p:cNvSpPr txBox="1"/>
          <p:nvPr/>
        </p:nvSpPr>
        <p:spPr>
          <a:xfrm>
            <a:off x="428333" y="4355216"/>
            <a:ext cx="2904292" cy="369332"/>
          </a:xfrm>
          <a:prstGeom prst="rect">
            <a:avLst/>
          </a:prstGeom>
          <a:noFill/>
        </p:spPr>
        <p:txBody>
          <a:bodyPr wrap="square" rtlCol="0">
            <a:spAutoFit/>
          </a:bodyPr>
          <a:lstStyle/>
          <a:p>
            <a:r>
              <a:rPr lang="en-US" dirty="0"/>
              <a:t>Corresponding Workloads</a:t>
            </a:r>
          </a:p>
        </p:txBody>
      </p:sp>
      <p:sp>
        <p:nvSpPr>
          <p:cNvPr id="35" name="TextBox 34"/>
          <p:cNvSpPr txBox="1"/>
          <p:nvPr/>
        </p:nvSpPr>
        <p:spPr>
          <a:xfrm>
            <a:off x="618367" y="4695533"/>
            <a:ext cx="3044346" cy="369332"/>
          </a:xfrm>
          <a:prstGeom prst="rect">
            <a:avLst/>
          </a:prstGeom>
          <a:noFill/>
        </p:spPr>
        <p:txBody>
          <a:bodyPr wrap="square" rtlCol="0">
            <a:spAutoFit/>
          </a:bodyPr>
          <a:lstStyle/>
          <a:p>
            <a:r>
              <a:rPr lang="en-US" dirty="0"/>
              <a:t>8     :       4      :      4       :      16</a:t>
            </a:r>
          </a:p>
        </p:txBody>
      </p:sp>
      <p:cxnSp>
        <p:nvCxnSpPr>
          <p:cNvPr id="446" name="Straight Arrow Connector 445"/>
          <p:cNvCxnSpPr/>
          <p:nvPr/>
        </p:nvCxnSpPr>
        <p:spPr>
          <a:xfrm flipV="1">
            <a:off x="842620" y="5259790"/>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V="1">
            <a:off x="833095" y="5394626"/>
            <a:ext cx="383789" cy="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Straight Arrow Connector 529"/>
          <p:cNvCxnSpPr/>
          <p:nvPr/>
        </p:nvCxnSpPr>
        <p:spPr>
          <a:xfrm>
            <a:off x="970255" y="5749375"/>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p:cNvCxnSpPr/>
          <p:nvPr/>
        </p:nvCxnSpPr>
        <p:spPr>
          <a:xfrm>
            <a:off x="1745414" y="5250265"/>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Straight Arrow Connector 531"/>
          <p:cNvCxnSpPr/>
          <p:nvPr/>
        </p:nvCxnSpPr>
        <p:spPr>
          <a:xfrm>
            <a:off x="2583662" y="5642780"/>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959460" y="5154244"/>
            <a:ext cx="978791" cy="1003572"/>
            <a:chOff x="2950465" y="5151440"/>
            <a:chExt cx="978791" cy="1003572"/>
          </a:xfrm>
        </p:grpSpPr>
        <p:sp>
          <p:nvSpPr>
            <p:cNvPr id="541" name="Rectangle 540">
              <a:extLst>
                <a:ext uri="{FF2B5EF4-FFF2-40B4-BE49-F238E27FC236}">
                  <a16:creationId xmlns:a16="http://schemas.microsoft.com/office/drawing/2014/main" id="{BE1857C9-F365-4902-BB5D-E7FC8218A20B}"/>
                </a:ext>
              </a:extLst>
            </p:cNvPr>
            <p:cNvSpPr/>
            <p:nvPr/>
          </p:nvSpPr>
          <p:spPr bwMode="auto">
            <a:xfrm>
              <a:off x="2950465" y="5159162"/>
              <a:ext cx="978791" cy="982725"/>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542" name="Straight Connector 541"/>
            <p:cNvCxnSpPr>
              <a:stCxn id="541" idx="0"/>
              <a:endCxn id="541" idx="2"/>
            </p:cNvCxnSpPr>
            <p:nvPr/>
          </p:nvCxnSpPr>
          <p:spPr>
            <a:xfrm>
              <a:off x="3439862" y="5159162"/>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a:stCxn id="541" idx="1"/>
              <a:endCxn id="541" idx="3"/>
            </p:cNvCxnSpPr>
            <p:nvPr/>
          </p:nvCxnSpPr>
          <p:spPr>
            <a:xfrm>
              <a:off x="2950465" y="5664716"/>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50465" y="541445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50465" y="590591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677987" y="5151440"/>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202787" y="5172287"/>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1247688" y="5080519"/>
            <a:ext cx="460527" cy="486734"/>
            <a:chOff x="1132717" y="4818109"/>
            <a:chExt cx="460527" cy="486734"/>
          </a:xfrm>
        </p:grpSpPr>
        <p:sp>
          <p:nvSpPr>
            <p:cNvPr id="136" name="Rectangle 135">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37" name="Straight Connector 136"/>
            <p:cNvCxnSpPr>
              <a:stCxn id="136" idx="0"/>
              <a:endCxn id="136"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6" idx="1"/>
              <a:endCxn id="136"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2102006" y="5471999"/>
            <a:ext cx="460527" cy="486734"/>
            <a:chOff x="1132717" y="4818109"/>
            <a:chExt cx="460527" cy="486734"/>
          </a:xfrm>
        </p:grpSpPr>
        <p:sp>
          <p:nvSpPr>
            <p:cNvPr id="140" name="Rectangle 139">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41" name="Straight Connector 140"/>
            <p:cNvCxnSpPr>
              <a:stCxn id="140" idx="0"/>
              <a:endCxn id="140"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40" idx="1"/>
              <a:endCxn id="140"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30953" y="5210659"/>
            <a:ext cx="478055" cy="902342"/>
            <a:chOff x="397628" y="5182084"/>
            <a:chExt cx="478055" cy="902342"/>
          </a:xfrm>
        </p:grpSpPr>
        <p:sp>
          <p:nvSpPr>
            <p:cNvPr id="535" name="Rectangle 534">
              <a:extLst>
                <a:ext uri="{FF2B5EF4-FFF2-40B4-BE49-F238E27FC236}">
                  <a16:creationId xmlns:a16="http://schemas.microsoft.com/office/drawing/2014/main" id="{BE1857C9-F365-4902-BB5D-E7FC8218A20B}"/>
                </a:ext>
              </a:extLst>
            </p:cNvPr>
            <p:cNvSpPr/>
            <p:nvPr/>
          </p:nvSpPr>
          <p:spPr bwMode="auto">
            <a:xfrm>
              <a:off x="415156" y="5182084"/>
              <a:ext cx="460527" cy="90234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29" name="Straight Connector 28"/>
            <p:cNvCxnSpPr>
              <a:stCxn id="535" idx="0"/>
              <a:endCxn id="535" idx="2"/>
            </p:cNvCxnSpPr>
            <p:nvPr/>
          </p:nvCxnSpPr>
          <p:spPr>
            <a:xfrm>
              <a:off x="645420" y="5182084"/>
              <a:ext cx="0" cy="902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a:stCxn id="535" idx="1"/>
              <a:endCxn id="535" idx="3"/>
            </p:cNvCxnSpPr>
            <p:nvPr/>
          </p:nvCxnSpPr>
          <p:spPr>
            <a:xfrm>
              <a:off x="415156" y="5633255"/>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97628" y="5420553"/>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04812" y="5899194"/>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4568177" y="2487806"/>
            <a:ext cx="2619335" cy="3291601"/>
            <a:chOff x="4568177" y="2487806"/>
            <a:chExt cx="2619335" cy="3291601"/>
          </a:xfrm>
        </p:grpSpPr>
        <p:sp>
          <p:nvSpPr>
            <p:cNvPr id="146" name="TextBox 145"/>
            <p:cNvSpPr txBox="1"/>
            <p:nvPr/>
          </p:nvSpPr>
          <p:spPr>
            <a:xfrm>
              <a:off x="4963046" y="2487806"/>
              <a:ext cx="1917332" cy="369332"/>
            </a:xfrm>
            <a:prstGeom prst="rect">
              <a:avLst/>
            </a:prstGeom>
            <a:noFill/>
          </p:spPr>
          <p:txBody>
            <a:bodyPr wrap="square" rtlCol="0">
              <a:spAutoFit/>
            </a:bodyPr>
            <a:lstStyle/>
            <a:p>
              <a:r>
                <a:rPr lang="en-US" dirty="0"/>
                <a:t>Vector Processors</a:t>
              </a:r>
            </a:p>
          </p:txBody>
        </p:sp>
        <p:grpSp>
          <p:nvGrpSpPr>
            <p:cNvPr id="147" name="Group 146"/>
            <p:cNvGrpSpPr/>
            <p:nvPr/>
          </p:nvGrpSpPr>
          <p:grpSpPr>
            <a:xfrm>
              <a:off x="4568177" y="3057821"/>
              <a:ext cx="2619335" cy="2721586"/>
              <a:chOff x="4568177" y="3057821"/>
              <a:chExt cx="2619335" cy="2721586"/>
            </a:xfrm>
          </p:grpSpPr>
          <p:grpSp>
            <p:nvGrpSpPr>
              <p:cNvPr id="169" name="Group 168"/>
              <p:cNvGrpSpPr/>
              <p:nvPr/>
            </p:nvGrpSpPr>
            <p:grpSpPr>
              <a:xfrm>
                <a:off x="4820079" y="3587768"/>
                <a:ext cx="2123854" cy="202042"/>
                <a:chOff x="1827367" y="3252817"/>
                <a:chExt cx="2599847" cy="225102"/>
              </a:xfrm>
              <a:solidFill>
                <a:schemeClr val="bg1"/>
              </a:solidFill>
            </p:grpSpPr>
            <p:cxnSp>
              <p:nvCxnSpPr>
                <p:cNvPr id="212" name="Straight Connector 211"/>
                <p:cNvCxnSpPr/>
                <p:nvPr/>
              </p:nvCxnSpPr>
              <p:spPr>
                <a:xfrm flipH="1">
                  <a:off x="1827367" y="3263513"/>
                  <a:ext cx="48" cy="21440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a:off x="4811582" y="4323106"/>
                <a:ext cx="2123854" cy="193492"/>
                <a:chOff x="1827367" y="3252817"/>
                <a:chExt cx="2599847" cy="215577"/>
              </a:xfrm>
              <a:solidFill>
                <a:schemeClr val="bg1"/>
              </a:solidFill>
            </p:grpSpPr>
            <p:cxnSp>
              <p:nvCxnSpPr>
                <p:cNvPr id="208" name="Straight Connector 207"/>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a:off x="4810986" y="5040675"/>
                <a:ext cx="2123854" cy="193492"/>
                <a:chOff x="1827367" y="3252817"/>
                <a:chExt cx="2599847" cy="215577"/>
              </a:xfrm>
              <a:solidFill>
                <a:schemeClr val="bg1"/>
              </a:solidFill>
            </p:grpSpPr>
            <p:cxnSp>
              <p:nvCxnSpPr>
                <p:cNvPr id="204" name="Straight Connector 203"/>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p:nvGrpSpPr>
            <p:grpSpPr>
              <a:xfrm>
                <a:off x="4568177" y="3057821"/>
                <a:ext cx="2619335" cy="543032"/>
                <a:chOff x="4577771" y="3057821"/>
                <a:chExt cx="2619335" cy="543032"/>
              </a:xfrm>
            </p:grpSpPr>
            <p:cxnSp>
              <p:nvCxnSpPr>
                <p:cNvPr id="197" name="Straight Connector 196"/>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1" name="Rectangle 200">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2" name="Rectangle 201">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3" name="Rectangle 202">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3" name="Group 172"/>
              <p:cNvGrpSpPr/>
              <p:nvPr/>
            </p:nvGrpSpPr>
            <p:grpSpPr>
              <a:xfrm>
                <a:off x="4568177" y="3791922"/>
                <a:ext cx="2619335" cy="543032"/>
                <a:chOff x="4577771" y="3057821"/>
                <a:chExt cx="2619335" cy="543032"/>
              </a:xfrm>
            </p:grpSpPr>
            <p:cxnSp>
              <p:nvCxnSpPr>
                <p:cNvPr id="190" name="Straight Connector 189"/>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4" name="Rectangle 193">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5" name="Rectangle 194">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6" name="Rectangle 195">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4" name="Group 173"/>
              <p:cNvGrpSpPr/>
              <p:nvPr/>
            </p:nvGrpSpPr>
            <p:grpSpPr>
              <a:xfrm>
                <a:off x="4568177" y="4486181"/>
                <a:ext cx="2619335" cy="543032"/>
                <a:chOff x="4577771" y="3057821"/>
                <a:chExt cx="2619335" cy="543032"/>
              </a:xfrm>
            </p:grpSpPr>
            <p:cxnSp>
              <p:nvCxnSpPr>
                <p:cNvPr id="183" name="Straight Connector 18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7" name="Rectangle 186">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8" name="Rectangle 187">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9" name="Rectangle 188">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5" name="Group 174"/>
              <p:cNvGrpSpPr/>
              <p:nvPr/>
            </p:nvGrpSpPr>
            <p:grpSpPr>
              <a:xfrm>
                <a:off x="4568177" y="5236375"/>
                <a:ext cx="2619335" cy="543032"/>
                <a:chOff x="4577771" y="3057821"/>
                <a:chExt cx="2619335" cy="543032"/>
              </a:xfrm>
            </p:grpSpPr>
            <p:cxnSp>
              <p:nvCxnSpPr>
                <p:cNvPr id="176" name="Straight Connector 175"/>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0" name="Rectangle 179">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1" name="Rectangle 180">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2" name="Rectangle 181">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148" name="Group 147"/>
            <p:cNvGrpSpPr/>
            <p:nvPr/>
          </p:nvGrpSpPr>
          <p:grpSpPr>
            <a:xfrm>
              <a:off x="4694405" y="3179959"/>
              <a:ext cx="2387523" cy="2480802"/>
              <a:chOff x="4694405" y="3179959"/>
              <a:chExt cx="2387523" cy="2480802"/>
            </a:xfrm>
          </p:grpSpPr>
          <p:grpSp>
            <p:nvGrpSpPr>
              <p:cNvPr id="149" name="Group 148"/>
              <p:cNvGrpSpPr/>
              <p:nvPr/>
            </p:nvGrpSpPr>
            <p:grpSpPr>
              <a:xfrm>
                <a:off x="4694405" y="3179959"/>
                <a:ext cx="2368943" cy="276699"/>
                <a:chOff x="4694405" y="3179959"/>
                <a:chExt cx="2368943" cy="276699"/>
              </a:xfrm>
            </p:grpSpPr>
            <p:sp>
              <p:nvSpPr>
                <p:cNvPr id="165" name="TextBox 16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6" name="TextBox 165">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7" name="TextBox 166">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8" name="TextBox 167">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0" name="Group 149"/>
              <p:cNvGrpSpPr/>
              <p:nvPr/>
            </p:nvGrpSpPr>
            <p:grpSpPr>
              <a:xfrm>
                <a:off x="4694405" y="3939612"/>
                <a:ext cx="2368943" cy="276699"/>
                <a:chOff x="4694405" y="3179959"/>
                <a:chExt cx="2368943" cy="276699"/>
              </a:xfrm>
            </p:grpSpPr>
            <p:sp>
              <p:nvSpPr>
                <p:cNvPr id="161" name="TextBox 160">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2" name="TextBox 161">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3" name="TextBox 162">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4" name="TextBox 163">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1" name="Group 150"/>
              <p:cNvGrpSpPr/>
              <p:nvPr/>
            </p:nvGrpSpPr>
            <p:grpSpPr>
              <a:xfrm>
                <a:off x="4702005" y="4634112"/>
                <a:ext cx="2368943" cy="276699"/>
                <a:chOff x="4694405" y="3179959"/>
                <a:chExt cx="2368943" cy="276699"/>
              </a:xfrm>
            </p:grpSpPr>
            <p:sp>
              <p:nvSpPr>
                <p:cNvPr id="157" name="TextBox 156">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8" name="TextBox 157">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9" name="TextBox 158">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0" name="TextBox 159">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2" name="Group 151"/>
              <p:cNvGrpSpPr/>
              <p:nvPr/>
            </p:nvGrpSpPr>
            <p:grpSpPr>
              <a:xfrm>
                <a:off x="4712985" y="5384062"/>
                <a:ext cx="2368943" cy="276699"/>
                <a:chOff x="4694405" y="3179959"/>
                <a:chExt cx="2368943" cy="276699"/>
              </a:xfrm>
            </p:grpSpPr>
            <p:sp>
              <p:nvSpPr>
                <p:cNvPr id="153" name="TextBox 152">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4" name="TextBox 153">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5" name="TextBox 154">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6" name="TextBox 155">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grpSp>
      <p:grpSp>
        <p:nvGrpSpPr>
          <p:cNvPr id="252" name="Group 251"/>
          <p:cNvGrpSpPr/>
          <p:nvPr/>
        </p:nvGrpSpPr>
        <p:grpSpPr>
          <a:xfrm>
            <a:off x="7715531" y="3391465"/>
            <a:ext cx="651838" cy="1244332"/>
            <a:chOff x="7474557" y="3522849"/>
            <a:chExt cx="651838" cy="1244332"/>
          </a:xfrm>
        </p:grpSpPr>
        <p:sp>
          <p:nvSpPr>
            <p:cNvPr id="253" name="TextBox 252"/>
            <p:cNvSpPr txBox="1"/>
            <p:nvPr/>
          </p:nvSpPr>
          <p:spPr>
            <a:xfrm>
              <a:off x="7474557" y="3522849"/>
              <a:ext cx="651838" cy="337912"/>
            </a:xfrm>
            <a:prstGeom prst="rect">
              <a:avLst/>
            </a:prstGeom>
            <a:noFill/>
          </p:spPr>
          <p:txBody>
            <a:bodyPr wrap="none" rtlCol="0">
              <a:spAutoFit/>
            </a:bodyPr>
            <a:lstStyle/>
            <a:p>
              <a:r>
                <a:rPr lang="en-US" altLang="zh-CN" dirty="0"/>
                <a:t>ACC0</a:t>
              </a:r>
              <a:endParaRPr lang="en-US" dirty="0"/>
            </a:p>
          </p:txBody>
        </p:sp>
        <p:sp>
          <p:nvSpPr>
            <p:cNvPr id="254" name="TextBox 253"/>
            <p:cNvSpPr txBox="1"/>
            <p:nvPr/>
          </p:nvSpPr>
          <p:spPr>
            <a:xfrm>
              <a:off x="7474557" y="3809501"/>
              <a:ext cx="651838" cy="337912"/>
            </a:xfrm>
            <a:prstGeom prst="rect">
              <a:avLst/>
            </a:prstGeom>
            <a:noFill/>
          </p:spPr>
          <p:txBody>
            <a:bodyPr wrap="none" rtlCol="0">
              <a:spAutoFit/>
            </a:bodyPr>
            <a:lstStyle/>
            <a:p>
              <a:r>
                <a:rPr lang="en-US" altLang="zh-CN" dirty="0"/>
                <a:t>ACC1</a:t>
              </a:r>
              <a:endParaRPr lang="en-US" dirty="0"/>
            </a:p>
          </p:txBody>
        </p:sp>
        <p:sp>
          <p:nvSpPr>
            <p:cNvPr id="255" name="TextBox 254"/>
            <p:cNvSpPr txBox="1"/>
            <p:nvPr/>
          </p:nvSpPr>
          <p:spPr>
            <a:xfrm>
              <a:off x="7474557" y="4133672"/>
              <a:ext cx="651838" cy="337912"/>
            </a:xfrm>
            <a:prstGeom prst="rect">
              <a:avLst/>
            </a:prstGeom>
            <a:noFill/>
          </p:spPr>
          <p:txBody>
            <a:bodyPr wrap="none" rtlCol="0">
              <a:spAutoFit/>
            </a:bodyPr>
            <a:lstStyle/>
            <a:p>
              <a:r>
                <a:rPr lang="en-US" altLang="zh-CN" dirty="0"/>
                <a:t>ACC2</a:t>
              </a:r>
              <a:endParaRPr lang="en-US" dirty="0"/>
            </a:p>
          </p:txBody>
        </p:sp>
        <p:sp>
          <p:nvSpPr>
            <p:cNvPr id="256" name="TextBox 255"/>
            <p:cNvSpPr txBox="1"/>
            <p:nvPr/>
          </p:nvSpPr>
          <p:spPr>
            <a:xfrm>
              <a:off x="7474557" y="4429269"/>
              <a:ext cx="651838" cy="337912"/>
            </a:xfrm>
            <a:prstGeom prst="rect">
              <a:avLst/>
            </a:prstGeom>
            <a:noFill/>
          </p:spPr>
          <p:txBody>
            <a:bodyPr wrap="none" rtlCol="0">
              <a:spAutoFit/>
            </a:bodyPr>
            <a:lstStyle/>
            <a:p>
              <a:r>
                <a:rPr lang="en-US" altLang="zh-CN" dirty="0"/>
                <a:t>ACC3</a:t>
              </a:r>
              <a:endParaRPr lang="en-US" dirty="0"/>
            </a:p>
          </p:txBody>
        </p:sp>
      </p:grpSp>
      <p:grpSp>
        <p:nvGrpSpPr>
          <p:cNvPr id="257" name="Group 256"/>
          <p:cNvGrpSpPr/>
          <p:nvPr/>
        </p:nvGrpSpPr>
        <p:grpSpPr>
          <a:xfrm>
            <a:off x="8419225" y="3452804"/>
            <a:ext cx="2064311" cy="1111348"/>
            <a:chOff x="8149676" y="3584188"/>
            <a:chExt cx="2265007" cy="1112346"/>
          </a:xfrm>
        </p:grpSpPr>
        <p:sp>
          <p:nvSpPr>
            <p:cNvPr id="258" name="矩形 1"/>
            <p:cNvSpPr/>
            <p:nvPr/>
          </p:nvSpPr>
          <p:spPr>
            <a:xfrm>
              <a:off x="8149676" y="3584188"/>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59" name="矩形 103"/>
            <p:cNvSpPr/>
            <p:nvPr>
              <p:custDataLst>
                <p:tags r:id="rId30"/>
              </p:custDataLst>
            </p:nvPr>
          </p:nvSpPr>
          <p:spPr>
            <a:xfrm>
              <a:off x="8690759" y="3863991"/>
              <a:ext cx="571209"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60" name="矩形 110"/>
            <p:cNvSpPr/>
            <p:nvPr>
              <p:custDataLst>
                <p:tags r:id="rId31"/>
              </p:custDataLst>
            </p:nvPr>
          </p:nvSpPr>
          <p:spPr>
            <a:xfrm>
              <a:off x="9265401"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61" name="矩形 117"/>
            <p:cNvSpPr/>
            <p:nvPr>
              <p:custDataLst>
                <p:tags r:id="rId32"/>
              </p:custDataLst>
            </p:nvPr>
          </p:nvSpPr>
          <p:spPr>
            <a:xfrm>
              <a:off x="9840042"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grpSp>
      <p:grpSp>
        <p:nvGrpSpPr>
          <p:cNvPr id="284" name="Group 283"/>
          <p:cNvGrpSpPr/>
          <p:nvPr/>
        </p:nvGrpSpPr>
        <p:grpSpPr>
          <a:xfrm>
            <a:off x="8912683" y="3451806"/>
            <a:ext cx="3155492" cy="1112346"/>
            <a:chOff x="8699390" y="3584188"/>
            <a:chExt cx="3432854" cy="1112346"/>
          </a:xfrm>
        </p:grpSpPr>
        <p:sp>
          <p:nvSpPr>
            <p:cNvPr id="285" name="矩形 2"/>
            <p:cNvSpPr/>
            <p:nvPr>
              <p:custDataLst>
                <p:tags r:id="rId18"/>
              </p:custDataLst>
            </p:nvPr>
          </p:nvSpPr>
          <p:spPr>
            <a:xfrm>
              <a:off x="8699390" y="3584188"/>
              <a:ext cx="620216"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6" name="矩形 3"/>
            <p:cNvSpPr/>
            <p:nvPr>
              <p:custDataLst>
                <p:tags r:id="rId19"/>
              </p:custDataLst>
            </p:nvPr>
          </p:nvSpPr>
          <p:spPr>
            <a:xfrm>
              <a:off x="9265398" y="3584188"/>
              <a:ext cx="56828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87" name="矩形 4"/>
            <p:cNvSpPr/>
            <p:nvPr>
              <p:custDataLst>
                <p:tags r:id="rId20"/>
              </p:custDataLst>
            </p:nvPr>
          </p:nvSpPr>
          <p:spPr>
            <a:xfrm>
              <a:off x="9833678" y="3584188"/>
              <a:ext cx="57464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8" name="矩形 104"/>
            <p:cNvSpPr/>
            <p:nvPr>
              <p:custDataLst>
                <p:tags r:id="rId21"/>
              </p:custDataLst>
            </p:nvPr>
          </p:nvSpPr>
          <p:spPr>
            <a:xfrm>
              <a:off x="926540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9" name="矩形 105"/>
            <p:cNvSpPr/>
            <p:nvPr>
              <p:custDataLst>
                <p:tags r:id="rId22"/>
              </p:custDataLst>
            </p:nvPr>
          </p:nvSpPr>
          <p:spPr>
            <a:xfrm>
              <a:off x="9833678"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90" name="矩形 106"/>
            <p:cNvSpPr/>
            <p:nvPr>
              <p:custDataLst>
                <p:tags r:id="rId23"/>
              </p:custDataLst>
            </p:nvPr>
          </p:nvSpPr>
          <p:spPr>
            <a:xfrm>
              <a:off x="1040832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1" name="矩形 111"/>
            <p:cNvSpPr/>
            <p:nvPr>
              <p:custDataLst>
                <p:tags r:id="rId24"/>
              </p:custDataLst>
            </p:nvPr>
          </p:nvSpPr>
          <p:spPr>
            <a:xfrm>
              <a:off x="984004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2" name="矩形 112"/>
            <p:cNvSpPr/>
            <p:nvPr>
              <p:custDataLst>
                <p:tags r:id="rId25"/>
              </p:custDataLst>
            </p:nvPr>
          </p:nvSpPr>
          <p:spPr>
            <a:xfrm>
              <a:off x="10408320"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93" name="矩形 113"/>
            <p:cNvSpPr/>
            <p:nvPr>
              <p:custDataLst>
                <p:tags r:id="rId26"/>
              </p:custDataLst>
            </p:nvPr>
          </p:nvSpPr>
          <p:spPr>
            <a:xfrm>
              <a:off x="1098296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4" name="矩形 118"/>
            <p:cNvSpPr/>
            <p:nvPr>
              <p:custDataLst>
                <p:tags r:id="rId27"/>
              </p:custDataLst>
            </p:nvPr>
          </p:nvSpPr>
          <p:spPr>
            <a:xfrm>
              <a:off x="1041468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5" name="矩形 119"/>
            <p:cNvSpPr/>
            <p:nvPr>
              <p:custDataLst>
                <p:tags r:id="rId28"/>
              </p:custDataLst>
            </p:nvPr>
          </p:nvSpPr>
          <p:spPr>
            <a:xfrm>
              <a:off x="10982961"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96" name="矩形 120"/>
            <p:cNvSpPr/>
            <p:nvPr>
              <p:custDataLst>
                <p:tags r:id="rId29"/>
              </p:custDataLst>
            </p:nvPr>
          </p:nvSpPr>
          <p:spPr>
            <a:xfrm>
              <a:off x="1155760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3" name="Rectangle 12"/>
          <p:cNvSpPr/>
          <p:nvPr/>
        </p:nvSpPr>
        <p:spPr>
          <a:xfrm>
            <a:off x="8907418" y="2920154"/>
            <a:ext cx="881844" cy="369332"/>
          </a:xfrm>
          <a:prstGeom prst="rect">
            <a:avLst/>
          </a:prstGeom>
        </p:spPr>
        <p:txBody>
          <a:bodyPr wrap="none">
            <a:spAutoFit/>
          </a:bodyPr>
          <a:lstStyle/>
          <a:p>
            <a:r>
              <a:rPr lang="en-US" dirty="0">
                <a:solidFill>
                  <a:srgbClr val="C00000"/>
                </a:solidFill>
              </a:rPr>
              <a:t>Batch 0</a:t>
            </a:r>
          </a:p>
        </p:txBody>
      </p:sp>
      <p:grpSp>
        <p:nvGrpSpPr>
          <p:cNvPr id="262" name="Group 261"/>
          <p:cNvGrpSpPr/>
          <p:nvPr/>
        </p:nvGrpSpPr>
        <p:grpSpPr>
          <a:xfrm>
            <a:off x="8338798" y="3405075"/>
            <a:ext cx="2217808" cy="1196469"/>
            <a:chOff x="8096704" y="3534923"/>
            <a:chExt cx="2220797" cy="1196469"/>
          </a:xfrm>
        </p:grpSpPr>
        <p:sp>
          <p:nvSpPr>
            <p:cNvPr id="263" name="文本框 137"/>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264" name="文本框 145"/>
            <p:cNvSpPr txBox="1"/>
            <p:nvPr>
              <p:custDataLst>
                <p:tags r:id="rId15"/>
              </p:custDataLst>
            </p:nvPr>
          </p:nvSpPr>
          <p:spPr>
            <a:xfrm>
              <a:off x="8613614"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265" name="文本框 152"/>
            <p:cNvSpPr txBox="1"/>
            <p:nvPr>
              <p:custDataLst>
                <p:tags r:id="rId16"/>
              </p:custDataLst>
            </p:nvPr>
          </p:nvSpPr>
          <p:spPr>
            <a:xfrm>
              <a:off x="9127522"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266" name="文本框 159"/>
            <p:cNvSpPr txBox="1"/>
            <p:nvPr>
              <p:custDataLst>
                <p:tags r:id="rId17"/>
              </p:custDataLst>
            </p:nvPr>
          </p:nvSpPr>
          <p:spPr>
            <a:xfrm>
              <a:off x="9677950"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grpSp>
        <p:nvGrpSpPr>
          <p:cNvPr id="297" name="Group 296"/>
          <p:cNvGrpSpPr/>
          <p:nvPr/>
        </p:nvGrpSpPr>
        <p:grpSpPr>
          <a:xfrm>
            <a:off x="8855012" y="3389365"/>
            <a:ext cx="3291502" cy="1205994"/>
            <a:chOff x="8660547" y="3525398"/>
            <a:chExt cx="3291502" cy="1205994"/>
          </a:xfrm>
        </p:grpSpPr>
        <p:sp>
          <p:nvSpPr>
            <p:cNvPr id="298" name="文本框 138"/>
            <p:cNvSpPr txBox="1"/>
            <p:nvPr>
              <p:custDataLst>
                <p:tags r:id="rId3"/>
              </p:custDataLst>
            </p:nvPr>
          </p:nvSpPr>
          <p:spPr>
            <a:xfrm>
              <a:off x="8660547" y="3525398"/>
              <a:ext cx="639551" cy="337912"/>
            </a:xfrm>
            <a:prstGeom prst="rect">
              <a:avLst/>
            </a:prstGeom>
            <a:noFill/>
            <a:ln>
              <a:noFill/>
            </a:ln>
          </p:spPr>
          <p:txBody>
            <a:bodyPr wrap="square" rtlCol="0">
              <a:spAutoFit/>
            </a:bodyPr>
            <a:lstStyle/>
            <a:p>
              <a:pPr algn="ctr"/>
              <a:r>
                <a:rPr lang="en-US" altLang="zh-CN" dirty="0">
                  <a:solidFill>
                    <a:schemeClr val="bg1"/>
                  </a:solidFill>
                </a:rPr>
                <a:t>B1L0</a:t>
              </a:r>
            </a:p>
          </p:txBody>
        </p:sp>
        <p:sp>
          <p:nvSpPr>
            <p:cNvPr id="299" name="文本框 139"/>
            <p:cNvSpPr txBox="1"/>
            <p:nvPr>
              <p:custDataLst>
                <p:tags r:id="rId4"/>
              </p:custDataLst>
            </p:nvPr>
          </p:nvSpPr>
          <p:spPr>
            <a:xfrm>
              <a:off x="9167242" y="3534923"/>
              <a:ext cx="639551" cy="337912"/>
            </a:xfrm>
            <a:prstGeom prst="rect">
              <a:avLst/>
            </a:prstGeom>
            <a:noFill/>
            <a:ln>
              <a:noFill/>
            </a:ln>
          </p:spPr>
          <p:txBody>
            <a:bodyPr wrap="square" rtlCol="0">
              <a:spAutoFit/>
            </a:bodyPr>
            <a:lstStyle/>
            <a:p>
              <a:pPr algn="ctr"/>
              <a:r>
                <a:rPr lang="en-US" altLang="zh-CN" dirty="0">
                  <a:solidFill>
                    <a:schemeClr val="bg1"/>
                  </a:solidFill>
                </a:rPr>
                <a:t>B2L0</a:t>
              </a:r>
            </a:p>
          </p:txBody>
        </p:sp>
        <p:sp>
          <p:nvSpPr>
            <p:cNvPr id="300" name="文本框 140"/>
            <p:cNvSpPr txBox="1"/>
            <p:nvPr>
              <p:custDataLst>
                <p:tags r:id="rId5"/>
              </p:custDataLst>
            </p:nvPr>
          </p:nvSpPr>
          <p:spPr>
            <a:xfrm>
              <a:off x="9712035" y="3534923"/>
              <a:ext cx="639551" cy="337912"/>
            </a:xfrm>
            <a:prstGeom prst="rect">
              <a:avLst/>
            </a:prstGeom>
            <a:noFill/>
            <a:ln>
              <a:noFill/>
            </a:ln>
          </p:spPr>
          <p:txBody>
            <a:bodyPr wrap="square" rtlCol="0">
              <a:spAutoFit/>
            </a:bodyPr>
            <a:lstStyle/>
            <a:p>
              <a:pPr algn="ctr"/>
              <a:r>
                <a:rPr lang="en-US" altLang="zh-CN" dirty="0">
                  <a:solidFill>
                    <a:schemeClr val="bg1"/>
                  </a:solidFill>
                </a:rPr>
                <a:t>B3L0</a:t>
              </a:r>
            </a:p>
          </p:txBody>
        </p:sp>
        <p:sp>
          <p:nvSpPr>
            <p:cNvPr id="301" name="文本框 146"/>
            <p:cNvSpPr txBox="1"/>
            <p:nvPr>
              <p:custDataLst>
                <p:tags r:id="rId6"/>
              </p:custDataLst>
            </p:nvPr>
          </p:nvSpPr>
          <p:spPr>
            <a:xfrm>
              <a:off x="9177509" y="3812193"/>
              <a:ext cx="639551" cy="338130"/>
            </a:xfrm>
            <a:prstGeom prst="rect">
              <a:avLst/>
            </a:prstGeom>
            <a:noFill/>
            <a:ln>
              <a:noFill/>
            </a:ln>
          </p:spPr>
          <p:txBody>
            <a:bodyPr wrap="square" rtlCol="0">
              <a:spAutoFit/>
            </a:bodyPr>
            <a:lstStyle/>
            <a:p>
              <a:pPr algn="ctr"/>
              <a:r>
                <a:rPr lang="en-US" altLang="zh-CN" dirty="0">
                  <a:solidFill>
                    <a:schemeClr val="bg1"/>
                  </a:solidFill>
                </a:rPr>
                <a:t>B1L1</a:t>
              </a:r>
            </a:p>
          </p:txBody>
        </p:sp>
        <p:sp>
          <p:nvSpPr>
            <p:cNvPr id="302" name="文本框 147"/>
            <p:cNvSpPr txBox="1"/>
            <p:nvPr>
              <p:custDataLst>
                <p:tags r:id="rId7"/>
              </p:custDataLst>
            </p:nvPr>
          </p:nvSpPr>
          <p:spPr>
            <a:xfrm>
              <a:off x="9722302" y="3812193"/>
              <a:ext cx="639551" cy="338130"/>
            </a:xfrm>
            <a:prstGeom prst="rect">
              <a:avLst/>
            </a:prstGeom>
            <a:noFill/>
            <a:ln>
              <a:noFill/>
            </a:ln>
          </p:spPr>
          <p:txBody>
            <a:bodyPr wrap="square" rtlCol="0">
              <a:spAutoFit/>
            </a:bodyPr>
            <a:lstStyle/>
            <a:p>
              <a:pPr algn="ctr"/>
              <a:r>
                <a:rPr lang="en-US" altLang="zh-CN" dirty="0">
                  <a:solidFill>
                    <a:schemeClr val="bg1"/>
                  </a:solidFill>
                </a:rPr>
                <a:t>B2L1</a:t>
              </a:r>
            </a:p>
          </p:txBody>
        </p:sp>
        <p:sp>
          <p:nvSpPr>
            <p:cNvPr id="303" name="文本框 148"/>
            <p:cNvSpPr txBox="1"/>
            <p:nvPr>
              <p:custDataLst>
                <p:tags r:id="rId8"/>
              </p:custDataLst>
            </p:nvPr>
          </p:nvSpPr>
          <p:spPr>
            <a:xfrm>
              <a:off x="10248046" y="3812193"/>
              <a:ext cx="639551" cy="338130"/>
            </a:xfrm>
            <a:prstGeom prst="rect">
              <a:avLst/>
            </a:prstGeom>
            <a:noFill/>
            <a:ln>
              <a:noFill/>
            </a:ln>
          </p:spPr>
          <p:txBody>
            <a:bodyPr wrap="square" rtlCol="0">
              <a:spAutoFit/>
            </a:bodyPr>
            <a:lstStyle/>
            <a:p>
              <a:pPr algn="ctr"/>
              <a:r>
                <a:rPr lang="en-US" altLang="zh-CN" dirty="0">
                  <a:solidFill>
                    <a:schemeClr val="bg1"/>
                  </a:solidFill>
                </a:rPr>
                <a:t>B3L1</a:t>
              </a:r>
            </a:p>
          </p:txBody>
        </p:sp>
        <p:sp>
          <p:nvSpPr>
            <p:cNvPr id="304" name="文本框 153"/>
            <p:cNvSpPr txBox="1"/>
            <p:nvPr>
              <p:custDataLst>
                <p:tags r:id="rId9"/>
              </p:custDataLst>
            </p:nvPr>
          </p:nvSpPr>
          <p:spPr>
            <a:xfrm>
              <a:off x="9720069" y="4107490"/>
              <a:ext cx="639551" cy="338130"/>
            </a:xfrm>
            <a:prstGeom prst="rect">
              <a:avLst/>
            </a:prstGeom>
            <a:noFill/>
            <a:ln>
              <a:noFill/>
            </a:ln>
          </p:spPr>
          <p:txBody>
            <a:bodyPr wrap="square" rtlCol="0">
              <a:spAutoFit/>
            </a:bodyPr>
            <a:lstStyle/>
            <a:p>
              <a:pPr algn="ctr"/>
              <a:r>
                <a:rPr lang="en-US" altLang="zh-CN" dirty="0">
                  <a:solidFill>
                    <a:schemeClr val="bg1"/>
                  </a:solidFill>
                </a:rPr>
                <a:t>B1L2</a:t>
              </a:r>
            </a:p>
          </p:txBody>
        </p:sp>
        <p:sp>
          <p:nvSpPr>
            <p:cNvPr id="305" name="文本框 154"/>
            <p:cNvSpPr txBox="1"/>
            <p:nvPr>
              <p:custDataLst>
                <p:tags r:id="rId10"/>
              </p:custDataLst>
            </p:nvPr>
          </p:nvSpPr>
          <p:spPr>
            <a:xfrm>
              <a:off x="10245812" y="4107490"/>
              <a:ext cx="639551" cy="338130"/>
            </a:xfrm>
            <a:prstGeom prst="rect">
              <a:avLst/>
            </a:prstGeom>
            <a:noFill/>
            <a:ln>
              <a:noFill/>
            </a:ln>
          </p:spPr>
          <p:txBody>
            <a:bodyPr wrap="square" rtlCol="0">
              <a:spAutoFit/>
            </a:bodyPr>
            <a:lstStyle/>
            <a:p>
              <a:pPr algn="ctr"/>
              <a:r>
                <a:rPr lang="en-US" altLang="zh-CN" dirty="0">
                  <a:solidFill>
                    <a:schemeClr val="bg1"/>
                  </a:solidFill>
                </a:rPr>
                <a:t>B2L2</a:t>
              </a:r>
            </a:p>
          </p:txBody>
        </p:sp>
        <p:sp>
          <p:nvSpPr>
            <p:cNvPr id="306" name="文本框 155"/>
            <p:cNvSpPr txBox="1"/>
            <p:nvPr>
              <p:custDataLst>
                <p:tags r:id="rId11"/>
              </p:custDataLst>
            </p:nvPr>
          </p:nvSpPr>
          <p:spPr>
            <a:xfrm>
              <a:off x="10771556" y="4107490"/>
              <a:ext cx="639551" cy="338130"/>
            </a:xfrm>
            <a:prstGeom prst="rect">
              <a:avLst/>
            </a:prstGeom>
            <a:noFill/>
            <a:ln>
              <a:noFill/>
            </a:ln>
          </p:spPr>
          <p:txBody>
            <a:bodyPr wrap="square" rtlCol="0">
              <a:spAutoFit/>
            </a:bodyPr>
            <a:lstStyle/>
            <a:p>
              <a:pPr algn="ctr"/>
              <a:r>
                <a:rPr lang="en-US" altLang="zh-CN" dirty="0">
                  <a:solidFill>
                    <a:schemeClr val="bg1"/>
                  </a:solidFill>
                </a:rPr>
                <a:t>B3L2</a:t>
              </a:r>
            </a:p>
          </p:txBody>
        </p:sp>
        <p:sp>
          <p:nvSpPr>
            <p:cNvPr id="307" name="文本框 160"/>
            <p:cNvSpPr txBox="1"/>
            <p:nvPr>
              <p:custDataLst>
                <p:tags r:id="rId12"/>
              </p:custDataLst>
            </p:nvPr>
          </p:nvSpPr>
          <p:spPr>
            <a:xfrm>
              <a:off x="10241960" y="4393262"/>
              <a:ext cx="639551" cy="338130"/>
            </a:xfrm>
            <a:prstGeom prst="rect">
              <a:avLst/>
            </a:prstGeom>
            <a:noFill/>
            <a:ln>
              <a:noFill/>
            </a:ln>
          </p:spPr>
          <p:txBody>
            <a:bodyPr wrap="square" rtlCol="0">
              <a:spAutoFit/>
            </a:bodyPr>
            <a:lstStyle/>
            <a:p>
              <a:pPr algn="ctr"/>
              <a:r>
                <a:rPr lang="en-US" altLang="zh-CN" dirty="0">
                  <a:solidFill>
                    <a:schemeClr val="bg1"/>
                  </a:solidFill>
                </a:rPr>
                <a:t>B1L3</a:t>
              </a:r>
            </a:p>
          </p:txBody>
        </p:sp>
        <p:sp>
          <p:nvSpPr>
            <p:cNvPr id="308" name="文本框 161"/>
            <p:cNvSpPr txBox="1"/>
            <p:nvPr>
              <p:custDataLst>
                <p:tags r:id="rId13"/>
              </p:custDataLst>
            </p:nvPr>
          </p:nvSpPr>
          <p:spPr>
            <a:xfrm>
              <a:off x="10786754" y="4393262"/>
              <a:ext cx="639551" cy="338130"/>
            </a:xfrm>
            <a:prstGeom prst="rect">
              <a:avLst/>
            </a:prstGeom>
            <a:noFill/>
            <a:ln>
              <a:noFill/>
            </a:ln>
          </p:spPr>
          <p:txBody>
            <a:bodyPr wrap="square" rtlCol="0">
              <a:spAutoFit/>
            </a:bodyPr>
            <a:lstStyle/>
            <a:p>
              <a:pPr algn="ctr"/>
              <a:r>
                <a:rPr lang="en-US" altLang="zh-CN" dirty="0">
                  <a:solidFill>
                    <a:schemeClr val="bg1"/>
                  </a:solidFill>
                </a:rPr>
                <a:t>B2L3</a:t>
              </a:r>
            </a:p>
          </p:txBody>
        </p:sp>
        <p:sp>
          <p:nvSpPr>
            <p:cNvPr id="309" name="文本框 162"/>
            <p:cNvSpPr txBox="1"/>
            <p:nvPr>
              <p:custDataLst>
                <p:tags r:id="rId14"/>
              </p:custDataLst>
            </p:nvPr>
          </p:nvSpPr>
          <p:spPr>
            <a:xfrm>
              <a:off x="11312498" y="4393262"/>
              <a:ext cx="639551" cy="338130"/>
            </a:xfrm>
            <a:prstGeom prst="rect">
              <a:avLst/>
            </a:prstGeom>
            <a:noFill/>
            <a:ln>
              <a:noFill/>
            </a:ln>
          </p:spPr>
          <p:txBody>
            <a:bodyPr wrap="square" rtlCol="0">
              <a:spAutoFit/>
            </a:bodyPr>
            <a:lstStyle/>
            <a:p>
              <a:pPr algn="ctr"/>
              <a:r>
                <a:rPr lang="en-US" altLang="zh-CN" dirty="0">
                  <a:solidFill>
                    <a:schemeClr val="bg1"/>
                  </a:solidFill>
                </a:rPr>
                <a:t>B3L3</a:t>
              </a:r>
            </a:p>
          </p:txBody>
        </p:sp>
      </p:grpSp>
      <p:sp>
        <p:nvSpPr>
          <p:cNvPr id="311" name="Rectangle 310"/>
          <p:cNvSpPr/>
          <p:nvPr/>
        </p:nvSpPr>
        <p:spPr>
          <a:xfrm>
            <a:off x="9614129" y="2918910"/>
            <a:ext cx="372218" cy="369332"/>
          </a:xfrm>
          <a:prstGeom prst="rect">
            <a:avLst/>
          </a:prstGeom>
        </p:spPr>
        <p:txBody>
          <a:bodyPr wrap="none">
            <a:spAutoFit/>
          </a:bodyPr>
          <a:lstStyle/>
          <a:p>
            <a:r>
              <a:rPr lang="en-US" dirty="0">
                <a:solidFill>
                  <a:srgbClr val="C00000"/>
                </a:solidFill>
              </a:rPr>
              <a:t>-3</a:t>
            </a:r>
          </a:p>
        </p:txBody>
      </p:sp>
    </p:spTree>
    <p:extLst>
      <p:ext uri="{BB962C8B-B14F-4D97-AF65-F5344CB8AC3E}">
        <p14:creationId xmlns:p14="http://schemas.microsoft.com/office/powerpoint/2010/main" val="4003545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arn(inVertical)">
                                      <p:cBhvr>
                                        <p:cTn id="7" dur="500"/>
                                        <p:tgtEl>
                                          <p:spTgt spid="1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1"/>
                                        </p:tgtEl>
                                        <p:attrNameLst>
                                          <p:attrName>style.visibility</p:attrName>
                                        </p:attrNameLst>
                                      </p:cBhvr>
                                      <p:to>
                                        <p:strVal val="visible"/>
                                      </p:to>
                                    </p:set>
                                    <p:animEffect transition="in" filter="fade">
                                      <p:cBhvr>
                                        <p:cTn id="11" dur="500"/>
                                        <p:tgtEl>
                                          <p:spTgt spid="2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4"/>
                                        </p:tgtEl>
                                        <p:attrNameLst>
                                          <p:attrName>style.visibility</p:attrName>
                                        </p:attrNameLst>
                                      </p:cBhvr>
                                      <p:to>
                                        <p:strVal val="visible"/>
                                      </p:to>
                                    </p:set>
                                    <p:animEffect transition="in" filter="fade">
                                      <p:cBhvr>
                                        <p:cTn id="15" dur="500"/>
                                        <p:tgtEl>
                                          <p:spTgt spid="2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500"/>
                                        <p:tgtEl>
                                          <p:spTgt spid="2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0"/>
                                        </p:tgtEl>
                                        <p:attrNameLst>
                                          <p:attrName>style.visibility</p:attrName>
                                        </p:attrNameLst>
                                      </p:cBhvr>
                                      <p:to>
                                        <p:strVal val="visible"/>
                                      </p:to>
                                    </p:set>
                                    <p:animEffect transition="in" filter="fade">
                                      <p:cBhvr>
                                        <p:cTn id="23" dur="500"/>
                                        <p:tgtEl>
                                          <p:spTgt spid="2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3"/>
                                        </p:tgtEl>
                                        <p:attrNameLst>
                                          <p:attrName>style.visibility</p:attrName>
                                        </p:attrNameLst>
                                      </p:cBhvr>
                                      <p:to>
                                        <p:strVal val="visible"/>
                                      </p:to>
                                    </p:set>
                                    <p:animEffect transition="in" filter="fade">
                                      <p:cBhvr>
                                        <p:cTn id="28" dur="500"/>
                                        <p:tgtEl>
                                          <p:spTgt spid="243"/>
                                        </p:tgtEl>
                                      </p:cBhvr>
                                    </p:animEffect>
                                  </p:childTnLst>
                                </p:cTn>
                              </p:par>
                              <p:par>
                                <p:cTn id="29" presetID="10" presetClass="entr" presetSubtype="0" fill="hold" nodeType="withEffect">
                                  <p:stCondLst>
                                    <p:cond delay="0"/>
                                  </p:stCondLst>
                                  <p:childTnLst>
                                    <p:set>
                                      <p:cBhvr>
                                        <p:cTn id="30" dur="1" fill="hold">
                                          <p:stCondLst>
                                            <p:cond delay="0"/>
                                          </p:stCondLst>
                                        </p:cTn>
                                        <p:tgtEl>
                                          <p:spTgt spid="257"/>
                                        </p:tgtEl>
                                        <p:attrNameLst>
                                          <p:attrName>style.visibility</p:attrName>
                                        </p:attrNameLst>
                                      </p:cBhvr>
                                      <p:to>
                                        <p:strVal val="visible"/>
                                      </p:to>
                                    </p:set>
                                    <p:animEffect transition="in" filter="fade">
                                      <p:cBhvr>
                                        <p:cTn id="31" dur="500"/>
                                        <p:tgtEl>
                                          <p:spTgt spid="2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262"/>
                                        </p:tgtEl>
                                        <p:attrNameLst>
                                          <p:attrName>style.visibility</p:attrName>
                                        </p:attrNameLst>
                                      </p:cBhvr>
                                      <p:to>
                                        <p:strVal val="visible"/>
                                      </p:to>
                                    </p:set>
                                    <p:animEffect transition="in" filter="fade">
                                      <p:cBhvr>
                                        <p:cTn id="37" dur="500"/>
                                        <p:tgtEl>
                                          <p:spTgt spid="26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4"/>
                                        </p:tgtEl>
                                        <p:attrNameLst>
                                          <p:attrName>style.visibility</p:attrName>
                                        </p:attrNameLst>
                                      </p:cBhvr>
                                      <p:to>
                                        <p:strVal val="visible"/>
                                      </p:to>
                                    </p:set>
                                    <p:animEffect transition="in" filter="fade">
                                      <p:cBhvr>
                                        <p:cTn id="42" dur="500"/>
                                        <p:tgtEl>
                                          <p:spTgt spid="284"/>
                                        </p:tgtEl>
                                      </p:cBhvr>
                                    </p:animEffect>
                                  </p:childTnLst>
                                </p:cTn>
                              </p:par>
                              <p:par>
                                <p:cTn id="43" presetID="10" presetClass="entr" presetSubtype="0" fill="hold" nodeType="withEffect">
                                  <p:stCondLst>
                                    <p:cond delay="0"/>
                                  </p:stCondLst>
                                  <p:childTnLst>
                                    <p:set>
                                      <p:cBhvr>
                                        <p:cTn id="44" dur="1" fill="hold">
                                          <p:stCondLst>
                                            <p:cond delay="0"/>
                                          </p:stCondLst>
                                        </p:cTn>
                                        <p:tgtEl>
                                          <p:spTgt spid="297"/>
                                        </p:tgtEl>
                                        <p:attrNameLst>
                                          <p:attrName>style.visibility</p:attrName>
                                        </p:attrNameLst>
                                      </p:cBhvr>
                                      <p:to>
                                        <p:strVal val="visible"/>
                                      </p:to>
                                    </p:set>
                                    <p:animEffect transition="in" filter="fade">
                                      <p:cBhvr>
                                        <p:cTn id="45" dur="500"/>
                                        <p:tgtEl>
                                          <p:spTgt spid="29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1"/>
                                        </p:tgtEl>
                                        <p:attrNameLst>
                                          <p:attrName>style.visibility</p:attrName>
                                        </p:attrNameLst>
                                      </p:cBhvr>
                                      <p:to>
                                        <p:strVal val="visible"/>
                                      </p:to>
                                    </p:set>
                                    <p:animEffect transition="in" filter="fade">
                                      <p:cBhvr>
                                        <p:cTn id="48"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 name="Group 242"/>
          <p:cNvGrpSpPr/>
          <p:nvPr/>
        </p:nvGrpSpPr>
        <p:grpSpPr>
          <a:xfrm>
            <a:off x="8426306" y="3277021"/>
            <a:ext cx="2344788" cy="1196469"/>
            <a:chOff x="8096704" y="3534923"/>
            <a:chExt cx="2344788" cy="1196469"/>
          </a:xfrm>
        </p:grpSpPr>
        <p:sp>
          <p:nvSpPr>
            <p:cNvPr id="244" name="文本框 137"/>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245" name="文本框 145"/>
            <p:cNvSpPr txBox="1"/>
            <p:nvPr>
              <p:custDataLst>
                <p:tags r:id="rId39"/>
              </p:custDataLst>
            </p:nvPr>
          </p:nvSpPr>
          <p:spPr>
            <a:xfrm>
              <a:off x="8651765"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246" name="文本框 152"/>
            <p:cNvSpPr txBox="1"/>
            <p:nvPr>
              <p:custDataLst>
                <p:tags r:id="rId40"/>
              </p:custDataLst>
            </p:nvPr>
          </p:nvSpPr>
          <p:spPr>
            <a:xfrm>
              <a:off x="9222900"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247" name="文本框 159"/>
            <p:cNvSpPr txBox="1"/>
            <p:nvPr>
              <p:custDataLst>
                <p:tags r:id="rId41"/>
              </p:custDataLst>
            </p:nvPr>
          </p:nvSpPr>
          <p:spPr>
            <a:xfrm>
              <a:off x="9801941"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cxnSp>
        <p:nvCxnSpPr>
          <p:cNvPr id="249" name="Straight Arrow Connector 74"/>
          <p:cNvCxnSpPr>
            <a:cxnSpLocks/>
          </p:cNvCxnSpPr>
          <p:nvPr>
            <p:custDataLst>
              <p:tags r:id="rId1"/>
            </p:custDataLst>
          </p:nvPr>
        </p:nvCxnSpPr>
        <p:spPr>
          <a:xfrm>
            <a:off x="7716627" y="4587971"/>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1" name="TextBox 250"/>
          <p:cNvSpPr txBox="1"/>
          <p:nvPr/>
        </p:nvSpPr>
        <p:spPr>
          <a:xfrm>
            <a:off x="7755643" y="2422222"/>
            <a:ext cx="1228692" cy="369332"/>
          </a:xfrm>
          <a:prstGeom prst="rect">
            <a:avLst/>
          </a:prstGeom>
          <a:noFill/>
        </p:spPr>
        <p:txBody>
          <a:bodyPr wrap="square" rtlCol="0">
            <a:spAutoFit/>
          </a:bodyPr>
          <a:lstStyle/>
          <a:p>
            <a:r>
              <a:rPr lang="en-US" dirty="0"/>
              <a:t>Scheduling</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7609495A-698B-4C16-9408-0B727151F4B1}" type="slidenum">
              <a:rPr lang="zh-CN" altLang="en-US" smtClean="0"/>
              <a:t>57</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Motivation: Sequential or Spatial Arch?</a:t>
            </a:r>
          </a:p>
        </p:txBody>
      </p:sp>
      <p:grpSp>
        <p:nvGrpSpPr>
          <p:cNvPr id="252" name="Group 251"/>
          <p:cNvGrpSpPr/>
          <p:nvPr/>
        </p:nvGrpSpPr>
        <p:grpSpPr>
          <a:xfrm>
            <a:off x="7664917" y="3271754"/>
            <a:ext cx="651838" cy="1244332"/>
            <a:chOff x="7474557" y="3522849"/>
            <a:chExt cx="651838" cy="1244332"/>
          </a:xfrm>
        </p:grpSpPr>
        <p:sp>
          <p:nvSpPr>
            <p:cNvPr id="253" name="TextBox 252"/>
            <p:cNvSpPr txBox="1"/>
            <p:nvPr/>
          </p:nvSpPr>
          <p:spPr>
            <a:xfrm>
              <a:off x="7474557" y="3522849"/>
              <a:ext cx="651838" cy="337912"/>
            </a:xfrm>
            <a:prstGeom prst="rect">
              <a:avLst/>
            </a:prstGeom>
            <a:noFill/>
          </p:spPr>
          <p:txBody>
            <a:bodyPr wrap="none" rtlCol="0">
              <a:spAutoFit/>
            </a:bodyPr>
            <a:lstStyle/>
            <a:p>
              <a:r>
                <a:rPr lang="en-US" altLang="zh-CN" dirty="0"/>
                <a:t>ACC0</a:t>
              </a:r>
              <a:endParaRPr lang="en-US" dirty="0"/>
            </a:p>
          </p:txBody>
        </p:sp>
        <p:sp>
          <p:nvSpPr>
            <p:cNvPr id="254" name="TextBox 253"/>
            <p:cNvSpPr txBox="1"/>
            <p:nvPr/>
          </p:nvSpPr>
          <p:spPr>
            <a:xfrm>
              <a:off x="7474557" y="3809501"/>
              <a:ext cx="651838" cy="337912"/>
            </a:xfrm>
            <a:prstGeom prst="rect">
              <a:avLst/>
            </a:prstGeom>
            <a:noFill/>
          </p:spPr>
          <p:txBody>
            <a:bodyPr wrap="none" rtlCol="0">
              <a:spAutoFit/>
            </a:bodyPr>
            <a:lstStyle/>
            <a:p>
              <a:r>
                <a:rPr lang="en-US" altLang="zh-CN" dirty="0"/>
                <a:t>ACC1</a:t>
              </a:r>
              <a:endParaRPr lang="en-US" dirty="0"/>
            </a:p>
          </p:txBody>
        </p:sp>
        <p:sp>
          <p:nvSpPr>
            <p:cNvPr id="255" name="TextBox 254"/>
            <p:cNvSpPr txBox="1"/>
            <p:nvPr/>
          </p:nvSpPr>
          <p:spPr>
            <a:xfrm>
              <a:off x="7474557" y="4133672"/>
              <a:ext cx="651838" cy="337912"/>
            </a:xfrm>
            <a:prstGeom prst="rect">
              <a:avLst/>
            </a:prstGeom>
            <a:noFill/>
          </p:spPr>
          <p:txBody>
            <a:bodyPr wrap="none" rtlCol="0">
              <a:spAutoFit/>
            </a:bodyPr>
            <a:lstStyle/>
            <a:p>
              <a:r>
                <a:rPr lang="en-US" altLang="zh-CN" dirty="0"/>
                <a:t>ACC2</a:t>
              </a:r>
              <a:endParaRPr lang="en-US" dirty="0"/>
            </a:p>
          </p:txBody>
        </p:sp>
        <p:sp>
          <p:nvSpPr>
            <p:cNvPr id="256" name="TextBox 255"/>
            <p:cNvSpPr txBox="1"/>
            <p:nvPr/>
          </p:nvSpPr>
          <p:spPr>
            <a:xfrm>
              <a:off x="7474557" y="4429269"/>
              <a:ext cx="651838" cy="337912"/>
            </a:xfrm>
            <a:prstGeom prst="rect">
              <a:avLst/>
            </a:prstGeom>
            <a:noFill/>
          </p:spPr>
          <p:txBody>
            <a:bodyPr wrap="none" rtlCol="0">
              <a:spAutoFit/>
            </a:bodyPr>
            <a:lstStyle/>
            <a:p>
              <a:r>
                <a:rPr lang="en-US" altLang="zh-CN" dirty="0"/>
                <a:t>ACC3</a:t>
              </a:r>
              <a:endParaRPr lang="en-US" dirty="0"/>
            </a:p>
          </p:txBody>
        </p:sp>
      </p:grpSp>
      <p:grpSp>
        <p:nvGrpSpPr>
          <p:cNvPr id="257" name="Group 256"/>
          <p:cNvGrpSpPr/>
          <p:nvPr/>
        </p:nvGrpSpPr>
        <p:grpSpPr>
          <a:xfrm>
            <a:off x="8368611" y="3333093"/>
            <a:ext cx="2064311" cy="1111348"/>
            <a:chOff x="8149676" y="3584188"/>
            <a:chExt cx="2265007" cy="1112346"/>
          </a:xfrm>
        </p:grpSpPr>
        <p:sp>
          <p:nvSpPr>
            <p:cNvPr id="258" name="矩形 1"/>
            <p:cNvSpPr/>
            <p:nvPr/>
          </p:nvSpPr>
          <p:spPr>
            <a:xfrm>
              <a:off x="8149676" y="3584188"/>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59" name="矩形 103"/>
            <p:cNvSpPr/>
            <p:nvPr>
              <p:custDataLst>
                <p:tags r:id="rId36"/>
              </p:custDataLst>
            </p:nvPr>
          </p:nvSpPr>
          <p:spPr>
            <a:xfrm>
              <a:off x="8690759" y="3863991"/>
              <a:ext cx="571209"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60" name="矩形 110"/>
            <p:cNvSpPr/>
            <p:nvPr>
              <p:custDataLst>
                <p:tags r:id="rId37"/>
              </p:custDataLst>
            </p:nvPr>
          </p:nvSpPr>
          <p:spPr>
            <a:xfrm>
              <a:off x="9265401"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61" name="矩形 117"/>
            <p:cNvSpPr/>
            <p:nvPr>
              <p:custDataLst>
                <p:tags r:id="rId38"/>
              </p:custDataLst>
            </p:nvPr>
          </p:nvSpPr>
          <p:spPr>
            <a:xfrm>
              <a:off x="9840042"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grpSp>
      <p:grpSp>
        <p:nvGrpSpPr>
          <p:cNvPr id="284" name="Group 283"/>
          <p:cNvGrpSpPr/>
          <p:nvPr/>
        </p:nvGrpSpPr>
        <p:grpSpPr>
          <a:xfrm>
            <a:off x="8862069" y="3332095"/>
            <a:ext cx="3155492" cy="1112346"/>
            <a:chOff x="8699390" y="3584188"/>
            <a:chExt cx="3432854" cy="1112346"/>
          </a:xfrm>
        </p:grpSpPr>
        <p:sp>
          <p:nvSpPr>
            <p:cNvPr id="285" name="矩形 2"/>
            <p:cNvSpPr/>
            <p:nvPr>
              <p:custDataLst>
                <p:tags r:id="rId24"/>
              </p:custDataLst>
            </p:nvPr>
          </p:nvSpPr>
          <p:spPr>
            <a:xfrm>
              <a:off x="8699390" y="3584188"/>
              <a:ext cx="620216"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6" name="矩形 3"/>
            <p:cNvSpPr/>
            <p:nvPr>
              <p:custDataLst>
                <p:tags r:id="rId25"/>
              </p:custDataLst>
            </p:nvPr>
          </p:nvSpPr>
          <p:spPr>
            <a:xfrm>
              <a:off x="9265398" y="3584188"/>
              <a:ext cx="56828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87" name="矩形 4"/>
            <p:cNvSpPr/>
            <p:nvPr>
              <p:custDataLst>
                <p:tags r:id="rId26"/>
              </p:custDataLst>
            </p:nvPr>
          </p:nvSpPr>
          <p:spPr>
            <a:xfrm>
              <a:off x="9833678" y="3584188"/>
              <a:ext cx="57464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8" name="矩形 104"/>
            <p:cNvSpPr/>
            <p:nvPr>
              <p:custDataLst>
                <p:tags r:id="rId27"/>
              </p:custDataLst>
            </p:nvPr>
          </p:nvSpPr>
          <p:spPr>
            <a:xfrm>
              <a:off x="926540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9" name="矩形 105"/>
            <p:cNvSpPr/>
            <p:nvPr>
              <p:custDataLst>
                <p:tags r:id="rId28"/>
              </p:custDataLst>
            </p:nvPr>
          </p:nvSpPr>
          <p:spPr>
            <a:xfrm>
              <a:off x="9833678"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90" name="矩形 106"/>
            <p:cNvSpPr/>
            <p:nvPr>
              <p:custDataLst>
                <p:tags r:id="rId29"/>
              </p:custDataLst>
            </p:nvPr>
          </p:nvSpPr>
          <p:spPr>
            <a:xfrm>
              <a:off x="1040832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1" name="矩形 111"/>
            <p:cNvSpPr/>
            <p:nvPr>
              <p:custDataLst>
                <p:tags r:id="rId30"/>
              </p:custDataLst>
            </p:nvPr>
          </p:nvSpPr>
          <p:spPr>
            <a:xfrm>
              <a:off x="984004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2" name="矩形 112"/>
            <p:cNvSpPr/>
            <p:nvPr>
              <p:custDataLst>
                <p:tags r:id="rId31"/>
              </p:custDataLst>
            </p:nvPr>
          </p:nvSpPr>
          <p:spPr>
            <a:xfrm>
              <a:off x="10408320"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93" name="矩形 113"/>
            <p:cNvSpPr/>
            <p:nvPr>
              <p:custDataLst>
                <p:tags r:id="rId32"/>
              </p:custDataLst>
            </p:nvPr>
          </p:nvSpPr>
          <p:spPr>
            <a:xfrm>
              <a:off x="1098296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4" name="矩形 118"/>
            <p:cNvSpPr/>
            <p:nvPr>
              <p:custDataLst>
                <p:tags r:id="rId33"/>
              </p:custDataLst>
            </p:nvPr>
          </p:nvSpPr>
          <p:spPr>
            <a:xfrm>
              <a:off x="1041468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5" name="矩形 119"/>
            <p:cNvSpPr/>
            <p:nvPr>
              <p:custDataLst>
                <p:tags r:id="rId34"/>
              </p:custDataLst>
            </p:nvPr>
          </p:nvSpPr>
          <p:spPr>
            <a:xfrm>
              <a:off x="10982961"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96" name="矩形 120"/>
            <p:cNvSpPr/>
            <p:nvPr>
              <p:custDataLst>
                <p:tags r:id="rId35"/>
              </p:custDataLst>
            </p:nvPr>
          </p:nvSpPr>
          <p:spPr>
            <a:xfrm>
              <a:off x="1155760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3" name="Rectangle 12"/>
          <p:cNvSpPr/>
          <p:nvPr/>
        </p:nvSpPr>
        <p:spPr>
          <a:xfrm>
            <a:off x="8859771" y="2436948"/>
            <a:ext cx="881844" cy="369332"/>
          </a:xfrm>
          <a:prstGeom prst="rect">
            <a:avLst/>
          </a:prstGeom>
        </p:spPr>
        <p:txBody>
          <a:bodyPr wrap="none">
            <a:spAutoFit/>
          </a:bodyPr>
          <a:lstStyle/>
          <a:p>
            <a:r>
              <a:rPr lang="en-US" dirty="0">
                <a:solidFill>
                  <a:srgbClr val="C00000"/>
                </a:solidFill>
              </a:rPr>
              <a:t>Batch 0</a:t>
            </a:r>
          </a:p>
        </p:txBody>
      </p:sp>
      <p:grpSp>
        <p:nvGrpSpPr>
          <p:cNvPr id="262" name="Group 261"/>
          <p:cNvGrpSpPr/>
          <p:nvPr/>
        </p:nvGrpSpPr>
        <p:grpSpPr>
          <a:xfrm>
            <a:off x="8288184" y="3285364"/>
            <a:ext cx="2217808" cy="1196469"/>
            <a:chOff x="8096704" y="3534923"/>
            <a:chExt cx="2220797" cy="1196469"/>
          </a:xfrm>
        </p:grpSpPr>
        <p:sp>
          <p:nvSpPr>
            <p:cNvPr id="263" name="文本框 137"/>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264" name="文本框 145"/>
            <p:cNvSpPr txBox="1"/>
            <p:nvPr>
              <p:custDataLst>
                <p:tags r:id="rId21"/>
              </p:custDataLst>
            </p:nvPr>
          </p:nvSpPr>
          <p:spPr>
            <a:xfrm>
              <a:off x="8613614"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265" name="文本框 152"/>
            <p:cNvSpPr txBox="1"/>
            <p:nvPr>
              <p:custDataLst>
                <p:tags r:id="rId22"/>
              </p:custDataLst>
            </p:nvPr>
          </p:nvSpPr>
          <p:spPr>
            <a:xfrm>
              <a:off x="9127522"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266" name="文本框 159"/>
            <p:cNvSpPr txBox="1"/>
            <p:nvPr>
              <p:custDataLst>
                <p:tags r:id="rId23"/>
              </p:custDataLst>
            </p:nvPr>
          </p:nvSpPr>
          <p:spPr>
            <a:xfrm>
              <a:off x="9677950"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grpSp>
        <p:nvGrpSpPr>
          <p:cNvPr id="297" name="Group 296"/>
          <p:cNvGrpSpPr/>
          <p:nvPr/>
        </p:nvGrpSpPr>
        <p:grpSpPr>
          <a:xfrm>
            <a:off x="8804398" y="3269654"/>
            <a:ext cx="3291502" cy="1205994"/>
            <a:chOff x="8660547" y="3525398"/>
            <a:chExt cx="3291502" cy="1205994"/>
          </a:xfrm>
        </p:grpSpPr>
        <p:sp>
          <p:nvSpPr>
            <p:cNvPr id="298" name="文本框 138"/>
            <p:cNvSpPr txBox="1"/>
            <p:nvPr>
              <p:custDataLst>
                <p:tags r:id="rId9"/>
              </p:custDataLst>
            </p:nvPr>
          </p:nvSpPr>
          <p:spPr>
            <a:xfrm>
              <a:off x="8660547" y="3525398"/>
              <a:ext cx="639551" cy="337912"/>
            </a:xfrm>
            <a:prstGeom prst="rect">
              <a:avLst/>
            </a:prstGeom>
            <a:noFill/>
            <a:ln>
              <a:noFill/>
            </a:ln>
          </p:spPr>
          <p:txBody>
            <a:bodyPr wrap="square" rtlCol="0">
              <a:spAutoFit/>
            </a:bodyPr>
            <a:lstStyle/>
            <a:p>
              <a:pPr algn="ctr"/>
              <a:r>
                <a:rPr lang="en-US" altLang="zh-CN" dirty="0">
                  <a:solidFill>
                    <a:schemeClr val="bg1"/>
                  </a:solidFill>
                </a:rPr>
                <a:t>B1L0</a:t>
              </a:r>
            </a:p>
          </p:txBody>
        </p:sp>
        <p:sp>
          <p:nvSpPr>
            <p:cNvPr id="299" name="文本框 139"/>
            <p:cNvSpPr txBox="1"/>
            <p:nvPr>
              <p:custDataLst>
                <p:tags r:id="rId10"/>
              </p:custDataLst>
            </p:nvPr>
          </p:nvSpPr>
          <p:spPr>
            <a:xfrm>
              <a:off x="9167242" y="3534923"/>
              <a:ext cx="639551" cy="337912"/>
            </a:xfrm>
            <a:prstGeom prst="rect">
              <a:avLst/>
            </a:prstGeom>
            <a:noFill/>
            <a:ln>
              <a:noFill/>
            </a:ln>
          </p:spPr>
          <p:txBody>
            <a:bodyPr wrap="square" rtlCol="0">
              <a:spAutoFit/>
            </a:bodyPr>
            <a:lstStyle/>
            <a:p>
              <a:pPr algn="ctr"/>
              <a:r>
                <a:rPr lang="en-US" altLang="zh-CN" dirty="0">
                  <a:solidFill>
                    <a:schemeClr val="bg1"/>
                  </a:solidFill>
                </a:rPr>
                <a:t>B2L0</a:t>
              </a:r>
            </a:p>
          </p:txBody>
        </p:sp>
        <p:sp>
          <p:nvSpPr>
            <p:cNvPr id="300" name="文本框 140"/>
            <p:cNvSpPr txBox="1"/>
            <p:nvPr>
              <p:custDataLst>
                <p:tags r:id="rId11"/>
              </p:custDataLst>
            </p:nvPr>
          </p:nvSpPr>
          <p:spPr>
            <a:xfrm>
              <a:off x="9712035" y="3534923"/>
              <a:ext cx="639551" cy="337912"/>
            </a:xfrm>
            <a:prstGeom prst="rect">
              <a:avLst/>
            </a:prstGeom>
            <a:noFill/>
            <a:ln>
              <a:noFill/>
            </a:ln>
          </p:spPr>
          <p:txBody>
            <a:bodyPr wrap="square" rtlCol="0">
              <a:spAutoFit/>
            </a:bodyPr>
            <a:lstStyle/>
            <a:p>
              <a:pPr algn="ctr"/>
              <a:r>
                <a:rPr lang="en-US" altLang="zh-CN" dirty="0">
                  <a:solidFill>
                    <a:schemeClr val="bg1"/>
                  </a:solidFill>
                </a:rPr>
                <a:t>B3L0</a:t>
              </a:r>
            </a:p>
          </p:txBody>
        </p:sp>
        <p:sp>
          <p:nvSpPr>
            <p:cNvPr id="301" name="文本框 146"/>
            <p:cNvSpPr txBox="1"/>
            <p:nvPr>
              <p:custDataLst>
                <p:tags r:id="rId12"/>
              </p:custDataLst>
            </p:nvPr>
          </p:nvSpPr>
          <p:spPr>
            <a:xfrm>
              <a:off x="9177509" y="3812193"/>
              <a:ext cx="639551" cy="338130"/>
            </a:xfrm>
            <a:prstGeom prst="rect">
              <a:avLst/>
            </a:prstGeom>
            <a:noFill/>
            <a:ln>
              <a:noFill/>
            </a:ln>
          </p:spPr>
          <p:txBody>
            <a:bodyPr wrap="square" rtlCol="0">
              <a:spAutoFit/>
            </a:bodyPr>
            <a:lstStyle/>
            <a:p>
              <a:pPr algn="ctr"/>
              <a:r>
                <a:rPr lang="en-US" altLang="zh-CN" dirty="0">
                  <a:solidFill>
                    <a:schemeClr val="bg1"/>
                  </a:solidFill>
                </a:rPr>
                <a:t>B1L1</a:t>
              </a:r>
            </a:p>
          </p:txBody>
        </p:sp>
        <p:sp>
          <p:nvSpPr>
            <p:cNvPr id="302" name="文本框 147"/>
            <p:cNvSpPr txBox="1"/>
            <p:nvPr>
              <p:custDataLst>
                <p:tags r:id="rId13"/>
              </p:custDataLst>
            </p:nvPr>
          </p:nvSpPr>
          <p:spPr>
            <a:xfrm>
              <a:off x="9722302" y="3812193"/>
              <a:ext cx="639551" cy="338130"/>
            </a:xfrm>
            <a:prstGeom prst="rect">
              <a:avLst/>
            </a:prstGeom>
            <a:noFill/>
            <a:ln>
              <a:noFill/>
            </a:ln>
          </p:spPr>
          <p:txBody>
            <a:bodyPr wrap="square" rtlCol="0">
              <a:spAutoFit/>
            </a:bodyPr>
            <a:lstStyle/>
            <a:p>
              <a:pPr algn="ctr"/>
              <a:r>
                <a:rPr lang="en-US" altLang="zh-CN" dirty="0">
                  <a:solidFill>
                    <a:schemeClr val="bg1"/>
                  </a:solidFill>
                </a:rPr>
                <a:t>B2L1</a:t>
              </a:r>
            </a:p>
          </p:txBody>
        </p:sp>
        <p:sp>
          <p:nvSpPr>
            <p:cNvPr id="303" name="文本框 148"/>
            <p:cNvSpPr txBox="1"/>
            <p:nvPr>
              <p:custDataLst>
                <p:tags r:id="rId14"/>
              </p:custDataLst>
            </p:nvPr>
          </p:nvSpPr>
          <p:spPr>
            <a:xfrm>
              <a:off x="10248046" y="3812193"/>
              <a:ext cx="639551" cy="338130"/>
            </a:xfrm>
            <a:prstGeom prst="rect">
              <a:avLst/>
            </a:prstGeom>
            <a:noFill/>
            <a:ln>
              <a:noFill/>
            </a:ln>
          </p:spPr>
          <p:txBody>
            <a:bodyPr wrap="square" rtlCol="0">
              <a:spAutoFit/>
            </a:bodyPr>
            <a:lstStyle/>
            <a:p>
              <a:pPr algn="ctr"/>
              <a:r>
                <a:rPr lang="en-US" altLang="zh-CN" dirty="0">
                  <a:solidFill>
                    <a:schemeClr val="bg1"/>
                  </a:solidFill>
                </a:rPr>
                <a:t>B3L1</a:t>
              </a:r>
            </a:p>
          </p:txBody>
        </p:sp>
        <p:sp>
          <p:nvSpPr>
            <p:cNvPr id="304" name="文本框 153"/>
            <p:cNvSpPr txBox="1"/>
            <p:nvPr>
              <p:custDataLst>
                <p:tags r:id="rId15"/>
              </p:custDataLst>
            </p:nvPr>
          </p:nvSpPr>
          <p:spPr>
            <a:xfrm>
              <a:off x="9720069" y="4107490"/>
              <a:ext cx="639551" cy="338130"/>
            </a:xfrm>
            <a:prstGeom prst="rect">
              <a:avLst/>
            </a:prstGeom>
            <a:noFill/>
            <a:ln>
              <a:noFill/>
            </a:ln>
          </p:spPr>
          <p:txBody>
            <a:bodyPr wrap="square" rtlCol="0">
              <a:spAutoFit/>
            </a:bodyPr>
            <a:lstStyle/>
            <a:p>
              <a:pPr algn="ctr"/>
              <a:r>
                <a:rPr lang="en-US" altLang="zh-CN" dirty="0">
                  <a:solidFill>
                    <a:schemeClr val="bg1"/>
                  </a:solidFill>
                </a:rPr>
                <a:t>B1L2</a:t>
              </a:r>
            </a:p>
          </p:txBody>
        </p:sp>
        <p:sp>
          <p:nvSpPr>
            <p:cNvPr id="305" name="文本框 154"/>
            <p:cNvSpPr txBox="1"/>
            <p:nvPr>
              <p:custDataLst>
                <p:tags r:id="rId16"/>
              </p:custDataLst>
            </p:nvPr>
          </p:nvSpPr>
          <p:spPr>
            <a:xfrm>
              <a:off x="10245812" y="4107490"/>
              <a:ext cx="639551" cy="338130"/>
            </a:xfrm>
            <a:prstGeom prst="rect">
              <a:avLst/>
            </a:prstGeom>
            <a:noFill/>
            <a:ln>
              <a:noFill/>
            </a:ln>
          </p:spPr>
          <p:txBody>
            <a:bodyPr wrap="square" rtlCol="0">
              <a:spAutoFit/>
            </a:bodyPr>
            <a:lstStyle/>
            <a:p>
              <a:pPr algn="ctr"/>
              <a:r>
                <a:rPr lang="en-US" altLang="zh-CN" dirty="0">
                  <a:solidFill>
                    <a:schemeClr val="bg1"/>
                  </a:solidFill>
                </a:rPr>
                <a:t>B2L2</a:t>
              </a:r>
            </a:p>
          </p:txBody>
        </p:sp>
        <p:sp>
          <p:nvSpPr>
            <p:cNvPr id="306" name="文本框 155"/>
            <p:cNvSpPr txBox="1"/>
            <p:nvPr>
              <p:custDataLst>
                <p:tags r:id="rId17"/>
              </p:custDataLst>
            </p:nvPr>
          </p:nvSpPr>
          <p:spPr>
            <a:xfrm>
              <a:off x="10771556" y="4107490"/>
              <a:ext cx="639551" cy="338130"/>
            </a:xfrm>
            <a:prstGeom prst="rect">
              <a:avLst/>
            </a:prstGeom>
            <a:noFill/>
            <a:ln>
              <a:noFill/>
            </a:ln>
          </p:spPr>
          <p:txBody>
            <a:bodyPr wrap="square" rtlCol="0">
              <a:spAutoFit/>
            </a:bodyPr>
            <a:lstStyle/>
            <a:p>
              <a:pPr algn="ctr"/>
              <a:r>
                <a:rPr lang="en-US" altLang="zh-CN" dirty="0">
                  <a:solidFill>
                    <a:schemeClr val="bg1"/>
                  </a:solidFill>
                </a:rPr>
                <a:t>B3L2</a:t>
              </a:r>
            </a:p>
          </p:txBody>
        </p:sp>
        <p:sp>
          <p:nvSpPr>
            <p:cNvPr id="307" name="文本框 160"/>
            <p:cNvSpPr txBox="1"/>
            <p:nvPr>
              <p:custDataLst>
                <p:tags r:id="rId18"/>
              </p:custDataLst>
            </p:nvPr>
          </p:nvSpPr>
          <p:spPr>
            <a:xfrm>
              <a:off x="10241960" y="4393262"/>
              <a:ext cx="639551" cy="338130"/>
            </a:xfrm>
            <a:prstGeom prst="rect">
              <a:avLst/>
            </a:prstGeom>
            <a:noFill/>
            <a:ln>
              <a:noFill/>
            </a:ln>
          </p:spPr>
          <p:txBody>
            <a:bodyPr wrap="square" rtlCol="0">
              <a:spAutoFit/>
            </a:bodyPr>
            <a:lstStyle/>
            <a:p>
              <a:pPr algn="ctr"/>
              <a:r>
                <a:rPr lang="en-US" altLang="zh-CN" dirty="0">
                  <a:solidFill>
                    <a:schemeClr val="bg1"/>
                  </a:solidFill>
                </a:rPr>
                <a:t>B1L3</a:t>
              </a:r>
            </a:p>
          </p:txBody>
        </p:sp>
        <p:sp>
          <p:nvSpPr>
            <p:cNvPr id="308" name="文本框 161"/>
            <p:cNvSpPr txBox="1"/>
            <p:nvPr>
              <p:custDataLst>
                <p:tags r:id="rId19"/>
              </p:custDataLst>
            </p:nvPr>
          </p:nvSpPr>
          <p:spPr>
            <a:xfrm>
              <a:off x="10786754" y="4393262"/>
              <a:ext cx="639551" cy="338130"/>
            </a:xfrm>
            <a:prstGeom prst="rect">
              <a:avLst/>
            </a:prstGeom>
            <a:noFill/>
            <a:ln>
              <a:noFill/>
            </a:ln>
          </p:spPr>
          <p:txBody>
            <a:bodyPr wrap="square" rtlCol="0">
              <a:spAutoFit/>
            </a:bodyPr>
            <a:lstStyle/>
            <a:p>
              <a:pPr algn="ctr"/>
              <a:r>
                <a:rPr lang="en-US" altLang="zh-CN" dirty="0">
                  <a:solidFill>
                    <a:schemeClr val="bg1"/>
                  </a:solidFill>
                </a:rPr>
                <a:t>B2L3</a:t>
              </a:r>
            </a:p>
          </p:txBody>
        </p:sp>
        <p:sp>
          <p:nvSpPr>
            <p:cNvPr id="309" name="文本框 162"/>
            <p:cNvSpPr txBox="1"/>
            <p:nvPr>
              <p:custDataLst>
                <p:tags r:id="rId20"/>
              </p:custDataLst>
            </p:nvPr>
          </p:nvSpPr>
          <p:spPr>
            <a:xfrm>
              <a:off x="11312498" y="4393262"/>
              <a:ext cx="639551" cy="338130"/>
            </a:xfrm>
            <a:prstGeom prst="rect">
              <a:avLst/>
            </a:prstGeom>
            <a:noFill/>
            <a:ln>
              <a:noFill/>
            </a:ln>
          </p:spPr>
          <p:txBody>
            <a:bodyPr wrap="square" rtlCol="0">
              <a:spAutoFit/>
            </a:bodyPr>
            <a:lstStyle/>
            <a:p>
              <a:pPr algn="ctr"/>
              <a:r>
                <a:rPr lang="en-US" altLang="zh-CN" dirty="0">
                  <a:solidFill>
                    <a:schemeClr val="bg1"/>
                  </a:solidFill>
                </a:rPr>
                <a:t>B3L3</a:t>
              </a:r>
            </a:p>
          </p:txBody>
        </p:sp>
      </p:grpSp>
      <p:sp>
        <p:nvSpPr>
          <p:cNvPr id="311" name="Rectangle 310"/>
          <p:cNvSpPr/>
          <p:nvPr/>
        </p:nvSpPr>
        <p:spPr>
          <a:xfrm>
            <a:off x="9566482" y="2435704"/>
            <a:ext cx="372218" cy="369332"/>
          </a:xfrm>
          <a:prstGeom prst="rect">
            <a:avLst/>
          </a:prstGeom>
        </p:spPr>
        <p:txBody>
          <a:bodyPr wrap="none">
            <a:spAutoFit/>
          </a:bodyPr>
          <a:lstStyle/>
          <a:p>
            <a:r>
              <a:rPr lang="en-US" dirty="0">
                <a:solidFill>
                  <a:srgbClr val="C00000"/>
                </a:solidFill>
              </a:rPr>
              <a:t>-3</a:t>
            </a:r>
          </a:p>
        </p:txBody>
      </p:sp>
      <p:grpSp>
        <p:nvGrpSpPr>
          <p:cNvPr id="8" name="Group 7">
            <a:extLst>
              <a:ext uri="{FF2B5EF4-FFF2-40B4-BE49-F238E27FC236}">
                <a16:creationId xmlns:a16="http://schemas.microsoft.com/office/drawing/2014/main" id="{DC0D0195-8924-AB4B-9F79-E1140965B68D}"/>
              </a:ext>
            </a:extLst>
          </p:cNvPr>
          <p:cNvGrpSpPr/>
          <p:nvPr/>
        </p:nvGrpSpPr>
        <p:grpSpPr>
          <a:xfrm>
            <a:off x="7656381" y="1580536"/>
            <a:ext cx="4160992" cy="934822"/>
            <a:chOff x="1700351" y="2395090"/>
            <a:chExt cx="4160992" cy="934822"/>
          </a:xfrm>
        </p:grpSpPr>
        <p:grpSp>
          <p:nvGrpSpPr>
            <p:cNvPr id="216" name="Group 215">
              <a:extLst>
                <a:ext uri="{FF2B5EF4-FFF2-40B4-BE49-F238E27FC236}">
                  <a16:creationId xmlns:a16="http://schemas.microsoft.com/office/drawing/2014/main" id="{3E65D55A-B866-0348-AB5D-6D561B378EC2}"/>
                </a:ext>
              </a:extLst>
            </p:cNvPr>
            <p:cNvGrpSpPr/>
            <p:nvPr/>
          </p:nvGrpSpPr>
          <p:grpSpPr>
            <a:xfrm>
              <a:off x="1700351" y="2395090"/>
              <a:ext cx="4160992" cy="934822"/>
              <a:chOff x="7651230" y="4307675"/>
              <a:chExt cx="4160992" cy="934822"/>
            </a:xfrm>
          </p:grpSpPr>
          <p:sp>
            <p:nvSpPr>
              <p:cNvPr id="217" name="TextBox 90">
                <a:extLst>
                  <a:ext uri="{FF2B5EF4-FFF2-40B4-BE49-F238E27FC236}">
                    <a16:creationId xmlns:a16="http://schemas.microsoft.com/office/drawing/2014/main" id="{56ED84E1-0280-A043-B59E-D94847EABE72}"/>
                  </a:ext>
                </a:extLst>
              </p:cNvPr>
              <p:cNvSpPr txBox="1"/>
              <p:nvPr>
                <p:custDataLst>
                  <p:tags r:id="rId6"/>
                </p:custDataLst>
              </p:nvPr>
            </p:nvSpPr>
            <p:spPr>
              <a:xfrm>
                <a:off x="7654333" y="4307675"/>
                <a:ext cx="720117" cy="369332"/>
              </a:xfrm>
              <a:prstGeom prst="rect">
                <a:avLst/>
              </a:prstGeom>
              <a:noFill/>
            </p:spPr>
            <p:txBody>
              <a:bodyPr wrap="square" rtlCol="0">
                <a:spAutoFit/>
              </a:bodyPr>
              <a:lstStyle/>
              <a:p>
                <a:r>
                  <a:rPr lang="en-US" altLang="zh-CN" dirty="0"/>
                  <a:t>ACC0</a:t>
                </a:r>
                <a:endParaRPr lang="en-US" dirty="0"/>
              </a:p>
            </p:txBody>
          </p:sp>
          <p:cxnSp>
            <p:nvCxnSpPr>
              <p:cNvPr id="218" name="Straight Arrow Connector 74">
                <a:extLst>
                  <a:ext uri="{FF2B5EF4-FFF2-40B4-BE49-F238E27FC236}">
                    <a16:creationId xmlns:a16="http://schemas.microsoft.com/office/drawing/2014/main" id="{55913F61-BF5F-9947-9212-E714B4C1001D}"/>
                  </a:ext>
                </a:extLst>
              </p:cNvPr>
              <p:cNvCxnSpPr>
                <a:cxnSpLocks/>
              </p:cNvCxnSpPr>
              <p:nvPr>
                <p:custDataLst>
                  <p:tags r:id="rId7"/>
                </p:custDataLst>
              </p:nvPr>
            </p:nvCxnSpPr>
            <p:spPr>
              <a:xfrm>
                <a:off x="7738974" y="4837000"/>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9" name="TextBox 88">
                <a:extLst>
                  <a:ext uri="{FF2B5EF4-FFF2-40B4-BE49-F238E27FC236}">
                    <a16:creationId xmlns:a16="http://schemas.microsoft.com/office/drawing/2014/main" id="{5FD0DA3E-EE07-DD4C-9D54-9149444383C4}"/>
                  </a:ext>
                </a:extLst>
              </p:cNvPr>
              <p:cNvSpPr txBox="1"/>
              <p:nvPr>
                <p:custDataLst>
                  <p:tags r:id="rId8"/>
                </p:custDataLst>
              </p:nvPr>
            </p:nvSpPr>
            <p:spPr>
              <a:xfrm>
                <a:off x="7651230" y="4934720"/>
                <a:ext cx="1032159" cy="307777"/>
              </a:xfrm>
              <a:prstGeom prst="rect">
                <a:avLst/>
              </a:prstGeom>
              <a:noFill/>
            </p:spPr>
            <p:txBody>
              <a:bodyPr wrap="square" rtlCol="0">
                <a:spAutoFit/>
              </a:bodyPr>
              <a:lstStyle/>
              <a:p>
                <a:endParaRPr lang="en-US" altLang="zh-CN" dirty="0"/>
              </a:p>
            </p:txBody>
          </p:sp>
        </p:grpSp>
        <p:sp>
          <p:nvSpPr>
            <p:cNvPr id="221" name="矩形 185">
              <a:extLst>
                <a:ext uri="{FF2B5EF4-FFF2-40B4-BE49-F238E27FC236}">
                  <a16:creationId xmlns:a16="http://schemas.microsoft.com/office/drawing/2014/main" id="{8208DC4E-85DC-3F4F-8A5F-9584D237AF6F}"/>
                </a:ext>
              </a:extLst>
            </p:cNvPr>
            <p:cNvSpPr/>
            <p:nvPr>
              <p:custDataLst>
                <p:tags r:id="rId2"/>
              </p:custDataLst>
            </p:nvPr>
          </p:nvSpPr>
          <p:spPr>
            <a:xfrm>
              <a:off x="2502551" y="2453481"/>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L0</a:t>
              </a:r>
            </a:p>
          </p:txBody>
        </p:sp>
        <p:sp>
          <p:nvSpPr>
            <p:cNvPr id="222" name="矩形 185">
              <a:extLst>
                <a:ext uri="{FF2B5EF4-FFF2-40B4-BE49-F238E27FC236}">
                  <a16:creationId xmlns:a16="http://schemas.microsoft.com/office/drawing/2014/main" id="{1FA48B8D-F40D-7744-89B7-E630B3AA3875}"/>
                </a:ext>
              </a:extLst>
            </p:cNvPr>
            <p:cNvSpPr/>
            <p:nvPr>
              <p:custDataLst>
                <p:tags r:id="rId3"/>
              </p:custDataLst>
            </p:nvPr>
          </p:nvSpPr>
          <p:spPr>
            <a:xfrm>
              <a:off x="2912224" y="2455594"/>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L1</a:t>
              </a:r>
            </a:p>
          </p:txBody>
        </p:sp>
        <p:sp>
          <p:nvSpPr>
            <p:cNvPr id="223" name="矩形 185">
              <a:extLst>
                <a:ext uri="{FF2B5EF4-FFF2-40B4-BE49-F238E27FC236}">
                  <a16:creationId xmlns:a16="http://schemas.microsoft.com/office/drawing/2014/main" id="{F7F1280C-BBF0-3F4E-B919-228831EAD0A6}"/>
                </a:ext>
              </a:extLst>
            </p:cNvPr>
            <p:cNvSpPr/>
            <p:nvPr>
              <p:custDataLst>
                <p:tags r:id="rId4"/>
              </p:custDataLst>
            </p:nvPr>
          </p:nvSpPr>
          <p:spPr>
            <a:xfrm>
              <a:off x="3319565" y="2451008"/>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L2</a:t>
              </a:r>
            </a:p>
          </p:txBody>
        </p:sp>
        <p:sp>
          <p:nvSpPr>
            <p:cNvPr id="224" name="矩形 185">
              <a:extLst>
                <a:ext uri="{FF2B5EF4-FFF2-40B4-BE49-F238E27FC236}">
                  <a16:creationId xmlns:a16="http://schemas.microsoft.com/office/drawing/2014/main" id="{1959D6E1-8D71-CD49-A19C-6EE8FB358E56}"/>
                </a:ext>
              </a:extLst>
            </p:cNvPr>
            <p:cNvSpPr/>
            <p:nvPr>
              <p:custDataLst>
                <p:tags r:id="rId5"/>
              </p:custDataLst>
            </p:nvPr>
          </p:nvSpPr>
          <p:spPr>
            <a:xfrm>
              <a:off x="3729238" y="2455753"/>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L3</a:t>
              </a:r>
            </a:p>
          </p:txBody>
        </p:sp>
      </p:grpSp>
      <p:pic>
        <p:nvPicPr>
          <p:cNvPr id="7" name="Picture 6">
            <a:extLst>
              <a:ext uri="{FF2B5EF4-FFF2-40B4-BE49-F238E27FC236}">
                <a16:creationId xmlns:a16="http://schemas.microsoft.com/office/drawing/2014/main" id="{CAA6136C-C977-9743-BEDF-6F0407E1F36E}"/>
              </a:ext>
            </a:extLst>
          </p:cNvPr>
          <p:cNvPicPr>
            <a:picLocks noChangeAspect="1"/>
          </p:cNvPicPr>
          <p:nvPr/>
        </p:nvPicPr>
        <p:blipFill>
          <a:blip r:embed="rId44"/>
          <a:stretch>
            <a:fillRect/>
          </a:stretch>
        </p:blipFill>
        <p:spPr>
          <a:xfrm>
            <a:off x="96100" y="1537900"/>
            <a:ext cx="7400770" cy="4180402"/>
          </a:xfrm>
          <a:prstGeom prst="rect">
            <a:avLst/>
          </a:prstGeom>
        </p:spPr>
      </p:pic>
      <p:sp>
        <p:nvSpPr>
          <p:cNvPr id="9" name="Freeform 8">
            <a:extLst>
              <a:ext uri="{FF2B5EF4-FFF2-40B4-BE49-F238E27FC236}">
                <a16:creationId xmlns:a16="http://schemas.microsoft.com/office/drawing/2014/main" id="{46173BB2-CFE0-E741-BCF2-3B642D449F89}"/>
              </a:ext>
            </a:extLst>
          </p:cNvPr>
          <p:cNvSpPr/>
          <p:nvPr/>
        </p:nvSpPr>
        <p:spPr>
          <a:xfrm>
            <a:off x="1236133" y="2082800"/>
            <a:ext cx="3352800" cy="2184400"/>
          </a:xfrm>
          <a:custGeom>
            <a:avLst/>
            <a:gdLst>
              <a:gd name="connsiteX0" fmla="*/ 3352800 w 3352800"/>
              <a:gd name="connsiteY0" fmla="*/ 0 h 2184400"/>
              <a:gd name="connsiteX1" fmla="*/ 3318934 w 3352800"/>
              <a:gd name="connsiteY1" fmla="*/ 457200 h 2184400"/>
              <a:gd name="connsiteX2" fmla="*/ 2624667 w 3352800"/>
              <a:gd name="connsiteY2" fmla="*/ 2184400 h 2184400"/>
              <a:gd name="connsiteX3" fmla="*/ 237067 w 3352800"/>
              <a:gd name="connsiteY3" fmla="*/ 2184400 h 2184400"/>
              <a:gd name="connsiteX4" fmla="*/ 0 w 3352800"/>
              <a:gd name="connsiteY4" fmla="*/ 2032000 h 2184400"/>
              <a:gd name="connsiteX5" fmla="*/ 0 w 3352800"/>
              <a:gd name="connsiteY5" fmla="*/ 16933 h 2184400"/>
              <a:gd name="connsiteX6" fmla="*/ 3352800 w 3352800"/>
              <a:gd name="connsiteY6" fmla="*/ 0 h 218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800" h="2184400">
                <a:moveTo>
                  <a:pt x="3352800" y="0"/>
                </a:moveTo>
                <a:lnTo>
                  <a:pt x="3318934" y="457200"/>
                </a:lnTo>
                <a:lnTo>
                  <a:pt x="2624667" y="2184400"/>
                </a:lnTo>
                <a:lnTo>
                  <a:pt x="237067" y="2184400"/>
                </a:lnTo>
                <a:lnTo>
                  <a:pt x="0" y="2032000"/>
                </a:lnTo>
                <a:lnTo>
                  <a:pt x="0" y="16933"/>
                </a:lnTo>
                <a:lnTo>
                  <a:pt x="33528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Rectangle 9">
            <a:extLst>
              <a:ext uri="{FF2B5EF4-FFF2-40B4-BE49-F238E27FC236}">
                <a16:creationId xmlns:a16="http://schemas.microsoft.com/office/drawing/2014/main" id="{C1121A7E-5192-0345-B79E-BD32F0147621}"/>
              </a:ext>
            </a:extLst>
          </p:cNvPr>
          <p:cNvSpPr/>
          <p:nvPr/>
        </p:nvSpPr>
        <p:spPr>
          <a:xfrm>
            <a:off x="3759200" y="1537900"/>
            <a:ext cx="3285067" cy="376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87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10692" y="2846032"/>
            <a:ext cx="3081655" cy="853440"/>
            <a:chOff x="410692" y="2846032"/>
            <a:chExt cx="3081655" cy="853440"/>
          </a:xfrm>
        </p:grpSpPr>
        <p:sp>
          <p:nvSpPr>
            <p:cNvPr id="399" name="Oval 398"/>
            <p:cNvSpPr/>
            <p:nvPr/>
          </p:nvSpPr>
          <p:spPr>
            <a:xfrm>
              <a:off x="410692" y="3219412"/>
              <a:ext cx="481330" cy="48006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400" name="Oval 399"/>
            <p:cNvSpPr/>
            <p:nvPr/>
          </p:nvSpPr>
          <p:spPr>
            <a:xfrm>
              <a:off x="1140307" y="284603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01" name="Oval 400"/>
            <p:cNvSpPr/>
            <p:nvPr/>
          </p:nvSpPr>
          <p:spPr>
            <a:xfrm>
              <a:off x="184642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02" name="Oval 401"/>
            <p:cNvSpPr/>
            <p:nvPr/>
          </p:nvSpPr>
          <p:spPr>
            <a:xfrm>
              <a:off x="266938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03" name="Straight Arrow Connector 402"/>
            <p:cNvCxnSpPr>
              <a:stCxn id="399" idx="7"/>
            </p:cNvCxnSpPr>
            <p:nvPr/>
          </p:nvCxnSpPr>
          <p:spPr>
            <a:xfrm flipV="1">
              <a:off x="821537" y="3074632"/>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a:stCxn id="399" idx="7"/>
            </p:cNvCxnSpPr>
            <p:nvPr/>
          </p:nvCxnSpPr>
          <p:spPr>
            <a:xfrm flipV="1">
              <a:off x="821537" y="3236557"/>
              <a:ext cx="385445" cy="533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a:stCxn id="399" idx="6"/>
              <a:endCxn id="401" idx="2"/>
            </p:cNvCxnSpPr>
            <p:nvPr/>
          </p:nvCxnSpPr>
          <p:spPr>
            <a:xfrm>
              <a:off x="892022" y="3459442"/>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a:stCxn id="400" idx="6"/>
              <a:endCxn id="401" idx="1"/>
            </p:cNvCxnSpPr>
            <p:nvPr/>
          </p:nvCxnSpPr>
          <p:spPr>
            <a:xfrm>
              <a:off x="1597507" y="3074632"/>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a:stCxn id="401" idx="6"/>
              <a:endCxn id="402" idx="2"/>
            </p:cNvCxnSpPr>
            <p:nvPr/>
          </p:nvCxnSpPr>
          <p:spPr>
            <a:xfrm>
              <a:off x="230362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a:stCxn id="402" idx="6"/>
            </p:cNvCxnSpPr>
            <p:nvPr/>
          </p:nvCxnSpPr>
          <p:spPr>
            <a:xfrm>
              <a:off x="312658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9" name="Straight Arrow Connector 74"/>
          <p:cNvCxnSpPr>
            <a:cxnSpLocks/>
          </p:cNvCxnSpPr>
          <p:nvPr>
            <p:custDataLst>
              <p:tags r:id="rId1"/>
            </p:custDataLst>
          </p:nvPr>
        </p:nvCxnSpPr>
        <p:spPr>
          <a:xfrm>
            <a:off x="7953855" y="4707682"/>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0" name="TextBox 88"/>
          <p:cNvSpPr txBox="1"/>
          <p:nvPr>
            <p:custDataLst>
              <p:tags r:id="rId2"/>
            </p:custDataLst>
          </p:nvPr>
        </p:nvSpPr>
        <p:spPr>
          <a:xfrm>
            <a:off x="7841422" y="4805402"/>
            <a:ext cx="1032159" cy="369570"/>
          </a:xfrm>
          <a:prstGeom prst="rect">
            <a:avLst/>
          </a:prstGeom>
          <a:noFill/>
        </p:spPr>
        <p:txBody>
          <a:bodyPr wrap="square" rtlCol="0">
            <a:spAutoFit/>
          </a:bodyPr>
          <a:lstStyle/>
          <a:p>
            <a:r>
              <a:rPr lang="en-US" altLang="zh-CN" dirty="0"/>
              <a:t>Timeline</a:t>
            </a:r>
          </a:p>
        </p:txBody>
      </p:sp>
      <p:sp>
        <p:nvSpPr>
          <p:cNvPr id="251" name="TextBox 250"/>
          <p:cNvSpPr txBox="1"/>
          <p:nvPr/>
        </p:nvSpPr>
        <p:spPr>
          <a:xfrm>
            <a:off x="7803290" y="2905428"/>
            <a:ext cx="1228692" cy="369332"/>
          </a:xfrm>
          <a:prstGeom prst="rect">
            <a:avLst/>
          </a:prstGeom>
          <a:noFill/>
        </p:spPr>
        <p:txBody>
          <a:bodyPr wrap="square" rtlCol="0">
            <a:spAutoFit/>
          </a:bodyPr>
          <a:lstStyle/>
          <a:p>
            <a:r>
              <a:rPr lang="en-US" dirty="0"/>
              <a:t>Scheduling</a:t>
            </a:r>
            <a:endParaRPr lang="en-US" dirty="0">
              <a:solidFill>
                <a:srgbClr val="C00000"/>
              </a:solidFill>
            </a:endParaRPr>
          </a:p>
        </p:txBody>
      </p:sp>
      <p:grpSp>
        <p:nvGrpSpPr>
          <p:cNvPr id="17" name="Group 16"/>
          <p:cNvGrpSpPr/>
          <p:nvPr/>
        </p:nvGrpSpPr>
        <p:grpSpPr>
          <a:xfrm>
            <a:off x="4504358" y="2966917"/>
            <a:ext cx="2727919" cy="3239414"/>
            <a:chOff x="4504358" y="2966917"/>
            <a:chExt cx="2727919" cy="3239414"/>
          </a:xfrm>
        </p:grpSpPr>
        <p:grpSp>
          <p:nvGrpSpPr>
            <p:cNvPr id="16" name="Group 15"/>
            <p:cNvGrpSpPr/>
            <p:nvPr/>
          </p:nvGrpSpPr>
          <p:grpSpPr>
            <a:xfrm>
              <a:off x="4504358" y="2966917"/>
              <a:ext cx="2727919" cy="2838157"/>
              <a:chOff x="5617082" y="292355"/>
              <a:chExt cx="2727919" cy="2838157"/>
            </a:xfrm>
          </p:grpSpPr>
          <p:sp>
            <p:nvSpPr>
              <p:cNvPr id="323" name="Rectangle 322"/>
              <p:cNvSpPr/>
              <p:nvPr/>
            </p:nvSpPr>
            <p:spPr>
              <a:xfrm>
                <a:off x="6991395" y="292574"/>
                <a:ext cx="1353606" cy="1409578"/>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5617082" y="292355"/>
                <a:ext cx="1378878" cy="2838157"/>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6964626" y="311943"/>
                <a:ext cx="64093" cy="1369219"/>
              </a:xfrm>
              <a:prstGeom prst="rect">
                <a:avLst/>
              </a:prstGeom>
              <a:solidFill>
                <a:schemeClr val="bg2">
                  <a:lumMod val="75000"/>
                </a:schemeClr>
              </a:solid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2" name="TextBox 90"/>
            <p:cNvSpPr txBox="1"/>
            <p:nvPr>
              <p:custDataLst>
                <p:tags r:id="rId8"/>
              </p:custDataLst>
            </p:nvPr>
          </p:nvSpPr>
          <p:spPr>
            <a:xfrm>
              <a:off x="4859934" y="5836999"/>
              <a:ext cx="720117" cy="369332"/>
            </a:xfrm>
            <a:prstGeom prst="rect">
              <a:avLst/>
            </a:prstGeom>
            <a:noFill/>
          </p:spPr>
          <p:txBody>
            <a:bodyPr wrap="square" rtlCol="0">
              <a:spAutoFit/>
            </a:bodyPr>
            <a:lstStyle/>
            <a:p>
              <a:r>
                <a:rPr lang="en-US" altLang="zh-CN" dirty="0"/>
                <a:t>ACC0</a:t>
              </a:r>
              <a:endParaRPr lang="en-US" dirty="0"/>
            </a:p>
          </p:txBody>
        </p:sp>
      </p:grpSp>
      <p:grpSp>
        <p:nvGrpSpPr>
          <p:cNvPr id="231" name="Group 230"/>
          <p:cNvGrpSpPr/>
          <p:nvPr/>
        </p:nvGrpSpPr>
        <p:grpSpPr>
          <a:xfrm>
            <a:off x="5917576" y="4409753"/>
            <a:ext cx="1305543" cy="1797701"/>
            <a:chOff x="4518416" y="2973238"/>
            <a:chExt cx="1305543" cy="1797701"/>
          </a:xfrm>
        </p:grpSpPr>
        <p:sp>
          <p:nvSpPr>
            <p:cNvPr id="232" name="Rectangle 231"/>
            <p:cNvSpPr/>
            <p:nvPr/>
          </p:nvSpPr>
          <p:spPr>
            <a:xfrm>
              <a:off x="4518416" y="2973238"/>
              <a:ext cx="1305543" cy="1400225"/>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90"/>
            <p:cNvSpPr txBox="1"/>
            <p:nvPr>
              <p:custDataLst>
                <p:tags r:id="rId7"/>
              </p:custDataLst>
            </p:nvPr>
          </p:nvSpPr>
          <p:spPr>
            <a:xfrm>
              <a:off x="4836937" y="4401607"/>
              <a:ext cx="720117" cy="369332"/>
            </a:xfrm>
            <a:prstGeom prst="rect">
              <a:avLst/>
            </a:prstGeom>
            <a:noFill/>
          </p:spPr>
          <p:txBody>
            <a:bodyPr wrap="square" rtlCol="0">
              <a:spAutoFit/>
            </a:bodyPr>
            <a:lstStyle/>
            <a:p>
              <a:r>
                <a:rPr lang="en-US" altLang="zh-CN" dirty="0"/>
                <a:t>ACC1</a:t>
              </a:r>
              <a:endParaRPr lang="en-US" dirty="0"/>
            </a:p>
          </p:txBody>
        </p:sp>
      </p:grpSp>
      <p:grpSp>
        <p:nvGrpSpPr>
          <p:cNvPr id="127" name="组合 14"/>
          <p:cNvGrpSpPr/>
          <p:nvPr/>
        </p:nvGrpSpPr>
        <p:grpSpPr>
          <a:xfrm>
            <a:off x="404983" y="2838027"/>
            <a:ext cx="3089275" cy="853440"/>
            <a:chOff x="1269" y="34"/>
            <a:chExt cx="4865" cy="1344"/>
          </a:xfrm>
        </p:grpSpPr>
        <p:sp>
          <p:nvSpPr>
            <p:cNvPr id="128" name="Oval 127"/>
            <p:cNvSpPr/>
            <p:nvPr/>
          </p:nvSpPr>
          <p:spPr>
            <a:xfrm>
              <a:off x="1269" y="635"/>
              <a:ext cx="770" cy="743"/>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29" name="Oval 128"/>
            <p:cNvSpPr/>
            <p:nvPr/>
          </p:nvSpPr>
          <p:spPr>
            <a:xfrm>
              <a:off x="2430" y="34"/>
              <a:ext cx="720" cy="720"/>
            </a:xfrm>
            <a:prstGeom prst="ellipse">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0" name="Oval 129"/>
            <p:cNvSpPr/>
            <p:nvPr/>
          </p:nvSpPr>
          <p:spPr>
            <a:xfrm>
              <a:off x="3542" y="658"/>
              <a:ext cx="720" cy="720"/>
            </a:xfrm>
            <a:prstGeom prst="ellipse">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4" name="Oval 133"/>
            <p:cNvSpPr/>
            <p:nvPr/>
          </p:nvSpPr>
          <p:spPr>
            <a:xfrm>
              <a:off x="4838" y="658"/>
              <a:ext cx="720" cy="72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25" name="Straight Arrow Connector 224"/>
            <p:cNvCxnSpPr>
              <a:stCxn id="128" idx="7"/>
              <a:endCxn id="129" idx="2"/>
            </p:cNvCxnSpPr>
            <p:nvPr/>
          </p:nvCxnSpPr>
          <p:spPr>
            <a:xfrm flipV="1">
              <a:off x="1926" y="394"/>
              <a:ext cx="504" cy="3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stCxn id="128" idx="7"/>
              <a:endCxn id="129" idx="3"/>
            </p:cNvCxnSpPr>
            <p:nvPr/>
          </p:nvCxnSpPr>
          <p:spPr>
            <a:xfrm flipV="1">
              <a:off x="1926" y="649"/>
              <a:ext cx="609" cy="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a:stCxn id="128" idx="6"/>
              <a:endCxn id="130" idx="2"/>
            </p:cNvCxnSpPr>
            <p:nvPr/>
          </p:nvCxnSpPr>
          <p:spPr>
            <a:xfrm>
              <a:off x="2039" y="1006"/>
              <a:ext cx="1503" cy="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a:stCxn id="129" idx="6"/>
              <a:endCxn id="130" idx="1"/>
            </p:cNvCxnSpPr>
            <p:nvPr/>
          </p:nvCxnSpPr>
          <p:spPr>
            <a:xfrm>
              <a:off x="3150" y="394"/>
              <a:ext cx="497" cy="3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stCxn id="130" idx="6"/>
              <a:endCxn id="134" idx="2"/>
            </p:cNvCxnSpPr>
            <p:nvPr/>
          </p:nvCxnSpPr>
          <p:spPr>
            <a:xfrm>
              <a:off x="4262" y="1018"/>
              <a:ext cx="57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a:stCxn id="134" idx="6"/>
            </p:cNvCxnSpPr>
            <p:nvPr/>
          </p:nvCxnSpPr>
          <p:spPr>
            <a:xfrm>
              <a:off x="5558" y="1018"/>
              <a:ext cx="57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7609495A-698B-4C16-9408-0B727151F4B1}" type="slidenum">
              <a:rPr lang="zh-CN" altLang="en-US" smtClean="0"/>
              <a:t>58</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Solution: Sequential + Spatial Hybrid</a:t>
            </a:r>
          </a:p>
        </p:txBody>
      </p:sp>
      <p:sp>
        <p:nvSpPr>
          <p:cNvPr id="5" name="Content Placeholder 4"/>
          <p:cNvSpPr>
            <a:spLocks noGrp="1"/>
          </p:cNvSpPr>
          <p:nvPr>
            <p:ph sz="half" idx="4294967295"/>
          </p:nvPr>
        </p:nvSpPr>
        <p:spPr>
          <a:xfrm>
            <a:off x="0" y="1177925"/>
            <a:ext cx="9672638" cy="574675"/>
          </a:xfrm>
        </p:spPr>
        <p:txBody>
          <a:bodyPr/>
          <a:lstStyle/>
          <a:p>
            <a:r>
              <a:rPr lang="en-US" altLang="zh-CN" dirty="0"/>
              <a:t> </a:t>
            </a:r>
            <a:r>
              <a:rPr lang="en-US" altLang="zh-CN" dirty="0">
                <a:solidFill>
                  <a:srgbClr val="FF0000"/>
                </a:solidFill>
              </a:rPr>
              <a:t>SSR-Hybrid </a:t>
            </a:r>
            <a:r>
              <a:rPr lang="en-US" altLang="zh-CN" dirty="0">
                <a:sym typeface="Wingdings" panose="05000000000000000000" pitchFamily="2" charset="2"/>
              </a:rPr>
              <a:t></a:t>
            </a:r>
            <a:r>
              <a:rPr lang="en-US" altLang="zh-CN" dirty="0">
                <a:solidFill>
                  <a:srgbClr val="FF0000"/>
                </a:solidFill>
              </a:rPr>
              <a:t> </a:t>
            </a:r>
            <a:r>
              <a:rPr lang="en-US" altLang="zh-CN" dirty="0">
                <a:solidFill>
                  <a:schemeClr val="accent1"/>
                </a:solidFill>
              </a:rPr>
              <a:t>Pareto front in Latency throughput tradeoff</a:t>
            </a:r>
          </a:p>
        </p:txBody>
      </p:sp>
      <p:sp>
        <p:nvSpPr>
          <p:cNvPr id="27" name="TextBox 26"/>
          <p:cNvSpPr txBox="1"/>
          <p:nvPr/>
        </p:nvSpPr>
        <p:spPr>
          <a:xfrm>
            <a:off x="446414" y="2246145"/>
            <a:ext cx="2904292" cy="369332"/>
          </a:xfrm>
          <a:prstGeom prst="rect">
            <a:avLst/>
          </a:prstGeom>
          <a:noFill/>
        </p:spPr>
        <p:txBody>
          <a:bodyPr wrap="square" rtlCol="0">
            <a:spAutoFit/>
          </a:bodyPr>
          <a:lstStyle/>
          <a:p>
            <a:r>
              <a:rPr lang="en-US" dirty="0"/>
              <a:t>Directed acyclic graph (DAG)</a:t>
            </a:r>
          </a:p>
        </p:txBody>
      </p:sp>
      <p:sp>
        <p:nvSpPr>
          <p:cNvPr id="534" name="TextBox 533"/>
          <p:cNvSpPr txBox="1"/>
          <p:nvPr/>
        </p:nvSpPr>
        <p:spPr>
          <a:xfrm>
            <a:off x="428333" y="4355216"/>
            <a:ext cx="2904292" cy="369332"/>
          </a:xfrm>
          <a:prstGeom prst="rect">
            <a:avLst/>
          </a:prstGeom>
          <a:noFill/>
        </p:spPr>
        <p:txBody>
          <a:bodyPr wrap="square" rtlCol="0">
            <a:spAutoFit/>
          </a:bodyPr>
          <a:lstStyle/>
          <a:p>
            <a:r>
              <a:rPr lang="en-US" dirty="0"/>
              <a:t>Corresponding Workloads</a:t>
            </a:r>
          </a:p>
        </p:txBody>
      </p:sp>
      <p:sp>
        <p:nvSpPr>
          <p:cNvPr id="35" name="TextBox 34"/>
          <p:cNvSpPr txBox="1"/>
          <p:nvPr/>
        </p:nvSpPr>
        <p:spPr>
          <a:xfrm>
            <a:off x="618367" y="4695533"/>
            <a:ext cx="3044346" cy="369332"/>
          </a:xfrm>
          <a:prstGeom prst="rect">
            <a:avLst/>
          </a:prstGeom>
          <a:noFill/>
        </p:spPr>
        <p:txBody>
          <a:bodyPr wrap="square" rtlCol="0">
            <a:spAutoFit/>
          </a:bodyPr>
          <a:lstStyle/>
          <a:p>
            <a:r>
              <a:rPr lang="en-US" dirty="0"/>
              <a:t>8     :       4      :      4       :      16</a:t>
            </a:r>
          </a:p>
        </p:txBody>
      </p:sp>
      <p:cxnSp>
        <p:nvCxnSpPr>
          <p:cNvPr id="446" name="Straight Arrow Connector 445"/>
          <p:cNvCxnSpPr/>
          <p:nvPr/>
        </p:nvCxnSpPr>
        <p:spPr>
          <a:xfrm flipV="1">
            <a:off x="842620" y="5259790"/>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V="1">
            <a:off x="833095" y="5394626"/>
            <a:ext cx="383789" cy="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Straight Arrow Connector 529"/>
          <p:cNvCxnSpPr/>
          <p:nvPr/>
        </p:nvCxnSpPr>
        <p:spPr>
          <a:xfrm>
            <a:off x="970255" y="5749375"/>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p:cNvCxnSpPr/>
          <p:nvPr/>
        </p:nvCxnSpPr>
        <p:spPr>
          <a:xfrm>
            <a:off x="1745414" y="5250265"/>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Straight Arrow Connector 531"/>
          <p:cNvCxnSpPr/>
          <p:nvPr/>
        </p:nvCxnSpPr>
        <p:spPr>
          <a:xfrm>
            <a:off x="2583662" y="5642780"/>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959460" y="5154244"/>
            <a:ext cx="978791" cy="1003572"/>
            <a:chOff x="2950465" y="5151440"/>
            <a:chExt cx="978791" cy="1003572"/>
          </a:xfrm>
        </p:grpSpPr>
        <p:sp>
          <p:nvSpPr>
            <p:cNvPr id="541" name="Rectangle 540">
              <a:extLst>
                <a:ext uri="{FF2B5EF4-FFF2-40B4-BE49-F238E27FC236}">
                  <a16:creationId xmlns:a16="http://schemas.microsoft.com/office/drawing/2014/main" id="{BE1857C9-F365-4902-BB5D-E7FC8218A20B}"/>
                </a:ext>
              </a:extLst>
            </p:cNvPr>
            <p:cNvSpPr/>
            <p:nvPr/>
          </p:nvSpPr>
          <p:spPr bwMode="auto">
            <a:xfrm>
              <a:off x="2950465" y="5159162"/>
              <a:ext cx="978791" cy="982725"/>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542" name="Straight Connector 541"/>
            <p:cNvCxnSpPr>
              <a:stCxn id="541" idx="0"/>
              <a:endCxn id="541" idx="2"/>
            </p:cNvCxnSpPr>
            <p:nvPr/>
          </p:nvCxnSpPr>
          <p:spPr>
            <a:xfrm>
              <a:off x="3439862" y="5159162"/>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a:stCxn id="541" idx="1"/>
              <a:endCxn id="541" idx="3"/>
            </p:cNvCxnSpPr>
            <p:nvPr/>
          </p:nvCxnSpPr>
          <p:spPr>
            <a:xfrm>
              <a:off x="2950465" y="5664716"/>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50465" y="541445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50465" y="5905915"/>
              <a:ext cx="978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677987" y="5151440"/>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202787" y="5172287"/>
              <a:ext cx="0" cy="98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1247688" y="5080519"/>
            <a:ext cx="460527" cy="486734"/>
            <a:chOff x="1132717" y="4818109"/>
            <a:chExt cx="460527" cy="486734"/>
          </a:xfrm>
        </p:grpSpPr>
        <p:sp>
          <p:nvSpPr>
            <p:cNvPr id="136" name="Rectangle 135">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37" name="Straight Connector 136"/>
            <p:cNvCxnSpPr>
              <a:stCxn id="136" idx="0"/>
              <a:endCxn id="136"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6" idx="1"/>
              <a:endCxn id="136"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2102006" y="5471999"/>
            <a:ext cx="460527" cy="486734"/>
            <a:chOff x="1132717" y="4818109"/>
            <a:chExt cx="460527" cy="486734"/>
          </a:xfrm>
        </p:grpSpPr>
        <p:sp>
          <p:nvSpPr>
            <p:cNvPr id="140" name="Rectangle 139">
              <a:extLst>
                <a:ext uri="{FF2B5EF4-FFF2-40B4-BE49-F238E27FC236}">
                  <a16:creationId xmlns:a16="http://schemas.microsoft.com/office/drawing/2014/main" id="{BE1857C9-F365-4902-BB5D-E7FC8218A20B}"/>
                </a:ext>
              </a:extLst>
            </p:cNvPr>
            <p:cNvSpPr/>
            <p:nvPr/>
          </p:nvSpPr>
          <p:spPr bwMode="auto">
            <a:xfrm>
              <a:off x="1132717" y="4818109"/>
              <a:ext cx="460527" cy="486734"/>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141" name="Straight Connector 140"/>
            <p:cNvCxnSpPr>
              <a:stCxn id="140" idx="0"/>
              <a:endCxn id="140" idx="2"/>
            </p:cNvCxnSpPr>
            <p:nvPr/>
          </p:nvCxnSpPr>
          <p:spPr>
            <a:xfrm>
              <a:off x="1362981" y="4818109"/>
              <a:ext cx="0" cy="486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40" idx="1"/>
              <a:endCxn id="140" idx="3"/>
            </p:cNvCxnSpPr>
            <p:nvPr/>
          </p:nvCxnSpPr>
          <p:spPr>
            <a:xfrm>
              <a:off x="1132717" y="5061476"/>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30953" y="5210659"/>
            <a:ext cx="478055" cy="902342"/>
            <a:chOff x="397628" y="5182084"/>
            <a:chExt cx="478055" cy="902342"/>
          </a:xfrm>
        </p:grpSpPr>
        <p:sp>
          <p:nvSpPr>
            <p:cNvPr id="535" name="Rectangle 534">
              <a:extLst>
                <a:ext uri="{FF2B5EF4-FFF2-40B4-BE49-F238E27FC236}">
                  <a16:creationId xmlns:a16="http://schemas.microsoft.com/office/drawing/2014/main" id="{BE1857C9-F365-4902-BB5D-E7FC8218A20B}"/>
                </a:ext>
              </a:extLst>
            </p:cNvPr>
            <p:cNvSpPr/>
            <p:nvPr/>
          </p:nvSpPr>
          <p:spPr bwMode="auto">
            <a:xfrm>
              <a:off x="415156" y="5182084"/>
              <a:ext cx="460527" cy="90234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cxnSp>
          <p:nvCxnSpPr>
            <p:cNvPr id="29" name="Straight Connector 28"/>
            <p:cNvCxnSpPr>
              <a:stCxn id="535" idx="0"/>
              <a:endCxn id="535" idx="2"/>
            </p:cNvCxnSpPr>
            <p:nvPr/>
          </p:nvCxnSpPr>
          <p:spPr>
            <a:xfrm>
              <a:off x="645420" y="5182084"/>
              <a:ext cx="0" cy="902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a:stCxn id="535" idx="1"/>
              <a:endCxn id="535" idx="3"/>
            </p:cNvCxnSpPr>
            <p:nvPr/>
          </p:nvCxnSpPr>
          <p:spPr>
            <a:xfrm>
              <a:off x="415156" y="5633255"/>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97628" y="5420553"/>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04812" y="5899194"/>
              <a:ext cx="460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4568177" y="2487806"/>
            <a:ext cx="2619335" cy="3291601"/>
            <a:chOff x="4568177" y="2487806"/>
            <a:chExt cx="2619335" cy="3291601"/>
          </a:xfrm>
        </p:grpSpPr>
        <p:sp>
          <p:nvSpPr>
            <p:cNvPr id="146" name="TextBox 145"/>
            <p:cNvSpPr txBox="1"/>
            <p:nvPr/>
          </p:nvSpPr>
          <p:spPr>
            <a:xfrm>
              <a:off x="4963046" y="2487806"/>
              <a:ext cx="1917332" cy="369332"/>
            </a:xfrm>
            <a:prstGeom prst="rect">
              <a:avLst/>
            </a:prstGeom>
            <a:noFill/>
          </p:spPr>
          <p:txBody>
            <a:bodyPr wrap="square" rtlCol="0">
              <a:spAutoFit/>
            </a:bodyPr>
            <a:lstStyle/>
            <a:p>
              <a:r>
                <a:rPr lang="en-US" dirty="0"/>
                <a:t>Vector Processors</a:t>
              </a:r>
            </a:p>
          </p:txBody>
        </p:sp>
        <p:grpSp>
          <p:nvGrpSpPr>
            <p:cNvPr id="147" name="Group 146"/>
            <p:cNvGrpSpPr/>
            <p:nvPr/>
          </p:nvGrpSpPr>
          <p:grpSpPr>
            <a:xfrm>
              <a:off x="4568177" y="3057821"/>
              <a:ext cx="2619335" cy="2721586"/>
              <a:chOff x="4568177" y="3057821"/>
              <a:chExt cx="2619335" cy="2721586"/>
            </a:xfrm>
          </p:grpSpPr>
          <p:grpSp>
            <p:nvGrpSpPr>
              <p:cNvPr id="169" name="Group 168"/>
              <p:cNvGrpSpPr/>
              <p:nvPr/>
            </p:nvGrpSpPr>
            <p:grpSpPr>
              <a:xfrm>
                <a:off x="4820079" y="3587768"/>
                <a:ext cx="2123854" cy="202042"/>
                <a:chOff x="1827367" y="3252817"/>
                <a:chExt cx="2599847" cy="225102"/>
              </a:xfrm>
              <a:solidFill>
                <a:schemeClr val="bg1"/>
              </a:solidFill>
            </p:grpSpPr>
            <p:cxnSp>
              <p:nvCxnSpPr>
                <p:cNvPr id="212" name="Straight Connector 211"/>
                <p:cNvCxnSpPr/>
                <p:nvPr/>
              </p:nvCxnSpPr>
              <p:spPr>
                <a:xfrm flipH="1">
                  <a:off x="1827367" y="3263513"/>
                  <a:ext cx="48" cy="214406"/>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a:off x="4811582" y="4323106"/>
                <a:ext cx="2123854" cy="193492"/>
                <a:chOff x="1827367" y="3252817"/>
                <a:chExt cx="2599847" cy="215577"/>
              </a:xfrm>
              <a:solidFill>
                <a:schemeClr val="bg1"/>
              </a:solidFill>
            </p:grpSpPr>
            <p:cxnSp>
              <p:nvCxnSpPr>
                <p:cNvPr id="208" name="Straight Connector 207"/>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a:off x="4810986" y="5040675"/>
                <a:ext cx="2123854" cy="193492"/>
                <a:chOff x="1827367" y="3252817"/>
                <a:chExt cx="2599847" cy="215577"/>
              </a:xfrm>
              <a:solidFill>
                <a:schemeClr val="bg1"/>
              </a:solidFill>
            </p:grpSpPr>
            <p:cxnSp>
              <p:nvCxnSpPr>
                <p:cNvPr id="204" name="Straight Connector 203"/>
                <p:cNvCxnSpPr/>
                <p:nvPr/>
              </p:nvCxnSpPr>
              <p:spPr>
                <a:xfrm flipH="1">
                  <a:off x="1827367" y="3263513"/>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2681636" y="3263184"/>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3553847" y="3262671"/>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4427166" y="3252817"/>
                  <a:ext cx="48" cy="204881"/>
                </a:xfrm>
                <a:prstGeom prst="line">
                  <a:avLst/>
                </a:prstGeom>
                <a:grp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p:nvGrpSpPr>
            <p:grpSpPr>
              <a:xfrm>
                <a:off x="4568177" y="3057821"/>
                <a:ext cx="2619335" cy="543032"/>
                <a:chOff x="4577771" y="3057821"/>
                <a:chExt cx="2619335" cy="543032"/>
              </a:xfrm>
            </p:grpSpPr>
            <p:cxnSp>
              <p:nvCxnSpPr>
                <p:cNvPr id="197" name="Straight Connector 196"/>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1" name="Rectangle 200">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2" name="Rectangle 201">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203" name="Rectangle 202">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3" name="Group 172"/>
              <p:cNvGrpSpPr/>
              <p:nvPr/>
            </p:nvGrpSpPr>
            <p:grpSpPr>
              <a:xfrm>
                <a:off x="4568177" y="3791922"/>
                <a:ext cx="2619335" cy="543032"/>
                <a:chOff x="4577771" y="3057821"/>
                <a:chExt cx="2619335" cy="543032"/>
              </a:xfrm>
            </p:grpSpPr>
            <p:cxnSp>
              <p:nvCxnSpPr>
                <p:cNvPr id="190" name="Straight Connector 189"/>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4" name="Rectangle 193">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5" name="Rectangle 194">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96" name="Rectangle 195">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4" name="Group 173"/>
              <p:cNvGrpSpPr/>
              <p:nvPr/>
            </p:nvGrpSpPr>
            <p:grpSpPr>
              <a:xfrm>
                <a:off x="4568177" y="4486181"/>
                <a:ext cx="2619335" cy="543032"/>
                <a:chOff x="4577771" y="3057821"/>
                <a:chExt cx="2619335" cy="543032"/>
              </a:xfrm>
            </p:grpSpPr>
            <p:cxnSp>
              <p:nvCxnSpPr>
                <p:cNvPr id="183" name="Straight Connector 182"/>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7" name="Rectangle 186">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8" name="Rectangle 187">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9" name="Rectangle 188">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nvGrpSpPr>
              <p:cNvPr id="175" name="Group 174"/>
              <p:cNvGrpSpPr/>
              <p:nvPr/>
            </p:nvGrpSpPr>
            <p:grpSpPr>
              <a:xfrm>
                <a:off x="4568177" y="5236375"/>
                <a:ext cx="2619335" cy="543032"/>
                <a:chOff x="4577771" y="3057821"/>
                <a:chExt cx="2619335" cy="543032"/>
              </a:xfrm>
            </p:grpSpPr>
            <p:cxnSp>
              <p:nvCxnSpPr>
                <p:cNvPr id="176" name="Straight Connector 175"/>
                <p:cNvCxnSpPr/>
                <p:nvPr/>
              </p:nvCxnSpPr>
              <p:spPr>
                <a:xfrm>
                  <a:off x="5066355" y="3334401"/>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5774414" y="3333534"/>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482471" y="3326256"/>
                  <a:ext cx="216457" cy="1240"/>
                </a:xfrm>
                <a:prstGeom prst="line">
                  <a:avLst/>
                </a:prstGeom>
                <a:solidFill>
                  <a:schemeClr val="bg1"/>
                </a:solid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BE1857C9-F365-4902-BB5D-E7FC8218A20B}"/>
                    </a:ext>
                  </a:extLst>
                </p:cNvPr>
                <p:cNvSpPr/>
                <p:nvPr/>
              </p:nvSpPr>
              <p:spPr bwMode="auto">
                <a:xfrm>
                  <a:off x="4577771"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0" name="Rectangle 179">
                  <a:extLst>
                    <a:ext uri="{FF2B5EF4-FFF2-40B4-BE49-F238E27FC236}">
                      <a16:creationId xmlns:a16="http://schemas.microsoft.com/office/drawing/2014/main" id="{BE1857C9-F365-4902-BB5D-E7FC8218A20B}"/>
                    </a:ext>
                  </a:extLst>
                </p:cNvPr>
                <p:cNvSpPr/>
                <p:nvPr/>
              </p:nvSpPr>
              <p:spPr bwMode="auto">
                <a:xfrm>
                  <a:off x="5286265"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1" name="Rectangle 180">
                  <a:extLst>
                    <a:ext uri="{FF2B5EF4-FFF2-40B4-BE49-F238E27FC236}">
                      <a16:creationId xmlns:a16="http://schemas.microsoft.com/office/drawing/2014/main" id="{BE1857C9-F365-4902-BB5D-E7FC8218A20B}"/>
                    </a:ext>
                  </a:extLst>
                </p:cNvPr>
                <p:cNvSpPr/>
                <p:nvPr/>
              </p:nvSpPr>
              <p:spPr bwMode="auto">
                <a:xfrm>
                  <a:off x="5992606"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sp>
              <p:nvSpPr>
                <p:cNvPr id="182" name="Rectangle 181">
                  <a:extLst>
                    <a:ext uri="{FF2B5EF4-FFF2-40B4-BE49-F238E27FC236}">
                      <a16:creationId xmlns:a16="http://schemas.microsoft.com/office/drawing/2014/main" id="{BE1857C9-F365-4902-BB5D-E7FC8218A20B}"/>
                    </a:ext>
                  </a:extLst>
                </p:cNvPr>
                <p:cNvSpPr/>
                <p:nvPr/>
              </p:nvSpPr>
              <p:spPr bwMode="auto">
                <a:xfrm>
                  <a:off x="6712413" y="3057821"/>
                  <a:ext cx="484693" cy="543032"/>
                </a:xfrm>
                <a:prstGeom prst="rect">
                  <a:avLst/>
                </a:prstGeom>
                <a:solidFill>
                  <a:srgbClr val="C9DAF8"/>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CH" sz="800" b="0" i="0" u="none" strike="noStrike" kern="0" cap="none" spc="0" normalizeH="0" baseline="0" noProof="0" dirty="0" err="1">
                    <a:ln>
                      <a:noFill/>
                    </a:ln>
                    <a:solidFill>
                      <a:srgbClr val="FFFFFF"/>
                    </a:solidFill>
                    <a:effectLst/>
                    <a:uLnTx/>
                    <a:uFillTx/>
                    <a:latin typeface="Arial" panose="020B0604020202020204"/>
                    <a:ea typeface="Segoe UI" pitchFamily="34" charset="0"/>
                    <a:cs typeface="Segoe UI" pitchFamily="34" charset="0"/>
                  </a:endParaRPr>
                </a:p>
              </p:txBody>
            </p:sp>
          </p:grpSp>
        </p:grpSp>
        <p:grpSp>
          <p:nvGrpSpPr>
            <p:cNvPr id="148" name="Group 147"/>
            <p:cNvGrpSpPr/>
            <p:nvPr/>
          </p:nvGrpSpPr>
          <p:grpSpPr>
            <a:xfrm>
              <a:off x="4694405" y="3179959"/>
              <a:ext cx="2387523" cy="2480802"/>
              <a:chOff x="4694405" y="3179959"/>
              <a:chExt cx="2387523" cy="2480802"/>
            </a:xfrm>
          </p:grpSpPr>
          <p:grpSp>
            <p:nvGrpSpPr>
              <p:cNvPr id="149" name="Group 148"/>
              <p:cNvGrpSpPr/>
              <p:nvPr/>
            </p:nvGrpSpPr>
            <p:grpSpPr>
              <a:xfrm>
                <a:off x="4694405" y="3179959"/>
                <a:ext cx="2368943" cy="276699"/>
                <a:chOff x="4694405" y="3179959"/>
                <a:chExt cx="2368943" cy="276699"/>
              </a:xfrm>
            </p:grpSpPr>
            <p:sp>
              <p:nvSpPr>
                <p:cNvPr id="165" name="TextBox 164">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6" name="TextBox 165">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7" name="TextBox 166">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8" name="TextBox 167">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0" name="Group 149"/>
              <p:cNvGrpSpPr/>
              <p:nvPr/>
            </p:nvGrpSpPr>
            <p:grpSpPr>
              <a:xfrm>
                <a:off x="4694405" y="3939612"/>
                <a:ext cx="2368943" cy="276699"/>
                <a:chOff x="4694405" y="3179959"/>
                <a:chExt cx="2368943" cy="276699"/>
              </a:xfrm>
            </p:grpSpPr>
            <p:sp>
              <p:nvSpPr>
                <p:cNvPr id="161" name="TextBox 160">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2" name="TextBox 161">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3" name="TextBox 162">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4" name="TextBox 163">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1" name="Group 150"/>
              <p:cNvGrpSpPr/>
              <p:nvPr/>
            </p:nvGrpSpPr>
            <p:grpSpPr>
              <a:xfrm>
                <a:off x="4702005" y="4634112"/>
                <a:ext cx="2368943" cy="276699"/>
                <a:chOff x="4694405" y="3179959"/>
                <a:chExt cx="2368943" cy="276699"/>
              </a:xfrm>
            </p:grpSpPr>
            <p:sp>
              <p:nvSpPr>
                <p:cNvPr id="157" name="TextBox 156">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8" name="TextBox 157">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9" name="TextBox 158">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60" name="TextBox 159">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nvGrpSpPr>
              <p:cNvPr id="152" name="Group 151"/>
              <p:cNvGrpSpPr/>
              <p:nvPr/>
            </p:nvGrpSpPr>
            <p:grpSpPr>
              <a:xfrm>
                <a:off x="4712985" y="5384062"/>
                <a:ext cx="2368943" cy="276699"/>
                <a:chOff x="4694405" y="3179959"/>
                <a:chExt cx="2368943" cy="276699"/>
              </a:xfrm>
            </p:grpSpPr>
            <p:sp>
              <p:nvSpPr>
                <p:cNvPr id="153" name="TextBox 152">
                  <a:extLst>
                    <a:ext uri="{FF2B5EF4-FFF2-40B4-BE49-F238E27FC236}">
                      <a16:creationId xmlns:a16="http://schemas.microsoft.com/office/drawing/2014/main" id="{407FD920-3DAF-487C-BCB7-5724478DF9EA}"/>
                    </a:ext>
                  </a:extLst>
                </p:cNvPr>
                <p:cNvSpPr txBox="1"/>
                <p:nvPr/>
              </p:nvSpPr>
              <p:spPr>
                <a:xfrm>
                  <a:off x="4694405" y="318538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4" name="TextBox 153">
                  <a:extLst>
                    <a:ext uri="{FF2B5EF4-FFF2-40B4-BE49-F238E27FC236}">
                      <a16:creationId xmlns:a16="http://schemas.microsoft.com/office/drawing/2014/main" id="{407FD920-3DAF-487C-BCB7-5724478DF9EA}"/>
                    </a:ext>
                  </a:extLst>
                </p:cNvPr>
                <p:cNvSpPr txBox="1"/>
                <p:nvPr/>
              </p:nvSpPr>
              <p:spPr>
                <a:xfrm>
                  <a:off x="5400243" y="318810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5" name="TextBox 154">
                  <a:extLst>
                    <a:ext uri="{FF2B5EF4-FFF2-40B4-BE49-F238E27FC236}">
                      <a16:creationId xmlns:a16="http://schemas.microsoft.com/office/drawing/2014/main" id="{407FD920-3DAF-487C-BCB7-5724478DF9EA}"/>
                    </a:ext>
                  </a:extLst>
                </p:cNvPr>
                <p:cNvSpPr txBox="1"/>
                <p:nvPr/>
              </p:nvSpPr>
              <p:spPr>
                <a:xfrm>
                  <a:off x="6106081" y="3182674"/>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sp>
              <p:nvSpPr>
                <p:cNvPr id="156" name="TextBox 155">
                  <a:extLst>
                    <a:ext uri="{FF2B5EF4-FFF2-40B4-BE49-F238E27FC236}">
                      <a16:creationId xmlns:a16="http://schemas.microsoft.com/office/drawing/2014/main" id="{407FD920-3DAF-487C-BCB7-5724478DF9EA}"/>
                    </a:ext>
                  </a:extLst>
                </p:cNvPr>
                <p:cNvSpPr txBox="1"/>
                <p:nvPr/>
              </p:nvSpPr>
              <p:spPr>
                <a:xfrm>
                  <a:off x="6811920" y="3179959"/>
                  <a:ext cx="251428" cy="26855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
                      <a:srgbClr val="636466"/>
                    </a:buClr>
                    <a:buSzPct val="60000"/>
                    <a:buFontTx/>
                    <a:buNone/>
                    <a:tabLst/>
                    <a:defRPr/>
                  </a:pPr>
                  <a:r>
                    <a:rPr kumimoji="0" lang="en-US" b="0" i="0" u="none" strike="noStrike" kern="0" cap="none" spc="0" normalizeH="0" baseline="0" noProof="0" dirty="0">
                      <a:ln>
                        <a:noFill/>
                      </a:ln>
                      <a:effectLst/>
                      <a:uLnTx/>
                      <a:uFillTx/>
                      <a:latin typeface="Arial" panose="020B0604020202020204"/>
                    </a:rPr>
                    <a:t>PE</a:t>
                  </a:r>
                  <a:endParaRPr kumimoji="0" lang="en-CH" b="0" i="0" u="none" strike="noStrike" kern="0" cap="none" spc="0" normalizeH="0" baseline="0" noProof="0" dirty="0">
                    <a:ln>
                      <a:noFill/>
                    </a:ln>
                    <a:effectLst/>
                    <a:uLnTx/>
                    <a:uFillTx/>
                    <a:latin typeface="Arial" panose="020B0604020202020204"/>
                  </a:endParaRPr>
                </a:p>
              </p:txBody>
            </p:sp>
          </p:grpSp>
        </p:grpSp>
      </p:grpSp>
      <p:sp>
        <p:nvSpPr>
          <p:cNvPr id="13" name="Rectangle 12"/>
          <p:cNvSpPr/>
          <p:nvPr/>
        </p:nvSpPr>
        <p:spPr>
          <a:xfrm>
            <a:off x="8907418" y="2920154"/>
            <a:ext cx="1069395" cy="369332"/>
          </a:xfrm>
          <a:prstGeom prst="rect">
            <a:avLst/>
          </a:prstGeom>
        </p:spPr>
        <p:txBody>
          <a:bodyPr wrap="none">
            <a:spAutoFit/>
          </a:bodyPr>
          <a:lstStyle/>
          <a:p>
            <a:r>
              <a:rPr lang="en-US" dirty="0">
                <a:solidFill>
                  <a:srgbClr val="C00000"/>
                </a:solidFill>
              </a:rPr>
              <a:t>Batch 0-1</a:t>
            </a:r>
          </a:p>
        </p:txBody>
      </p:sp>
      <p:sp>
        <p:nvSpPr>
          <p:cNvPr id="325" name="TextBox 324"/>
          <p:cNvSpPr txBox="1"/>
          <p:nvPr/>
        </p:nvSpPr>
        <p:spPr>
          <a:xfrm>
            <a:off x="7756137" y="3565591"/>
            <a:ext cx="651838" cy="337912"/>
          </a:xfrm>
          <a:prstGeom prst="rect">
            <a:avLst/>
          </a:prstGeom>
          <a:noFill/>
        </p:spPr>
        <p:txBody>
          <a:bodyPr wrap="none" rtlCol="0">
            <a:spAutoFit/>
          </a:bodyPr>
          <a:lstStyle/>
          <a:p>
            <a:r>
              <a:rPr lang="en-US" altLang="zh-CN" dirty="0"/>
              <a:t>ACC0</a:t>
            </a:r>
            <a:endParaRPr lang="en-US" dirty="0"/>
          </a:p>
        </p:txBody>
      </p:sp>
      <p:sp>
        <p:nvSpPr>
          <p:cNvPr id="326" name="TextBox 325"/>
          <p:cNvSpPr txBox="1"/>
          <p:nvPr/>
        </p:nvSpPr>
        <p:spPr>
          <a:xfrm>
            <a:off x="7756137" y="4042743"/>
            <a:ext cx="651838" cy="337912"/>
          </a:xfrm>
          <a:prstGeom prst="rect">
            <a:avLst/>
          </a:prstGeom>
          <a:noFill/>
        </p:spPr>
        <p:txBody>
          <a:bodyPr wrap="none" rtlCol="0">
            <a:spAutoFit/>
          </a:bodyPr>
          <a:lstStyle/>
          <a:p>
            <a:r>
              <a:rPr lang="en-US" altLang="zh-CN" dirty="0"/>
              <a:t>ACC1</a:t>
            </a:r>
            <a:endParaRPr lang="en-US" dirty="0"/>
          </a:p>
        </p:txBody>
      </p:sp>
      <p:grpSp>
        <p:nvGrpSpPr>
          <p:cNvPr id="19" name="Group 18"/>
          <p:cNvGrpSpPr/>
          <p:nvPr/>
        </p:nvGrpSpPr>
        <p:grpSpPr>
          <a:xfrm>
            <a:off x="8560902" y="3576305"/>
            <a:ext cx="3419653" cy="818269"/>
            <a:chOff x="8560902" y="3576305"/>
            <a:chExt cx="3419653" cy="818269"/>
          </a:xfrm>
        </p:grpSpPr>
        <p:grpSp>
          <p:nvGrpSpPr>
            <p:cNvPr id="327" name="Group 326"/>
            <p:cNvGrpSpPr/>
            <p:nvPr/>
          </p:nvGrpSpPr>
          <p:grpSpPr>
            <a:xfrm>
              <a:off x="8560902" y="3579817"/>
              <a:ext cx="639551" cy="337912"/>
              <a:chOff x="8279322" y="3778375"/>
              <a:chExt cx="639551" cy="337912"/>
            </a:xfrm>
          </p:grpSpPr>
          <p:sp>
            <p:nvSpPr>
              <p:cNvPr id="328" name="矩形 1"/>
              <p:cNvSpPr/>
              <p:nvPr/>
            </p:nvSpPr>
            <p:spPr>
              <a:xfrm>
                <a:off x="8330591" y="3843507"/>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dirty="0"/>
              </a:p>
            </p:txBody>
          </p:sp>
          <p:sp>
            <p:nvSpPr>
              <p:cNvPr id="329" name="文本框 137"/>
              <p:cNvSpPr txBox="1"/>
              <p:nvPr/>
            </p:nvSpPr>
            <p:spPr>
              <a:xfrm>
                <a:off x="8279322" y="3778375"/>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grpSp>
        <p:grpSp>
          <p:nvGrpSpPr>
            <p:cNvPr id="330" name="Group 329"/>
            <p:cNvGrpSpPr/>
            <p:nvPr/>
          </p:nvGrpSpPr>
          <p:grpSpPr>
            <a:xfrm>
              <a:off x="9097680" y="4024618"/>
              <a:ext cx="677150" cy="369332"/>
              <a:chOff x="8815090" y="4223176"/>
              <a:chExt cx="698732" cy="369332"/>
            </a:xfrm>
          </p:grpSpPr>
          <p:sp>
            <p:nvSpPr>
              <p:cNvPr id="331" name="矩形 103"/>
              <p:cNvSpPr/>
              <p:nvPr>
                <p:custDataLst>
                  <p:tags r:id="rId6"/>
                </p:custDataLst>
              </p:nvPr>
            </p:nvSpPr>
            <p:spPr>
              <a:xfrm>
                <a:off x="8880305" y="4279660"/>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32" name="文本框 137"/>
              <p:cNvSpPr txBox="1"/>
              <p:nvPr/>
            </p:nvSpPr>
            <p:spPr>
              <a:xfrm>
                <a:off x="8815090" y="4223176"/>
                <a:ext cx="698732" cy="369332"/>
              </a:xfrm>
              <a:prstGeom prst="rect">
                <a:avLst/>
              </a:prstGeom>
              <a:noFill/>
              <a:ln>
                <a:noFill/>
              </a:ln>
            </p:spPr>
            <p:txBody>
              <a:bodyPr wrap="square" rtlCol="0">
                <a:spAutoFit/>
              </a:bodyPr>
              <a:lstStyle/>
              <a:p>
                <a:pPr algn="ctr"/>
                <a:r>
                  <a:rPr lang="en-US" altLang="zh-CN" dirty="0">
                    <a:solidFill>
                      <a:schemeClr val="bg1"/>
                    </a:solidFill>
                  </a:rPr>
                  <a:t>B0L1</a:t>
                </a:r>
              </a:p>
            </p:txBody>
          </p:sp>
        </p:grpSp>
        <p:grpSp>
          <p:nvGrpSpPr>
            <p:cNvPr id="333" name="Group 332"/>
            <p:cNvGrpSpPr/>
            <p:nvPr/>
          </p:nvGrpSpPr>
          <p:grpSpPr>
            <a:xfrm>
              <a:off x="9109675" y="3585301"/>
              <a:ext cx="639551" cy="369332"/>
              <a:chOff x="8279322" y="3778375"/>
              <a:chExt cx="639551" cy="369332"/>
            </a:xfrm>
          </p:grpSpPr>
          <p:sp>
            <p:nvSpPr>
              <p:cNvPr id="334" name="矩形 1"/>
              <p:cNvSpPr/>
              <p:nvPr/>
            </p:nvSpPr>
            <p:spPr>
              <a:xfrm>
                <a:off x="8330591" y="3843507"/>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dirty="0"/>
              </a:p>
            </p:txBody>
          </p:sp>
          <p:sp>
            <p:nvSpPr>
              <p:cNvPr id="335" name="文本框 137"/>
              <p:cNvSpPr txBox="1"/>
              <p:nvPr/>
            </p:nvSpPr>
            <p:spPr>
              <a:xfrm>
                <a:off x="8279322" y="3778375"/>
                <a:ext cx="639551" cy="369332"/>
              </a:xfrm>
              <a:prstGeom prst="rect">
                <a:avLst/>
              </a:prstGeom>
              <a:noFill/>
              <a:ln>
                <a:noFill/>
              </a:ln>
            </p:spPr>
            <p:txBody>
              <a:bodyPr wrap="square" rtlCol="0">
                <a:spAutoFit/>
              </a:bodyPr>
              <a:lstStyle/>
              <a:p>
                <a:pPr algn="ctr"/>
                <a:r>
                  <a:rPr lang="en-US" altLang="zh-CN" dirty="0">
                    <a:solidFill>
                      <a:schemeClr val="bg1"/>
                    </a:solidFill>
                  </a:rPr>
                  <a:t>B1L0</a:t>
                </a:r>
              </a:p>
            </p:txBody>
          </p:sp>
        </p:grpSp>
        <p:grpSp>
          <p:nvGrpSpPr>
            <p:cNvPr id="336" name="Group 335"/>
            <p:cNvGrpSpPr/>
            <p:nvPr/>
          </p:nvGrpSpPr>
          <p:grpSpPr>
            <a:xfrm>
              <a:off x="9653410" y="4025242"/>
              <a:ext cx="677150" cy="369332"/>
              <a:chOff x="8815090" y="4223176"/>
              <a:chExt cx="698732" cy="369332"/>
            </a:xfrm>
          </p:grpSpPr>
          <p:sp>
            <p:nvSpPr>
              <p:cNvPr id="337" name="矩形 103"/>
              <p:cNvSpPr/>
              <p:nvPr>
                <p:custDataLst>
                  <p:tags r:id="rId5"/>
                </p:custDataLst>
              </p:nvPr>
            </p:nvSpPr>
            <p:spPr>
              <a:xfrm>
                <a:off x="8880305" y="4279660"/>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38" name="文本框 137"/>
              <p:cNvSpPr txBox="1"/>
              <p:nvPr/>
            </p:nvSpPr>
            <p:spPr>
              <a:xfrm>
                <a:off x="8815090" y="4223176"/>
                <a:ext cx="698732" cy="369332"/>
              </a:xfrm>
              <a:prstGeom prst="rect">
                <a:avLst/>
              </a:prstGeom>
              <a:noFill/>
              <a:ln>
                <a:noFill/>
              </a:ln>
            </p:spPr>
            <p:txBody>
              <a:bodyPr wrap="square" rtlCol="0">
                <a:spAutoFit/>
              </a:bodyPr>
              <a:lstStyle/>
              <a:p>
                <a:pPr algn="ctr"/>
                <a:r>
                  <a:rPr lang="en-US" altLang="zh-CN" dirty="0">
                    <a:solidFill>
                      <a:schemeClr val="bg1"/>
                    </a:solidFill>
                  </a:rPr>
                  <a:t>B0L2</a:t>
                </a:r>
              </a:p>
            </p:txBody>
          </p:sp>
        </p:grpSp>
        <p:grpSp>
          <p:nvGrpSpPr>
            <p:cNvPr id="339" name="Group 338"/>
            <p:cNvGrpSpPr/>
            <p:nvPr/>
          </p:nvGrpSpPr>
          <p:grpSpPr>
            <a:xfrm>
              <a:off x="10228242" y="3579585"/>
              <a:ext cx="639551" cy="369332"/>
              <a:chOff x="8279322" y="3778375"/>
              <a:chExt cx="639551" cy="369332"/>
            </a:xfrm>
          </p:grpSpPr>
          <p:sp>
            <p:nvSpPr>
              <p:cNvPr id="340" name="矩形 1"/>
              <p:cNvSpPr/>
              <p:nvPr/>
            </p:nvSpPr>
            <p:spPr>
              <a:xfrm>
                <a:off x="8330591" y="3843507"/>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dirty="0"/>
              </a:p>
            </p:txBody>
          </p:sp>
          <p:sp>
            <p:nvSpPr>
              <p:cNvPr id="341" name="文本框 137"/>
              <p:cNvSpPr txBox="1"/>
              <p:nvPr/>
            </p:nvSpPr>
            <p:spPr>
              <a:xfrm>
                <a:off x="8279322" y="3778375"/>
                <a:ext cx="639551" cy="369332"/>
              </a:xfrm>
              <a:prstGeom prst="rect">
                <a:avLst/>
              </a:prstGeom>
              <a:noFill/>
              <a:ln>
                <a:noFill/>
              </a:ln>
            </p:spPr>
            <p:txBody>
              <a:bodyPr wrap="square" rtlCol="0">
                <a:spAutoFit/>
              </a:bodyPr>
              <a:lstStyle/>
              <a:p>
                <a:pPr algn="ctr"/>
                <a:r>
                  <a:rPr lang="en-US" altLang="zh-CN" dirty="0">
                    <a:solidFill>
                      <a:schemeClr val="bg1"/>
                    </a:solidFill>
                  </a:rPr>
                  <a:t>B0L3</a:t>
                </a:r>
              </a:p>
            </p:txBody>
          </p:sp>
        </p:grpSp>
        <p:grpSp>
          <p:nvGrpSpPr>
            <p:cNvPr id="342" name="Group 341"/>
            <p:cNvGrpSpPr/>
            <p:nvPr/>
          </p:nvGrpSpPr>
          <p:grpSpPr>
            <a:xfrm>
              <a:off x="10213489" y="4023994"/>
              <a:ext cx="677150" cy="369332"/>
              <a:chOff x="8815090" y="4223176"/>
              <a:chExt cx="698732" cy="369332"/>
            </a:xfrm>
          </p:grpSpPr>
          <p:sp>
            <p:nvSpPr>
              <p:cNvPr id="343" name="矩形 103"/>
              <p:cNvSpPr/>
              <p:nvPr>
                <p:custDataLst>
                  <p:tags r:id="rId4"/>
                </p:custDataLst>
              </p:nvPr>
            </p:nvSpPr>
            <p:spPr>
              <a:xfrm>
                <a:off x="8880305" y="4279660"/>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44" name="文本框 137"/>
              <p:cNvSpPr txBox="1"/>
              <p:nvPr/>
            </p:nvSpPr>
            <p:spPr>
              <a:xfrm>
                <a:off x="8815090" y="4223176"/>
                <a:ext cx="698732" cy="369332"/>
              </a:xfrm>
              <a:prstGeom prst="rect">
                <a:avLst/>
              </a:prstGeom>
              <a:noFill/>
              <a:ln>
                <a:noFill/>
              </a:ln>
            </p:spPr>
            <p:txBody>
              <a:bodyPr wrap="square" rtlCol="0">
                <a:spAutoFit/>
              </a:bodyPr>
              <a:lstStyle/>
              <a:p>
                <a:pPr algn="ctr"/>
                <a:r>
                  <a:rPr lang="en-US" altLang="zh-CN" dirty="0">
                    <a:solidFill>
                      <a:schemeClr val="bg1"/>
                    </a:solidFill>
                  </a:rPr>
                  <a:t>B1L1</a:t>
                </a:r>
              </a:p>
            </p:txBody>
          </p:sp>
        </p:grpSp>
        <p:grpSp>
          <p:nvGrpSpPr>
            <p:cNvPr id="345" name="Group 344"/>
            <p:cNvGrpSpPr/>
            <p:nvPr/>
          </p:nvGrpSpPr>
          <p:grpSpPr>
            <a:xfrm>
              <a:off x="10769219" y="4024618"/>
              <a:ext cx="677150" cy="369332"/>
              <a:chOff x="8815090" y="4223176"/>
              <a:chExt cx="698732" cy="369332"/>
            </a:xfrm>
          </p:grpSpPr>
          <p:sp>
            <p:nvSpPr>
              <p:cNvPr id="346" name="矩形 103"/>
              <p:cNvSpPr/>
              <p:nvPr>
                <p:custDataLst>
                  <p:tags r:id="rId3"/>
                </p:custDataLst>
              </p:nvPr>
            </p:nvSpPr>
            <p:spPr>
              <a:xfrm>
                <a:off x="8880305" y="4279660"/>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47" name="文本框 137"/>
              <p:cNvSpPr txBox="1"/>
              <p:nvPr/>
            </p:nvSpPr>
            <p:spPr>
              <a:xfrm>
                <a:off x="8815090" y="4223176"/>
                <a:ext cx="698732" cy="369332"/>
              </a:xfrm>
              <a:prstGeom prst="rect">
                <a:avLst/>
              </a:prstGeom>
              <a:noFill/>
              <a:ln>
                <a:noFill/>
              </a:ln>
            </p:spPr>
            <p:txBody>
              <a:bodyPr wrap="square" rtlCol="0">
                <a:spAutoFit/>
              </a:bodyPr>
              <a:lstStyle/>
              <a:p>
                <a:pPr algn="ctr"/>
                <a:r>
                  <a:rPr lang="en-US" altLang="zh-CN" dirty="0">
                    <a:solidFill>
                      <a:schemeClr val="bg1"/>
                    </a:solidFill>
                  </a:rPr>
                  <a:t>B1L2</a:t>
                </a:r>
              </a:p>
            </p:txBody>
          </p:sp>
        </p:grpSp>
        <p:grpSp>
          <p:nvGrpSpPr>
            <p:cNvPr id="348" name="Group 347"/>
            <p:cNvGrpSpPr/>
            <p:nvPr/>
          </p:nvGrpSpPr>
          <p:grpSpPr>
            <a:xfrm>
              <a:off x="11341004" y="3576305"/>
              <a:ext cx="639551" cy="369332"/>
              <a:chOff x="8279322" y="3778375"/>
              <a:chExt cx="639551" cy="369332"/>
            </a:xfrm>
          </p:grpSpPr>
          <p:sp>
            <p:nvSpPr>
              <p:cNvPr id="349" name="矩形 1"/>
              <p:cNvSpPr/>
              <p:nvPr/>
            </p:nvSpPr>
            <p:spPr>
              <a:xfrm>
                <a:off x="8330591" y="3843507"/>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dirty="0"/>
              </a:p>
            </p:txBody>
          </p:sp>
          <p:sp>
            <p:nvSpPr>
              <p:cNvPr id="350" name="文本框 137"/>
              <p:cNvSpPr txBox="1"/>
              <p:nvPr/>
            </p:nvSpPr>
            <p:spPr>
              <a:xfrm>
                <a:off x="8279322" y="3778375"/>
                <a:ext cx="639551" cy="369332"/>
              </a:xfrm>
              <a:prstGeom prst="rect">
                <a:avLst/>
              </a:prstGeom>
              <a:noFill/>
              <a:ln>
                <a:noFill/>
              </a:ln>
            </p:spPr>
            <p:txBody>
              <a:bodyPr wrap="square" rtlCol="0">
                <a:spAutoFit/>
              </a:bodyPr>
              <a:lstStyle/>
              <a:p>
                <a:pPr algn="ctr"/>
                <a:r>
                  <a:rPr lang="en-US" altLang="zh-CN" dirty="0">
                    <a:solidFill>
                      <a:schemeClr val="bg1"/>
                    </a:solidFill>
                  </a:rPr>
                  <a:t>B1L3</a:t>
                </a:r>
              </a:p>
            </p:txBody>
          </p:sp>
        </p:grpSp>
      </p:grpSp>
    </p:spTree>
    <p:extLst>
      <p:ext uri="{BB962C8B-B14F-4D97-AF65-F5344CB8AC3E}">
        <p14:creationId xmlns:p14="http://schemas.microsoft.com/office/powerpoint/2010/main" val="90199058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023564" y="2519953"/>
            <a:ext cx="3081655" cy="853440"/>
            <a:chOff x="410692" y="2846032"/>
            <a:chExt cx="3081655" cy="853440"/>
          </a:xfrm>
        </p:grpSpPr>
        <p:sp>
          <p:nvSpPr>
            <p:cNvPr id="399" name="Oval 398"/>
            <p:cNvSpPr/>
            <p:nvPr/>
          </p:nvSpPr>
          <p:spPr>
            <a:xfrm>
              <a:off x="410692" y="3219412"/>
              <a:ext cx="481330" cy="48006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400" name="Oval 399"/>
            <p:cNvSpPr/>
            <p:nvPr/>
          </p:nvSpPr>
          <p:spPr>
            <a:xfrm>
              <a:off x="1140307" y="284603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01" name="Oval 400"/>
            <p:cNvSpPr/>
            <p:nvPr/>
          </p:nvSpPr>
          <p:spPr>
            <a:xfrm>
              <a:off x="184642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02" name="Oval 401"/>
            <p:cNvSpPr/>
            <p:nvPr/>
          </p:nvSpPr>
          <p:spPr>
            <a:xfrm>
              <a:off x="2669387" y="3242272"/>
              <a:ext cx="457200" cy="45720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03" name="Straight Arrow Connector 402"/>
            <p:cNvCxnSpPr>
              <a:stCxn id="399" idx="7"/>
            </p:cNvCxnSpPr>
            <p:nvPr/>
          </p:nvCxnSpPr>
          <p:spPr>
            <a:xfrm flipV="1">
              <a:off x="821537" y="3074632"/>
              <a:ext cx="318770" cy="21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a:stCxn id="399" idx="7"/>
            </p:cNvCxnSpPr>
            <p:nvPr/>
          </p:nvCxnSpPr>
          <p:spPr>
            <a:xfrm flipV="1">
              <a:off x="821537" y="3236557"/>
              <a:ext cx="385445" cy="533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a:stCxn id="399" idx="6"/>
              <a:endCxn id="401" idx="2"/>
            </p:cNvCxnSpPr>
            <p:nvPr/>
          </p:nvCxnSpPr>
          <p:spPr>
            <a:xfrm>
              <a:off x="892022" y="3459442"/>
              <a:ext cx="954405" cy="11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a:stCxn id="400" idx="6"/>
              <a:endCxn id="401" idx="1"/>
            </p:cNvCxnSpPr>
            <p:nvPr/>
          </p:nvCxnSpPr>
          <p:spPr>
            <a:xfrm>
              <a:off x="1597507" y="3074632"/>
              <a:ext cx="315595" cy="234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a:stCxn id="401" idx="6"/>
              <a:endCxn id="402" idx="2"/>
            </p:cNvCxnSpPr>
            <p:nvPr/>
          </p:nvCxnSpPr>
          <p:spPr>
            <a:xfrm>
              <a:off x="230362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a:stCxn id="402" idx="6"/>
            </p:cNvCxnSpPr>
            <p:nvPr/>
          </p:nvCxnSpPr>
          <p:spPr>
            <a:xfrm>
              <a:off x="3126587" y="347087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9" name="Straight Arrow Connector 74"/>
          <p:cNvCxnSpPr>
            <a:cxnSpLocks/>
          </p:cNvCxnSpPr>
          <p:nvPr>
            <p:custDataLst>
              <p:tags r:id="rId1"/>
            </p:custDataLst>
          </p:nvPr>
        </p:nvCxnSpPr>
        <p:spPr>
          <a:xfrm>
            <a:off x="6078399" y="6245565"/>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0" name="TextBox 88"/>
          <p:cNvSpPr txBox="1"/>
          <p:nvPr>
            <p:custDataLst>
              <p:tags r:id="rId2"/>
            </p:custDataLst>
          </p:nvPr>
        </p:nvSpPr>
        <p:spPr>
          <a:xfrm>
            <a:off x="5993959" y="6277968"/>
            <a:ext cx="1032159" cy="369570"/>
          </a:xfrm>
          <a:prstGeom prst="rect">
            <a:avLst/>
          </a:prstGeom>
          <a:noFill/>
        </p:spPr>
        <p:txBody>
          <a:bodyPr wrap="square" rtlCol="0">
            <a:spAutoFit/>
          </a:bodyPr>
          <a:lstStyle/>
          <a:p>
            <a:r>
              <a:rPr lang="en-US" altLang="zh-CN" dirty="0"/>
              <a:t>Timeline</a:t>
            </a:r>
          </a:p>
        </p:txBody>
      </p:sp>
      <p:grpSp>
        <p:nvGrpSpPr>
          <p:cNvPr id="127" name="组合 14"/>
          <p:cNvGrpSpPr/>
          <p:nvPr/>
        </p:nvGrpSpPr>
        <p:grpSpPr>
          <a:xfrm>
            <a:off x="2023564" y="5188531"/>
            <a:ext cx="3089275" cy="853440"/>
            <a:chOff x="1269" y="34"/>
            <a:chExt cx="4865" cy="1344"/>
          </a:xfrm>
        </p:grpSpPr>
        <p:sp>
          <p:nvSpPr>
            <p:cNvPr id="128" name="Oval 127"/>
            <p:cNvSpPr/>
            <p:nvPr/>
          </p:nvSpPr>
          <p:spPr>
            <a:xfrm>
              <a:off x="1269" y="635"/>
              <a:ext cx="770" cy="743"/>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29" name="Oval 128"/>
            <p:cNvSpPr/>
            <p:nvPr/>
          </p:nvSpPr>
          <p:spPr>
            <a:xfrm>
              <a:off x="2430" y="34"/>
              <a:ext cx="720" cy="720"/>
            </a:xfrm>
            <a:prstGeom prst="ellipse">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0" name="Oval 129"/>
            <p:cNvSpPr/>
            <p:nvPr/>
          </p:nvSpPr>
          <p:spPr>
            <a:xfrm>
              <a:off x="3542" y="658"/>
              <a:ext cx="720" cy="720"/>
            </a:xfrm>
            <a:prstGeom prst="ellipse">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4" name="Oval 133"/>
            <p:cNvSpPr/>
            <p:nvPr/>
          </p:nvSpPr>
          <p:spPr>
            <a:xfrm>
              <a:off x="4838" y="658"/>
              <a:ext cx="720" cy="720"/>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25" name="Straight Arrow Connector 224"/>
            <p:cNvCxnSpPr>
              <a:stCxn id="128" idx="7"/>
              <a:endCxn id="129" idx="2"/>
            </p:cNvCxnSpPr>
            <p:nvPr/>
          </p:nvCxnSpPr>
          <p:spPr>
            <a:xfrm flipV="1">
              <a:off x="1926" y="394"/>
              <a:ext cx="504" cy="3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stCxn id="128" idx="7"/>
              <a:endCxn id="129" idx="3"/>
            </p:cNvCxnSpPr>
            <p:nvPr/>
          </p:nvCxnSpPr>
          <p:spPr>
            <a:xfrm flipV="1">
              <a:off x="1926" y="649"/>
              <a:ext cx="609" cy="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a:stCxn id="128" idx="6"/>
              <a:endCxn id="130" idx="2"/>
            </p:cNvCxnSpPr>
            <p:nvPr/>
          </p:nvCxnSpPr>
          <p:spPr>
            <a:xfrm>
              <a:off x="2039" y="1006"/>
              <a:ext cx="1503" cy="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a:stCxn id="129" idx="6"/>
              <a:endCxn id="130" idx="1"/>
            </p:cNvCxnSpPr>
            <p:nvPr/>
          </p:nvCxnSpPr>
          <p:spPr>
            <a:xfrm>
              <a:off x="3150" y="394"/>
              <a:ext cx="497" cy="3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stCxn id="130" idx="6"/>
              <a:endCxn id="134" idx="2"/>
            </p:cNvCxnSpPr>
            <p:nvPr/>
          </p:nvCxnSpPr>
          <p:spPr>
            <a:xfrm>
              <a:off x="4262" y="1018"/>
              <a:ext cx="57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a:stCxn id="134" idx="6"/>
            </p:cNvCxnSpPr>
            <p:nvPr/>
          </p:nvCxnSpPr>
          <p:spPr>
            <a:xfrm>
              <a:off x="5558" y="1018"/>
              <a:ext cx="57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7609495A-698B-4C16-9408-0B727151F4B1}" type="slidenum">
              <a:rPr lang="zh-CN" altLang="en-US" smtClean="0"/>
              <a:t>59</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SSR-Hybrid Solution</a:t>
            </a:r>
          </a:p>
        </p:txBody>
      </p:sp>
      <p:sp>
        <p:nvSpPr>
          <p:cNvPr id="5" name="Content Placeholder 4"/>
          <p:cNvSpPr>
            <a:spLocks noGrp="1"/>
          </p:cNvSpPr>
          <p:nvPr>
            <p:ph sz="half" idx="4294967295"/>
          </p:nvPr>
        </p:nvSpPr>
        <p:spPr>
          <a:xfrm>
            <a:off x="0" y="1177925"/>
            <a:ext cx="9672638" cy="574675"/>
          </a:xfrm>
        </p:spPr>
        <p:txBody>
          <a:bodyPr/>
          <a:lstStyle/>
          <a:p>
            <a:r>
              <a:rPr lang="en-US" altLang="zh-CN" dirty="0"/>
              <a:t> </a:t>
            </a:r>
            <a:r>
              <a:rPr lang="en-US" altLang="zh-CN" dirty="0">
                <a:solidFill>
                  <a:srgbClr val="FF0000"/>
                </a:solidFill>
              </a:rPr>
              <a:t>SSR-Hybrid </a:t>
            </a:r>
            <a:r>
              <a:rPr lang="en-US" altLang="zh-CN" dirty="0">
                <a:sym typeface="Wingdings" panose="05000000000000000000" pitchFamily="2" charset="2"/>
              </a:rPr>
              <a:t></a:t>
            </a:r>
            <a:r>
              <a:rPr lang="en-US" altLang="zh-CN" dirty="0">
                <a:solidFill>
                  <a:srgbClr val="FF0000"/>
                </a:solidFill>
              </a:rPr>
              <a:t> </a:t>
            </a:r>
            <a:r>
              <a:rPr lang="en-US" altLang="zh-CN" dirty="0">
                <a:solidFill>
                  <a:schemeClr val="accent1"/>
                </a:solidFill>
              </a:rPr>
              <a:t>Pareto front in Latency throughput tradeoff</a:t>
            </a:r>
          </a:p>
        </p:txBody>
      </p:sp>
      <p:sp>
        <p:nvSpPr>
          <p:cNvPr id="27" name="TextBox 26"/>
          <p:cNvSpPr txBox="1"/>
          <p:nvPr/>
        </p:nvSpPr>
        <p:spPr>
          <a:xfrm>
            <a:off x="2059286" y="1920066"/>
            <a:ext cx="2904292" cy="369332"/>
          </a:xfrm>
          <a:prstGeom prst="rect">
            <a:avLst/>
          </a:prstGeom>
          <a:noFill/>
        </p:spPr>
        <p:txBody>
          <a:bodyPr wrap="square" rtlCol="0">
            <a:spAutoFit/>
          </a:bodyPr>
          <a:lstStyle/>
          <a:p>
            <a:r>
              <a:rPr lang="en-US" dirty="0"/>
              <a:t>Directed acyclic graph (DAG)</a:t>
            </a:r>
          </a:p>
        </p:txBody>
      </p:sp>
      <p:sp>
        <p:nvSpPr>
          <p:cNvPr id="325" name="TextBox 324"/>
          <p:cNvSpPr txBox="1"/>
          <p:nvPr/>
        </p:nvSpPr>
        <p:spPr>
          <a:xfrm>
            <a:off x="6039304" y="5336741"/>
            <a:ext cx="651838" cy="337912"/>
          </a:xfrm>
          <a:prstGeom prst="rect">
            <a:avLst/>
          </a:prstGeom>
          <a:noFill/>
        </p:spPr>
        <p:txBody>
          <a:bodyPr wrap="none" rtlCol="0">
            <a:spAutoFit/>
          </a:bodyPr>
          <a:lstStyle/>
          <a:p>
            <a:r>
              <a:rPr lang="en-US" altLang="zh-CN" dirty="0"/>
              <a:t>ACC0</a:t>
            </a:r>
            <a:endParaRPr lang="en-US" dirty="0"/>
          </a:p>
        </p:txBody>
      </p:sp>
      <p:sp>
        <p:nvSpPr>
          <p:cNvPr id="326" name="TextBox 325"/>
          <p:cNvSpPr txBox="1"/>
          <p:nvPr/>
        </p:nvSpPr>
        <p:spPr>
          <a:xfrm>
            <a:off x="6039304" y="5813893"/>
            <a:ext cx="651838" cy="337912"/>
          </a:xfrm>
          <a:prstGeom prst="rect">
            <a:avLst/>
          </a:prstGeom>
          <a:noFill/>
        </p:spPr>
        <p:txBody>
          <a:bodyPr wrap="none" rtlCol="0">
            <a:spAutoFit/>
          </a:bodyPr>
          <a:lstStyle/>
          <a:p>
            <a:r>
              <a:rPr lang="en-US" altLang="zh-CN" dirty="0"/>
              <a:t>ACC1</a:t>
            </a:r>
            <a:endParaRPr lang="en-US" dirty="0"/>
          </a:p>
        </p:txBody>
      </p:sp>
      <p:grpSp>
        <p:nvGrpSpPr>
          <p:cNvPr id="216" name="组合 14"/>
          <p:cNvGrpSpPr/>
          <p:nvPr/>
        </p:nvGrpSpPr>
        <p:grpSpPr>
          <a:xfrm>
            <a:off x="1966794" y="3854242"/>
            <a:ext cx="3089275" cy="853440"/>
            <a:chOff x="1269" y="34"/>
            <a:chExt cx="4865" cy="1344"/>
          </a:xfrm>
        </p:grpSpPr>
        <p:sp>
          <p:nvSpPr>
            <p:cNvPr id="217" name="Oval 216"/>
            <p:cNvSpPr/>
            <p:nvPr/>
          </p:nvSpPr>
          <p:spPr>
            <a:xfrm>
              <a:off x="1269" y="635"/>
              <a:ext cx="770" cy="743"/>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218" name="Oval 217"/>
            <p:cNvSpPr/>
            <p:nvPr/>
          </p:nvSpPr>
          <p:spPr>
            <a:xfrm>
              <a:off x="2430" y="34"/>
              <a:ext cx="720" cy="720"/>
            </a:xfrm>
            <a:prstGeom prst="ellipse">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19" name="Oval 218"/>
            <p:cNvSpPr/>
            <p:nvPr/>
          </p:nvSpPr>
          <p:spPr>
            <a:xfrm>
              <a:off x="3542" y="658"/>
              <a:ext cx="720" cy="7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20" name="Oval 219"/>
            <p:cNvSpPr/>
            <p:nvPr/>
          </p:nvSpPr>
          <p:spPr>
            <a:xfrm>
              <a:off x="4838" y="658"/>
              <a:ext cx="720" cy="72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21" name="Straight Arrow Connector 220"/>
            <p:cNvCxnSpPr>
              <a:stCxn id="217" idx="7"/>
              <a:endCxn id="218" idx="2"/>
            </p:cNvCxnSpPr>
            <p:nvPr/>
          </p:nvCxnSpPr>
          <p:spPr>
            <a:xfrm flipV="1">
              <a:off x="1926" y="394"/>
              <a:ext cx="504" cy="3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a:stCxn id="217" idx="7"/>
              <a:endCxn id="218" idx="3"/>
            </p:cNvCxnSpPr>
            <p:nvPr/>
          </p:nvCxnSpPr>
          <p:spPr>
            <a:xfrm flipV="1">
              <a:off x="1926" y="649"/>
              <a:ext cx="609" cy="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a:stCxn id="217" idx="6"/>
              <a:endCxn id="219" idx="2"/>
            </p:cNvCxnSpPr>
            <p:nvPr/>
          </p:nvCxnSpPr>
          <p:spPr>
            <a:xfrm>
              <a:off x="2039" y="1006"/>
              <a:ext cx="1503" cy="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a:stCxn id="218" idx="6"/>
              <a:endCxn id="219" idx="1"/>
            </p:cNvCxnSpPr>
            <p:nvPr/>
          </p:nvCxnSpPr>
          <p:spPr>
            <a:xfrm>
              <a:off x="3150" y="394"/>
              <a:ext cx="497" cy="3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a:stCxn id="219" idx="6"/>
              <a:endCxn id="220" idx="2"/>
            </p:cNvCxnSpPr>
            <p:nvPr/>
          </p:nvCxnSpPr>
          <p:spPr>
            <a:xfrm>
              <a:off x="4262" y="1018"/>
              <a:ext cx="57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a:stCxn id="220" idx="6"/>
            </p:cNvCxnSpPr>
            <p:nvPr/>
          </p:nvCxnSpPr>
          <p:spPr>
            <a:xfrm>
              <a:off x="5558" y="1018"/>
              <a:ext cx="57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6" name="TextBox 235"/>
          <p:cNvSpPr txBox="1"/>
          <p:nvPr/>
        </p:nvSpPr>
        <p:spPr>
          <a:xfrm>
            <a:off x="480811" y="2824837"/>
            <a:ext cx="1384737" cy="369332"/>
          </a:xfrm>
          <a:prstGeom prst="rect">
            <a:avLst/>
          </a:prstGeom>
          <a:noFill/>
        </p:spPr>
        <p:txBody>
          <a:bodyPr wrap="square" rtlCol="0">
            <a:spAutoFit/>
          </a:bodyPr>
          <a:lstStyle/>
          <a:p>
            <a:r>
              <a:rPr lang="en-US" dirty="0"/>
              <a:t>Sequential</a:t>
            </a:r>
          </a:p>
        </p:txBody>
      </p:sp>
      <p:sp>
        <p:nvSpPr>
          <p:cNvPr id="237" name="TextBox 236"/>
          <p:cNvSpPr txBox="1"/>
          <p:nvPr/>
        </p:nvSpPr>
        <p:spPr>
          <a:xfrm>
            <a:off x="628137" y="4244767"/>
            <a:ext cx="881457" cy="369332"/>
          </a:xfrm>
          <a:prstGeom prst="rect">
            <a:avLst/>
          </a:prstGeom>
          <a:noFill/>
        </p:spPr>
        <p:txBody>
          <a:bodyPr wrap="square" rtlCol="0">
            <a:spAutoFit/>
          </a:bodyPr>
          <a:lstStyle/>
          <a:p>
            <a:r>
              <a:rPr lang="en-US" dirty="0"/>
              <a:t>Spatial</a:t>
            </a:r>
          </a:p>
        </p:txBody>
      </p:sp>
      <p:sp>
        <p:nvSpPr>
          <p:cNvPr id="238" name="TextBox 237"/>
          <p:cNvSpPr txBox="1"/>
          <p:nvPr/>
        </p:nvSpPr>
        <p:spPr>
          <a:xfrm>
            <a:off x="656370" y="5630416"/>
            <a:ext cx="881457" cy="369332"/>
          </a:xfrm>
          <a:prstGeom prst="rect">
            <a:avLst/>
          </a:prstGeom>
          <a:noFill/>
        </p:spPr>
        <p:txBody>
          <a:bodyPr wrap="square" rtlCol="0">
            <a:spAutoFit/>
          </a:bodyPr>
          <a:lstStyle/>
          <a:p>
            <a:r>
              <a:rPr lang="en-US" dirty="0"/>
              <a:t>Hybrid</a:t>
            </a:r>
          </a:p>
        </p:txBody>
      </p:sp>
      <p:grpSp>
        <p:nvGrpSpPr>
          <p:cNvPr id="239" name="Group 238"/>
          <p:cNvGrpSpPr/>
          <p:nvPr/>
        </p:nvGrpSpPr>
        <p:grpSpPr>
          <a:xfrm>
            <a:off x="6769325" y="3649137"/>
            <a:ext cx="2344788" cy="1196469"/>
            <a:chOff x="8096704" y="3534923"/>
            <a:chExt cx="2344788" cy="1196469"/>
          </a:xfrm>
        </p:grpSpPr>
        <p:sp>
          <p:nvSpPr>
            <p:cNvPr id="240" name="文本框 137"/>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243" name="文本框 145"/>
            <p:cNvSpPr txBox="1"/>
            <p:nvPr>
              <p:custDataLst>
                <p:tags r:id="rId44"/>
              </p:custDataLst>
            </p:nvPr>
          </p:nvSpPr>
          <p:spPr>
            <a:xfrm>
              <a:off x="8651765"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244" name="文本框 152"/>
            <p:cNvSpPr txBox="1"/>
            <p:nvPr>
              <p:custDataLst>
                <p:tags r:id="rId45"/>
              </p:custDataLst>
            </p:nvPr>
          </p:nvSpPr>
          <p:spPr>
            <a:xfrm>
              <a:off x="9222900"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245" name="文本框 159"/>
            <p:cNvSpPr txBox="1"/>
            <p:nvPr>
              <p:custDataLst>
                <p:tags r:id="rId46"/>
              </p:custDataLst>
            </p:nvPr>
          </p:nvSpPr>
          <p:spPr>
            <a:xfrm>
              <a:off x="9801941"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cxnSp>
        <p:nvCxnSpPr>
          <p:cNvPr id="246" name="Straight Arrow Connector 74"/>
          <p:cNvCxnSpPr>
            <a:cxnSpLocks/>
          </p:cNvCxnSpPr>
          <p:nvPr>
            <p:custDataLst>
              <p:tags r:id="rId3"/>
            </p:custDataLst>
          </p:nvPr>
        </p:nvCxnSpPr>
        <p:spPr>
          <a:xfrm>
            <a:off x="6059646" y="4960087"/>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6007936" y="3643870"/>
            <a:ext cx="651838" cy="1244332"/>
            <a:chOff x="7474557" y="3522849"/>
            <a:chExt cx="651838" cy="1244332"/>
          </a:xfrm>
        </p:grpSpPr>
        <p:sp>
          <p:nvSpPr>
            <p:cNvPr id="248" name="TextBox 247"/>
            <p:cNvSpPr txBox="1"/>
            <p:nvPr/>
          </p:nvSpPr>
          <p:spPr>
            <a:xfrm>
              <a:off x="7474557" y="3522849"/>
              <a:ext cx="651838" cy="337912"/>
            </a:xfrm>
            <a:prstGeom prst="rect">
              <a:avLst/>
            </a:prstGeom>
            <a:noFill/>
          </p:spPr>
          <p:txBody>
            <a:bodyPr wrap="none" rtlCol="0">
              <a:spAutoFit/>
            </a:bodyPr>
            <a:lstStyle/>
            <a:p>
              <a:r>
                <a:rPr lang="en-US" altLang="zh-CN" dirty="0"/>
                <a:t>ACC0</a:t>
              </a:r>
              <a:endParaRPr lang="en-US" dirty="0"/>
            </a:p>
          </p:txBody>
        </p:sp>
        <p:sp>
          <p:nvSpPr>
            <p:cNvPr id="252" name="TextBox 251"/>
            <p:cNvSpPr txBox="1"/>
            <p:nvPr/>
          </p:nvSpPr>
          <p:spPr>
            <a:xfrm>
              <a:off x="7474557" y="3809501"/>
              <a:ext cx="651838" cy="337912"/>
            </a:xfrm>
            <a:prstGeom prst="rect">
              <a:avLst/>
            </a:prstGeom>
            <a:noFill/>
          </p:spPr>
          <p:txBody>
            <a:bodyPr wrap="none" rtlCol="0">
              <a:spAutoFit/>
            </a:bodyPr>
            <a:lstStyle/>
            <a:p>
              <a:r>
                <a:rPr lang="en-US" altLang="zh-CN" dirty="0"/>
                <a:t>ACC1</a:t>
              </a:r>
              <a:endParaRPr lang="en-US" dirty="0"/>
            </a:p>
          </p:txBody>
        </p:sp>
        <p:sp>
          <p:nvSpPr>
            <p:cNvPr id="253" name="TextBox 252"/>
            <p:cNvSpPr txBox="1"/>
            <p:nvPr/>
          </p:nvSpPr>
          <p:spPr>
            <a:xfrm>
              <a:off x="7474557" y="4133672"/>
              <a:ext cx="651838" cy="337912"/>
            </a:xfrm>
            <a:prstGeom prst="rect">
              <a:avLst/>
            </a:prstGeom>
            <a:noFill/>
          </p:spPr>
          <p:txBody>
            <a:bodyPr wrap="none" rtlCol="0">
              <a:spAutoFit/>
            </a:bodyPr>
            <a:lstStyle/>
            <a:p>
              <a:r>
                <a:rPr lang="en-US" altLang="zh-CN" dirty="0"/>
                <a:t>ACC2</a:t>
              </a:r>
              <a:endParaRPr lang="en-US" dirty="0"/>
            </a:p>
          </p:txBody>
        </p:sp>
        <p:sp>
          <p:nvSpPr>
            <p:cNvPr id="254" name="TextBox 253"/>
            <p:cNvSpPr txBox="1"/>
            <p:nvPr/>
          </p:nvSpPr>
          <p:spPr>
            <a:xfrm>
              <a:off x="7474557" y="4429269"/>
              <a:ext cx="651838" cy="337912"/>
            </a:xfrm>
            <a:prstGeom prst="rect">
              <a:avLst/>
            </a:prstGeom>
            <a:noFill/>
          </p:spPr>
          <p:txBody>
            <a:bodyPr wrap="none" rtlCol="0">
              <a:spAutoFit/>
            </a:bodyPr>
            <a:lstStyle/>
            <a:p>
              <a:r>
                <a:rPr lang="en-US" altLang="zh-CN" dirty="0"/>
                <a:t>ACC3</a:t>
              </a:r>
              <a:endParaRPr lang="en-US" dirty="0"/>
            </a:p>
          </p:txBody>
        </p:sp>
      </p:grpSp>
      <p:grpSp>
        <p:nvGrpSpPr>
          <p:cNvPr id="255" name="Group 254"/>
          <p:cNvGrpSpPr/>
          <p:nvPr/>
        </p:nvGrpSpPr>
        <p:grpSpPr>
          <a:xfrm>
            <a:off x="6711630" y="3705209"/>
            <a:ext cx="2064311" cy="1111348"/>
            <a:chOff x="8149676" y="3584188"/>
            <a:chExt cx="2265007" cy="1112346"/>
          </a:xfrm>
        </p:grpSpPr>
        <p:sp>
          <p:nvSpPr>
            <p:cNvPr id="256" name="矩形 1"/>
            <p:cNvSpPr/>
            <p:nvPr/>
          </p:nvSpPr>
          <p:spPr>
            <a:xfrm>
              <a:off x="8149676" y="3584188"/>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57" name="矩形 103"/>
            <p:cNvSpPr/>
            <p:nvPr>
              <p:custDataLst>
                <p:tags r:id="rId41"/>
              </p:custDataLst>
            </p:nvPr>
          </p:nvSpPr>
          <p:spPr>
            <a:xfrm>
              <a:off x="8690759" y="3863991"/>
              <a:ext cx="571209"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58" name="矩形 110"/>
            <p:cNvSpPr/>
            <p:nvPr>
              <p:custDataLst>
                <p:tags r:id="rId42"/>
              </p:custDataLst>
            </p:nvPr>
          </p:nvSpPr>
          <p:spPr>
            <a:xfrm>
              <a:off x="9265401"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59" name="矩形 117"/>
            <p:cNvSpPr/>
            <p:nvPr>
              <p:custDataLst>
                <p:tags r:id="rId43"/>
              </p:custDataLst>
            </p:nvPr>
          </p:nvSpPr>
          <p:spPr>
            <a:xfrm>
              <a:off x="9840042"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grpSp>
      <p:grpSp>
        <p:nvGrpSpPr>
          <p:cNvPr id="260" name="Group 259"/>
          <p:cNvGrpSpPr/>
          <p:nvPr/>
        </p:nvGrpSpPr>
        <p:grpSpPr>
          <a:xfrm>
            <a:off x="7205088" y="3704211"/>
            <a:ext cx="3155492" cy="1112346"/>
            <a:chOff x="8699390" y="3584188"/>
            <a:chExt cx="3432854" cy="1112346"/>
          </a:xfrm>
        </p:grpSpPr>
        <p:sp>
          <p:nvSpPr>
            <p:cNvPr id="261" name="矩形 2"/>
            <p:cNvSpPr/>
            <p:nvPr>
              <p:custDataLst>
                <p:tags r:id="rId29"/>
              </p:custDataLst>
            </p:nvPr>
          </p:nvSpPr>
          <p:spPr>
            <a:xfrm>
              <a:off x="8699390" y="3584188"/>
              <a:ext cx="620216"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2" name="矩形 3"/>
            <p:cNvSpPr/>
            <p:nvPr>
              <p:custDataLst>
                <p:tags r:id="rId30"/>
              </p:custDataLst>
            </p:nvPr>
          </p:nvSpPr>
          <p:spPr>
            <a:xfrm>
              <a:off x="9265398" y="3584188"/>
              <a:ext cx="56828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63" name="矩形 4"/>
            <p:cNvSpPr/>
            <p:nvPr>
              <p:custDataLst>
                <p:tags r:id="rId31"/>
              </p:custDataLst>
            </p:nvPr>
          </p:nvSpPr>
          <p:spPr>
            <a:xfrm>
              <a:off x="9833678" y="3584188"/>
              <a:ext cx="57464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4" name="矩形 104"/>
            <p:cNvSpPr/>
            <p:nvPr>
              <p:custDataLst>
                <p:tags r:id="rId32"/>
              </p:custDataLst>
            </p:nvPr>
          </p:nvSpPr>
          <p:spPr>
            <a:xfrm>
              <a:off x="926540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5" name="矩形 105"/>
            <p:cNvSpPr/>
            <p:nvPr>
              <p:custDataLst>
                <p:tags r:id="rId33"/>
              </p:custDataLst>
            </p:nvPr>
          </p:nvSpPr>
          <p:spPr>
            <a:xfrm>
              <a:off x="9833678"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66" name="矩形 106"/>
            <p:cNvSpPr/>
            <p:nvPr>
              <p:custDataLst>
                <p:tags r:id="rId34"/>
              </p:custDataLst>
            </p:nvPr>
          </p:nvSpPr>
          <p:spPr>
            <a:xfrm>
              <a:off x="1040832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7" name="矩形 111"/>
            <p:cNvSpPr/>
            <p:nvPr>
              <p:custDataLst>
                <p:tags r:id="rId35"/>
              </p:custDataLst>
            </p:nvPr>
          </p:nvSpPr>
          <p:spPr>
            <a:xfrm>
              <a:off x="984004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8" name="矩形 112"/>
            <p:cNvSpPr/>
            <p:nvPr>
              <p:custDataLst>
                <p:tags r:id="rId36"/>
              </p:custDataLst>
            </p:nvPr>
          </p:nvSpPr>
          <p:spPr>
            <a:xfrm>
              <a:off x="10408320"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69" name="矩形 113"/>
            <p:cNvSpPr/>
            <p:nvPr>
              <p:custDataLst>
                <p:tags r:id="rId37"/>
              </p:custDataLst>
            </p:nvPr>
          </p:nvSpPr>
          <p:spPr>
            <a:xfrm>
              <a:off x="1098296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0" name="矩形 118"/>
            <p:cNvSpPr/>
            <p:nvPr>
              <p:custDataLst>
                <p:tags r:id="rId38"/>
              </p:custDataLst>
            </p:nvPr>
          </p:nvSpPr>
          <p:spPr>
            <a:xfrm>
              <a:off x="1041468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1" name="矩形 119"/>
            <p:cNvSpPr/>
            <p:nvPr>
              <p:custDataLst>
                <p:tags r:id="rId39"/>
              </p:custDataLst>
            </p:nvPr>
          </p:nvSpPr>
          <p:spPr>
            <a:xfrm>
              <a:off x="10982961"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272" name="矩形 120"/>
            <p:cNvSpPr/>
            <p:nvPr>
              <p:custDataLst>
                <p:tags r:id="rId40"/>
              </p:custDataLst>
            </p:nvPr>
          </p:nvSpPr>
          <p:spPr>
            <a:xfrm>
              <a:off x="1155760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73" name="Group 272"/>
          <p:cNvGrpSpPr/>
          <p:nvPr/>
        </p:nvGrpSpPr>
        <p:grpSpPr>
          <a:xfrm>
            <a:off x="6631203" y="3657480"/>
            <a:ext cx="2217808" cy="1196469"/>
            <a:chOff x="8096704" y="3534923"/>
            <a:chExt cx="2220797" cy="1196469"/>
          </a:xfrm>
        </p:grpSpPr>
        <p:sp>
          <p:nvSpPr>
            <p:cNvPr id="274" name="文本框 137"/>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275" name="文本框 145"/>
            <p:cNvSpPr txBox="1"/>
            <p:nvPr>
              <p:custDataLst>
                <p:tags r:id="rId26"/>
              </p:custDataLst>
            </p:nvPr>
          </p:nvSpPr>
          <p:spPr>
            <a:xfrm>
              <a:off x="8613614"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276" name="文本框 152"/>
            <p:cNvSpPr txBox="1"/>
            <p:nvPr>
              <p:custDataLst>
                <p:tags r:id="rId27"/>
              </p:custDataLst>
            </p:nvPr>
          </p:nvSpPr>
          <p:spPr>
            <a:xfrm>
              <a:off x="9127522"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277" name="文本框 159"/>
            <p:cNvSpPr txBox="1"/>
            <p:nvPr>
              <p:custDataLst>
                <p:tags r:id="rId28"/>
              </p:custDataLst>
            </p:nvPr>
          </p:nvSpPr>
          <p:spPr>
            <a:xfrm>
              <a:off x="9677950"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grpSp>
        <p:nvGrpSpPr>
          <p:cNvPr id="278" name="Group 277"/>
          <p:cNvGrpSpPr/>
          <p:nvPr/>
        </p:nvGrpSpPr>
        <p:grpSpPr>
          <a:xfrm>
            <a:off x="7147417" y="3641770"/>
            <a:ext cx="3291502" cy="1205994"/>
            <a:chOff x="8660547" y="3525398"/>
            <a:chExt cx="3291502" cy="1205994"/>
          </a:xfrm>
        </p:grpSpPr>
        <p:sp>
          <p:nvSpPr>
            <p:cNvPr id="279" name="文本框 138"/>
            <p:cNvSpPr txBox="1"/>
            <p:nvPr>
              <p:custDataLst>
                <p:tags r:id="rId14"/>
              </p:custDataLst>
            </p:nvPr>
          </p:nvSpPr>
          <p:spPr>
            <a:xfrm>
              <a:off x="8660547" y="3525398"/>
              <a:ext cx="639551" cy="337912"/>
            </a:xfrm>
            <a:prstGeom prst="rect">
              <a:avLst/>
            </a:prstGeom>
            <a:noFill/>
            <a:ln>
              <a:noFill/>
            </a:ln>
          </p:spPr>
          <p:txBody>
            <a:bodyPr wrap="square" rtlCol="0">
              <a:spAutoFit/>
            </a:bodyPr>
            <a:lstStyle/>
            <a:p>
              <a:pPr algn="ctr"/>
              <a:r>
                <a:rPr lang="en-US" altLang="zh-CN" dirty="0">
                  <a:solidFill>
                    <a:schemeClr val="bg1"/>
                  </a:solidFill>
                </a:rPr>
                <a:t>B1L0</a:t>
              </a:r>
            </a:p>
          </p:txBody>
        </p:sp>
        <p:sp>
          <p:nvSpPr>
            <p:cNvPr id="280" name="文本框 139"/>
            <p:cNvSpPr txBox="1"/>
            <p:nvPr>
              <p:custDataLst>
                <p:tags r:id="rId15"/>
              </p:custDataLst>
            </p:nvPr>
          </p:nvSpPr>
          <p:spPr>
            <a:xfrm>
              <a:off x="9167242" y="3534923"/>
              <a:ext cx="639551" cy="337912"/>
            </a:xfrm>
            <a:prstGeom prst="rect">
              <a:avLst/>
            </a:prstGeom>
            <a:noFill/>
            <a:ln>
              <a:noFill/>
            </a:ln>
          </p:spPr>
          <p:txBody>
            <a:bodyPr wrap="square" rtlCol="0">
              <a:spAutoFit/>
            </a:bodyPr>
            <a:lstStyle/>
            <a:p>
              <a:pPr algn="ctr"/>
              <a:r>
                <a:rPr lang="en-US" altLang="zh-CN" dirty="0">
                  <a:solidFill>
                    <a:schemeClr val="bg1"/>
                  </a:solidFill>
                </a:rPr>
                <a:t>B2L0</a:t>
              </a:r>
            </a:p>
          </p:txBody>
        </p:sp>
        <p:sp>
          <p:nvSpPr>
            <p:cNvPr id="281" name="文本框 140"/>
            <p:cNvSpPr txBox="1"/>
            <p:nvPr>
              <p:custDataLst>
                <p:tags r:id="rId16"/>
              </p:custDataLst>
            </p:nvPr>
          </p:nvSpPr>
          <p:spPr>
            <a:xfrm>
              <a:off x="9712035" y="3534923"/>
              <a:ext cx="639551" cy="337912"/>
            </a:xfrm>
            <a:prstGeom prst="rect">
              <a:avLst/>
            </a:prstGeom>
            <a:noFill/>
            <a:ln>
              <a:noFill/>
            </a:ln>
          </p:spPr>
          <p:txBody>
            <a:bodyPr wrap="square" rtlCol="0">
              <a:spAutoFit/>
            </a:bodyPr>
            <a:lstStyle/>
            <a:p>
              <a:pPr algn="ctr"/>
              <a:r>
                <a:rPr lang="en-US" altLang="zh-CN" dirty="0">
                  <a:solidFill>
                    <a:schemeClr val="bg1"/>
                  </a:solidFill>
                </a:rPr>
                <a:t>B3L0</a:t>
              </a:r>
            </a:p>
          </p:txBody>
        </p:sp>
        <p:sp>
          <p:nvSpPr>
            <p:cNvPr id="282" name="文本框 146"/>
            <p:cNvSpPr txBox="1"/>
            <p:nvPr>
              <p:custDataLst>
                <p:tags r:id="rId17"/>
              </p:custDataLst>
            </p:nvPr>
          </p:nvSpPr>
          <p:spPr>
            <a:xfrm>
              <a:off x="9177509" y="3812193"/>
              <a:ext cx="639551" cy="338130"/>
            </a:xfrm>
            <a:prstGeom prst="rect">
              <a:avLst/>
            </a:prstGeom>
            <a:noFill/>
            <a:ln>
              <a:noFill/>
            </a:ln>
          </p:spPr>
          <p:txBody>
            <a:bodyPr wrap="square" rtlCol="0">
              <a:spAutoFit/>
            </a:bodyPr>
            <a:lstStyle/>
            <a:p>
              <a:pPr algn="ctr"/>
              <a:r>
                <a:rPr lang="en-US" altLang="zh-CN" dirty="0">
                  <a:solidFill>
                    <a:schemeClr val="bg1"/>
                  </a:solidFill>
                </a:rPr>
                <a:t>B1L1</a:t>
              </a:r>
            </a:p>
          </p:txBody>
        </p:sp>
        <p:sp>
          <p:nvSpPr>
            <p:cNvPr id="283" name="文本框 147"/>
            <p:cNvSpPr txBox="1"/>
            <p:nvPr>
              <p:custDataLst>
                <p:tags r:id="rId18"/>
              </p:custDataLst>
            </p:nvPr>
          </p:nvSpPr>
          <p:spPr>
            <a:xfrm>
              <a:off x="9722302" y="3812193"/>
              <a:ext cx="639551" cy="338130"/>
            </a:xfrm>
            <a:prstGeom prst="rect">
              <a:avLst/>
            </a:prstGeom>
            <a:noFill/>
            <a:ln>
              <a:noFill/>
            </a:ln>
          </p:spPr>
          <p:txBody>
            <a:bodyPr wrap="square" rtlCol="0">
              <a:spAutoFit/>
            </a:bodyPr>
            <a:lstStyle/>
            <a:p>
              <a:pPr algn="ctr"/>
              <a:r>
                <a:rPr lang="en-US" altLang="zh-CN" dirty="0">
                  <a:solidFill>
                    <a:schemeClr val="bg1"/>
                  </a:solidFill>
                </a:rPr>
                <a:t>B2L1</a:t>
              </a:r>
            </a:p>
          </p:txBody>
        </p:sp>
        <p:sp>
          <p:nvSpPr>
            <p:cNvPr id="284" name="文本框 148"/>
            <p:cNvSpPr txBox="1"/>
            <p:nvPr>
              <p:custDataLst>
                <p:tags r:id="rId19"/>
              </p:custDataLst>
            </p:nvPr>
          </p:nvSpPr>
          <p:spPr>
            <a:xfrm>
              <a:off x="10248046" y="3812193"/>
              <a:ext cx="639551" cy="338130"/>
            </a:xfrm>
            <a:prstGeom prst="rect">
              <a:avLst/>
            </a:prstGeom>
            <a:noFill/>
            <a:ln>
              <a:noFill/>
            </a:ln>
          </p:spPr>
          <p:txBody>
            <a:bodyPr wrap="square" rtlCol="0">
              <a:spAutoFit/>
            </a:bodyPr>
            <a:lstStyle/>
            <a:p>
              <a:pPr algn="ctr"/>
              <a:r>
                <a:rPr lang="en-US" altLang="zh-CN" dirty="0">
                  <a:solidFill>
                    <a:schemeClr val="bg1"/>
                  </a:solidFill>
                </a:rPr>
                <a:t>B3L1</a:t>
              </a:r>
            </a:p>
          </p:txBody>
        </p:sp>
        <p:sp>
          <p:nvSpPr>
            <p:cNvPr id="285" name="文本框 153"/>
            <p:cNvSpPr txBox="1"/>
            <p:nvPr>
              <p:custDataLst>
                <p:tags r:id="rId20"/>
              </p:custDataLst>
            </p:nvPr>
          </p:nvSpPr>
          <p:spPr>
            <a:xfrm>
              <a:off x="9720069" y="4107490"/>
              <a:ext cx="639551" cy="338130"/>
            </a:xfrm>
            <a:prstGeom prst="rect">
              <a:avLst/>
            </a:prstGeom>
            <a:noFill/>
            <a:ln>
              <a:noFill/>
            </a:ln>
          </p:spPr>
          <p:txBody>
            <a:bodyPr wrap="square" rtlCol="0">
              <a:spAutoFit/>
            </a:bodyPr>
            <a:lstStyle/>
            <a:p>
              <a:pPr algn="ctr"/>
              <a:r>
                <a:rPr lang="en-US" altLang="zh-CN" dirty="0">
                  <a:solidFill>
                    <a:schemeClr val="bg1"/>
                  </a:solidFill>
                </a:rPr>
                <a:t>B1L2</a:t>
              </a:r>
            </a:p>
          </p:txBody>
        </p:sp>
        <p:sp>
          <p:nvSpPr>
            <p:cNvPr id="286" name="文本框 154"/>
            <p:cNvSpPr txBox="1"/>
            <p:nvPr>
              <p:custDataLst>
                <p:tags r:id="rId21"/>
              </p:custDataLst>
            </p:nvPr>
          </p:nvSpPr>
          <p:spPr>
            <a:xfrm>
              <a:off x="10245812" y="4107490"/>
              <a:ext cx="639551" cy="338130"/>
            </a:xfrm>
            <a:prstGeom prst="rect">
              <a:avLst/>
            </a:prstGeom>
            <a:noFill/>
            <a:ln>
              <a:noFill/>
            </a:ln>
          </p:spPr>
          <p:txBody>
            <a:bodyPr wrap="square" rtlCol="0">
              <a:spAutoFit/>
            </a:bodyPr>
            <a:lstStyle/>
            <a:p>
              <a:pPr algn="ctr"/>
              <a:r>
                <a:rPr lang="en-US" altLang="zh-CN" dirty="0">
                  <a:solidFill>
                    <a:schemeClr val="bg1"/>
                  </a:solidFill>
                </a:rPr>
                <a:t>B2L2</a:t>
              </a:r>
            </a:p>
          </p:txBody>
        </p:sp>
        <p:sp>
          <p:nvSpPr>
            <p:cNvPr id="287" name="文本框 155"/>
            <p:cNvSpPr txBox="1"/>
            <p:nvPr>
              <p:custDataLst>
                <p:tags r:id="rId22"/>
              </p:custDataLst>
            </p:nvPr>
          </p:nvSpPr>
          <p:spPr>
            <a:xfrm>
              <a:off x="10771556" y="4107490"/>
              <a:ext cx="639551" cy="338130"/>
            </a:xfrm>
            <a:prstGeom prst="rect">
              <a:avLst/>
            </a:prstGeom>
            <a:noFill/>
            <a:ln>
              <a:noFill/>
            </a:ln>
          </p:spPr>
          <p:txBody>
            <a:bodyPr wrap="square" rtlCol="0">
              <a:spAutoFit/>
            </a:bodyPr>
            <a:lstStyle/>
            <a:p>
              <a:pPr algn="ctr"/>
              <a:r>
                <a:rPr lang="en-US" altLang="zh-CN" dirty="0">
                  <a:solidFill>
                    <a:schemeClr val="bg1"/>
                  </a:solidFill>
                </a:rPr>
                <a:t>B3L2</a:t>
              </a:r>
            </a:p>
          </p:txBody>
        </p:sp>
        <p:sp>
          <p:nvSpPr>
            <p:cNvPr id="288" name="文本框 160"/>
            <p:cNvSpPr txBox="1"/>
            <p:nvPr>
              <p:custDataLst>
                <p:tags r:id="rId23"/>
              </p:custDataLst>
            </p:nvPr>
          </p:nvSpPr>
          <p:spPr>
            <a:xfrm>
              <a:off x="10241960" y="4393262"/>
              <a:ext cx="639551" cy="338130"/>
            </a:xfrm>
            <a:prstGeom prst="rect">
              <a:avLst/>
            </a:prstGeom>
            <a:noFill/>
            <a:ln>
              <a:noFill/>
            </a:ln>
          </p:spPr>
          <p:txBody>
            <a:bodyPr wrap="square" rtlCol="0">
              <a:spAutoFit/>
            </a:bodyPr>
            <a:lstStyle/>
            <a:p>
              <a:pPr algn="ctr"/>
              <a:r>
                <a:rPr lang="en-US" altLang="zh-CN" dirty="0">
                  <a:solidFill>
                    <a:schemeClr val="bg1"/>
                  </a:solidFill>
                </a:rPr>
                <a:t>B1L3</a:t>
              </a:r>
            </a:p>
          </p:txBody>
        </p:sp>
        <p:sp>
          <p:nvSpPr>
            <p:cNvPr id="289" name="文本框 161"/>
            <p:cNvSpPr txBox="1"/>
            <p:nvPr>
              <p:custDataLst>
                <p:tags r:id="rId24"/>
              </p:custDataLst>
            </p:nvPr>
          </p:nvSpPr>
          <p:spPr>
            <a:xfrm>
              <a:off x="10786754" y="4393262"/>
              <a:ext cx="639551" cy="338130"/>
            </a:xfrm>
            <a:prstGeom prst="rect">
              <a:avLst/>
            </a:prstGeom>
            <a:noFill/>
            <a:ln>
              <a:noFill/>
            </a:ln>
          </p:spPr>
          <p:txBody>
            <a:bodyPr wrap="square" rtlCol="0">
              <a:spAutoFit/>
            </a:bodyPr>
            <a:lstStyle/>
            <a:p>
              <a:pPr algn="ctr"/>
              <a:r>
                <a:rPr lang="en-US" altLang="zh-CN" dirty="0">
                  <a:solidFill>
                    <a:schemeClr val="bg1"/>
                  </a:solidFill>
                </a:rPr>
                <a:t>B2L3</a:t>
              </a:r>
            </a:p>
          </p:txBody>
        </p:sp>
        <p:sp>
          <p:nvSpPr>
            <p:cNvPr id="290" name="文本框 162"/>
            <p:cNvSpPr txBox="1"/>
            <p:nvPr>
              <p:custDataLst>
                <p:tags r:id="rId25"/>
              </p:custDataLst>
            </p:nvPr>
          </p:nvSpPr>
          <p:spPr>
            <a:xfrm>
              <a:off x="11312498" y="4393262"/>
              <a:ext cx="639551" cy="338130"/>
            </a:xfrm>
            <a:prstGeom prst="rect">
              <a:avLst/>
            </a:prstGeom>
            <a:noFill/>
            <a:ln>
              <a:noFill/>
            </a:ln>
          </p:spPr>
          <p:txBody>
            <a:bodyPr wrap="square" rtlCol="0">
              <a:spAutoFit/>
            </a:bodyPr>
            <a:lstStyle/>
            <a:p>
              <a:pPr algn="ctr"/>
              <a:r>
                <a:rPr lang="en-US" altLang="zh-CN" dirty="0">
                  <a:solidFill>
                    <a:schemeClr val="bg1"/>
                  </a:solidFill>
                </a:rPr>
                <a:t>B3L3</a:t>
              </a:r>
            </a:p>
          </p:txBody>
        </p:sp>
      </p:grpSp>
      <p:sp>
        <p:nvSpPr>
          <p:cNvPr id="295" name="TextBox 90"/>
          <p:cNvSpPr txBox="1"/>
          <p:nvPr>
            <p:custDataLst>
              <p:tags r:id="rId4"/>
            </p:custDataLst>
          </p:nvPr>
        </p:nvSpPr>
        <p:spPr>
          <a:xfrm>
            <a:off x="5991987" y="2880585"/>
            <a:ext cx="720117" cy="369332"/>
          </a:xfrm>
          <a:prstGeom prst="rect">
            <a:avLst/>
          </a:prstGeom>
          <a:noFill/>
        </p:spPr>
        <p:txBody>
          <a:bodyPr wrap="square" rtlCol="0">
            <a:spAutoFit/>
          </a:bodyPr>
          <a:lstStyle/>
          <a:p>
            <a:r>
              <a:rPr lang="en-US" altLang="zh-CN" dirty="0"/>
              <a:t>ACC0</a:t>
            </a:r>
            <a:endParaRPr lang="en-US" dirty="0"/>
          </a:p>
        </p:txBody>
      </p:sp>
      <p:cxnSp>
        <p:nvCxnSpPr>
          <p:cNvPr id="296" name="Straight Arrow Connector 74"/>
          <p:cNvCxnSpPr>
            <a:cxnSpLocks/>
          </p:cNvCxnSpPr>
          <p:nvPr>
            <p:custDataLst>
              <p:tags r:id="rId5"/>
            </p:custDataLst>
          </p:nvPr>
        </p:nvCxnSpPr>
        <p:spPr>
          <a:xfrm>
            <a:off x="6067297" y="3307271"/>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710890" y="2941176"/>
            <a:ext cx="1763672" cy="277654"/>
            <a:chOff x="6710890" y="2941176"/>
            <a:chExt cx="1637137" cy="277654"/>
          </a:xfrm>
        </p:grpSpPr>
        <p:sp>
          <p:nvSpPr>
            <p:cNvPr id="297" name="矩形 185"/>
            <p:cNvSpPr/>
            <p:nvPr>
              <p:custDataLst>
                <p:tags r:id="rId10"/>
              </p:custDataLst>
            </p:nvPr>
          </p:nvSpPr>
          <p:spPr>
            <a:xfrm>
              <a:off x="6710890" y="2943826"/>
              <a:ext cx="410450" cy="27484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L0</a:t>
              </a:r>
            </a:p>
          </p:txBody>
        </p:sp>
        <p:sp>
          <p:nvSpPr>
            <p:cNvPr id="298" name="矩形 185"/>
            <p:cNvSpPr/>
            <p:nvPr>
              <p:custDataLst>
                <p:tags r:id="rId11"/>
              </p:custDataLst>
            </p:nvPr>
          </p:nvSpPr>
          <p:spPr>
            <a:xfrm>
              <a:off x="7120563" y="2941176"/>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L1</a:t>
              </a:r>
            </a:p>
          </p:txBody>
        </p:sp>
        <p:sp>
          <p:nvSpPr>
            <p:cNvPr id="299" name="矩形 185"/>
            <p:cNvSpPr/>
            <p:nvPr>
              <p:custDataLst>
                <p:tags r:id="rId12"/>
              </p:custDataLst>
            </p:nvPr>
          </p:nvSpPr>
          <p:spPr>
            <a:xfrm>
              <a:off x="7527904" y="2941353"/>
              <a:ext cx="410450" cy="277403"/>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L2</a:t>
              </a:r>
            </a:p>
          </p:txBody>
        </p:sp>
        <p:sp>
          <p:nvSpPr>
            <p:cNvPr id="300" name="矩形 185"/>
            <p:cNvSpPr/>
            <p:nvPr>
              <p:custDataLst>
                <p:tags r:id="rId13"/>
              </p:custDataLst>
            </p:nvPr>
          </p:nvSpPr>
          <p:spPr>
            <a:xfrm>
              <a:off x="7937577" y="2941335"/>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L3</a:t>
              </a:r>
            </a:p>
          </p:txBody>
        </p:sp>
      </p:grpSp>
      <p:grpSp>
        <p:nvGrpSpPr>
          <p:cNvPr id="8" name="Group 7"/>
          <p:cNvGrpSpPr/>
          <p:nvPr/>
        </p:nvGrpSpPr>
        <p:grpSpPr>
          <a:xfrm>
            <a:off x="6666776" y="5366117"/>
            <a:ext cx="3347200" cy="787339"/>
            <a:chOff x="6666776" y="5366117"/>
            <a:chExt cx="3347200" cy="787339"/>
          </a:xfrm>
        </p:grpSpPr>
        <p:grpSp>
          <p:nvGrpSpPr>
            <p:cNvPr id="327" name="Group 326"/>
            <p:cNvGrpSpPr/>
            <p:nvPr/>
          </p:nvGrpSpPr>
          <p:grpSpPr>
            <a:xfrm>
              <a:off x="6666776" y="5388291"/>
              <a:ext cx="594559" cy="337912"/>
              <a:chOff x="8237526" y="3815699"/>
              <a:chExt cx="682844" cy="337912"/>
            </a:xfrm>
          </p:grpSpPr>
          <p:sp>
            <p:nvSpPr>
              <p:cNvPr id="328" name="矩形 1"/>
              <p:cNvSpPr/>
              <p:nvPr/>
            </p:nvSpPr>
            <p:spPr>
              <a:xfrm>
                <a:off x="8330591" y="3843507"/>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dirty="0"/>
              </a:p>
            </p:txBody>
          </p:sp>
          <p:sp>
            <p:nvSpPr>
              <p:cNvPr id="329" name="文本框 137"/>
              <p:cNvSpPr txBox="1"/>
              <p:nvPr/>
            </p:nvSpPr>
            <p:spPr>
              <a:xfrm>
                <a:off x="8237526" y="3815699"/>
                <a:ext cx="682844" cy="337912"/>
              </a:xfrm>
              <a:prstGeom prst="rect">
                <a:avLst/>
              </a:prstGeom>
              <a:noFill/>
              <a:ln>
                <a:noFill/>
              </a:ln>
            </p:spPr>
            <p:txBody>
              <a:bodyPr wrap="square" rtlCol="0">
                <a:spAutoFit/>
              </a:bodyPr>
              <a:lstStyle/>
              <a:p>
                <a:pPr algn="ctr"/>
                <a:r>
                  <a:rPr lang="en-US" altLang="zh-CN" sz="1600" dirty="0">
                    <a:solidFill>
                      <a:schemeClr val="bg1"/>
                    </a:solidFill>
                  </a:rPr>
                  <a:t>B0L0</a:t>
                </a:r>
              </a:p>
            </p:txBody>
          </p:sp>
        </p:grpSp>
        <p:grpSp>
          <p:nvGrpSpPr>
            <p:cNvPr id="330" name="Group 329"/>
            <p:cNvGrpSpPr/>
            <p:nvPr/>
          </p:nvGrpSpPr>
          <p:grpSpPr>
            <a:xfrm>
              <a:off x="7136819" y="5814430"/>
              <a:ext cx="677282" cy="338554"/>
              <a:chOff x="8802446" y="4241838"/>
              <a:chExt cx="698732" cy="338554"/>
            </a:xfrm>
          </p:grpSpPr>
          <p:sp>
            <p:nvSpPr>
              <p:cNvPr id="331" name="矩形 103"/>
              <p:cNvSpPr/>
              <p:nvPr>
                <p:custDataLst>
                  <p:tags r:id="rId9"/>
                </p:custDataLst>
              </p:nvPr>
            </p:nvSpPr>
            <p:spPr>
              <a:xfrm>
                <a:off x="8880305" y="4279660"/>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a:p>
            </p:txBody>
          </p:sp>
          <p:sp>
            <p:nvSpPr>
              <p:cNvPr id="332" name="文本框 137"/>
              <p:cNvSpPr txBox="1"/>
              <p:nvPr/>
            </p:nvSpPr>
            <p:spPr>
              <a:xfrm>
                <a:off x="8802446" y="4241838"/>
                <a:ext cx="698732" cy="338554"/>
              </a:xfrm>
              <a:prstGeom prst="rect">
                <a:avLst/>
              </a:prstGeom>
              <a:noFill/>
              <a:ln>
                <a:noFill/>
              </a:ln>
            </p:spPr>
            <p:txBody>
              <a:bodyPr wrap="square" rtlCol="0">
                <a:spAutoFit/>
              </a:bodyPr>
              <a:lstStyle/>
              <a:p>
                <a:pPr algn="ctr"/>
                <a:r>
                  <a:rPr lang="en-US" altLang="zh-CN" sz="1600" dirty="0">
                    <a:solidFill>
                      <a:schemeClr val="bg1"/>
                    </a:solidFill>
                  </a:rPr>
                  <a:t>B0L1</a:t>
                </a:r>
              </a:p>
            </p:txBody>
          </p:sp>
        </p:grpSp>
        <p:grpSp>
          <p:nvGrpSpPr>
            <p:cNvPr id="333" name="Group 332"/>
            <p:cNvGrpSpPr/>
            <p:nvPr/>
          </p:nvGrpSpPr>
          <p:grpSpPr>
            <a:xfrm>
              <a:off x="7147525" y="5375113"/>
              <a:ext cx="632987" cy="351090"/>
              <a:chOff x="8247975" y="3806368"/>
              <a:chExt cx="726978" cy="338554"/>
            </a:xfrm>
          </p:grpSpPr>
          <p:sp>
            <p:nvSpPr>
              <p:cNvPr id="334" name="矩形 1"/>
              <p:cNvSpPr/>
              <p:nvPr/>
            </p:nvSpPr>
            <p:spPr>
              <a:xfrm>
                <a:off x="8330591" y="3843507"/>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dirty="0"/>
              </a:p>
            </p:txBody>
          </p:sp>
          <p:sp>
            <p:nvSpPr>
              <p:cNvPr id="335" name="文本框 137"/>
              <p:cNvSpPr txBox="1"/>
              <p:nvPr/>
            </p:nvSpPr>
            <p:spPr>
              <a:xfrm>
                <a:off x="8247975" y="3806368"/>
                <a:ext cx="726978" cy="338554"/>
              </a:xfrm>
              <a:prstGeom prst="rect">
                <a:avLst/>
              </a:prstGeom>
              <a:noFill/>
              <a:ln>
                <a:noFill/>
              </a:ln>
            </p:spPr>
            <p:txBody>
              <a:bodyPr wrap="square" rtlCol="0">
                <a:spAutoFit/>
              </a:bodyPr>
              <a:lstStyle/>
              <a:p>
                <a:pPr algn="ctr"/>
                <a:r>
                  <a:rPr lang="en-US" altLang="zh-CN" sz="1600" dirty="0">
                    <a:solidFill>
                      <a:schemeClr val="bg1"/>
                    </a:solidFill>
                  </a:rPr>
                  <a:t>B1L0</a:t>
                </a:r>
              </a:p>
            </p:txBody>
          </p:sp>
        </p:grpSp>
        <p:grpSp>
          <p:nvGrpSpPr>
            <p:cNvPr id="339" name="Group 338"/>
            <p:cNvGrpSpPr/>
            <p:nvPr/>
          </p:nvGrpSpPr>
          <p:grpSpPr>
            <a:xfrm>
              <a:off x="8230435" y="5369397"/>
              <a:ext cx="663282" cy="338554"/>
              <a:chOff x="8237525" y="3806368"/>
              <a:chExt cx="761772" cy="338554"/>
            </a:xfrm>
          </p:grpSpPr>
          <p:sp>
            <p:nvSpPr>
              <p:cNvPr id="340" name="矩形 1"/>
              <p:cNvSpPr/>
              <p:nvPr/>
            </p:nvSpPr>
            <p:spPr>
              <a:xfrm>
                <a:off x="8330591" y="3843507"/>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dirty="0"/>
              </a:p>
            </p:txBody>
          </p:sp>
          <p:sp>
            <p:nvSpPr>
              <p:cNvPr id="341" name="文本框 137"/>
              <p:cNvSpPr txBox="1"/>
              <p:nvPr/>
            </p:nvSpPr>
            <p:spPr>
              <a:xfrm>
                <a:off x="8237525" y="3806368"/>
                <a:ext cx="761772" cy="338554"/>
              </a:xfrm>
              <a:prstGeom prst="rect">
                <a:avLst/>
              </a:prstGeom>
              <a:noFill/>
              <a:ln>
                <a:noFill/>
              </a:ln>
            </p:spPr>
            <p:txBody>
              <a:bodyPr wrap="square" rtlCol="0">
                <a:spAutoFit/>
              </a:bodyPr>
              <a:lstStyle/>
              <a:p>
                <a:pPr algn="ctr"/>
                <a:r>
                  <a:rPr lang="en-US" altLang="zh-CN" sz="1600" dirty="0">
                    <a:solidFill>
                      <a:schemeClr val="bg1"/>
                    </a:solidFill>
                  </a:rPr>
                  <a:t>B0L3</a:t>
                </a:r>
              </a:p>
            </p:txBody>
          </p:sp>
        </p:grpSp>
        <p:grpSp>
          <p:nvGrpSpPr>
            <p:cNvPr id="348" name="Group 347"/>
            <p:cNvGrpSpPr/>
            <p:nvPr/>
          </p:nvGrpSpPr>
          <p:grpSpPr>
            <a:xfrm>
              <a:off x="9373473" y="5366117"/>
              <a:ext cx="640503" cy="338554"/>
              <a:chOff x="8247974" y="3815699"/>
              <a:chExt cx="735610" cy="338554"/>
            </a:xfrm>
          </p:grpSpPr>
          <p:sp>
            <p:nvSpPr>
              <p:cNvPr id="349" name="矩形 1"/>
              <p:cNvSpPr/>
              <p:nvPr/>
            </p:nvSpPr>
            <p:spPr>
              <a:xfrm>
                <a:off x="8330591" y="3843507"/>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dirty="0"/>
              </a:p>
            </p:txBody>
          </p:sp>
          <p:sp>
            <p:nvSpPr>
              <p:cNvPr id="350" name="文本框 137"/>
              <p:cNvSpPr txBox="1"/>
              <p:nvPr/>
            </p:nvSpPr>
            <p:spPr>
              <a:xfrm>
                <a:off x="8247974" y="3815699"/>
                <a:ext cx="735610" cy="338554"/>
              </a:xfrm>
              <a:prstGeom prst="rect">
                <a:avLst/>
              </a:prstGeom>
              <a:noFill/>
              <a:ln>
                <a:noFill/>
              </a:ln>
            </p:spPr>
            <p:txBody>
              <a:bodyPr wrap="square" rtlCol="0">
                <a:spAutoFit/>
              </a:bodyPr>
              <a:lstStyle/>
              <a:p>
                <a:pPr algn="ctr"/>
                <a:r>
                  <a:rPr lang="en-US" altLang="zh-CN" sz="1600" dirty="0">
                    <a:solidFill>
                      <a:schemeClr val="bg1"/>
                    </a:solidFill>
                  </a:rPr>
                  <a:t>B1L3</a:t>
                </a:r>
              </a:p>
            </p:txBody>
          </p:sp>
        </p:grpSp>
        <p:grpSp>
          <p:nvGrpSpPr>
            <p:cNvPr id="301" name="Group 300"/>
            <p:cNvGrpSpPr/>
            <p:nvPr/>
          </p:nvGrpSpPr>
          <p:grpSpPr>
            <a:xfrm>
              <a:off x="7693372" y="5814902"/>
              <a:ext cx="677282" cy="338554"/>
              <a:chOff x="8802446" y="4241838"/>
              <a:chExt cx="698732" cy="338554"/>
            </a:xfrm>
          </p:grpSpPr>
          <p:sp>
            <p:nvSpPr>
              <p:cNvPr id="302" name="矩形 103"/>
              <p:cNvSpPr/>
              <p:nvPr>
                <p:custDataLst>
                  <p:tags r:id="rId8"/>
                </p:custDataLst>
              </p:nvPr>
            </p:nvSpPr>
            <p:spPr>
              <a:xfrm>
                <a:off x="8880305" y="4279660"/>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a:p>
            </p:txBody>
          </p:sp>
          <p:sp>
            <p:nvSpPr>
              <p:cNvPr id="303" name="文本框 137"/>
              <p:cNvSpPr txBox="1"/>
              <p:nvPr/>
            </p:nvSpPr>
            <p:spPr>
              <a:xfrm>
                <a:off x="8802446" y="4241838"/>
                <a:ext cx="698732" cy="338554"/>
              </a:xfrm>
              <a:prstGeom prst="rect">
                <a:avLst/>
              </a:prstGeom>
              <a:noFill/>
              <a:ln>
                <a:noFill/>
              </a:ln>
            </p:spPr>
            <p:txBody>
              <a:bodyPr wrap="square" rtlCol="0">
                <a:spAutoFit/>
              </a:bodyPr>
              <a:lstStyle/>
              <a:p>
                <a:pPr algn="ctr"/>
                <a:r>
                  <a:rPr lang="en-US" altLang="zh-CN" sz="1600" dirty="0">
                    <a:solidFill>
                      <a:schemeClr val="bg1"/>
                    </a:solidFill>
                  </a:rPr>
                  <a:t>B0L2</a:t>
                </a:r>
              </a:p>
            </p:txBody>
          </p:sp>
        </p:grpSp>
        <p:grpSp>
          <p:nvGrpSpPr>
            <p:cNvPr id="304" name="Group 303"/>
            <p:cNvGrpSpPr/>
            <p:nvPr/>
          </p:nvGrpSpPr>
          <p:grpSpPr>
            <a:xfrm>
              <a:off x="8249774" y="5808671"/>
              <a:ext cx="677282" cy="338554"/>
              <a:chOff x="8802446" y="4241838"/>
              <a:chExt cx="698732" cy="338554"/>
            </a:xfrm>
          </p:grpSpPr>
          <p:sp>
            <p:nvSpPr>
              <p:cNvPr id="305" name="矩形 103"/>
              <p:cNvSpPr/>
              <p:nvPr>
                <p:custDataLst>
                  <p:tags r:id="rId7"/>
                </p:custDataLst>
              </p:nvPr>
            </p:nvSpPr>
            <p:spPr>
              <a:xfrm>
                <a:off x="8880305" y="4279660"/>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a:p>
            </p:txBody>
          </p:sp>
          <p:sp>
            <p:nvSpPr>
              <p:cNvPr id="306" name="文本框 137"/>
              <p:cNvSpPr txBox="1"/>
              <p:nvPr/>
            </p:nvSpPr>
            <p:spPr>
              <a:xfrm>
                <a:off x="8802446" y="4241838"/>
                <a:ext cx="698732" cy="338554"/>
              </a:xfrm>
              <a:prstGeom prst="rect">
                <a:avLst/>
              </a:prstGeom>
              <a:noFill/>
              <a:ln>
                <a:noFill/>
              </a:ln>
            </p:spPr>
            <p:txBody>
              <a:bodyPr wrap="square" rtlCol="0">
                <a:spAutoFit/>
              </a:bodyPr>
              <a:lstStyle/>
              <a:p>
                <a:pPr algn="ctr"/>
                <a:r>
                  <a:rPr lang="en-US" altLang="zh-CN" sz="1600" dirty="0">
                    <a:solidFill>
                      <a:schemeClr val="bg1"/>
                    </a:solidFill>
                  </a:rPr>
                  <a:t>B1L1</a:t>
                </a:r>
              </a:p>
            </p:txBody>
          </p:sp>
        </p:grpSp>
        <p:grpSp>
          <p:nvGrpSpPr>
            <p:cNvPr id="307" name="Group 306"/>
            <p:cNvGrpSpPr/>
            <p:nvPr/>
          </p:nvGrpSpPr>
          <p:grpSpPr>
            <a:xfrm>
              <a:off x="8806327" y="5809143"/>
              <a:ext cx="677282" cy="338554"/>
              <a:chOff x="8802446" y="4241838"/>
              <a:chExt cx="698732" cy="338554"/>
            </a:xfrm>
          </p:grpSpPr>
          <p:sp>
            <p:nvSpPr>
              <p:cNvPr id="308" name="矩形 103"/>
              <p:cNvSpPr/>
              <p:nvPr>
                <p:custDataLst>
                  <p:tags r:id="rId6"/>
                </p:custDataLst>
              </p:nvPr>
            </p:nvSpPr>
            <p:spPr>
              <a:xfrm>
                <a:off x="8880305" y="4279660"/>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a:p>
            </p:txBody>
          </p:sp>
          <p:sp>
            <p:nvSpPr>
              <p:cNvPr id="309" name="文本框 137"/>
              <p:cNvSpPr txBox="1"/>
              <p:nvPr/>
            </p:nvSpPr>
            <p:spPr>
              <a:xfrm>
                <a:off x="8802446" y="4241838"/>
                <a:ext cx="698732" cy="338554"/>
              </a:xfrm>
              <a:prstGeom prst="rect">
                <a:avLst/>
              </a:prstGeom>
              <a:noFill/>
              <a:ln>
                <a:noFill/>
              </a:ln>
            </p:spPr>
            <p:txBody>
              <a:bodyPr wrap="square" rtlCol="0">
                <a:spAutoFit/>
              </a:bodyPr>
              <a:lstStyle/>
              <a:p>
                <a:pPr algn="ctr"/>
                <a:r>
                  <a:rPr lang="en-US" altLang="zh-CN" sz="1600" dirty="0">
                    <a:solidFill>
                      <a:schemeClr val="bg1"/>
                    </a:solidFill>
                  </a:rPr>
                  <a:t>B1L2</a:t>
                </a:r>
              </a:p>
            </p:txBody>
          </p:sp>
        </p:grpSp>
      </p:grpSp>
      <p:cxnSp>
        <p:nvCxnSpPr>
          <p:cNvPr id="10" name="Straight Arrow Connector 9"/>
          <p:cNvCxnSpPr/>
          <p:nvPr/>
        </p:nvCxnSpPr>
        <p:spPr>
          <a:xfrm flipV="1">
            <a:off x="8518680" y="2732150"/>
            <a:ext cx="350321" cy="32278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V="1">
            <a:off x="9467543" y="3915996"/>
            <a:ext cx="350321" cy="32278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2" name="TextBox 311"/>
          <p:cNvSpPr txBox="1"/>
          <p:nvPr/>
        </p:nvSpPr>
        <p:spPr>
          <a:xfrm>
            <a:off x="9858847" y="3448761"/>
            <a:ext cx="2330766"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rPr>
              <a:t>High Throughput</a:t>
            </a:r>
          </a:p>
          <a:p>
            <a:pPr marL="285750" indent="-285750">
              <a:buFont typeface="Arial" panose="020B0604020202020204" pitchFamily="34" charset="0"/>
              <a:buChar char="•"/>
            </a:pPr>
            <a:r>
              <a:rPr lang="en-US" dirty="0">
                <a:solidFill>
                  <a:srgbClr val="C00000"/>
                </a:solidFill>
              </a:rPr>
              <a:t>High Latency</a:t>
            </a:r>
          </a:p>
        </p:txBody>
      </p:sp>
      <p:cxnSp>
        <p:nvCxnSpPr>
          <p:cNvPr id="313" name="Straight Arrow Connector 312"/>
          <p:cNvCxnSpPr/>
          <p:nvPr/>
        </p:nvCxnSpPr>
        <p:spPr>
          <a:xfrm flipV="1">
            <a:off x="9827317" y="5560025"/>
            <a:ext cx="350321" cy="32278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4" name="TextBox 313"/>
          <p:cNvSpPr txBox="1"/>
          <p:nvPr/>
        </p:nvSpPr>
        <p:spPr>
          <a:xfrm>
            <a:off x="9896663" y="5127971"/>
            <a:ext cx="2255133" cy="523220"/>
          </a:xfrm>
          <a:prstGeom prst="rect">
            <a:avLst/>
          </a:prstGeom>
          <a:noFill/>
        </p:spPr>
        <p:txBody>
          <a:bodyPr wrap="square" rtlCol="0">
            <a:spAutoFit/>
          </a:bodyPr>
          <a:lstStyle/>
          <a:p>
            <a:pPr algn="ctr"/>
            <a:r>
              <a:rPr lang="en-US" dirty="0">
                <a:solidFill>
                  <a:srgbClr val="C00000"/>
                </a:solidFill>
              </a:rPr>
              <a:t>Latency</a:t>
            </a:r>
            <a:r>
              <a:rPr lang="en-US" altLang="zh-CN" dirty="0">
                <a:solidFill>
                  <a:srgbClr val="C00000"/>
                </a:solidFill>
              </a:rPr>
              <a:t>-</a:t>
            </a:r>
            <a:r>
              <a:rPr lang="en-US" dirty="0">
                <a:solidFill>
                  <a:srgbClr val="C00000"/>
                </a:solidFill>
              </a:rPr>
              <a:t>Throughput</a:t>
            </a:r>
          </a:p>
          <a:p>
            <a:pPr algn="ctr"/>
            <a:r>
              <a:rPr lang="en-US" dirty="0">
                <a:solidFill>
                  <a:srgbClr val="C00000"/>
                </a:solidFill>
              </a:rPr>
              <a:t>Tradeoff</a:t>
            </a:r>
          </a:p>
        </p:txBody>
      </p:sp>
      <p:cxnSp>
        <p:nvCxnSpPr>
          <p:cNvPr id="6" name="Straight Connector 5"/>
          <p:cNvCxnSpPr/>
          <p:nvPr/>
        </p:nvCxnSpPr>
        <p:spPr>
          <a:xfrm>
            <a:off x="6715653" y="2629461"/>
            <a:ext cx="0" cy="30768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150765" y="2629460"/>
            <a:ext cx="0" cy="30768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6717068" y="3413853"/>
            <a:ext cx="0" cy="30768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209719" y="3413852"/>
            <a:ext cx="0" cy="30768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8598447" y="1767539"/>
            <a:ext cx="3591166"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rPr>
              <a:t>Less execution time in each stage</a:t>
            </a:r>
          </a:p>
          <a:p>
            <a:pPr marL="285750" indent="-285750">
              <a:buFont typeface="Arial" panose="020B0604020202020204" pitchFamily="34" charset="0"/>
              <a:buChar char="•"/>
            </a:pPr>
            <a:r>
              <a:rPr lang="en-US" dirty="0">
                <a:solidFill>
                  <a:srgbClr val="C00000"/>
                </a:solidFill>
              </a:rPr>
              <a:t>Low latency</a:t>
            </a:r>
          </a:p>
          <a:p>
            <a:pPr marL="285750" indent="-285750">
              <a:buFont typeface="Arial" panose="020B0604020202020204" pitchFamily="34" charset="0"/>
              <a:buChar char="•"/>
            </a:pPr>
            <a:r>
              <a:rPr lang="en-US" dirty="0">
                <a:solidFill>
                  <a:srgbClr val="C00000"/>
                </a:solidFill>
              </a:rPr>
              <a:t>Low throughput</a:t>
            </a:r>
          </a:p>
        </p:txBody>
      </p:sp>
      <p:sp>
        <p:nvSpPr>
          <p:cNvPr id="16" name="Rectangle 15"/>
          <p:cNvSpPr/>
          <p:nvPr/>
        </p:nvSpPr>
        <p:spPr>
          <a:xfrm>
            <a:off x="5484610" y="3314094"/>
            <a:ext cx="1311256" cy="369332"/>
          </a:xfrm>
          <a:prstGeom prst="rect">
            <a:avLst/>
          </a:prstGeom>
        </p:spPr>
        <p:txBody>
          <a:bodyPr wrap="none">
            <a:spAutoFit/>
          </a:bodyPr>
          <a:lstStyle/>
          <a:p>
            <a:r>
              <a:rPr lang="en-US" dirty="0">
                <a:solidFill>
                  <a:srgbClr val="C00000"/>
                </a:solidFill>
              </a:rPr>
              <a:t>Longer time</a:t>
            </a:r>
          </a:p>
        </p:txBody>
      </p:sp>
    </p:spTree>
    <p:extLst>
      <p:ext uri="{BB962C8B-B14F-4D97-AF65-F5344CB8AC3E}">
        <p14:creationId xmlns:p14="http://schemas.microsoft.com/office/powerpoint/2010/main" val="2876627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500"/>
                                        <p:tgtEl>
                                          <p:spTgt spid="137"/>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2"/>
                                        </p:tgtEl>
                                        <p:attrNameLst>
                                          <p:attrName>style.visibility</p:attrName>
                                        </p:attrNameLst>
                                      </p:cBhvr>
                                      <p:to>
                                        <p:strVal val="visible"/>
                                      </p:to>
                                    </p:set>
                                    <p:animEffect transition="in" filter="fade">
                                      <p:cBhvr>
                                        <p:cTn id="32" dur="500"/>
                                        <p:tgtEl>
                                          <p:spTgt spid="312"/>
                                        </p:tgtEl>
                                      </p:cBhvr>
                                    </p:animEffect>
                                  </p:childTnLst>
                                </p:cTn>
                              </p:par>
                              <p:par>
                                <p:cTn id="33" presetID="10" presetClass="entr" presetSubtype="0" fill="hold" nodeType="withEffect">
                                  <p:stCondLst>
                                    <p:cond delay="0"/>
                                  </p:stCondLst>
                                  <p:childTnLst>
                                    <p:set>
                                      <p:cBhvr>
                                        <p:cTn id="34" dur="1" fill="hold">
                                          <p:stCondLst>
                                            <p:cond delay="0"/>
                                          </p:stCondLst>
                                        </p:cTn>
                                        <p:tgtEl>
                                          <p:spTgt spid="311"/>
                                        </p:tgtEl>
                                        <p:attrNameLst>
                                          <p:attrName>style.visibility</p:attrName>
                                        </p:attrNameLst>
                                      </p:cBhvr>
                                      <p:to>
                                        <p:strVal val="visible"/>
                                      </p:to>
                                    </p:set>
                                    <p:animEffect transition="in" filter="fade">
                                      <p:cBhvr>
                                        <p:cTn id="35" dur="500"/>
                                        <p:tgtEl>
                                          <p:spTgt spid="3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3"/>
                                        </p:tgtEl>
                                        <p:attrNameLst>
                                          <p:attrName>style.visibility</p:attrName>
                                        </p:attrNameLst>
                                      </p:cBhvr>
                                      <p:to>
                                        <p:strVal val="visible"/>
                                      </p:to>
                                    </p:set>
                                    <p:animEffect transition="in" filter="fade">
                                      <p:cBhvr>
                                        <p:cTn id="40" dur="500"/>
                                        <p:tgtEl>
                                          <p:spTgt spid="3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4"/>
                                        </p:tgtEl>
                                        <p:attrNameLst>
                                          <p:attrName>style.visibility</p:attrName>
                                        </p:attrNameLst>
                                      </p:cBhvr>
                                      <p:to>
                                        <p:strVal val="visible"/>
                                      </p:to>
                                    </p:set>
                                    <p:animEffect transition="in" filter="fade">
                                      <p:cBhvr>
                                        <p:cTn id="43"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p:bldP spid="314" grpId="0"/>
      <p:bldP spid="14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9058817-0792-3F44-ABA3-1D359DF6F63D}"/>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1A1A1A"/>
              </a:buClr>
              <a:defRPr/>
            </a:pPr>
            <a:r>
              <a:rPr lang="en-US" altLang="zh-CN" sz="2800" b="0" dirty="0">
                <a:solidFill>
                  <a:srgbClr val="00B0F0"/>
                </a:solidFill>
                <a:latin typeface="+mn-lt"/>
                <a:cs typeface="Calibri" panose="020F0502020204030204" pitchFamily="34" charset="0"/>
              </a:rPr>
              <a:t>R</a:t>
            </a:r>
            <a:r>
              <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a:t>
            </a:r>
            <a:r>
              <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examine</a:t>
            </a:r>
            <a:r>
              <a:rPr kumimoji="0" lang="zh-CN" alt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 </a:t>
            </a:r>
            <a:r>
              <a:rPr kumimoji="0" lang="en-US" altLang="zh-CN"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rPr>
              <a:t>FPGA vs. GPU vs. CPU</a:t>
            </a:r>
            <a:r>
              <a:rPr lang="en-US" altLang="zh-CN" sz="2800" b="0" dirty="0">
                <a:solidFill>
                  <a:srgbClr val="00B0F0"/>
                </a:solidFill>
                <a:latin typeface="+mn-lt"/>
                <a:cs typeface="Calibri" panose="020F0502020204030204" pitchFamily="34" charset="0"/>
              </a:rPr>
              <a:t>:</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Deep</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Learning</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Inference</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pic>
        <p:nvPicPr>
          <p:cNvPr id="3" name="Picture 2" descr="Albert Vilella on X: &quot;... upgrade for many of those. Nvidia claims their  P100/V100/A100/H100 line of products have been able to outperform Moore's  Law in the last 5-6 years, with 26x increase">
            <a:extLst>
              <a:ext uri="{FF2B5EF4-FFF2-40B4-BE49-F238E27FC236}">
                <a16:creationId xmlns:a16="http://schemas.microsoft.com/office/drawing/2014/main" id="{97C69825-B2E7-8546-B0C7-CABA36B37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59" y="660409"/>
            <a:ext cx="4997130" cy="6072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CDE2D2-2D75-0E4A-958E-6B2017429DEE}"/>
              </a:ext>
            </a:extLst>
          </p:cNvPr>
          <p:cNvSpPr txBox="1"/>
          <p:nvPr/>
        </p:nvSpPr>
        <p:spPr>
          <a:xfrm>
            <a:off x="1354667" y="4893733"/>
            <a:ext cx="423333" cy="400110"/>
          </a:xfrm>
          <a:prstGeom prst="rect">
            <a:avLst/>
          </a:prstGeom>
          <a:noFill/>
        </p:spPr>
        <p:txBody>
          <a:bodyPr wrap="square" rtlCol="0">
            <a:spAutoFit/>
          </a:bodyPr>
          <a:lstStyle/>
          <a:p>
            <a:r>
              <a:rPr lang="en-US" altLang="zh-CN" sz="2000" dirty="0">
                <a:solidFill>
                  <a:srgbClr val="FF0000"/>
                </a:solidFill>
              </a:rPr>
              <a:t>B</a:t>
            </a:r>
            <a:endParaRPr lang="en-US" sz="2000" dirty="0">
              <a:solidFill>
                <a:srgbClr val="FF0000"/>
              </a:solidFill>
            </a:endParaRPr>
          </a:p>
        </p:txBody>
      </p:sp>
      <p:sp>
        <p:nvSpPr>
          <p:cNvPr id="5" name="TextBox 4">
            <a:extLst>
              <a:ext uri="{FF2B5EF4-FFF2-40B4-BE49-F238E27FC236}">
                <a16:creationId xmlns:a16="http://schemas.microsoft.com/office/drawing/2014/main" id="{11B9A452-2CFE-9440-AE05-5CEADB464236}"/>
              </a:ext>
            </a:extLst>
          </p:cNvPr>
          <p:cNvSpPr txBox="1"/>
          <p:nvPr/>
        </p:nvSpPr>
        <p:spPr>
          <a:xfrm>
            <a:off x="931334" y="5158376"/>
            <a:ext cx="423333" cy="400110"/>
          </a:xfrm>
          <a:prstGeom prst="rect">
            <a:avLst/>
          </a:prstGeom>
          <a:noFill/>
        </p:spPr>
        <p:txBody>
          <a:bodyPr wrap="square" rtlCol="0">
            <a:spAutoFit/>
          </a:bodyPr>
          <a:lstStyle/>
          <a:p>
            <a:r>
              <a:rPr lang="en-US" altLang="zh-CN" sz="2000" dirty="0">
                <a:solidFill>
                  <a:srgbClr val="FF0000"/>
                </a:solidFill>
              </a:rPr>
              <a:t>A</a:t>
            </a:r>
            <a:endParaRPr lang="en-US" sz="2000" dirty="0">
              <a:solidFill>
                <a:srgbClr val="FF0000"/>
              </a:solidFill>
            </a:endParaRPr>
          </a:p>
        </p:txBody>
      </p:sp>
      <p:sp>
        <p:nvSpPr>
          <p:cNvPr id="6" name="TextBox 5">
            <a:extLst>
              <a:ext uri="{FF2B5EF4-FFF2-40B4-BE49-F238E27FC236}">
                <a16:creationId xmlns:a16="http://schemas.microsoft.com/office/drawing/2014/main" id="{A96D1551-C15A-124A-A364-E867C05C7627}"/>
              </a:ext>
            </a:extLst>
          </p:cNvPr>
          <p:cNvSpPr txBox="1"/>
          <p:nvPr/>
        </p:nvSpPr>
        <p:spPr>
          <a:xfrm>
            <a:off x="2515500" y="4493623"/>
            <a:ext cx="423333" cy="400110"/>
          </a:xfrm>
          <a:prstGeom prst="rect">
            <a:avLst/>
          </a:prstGeom>
          <a:noFill/>
        </p:spPr>
        <p:txBody>
          <a:bodyPr wrap="square" rtlCol="0">
            <a:spAutoFit/>
          </a:bodyPr>
          <a:lstStyle/>
          <a:p>
            <a:r>
              <a:rPr lang="en-US" altLang="zh-CN" sz="2000" dirty="0">
                <a:solidFill>
                  <a:srgbClr val="FF0000"/>
                </a:solidFill>
              </a:rPr>
              <a:t>B’</a:t>
            </a:r>
            <a:endParaRPr lang="en-US" sz="2000" dirty="0">
              <a:solidFill>
                <a:srgbClr val="FF0000"/>
              </a:solidFill>
            </a:endParaRPr>
          </a:p>
        </p:txBody>
      </p:sp>
      <p:sp>
        <p:nvSpPr>
          <p:cNvPr id="7" name="TextBox 6">
            <a:extLst>
              <a:ext uri="{FF2B5EF4-FFF2-40B4-BE49-F238E27FC236}">
                <a16:creationId xmlns:a16="http://schemas.microsoft.com/office/drawing/2014/main" id="{AD7F619C-DC76-AF44-8E50-355DE6DD7B81}"/>
              </a:ext>
            </a:extLst>
          </p:cNvPr>
          <p:cNvSpPr txBox="1"/>
          <p:nvPr/>
        </p:nvSpPr>
        <p:spPr>
          <a:xfrm>
            <a:off x="3108167" y="3784670"/>
            <a:ext cx="423333" cy="400110"/>
          </a:xfrm>
          <a:prstGeom prst="rect">
            <a:avLst/>
          </a:prstGeom>
          <a:noFill/>
        </p:spPr>
        <p:txBody>
          <a:bodyPr wrap="square" rtlCol="0">
            <a:spAutoFit/>
          </a:bodyPr>
          <a:lstStyle/>
          <a:p>
            <a:r>
              <a:rPr lang="en-US" altLang="zh-CN" sz="2000" dirty="0">
                <a:solidFill>
                  <a:srgbClr val="FF0000"/>
                </a:solidFill>
              </a:rPr>
              <a:t>C</a:t>
            </a:r>
            <a:endParaRPr lang="en-US" sz="2000" dirty="0">
              <a:solidFill>
                <a:srgbClr val="FF0000"/>
              </a:solidFill>
            </a:endParaRPr>
          </a:p>
        </p:txBody>
      </p:sp>
      <p:sp>
        <p:nvSpPr>
          <p:cNvPr id="9" name="TextBox 8">
            <a:extLst>
              <a:ext uri="{FF2B5EF4-FFF2-40B4-BE49-F238E27FC236}">
                <a16:creationId xmlns:a16="http://schemas.microsoft.com/office/drawing/2014/main" id="{4F11424B-CDD7-FD45-9075-AF8088DFE56E}"/>
              </a:ext>
            </a:extLst>
          </p:cNvPr>
          <p:cNvSpPr txBox="1"/>
          <p:nvPr/>
        </p:nvSpPr>
        <p:spPr>
          <a:xfrm>
            <a:off x="4242700" y="1976851"/>
            <a:ext cx="423333" cy="400110"/>
          </a:xfrm>
          <a:prstGeom prst="rect">
            <a:avLst/>
          </a:prstGeom>
          <a:noFill/>
        </p:spPr>
        <p:txBody>
          <a:bodyPr wrap="square" rtlCol="0">
            <a:spAutoFit/>
          </a:bodyPr>
          <a:lstStyle/>
          <a:p>
            <a:r>
              <a:rPr lang="en-US" altLang="zh-CN" sz="2000" dirty="0">
                <a:solidFill>
                  <a:srgbClr val="FF0000"/>
                </a:solidFill>
              </a:rPr>
              <a:t>D</a:t>
            </a:r>
            <a:endParaRPr lang="en-US" sz="2000" dirty="0">
              <a:solidFill>
                <a:srgbClr val="FF0000"/>
              </a:solidFill>
            </a:endParaRPr>
          </a:p>
        </p:txBody>
      </p:sp>
      <p:sp>
        <p:nvSpPr>
          <p:cNvPr id="10" name="TextBox 9">
            <a:extLst>
              <a:ext uri="{FF2B5EF4-FFF2-40B4-BE49-F238E27FC236}">
                <a16:creationId xmlns:a16="http://schemas.microsoft.com/office/drawing/2014/main" id="{F8C580C7-8C68-D14B-B664-9853F2BD148A}"/>
              </a:ext>
            </a:extLst>
          </p:cNvPr>
          <p:cNvSpPr txBox="1"/>
          <p:nvPr/>
        </p:nvSpPr>
        <p:spPr>
          <a:xfrm>
            <a:off x="3735600" y="3429000"/>
            <a:ext cx="423333" cy="400110"/>
          </a:xfrm>
          <a:prstGeom prst="rect">
            <a:avLst/>
          </a:prstGeom>
          <a:noFill/>
        </p:spPr>
        <p:txBody>
          <a:bodyPr wrap="square" rtlCol="0">
            <a:spAutoFit/>
          </a:bodyPr>
          <a:lstStyle/>
          <a:p>
            <a:r>
              <a:rPr lang="en-US" altLang="zh-CN" sz="2000" dirty="0">
                <a:solidFill>
                  <a:srgbClr val="FF0000"/>
                </a:solidFill>
              </a:rPr>
              <a:t>C’</a:t>
            </a:r>
            <a:endParaRPr lang="en-US" sz="2000" dirty="0">
              <a:solidFill>
                <a:srgbClr val="FF0000"/>
              </a:solidFill>
            </a:endParaRPr>
          </a:p>
        </p:txBody>
      </p:sp>
      <p:sp>
        <p:nvSpPr>
          <p:cNvPr id="11" name="TextBox 10">
            <a:extLst>
              <a:ext uri="{FF2B5EF4-FFF2-40B4-BE49-F238E27FC236}">
                <a16:creationId xmlns:a16="http://schemas.microsoft.com/office/drawing/2014/main" id="{450935FE-3709-1C4B-8FF3-0560C885B27F}"/>
              </a:ext>
            </a:extLst>
          </p:cNvPr>
          <p:cNvSpPr txBox="1"/>
          <p:nvPr/>
        </p:nvSpPr>
        <p:spPr>
          <a:xfrm>
            <a:off x="5894250" y="899175"/>
            <a:ext cx="6096000" cy="1200329"/>
          </a:xfrm>
          <a:prstGeom prst="rect">
            <a:avLst/>
          </a:prstGeom>
          <a:noFill/>
        </p:spPr>
        <p:txBody>
          <a:bodyPr wrap="square" rtlCol="0">
            <a:spAutoFit/>
          </a:bodyPr>
          <a:lstStyle/>
          <a:p>
            <a:r>
              <a:rPr lang="en-US" altLang="zh-CN" sz="2400" dirty="0"/>
              <a:t>A</a:t>
            </a:r>
            <a:r>
              <a:rPr lang="zh-CN" altLang="en-US" sz="2400" dirty="0"/>
              <a:t> </a:t>
            </a:r>
            <a:r>
              <a:rPr lang="en-US" altLang="zh-CN" sz="2400" dirty="0"/>
              <a:t>-&gt;</a:t>
            </a:r>
            <a:r>
              <a:rPr lang="zh-CN" altLang="en-US" sz="2400" dirty="0"/>
              <a:t> </a:t>
            </a:r>
            <a:r>
              <a:rPr lang="en-US" altLang="zh-CN" sz="2400" dirty="0"/>
              <a:t>B,</a:t>
            </a:r>
            <a:r>
              <a:rPr lang="zh-CN" altLang="en-US" sz="2400" dirty="0"/>
              <a:t> </a:t>
            </a:r>
            <a:r>
              <a:rPr lang="en-US" altLang="zh-CN" sz="2400" dirty="0"/>
              <a:t>Volta</a:t>
            </a:r>
            <a:r>
              <a:rPr lang="zh-CN" altLang="en-US" sz="2400" dirty="0"/>
              <a:t> </a:t>
            </a:r>
            <a:r>
              <a:rPr lang="en-US" altLang="zh-CN" sz="2400" dirty="0"/>
              <a:t>GPU</a:t>
            </a:r>
            <a:r>
              <a:rPr lang="zh-CN" altLang="en-US" sz="2400" dirty="0"/>
              <a:t> </a:t>
            </a:r>
            <a:r>
              <a:rPr lang="en-US" altLang="zh-CN" sz="2400" dirty="0"/>
              <a:t>introduces</a:t>
            </a:r>
            <a:r>
              <a:rPr lang="zh-CN" altLang="en-US" sz="2400" dirty="0"/>
              <a:t> </a:t>
            </a:r>
            <a:r>
              <a:rPr lang="en-US" altLang="zh-CN" sz="2400" dirty="0"/>
              <a:t>Tensor</a:t>
            </a:r>
            <a:r>
              <a:rPr lang="zh-CN" altLang="en-US" sz="2400" dirty="0"/>
              <a:t> </a:t>
            </a:r>
            <a:r>
              <a:rPr lang="en-US" altLang="zh-CN" sz="2400" dirty="0"/>
              <a:t>Core</a:t>
            </a:r>
          </a:p>
          <a:p>
            <a:r>
              <a:rPr lang="en-US" altLang="zh-CN" sz="2400" dirty="0"/>
              <a:t>B’-&gt;</a:t>
            </a:r>
            <a:r>
              <a:rPr lang="zh-CN" altLang="en-US" sz="2400" dirty="0"/>
              <a:t> </a:t>
            </a:r>
            <a:r>
              <a:rPr lang="en-US" altLang="zh-CN" sz="2400" dirty="0"/>
              <a:t>C,</a:t>
            </a:r>
            <a:r>
              <a:rPr lang="zh-CN" altLang="en-US" sz="2400" dirty="0"/>
              <a:t> </a:t>
            </a:r>
            <a:r>
              <a:rPr lang="en-US" altLang="zh-CN" sz="2400" dirty="0"/>
              <a:t>Tensor</a:t>
            </a:r>
            <a:r>
              <a:rPr lang="zh-CN" altLang="en-US" sz="2400" dirty="0"/>
              <a:t> </a:t>
            </a:r>
            <a:r>
              <a:rPr lang="en-US" altLang="zh-CN" sz="2400" dirty="0"/>
              <a:t>Core</a:t>
            </a:r>
            <a:r>
              <a:rPr lang="zh-CN" altLang="en-US" sz="2400" dirty="0"/>
              <a:t> </a:t>
            </a:r>
            <a:r>
              <a:rPr lang="en-US" altLang="zh-CN" sz="2400" dirty="0"/>
              <a:t>Upgrade</a:t>
            </a:r>
          </a:p>
          <a:p>
            <a:r>
              <a:rPr lang="en-US" altLang="zh-CN" sz="2400" dirty="0"/>
              <a:t>C’-&gt;</a:t>
            </a:r>
            <a:r>
              <a:rPr lang="zh-CN" altLang="en-US" sz="2400" dirty="0"/>
              <a:t> </a:t>
            </a:r>
            <a:r>
              <a:rPr lang="en-US" altLang="zh-CN" sz="2400" dirty="0"/>
              <a:t>D,</a:t>
            </a:r>
            <a:r>
              <a:rPr lang="zh-CN" altLang="en-US" sz="2400" dirty="0"/>
              <a:t> </a:t>
            </a:r>
            <a:r>
              <a:rPr lang="en-US" altLang="zh-CN" sz="2400" dirty="0"/>
              <a:t>Tensor</a:t>
            </a:r>
            <a:r>
              <a:rPr lang="zh-CN" altLang="en-US" sz="2400" dirty="0"/>
              <a:t> </a:t>
            </a:r>
            <a:r>
              <a:rPr lang="en-US" altLang="zh-CN" sz="2400" dirty="0"/>
              <a:t>Core</a:t>
            </a:r>
            <a:r>
              <a:rPr lang="zh-CN" altLang="en-US" sz="2400" dirty="0"/>
              <a:t> </a:t>
            </a:r>
            <a:r>
              <a:rPr lang="en-US" altLang="zh-CN" sz="2400" dirty="0"/>
              <a:t>Upgrade</a:t>
            </a:r>
            <a:endParaRPr lang="en-US" sz="2400" dirty="0"/>
          </a:p>
        </p:txBody>
      </p:sp>
      <p:pic>
        <p:nvPicPr>
          <p:cNvPr id="1028" name="Picture 4" descr="NVIDIA Turing GPU architecture Tensor Cores support different precisions">
            <a:extLst>
              <a:ext uri="{FF2B5EF4-FFF2-40B4-BE49-F238E27FC236}">
                <a16:creationId xmlns:a16="http://schemas.microsoft.com/office/drawing/2014/main" id="{9527471F-3B3B-2541-9919-B32B5DD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0132" y="2099504"/>
            <a:ext cx="6324237" cy="37919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A033D14-926F-DC4B-A534-DDCD2445BBF9}"/>
              </a:ext>
            </a:extLst>
          </p:cNvPr>
          <p:cNvSpPr txBox="1"/>
          <p:nvPr/>
        </p:nvSpPr>
        <p:spPr>
          <a:xfrm>
            <a:off x="5706829" y="5532981"/>
            <a:ext cx="6096000" cy="461665"/>
          </a:xfrm>
          <a:prstGeom prst="rect">
            <a:avLst/>
          </a:prstGeom>
          <a:noFill/>
        </p:spPr>
        <p:txBody>
          <a:bodyPr wrap="square" rtlCol="0">
            <a:spAutoFit/>
          </a:bodyPr>
          <a:lstStyle/>
          <a:p>
            <a:r>
              <a:rPr lang="en-US" altLang="zh-CN" sz="2400" dirty="0"/>
              <a:t>What</a:t>
            </a:r>
            <a:r>
              <a:rPr lang="zh-CN" altLang="en-US" sz="2400" dirty="0"/>
              <a:t> </a:t>
            </a:r>
            <a:r>
              <a:rPr lang="en-US" altLang="zh-CN" sz="2400" dirty="0"/>
              <a:t>if</a:t>
            </a:r>
            <a:r>
              <a:rPr lang="zh-CN" altLang="en-US" sz="2400" dirty="0"/>
              <a:t> </a:t>
            </a:r>
            <a:r>
              <a:rPr lang="en-US" altLang="zh-CN" sz="2400" dirty="0"/>
              <a:t>“FPGA</a:t>
            </a:r>
            <a:r>
              <a:rPr lang="zh-CN" altLang="en-US" sz="2400" dirty="0"/>
              <a:t> </a:t>
            </a:r>
            <a:r>
              <a:rPr lang="en-US" altLang="zh-CN" sz="2400" dirty="0"/>
              <a:t>+</a:t>
            </a:r>
            <a:r>
              <a:rPr lang="zh-CN" altLang="en-US" sz="2400" dirty="0"/>
              <a:t> </a:t>
            </a:r>
            <a:r>
              <a:rPr lang="en-US" altLang="zh-CN" sz="2400" dirty="0"/>
              <a:t>Tensor</a:t>
            </a:r>
            <a:r>
              <a:rPr lang="zh-CN" altLang="en-US" sz="2400" dirty="0"/>
              <a:t> </a:t>
            </a:r>
            <a:r>
              <a:rPr lang="en-US" altLang="zh-CN" sz="2400" dirty="0"/>
              <a:t>Core”?</a:t>
            </a:r>
            <a:endParaRPr lang="en-US" sz="2400" dirty="0"/>
          </a:p>
        </p:txBody>
      </p:sp>
    </p:spTree>
    <p:extLst>
      <p:ext uri="{BB962C8B-B14F-4D97-AF65-F5344CB8AC3E}">
        <p14:creationId xmlns:p14="http://schemas.microsoft.com/office/powerpoint/2010/main" val="23978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60</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SSR Architecture, Designs &amp; Software</a:t>
            </a:r>
          </a:p>
        </p:txBody>
      </p:sp>
      <p:sp>
        <p:nvSpPr>
          <p:cNvPr id="28" name="TextBox 27"/>
          <p:cNvSpPr txBox="1"/>
          <p:nvPr/>
        </p:nvSpPr>
        <p:spPr>
          <a:xfrm>
            <a:off x="692676" y="1465155"/>
            <a:ext cx="198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Challenges</a:t>
            </a:r>
          </a:p>
        </p:txBody>
      </p:sp>
      <p:sp>
        <p:nvSpPr>
          <p:cNvPr id="29" name="TextBox 28"/>
          <p:cNvSpPr txBox="1"/>
          <p:nvPr/>
        </p:nvSpPr>
        <p:spPr>
          <a:xfrm>
            <a:off x="6422324" y="1465155"/>
            <a:ext cx="198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Solutions</a:t>
            </a:r>
          </a:p>
        </p:txBody>
      </p:sp>
      <p:grpSp>
        <p:nvGrpSpPr>
          <p:cNvPr id="30" name="Group 29"/>
          <p:cNvGrpSpPr/>
          <p:nvPr/>
        </p:nvGrpSpPr>
        <p:grpSpPr>
          <a:xfrm>
            <a:off x="454530" y="3627991"/>
            <a:ext cx="11129645" cy="783706"/>
            <a:chOff x="337777" y="3533665"/>
            <a:chExt cx="11129645" cy="783706"/>
          </a:xfrm>
        </p:grpSpPr>
        <p:sp>
          <p:nvSpPr>
            <p:cNvPr id="31" name="Title 2">
              <a:extLst>
                <a:ext uri="{FF2B5EF4-FFF2-40B4-BE49-F238E27FC236}">
                  <a16:creationId xmlns:a16="http://schemas.microsoft.com/office/drawing/2014/main" id="{C35C392B-5441-6443-B1E5-82C3FFF8C8A2}"/>
                </a:ext>
              </a:extLst>
            </p:cNvPr>
            <p:cNvSpPr txBox="1">
              <a:spLocks/>
            </p:cNvSpPr>
            <p:nvPr/>
          </p:nvSpPr>
          <p:spPr>
            <a:xfrm>
              <a:off x="337777" y="3533665"/>
              <a:ext cx="5473700" cy="783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marR="0" lvl="0" indent="-342900" algn="l" defTabSz="914400" rtl="0" eaLnBrk="1" fontAlgn="auto" latinLnBrk="0" hangingPunct="1">
                <a:lnSpc>
                  <a:spcPct val="100000"/>
                </a:lnSpc>
                <a:spcBef>
                  <a:spcPts val="0"/>
                </a:spcBef>
                <a:spcAft>
                  <a:spcPts val="0"/>
                </a:spcAft>
                <a:buClr>
                  <a:srgbClr val="1A1A1A"/>
                </a:buClr>
                <a:buSzPts val="2600"/>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Raleway"/>
                  <a:sym typeface="Raleway"/>
                </a:rPr>
                <a:t>Non-linear &amp; elementwise</a:t>
              </a:r>
              <a:r>
                <a:rPr kumimoji="0" lang="en-US" sz="2000" b="1" i="0" u="none" strike="noStrike" kern="0" cap="none" spc="0" normalizeH="0" noProof="0" dirty="0">
                  <a:ln>
                    <a:noFill/>
                  </a:ln>
                  <a:solidFill>
                    <a:prstClr val="black"/>
                  </a:solidFill>
                  <a:effectLst/>
                  <a:uLnTx/>
                  <a:uFillTx/>
                  <a:latin typeface="Raleway"/>
                  <a:sym typeface="Raleway"/>
                </a:rPr>
                <a:t> </a:t>
              </a:r>
              <a:r>
                <a:rPr lang="en-US" sz="2000" kern="0" dirty="0">
                  <a:solidFill>
                    <a:prstClr val="black"/>
                  </a:solidFill>
                </a:rPr>
                <a:t>k</a:t>
              </a:r>
              <a:r>
                <a:rPr kumimoji="0" lang="en-US" sz="2000" b="1" i="0" u="none" strike="noStrike" kern="0" cap="none" spc="0" normalizeH="0" baseline="0" noProof="0" dirty="0" err="1">
                  <a:ln>
                    <a:noFill/>
                  </a:ln>
                  <a:solidFill>
                    <a:prstClr val="black"/>
                  </a:solidFill>
                  <a:effectLst/>
                  <a:uLnTx/>
                  <a:uFillTx/>
                  <a:latin typeface="Raleway"/>
                  <a:sym typeface="Raleway"/>
                </a:rPr>
                <a:t>ernels</a:t>
              </a:r>
              <a:r>
                <a:rPr kumimoji="0" lang="en-US" sz="2000" b="1" i="0" u="none" strike="noStrike" kern="0" cap="none" spc="0" normalizeH="0" baseline="0" noProof="0" dirty="0">
                  <a:ln>
                    <a:noFill/>
                  </a:ln>
                  <a:solidFill>
                    <a:prstClr val="black"/>
                  </a:solidFill>
                  <a:effectLst/>
                  <a:uLnTx/>
                  <a:uFillTx/>
                  <a:latin typeface="Raleway"/>
                  <a:sym typeface="Raleway"/>
                </a:rPr>
                <a:t> takes Non-negligible</a:t>
              </a:r>
              <a:r>
                <a:rPr kumimoji="0" lang="en-US" sz="2000" b="1" i="0" u="none" strike="noStrike" kern="0" cap="none" spc="0" normalizeH="0" noProof="0" dirty="0">
                  <a:ln>
                    <a:noFill/>
                  </a:ln>
                  <a:solidFill>
                    <a:prstClr val="black"/>
                  </a:solidFill>
                  <a:effectLst/>
                  <a:uLnTx/>
                  <a:uFillTx/>
                  <a:latin typeface="Raleway"/>
                  <a:sym typeface="Raleway"/>
                </a:rPr>
                <a:t> </a:t>
              </a:r>
              <a:r>
                <a:rPr lang="en-US" sz="2000" kern="0" dirty="0">
                  <a:solidFill>
                    <a:prstClr val="black"/>
                  </a:solidFill>
                </a:rPr>
                <a:t>t</a:t>
              </a:r>
              <a:r>
                <a:rPr kumimoji="0" lang="en-US" sz="2000" b="1" i="0" u="none" strike="noStrike" kern="0" cap="none" spc="0" normalizeH="0" noProof="0" dirty="0" err="1">
                  <a:ln>
                    <a:noFill/>
                  </a:ln>
                  <a:solidFill>
                    <a:prstClr val="black"/>
                  </a:solidFill>
                  <a:effectLst/>
                  <a:uLnTx/>
                  <a:uFillTx/>
                  <a:latin typeface="Raleway"/>
                  <a:sym typeface="Raleway"/>
                </a:rPr>
                <a:t>ime</a:t>
              </a:r>
              <a:endParaRPr kumimoji="0" lang="en-US" sz="2000" b="1" i="0" u="none" strike="noStrike" kern="0" cap="none" spc="0" normalizeH="0" baseline="0" noProof="0" dirty="0">
                <a:ln>
                  <a:noFill/>
                </a:ln>
                <a:solidFill>
                  <a:prstClr val="black"/>
                </a:solidFill>
                <a:effectLst/>
                <a:uLnTx/>
                <a:uFillTx/>
                <a:latin typeface="Raleway"/>
                <a:sym typeface="Raleway"/>
              </a:endParaRPr>
            </a:p>
            <a:p>
              <a:pPr marR="0" lvl="0" algn="l" defTabSz="914400" rtl="0" eaLnBrk="1" fontAlgn="auto" latinLnBrk="0" hangingPunct="1">
                <a:lnSpc>
                  <a:spcPct val="100000"/>
                </a:lnSpc>
                <a:spcBef>
                  <a:spcPts val="0"/>
                </a:spcBef>
                <a:spcAft>
                  <a:spcPts val="0"/>
                </a:spcAft>
                <a:buClr>
                  <a:srgbClr val="1A1A1A"/>
                </a:buClr>
                <a:buSzPts val="2600"/>
                <a:tabLst/>
                <a:defRPr/>
              </a:pPr>
              <a:r>
                <a:rPr kumimoji="0" lang="en-US" sz="2000" b="1" i="0" u="none" strike="noStrike" kern="0" cap="none" spc="0" normalizeH="0" baseline="0" noProof="0" dirty="0">
                  <a:ln>
                    <a:noFill/>
                  </a:ln>
                  <a:solidFill>
                    <a:prstClr val="black"/>
                  </a:solidFill>
                  <a:effectLst/>
                  <a:uLnTx/>
                  <a:uFillTx/>
                  <a:latin typeface="Raleway"/>
                  <a:sym typeface="Raleway"/>
                </a:rPr>
                <a:t> </a:t>
              </a:r>
            </a:p>
          </p:txBody>
        </p:sp>
        <p:sp>
          <p:nvSpPr>
            <p:cNvPr id="32" name="Title 2">
              <a:extLst>
                <a:ext uri="{FF2B5EF4-FFF2-40B4-BE49-F238E27FC236}">
                  <a16:creationId xmlns:a16="http://schemas.microsoft.com/office/drawing/2014/main" id="{C35C392B-5441-6443-B1E5-82C3FFF8C8A2}"/>
                </a:ext>
              </a:extLst>
            </p:cNvPr>
            <p:cNvSpPr txBox="1">
              <a:spLocks/>
            </p:cNvSpPr>
            <p:nvPr/>
          </p:nvSpPr>
          <p:spPr>
            <a:xfrm>
              <a:off x="5993722" y="3533665"/>
              <a:ext cx="5473700" cy="783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marR="0" lvl="0" indent="-342900" algn="l" defTabSz="914400" rtl="0" eaLnBrk="1" fontAlgn="auto" latinLnBrk="0" hangingPunct="1">
                <a:lnSpc>
                  <a:spcPct val="100000"/>
                </a:lnSpc>
                <a:spcBef>
                  <a:spcPts val="0"/>
                </a:spcBef>
                <a:spcAft>
                  <a:spcPts val="0"/>
                </a:spcAft>
                <a:buClr>
                  <a:srgbClr val="1A1A1A"/>
                </a:buClr>
                <a:buSzPts val="2600"/>
                <a:buFont typeface="Arial" panose="020B0604020202020204" pitchFamily="34" charset="0"/>
                <a:buChar char="•"/>
                <a:tabLst/>
                <a:defRPr/>
              </a:pPr>
              <a:r>
                <a:rPr lang="en-US" altLang="zh-CN" sz="2000" kern="0" dirty="0">
                  <a:solidFill>
                    <a:srgbClr val="C00000"/>
                  </a:solidFill>
                </a:rPr>
                <a:t>Feature:</a:t>
              </a:r>
              <a:r>
                <a:rPr lang="zh-CN" altLang="en-US" sz="2000" kern="0" dirty="0">
                  <a:solidFill>
                    <a:srgbClr val="C00000"/>
                  </a:solidFill>
                </a:rPr>
                <a:t> </a:t>
              </a:r>
              <a:r>
                <a:rPr lang="en-US" sz="2000" kern="0" dirty="0">
                  <a:solidFill>
                    <a:srgbClr val="C00000"/>
                  </a:solidFill>
                </a:rPr>
                <a:t>Enable Inter-Acc aware on-chip data forwarding and fine-grained pipeline</a:t>
              </a:r>
              <a:endParaRPr kumimoji="0" lang="en-US" sz="1600" b="0" i="0" u="none" strike="noStrike" kern="0" cap="none" spc="0" normalizeH="0" baseline="0" noProof="0" dirty="0">
                <a:ln>
                  <a:noFill/>
                </a:ln>
                <a:solidFill>
                  <a:srgbClr val="C00000"/>
                </a:solidFill>
                <a:effectLst/>
                <a:uLnTx/>
                <a:uFillTx/>
                <a:latin typeface="Raleway"/>
                <a:sym typeface="Raleway"/>
              </a:endParaRPr>
            </a:p>
          </p:txBody>
        </p:sp>
      </p:grpSp>
      <p:grpSp>
        <p:nvGrpSpPr>
          <p:cNvPr id="33" name="Group 32"/>
          <p:cNvGrpSpPr/>
          <p:nvPr/>
        </p:nvGrpSpPr>
        <p:grpSpPr>
          <a:xfrm>
            <a:off x="454530" y="5015246"/>
            <a:ext cx="11597687" cy="1277489"/>
            <a:chOff x="337777" y="4706520"/>
            <a:chExt cx="11597687" cy="1277489"/>
          </a:xfrm>
        </p:grpSpPr>
        <p:sp>
          <p:nvSpPr>
            <p:cNvPr id="34" name="Title 2">
              <a:extLst>
                <a:ext uri="{FF2B5EF4-FFF2-40B4-BE49-F238E27FC236}">
                  <a16:creationId xmlns:a16="http://schemas.microsoft.com/office/drawing/2014/main" id="{C35C392B-5441-6443-B1E5-82C3FFF8C8A2}"/>
                </a:ext>
              </a:extLst>
            </p:cNvPr>
            <p:cNvSpPr txBox="1">
              <a:spLocks/>
            </p:cNvSpPr>
            <p:nvPr/>
          </p:nvSpPr>
          <p:spPr>
            <a:xfrm>
              <a:off x="337777" y="4706520"/>
              <a:ext cx="5473700" cy="8154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kumimoji="0" lang="en-US" sz="2000" b="1" i="0" u="none" strike="noStrike" kern="0" cap="none" spc="0" normalizeH="0" baseline="0" noProof="0" dirty="0">
                  <a:ln>
                    <a:noFill/>
                  </a:ln>
                  <a:solidFill>
                    <a:prstClr val="black"/>
                  </a:solidFill>
                  <a:effectLst/>
                  <a:uLnTx/>
                  <a:uFillTx/>
                  <a:latin typeface="Raleway"/>
                  <a:sym typeface="Raleway"/>
                </a:rPr>
                <a:t>The large</a:t>
              </a:r>
              <a:r>
                <a:rPr kumimoji="0" lang="en-US" sz="2000" b="1" i="0" u="none" strike="noStrike" kern="0" cap="none" spc="0" normalizeH="0" noProof="0" dirty="0">
                  <a:ln>
                    <a:noFill/>
                  </a:ln>
                  <a:solidFill>
                    <a:prstClr val="black"/>
                  </a:solidFill>
                  <a:effectLst/>
                  <a:uLnTx/>
                  <a:uFillTx/>
                  <a:latin typeface="Raleway"/>
                  <a:sym typeface="Raleway"/>
                </a:rPr>
                <a:t> </a:t>
              </a:r>
              <a:r>
                <a:rPr lang="en-US" sz="2000" kern="0" dirty="0">
                  <a:solidFill>
                    <a:prstClr val="black"/>
                  </a:solidFill>
                </a:rPr>
                <a:t>design space &amp; heterogeneity</a:t>
              </a:r>
              <a:r>
                <a:rPr kumimoji="0" lang="en-US" sz="2000" b="1" i="0" u="none" strike="noStrike" kern="0" cap="none" spc="0" normalizeH="0" noProof="0" dirty="0">
                  <a:ln>
                    <a:noFill/>
                  </a:ln>
                  <a:solidFill>
                    <a:prstClr val="black"/>
                  </a:solidFill>
                  <a:effectLst/>
                  <a:uLnTx/>
                  <a:uFillTx/>
                  <a:latin typeface="Raleway"/>
                  <a:sym typeface="Raleway"/>
                </a:rPr>
                <a:t> of ACAP motivates an automation tool</a:t>
              </a:r>
              <a:endParaRPr kumimoji="0" lang="en-US" sz="2000" b="1" i="0" u="none" strike="noStrike" kern="0" cap="none" spc="0" normalizeH="0" baseline="0" noProof="0" dirty="0">
                <a:ln>
                  <a:noFill/>
                </a:ln>
                <a:solidFill>
                  <a:prstClr val="black"/>
                </a:solidFill>
                <a:effectLst/>
                <a:uLnTx/>
                <a:uFillTx/>
                <a:latin typeface="Raleway"/>
                <a:sym typeface="Raleway"/>
              </a:endParaRPr>
            </a:p>
          </p:txBody>
        </p:sp>
        <p:sp>
          <p:nvSpPr>
            <p:cNvPr id="35" name="Title 2">
              <a:extLst>
                <a:ext uri="{FF2B5EF4-FFF2-40B4-BE49-F238E27FC236}">
                  <a16:creationId xmlns:a16="http://schemas.microsoft.com/office/drawing/2014/main" id="{C35C392B-5441-6443-B1E5-82C3FFF8C8A2}"/>
                </a:ext>
              </a:extLst>
            </p:cNvPr>
            <p:cNvSpPr txBox="1">
              <a:spLocks/>
            </p:cNvSpPr>
            <p:nvPr/>
          </p:nvSpPr>
          <p:spPr>
            <a:xfrm>
              <a:off x="5992456" y="4752924"/>
              <a:ext cx="5943008" cy="123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lvl="0" indent="-342900">
                <a:buClr>
                  <a:srgbClr val="1A1A1A"/>
                </a:buClr>
                <a:buFont typeface="Arial" panose="020B0604020202020204" pitchFamily="34" charset="0"/>
                <a:buChar char="•"/>
                <a:defRPr/>
              </a:pPr>
              <a:r>
                <a:rPr kumimoji="0" lang="en-US" sz="2000" b="1" i="0" u="none" strike="noStrike" kern="0" cap="none" spc="0" normalizeH="0" baseline="0" noProof="0" dirty="0">
                  <a:ln>
                    <a:noFill/>
                  </a:ln>
                  <a:solidFill>
                    <a:srgbClr val="C00000"/>
                  </a:solidFill>
                  <a:effectLst/>
                  <a:uLnTx/>
                  <a:uFillTx/>
                  <a:latin typeface="Raleway"/>
                  <a:sym typeface="Raleway"/>
                </a:rPr>
                <a:t>SSR two-phase DSE tool &amp; automatic workflow</a:t>
              </a:r>
              <a:r>
                <a:rPr kumimoji="0" lang="en-US" sz="2000" b="1" i="0" u="none" strike="noStrike" kern="0" cap="none" spc="0" normalizeH="0" noProof="0" dirty="0">
                  <a:ln>
                    <a:noFill/>
                  </a:ln>
                  <a:solidFill>
                    <a:srgbClr val="C00000"/>
                  </a:solidFill>
                  <a:effectLst/>
                  <a:uLnTx/>
                  <a:uFillTx/>
                  <a:latin typeface="Raleway"/>
                  <a:sym typeface="Raleway"/>
                </a:rPr>
                <a:t> </a:t>
              </a:r>
              <a:r>
                <a:rPr lang="en-US" sz="2000" kern="0" dirty="0">
                  <a:solidFill>
                    <a:srgbClr val="C00000"/>
                  </a:solidFill>
                </a:rPr>
                <a:t>for implementation on ACAP </a:t>
              </a:r>
              <a:r>
                <a:rPr lang="en-US" sz="1400" kern="0" dirty="0">
                  <a:solidFill>
                    <a:schemeClr val="accent5"/>
                  </a:solidFill>
                  <a:hlinkClick r:id="rId3"/>
                </a:rPr>
                <a:t>https://github.com/arc-research-lab/SSR</a:t>
              </a:r>
              <a:endParaRPr kumimoji="0" lang="en-US" sz="2000" b="1" i="0" u="none" strike="noStrike" kern="0" cap="none" spc="0" normalizeH="0" baseline="0" noProof="0" dirty="0">
                <a:ln>
                  <a:noFill/>
                </a:ln>
                <a:solidFill>
                  <a:schemeClr val="accent5"/>
                </a:solidFill>
                <a:effectLst/>
                <a:uLnTx/>
                <a:uFillTx/>
                <a:sym typeface="Raleway"/>
              </a:endParaRPr>
            </a:p>
          </p:txBody>
        </p:sp>
      </p:grpSp>
      <p:grpSp>
        <p:nvGrpSpPr>
          <p:cNvPr id="36" name="Group 35"/>
          <p:cNvGrpSpPr/>
          <p:nvPr/>
        </p:nvGrpSpPr>
        <p:grpSpPr>
          <a:xfrm>
            <a:off x="404812" y="2156927"/>
            <a:ext cx="11865862" cy="1158356"/>
            <a:chOff x="258402" y="2099777"/>
            <a:chExt cx="11865862" cy="1158356"/>
          </a:xfrm>
        </p:grpSpPr>
        <p:sp>
          <p:nvSpPr>
            <p:cNvPr id="37" name="Title 2">
              <a:extLst>
                <a:ext uri="{FF2B5EF4-FFF2-40B4-BE49-F238E27FC236}">
                  <a16:creationId xmlns:a16="http://schemas.microsoft.com/office/drawing/2014/main" id="{C35C392B-5441-6443-B1E5-82C3FFF8C8A2}"/>
                </a:ext>
              </a:extLst>
            </p:cNvPr>
            <p:cNvSpPr txBox="1">
              <a:spLocks/>
            </p:cNvSpPr>
            <p:nvPr/>
          </p:nvSpPr>
          <p:spPr>
            <a:xfrm>
              <a:off x="258402" y="2099777"/>
              <a:ext cx="5473700" cy="1158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marR="0" lvl="0" indent="-342900" algn="l" defTabSz="914400" rtl="0" eaLnBrk="1" fontAlgn="auto" latinLnBrk="0" hangingPunct="1">
                <a:lnSpc>
                  <a:spcPct val="100000"/>
                </a:lnSpc>
                <a:spcBef>
                  <a:spcPts val="0"/>
                </a:spcBef>
                <a:spcAft>
                  <a:spcPts val="0"/>
                </a:spcAft>
                <a:buClr>
                  <a:srgbClr val="1A1A1A"/>
                </a:buClr>
                <a:buSzPts val="2600"/>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Raleway"/>
                  <a:sym typeface="Raleway"/>
                </a:rPr>
                <a:t>Spatial</a:t>
              </a:r>
              <a:r>
                <a:rPr lang="en-US" sz="2000" kern="0" dirty="0">
                  <a:solidFill>
                    <a:prstClr val="black"/>
                  </a:solidFill>
                </a:rPr>
                <a:t>-Only         </a:t>
              </a:r>
              <a:r>
                <a:rPr lang="en-US" sz="2000" kern="0" dirty="0">
                  <a:solidFill>
                    <a:prstClr val="black"/>
                  </a:solidFill>
                  <a:sym typeface="Wingdings" panose="05000000000000000000" pitchFamily="2" charset="2"/>
                </a:rPr>
                <a:t>  High Latency</a:t>
              </a:r>
            </a:p>
            <a:p>
              <a:pPr marR="0" lvl="0" algn="l" defTabSz="914400" rtl="0" eaLnBrk="1" fontAlgn="auto" latinLnBrk="0" hangingPunct="1">
                <a:lnSpc>
                  <a:spcPct val="100000"/>
                </a:lnSpc>
                <a:spcBef>
                  <a:spcPts val="0"/>
                </a:spcBef>
                <a:spcAft>
                  <a:spcPts val="0"/>
                </a:spcAft>
                <a:buClr>
                  <a:srgbClr val="1A1A1A"/>
                </a:buClr>
                <a:buSzPts val="2600"/>
                <a:tabLst/>
                <a:defRPr/>
              </a:pPr>
              <a:r>
                <a:rPr lang="en-US" sz="2000" kern="0" dirty="0">
                  <a:solidFill>
                    <a:prstClr val="black"/>
                  </a:solidFill>
                  <a:sym typeface="Wingdings" panose="05000000000000000000" pitchFamily="2" charset="2"/>
                </a:rPr>
                <a:t>      </a:t>
              </a:r>
              <a:r>
                <a:rPr kumimoji="0" lang="en-US" sz="2000" b="1" i="0" u="none" strike="noStrike" kern="0" cap="none" spc="0" normalizeH="0" baseline="0" noProof="0" dirty="0">
                  <a:ln>
                    <a:noFill/>
                  </a:ln>
                  <a:solidFill>
                    <a:prstClr val="black"/>
                  </a:solidFill>
                  <a:effectLst/>
                  <a:uLnTx/>
                  <a:uFillTx/>
                  <a:latin typeface="Raleway"/>
                  <a:sym typeface="Wingdings" panose="05000000000000000000" pitchFamily="2" charset="2"/>
                </a:rPr>
                <a:t>Sequential-Only</a:t>
              </a:r>
              <a:r>
                <a:rPr kumimoji="0" lang="en-US" sz="2000" b="1" i="0" u="none" strike="noStrike" kern="0" cap="none" spc="0" normalizeH="0" noProof="0" dirty="0">
                  <a:ln>
                    <a:noFill/>
                  </a:ln>
                  <a:solidFill>
                    <a:prstClr val="black"/>
                  </a:solidFill>
                  <a:effectLst/>
                  <a:uLnTx/>
                  <a:uFillTx/>
                  <a:latin typeface="Raleway"/>
                  <a:sym typeface="Wingdings" panose="05000000000000000000" pitchFamily="2" charset="2"/>
                </a:rPr>
                <a:t>   Low Throughput</a:t>
              </a:r>
              <a:endParaRPr kumimoji="0" lang="en-US" sz="2000" b="1" i="0" u="none" strike="noStrike" kern="0" cap="none" spc="0" normalizeH="0" baseline="0" noProof="0" dirty="0">
                <a:ln>
                  <a:noFill/>
                </a:ln>
                <a:solidFill>
                  <a:prstClr val="black"/>
                </a:solidFill>
                <a:effectLst/>
                <a:uLnTx/>
                <a:uFillTx/>
                <a:latin typeface="Raleway"/>
                <a:sym typeface="Raleway"/>
              </a:endParaRPr>
            </a:p>
          </p:txBody>
        </p:sp>
        <p:sp>
          <p:nvSpPr>
            <p:cNvPr id="38" name="Title 2">
              <a:extLst>
                <a:ext uri="{FF2B5EF4-FFF2-40B4-BE49-F238E27FC236}">
                  <a16:creationId xmlns:a16="http://schemas.microsoft.com/office/drawing/2014/main" id="{C35C392B-5441-6443-B1E5-82C3FFF8C8A2}"/>
                </a:ext>
              </a:extLst>
            </p:cNvPr>
            <p:cNvSpPr txBox="1">
              <a:spLocks/>
            </p:cNvSpPr>
            <p:nvPr/>
          </p:nvSpPr>
          <p:spPr>
            <a:xfrm>
              <a:off x="5942920" y="2102273"/>
              <a:ext cx="6181344" cy="8244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342900" indent="-342900">
                <a:buClr>
                  <a:srgbClr val="1A1A1A"/>
                </a:buClr>
                <a:buFont typeface="Arial" panose="020B0604020202020204" pitchFamily="34" charset="0"/>
                <a:buChar char="•"/>
                <a:defRPr/>
              </a:pPr>
              <a:r>
                <a:rPr kumimoji="0" lang="en-US" altLang="zh-CN" sz="2000" b="1" i="0" u="none" strike="noStrike" kern="0" cap="none" spc="0" normalizeH="0" baseline="0" noProof="0" dirty="0">
                  <a:ln>
                    <a:noFill/>
                  </a:ln>
                  <a:solidFill>
                    <a:srgbClr val="C00000"/>
                  </a:solidFill>
                  <a:effectLst/>
                  <a:uLnTx/>
                  <a:uFillTx/>
                  <a:latin typeface="Raleway"/>
                  <a:sym typeface="Raleway"/>
                </a:rPr>
                <a:t>Feature</a:t>
              </a:r>
              <a:r>
                <a:rPr lang="en-US" altLang="zh-CN" sz="2000" dirty="0">
                  <a:solidFill>
                    <a:srgbClr val="C00000"/>
                  </a:solidFill>
                </a:rPr>
                <a:t>:</a:t>
              </a:r>
              <a:r>
                <a:rPr lang="zh-CN" altLang="en-US" sz="2000" dirty="0">
                  <a:solidFill>
                    <a:srgbClr val="C00000"/>
                  </a:solidFill>
                </a:rPr>
                <a:t> </a:t>
              </a:r>
              <a:r>
                <a:rPr lang="en-US" altLang="zh-CN" sz="2000" dirty="0">
                  <a:solidFill>
                    <a:srgbClr val="C00000"/>
                  </a:solidFill>
                </a:rPr>
                <a:t>Multi Spatial Accelerators;</a:t>
              </a:r>
              <a:br>
                <a:rPr lang="en-US" altLang="zh-CN" sz="2000" dirty="0">
                  <a:solidFill>
                    <a:srgbClr val="C00000"/>
                  </a:solidFill>
                </a:rPr>
              </a:br>
              <a:r>
                <a:rPr kumimoji="0" lang="en-US" sz="2000" b="1" i="0" u="none" strike="noStrike" kern="0" cap="none" spc="0" normalizeH="0" baseline="0" noProof="0" dirty="0">
                  <a:ln>
                    <a:noFill/>
                  </a:ln>
                  <a:solidFill>
                    <a:srgbClr val="C00000"/>
                  </a:solidFill>
                  <a:effectLst/>
                  <a:uLnTx/>
                  <a:uFillTx/>
                  <a:latin typeface="Raleway"/>
                  <a:sym typeface="Raleway"/>
                </a:rPr>
                <a:t>Apply  hybrid</a:t>
              </a:r>
              <a:r>
                <a:rPr kumimoji="0" lang="en-US" sz="2000" b="1" i="0" u="none" strike="noStrike" kern="0" cap="none" spc="0" normalizeH="0" noProof="0" dirty="0">
                  <a:ln>
                    <a:noFill/>
                  </a:ln>
                  <a:solidFill>
                    <a:srgbClr val="C00000"/>
                  </a:solidFill>
                  <a:effectLst/>
                  <a:uLnTx/>
                  <a:uFillTx/>
                  <a:latin typeface="Raleway"/>
                  <a:sym typeface="Raleway"/>
                </a:rPr>
                <a:t> </a:t>
              </a:r>
              <a:r>
                <a:rPr lang="en-US" sz="2000" kern="0" dirty="0">
                  <a:solidFill>
                    <a:srgbClr val="C00000"/>
                  </a:solidFill>
                </a:rPr>
                <a:t>a</a:t>
              </a:r>
              <a:r>
                <a:rPr kumimoji="0" lang="en-US" sz="2000" b="1" i="0" u="none" strike="noStrike" kern="0" cap="none" spc="0" normalizeH="0" noProof="0" dirty="0" err="1">
                  <a:ln>
                    <a:noFill/>
                  </a:ln>
                  <a:solidFill>
                    <a:srgbClr val="C00000"/>
                  </a:solidFill>
                  <a:effectLst/>
                  <a:uLnTx/>
                  <a:uFillTx/>
                  <a:latin typeface="Raleway"/>
                  <a:sym typeface="Raleway"/>
                </a:rPr>
                <a:t>rchitecture</a:t>
              </a:r>
              <a:r>
                <a:rPr kumimoji="0" lang="en-US" sz="2000" b="1" i="0" u="none" strike="noStrike" kern="0" cap="none" spc="0" normalizeH="0" noProof="0" dirty="0">
                  <a:ln>
                    <a:noFill/>
                  </a:ln>
                  <a:solidFill>
                    <a:srgbClr val="C00000"/>
                  </a:solidFill>
                  <a:effectLst/>
                  <a:uLnTx/>
                  <a:uFillTx/>
                  <a:latin typeface="Raleway"/>
                  <a:sym typeface="Raleway"/>
                </a:rPr>
                <a:t> to explore latency throughput </a:t>
              </a:r>
              <a:r>
                <a:rPr lang="en-US" sz="2000" kern="0" dirty="0">
                  <a:solidFill>
                    <a:srgbClr val="C00000"/>
                  </a:solidFill>
                </a:rPr>
                <a:t>t</a:t>
              </a:r>
              <a:r>
                <a:rPr kumimoji="0" lang="en-US" sz="2000" b="1" i="0" u="none" strike="noStrike" kern="0" cap="none" spc="0" normalizeH="0" noProof="0" dirty="0" err="1">
                  <a:ln>
                    <a:noFill/>
                  </a:ln>
                  <a:solidFill>
                    <a:srgbClr val="C00000"/>
                  </a:solidFill>
                  <a:effectLst/>
                  <a:uLnTx/>
                  <a:uFillTx/>
                  <a:latin typeface="Raleway"/>
                  <a:sym typeface="Raleway"/>
                </a:rPr>
                <a:t>radeoff</a:t>
              </a:r>
              <a:r>
                <a:rPr kumimoji="0" lang="en-US" sz="2000" b="1" i="0" u="none" strike="noStrike" kern="0" cap="none" spc="0" normalizeH="0" noProof="0" dirty="0">
                  <a:ln>
                    <a:noFill/>
                  </a:ln>
                  <a:solidFill>
                    <a:srgbClr val="C00000"/>
                  </a:solidFill>
                  <a:effectLst/>
                  <a:uLnTx/>
                  <a:uFillTx/>
                  <a:latin typeface="Raleway"/>
                  <a:sym typeface="Raleway"/>
                </a:rPr>
                <a:t> </a:t>
              </a:r>
              <a:endParaRPr kumimoji="0" lang="en-US" sz="1600" b="0" i="0" u="sng" strike="noStrike" kern="0" cap="none" spc="0" normalizeH="0" baseline="0" noProof="0" dirty="0">
                <a:ln>
                  <a:noFill/>
                </a:ln>
                <a:solidFill>
                  <a:srgbClr val="C00000"/>
                </a:solidFill>
                <a:effectLst/>
                <a:uLnTx/>
                <a:uFillTx/>
                <a:latin typeface="Raleway"/>
                <a:sym typeface="Raleway"/>
              </a:endParaRPr>
            </a:p>
          </p:txBody>
        </p:sp>
      </p:grpSp>
    </p:spTree>
    <p:extLst>
      <p:ext uri="{BB962C8B-B14F-4D97-AF65-F5344CB8AC3E}">
        <p14:creationId xmlns:p14="http://schemas.microsoft.com/office/powerpoint/2010/main" val="2903381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61</a:t>
            </a:fld>
            <a:endParaRPr lang="zh-CN" altLang="en-US" dirty="0"/>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SSR Design Methodology</a:t>
            </a:r>
          </a:p>
        </p:txBody>
      </p:sp>
      <p:sp>
        <p:nvSpPr>
          <p:cNvPr id="5" name="Content Placeholder 4"/>
          <p:cNvSpPr>
            <a:spLocks noGrp="1"/>
          </p:cNvSpPr>
          <p:nvPr>
            <p:ph sz="half" idx="4294967295"/>
          </p:nvPr>
        </p:nvSpPr>
        <p:spPr>
          <a:xfrm>
            <a:off x="0" y="1177925"/>
            <a:ext cx="6164263" cy="574675"/>
          </a:xfrm>
        </p:spPr>
        <p:txBody>
          <a:bodyPr/>
          <a:lstStyle/>
          <a:p>
            <a:r>
              <a:rPr lang="en-US" altLang="zh-CN" dirty="0"/>
              <a:t>SSR Architecture</a:t>
            </a:r>
          </a:p>
        </p:txBody>
      </p:sp>
      <p:sp>
        <p:nvSpPr>
          <p:cNvPr id="737" name="Rectangle 736"/>
          <p:cNvSpPr/>
          <p:nvPr/>
        </p:nvSpPr>
        <p:spPr>
          <a:xfrm>
            <a:off x="2343193" y="3965248"/>
            <a:ext cx="8145048" cy="1622718"/>
          </a:xfrm>
          <a:prstGeom prst="rect">
            <a:avLst/>
          </a:prstGeom>
          <a:solidFill>
            <a:srgbClr val="70AD47">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8" name="Rectangle 737"/>
          <p:cNvSpPr/>
          <p:nvPr/>
        </p:nvSpPr>
        <p:spPr>
          <a:xfrm>
            <a:off x="2340911" y="5661938"/>
            <a:ext cx="8147329" cy="27477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Network-on-Chip</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39" name="Rectangle 738"/>
          <p:cNvSpPr/>
          <p:nvPr/>
        </p:nvSpPr>
        <p:spPr>
          <a:xfrm>
            <a:off x="2353527" y="6122855"/>
            <a:ext cx="8134713" cy="274770"/>
          </a:xfrm>
          <a:prstGeom prst="rect">
            <a:avLst/>
          </a:prstGeom>
          <a:solidFill>
            <a:srgbClr val="FFC000">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DDR4-DIMM</a:t>
            </a:r>
          </a:p>
        </p:txBody>
      </p:sp>
      <p:sp>
        <p:nvSpPr>
          <p:cNvPr id="742" name="Rectangle 741"/>
          <p:cNvSpPr/>
          <p:nvPr/>
        </p:nvSpPr>
        <p:spPr>
          <a:xfrm>
            <a:off x="2353527" y="2162743"/>
            <a:ext cx="8134713" cy="1720584"/>
          </a:xfrm>
          <a:prstGeom prst="rect">
            <a:avLst/>
          </a:prstGeom>
          <a:solidFill>
            <a:srgbClr val="4472C4">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43" name="Straight Arrow Connector 742"/>
          <p:cNvCxnSpPr/>
          <p:nvPr/>
        </p:nvCxnSpPr>
        <p:spPr>
          <a:xfrm>
            <a:off x="1022111" y="4140391"/>
            <a:ext cx="466598" cy="2559"/>
          </a:xfrm>
          <a:prstGeom prst="straightConnector1">
            <a:avLst/>
          </a:prstGeom>
          <a:solidFill>
            <a:srgbClr val="4472C4"/>
          </a:solidFill>
          <a:ln w="28575" cap="flat" cmpd="sng" algn="ctr">
            <a:solidFill>
              <a:srgbClr val="ED7D31"/>
            </a:solidFill>
            <a:prstDash val="solid"/>
            <a:miter lim="800000"/>
            <a:tailEnd type="triangle"/>
          </a:ln>
          <a:effectLst/>
        </p:spPr>
      </p:cxnSp>
      <p:sp>
        <p:nvSpPr>
          <p:cNvPr id="744" name="Rectangle 743"/>
          <p:cNvSpPr/>
          <p:nvPr/>
        </p:nvSpPr>
        <p:spPr>
          <a:xfrm>
            <a:off x="1119996" y="2697011"/>
            <a:ext cx="246946" cy="238957"/>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6" name="TextBox 745"/>
          <p:cNvSpPr txBox="1"/>
          <p:nvPr/>
        </p:nvSpPr>
        <p:spPr>
          <a:xfrm>
            <a:off x="1478812" y="2694027"/>
            <a:ext cx="831605" cy="292011"/>
          </a:xfrm>
          <a:prstGeom prst="rect">
            <a:avLst/>
          </a:prstGeom>
          <a:noFill/>
        </p:spPr>
        <p:txBody>
          <a:bodyPr wrap="square" rtlCol="0">
            <a:spAutoFit/>
          </a:bodyPr>
          <a:lstStyle/>
          <a:p>
            <a:pPr marL="0" marR="0" lvl="0" indent="0"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AIE Core</a:t>
            </a:r>
          </a:p>
        </p:txBody>
      </p:sp>
      <p:sp>
        <p:nvSpPr>
          <p:cNvPr id="748" name="TextBox 747"/>
          <p:cNvSpPr txBox="1"/>
          <p:nvPr/>
        </p:nvSpPr>
        <p:spPr>
          <a:xfrm>
            <a:off x="1497506" y="4002378"/>
            <a:ext cx="874826" cy="292011"/>
          </a:xfrm>
          <a:prstGeom prst="rect">
            <a:avLst/>
          </a:prstGeom>
          <a:noFill/>
        </p:spPr>
        <p:txBody>
          <a:bodyPr wrap="square" rtlCol="0">
            <a:spAutoFit/>
          </a:bodyPr>
          <a:lstStyle/>
          <a:p>
            <a:pPr marL="0" marR="0" lvl="0" indent="0"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PLIO OUT</a:t>
            </a:r>
          </a:p>
        </p:txBody>
      </p:sp>
      <p:sp>
        <p:nvSpPr>
          <p:cNvPr id="749" name="TextBox 748"/>
          <p:cNvSpPr txBox="1"/>
          <p:nvPr/>
        </p:nvSpPr>
        <p:spPr>
          <a:xfrm>
            <a:off x="1234762" y="4721130"/>
            <a:ext cx="1220667" cy="474517"/>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FIFO </a:t>
            </a:r>
          </a:p>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Stream</a:t>
            </a:r>
          </a:p>
        </p:txBody>
      </p:sp>
      <p:sp>
        <p:nvSpPr>
          <p:cNvPr id="750" name="TextBox 749"/>
          <p:cNvSpPr txBox="1"/>
          <p:nvPr/>
        </p:nvSpPr>
        <p:spPr>
          <a:xfrm>
            <a:off x="1442503" y="5175611"/>
            <a:ext cx="790811" cy="474517"/>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DDR </a:t>
            </a:r>
          </a:p>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Access</a:t>
            </a:r>
          </a:p>
        </p:txBody>
      </p:sp>
      <p:sp>
        <p:nvSpPr>
          <p:cNvPr id="751" name="Left-Right Arrow 750"/>
          <p:cNvSpPr/>
          <p:nvPr/>
        </p:nvSpPr>
        <p:spPr>
          <a:xfrm>
            <a:off x="1027244" y="5369453"/>
            <a:ext cx="452131" cy="45843"/>
          </a:xfrm>
          <a:prstGeom prst="leftRightArrow">
            <a:avLst>
              <a:gd name="adj1" fmla="val 33715"/>
              <a:gd name="adj2" fmla="val 50000"/>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52" name="Straight Arrow Connector 751"/>
          <p:cNvCxnSpPr/>
          <p:nvPr/>
        </p:nvCxnSpPr>
        <p:spPr>
          <a:xfrm>
            <a:off x="1017297" y="3760870"/>
            <a:ext cx="466598" cy="2559"/>
          </a:xfrm>
          <a:prstGeom prst="straightConnector1">
            <a:avLst/>
          </a:prstGeom>
          <a:solidFill>
            <a:srgbClr val="4472C4"/>
          </a:solidFill>
          <a:ln w="28575" cap="flat" cmpd="sng" algn="ctr">
            <a:solidFill>
              <a:srgbClr val="5B9BD5"/>
            </a:solidFill>
            <a:prstDash val="solid"/>
            <a:miter lim="800000"/>
            <a:tailEnd type="triangle"/>
          </a:ln>
          <a:effectLst/>
        </p:spPr>
      </p:cxnSp>
      <p:sp>
        <p:nvSpPr>
          <p:cNvPr id="753" name="TextBox 752"/>
          <p:cNvSpPr txBox="1"/>
          <p:nvPr/>
        </p:nvSpPr>
        <p:spPr>
          <a:xfrm>
            <a:off x="1525598" y="3642438"/>
            <a:ext cx="789614" cy="246221"/>
          </a:xfrm>
          <a:prstGeom prst="rect">
            <a:avLst/>
          </a:prstGeom>
          <a:noFill/>
        </p:spPr>
        <p:txBody>
          <a:bodyPr wrap="square" rtlCol="0">
            <a:spAutoFit/>
          </a:bodyPr>
          <a:lstStyle/>
          <a:p>
            <a:pPr marL="0" marR="0" lvl="0" indent="0"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PLIO </a:t>
            </a:r>
            <a:r>
              <a:rPr lang="en-US" sz="1000" kern="0" dirty="0">
                <a:solidFill>
                  <a:prstClr val="black"/>
                </a:solidFill>
              </a:rPr>
              <a:t>IN</a:t>
            </a:r>
            <a:endParaRPr kumimoji="0" lang="en-US" sz="1000" b="0" i="0" u="none" strike="noStrike" kern="0" cap="none" spc="0" normalizeH="0" baseline="0" noProof="0" dirty="0">
              <a:ln>
                <a:noFill/>
              </a:ln>
              <a:solidFill>
                <a:prstClr val="black"/>
              </a:solidFill>
              <a:effectLst/>
              <a:uLnTx/>
              <a:uFillTx/>
            </a:endParaRPr>
          </a:p>
        </p:txBody>
      </p:sp>
      <p:sp>
        <p:nvSpPr>
          <p:cNvPr id="754" name="TextBox 753"/>
          <p:cNvSpPr txBox="1"/>
          <p:nvPr/>
        </p:nvSpPr>
        <p:spPr>
          <a:xfrm>
            <a:off x="1498491" y="4385348"/>
            <a:ext cx="789614" cy="292011"/>
          </a:xfrm>
          <a:prstGeom prst="rect">
            <a:avLst/>
          </a:prstGeom>
          <a:noFill/>
        </p:spPr>
        <p:txBody>
          <a:bodyPr wrap="square" rtlCol="0">
            <a:spAutoFit/>
          </a:bodyPr>
          <a:lstStyle/>
          <a:p>
            <a:pPr marL="0" marR="0" lvl="0" indent="0"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Cascade</a:t>
            </a:r>
          </a:p>
        </p:txBody>
      </p:sp>
      <p:cxnSp>
        <p:nvCxnSpPr>
          <p:cNvPr id="756" name="Straight Arrow Connector 755"/>
          <p:cNvCxnSpPr/>
          <p:nvPr/>
        </p:nvCxnSpPr>
        <p:spPr>
          <a:xfrm>
            <a:off x="1026928" y="4952067"/>
            <a:ext cx="466598" cy="2559"/>
          </a:xfrm>
          <a:prstGeom prst="straightConnector1">
            <a:avLst/>
          </a:prstGeom>
          <a:solidFill>
            <a:srgbClr val="4472C4"/>
          </a:solidFill>
          <a:ln w="28575" cap="flat" cmpd="sng" algn="ctr">
            <a:solidFill>
              <a:sysClr val="windowText" lastClr="000000"/>
            </a:solidFill>
            <a:prstDash val="solid"/>
            <a:miter lim="800000"/>
            <a:tailEnd type="triangle"/>
          </a:ln>
          <a:effectLst/>
        </p:spPr>
      </p:cxnSp>
      <p:sp>
        <p:nvSpPr>
          <p:cNvPr id="794" name="Up-Down Arrow 793"/>
          <p:cNvSpPr/>
          <p:nvPr/>
        </p:nvSpPr>
        <p:spPr>
          <a:xfrm>
            <a:off x="4572920" y="5885145"/>
            <a:ext cx="76905" cy="295174"/>
          </a:xfrm>
          <a:prstGeom prst="up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5" name="Up-Down Arrow 794"/>
          <p:cNvSpPr/>
          <p:nvPr/>
        </p:nvSpPr>
        <p:spPr>
          <a:xfrm>
            <a:off x="8075776" y="5881887"/>
            <a:ext cx="76905" cy="295174"/>
          </a:xfrm>
          <a:prstGeom prst="up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1" name="Straight Arrow Connector 860"/>
          <p:cNvCxnSpPr/>
          <p:nvPr/>
        </p:nvCxnSpPr>
        <p:spPr>
          <a:xfrm>
            <a:off x="1037343" y="4527243"/>
            <a:ext cx="447930" cy="2833"/>
          </a:xfrm>
          <a:prstGeom prst="straightConnector1">
            <a:avLst/>
          </a:prstGeom>
          <a:solidFill>
            <a:srgbClr val="4472C4"/>
          </a:solidFill>
          <a:ln w="28575" cap="flat" cmpd="sng" algn="ctr">
            <a:solidFill>
              <a:srgbClr val="C00000"/>
            </a:solidFill>
            <a:prstDash val="solid"/>
            <a:miter lim="800000"/>
            <a:tailEnd type="triangle"/>
          </a:ln>
          <a:effectLst/>
        </p:spPr>
      </p:cxnSp>
      <p:sp>
        <p:nvSpPr>
          <p:cNvPr id="862" name="Rectangle 861"/>
          <p:cNvSpPr/>
          <p:nvPr/>
        </p:nvSpPr>
        <p:spPr>
          <a:xfrm>
            <a:off x="950541" y="2542013"/>
            <a:ext cx="1316459" cy="3127874"/>
          </a:xfrm>
          <a:prstGeom prst="rect">
            <a:avLst/>
          </a:prstGeom>
          <a:noFill/>
          <a:ln w="19050" cap="flat" cmpd="sng" algn="ctr">
            <a:solidFill>
              <a:sysClr val="windowText" lastClr="000000"/>
            </a:solidFill>
            <a:prstDash val="dash"/>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3" name="Straight Arrow Connector 862"/>
          <p:cNvCxnSpPr/>
          <p:nvPr/>
        </p:nvCxnSpPr>
        <p:spPr>
          <a:xfrm flipH="1" flipV="1">
            <a:off x="3103455" y="5468718"/>
            <a:ext cx="11" cy="189991"/>
          </a:xfrm>
          <a:prstGeom prst="straightConnector1">
            <a:avLst/>
          </a:prstGeom>
          <a:noFill/>
          <a:ln w="28575" cap="flat" cmpd="sng" algn="ctr">
            <a:solidFill>
              <a:sysClr val="windowText" lastClr="000000"/>
            </a:solidFill>
            <a:prstDash val="solid"/>
            <a:miter lim="800000"/>
            <a:tailEnd type="triangle"/>
          </a:ln>
          <a:effectLst/>
        </p:spPr>
      </p:cxnSp>
      <p:cxnSp>
        <p:nvCxnSpPr>
          <p:cNvPr id="1100" name="Straight Arrow Connector 1099"/>
          <p:cNvCxnSpPr/>
          <p:nvPr/>
        </p:nvCxnSpPr>
        <p:spPr>
          <a:xfrm>
            <a:off x="9785130" y="5482111"/>
            <a:ext cx="0" cy="187775"/>
          </a:xfrm>
          <a:prstGeom prst="straightConnector1">
            <a:avLst/>
          </a:prstGeom>
          <a:noFill/>
          <a:ln w="28575" cap="flat" cmpd="sng" algn="ctr">
            <a:solidFill>
              <a:sysClr val="windowText" lastClr="000000"/>
            </a:solidFill>
            <a:prstDash val="solid"/>
            <a:miter lim="800000"/>
            <a:tailEnd type="triangle"/>
          </a:ln>
          <a:effectLst/>
        </p:spPr>
      </p:cxnSp>
      <p:sp>
        <p:nvSpPr>
          <p:cNvPr id="864" name="TextBox 863"/>
          <p:cNvSpPr txBox="1"/>
          <p:nvPr/>
        </p:nvSpPr>
        <p:spPr>
          <a:xfrm>
            <a:off x="5655596" y="3940833"/>
            <a:ext cx="1250810" cy="292101"/>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PL Region</a:t>
            </a:r>
          </a:p>
        </p:txBody>
      </p:sp>
      <p:grpSp>
        <p:nvGrpSpPr>
          <p:cNvPr id="18" name="Group 17"/>
          <p:cNvGrpSpPr/>
          <p:nvPr/>
        </p:nvGrpSpPr>
        <p:grpSpPr>
          <a:xfrm>
            <a:off x="2537781" y="2237743"/>
            <a:ext cx="2017971" cy="3267259"/>
            <a:chOff x="2537781" y="2237743"/>
            <a:chExt cx="2017971" cy="3267259"/>
          </a:xfrm>
        </p:grpSpPr>
        <p:sp>
          <p:nvSpPr>
            <p:cNvPr id="1202" name="Rectangle 1201"/>
            <p:cNvSpPr/>
            <p:nvPr/>
          </p:nvSpPr>
          <p:spPr>
            <a:xfrm>
              <a:off x="2725256" y="2237743"/>
              <a:ext cx="1711316" cy="246221"/>
            </a:xfrm>
            <a:prstGeom prst="rect">
              <a:avLst/>
            </a:prstGeom>
          </p:spPr>
          <p:txBody>
            <a:bodyPr wrap="square">
              <a:spAutoFit/>
            </a:bodyPr>
            <a:lstStyle/>
            <a:p>
              <a:pPr algn="ctr" defTabSz="352231"/>
              <a:r>
                <a:rPr lang="en-US" altLang="zh-CN" sz="1000" dirty="0">
                  <a:solidFill>
                    <a:srgbClr val="C00000"/>
                  </a:solidFill>
                  <a:latin typeface="Calibri" panose="020F0502020204030204"/>
                  <a:ea typeface="等线" panose="02010600030101010101" pitchFamily="2" charset="-122"/>
                </a:rPr>
                <a:t>A Spatial Accelerator</a:t>
              </a:r>
              <a:endParaRPr lang="en-US" sz="1000" baseline="-25000" dirty="0">
                <a:solidFill>
                  <a:srgbClr val="C00000"/>
                </a:solidFill>
                <a:latin typeface="Calibri" panose="020F0502020204030204"/>
              </a:endParaRPr>
            </a:p>
          </p:txBody>
        </p:sp>
        <p:grpSp>
          <p:nvGrpSpPr>
            <p:cNvPr id="11" name="Group 10"/>
            <p:cNvGrpSpPr/>
            <p:nvPr/>
          </p:nvGrpSpPr>
          <p:grpSpPr>
            <a:xfrm>
              <a:off x="2537781" y="2279458"/>
              <a:ext cx="2017971" cy="3225544"/>
              <a:chOff x="2537781" y="2279458"/>
              <a:chExt cx="2017971" cy="3225544"/>
            </a:xfrm>
          </p:grpSpPr>
          <p:grpSp>
            <p:nvGrpSpPr>
              <p:cNvPr id="1148" name="Group 1147"/>
              <p:cNvGrpSpPr/>
              <p:nvPr/>
            </p:nvGrpSpPr>
            <p:grpSpPr>
              <a:xfrm>
                <a:off x="2592832" y="2441227"/>
                <a:ext cx="1885507" cy="1386636"/>
                <a:chOff x="2531291" y="2582514"/>
                <a:chExt cx="2112251" cy="1386636"/>
              </a:xfrm>
            </p:grpSpPr>
            <p:sp>
              <p:nvSpPr>
                <p:cNvPr id="1110" name="Rectangle 1109"/>
                <p:cNvSpPr/>
                <p:nvPr/>
              </p:nvSpPr>
              <p:spPr>
                <a:xfrm>
                  <a:off x="2531291" y="3727373"/>
                  <a:ext cx="2112251" cy="241777"/>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 PLIO Interface</a:t>
                  </a:r>
                </a:p>
              </p:txBody>
            </p:sp>
            <p:grpSp>
              <p:nvGrpSpPr>
                <p:cNvPr id="1136" name="Group 1135"/>
                <p:cNvGrpSpPr/>
                <p:nvPr/>
              </p:nvGrpSpPr>
              <p:grpSpPr>
                <a:xfrm>
                  <a:off x="2531291" y="2582514"/>
                  <a:ext cx="2112251" cy="975321"/>
                  <a:chOff x="2531291" y="2582514"/>
                  <a:chExt cx="2112251" cy="975321"/>
                </a:xfrm>
              </p:grpSpPr>
              <p:sp>
                <p:nvSpPr>
                  <p:cNvPr id="1109" name="Rectangle 1108"/>
                  <p:cNvSpPr/>
                  <p:nvPr/>
                </p:nvSpPr>
                <p:spPr>
                  <a:xfrm>
                    <a:off x="2531291" y="2582514"/>
                    <a:ext cx="2112251" cy="975321"/>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8" name="Rectangle 1117"/>
                  <p:cNvSpPr/>
                  <p:nvPr/>
                </p:nvSpPr>
                <p:spPr>
                  <a:xfrm>
                    <a:off x="3056136" y="2936018"/>
                    <a:ext cx="1077734" cy="276999"/>
                  </a:xfrm>
                  <a:prstGeom prst="rect">
                    <a:avLst/>
                  </a:prstGeom>
                </p:spPr>
                <p:txBody>
                  <a:bodyPr wrap="square">
                    <a:spAutoFit/>
                  </a:bodyPr>
                  <a:lstStyle/>
                  <a:p>
                    <a:pPr algn="ctr" defTabSz="352231"/>
                    <a:r>
                      <a:rPr lang="en-US" altLang="zh-CN" sz="1200" dirty="0">
                        <a:solidFill>
                          <a:prstClr val="white"/>
                        </a:solidFill>
                        <a:latin typeface="Calibri" panose="020F0502020204030204"/>
                        <a:ea typeface="等线" panose="02010600030101010101" pitchFamily="2" charset="-122"/>
                      </a:rPr>
                      <a:t>HMM Unit </a:t>
                    </a:r>
                    <a:endParaRPr lang="en-US" altLang="zh-CN" sz="1200" baseline="-25000" dirty="0">
                      <a:solidFill>
                        <a:prstClr val="white"/>
                      </a:solidFill>
                      <a:latin typeface="Calibri" panose="020F0502020204030204"/>
                    </a:endParaRPr>
                  </a:p>
                </p:txBody>
              </p:sp>
            </p:grpSp>
            <p:grpSp>
              <p:nvGrpSpPr>
                <p:cNvPr id="1133" name="Group 1132"/>
                <p:cNvGrpSpPr/>
                <p:nvPr/>
              </p:nvGrpSpPr>
              <p:grpSpPr>
                <a:xfrm>
                  <a:off x="2979163" y="3522908"/>
                  <a:ext cx="167522" cy="209102"/>
                  <a:chOff x="3003352" y="4063731"/>
                  <a:chExt cx="151322" cy="163482"/>
                </a:xfrm>
              </p:grpSpPr>
              <p:cxnSp>
                <p:nvCxnSpPr>
                  <p:cNvPr id="1134" name="Straight Arrow Connector 1133"/>
                  <p:cNvCxnSpPr/>
                  <p:nvPr/>
                </p:nvCxnSpPr>
                <p:spPr>
                  <a:xfrm rot="10800000" flipH="1">
                    <a:off x="3003352"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35" name="Straight Arrow Connector 1134"/>
                  <p:cNvCxnSpPr/>
                  <p:nvPr/>
                </p:nvCxnSpPr>
                <p:spPr>
                  <a:xfrm rot="10800000" flipH="1">
                    <a:off x="3152758"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41" name="Group 1140"/>
                <p:cNvGrpSpPr/>
                <p:nvPr/>
              </p:nvGrpSpPr>
              <p:grpSpPr>
                <a:xfrm>
                  <a:off x="4102278" y="3533080"/>
                  <a:ext cx="161174" cy="204551"/>
                  <a:chOff x="4102278" y="3539431"/>
                  <a:chExt cx="151322" cy="163482"/>
                </a:xfrm>
              </p:grpSpPr>
              <p:cxnSp>
                <p:nvCxnSpPr>
                  <p:cNvPr id="1139" name="Straight Arrow Connector 1138"/>
                  <p:cNvCxnSpPr/>
                  <p:nvPr/>
                </p:nvCxnSpPr>
                <p:spPr>
                  <a:xfrm flipH="1">
                    <a:off x="4251684"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40" name="Straight Arrow Connector 1139"/>
                  <p:cNvCxnSpPr/>
                  <p:nvPr/>
                </p:nvCxnSpPr>
                <p:spPr>
                  <a:xfrm flipH="1">
                    <a:off x="4102278"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71" name="Group 1170"/>
              <p:cNvGrpSpPr/>
              <p:nvPr/>
            </p:nvGrpSpPr>
            <p:grpSpPr>
              <a:xfrm>
                <a:off x="2663263" y="3997041"/>
                <a:ext cx="1773309" cy="1485084"/>
                <a:chOff x="2601722" y="4114513"/>
                <a:chExt cx="1986561" cy="1485084"/>
              </a:xfrm>
            </p:grpSpPr>
            <p:sp>
              <p:nvSpPr>
                <p:cNvPr id="1115" name="Rectangle 1114"/>
                <p:cNvSpPr/>
                <p:nvPr/>
              </p:nvSpPr>
              <p:spPr>
                <a:xfrm>
                  <a:off x="2601722" y="4349914"/>
                  <a:ext cx="1986561" cy="1249683"/>
                </a:xfrm>
                <a:prstGeom prst="rect">
                  <a:avLst/>
                </a:prstGeom>
                <a:solidFill>
                  <a:schemeClr val="accent6">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05"/>
                  <a:endParaRPr lang="en-US" sz="1000" dirty="0">
                    <a:solidFill>
                      <a:prstClr val="white"/>
                    </a:solidFill>
                    <a:latin typeface="Calibri" panose="020F0502020204030204"/>
                  </a:endParaRPr>
                </a:p>
              </p:txBody>
            </p:sp>
            <p:sp>
              <p:nvSpPr>
                <p:cNvPr id="1116" name="TextBox 1115"/>
                <p:cNvSpPr txBox="1"/>
                <p:nvPr/>
              </p:nvSpPr>
              <p:spPr>
                <a:xfrm>
                  <a:off x="2901628" y="4844497"/>
                  <a:ext cx="1383722" cy="276999"/>
                </a:xfrm>
                <a:prstGeom prst="rect">
                  <a:avLst/>
                </a:prstGeom>
                <a:noFill/>
              </p:spPr>
              <p:txBody>
                <a:bodyPr wrap="square" rtlCol="0">
                  <a:spAutoFit/>
                </a:bodyPr>
                <a:lstStyle/>
                <a:p>
                  <a:pPr algn="ctr" defTabSz="406405"/>
                  <a:r>
                    <a:rPr lang="en-US" sz="1200" b="1" dirty="0">
                      <a:latin typeface="Calibri" panose="020F0502020204030204"/>
                    </a:rPr>
                    <a:t>SSR-HCE</a:t>
                  </a:r>
                  <a:r>
                    <a:rPr lang="en-US" sz="1200" dirty="0">
                      <a:latin typeface="Calibri" panose="020F0502020204030204"/>
                    </a:rPr>
                    <a:t> </a:t>
                  </a:r>
                </a:p>
              </p:txBody>
            </p:sp>
            <p:grpSp>
              <p:nvGrpSpPr>
                <p:cNvPr id="1132" name="Group 1131"/>
                <p:cNvGrpSpPr/>
                <p:nvPr/>
              </p:nvGrpSpPr>
              <p:grpSpPr>
                <a:xfrm>
                  <a:off x="2970691" y="4114513"/>
                  <a:ext cx="167522" cy="226394"/>
                  <a:chOff x="3003352" y="4106057"/>
                  <a:chExt cx="151322" cy="163482"/>
                </a:xfrm>
              </p:grpSpPr>
              <p:cxnSp>
                <p:nvCxnSpPr>
                  <p:cNvPr id="1128" name="Straight Arrow Connector 1127"/>
                  <p:cNvCxnSpPr/>
                  <p:nvPr/>
                </p:nvCxnSpPr>
                <p:spPr>
                  <a:xfrm rot="10800000" flipH="1">
                    <a:off x="3003352" y="4106057"/>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29" name="Straight Arrow Connector 1128"/>
                  <p:cNvCxnSpPr/>
                  <p:nvPr/>
                </p:nvCxnSpPr>
                <p:spPr>
                  <a:xfrm rot="10800000" flipH="1">
                    <a:off x="3152758" y="4106057"/>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42" name="Group 1141"/>
                <p:cNvGrpSpPr/>
                <p:nvPr/>
              </p:nvGrpSpPr>
              <p:grpSpPr>
                <a:xfrm>
                  <a:off x="4101197" y="4116492"/>
                  <a:ext cx="161174" cy="237037"/>
                  <a:chOff x="4102278" y="3576740"/>
                  <a:chExt cx="151322" cy="167633"/>
                </a:xfrm>
              </p:grpSpPr>
              <p:cxnSp>
                <p:nvCxnSpPr>
                  <p:cNvPr id="1143" name="Straight Arrow Connector 1142"/>
                  <p:cNvCxnSpPr/>
                  <p:nvPr/>
                </p:nvCxnSpPr>
                <p:spPr>
                  <a:xfrm flipH="1">
                    <a:off x="4251684" y="358089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p:cNvCxnSpPr/>
                  <p:nvPr/>
                </p:nvCxnSpPr>
                <p:spPr>
                  <a:xfrm flipH="1">
                    <a:off x="4102278" y="3576740"/>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91" name="Rectangle 1190"/>
              <p:cNvSpPr/>
              <p:nvPr/>
            </p:nvSpPr>
            <p:spPr>
              <a:xfrm>
                <a:off x="2537781" y="2279458"/>
                <a:ext cx="2017971" cy="322554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2231"/>
                <a:endParaRPr lang="en-US" sz="900">
                  <a:solidFill>
                    <a:prstClr val="white"/>
                  </a:solidFill>
                  <a:latin typeface="Calibri" panose="020F0502020204030204"/>
                </a:endParaRPr>
              </a:p>
            </p:txBody>
          </p:sp>
        </p:grpSp>
      </p:grpSp>
      <p:grpSp>
        <p:nvGrpSpPr>
          <p:cNvPr id="12" name="Group 11"/>
          <p:cNvGrpSpPr/>
          <p:nvPr/>
        </p:nvGrpSpPr>
        <p:grpSpPr>
          <a:xfrm>
            <a:off x="5050765" y="2436476"/>
            <a:ext cx="2388185" cy="3059000"/>
            <a:chOff x="5050765" y="2436476"/>
            <a:chExt cx="2388185" cy="3059000"/>
          </a:xfrm>
        </p:grpSpPr>
        <p:grpSp>
          <p:nvGrpSpPr>
            <p:cNvPr id="1149" name="Group 1148"/>
            <p:cNvGrpSpPr/>
            <p:nvPr/>
          </p:nvGrpSpPr>
          <p:grpSpPr>
            <a:xfrm>
              <a:off x="5050765" y="2436476"/>
              <a:ext cx="2388185" cy="1386636"/>
              <a:chOff x="2531291" y="2582514"/>
              <a:chExt cx="2112251" cy="1386636"/>
            </a:xfrm>
          </p:grpSpPr>
          <p:sp>
            <p:nvSpPr>
              <p:cNvPr id="1150" name="Rectangle 1149"/>
              <p:cNvSpPr/>
              <p:nvPr/>
            </p:nvSpPr>
            <p:spPr>
              <a:xfrm>
                <a:off x="2531291" y="3727373"/>
                <a:ext cx="2112251" cy="241777"/>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 PLIO Interface</a:t>
                </a:r>
              </a:p>
            </p:txBody>
          </p:sp>
          <p:grpSp>
            <p:nvGrpSpPr>
              <p:cNvPr id="1151" name="Group 1150"/>
              <p:cNvGrpSpPr/>
              <p:nvPr/>
            </p:nvGrpSpPr>
            <p:grpSpPr>
              <a:xfrm>
                <a:off x="2531291" y="2582514"/>
                <a:ext cx="2112251" cy="975321"/>
                <a:chOff x="2531291" y="2582514"/>
                <a:chExt cx="2112251" cy="975321"/>
              </a:xfrm>
            </p:grpSpPr>
            <p:sp>
              <p:nvSpPr>
                <p:cNvPr id="1158" name="Rectangle 1157"/>
                <p:cNvSpPr/>
                <p:nvPr/>
              </p:nvSpPr>
              <p:spPr>
                <a:xfrm>
                  <a:off x="2531291" y="2582514"/>
                  <a:ext cx="2112251" cy="975321"/>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9" name="Rectangle 1158"/>
                <p:cNvSpPr/>
                <p:nvPr/>
              </p:nvSpPr>
              <p:spPr>
                <a:xfrm>
                  <a:off x="3056135" y="2936018"/>
                  <a:ext cx="1077734" cy="246221"/>
                </a:xfrm>
                <a:prstGeom prst="rect">
                  <a:avLst/>
                </a:prstGeom>
              </p:spPr>
              <p:txBody>
                <a:bodyPr wrap="square">
                  <a:spAutoFit/>
                </a:bodyPr>
                <a:lstStyle/>
                <a:p>
                  <a:pPr algn="ctr" defTabSz="352231"/>
                  <a:r>
                    <a:rPr lang="en-US" altLang="zh-CN" sz="1000" dirty="0">
                      <a:solidFill>
                        <a:prstClr val="white"/>
                      </a:solidFill>
                      <a:latin typeface="Calibri" panose="020F0502020204030204"/>
                      <a:ea typeface="等线" panose="02010600030101010101" pitchFamily="2" charset="-122"/>
                    </a:rPr>
                    <a:t>HMM Unit </a:t>
                  </a:r>
                  <a:endParaRPr lang="en-US" altLang="zh-CN" sz="1000" baseline="-25000" dirty="0">
                    <a:solidFill>
                      <a:prstClr val="white"/>
                    </a:solidFill>
                    <a:latin typeface="Calibri" panose="020F0502020204030204"/>
                  </a:endParaRPr>
                </a:p>
              </p:txBody>
            </p:sp>
          </p:grpSp>
          <p:grpSp>
            <p:nvGrpSpPr>
              <p:cNvPr id="1152" name="Group 1151"/>
              <p:cNvGrpSpPr/>
              <p:nvPr/>
            </p:nvGrpSpPr>
            <p:grpSpPr>
              <a:xfrm>
                <a:off x="2979163" y="3522908"/>
                <a:ext cx="167522" cy="209102"/>
                <a:chOff x="3003352" y="4063731"/>
                <a:chExt cx="151322" cy="163482"/>
              </a:xfrm>
            </p:grpSpPr>
            <p:cxnSp>
              <p:nvCxnSpPr>
                <p:cNvPr id="1156" name="Straight Arrow Connector 1155"/>
                <p:cNvCxnSpPr/>
                <p:nvPr/>
              </p:nvCxnSpPr>
              <p:spPr>
                <a:xfrm rot="10800000" flipH="1">
                  <a:off x="3003352"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57" name="Straight Arrow Connector 1156"/>
                <p:cNvCxnSpPr/>
                <p:nvPr/>
              </p:nvCxnSpPr>
              <p:spPr>
                <a:xfrm rot="10800000" flipH="1">
                  <a:off x="3152758"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53" name="Group 1152"/>
              <p:cNvGrpSpPr/>
              <p:nvPr/>
            </p:nvGrpSpPr>
            <p:grpSpPr>
              <a:xfrm>
                <a:off x="4009853" y="3533080"/>
                <a:ext cx="176579" cy="204551"/>
                <a:chOff x="4015495" y="3539431"/>
                <a:chExt cx="165785" cy="163482"/>
              </a:xfrm>
            </p:grpSpPr>
            <p:cxnSp>
              <p:nvCxnSpPr>
                <p:cNvPr id="1154" name="Straight Arrow Connector 1153"/>
                <p:cNvCxnSpPr/>
                <p:nvPr/>
              </p:nvCxnSpPr>
              <p:spPr>
                <a:xfrm flipH="1">
                  <a:off x="4179364"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55" name="Straight Arrow Connector 1154"/>
                <p:cNvCxnSpPr/>
                <p:nvPr/>
              </p:nvCxnSpPr>
              <p:spPr>
                <a:xfrm flipH="1">
                  <a:off x="4015495"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72" name="Group 1171"/>
            <p:cNvGrpSpPr/>
            <p:nvPr/>
          </p:nvGrpSpPr>
          <p:grpSpPr>
            <a:xfrm>
              <a:off x="5150059" y="3974366"/>
              <a:ext cx="2227542" cy="1521110"/>
              <a:chOff x="2601722" y="4078487"/>
              <a:chExt cx="1986561" cy="1521110"/>
            </a:xfrm>
          </p:grpSpPr>
          <p:sp>
            <p:nvSpPr>
              <p:cNvPr id="1173" name="Rectangle 1172"/>
              <p:cNvSpPr/>
              <p:nvPr/>
            </p:nvSpPr>
            <p:spPr>
              <a:xfrm>
                <a:off x="2601722" y="4349914"/>
                <a:ext cx="1986561" cy="1249683"/>
              </a:xfrm>
              <a:prstGeom prst="rect">
                <a:avLst/>
              </a:prstGeom>
              <a:solidFill>
                <a:schemeClr val="accent6">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05"/>
                <a:endParaRPr lang="en-US" sz="1000" dirty="0">
                  <a:solidFill>
                    <a:prstClr val="white"/>
                  </a:solidFill>
                  <a:latin typeface="Calibri" panose="020F0502020204030204"/>
                </a:endParaRPr>
              </a:p>
            </p:txBody>
          </p:sp>
          <p:sp>
            <p:nvSpPr>
              <p:cNvPr id="1174" name="TextBox 1173"/>
              <p:cNvSpPr txBox="1"/>
              <p:nvPr/>
            </p:nvSpPr>
            <p:spPr>
              <a:xfrm>
                <a:off x="2901628" y="4844497"/>
                <a:ext cx="1383722" cy="246221"/>
              </a:xfrm>
              <a:prstGeom prst="rect">
                <a:avLst/>
              </a:prstGeom>
              <a:noFill/>
            </p:spPr>
            <p:txBody>
              <a:bodyPr wrap="square" rtlCol="0">
                <a:spAutoFit/>
              </a:bodyPr>
              <a:lstStyle/>
              <a:p>
                <a:pPr algn="ctr" defTabSz="406405"/>
                <a:r>
                  <a:rPr lang="en-US" sz="1000" b="1" dirty="0">
                    <a:latin typeface="Calibri" panose="020F0502020204030204"/>
                  </a:rPr>
                  <a:t>SSR-HCE</a:t>
                </a:r>
                <a:r>
                  <a:rPr lang="en-US" sz="1000" dirty="0">
                    <a:latin typeface="Calibri" panose="020F0502020204030204"/>
                  </a:rPr>
                  <a:t> </a:t>
                </a:r>
              </a:p>
            </p:txBody>
          </p:sp>
          <p:grpSp>
            <p:nvGrpSpPr>
              <p:cNvPr id="1175" name="Group 1174"/>
              <p:cNvGrpSpPr/>
              <p:nvPr/>
            </p:nvGrpSpPr>
            <p:grpSpPr>
              <a:xfrm>
                <a:off x="2970691" y="4091071"/>
                <a:ext cx="167522" cy="232256"/>
                <a:chOff x="3003352" y="4089129"/>
                <a:chExt cx="151322" cy="167715"/>
              </a:xfrm>
            </p:grpSpPr>
            <p:cxnSp>
              <p:nvCxnSpPr>
                <p:cNvPr id="1179" name="Straight Arrow Connector 1178"/>
                <p:cNvCxnSpPr/>
                <p:nvPr/>
              </p:nvCxnSpPr>
              <p:spPr>
                <a:xfrm rot="10800000" flipH="1">
                  <a:off x="3003352" y="4093362"/>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80" name="Straight Arrow Connector 1179"/>
                <p:cNvCxnSpPr/>
                <p:nvPr/>
              </p:nvCxnSpPr>
              <p:spPr>
                <a:xfrm rot="10800000" flipH="1">
                  <a:off x="3152758" y="4089129"/>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76" name="Group 1175"/>
              <p:cNvGrpSpPr/>
              <p:nvPr/>
            </p:nvGrpSpPr>
            <p:grpSpPr>
              <a:xfrm>
                <a:off x="4046831" y="4078487"/>
                <a:ext cx="161174" cy="239874"/>
                <a:chOff x="4051234" y="3549856"/>
                <a:chExt cx="151322" cy="169639"/>
              </a:xfrm>
            </p:grpSpPr>
            <p:cxnSp>
              <p:nvCxnSpPr>
                <p:cNvPr id="1177" name="Straight Arrow Connector 1176"/>
                <p:cNvCxnSpPr/>
                <p:nvPr/>
              </p:nvCxnSpPr>
              <p:spPr>
                <a:xfrm flipH="1">
                  <a:off x="4200640" y="3549856"/>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8" name="Straight Arrow Connector 1177"/>
                <p:cNvCxnSpPr/>
                <p:nvPr/>
              </p:nvCxnSpPr>
              <p:spPr>
                <a:xfrm flipH="1">
                  <a:off x="4051234" y="3556013"/>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3" name="Group 12"/>
          <p:cNvGrpSpPr/>
          <p:nvPr/>
        </p:nvGrpSpPr>
        <p:grpSpPr>
          <a:xfrm>
            <a:off x="7833941" y="2428816"/>
            <a:ext cx="2354345" cy="3064928"/>
            <a:chOff x="7833941" y="2428816"/>
            <a:chExt cx="2354345" cy="3064928"/>
          </a:xfrm>
        </p:grpSpPr>
        <p:grpSp>
          <p:nvGrpSpPr>
            <p:cNvPr id="1200" name="Group 1199"/>
            <p:cNvGrpSpPr/>
            <p:nvPr/>
          </p:nvGrpSpPr>
          <p:grpSpPr>
            <a:xfrm>
              <a:off x="7833941" y="2428816"/>
              <a:ext cx="2331005" cy="1386636"/>
              <a:chOff x="7772400" y="2570103"/>
              <a:chExt cx="2331005" cy="1386636"/>
            </a:xfrm>
          </p:grpSpPr>
          <p:sp>
            <p:nvSpPr>
              <p:cNvPr id="1161" name="Rectangle 1160"/>
              <p:cNvSpPr/>
              <p:nvPr/>
            </p:nvSpPr>
            <p:spPr>
              <a:xfrm>
                <a:off x="7772400" y="3714962"/>
                <a:ext cx="2331005" cy="241777"/>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 PLIO Interface</a:t>
                </a:r>
              </a:p>
            </p:txBody>
          </p:sp>
          <p:grpSp>
            <p:nvGrpSpPr>
              <p:cNvPr id="1162" name="Group 1161"/>
              <p:cNvGrpSpPr/>
              <p:nvPr/>
            </p:nvGrpSpPr>
            <p:grpSpPr>
              <a:xfrm>
                <a:off x="7772400" y="2570103"/>
                <a:ext cx="2331005" cy="975321"/>
                <a:chOff x="2531291" y="2582514"/>
                <a:chExt cx="2112251" cy="975321"/>
              </a:xfrm>
            </p:grpSpPr>
            <p:sp>
              <p:nvSpPr>
                <p:cNvPr id="1169" name="Rectangle 1168"/>
                <p:cNvSpPr/>
                <p:nvPr/>
              </p:nvSpPr>
              <p:spPr>
                <a:xfrm>
                  <a:off x="2531291" y="2582514"/>
                  <a:ext cx="2112251" cy="975321"/>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0" name="Rectangle 1169"/>
                <p:cNvSpPr/>
                <p:nvPr/>
              </p:nvSpPr>
              <p:spPr>
                <a:xfrm>
                  <a:off x="3056135" y="2936018"/>
                  <a:ext cx="1077734" cy="246221"/>
                </a:xfrm>
                <a:prstGeom prst="rect">
                  <a:avLst/>
                </a:prstGeom>
              </p:spPr>
              <p:txBody>
                <a:bodyPr wrap="square">
                  <a:spAutoFit/>
                </a:bodyPr>
                <a:lstStyle/>
                <a:p>
                  <a:pPr algn="ctr" defTabSz="352231"/>
                  <a:r>
                    <a:rPr lang="en-US" altLang="zh-CN" sz="1000" dirty="0">
                      <a:solidFill>
                        <a:prstClr val="white"/>
                      </a:solidFill>
                      <a:latin typeface="Calibri" panose="020F0502020204030204"/>
                      <a:ea typeface="等线" panose="02010600030101010101" pitchFamily="2" charset="-122"/>
                    </a:rPr>
                    <a:t>HMM Unit </a:t>
                  </a:r>
                  <a:endParaRPr lang="en-US" altLang="zh-CN" sz="1000" baseline="-25000" dirty="0">
                    <a:solidFill>
                      <a:prstClr val="white"/>
                    </a:solidFill>
                    <a:latin typeface="Calibri" panose="020F0502020204030204"/>
                  </a:endParaRPr>
                </a:p>
              </p:txBody>
            </p:sp>
          </p:grpSp>
          <p:grpSp>
            <p:nvGrpSpPr>
              <p:cNvPr id="1163" name="Group 1162"/>
              <p:cNvGrpSpPr/>
              <p:nvPr/>
            </p:nvGrpSpPr>
            <p:grpSpPr>
              <a:xfrm>
                <a:off x="8320525" y="3510497"/>
                <a:ext cx="184866" cy="209102"/>
                <a:chOff x="3281345" y="4063731"/>
                <a:chExt cx="151318" cy="163482"/>
              </a:xfrm>
            </p:grpSpPr>
            <p:cxnSp>
              <p:nvCxnSpPr>
                <p:cNvPr id="1167" name="Straight Arrow Connector 1166"/>
                <p:cNvCxnSpPr/>
                <p:nvPr/>
              </p:nvCxnSpPr>
              <p:spPr>
                <a:xfrm rot="10800000" flipH="1">
                  <a:off x="3281345"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68" name="Straight Arrow Connector 1167"/>
                <p:cNvCxnSpPr/>
                <p:nvPr/>
              </p:nvCxnSpPr>
              <p:spPr>
                <a:xfrm rot="10800000" flipH="1">
                  <a:off x="3430747"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64" name="Group 1163"/>
              <p:cNvGrpSpPr/>
              <p:nvPr/>
            </p:nvGrpSpPr>
            <p:grpSpPr>
              <a:xfrm>
                <a:off x="9506085" y="3520669"/>
                <a:ext cx="177866" cy="204551"/>
                <a:chOff x="4102278" y="3539431"/>
                <a:chExt cx="151322" cy="163482"/>
              </a:xfrm>
            </p:grpSpPr>
            <p:cxnSp>
              <p:nvCxnSpPr>
                <p:cNvPr id="1165" name="Straight Arrow Connector 1164"/>
                <p:cNvCxnSpPr/>
                <p:nvPr/>
              </p:nvCxnSpPr>
              <p:spPr>
                <a:xfrm flipH="1">
                  <a:off x="4251684"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66" name="Straight Arrow Connector 1165"/>
                <p:cNvCxnSpPr/>
                <p:nvPr/>
              </p:nvCxnSpPr>
              <p:spPr>
                <a:xfrm flipH="1">
                  <a:off x="4102278"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03" name="Group 1502"/>
            <p:cNvGrpSpPr/>
            <p:nvPr/>
          </p:nvGrpSpPr>
          <p:grpSpPr>
            <a:xfrm>
              <a:off x="7982336" y="4002802"/>
              <a:ext cx="2205950" cy="1490942"/>
              <a:chOff x="9726796" y="3922214"/>
              <a:chExt cx="2205950" cy="1490942"/>
            </a:xfrm>
          </p:grpSpPr>
          <p:grpSp>
            <p:nvGrpSpPr>
              <p:cNvPr id="1502" name="Group 1501"/>
              <p:cNvGrpSpPr/>
              <p:nvPr/>
            </p:nvGrpSpPr>
            <p:grpSpPr>
              <a:xfrm>
                <a:off x="9726796" y="3922214"/>
                <a:ext cx="2205950" cy="1490942"/>
                <a:chOff x="7476396" y="3774347"/>
                <a:chExt cx="2205950" cy="1490942"/>
              </a:xfrm>
            </p:grpSpPr>
            <p:sp>
              <p:nvSpPr>
                <p:cNvPr id="1182" name="Rectangle 1181"/>
                <p:cNvSpPr/>
                <p:nvPr/>
              </p:nvSpPr>
              <p:spPr>
                <a:xfrm>
                  <a:off x="7476396" y="4015606"/>
                  <a:ext cx="2205950" cy="1249683"/>
                </a:xfrm>
                <a:prstGeom prst="rect">
                  <a:avLst/>
                </a:prstGeom>
                <a:solidFill>
                  <a:schemeClr val="accent6">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05"/>
                  <a:endParaRPr lang="en-US" sz="1000" dirty="0">
                    <a:solidFill>
                      <a:prstClr val="white"/>
                    </a:solidFill>
                    <a:latin typeface="Calibri" panose="020F0502020204030204"/>
                  </a:endParaRPr>
                </a:p>
              </p:txBody>
            </p:sp>
            <p:grpSp>
              <p:nvGrpSpPr>
                <p:cNvPr id="1501" name="Group 1500"/>
                <p:cNvGrpSpPr/>
                <p:nvPr/>
              </p:nvGrpSpPr>
              <p:grpSpPr>
                <a:xfrm>
                  <a:off x="8013118" y="3774347"/>
                  <a:ext cx="1307324" cy="239042"/>
                  <a:chOff x="8013118" y="3774347"/>
                  <a:chExt cx="1307324" cy="239042"/>
                </a:xfrm>
              </p:grpSpPr>
              <p:grpSp>
                <p:nvGrpSpPr>
                  <p:cNvPr id="1184" name="Group 1183"/>
                  <p:cNvGrpSpPr/>
                  <p:nvPr/>
                </p:nvGrpSpPr>
                <p:grpSpPr>
                  <a:xfrm>
                    <a:off x="8013118" y="3774347"/>
                    <a:ext cx="186023" cy="226394"/>
                    <a:chOff x="3323613" y="4063731"/>
                    <a:chExt cx="151322" cy="163482"/>
                  </a:xfrm>
                </p:grpSpPr>
                <p:cxnSp>
                  <p:nvCxnSpPr>
                    <p:cNvPr id="1188" name="Straight Arrow Connector 1187"/>
                    <p:cNvCxnSpPr/>
                    <p:nvPr/>
                  </p:nvCxnSpPr>
                  <p:spPr>
                    <a:xfrm rot="10800000" flipH="1">
                      <a:off x="3323613"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89" name="Straight Arrow Connector 1188"/>
                    <p:cNvCxnSpPr/>
                    <p:nvPr/>
                  </p:nvCxnSpPr>
                  <p:spPr>
                    <a:xfrm rot="10800000" flipH="1">
                      <a:off x="3473019"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85" name="Group 1184"/>
                  <p:cNvGrpSpPr/>
                  <p:nvPr/>
                </p:nvGrpSpPr>
                <p:grpSpPr>
                  <a:xfrm>
                    <a:off x="9141468" y="3782220"/>
                    <a:ext cx="178974" cy="231169"/>
                    <a:chOff x="4102278" y="3539431"/>
                    <a:chExt cx="151322" cy="163482"/>
                  </a:xfrm>
                </p:grpSpPr>
                <p:cxnSp>
                  <p:nvCxnSpPr>
                    <p:cNvPr id="1186" name="Straight Arrow Connector 1185"/>
                    <p:cNvCxnSpPr/>
                    <p:nvPr/>
                  </p:nvCxnSpPr>
                  <p:spPr>
                    <a:xfrm flipH="1">
                      <a:off x="4251684"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87" name="Straight Arrow Connector 1186"/>
                    <p:cNvCxnSpPr/>
                    <p:nvPr/>
                  </p:nvCxnSpPr>
                  <p:spPr>
                    <a:xfrm flipH="1">
                      <a:off x="4102278"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1183" name="TextBox 1182"/>
              <p:cNvSpPr txBox="1"/>
              <p:nvPr/>
            </p:nvSpPr>
            <p:spPr>
              <a:xfrm>
                <a:off x="10087650" y="4648757"/>
                <a:ext cx="1536536" cy="246221"/>
              </a:xfrm>
              <a:prstGeom prst="rect">
                <a:avLst/>
              </a:prstGeom>
              <a:noFill/>
            </p:spPr>
            <p:txBody>
              <a:bodyPr wrap="square" rtlCol="0">
                <a:spAutoFit/>
              </a:bodyPr>
              <a:lstStyle/>
              <a:p>
                <a:pPr algn="ctr" defTabSz="406405"/>
                <a:r>
                  <a:rPr lang="en-US" sz="1000" b="1" dirty="0">
                    <a:latin typeface="Calibri" panose="020F0502020204030204"/>
                  </a:rPr>
                  <a:t>SSR-HCE</a:t>
                </a:r>
                <a:r>
                  <a:rPr lang="en-US" sz="1000" dirty="0">
                    <a:latin typeface="Calibri" panose="020F0502020204030204"/>
                  </a:rPr>
                  <a:t> </a:t>
                </a:r>
              </a:p>
            </p:txBody>
          </p:sp>
        </p:grpSp>
      </p:grpSp>
      <p:grpSp>
        <p:nvGrpSpPr>
          <p:cNvPr id="1320" name="Group 1319"/>
          <p:cNvGrpSpPr/>
          <p:nvPr/>
        </p:nvGrpSpPr>
        <p:grpSpPr>
          <a:xfrm>
            <a:off x="4949269" y="2373919"/>
            <a:ext cx="2670796" cy="1460980"/>
            <a:chOff x="6132708" y="365581"/>
            <a:chExt cx="2670796" cy="1460980"/>
          </a:xfrm>
        </p:grpSpPr>
        <p:sp>
          <p:nvSpPr>
            <p:cNvPr id="1321" name="Rectangle 1320"/>
            <p:cNvSpPr/>
            <p:nvPr/>
          </p:nvSpPr>
          <p:spPr>
            <a:xfrm>
              <a:off x="6132708" y="365581"/>
              <a:ext cx="2670796" cy="1460980"/>
            </a:xfrm>
            <a:prstGeom prst="rect">
              <a:avLst/>
            </a:prstGeom>
            <a:solidFill>
              <a:srgbClr val="DAE3F3"/>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2" name="Group 1321"/>
            <p:cNvGrpSpPr/>
            <p:nvPr/>
          </p:nvGrpSpPr>
          <p:grpSpPr>
            <a:xfrm>
              <a:off x="6192231" y="377305"/>
              <a:ext cx="2552010" cy="1431224"/>
              <a:chOff x="154367" y="132421"/>
              <a:chExt cx="3583152" cy="1925732"/>
            </a:xfrm>
          </p:grpSpPr>
          <p:grpSp>
            <p:nvGrpSpPr>
              <p:cNvPr id="1323" name="Group 1322"/>
              <p:cNvGrpSpPr/>
              <p:nvPr/>
            </p:nvGrpSpPr>
            <p:grpSpPr>
              <a:xfrm>
                <a:off x="269579" y="277389"/>
                <a:ext cx="644493" cy="515865"/>
                <a:chOff x="540313" y="408194"/>
                <a:chExt cx="629110" cy="512556"/>
              </a:xfrm>
            </p:grpSpPr>
            <p:sp>
              <p:nvSpPr>
                <p:cNvPr id="1390" name="Rectangle 1389"/>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1" name="Rectangle 1390"/>
                <p:cNvSpPr/>
                <p:nvPr/>
              </p:nvSpPr>
              <p:spPr>
                <a:xfrm>
                  <a:off x="577318" y="408194"/>
                  <a:ext cx="134614" cy="512556"/>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2" name="Rectangle 1391"/>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0</a:t>
                  </a:r>
                </a:p>
              </p:txBody>
            </p:sp>
          </p:grpSp>
          <p:grpSp>
            <p:nvGrpSpPr>
              <p:cNvPr id="1324" name="Group 1323"/>
              <p:cNvGrpSpPr/>
              <p:nvPr/>
            </p:nvGrpSpPr>
            <p:grpSpPr>
              <a:xfrm>
                <a:off x="1149191" y="287038"/>
                <a:ext cx="644493" cy="515865"/>
                <a:chOff x="540313" y="408194"/>
                <a:chExt cx="629110" cy="512556"/>
              </a:xfrm>
            </p:grpSpPr>
            <p:sp>
              <p:nvSpPr>
                <p:cNvPr id="1387" name="Rectangle 1386"/>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8" name="Rectangle 1387"/>
                <p:cNvSpPr/>
                <p:nvPr/>
              </p:nvSpPr>
              <p:spPr>
                <a:xfrm>
                  <a:off x="577318" y="408194"/>
                  <a:ext cx="134614" cy="512556"/>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9" name="Rectangle 1388"/>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1</a:t>
                  </a:r>
                </a:p>
              </p:txBody>
            </p:sp>
          </p:grpSp>
          <p:grpSp>
            <p:nvGrpSpPr>
              <p:cNvPr id="1325" name="Group 1324"/>
              <p:cNvGrpSpPr/>
              <p:nvPr/>
            </p:nvGrpSpPr>
            <p:grpSpPr>
              <a:xfrm>
                <a:off x="2054422" y="292098"/>
                <a:ext cx="644493" cy="515865"/>
                <a:chOff x="540313" y="408194"/>
                <a:chExt cx="629110" cy="512556"/>
              </a:xfrm>
            </p:grpSpPr>
            <p:sp>
              <p:nvSpPr>
                <p:cNvPr id="1384" name="Rectangle 1383"/>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5" name="Rectangle 1384"/>
                <p:cNvSpPr/>
                <p:nvPr/>
              </p:nvSpPr>
              <p:spPr>
                <a:xfrm>
                  <a:off x="577318" y="408194"/>
                  <a:ext cx="134614" cy="507528"/>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6" name="Rectangle 1385"/>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2</a:t>
                  </a:r>
                </a:p>
              </p:txBody>
            </p:sp>
          </p:grpSp>
          <p:grpSp>
            <p:nvGrpSpPr>
              <p:cNvPr id="1326" name="Group 1325"/>
              <p:cNvGrpSpPr/>
              <p:nvPr/>
            </p:nvGrpSpPr>
            <p:grpSpPr>
              <a:xfrm>
                <a:off x="2942069" y="296471"/>
                <a:ext cx="644493" cy="515865"/>
                <a:chOff x="540313" y="408194"/>
                <a:chExt cx="629110" cy="512556"/>
              </a:xfrm>
            </p:grpSpPr>
            <p:sp>
              <p:nvSpPr>
                <p:cNvPr id="1381" name="Rectangle 1380"/>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2" name="Rectangle 1381"/>
                <p:cNvSpPr/>
                <p:nvPr/>
              </p:nvSpPr>
              <p:spPr>
                <a:xfrm>
                  <a:off x="577318" y="408194"/>
                  <a:ext cx="134614" cy="512556"/>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3" name="Rectangle 1382"/>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3</a:t>
                  </a:r>
                </a:p>
              </p:txBody>
            </p:sp>
          </p:grpSp>
          <p:cxnSp>
            <p:nvCxnSpPr>
              <p:cNvPr id="1327" name="Straight Arrow Connector 1326"/>
              <p:cNvCxnSpPr/>
              <p:nvPr/>
            </p:nvCxnSpPr>
            <p:spPr>
              <a:xfrm>
                <a:off x="838665" y="548464"/>
                <a:ext cx="341314" cy="1588"/>
              </a:xfrm>
              <a:prstGeom prst="straightConnector1">
                <a:avLst/>
              </a:prstGeom>
              <a:noFill/>
              <a:ln w="6350" cap="flat" cmpd="sng" algn="ctr">
                <a:solidFill>
                  <a:srgbClr val="C00000"/>
                </a:solidFill>
                <a:prstDash val="solid"/>
                <a:miter lim="800000"/>
                <a:tailEnd type="triangle"/>
              </a:ln>
              <a:effectLst/>
            </p:spPr>
          </p:cxnSp>
          <p:cxnSp>
            <p:nvCxnSpPr>
              <p:cNvPr id="1328" name="Straight Arrow Connector 1327"/>
              <p:cNvCxnSpPr/>
              <p:nvPr/>
            </p:nvCxnSpPr>
            <p:spPr>
              <a:xfrm>
                <a:off x="1740805" y="555878"/>
                <a:ext cx="341314" cy="1588"/>
              </a:xfrm>
              <a:prstGeom prst="straightConnector1">
                <a:avLst/>
              </a:prstGeom>
              <a:noFill/>
              <a:ln w="6350" cap="flat" cmpd="sng" algn="ctr">
                <a:solidFill>
                  <a:srgbClr val="C00000"/>
                </a:solidFill>
                <a:prstDash val="solid"/>
                <a:miter lim="800000"/>
                <a:tailEnd type="triangle"/>
              </a:ln>
              <a:effectLst/>
            </p:spPr>
          </p:cxnSp>
          <p:cxnSp>
            <p:nvCxnSpPr>
              <p:cNvPr id="1329" name="Straight Arrow Connector 1328"/>
              <p:cNvCxnSpPr/>
              <p:nvPr/>
            </p:nvCxnSpPr>
            <p:spPr>
              <a:xfrm>
                <a:off x="2642381" y="555608"/>
                <a:ext cx="341314" cy="1588"/>
              </a:xfrm>
              <a:prstGeom prst="straightConnector1">
                <a:avLst/>
              </a:prstGeom>
              <a:noFill/>
              <a:ln w="6350" cap="flat" cmpd="sng" algn="ctr">
                <a:solidFill>
                  <a:srgbClr val="C00000"/>
                </a:solidFill>
                <a:prstDash val="solid"/>
                <a:miter lim="800000"/>
                <a:tailEnd type="triangle"/>
              </a:ln>
              <a:effectLst/>
            </p:spPr>
          </p:cxnSp>
          <p:grpSp>
            <p:nvGrpSpPr>
              <p:cNvPr id="1330" name="Group 1329"/>
              <p:cNvGrpSpPr/>
              <p:nvPr/>
            </p:nvGrpSpPr>
            <p:grpSpPr>
              <a:xfrm>
                <a:off x="269579" y="1015632"/>
                <a:ext cx="644493" cy="515865"/>
                <a:chOff x="540313" y="408194"/>
                <a:chExt cx="629110" cy="512556"/>
              </a:xfrm>
            </p:grpSpPr>
            <p:sp>
              <p:nvSpPr>
                <p:cNvPr id="1378" name="Rectangle 1377"/>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9" name="Rectangle 1378"/>
                <p:cNvSpPr/>
                <p:nvPr/>
              </p:nvSpPr>
              <p:spPr>
                <a:xfrm>
                  <a:off x="577318" y="408194"/>
                  <a:ext cx="134614" cy="512556"/>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0" name="Rectangle 1379"/>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4</a:t>
                  </a:r>
                </a:p>
              </p:txBody>
            </p:sp>
          </p:grpSp>
          <p:grpSp>
            <p:nvGrpSpPr>
              <p:cNvPr id="1331" name="Group 1330"/>
              <p:cNvGrpSpPr/>
              <p:nvPr/>
            </p:nvGrpSpPr>
            <p:grpSpPr>
              <a:xfrm>
                <a:off x="1149191" y="1025281"/>
                <a:ext cx="644493" cy="515865"/>
                <a:chOff x="540313" y="408194"/>
                <a:chExt cx="629110" cy="512556"/>
              </a:xfrm>
            </p:grpSpPr>
            <p:sp>
              <p:nvSpPr>
                <p:cNvPr id="1375" name="Rectangle 1374"/>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6" name="Rectangle 1375"/>
                <p:cNvSpPr/>
                <p:nvPr/>
              </p:nvSpPr>
              <p:spPr>
                <a:xfrm>
                  <a:off x="577318" y="408194"/>
                  <a:ext cx="134614" cy="512556"/>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7" name="Rectangle 1376"/>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5</a:t>
                  </a:r>
                </a:p>
              </p:txBody>
            </p:sp>
          </p:grpSp>
          <p:grpSp>
            <p:nvGrpSpPr>
              <p:cNvPr id="1332" name="Group 1331"/>
              <p:cNvGrpSpPr/>
              <p:nvPr/>
            </p:nvGrpSpPr>
            <p:grpSpPr>
              <a:xfrm>
                <a:off x="2054422" y="1030341"/>
                <a:ext cx="644493" cy="515865"/>
                <a:chOff x="540313" y="408194"/>
                <a:chExt cx="629110" cy="512556"/>
              </a:xfrm>
            </p:grpSpPr>
            <p:sp>
              <p:nvSpPr>
                <p:cNvPr id="1372" name="Rectangle 1371"/>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3" name="Rectangle 1372"/>
                <p:cNvSpPr/>
                <p:nvPr/>
              </p:nvSpPr>
              <p:spPr>
                <a:xfrm>
                  <a:off x="577318" y="408194"/>
                  <a:ext cx="134614" cy="507528"/>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4" name="Rectangle 1373"/>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6</a:t>
                  </a:r>
                </a:p>
              </p:txBody>
            </p:sp>
          </p:grpSp>
          <p:grpSp>
            <p:nvGrpSpPr>
              <p:cNvPr id="1333" name="Group 1332"/>
              <p:cNvGrpSpPr/>
              <p:nvPr/>
            </p:nvGrpSpPr>
            <p:grpSpPr>
              <a:xfrm>
                <a:off x="2942069" y="1034714"/>
                <a:ext cx="644493" cy="515865"/>
                <a:chOff x="540313" y="408194"/>
                <a:chExt cx="629110" cy="512556"/>
              </a:xfrm>
            </p:grpSpPr>
            <p:sp>
              <p:nvSpPr>
                <p:cNvPr id="1369" name="Rectangle 1368"/>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0" name="Rectangle 1369"/>
                <p:cNvSpPr/>
                <p:nvPr/>
              </p:nvSpPr>
              <p:spPr>
                <a:xfrm>
                  <a:off x="577318" y="408194"/>
                  <a:ext cx="134614" cy="512556"/>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1" name="Rectangle 1370"/>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7</a:t>
                  </a:r>
                </a:p>
              </p:txBody>
            </p:sp>
          </p:grpSp>
          <p:cxnSp>
            <p:nvCxnSpPr>
              <p:cNvPr id="1334" name="Straight Arrow Connector 1333"/>
              <p:cNvCxnSpPr/>
              <p:nvPr/>
            </p:nvCxnSpPr>
            <p:spPr>
              <a:xfrm>
                <a:off x="838665" y="1286707"/>
                <a:ext cx="341314" cy="1588"/>
              </a:xfrm>
              <a:prstGeom prst="straightConnector1">
                <a:avLst/>
              </a:prstGeom>
              <a:noFill/>
              <a:ln w="6350" cap="flat" cmpd="sng" algn="ctr">
                <a:solidFill>
                  <a:srgbClr val="C00000"/>
                </a:solidFill>
                <a:prstDash val="solid"/>
                <a:miter lim="800000"/>
                <a:tailEnd type="triangle"/>
              </a:ln>
              <a:effectLst/>
            </p:spPr>
          </p:cxnSp>
          <p:cxnSp>
            <p:nvCxnSpPr>
              <p:cNvPr id="1335" name="Straight Arrow Connector 1334"/>
              <p:cNvCxnSpPr/>
              <p:nvPr/>
            </p:nvCxnSpPr>
            <p:spPr>
              <a:xfrm>
                <a:off x="1740805" y="1294121"/>
                <a:ext cx="341314" cy="1588"/>
              </a:xfrm>
              <a:prstGeom prst="straightConnector1">
                <a:avLst/>
              </a:prstGeom>
              <a:noFill/>
              <a:ln w="6350" cap="flat" cmpd="sng" algn="ctr">
                <a:solidFill>
                  <a:srgbClr val="C00000"/>
                </a:solidFill>
                <a:prstDash val="solid"/>
                <a:miter lim="800000"/>
                <a:tailEnd type="triangle"/>
              </a:ln>
              <a:effectLst/>
            </p:spPr>
          </p:cxnSp>
          <p:cxnSp>
            <p:nvCxnSpPr>
              <p:cNvPr id="1336" name="Straight Arrow Connector 1335"/>
              <p:cNvCxnSpPr/>
              <p:nvPr/>
            </p:nvCxnSpPr>
            <p:spPr>
              <a:xfrm>
                <a:off x="2642381" y="1293851"/>
                <a:ext cx="341314" cy="1588"/>
              </a:xfrm>
              <a:prstGeom prst="straightConnector1">
                <a:avLst/>
              </a:prstGeom>
              <a:noFill/>
              <a:ln w="6350" cap="flat" cmpd="sng" algn="ctr">
                <a:solidFill>
                  <a:srgbClr val="C00000"/>
                </a:solidFill>
                <a:prstDash val="solid"/>
                <a:miter lim="800000"/>
                <a:tailEnd type="triangle"/>
              </a:ln>
              <a:effectLst/>
            </p:spPr>
          </p:cxnSp>
          <p:sp>
            <p:nvSpPr>
              <p:cNvPr id="1337" name="Rectangle 1336"/>
              <p:cNvSpPr/>
              <p:nvPr/>
            </p:nvSpPr>
            <p:spPr>
              <a:xfrm>
                <a:off x="176043" y="1846666"/>
                <a:ext cx="3548232" cy="211487"/>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PLIO Interface</a:t>
                </a:r>
              </a:p>
            </p:txBody>
          </p:sp>
          <p:grpSp>
            <p:nvGrpSpPr>
              <p:cNvPr id="1338" name="Group 1337"/>
              <p:cNvGrpSpPr/>
              <p:nvPr/>
            </p:nvGrpSpPr>
            <p:grpSpPr>
              <a:xfrm>
                <a:off x="154367" y="132421"/>
                <a:ext cx="228720" cy="1702648"/>
                <a:chOff x="184847" y="388453"/>
                <a:chExt cx="228720" cy="1702648"/>
              </a:xfrm>
            </p:grpSpPr>
            <p:cxnSp>
              <p:nvCxnSpPr>
                <p:cNvPr id="1364" name="Straight Connector 1363"/>
                <p:cNvCxnSpPr/>
                <p:nvPr/>
              </p:nvCxnSpPr>
              <p:spPr>
                <a:xfrm>
                  <a:off x="223498" y="400050"/>
                  <a:ext cx="0" cy="1691051"/>
                </a:xfrm>
                <a:prstGeom prst="line">
                  <a:avLst/>
                </a:prstGeom>
                <a:noFill/>
                <a:ln w="19050" cap="flat" cmpd="sng" algn="ctr">
                  <a:solidFill>
                    <a:srgbClr val="5B9BD5"/>
                  </a:solidFill>
                  <a:prstDash val="solid"/>
                  <a:miter lim="800000"/>
                </a:ln>
                <a:effectLst/>
              </p:spPr>
            </p:cxnSp>
            <p:sp>
              <p:nvSpPr>
                <p:cNvPr id="1365" name="Oval 1364"/>
                <p:cNvSpPr/>
                <p:nvPr/>
              </p:nvSpPr>
              <p:spPr>
                <a:xfrm>
                  <a:off x="190869" y="388453"/>
                  <a:ext cx="65257" cy="66675"/>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6" name="Oval 1365"/>
                <p:cNvSpPr/>
                <p:nvPr/>
              </p:nvSpPr>
              <p:spPr>
                <a:xfrm>
                  <a:off x="184847" y="1141008"/>
                  <a:ext cx="65257" cy="66675"/>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367" name="Straight Arrow Connector 1366"/>
                <p:cNvCxnSpPr/>
                <p:nvPr/>
              </p:nvCxnSpPr>
              <p:spPr>
                <a:xfrm>
                  <a:off x="223497" y="1179412"/>
                  <a:ext cx="167924" cy="87285"/>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368" name="Straight Arrow Connector 1367"/>
                <p:cNvCxnSpPr/>
                <p:nvPr/>
              </p:nvCxnSpPr>
              <p:spPr>
                <a:xfrm>
                  <a:off x="245643" y="432446"/>
                  <a:ext cx="167924" cy="87285"/>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339" name="Group 1338"/>
              <p:cNvGrpSpPr/>
              <p:nvPr/>
            </p:nvGrpSpPr>
            <p:grpSpPr>
              <a:xfrm>
                <a:off x="1021317" y="137184"/>
                <a:ext cx="228720" cy="1702648"/>
                <a:chOff x="184847" y="388453"/>
                <a:chExt cx="228720" cy="1702648"/>
              </a:xfrm>
            </p:grpSpPr>
            <p:cxnSp>
              <p:nvCxnSpPr>
                <p:cNvPr id="1359" name="Straight Connector 1358"/>
                <p:cNvCxnSpPr/>
                <p:nvPr/>
              </p:nvCxnSpPr>
              <p:spPr>
                <a:xfrm>
                  <a:off x="223498" y="400050"/>
                  <a:ext cx="0" cy="1691051"/>
                </a:xfrm>
                <a:prstGeom prst="line">
                  <a:avLst/>
                </a:prstGeom>
                <a:noFill/>
                <a:ln w="19050" cap="flat" cmpd="sng" algn="ctr">
                  <a:solidFill>
                    <a:srgbClr val="5B9BD5"/>
                  </a:solidFill>
                  <a:prstDash val="solid"/>
                  <a:miter lim="800000"/>
                </a:ln>
                <a:effectLst/>
              </p:spPr>
            </p:cxnSp>
            <p:sp>
              <p:nvSpPr>
                <p:cNvPr id="1360" name="Oval 1359"/>
                <p:cNvSpPr/>
                <p:nvPr/>
              </p:nvSpPr>
              <p:spPr>
                <a:xfrm>
                  <a:off x="190869" y="388453"/>
                  <a:ext cx="65257" cy="66675"/>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1" name="Oval 1360"/>
                <p:cNvSpPr/>
                <p:nvPr/>
              </p:nvSpPr>
              <p:spPr>
                <a:xfrm>
                  <a:off x="184847" y="1141008"/>
                  <a:ext cx="65257" cy="66675"/>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362" name="Straight Arrow Connector 1361"/>
                <p:cNvCxnSpPr/>
                <p:nvPr/>
              </p:nvCxnSpPr>
              <p:spPr>
                <a:xfrm>
                  <a:off x="238998" y="1184379"/>
                  <a:ext cx="167924" cy="87285"/>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363" name="Straight Arrow Connector 1362"/>
                <p:cNvCxnSpPr/>
                <p:nvPr/>
              </p:nvCxnSpPr>
              <p:spPr>
                <a:xfrm>
                  <a:off x="245643" y="432446"/>
                  <a:ext cx="167924" cy="87285"/>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340" name="Group 1339"/>
              <p:cNvGrpSpPr/>
              <p:nvPr/>
            </p:nvGrpSpPr>
            <p:grpSpPr>
              <a:xfrm>
                <a:off x="1940433" y="138219"/>
                <a:ext cx="228720" cy="1702648"/>
                <a:chOff x="184847" y="388453"/>
                <a:chExt cx="228720" cy="1702648"/>
              </a:xfrm>
            </p:grpSpPr>
            <p:cxnSp>
              <p:nvCxnSpPr>
                <p:cNvPr id="1354" name="Straight Connector 1353"/>
                <p:cNvCxnSpPr/>
                <p:nvPr/>
              </p:nvCxnSpPr>
              <p:spPr>
                <a:xfrm>
                  <a:off x="223498" y="400050"/>
                  <a:ext cx="0" cy="1691051"/>
                </a:xfrm>
                <a:prstGeom prst="line">
                  <a:avLst/>
                </a:prstGeom>
                <a:noFill/>
                <a:ln w="19050" cap="flat" cmpd="sng" algn="ctr">
                  <a:solidFill>
                    <a:srgbClr val="5B9BD5"/>
                  </a:solidFill>
                  <a:prstDash val="solid"/>
                  <a:miter lim="800000"/>
                </a:ln>
                <a:effectLst/>
              </p:spPr>
            </p:cxnSp>
            <p:sp>
              <p:nvSpPr>
                <p:cNvPr id="1355" name="Oval 1354"/>
                <p:cNvSpPr/>
                <p:nvPr/>
              </p:nvSpPr>
              <p:spPr>
                <a:xfrm>
                  <a:off x="190869" y="388453"/>
                  <a:ext cx="65257" cy="66675"/>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6" name="Oval 1355"/>
                <p:cNvSpPr/>
                <p:nvPr/>
              </p:nvSpPr>
              <p:spPr>
                <a:xfrm>
                  <a:off x="184847" y="1141008"/>
                  <a:ext cx="65257" cy="66675"/>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357" name="Straight Arrow Connector 1356"/>
                <p:cNvCxnSpPr/>
                <p:nvPr/>
              </p:nvCxnSpPr>
              <p:spPr>
                <a:xfrm>
                  <a:off x="238998" y="1184379"/>
                  <a:ext cx="167924" cy="87285"/>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358" name="Straight Arrow Connector 1357"/>
                <p:cNvCxnSpPr/>
                <p:nvPr/>
              </p:nvCxnSpPr>
              <p:spPr>
                <a:xfrm>
                  <a:off x="245643" y="432446"/>
                  <a:ext cx="167924" cy="87285"/>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341" name="Group 1340"/>
              <p:cNvGrpSpPr/>
              <p:nvPr/>
            </p:nvGrpSpPr>
            <p:grpSpPr>
              <a:xfrm>
                <a:off x="2762860" y="134088"/>
                <a:ext cx="228720" cy="1702648"/>
                <a:chOff x="184847" y="388453"/>
                <a:chExt cx="228720" cy="1702648"/>
              </a:xfrm>
            </p:grpSpPr>
            <p:cxnSp>
              <p:nvCxnSpPr>
                <p:cNvPr id="1349" name="Straight Connector 1348"/>
                <p:cNvCxnSpPr/>
                <p:nvPr/>
              </p:nvCxnSpPr>
              <p:spPr>
                <a:xfrm>
                  <a:off x="223498" y="400050"/>
                  <a:ext cx="0" cy="1691051"/>
                </a:xfrm>
                <a:prstGeom prst="line">
                  <a:avLst/>
                </a:prstGeom>
                <a:noFill/>
                <a:ln w="19050" cap="flat" cmpd="sng" algn="ctr">
                  <a:solidFill>
                    <a:srgbClr val="5B9BD5"/>
                  </a:solidFill>
                  <a:prstDash val="solid"/>
                  <a:miter lim="800000"/>
                </a:ln>
                <a:effectLst/>
              </p:spPr>
            </p:cxnSp>
            <p:sp>
              <p:nvSpPr>
                <p:cNvPr id="1350" name="Oval 1349"/>
                <p:cNvSpPr/>
                <p:nvPr/>
              </p:nvSpPr>
              <p:spPr>
                <a:xfrm>
                  <a:off x="190869" y="388453"/>
                  <a:ext cx="65257" cy="66675"/>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1" name="Oval 1350"/>
                <p:cNvSpPr/>
                <p:nvPr/>
              </p:nvSpPr>
              <p:spPr>
                <a:xfrm>
                  <a:off x="184847" y="1141008"/>
                  <a:ext cx="65257" cy="66675"/>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352" name="Straight Arrow Connector 1351"/>
                <p:cNvCxnSpPr/>
                <p:nvPr/>
              </p:nvCxnSpPr>
              <p:spPr>
                <a:xfrm>
                  <a:off x="238998" y="1184379"/>
                  <a:ext cx="167924" cy="87285"/>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353" name="Straight Arrow Connector 1352"/>
                <p:cNvCxnSpPr/>
                <p:nvPr/>
              </p:nvCxnSpPr>
              <p:spPr>
                <a:xfrm>
                  <a:off x="245643" y="432446"/>
                  <a:ext cx="167924" cy="87285"/>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342" name="Group 1341"/>
              <p:cNvGrpSpPr/>
              <p:nvPr/>
            </p:nvGrpSpPr>
            <p:grpSpPr>
              <a:xfrm>
                <a:off x="3521757" y="530147"/>
                <a:ext cx="215762" cy="1293029"/>
                <a:chOff x="3521757" y="530147"/>
                <a:chExt cx="215762" cy="1293029"/>
              </a:xfrm>
            </p:grpSpPr>
            <p:cxnSp>
              <p:nvCxnSpPr>
                <p:cNvPr id="1343" name="Straight Connector 1342"/>
                <p:cNvCxnSpPr/>
                <p:nvPr/>
              </p:nvCxnSpPr>
              <p:spPr>
                <a:xfrm flipH="1" flipV="1">
                  <a:off x="3535984" y="554642"/>
                  <a:ext cx="175642" cy="1760"/>
                </a:xfrm>
                <a:prstGeom prst="line">
                  <a:avLst/>
                </a:prstGeom>
                <a:noFill/>
                <a:ln w="19050" cap="flat" cmpd="sng" algn="ctr">
                  <a:solidFill>
                    <a:srgbClr val="ED7D31"/>
                  </a:solidFill>
                  <a:prstDash val="solid"/>
                  <a:miter lim="800000"/>
                </a:ln>
                <a:effectLst/>
              </p:spPr>
            </p:cxnSp>
            <p:sp>
              <p:nvSpPr>
                <p:cNvPr id="1344" name="Oval 1343"/>
                <p:cNvSpPr/>
                <p:nvPr/>
              </p:nvSpPr>
              <p:spPr>
                <a:xfrm>
                  <a:off x="3673481" y="530147"/>
                  <a:ext cx="64038" cy="68906"/>
                </a:xfrm>
                <a:prstGeom prst="ellipse">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345" name="Straight Arrow Connector 1344"/>
                <p:cNvCxnSpPr/>
                <p:nvPr/>
              </p:nvCxnSpPr>
              <p:spPr>
                <a:xfrm>
                  <a:off x="3705281" y="596582"/>
                  <a:ext cx="1116" cy="1226594"/>
                </a:xfrm>
                <a:prstGeom prst="straightConnector1">
                  <a:avLst/>
                </a:prstGeom>
                <a:solidFill>
                  <a:srgbClr val="4472C4"/>
                </a:solidFill>
                <a:ln w="19050" cap="flat" cmpd="sng" algn="ctr">
                  <a:solidFill>
                    <a:srgbClr val="ED7D31"/>
                  </a:solidFill>
                  <a:prstDash val="solid"/>
                  <a:miter lim="800000"/>
                  <a:tailEnd type="triangle"/>
                </a:ln>
                <a:effectLst/>
              </p:spPr>
            </p:cxnSp>
            <p:cxnSp>
              <p:nvCxnSpPr>
                <p:cNvPr id="1346" name="Straight Connector 1345"/>
                <p:cNvCxnSpPr>
                  <a:stCxn id="1347" idx="2"/>
                  <a:endCxn id="1369" idx="3"/>
                </p:cNvCxnSpPr>
                <p:nvPr/>
              </p:nvCxnSpPr>
              <p:spPr>
                <a:xfrm flipH="1">
                  <a:off x="3521757" y="1291889"/>
                  <a:ext cx="52473" cy="779"/>
                </a:xfrm>
                <a:prstGeom prst="line">
                  <a:avLst/>
                </a:prstGeom>
                <a:noFill/>
                <a:ln w="19050" cap="flat" cmpd="sng" algn="ctr">
                  <a:solidFill>
                    <a:srgbClr val="ED7D31"/>
                  </a:solidFill>
                  <a:prstDash val="solid"/>
                  <a:miter lim="800000"/>
                </a:ln>
                <a:effectLst/>
              </p:spPr>
            </p:cxnSp>
            <p:sp>
              <p:nvSpPr>
                <p:cNvPr id="1347" name="Oval 1346"/>
                <p:cNvSpPr/>
                <p:nvPr/>
              </p:nvSpPr>
              <p:spPr>
                <a:xfrm>
                  <a:off x="3574230" y="1257436"/>
                  <a:ext cx="64038" cy="68906"/>
                </a:xfrm>
                <a:prstGeom prst="ellipse">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348" name="Straight Arrow Connector 1347"/>
                <p:cNvCxnSpPr/>
                <p:nvPr/>
              </p:nvCxnSpPr>
              <p:spPr>
                <a:xfrm flipH="1">
                  <a:off x="3604883" y="1292914"/>
                  <a:ext cx="1147" cy="524647"/>
                </a:xfrm>
                <a:prstGeom prst="straightConnector1">
                  <a:avLst/>
                </a:prstGeom>
                <a:solidFill>
                  <a:srgbClr val="4472C4"/>
                </a:solidFill>
                <a:ln w="19050" cap="flat" cmpd="sng" algn="ctr">
                  <a:solidFill>
                    <a:srgbClr val="ED7D31"/>
                  </a:solidFill>
                  <a:prstDash val="solid"/>
                  <a:miter lim="800000"/>
                  <a:tailEnd type="triangle"/>
                </a:ln>
                <a:effectLst/>
              </p:spPr>
            </p:cxnSp>
          </p:grpSp>
        </p:grpSp>
      </p:grpSp>
      <p:sp>
        <p:nvSpPr>
          <p:cNvPr id="2" name="TextBox 1"/>
          <p:cNvSpPr txBox="1"/>
          <p:nvPr/>
        </p:nvSpPr>
        <p:spPr>
          <a:xfrm>
            <a:off x="4588760" y="3761148"/>
            <a:ext cx="340893" cy="461665"/>
          </a:xfrm>
          <a:prstGeom prst="rect">
            <a:avLst/>
          </a:prstGeom>
          <a:noFill/>
        </p:spPr>
        <p:txBody>
          <a:bodyPr wrap="square" rtlCol="0">
            <a:spAutoFit/>
          </a:bodyPr>
          <a:lstStyle/>
          <a:p>
            <a:r>
              <a:rPr lang="en-US" sz="2400" dirty="0"/>
              <a:t>…</a:t>
            </a:r>
          </a:p>
        </p:txBody>
      </p:sp>
      <p:sp>
        <p:nvSpPr>
          <p:cNvPr id="7" name="TextBox 6"/>
          <p:cNvSpPr txBox="1"/>
          <p:nvPr/>
        </p:nvSpPr>
        <p:spPr>
          <a:xfrm>
            <a:off x="3352460" y="1558966"/>
            <a:ext cx="8297366" cy="369332"/>
          </a:xfrm>
          <a:prstGeom prst="rect">
            <a:avLst/>
          </a:prstGeom>
          <a:noFill/>
        </p:spPr>
        <p:txBody>
          <a:bodyPr wrap="square" rtlCol="0">
            <a:spAutoFit/>
          </a:bodyPr>
          <a:lstStyle/>
          <a:p>
            <a:r>
              <a:rPr lang="en-US" dirty="0"/>
              <a:t>3D-Parallelism on two hierarchy: 3D-AIE Array (A, B, C), 3D-SIMD Instruction (PI, PK, PJ)</a:t>
            </a:r>
          </a:p>
        </p:txBody>
      </p:sp>
      <p:sp>
        <p:nvSpPr>
          <p:cNvPr id="10" name="Down Arrow 9"/>
          <p:cNvSpPr/>
          <p:nvPr/>
        </p:nvSpPr>
        <p:spPr>
          <a:xfrm rot="10800000">
            <a:off x="7504284" y="1973735"/>
            <a:ext cx="169396" cy="425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TextBox 456"/>
          <p:cNvSpPr txBox="1"/>
          <p:nvPr/>
        </p:nvSpPr>
        <p:spPr>
          <a:xfrm>
            <a:off x="5781193" y="2104912"/>
            <a:ext cx="1083233" cy="292101"/>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AIE Region</a:t>
            </a:r>
          </a:p>
        </p:txBody>
      </p:sp>
      <p:grpSp>
        <p:nvGrpSpPr>
          <p:cNvPr id="8" name="Group 7"/>
          <p:cNvGrpSpPr/>
          <p:nvPr/>
        </p:nvGrpSpPr>
        <p:grpSpPr>
          <a:xfrm>
            <a:off x="7830389" y="3977861"/>
            <a:ext cx="2533866" cy="1531363"/>
            <a:chOff x="7844525" y="4782228"/>
            <a:chExt cx="2533866" cy="1531363"/>
          </a:xfrm>
        </p:grpSpPr>
        <p:grpSp>
          <p:nvGrpSpPr>
            <p:cNvPr id="388" name="Group 387"/>
            <p:cNvGrpSpPr/>
            <p:nvPr/>
          </p:nvGrpSpPr>
          <p:grpSpPr>
            <a:xfrm>
              <a:off x="7844525" y="4782228"/>
              <a:ext cx="2533866" cy="1531363"/>
              <a:chOff x="5948501" y="58526"/>
              <a:chExt cx="2533866" cy="1531363"/>
            </a:xfrm>
          </p:grpSpPr>
          <p:sp>
            <p:nvSpPr>
              <p:cNvPr id="389" name="Rectangle 388"/>
              <p:cNvSpPr/>
              <p:nvPr/>
            </p:nvSpPr>
            <p:spPr>
              <a:xfrm>
                <a:off x="5965657" y="58526"/>
                <a:ext cx="2516710" cy="1531363"/>
              </a:xfrm>
              <a:prstGeom prst="rect">
                <a:avLst/>
              </a:prstGeom>
              <a:solidFill>
                <a:srgbClr val="C5E0B4"/>
              </a:solidFill>
              <a:ln w="12700" cap="flat" cmpd="sng" algn="ctr">
                <a:no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0" name="Rectangle 389"/>
              <p:cNvSpPr/>
              <p:nvPr/>
            </p:nvSpPr>
            <p:spPr>
              <a:xfrm>
                <a:off x="5948501" y="309992"/>
                <a:ext cx="2516710" cy="1266617"/>
              </a:xfrm>
              <a:prstGeom prst="rect">
                <a:avLst/>
              </a:prstGeom>
              <a:solidFill>
                <a:srgbClr val="A9D18E"/>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1" name="Group 390"/>
              <p:cNvGrpSpPr/>
              <p:nvPr/>
            </p:nvGrpSpPr>
            <p:grpSpPr>
              <a:xfrm>
                <a:off x="5998329" y="437853"/>
                <a:ext cx="1231520" cy="441623"/>
                <a:chOff x="1494205" y="3862412"/>
                <a:chExt cx="1056289" cy="280118"/>
              </a:xfrm>
            </p:grpSpPr>
            <p:sp>
              <p:nvSpPr>
                <p:cNvPr id="401" name="Rectangle 400"/>
                <p:cNvSpPr/>
                <p:nvPr/>
              </p:nvSpPr>
              <p:spPr>
                <a:xfrm>
                  <a:off x="1640863" y="3862412"/>
                  <a:ext cx="777783" cy="28011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2" name="TextBox 401"/>
                <p:cNvSpPr txBox="1"/>
                <p:nvPr/>
              </p:nvSpPr>
              <p:spPr>
                <a:xfrm>
                  <a:off x="1494205" y="3917975"/>
                  <a:ext cx="1056289" cy="175698"/>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err="1">
                      <a:ln>
                        <a:noFill/>
                      </a:ln>
                      <a:solidFill>
                        <a:prstClr val="black"/>
                      </a:solidFill>
                      <a:effectLst/>
                      <a:uLnTx/>
                      <a:uFillTx/>
                      <a:ea typeface="等线" panose="02010600030101010101" pitchFamily="2" charset="-122"/>
                    </a:rPr>
                    <a:t>Layernorm</a:t>
                  </a:r>
                  <a:endParaRPr kumimoji="0" lang="en-US" altLang="zh-CN" sz="1100" b="0" i="0" u="none" strike="noStrike" kern="0" cap="none" spc="0" normalizeH="0" baseline="0" noProof="0" dirty="0">
                    <a:ln>
                      <a:noFill/>
                    </a:ln>
                    <a:solidFill>
                      <a:prstClr val="black"/>
                    </a:solidFill>
                    <a:effectLst/>
                    <a:uLnTx/>
                    <a:uFillTx/>
                    <a:ea typeface="等线" panose="02010600030101010101" pitchFamily="2" charset="-122"/>
                  </a:endParaRPr>
                </a:p>
              </p:txBody>
            </p:sp>
          </p:grpSp>
          <p:grpSp>
            <p:nvGrpSpPr>
              <p:cNvPr id="392" name="Group 391"/>
              <p:cNvGrpSpPr/>
              <p:nvPr/>
            </p:nvGrpSpPr>
            <p:grpSpPr>
              <a:xfrm>
                <a:off x="6002308" y="1016010"/>
                <a:ext cx="1231520" cy="441623"/>
                <a:chOff x="1494205" y="3862412"/>
                <a:chExt cx="1056289" cy="280118"/>
              </a:xfrm>
            </p:grpSpPr>
            <p:sp>
              <p:nvSpPr>
                <p:cNvPr id="399" name="Rectangle 398"/>
                <p:cNvSpPr/>
                <p:nvPr/>
              </p:nvSpPr>
              <p:spPr>
                <a:xfrm>
                  <a:off x="1640863" y="3862412"/>
                  <a:ext cx="777783" cy="28011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0" name="TextBox 399"/>
                <p:cNvSpPr txBox="1"/>
                <p:nvPr/>
              </p:nvSpPr>
              <p:spPr>
                <a:xfrm>
                  <a:off x="1494205" y="3917975"/>
                  <a:ext cx="1056289" cy="175698"/>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err="1">
                      <a:ln>
                        <a:noFill/>
                      </a:ln>
                      <a:solidFill>
                        <a:prstClr val="black"/>
                      </a:solidFill>
                      <a:effectLst/>
                      <a:uLnTx/>
                      <a:uFillTx/>
                      <a:ea typeface="等线" panose="02010600030101010101" pitchFamily="2" charset="-122"/>
                    </a:rPr>
                    <a:t>Softmax</a:t>
                  </a:r>
                  <a:endParaRPr kumimoji="0" lang="en-US" altLang="zh-CN" sz="1100" b="0" i="0" u="none" strike="noStrike" kern="0" cap="none" spc="0" normalizeH="0" baseline="0" noProof="0" dirty="0">
                    <a:ln>
                      <a:noFill/>
                    </a:ln>
                    <a:solidFill>
                      <a:prstClr val="black"/>
                    </a:solidFill>
                    <a:effectLst/>
                    <a:uLnTx/>
                    <a:uFillTx/>
                    <a:ea typeface="等线" panose="02010600030101010101" pitchFamily="2" charset="-122"/>
                  </a:endParaRPr>
                </a:p>
              </p:txBody>
            </p:sp>
          </p:grpSp>
          <p:grpSp>
            <p:nvGrpSpPr>
              <p:cNvPr id="393" name="Group 392"/>
              <p:cNvGrpSpPr/>
              <p:nvPr/>
            </p:nvGrpSpPr>
            <p:grpSpPr>
              <a:xfrm>
                <a:off x="7121799" y="449405"/>
                <a:ext cx="1231520" cy="441623"/>
                <a:chOff x="1494205" y="3862412"/>
                <a:chExt cx="1056289" cy="280118"/>
              </a:xfrm>
            </p:grpSpPr>
            <p:sp>
              <p:nvSpPr>
                <p:cNvPr id="397" name="Rectangle 396"/>
                <p:cNvSpPr/>
                <p:nvPr/>
              </p:nvSpPr>
              <p:spPr>
                <a:xfrm>
                  <a:off x="1640863" y="3862412"/>
                  <a:ext cx="777783" cy="28011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8" name="TextBox 397"/>
                <p:cNvSpPr txBox="1"/>
                <p:nvPr/>
              </p:nvSpPr>
              <p:spPr>
                <a:xfrm>
                  <a:off x="1494205" y="3917975"/>
                  <a:ext cx="1056289" cy="175698"/>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ea typeface="等线" panose="02010600030101010101" pitchFamily="2" charset="-122"/>
                    </a:rPr>
                    <a:t>Transpose</a:t>
                  </a:r>
                  <a:endParaRPr kumimoji="0" lang="en-US" altLang="zh-CN" sz="1100" b="0" i="0" u="none" strike="noStrike" kern="0" cap="none" spc="0" normalizeH="0" baseline="0" noProof="0" dirty="0">
                    <a:ln>
                      <a:noFill/>
                    </a:ln>
                    <a:solidFill>
                      <a:prstClr val="black"/>
                    </a:solidFill>
                    <a:effectLst/>
                    <a:uLnTx/>
                    <a:uFillTx/>
                    <a:ea typeface="等线" panose="02010600030101010101" pitchFamily="2" charset="-122"/>
                  </a:endParaRPr>
                </a:p>
              </p:txBody>
            </p:sp>
          </p:grpSp>
          <p:grpSp>
            <p:nvGrpSpPr>
              <p:cNvPr id="394" name="Group 393"/>
              <p:cNvGrpSpPr/>
              <p:nvPr/>
            </p:nvGrpSpPr>
            <p:grpSpPr>
              <a:xfrm>
                <a:off x="7116425" y="1028002"/>
                <a:ext cx="1231520" cy="441623"/>
                <a:chOff x="1494205" y="3862412"/>
                <a:chExt cx="1056289" cy="280118"/>
              </a:xfrm>
            </p:grpSpPr>
            <p:sp>
              <p:nvSpPr>
                <p:cNvPr id="395" name="Rectangle 394"/>
                <p:cNvSpPr/>
                <p:nvPr/>
              </p:nvSpPr>
              <p:spPr>
                <a:xfrm>
                  <a:off x="1640863" y="3862412"/>
                  <a:ext cx="777783" cy="28011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6" name="TextBox 395"/>
                <p:cNvSpPr txBox="1"/>
                <p:nvPr/>
              </p:nvSpPr>
              <p:spPr>
                <a:xfrm>
                  <a:off x="1494205" y="3917975"/>
                  <a:ext cx="1056289" cy="175698"/>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noProof="0" dirty="0">
                      <a:ln>
                        <a:noFill/>
                      </a:ln>
                      <a:solidFill>
                        <a:prstClr val="black"/>
                      </a:solidFill>
                      <a:effectLst/>
                      <a:uLnTx/>
                      <a:uFillTx/>
                      <a:ea typeface="等线" panose="02010600030101010101" pitchFamily="2" charset="-122"/>
                    </a:rPr>
                    <a:t>Control Logic</a:t>
                  </a:r>
                  <a:endParaRPr kumimoji="0" lang="en-US" altLang="zh-CN" sz="1100" b="0" i="0" u="none" strike="noStrike" kern="0" cap="none" spc="0" normalizeH="0" baseline="0" noProof="0" dirty="0">
                    <a:ln>
                      <a:noFill/>
                    </a:ln>
                    <a:solidFill>
                      <a:prstClr val="black"/>
                    </a:solidFill>
                    <a:effectLst/>
                    <a:uLnTx/>
                    <a:uFillTx/>
                    <a:ea typeface="等线" panose="02010600030101010101" pitchFamily="2" charset="-122"/>
                  </a:endParaRPr>
                </a:p>
              </p:txBody>
            </p:sp>
          </p:grpSp>
        </p:grpSp>
        <p:cxnSp>
          <p:nvCxnSpPr>
            <p:cNvPr id="403" name="Straight Arrow Connector 402"/>
            <p:cNvCxnSpPr/>
            <p:nvPr/>
          </p:nvCxnSpPr>
          <p:spPr>
            <a:xfrm rot="10800000" flipH="1">
              <a:off x="8431577" y="4790540"/>
              <a:ext cx="2355" cy="226394"/>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404" name="Straight Arrow Connector 403"/>
            <p:cNvCxnSpPr/>
            <p:nvPr/>
          </p:nvCxnSpPr>
          <p:spPr>
            <a:xfrm rot="10800000" flipH="1">
              <a:off x="8615245" y="4790540"/>
              <a:ext cx="2355" cy="226394"/>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405" name="Straight Arrow Connector 404"/>
            <p:cNvCxnSpPr/>
            <p:nvPr/>
          </p:nvCxnSpPr>
          <p:spPr>
            <a:xfrm flipH="1">
              <a:off x="9736635" y="4798413"/>
              <a:ext cx="2266" cy="231169"/>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p:nvPr/>
          </p:nvCxnSpPr>
          <p:spPr>
            <a:xfrm flipH="1">
              <a:off x="9559927" y="4798413"/>
              <a:ext cx="2266" cy="231169"/>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9" name="Group 408"/>
          <p:cNvGrpSpPr/>
          <p:nvPr/>
        </p:nvGrpSpPr>
        <p:grpSpPr>
          <a:xfrm>
            <a:off x="4991413" y="3982450"/>
            <a:ext cx="2533866" cy="1531363"/>
            <a:chOff x="7844525" y="4782228"/>
            <a:chExt cx="2533866" cy="1531363"/>
          </a:xfrm>
        </p:grpSpPr>
        <p:grpSp>
          <p:nvGrpSpPr>
            <p:cNvPr id="410" name="Group 409"/>
            <p:cNvGrpSpPr/>
            <p:nvPr/>
          </p:nvGrpSpPr>
          <p:grpSpPr>
            <a:xfrm>
              <a:off x="7844525" y="4782228"/>
              <a:ext cx="2533866" cy="1531363"/>
              <a:chOff x="5948501" y="58526"/>
              <a:chExt cx="2533866" cy="1531363"/>
            </a:xfrm>
          </p:grpSpPr>
          <p:sp>
            <p:nvSpPr>
              <p:cNvPr id="415" name="Rectangle 414"/>
              <p:cNvSpPr/>
              <p:nvPr/>
            </p:nvSpPr>
            <p:spPr>
              <a:xfrm>
                <a:off x="5965657" y="58526"/>
                <a:ext cx="2516710" cy="1531363"/>
              </a:xfrm>
              <a:prstGeom prst="rect">
                <a:avLst/>
              </a:prstGeom>
              <a:solidFill>
                <a:srgbClr val="C5E0B4"/>
              </a:solidFill>
              <a:ln w="12700" cap="flat" cmpd="sng" algn="ctr">
                <a:no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6" name="Rectangle 415"/>
              <p:cNvSpPr/>
              <p:nvPr/>
            </p:nvSpPr>
            <p:spPr>
              <a:xfrm>
                <a:off x="5948501" y="309992"/>
                <a:ext cx="2516710" cy="1266617"/>
              </a:xfrm>
              <a:prstGeom prst="rect">
                <a:avLst/>
              </a:prstGeom>
              <a:solidFill>
                <a:srgbClr val="A9D18E"/>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17" name="Group 416"/>
              <p:cNvGrpSpPr/>
              <p:nvPr/>
            </p:nvGrpSpPr>
            <p:grpSpPr>
              <a:xfrm>
                <a:off x="5998329" y="437853"/>
                <a:ext cx="1231520" cy="441623"/>
                <a:chOff x="1494205" y="3862412"/>
                <a:chExt cx="1056289" cy="280118"/>
              </a:xfrm>
            </p:grpSpPr>
            <p:sp>
              <p:nvSpPr>
                <p:cNvPr id="427" name="Rectangle 426"/>
                <p:cNvSpPr/>
                <p:nvPr/>
              </p:nvSpPr>
              <p:spPr>
                <a:xfrm>
                  <a:off x="1640863" y="3862412"/>
                  <a:ext cx="777783" cy="28011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8" name="TextBox 427"/>
                <p:cNvSpPr txBox="1"/>
                <p:nvPr/>
              </p:nvSpPr>
              <p:spPr>
                <a:xfrm>
                  <a:off x="1494205" y="3917975"/>
                  <a:ext cx="1056289" cy="175698"/>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err="1">
                      <a:ln>
                        <a:noFill/>
                      </a:ln>
                      <a:solidFill>
                        <a:prstClr val="black"/>
                      </a:solidFill>
                      <a:effectLst/>
                      <a:uLnTx/>
                      <a:uFillTx/>
                      <a:ea typeface="等线" panose="02010600030101010101" pitchFamily="2" charset="-122"/>
                    </a:rPr>
                    <a:t>Layernorm</a:t>
                  </a:r>
                  <a:endParaRPr kumimoji="0" lang="en-US" altLang="zh-CN" sz="1100" b="0" i="0" u="none" strike="noStrike" kern="0" cap="none" spc="0" normalizeH="0" baseline="0" noProof="0" dirty="0">
                    <a:ln>
                      <a:noFill/>
                    </a:ln>
                    <a:solidFill>
                      <a:prstClr val="black"/>
                    </a:solidFill>
                    <a:effectLst/>
                    <a:uLnTx/>
                    <a:uFillTx/>
                    <a:ea typeface="等线" panose="02010600030101010101" pitchFamily="2" charset="-122"/>
                  </a:endParaRPr>
                </a:p>
              </p:txBody>
            </p:sp>
          </p:grpSp>
          <p:grpSp>
            <p:nvGrpSpPr>
              <p:cNvPr id="418" name="Group 417"/>
              <p:cNvGrpSpPr/>
              <p:nvPr/>
            </p:nvGrpSpPr>
            <p:grpSpPr>
              <a:xfrm>
                <a:off x="6002308" y="1016010"/>
                <a:ext cx="1231520" cy="441623"/>
                <a:chOff x="1494205" y="3862412"/>
                <a:chExt cx="1056289" cy="280118"/>
              </a:xfrm>
            </p:grpSpPr>
            <p:sp>
              <p:nvSpPr>
                <p:cNvPr id="425" name="Rectangle 424"/>
                <p:cNvSpPr/>
                <p:nvPr/>
              </p:nvSpPr>
              <p:spPr>
                <a:xfrm>
                  <a:off x="1640863" y="3862412"/>
                  <a:ext cx="777783" cy="28011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6" name="TextBox 425"/>
                <p:cNvSpPr txBox="1"/>
                <p:nvPr/>
              </p:nvSpPr>
              <p:spPr>
                <a:xfrm>
                  <a:off x="1494205" y="3917975"/>
                  <a:ext cx="1056289" cy="175698"/>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err="1">
                      <a:ln>
                        <a:noFill/>
                      </a:ln>
                      <a:solidFill>
                        <a:prstClr val="black"/>
                      </a:solidFill>
                      <a:effectLst/>
                      <a:uLnTx/>
                      <a:uFillTx/>
                      <a:ea typeface="等线" panose="02010600030101010101" pitchFamily="2" charset="-122"/>
                    </a:rPr>
                    <a:t>Softmax</a:t>
                  </a:r>
                  <a:endParaRPr kumimoji="0" lang="en-US" altLang="zh-CN" sz="1100" b="0" i="0" u="none" strike="noStrike" kern="0" cap="none" spc="0" normalizeH="0" baseline="0" noProof="0" dirty="0">
                    <a:ln>
                      <a:noFill/>
                    </a:ln>
                    <a:solidFill>
                      <a:prstClr val="black"/>
                    </a:solidFill>
                    <a:effectLst/>
                    <a:uLnTx/>
                    <a:uFillTx/>
                    <a:ea typeface="等线" panose="02010600030101010101" pitchFamily="2" charset="-122"/>
                  </a:endParaRPr>
                </a:p>
              </p:txBody>
            </p:sp>
          </p:grpSp>
          <p:grpSp>
            <p:nvGrpSpPr>
              <p:cNvPr id="419" name="Group 418"/>
              <p:cNvGrpSpPr/>
              <p:nvPr/>
            </p:nvGrpSpPr>
            <p:grpSpPr>
              <a:xfrm>
                <a:off x="7121799" y="449405"/>
                <a:ext cx="1231520" cy="441623"/>
                <a:chOff x="1494205" y="3862412"/>
                <a:chExt cx="1056289" cy="280118"/>
              </a:xfrm>
            </p:grpSpPr>
            <p:sp>
              <p:nvSpPr>
                <p:cNvPr id="423" name="Rectangle 422"/>
                <p:cNvSpPr/>
                <p:nvPr/>
              </p:nvSpPr>
              <p:spPr>
                <a:xfrm>
                  <a:off x="1640863" y="3862412"/>
                  <a:ext cx="777783" cy="28011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4" name="TextBox 423"/>
                <p:cNvSpPr txBox="1"/>
                <p:nvPr/>
              </p:nvSpPr>
              <p:spPr>
                <a:xfrm>
                  <a:off x="1494205" y="3917975"/>
                  <a:ext cx="1056289" cy="175698"/>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ea typeface="等线" panose="02010600030101010101" pitchFamily="2" charset="-122"/>
                    </a:rPr>
                    <a:t>Transpose</a:t>
                  </a:r>
                  <a:endParaRPr kumimoji="0" lang="en-US" altLang="zh-CN" sz="1100" b="0" i="0" u="none" strike="noStrike" kern="0" cap="none" spc="0" normalizeH="0" baseline="0" noProof="0" dirty="0">
                    <a:ln>
                      <a:noFill/>
                    </a:ln>
                    <a:solidFill>
                      <a:prstClr val="black"/>
                    </a:solidFill>
                    <a:effectLst/>
                    <a:uLnTx/>
                    <a:uFillTx/>
                    <a:ea typeface="等线" panose="02010600030101010101" pitchFamily="2" charset="-122"/>
                  </a:endParaRPr>
                </a:p>
              </p:txBody>
            </p:sp>
          </p:grpSp>
          <p:grpSp>
            <p:nvGrpSpPr>
              <p:cNvPr id="420" name="Group 419"/>
              <p:cNvGrpSpPr/>
              <p:nvPr/>
            </p:nvGrpSpPr>
            <p:grpSpPr>
              <a:xfrm>
                <a:off x="7116425" y="1028002"/>
                <a:ext cx="1231520" cy="441623"/>
                <a:chOff x="1494205" y="3862412"/>
                <a:chExt cx="1056289" cy="280118"/>
              </a:xfrm>
            </p:grpSpPr>
            <p:sp>
              <p:nvSpPr>
                <p:cNvPr id="421" name="Rectangle 420"/>
                <p:cNvSpPr/>
                <p:nvPr/>
              </p:nvSpPr>
              <p:spPr>
                <a:xfrm>
                  <a:off x="1640863" y="3862412"/>
                  <a:ext cx="777783" cy="28011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2" name="TextBox 421"/>
                <p:cNvSpPr txBox="1"/>
                <p:nvPr/>
              </p:nvSpPr>
              <p:spPr>
                <a:xfrm>
                  <a:off x="1494205" y="3917975"/>
                  <a:ext cx="1056289" cy="175698"/>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noProof="0" dirty="0">
                      <a:ln>
                        <a:noFill/>
                      </a:ln>
                      <a:solidFill>
                        <a:prstClr val="black"/>
                      </a:solidFill>
                      <a:effectLst/>
                      <a:uLnTx/>
                      <a:uFillTx/>
                      <a:ea typeface="等线" panose="02010600030101010101" pitchFamily="2" charset="-122"/>
                    </a:rPr>
                    <a:t>Control Logic</a:t>
                  </a:r>
                  <a:endParaRPr kumimoji="0" lang="en-US" altLang="zh-CN" sz="1100" b="0" i="0" u="none" strike="noStrike" kern="0" cap="none" spc="0" normalizeH="0" baseline="0" noProof="0" dirty="0">
                    <a:ln>
                      <a:noFill/>
                    </a:ln>
                    <a:solidFill>
                      <a:prstClr val="black"/>
                    </a:solidFill>
                    <a:effectLst/>
                    <a:uLnTx/>
                    <a:uFillTx/>
                    <a:ea typeface="等线" panose="02010600030101010101" pitchFamily="2" charset="-122"/>
                  </a:endParaRPr>
                </a:p>
              </p:txBody>
            </p:sp>
          </p:grpSp>
        </p:grpSp>
        <p:cxnSp>
          <p:nvCxnSpPr>
            <p:cNvPr id="411" name="Straight Arrow Connector 410"/>
            <p:cNvCxnSpPr/>
            <p:nvPr/>
          </p:nvCxnSpPr>
          <p:spPr>
            <a:xfrm rot="10800000" flipH="1">
              <a:off x="8431577" y="4790540"/>
              <a:ext cx="2355" cy="226394"/>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412" name="Straight Arrow Connector 411"/>
            <p:cNvCxnSpPr/>
            <p:nvPr/>
          </p:nvCxnSpPr>
          <p:spPr>
            <a:xfrm rot="10800000" flipH="1">
              <a:off x="8615245" y="4790540"/>
              <a:ext cx="2355" cy="226394"/>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413" name="Straight Arrow Connector 412"/>
            <p:cNvCxnSpPr/>
            <p:nvPr/>
          </p:nvCxnSpPr>
          <p:spPr>
            <a:xfrm flipH="1">
              <a:off x="9736635" y="4798413"/>
              <a:ext cx="2266" cy="231169"/>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Arrow Connector 413"/>
            <p:cNvCxnSpPr/>
            <p:nvPr/>
          </p:nvCxnSpPr>
          <p:spPr>
            <a:xfrm flipH="1">
              <a:off x="9559927" y="4798413"/>
              <a:ext cx="2266" cy="231169"/>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679307" y="2382360"/>
            <a:ext cx="2687308" cy="1455496"/>
            <a:chOff x="5964410" y="96784"/>
            <a:chExt cx="2687308" cy="1455496"/>
          </a:xfrm>
        </p:grpSpPr>
        <p:sp>
          <p:nvSpPr>
            <p:cNvPr id="1394" name="Rectangle 1393"/>
            <p:cNvSpPr/>
            <p:nvPr/>
          </p:nvSpPr>
          <p:spPr>
            <a:xfrm>
              <a:off x="5964410" y="96784"/>
              <a:ext cx="2687308" cy="1455496"/>
            </a:xfrm>
            <a:prstGeom prst="rect">
              <a:avLst/>
            </a:prstGeom>
            <a:solidFill>
              <a:srgbClr val="4472C4">
                <a:lumMod val="20000"/>
                <a:lumOff val="80000"/>
              </a:srgbClr>
            </a:solidFill>
            <a:ln w="19050" cap="flat" cmpd="sng" algn="ctr">
              <a:solidFill>
                <a:schemeClr val="accent1">
                  <a:lumMod val="20000"/>
                  <a:lumOff val="80000"/>
                </a:schemeClr>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95" name="Group 1394"/>
            <p:cNvGrpSpPr/>
            <p:nvPr/>
          </p:nvGrpSpPr>
          <p:grpSpPr>
            <a:xfrm>
              <a:off x="6198469" y="203139"/>
              <a:ext cx="441334" cy="383057"/>
              <a:chOff x="540313" y="408237"/>
              <a:chExt cx="629110" cy="512513"/>
            </a:xfrm>
          </p:grpSpPr>
          <p:sp>
            <p:nvSpPr>
              <p:cNvPr id="1498" name="Rectangle 1497"/>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9" name="Rectangle 1498"/>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0</a:t>
                </a:r>
              </a:p>
            </p:txBody>
          </p:sp>
        </p:grpSp>
        <p:grpSp>
          <p:nvGrpSpPr>
            <p:cNvPr id="1396" name="Group 1395"/>
            <p:cNvGrpSpPr/>
            <p:nvPr/>
          </p:nvGrpSpPr>
          <p:grpSpPr>
            <a:xfrm>
              <a:off x="6800808" y="210304"/>
              <a:ext cx="441334" cy="383057"/>
              <a:chOff x="540313" y="408237"/>
              <a:chExt cx="629110" cy="512513"/>
            </a:xfrm>
          </p:grpSpPr>
          <p:sp>
            <p:nvSpPr>
              <p:cNvPr id="1496" name="Rectangle 1495"/>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7" name="Rectangle 1496"/>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1</a:t>
                </a:r>
              </a:p>
            </p:txBody>
          </p:sp>
        </p:grpSp>
        <p:grpSp>
          <p:nvGrpSpPr>
            <p:cNvPr id="1397" name="Group 1396"/>
            <p:cNvGrpSpPr/>
            <p:nvPr/>
          </p:nvGrpSpPr>
          <p:grpSpPr>
            <a:xfrm>
              <a:off x="7446857" y="220627"/>
              <a:ext cx="441334" cy="383057"/>
              <a:chOff x="540313" y="408237"/>
              <a:chExt cx="629110" cy="512513"/>
            </a:xfrm>
          </p:grpSpPr>
          <p:sp>
            <p:nvSpPr>
              <p:cNvPr id="1494" name="Rectangle 1493"/>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5" name="Rectangle 1494"/>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2</a:t>
                </a:r>
              </a:p>
            </p:txBody>
          </p:sp>
        </p:grpSp>
        <p:grpSp>
          <p:nvGrpSpPr>
            <p:cNvPr id="1398" name="Group 1397"/>
            <p:cNvGrpSpPr/>
            <p:nvPr/>
          </p:nvGrpSpPr>
          <p:grpSpPr>
            <a:xfrm>
              <a:off x="8054697" y="223875"/>
              <a:ext cx="441334" cy="383057"/>
              <a:chOff x="540313" y="408237"/>
              <a:chExt cx="629110" cy="512513"/>
            </a:xfrm>
          </p:grpSpPr>
          <p:sp>
            <p:nvSpPr>
              <p:cNvPr id="1492" name="Rectangle 1491"/>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3" name="Rectangle 1492"/>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3</a:t>
                </a:r>
              </a:p>
            </p:txBody>
          </p:sp>
        </p:grpSp>
        <p:grpSp>
          <p:nvGrpSpPr>
            <p:cNvPr id="1399" name="Group 1398"/>
            <p:cNvGrpSpPr/>
            <p:nvPr/>
          </p:nvGrpSpPr>
          <p:grpSpPr>
            <a:xfrm>
              <a:off x="6198469" y="751369"/>
              <a:ext cx="441334" cy="383057"/>
              <a:chOff x="540313" y="408237"/>
              <a:chExt cx="629110" cy="512513"/>
            </a:xfrm>
          </p:grpSpPr>
          <p:sp>
            <p:nvSpPr>
              <p:cNvPr id="1490" name="Rectangle 1489"/>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1" name="Rectangle 1490"/>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4</a:t>
                </a:r>
              </a:p>
            </p:txBody>
          </p:sp>
        </p:grpSp>
        <p:grpSp>
          <p:nvGrpSpPr>
            <p:cNvPr id="1400" name="Group 1399"/>
            <p:cNvGrpSpPr/>
            <p:nvPr/>
          </p:nvGrpSpPr>
          <p:grpSpPr>
            <a:xfrm>
              <a:off x="6800808" y="758535"/>
              <a:ext cx="441334" cy="383057"/>
              <a:chOff x="540313" y="408237"/>
              <a:chExt cx="629110" cy="512513"/>
            </a:xfrm>
          </p:grpSpPr>
          <p:sp>
            <p:nvSpPr>
              <p:cNvPr id="1488" name="Rectangle 1487"/>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9" name="Rectangle 1488"/>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5</a:t>
                </a:r>
              </a:p>
            </p:txBody>
          </p:sp>
        </p:grpSp>
        <p:grpSp>
          <p:nvGrpSpPr>
            <p:cNvPr id="1401" name="Group 1400"/>
            <p:cNvGrpSpPr/>
            <p:nvPr/>
          </p:nvGrpSpPr>
          <p:grpSpPr>
            <a:xfrm>
              <a:off x="7447994" y="762024"/>
              <a:ext cx="441334" cy="383057"/>
              <a:chOff x="540313" y="408237"/>
              <a:chExt cx="629110" cy="512513"/>
            </a:xfrm>
          </p:grpSpPr>
          <p:sp>
            <p:nvSpPr>
              <p:cNvPr id="1486" name="Rectangle 1485"/>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7" name="Rectangle 1486"/>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6</a:t>
                </a:r>
              </a:p>
            </p:txBody>
          </p:sp>
        </p:grpSp>
        <p:grpSp>
          <p:nvGrpSpPr>
            <p:cNvPr id="1402" name="Group 1401"/>
            <p:cNvGrpSpPr/>
            <p:nvPr/>
          </p:nvGrpSpPr>
          <p:grpSpPr>
            <a:xfrm>
              <a:off x="8063377" y="769189"/>
              <a:ext cx="441334" cy="383057"/>
              <a:chOff x="540313" y="408237"/>
              <a:chExt cx="629110" cy="512513"/>
            </a:xfrm>
          </p:grpSpPr>
          <p:sp>
            <p:nvSpPr>
              <p:cNvPr id="1484" name="Rectangle 1483"/>
              <p:cNvSpPr/>
              <p:nvPr/>
            </p:nvSpPr>
            <p:spPr>
              <a:xfrm>
                <a:off x="577318" y="408237"/>
                <a:ext cx="528846" cy="512513"/>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5" name="Rectangle 1484"/>
              <p:cNvSpPr/>
              <p:nvPr/>
            </p:nvSpPr>
            <p:spPr>
              <a:xfrm>
                <a:off x="540313" y="466123"/>
                <a:ext cx="629110" cy="393337"/>
              </a:xfrm>
              <a:prstGeom prst="rect">
                <a:avLst/>
              </a:prstGeom>
            </p:spPr>
            <p:txBody>
              <a:bodyPr wrap="none">
                <a:spAutoFit/>
              </a:bodyPr>
              <a:lstStyle/>
              <a:p>
                <a:pPr marL="0" marR="0" lvl="0" indent="0" defTabSz="352231"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AIE</a:t>
                </a:r>
                <a:r>
                  <a:rPr kumimoji="0" lang="en-US" sz="1100" b="0" i="0" u="none" strike="noStrike" kern="0" cap="none" spc="0" normalizeH="0" baseline="-25000" noProof="0" dirty="0">
                    <a:ln>
                      <a:noFill/>
                    </a:ln>
                    <a:solidFill>
                      <a:prstClr val="white"/>
                    </a:solidFill>
                    <a:effectLst/>
                    <a:uLnTx/>
                    <a:uFillTx/>
                  </a:rPr>
                  <a:t>7</a:t>
                </a:r>
              </a:p>
            </p:txBody>
          </p:sp>
        </p:grpSp>
        <p:sp>
          <p:nvSpPr>
            <p:cNvPr id="1403" name="Rectangle 1402"/>
            <p:cNvSpPr/>
            <p:nvPr/>
          </p:nvSpPr>
          <p:spPr>
            <a:xfrm>
              <a:off x="5964410" y="1377561"/>
              <a:ext cx="2687308" cy="1454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PLIO Interface</a:t>
              </a:r>
            </a:p>
          </p:txBody>
        </p:sp>
        <p:cxnSp>
          <p:nvCxnSpPr>
            <p:cNvPr id="1404" name="Straight Arrow Connector 1403"/>
            <p:cNvCxnSpPr/>
            <p:nvPr/>
          </p:nvCxnSpPr>
          <p:spPr>
            <a:xfrm>
              <a:off x="6589537" y="403843"/>
              <a:ext cx="233724" cy="1179"/>
            </a:xfrm>
            <a:prstGeom prst="straightConnector1">
              <a:avLst/>
            </a:prstGeom>
            <a:noFill/>
            <a:ln w="6350" cap="flat" cmpd="sng" algn="ctr">
              <a:solidFill>
                <a:srgbClr val="C00000"/>
              </a:solidFill>
              <a:prstDash val="solid"/>
              <a:miter lim="800000"/>
              <a:tailEnd type="triangle"/>
            </a:ln>
            <a:effectLst/>
          </p:spPr>
        </p:cxnSp>
        <p:cxnSp>
          <p:nvCxnSpPr>
            <p:cNvPr id="1405" name="Straight Arrow Connector 1404"/>
            <p:cNvCxnSpPr/>
            <p:nvPr/>
          </p:nvCxnSpPr>
          <p:spPr>
            <a:xfrm>
              <a:off x="7829028" y="409149"/>
              <a:ext cx="233724" cy="1179"/>
            </a:xfrm>
            <a:prstGeom prst="straightConnector1">
              <a:avLst/>
            </a:prstGeom>
            <a:noFill/>
            <a:ln w="6350" cap="flat" cmpd="sng" algn="ctr">
              <a:solidFill>
                <a:srgbClr val="C00000"/>
              </a:solidFill>
              <a:prstDash val="solid"/>
              <a:miter lim="800000"/>
              <a:tailEnd type="triangle"/>
            </a:ln>
            <a:effectLst/>
          </p:spPr>
        </p:cxnSp>
        <p:cxnSp>
          <p:nvCxnSpPr>
            <p:cNvPr id="1406" name="Straight Arrow Connector 1405"/>
            <p:cNvCxnSpPr/>
            <p:nvPr/>
          </p:nvCxnSpPr>
          <p:spPr>
            <a:xfrm>
              <a:off x="6589537" y="952074"/>
              <a:ext cx="233724" cy="1179"/>
            </a:xfrm>
            <a:prstGeom prst="straightConnector1">
              <a:avLst/>
            </a:prstGeom>
            <a:noFill/>
            <a:ln w="6350" cap="flat" cmpd="sng" algn="ctr">
              <a:solidFill>
                <a:srgbClr val="C00000"/>
              </a:solidFill>
              <a:prstDash val="solid"/>
              <a:miter lim="800000"/>
              <a:tailEnd type="triangle"/>
            </a:ln>
            <a:effectLst/>
          </p:spPr>
        </p:cxnSp>
        <p:cxnSp>
          <p:nvCxnSpPr>
            <p:cNvPr id="1407" name="Straight Arrow Connector 1406"/>
            <p:cNvCxnSpPr/>
            <p:nvPr/>
          </p:nvCxnSpPr>
          <p:spPr>
            <a:xfrm>
              <a:off x="7837724" y="957378"/>
              <a:ext cx="233724" cy="1179"/>
            </a:xfrm>
            <a:prstGeom prst="straightConnector1">
              <a:avLst/>
            </a:prstGeom>
            <a:noFill/>
            <a:ln w="6350" cap="flat" cmpd="sng" algn="ctr">
              <a:solidFill>
                <a:srgbClr val="C00000"/>
              </a:solidFill>
              <a:prstDash val="solid"/>
              <a:miter lim="800000"/>
              <a:tailEnd type="triangle"/>
            </a:ln>
            <a:effectLst/>
          </p:spPr>
        </p:cxnSp>
        <p:grpSp>
          <p:nvGrpSpPr>
            <p:cNvPr id="1411" name="Group 1410"/>
            <p:cNvGrpSpPr/>
            <p:nvPr/>
          </p:nvGrpSpPr>
          <p:grpSpPr>
            <a:xfrm>
              <a:off x="8455985" y="386071"/>
              <a:ext cx="147098" cy="960223"/>
              <a:chOff x="3522708" y="530147"/>
              <a:chExt cx="214811" cy="1293029"/>
            </a:xfrm>
          </p:grpSpPr>
          <p:cxnSp>
            <p:nvCxnSpPr>
              <p:cNvPr id="1451" name="Straight Connector 1450"/>
              <p:cNvCxnSpPr/>
              <p:nvPr/>
            </p:nvCxnSpPr>
            <p:spPr>
              <a:xfrm flipH="1" flipV="1">
                <a:off x="3535984" y="554642"/>
                <a:ext cx="175642" cy="1760"/>
              </a:xfrm>
              <a:prstGeom prst="line">
                <a:avLst/>
              </a:prstGeom>
              <a:noFill/>
              <a:ln w="19050" cap="flat" cmpd="sng" algn="ctr">
                <a:solidFill>
                  <a:srgbClr val="ED7D31"/>
                </a:solidFill>
                <a:prstDash val="solid"/>
                <a:miter lim="800000"/>
              </a:ln>
              <a:effectLst/>
            </p:spPr>
          </p:cxnSp>
          <p:sp>
            <p:nvSpPr>
              <p:cNvPr id="1452" name="Oval 1451"/>
              <p:cNvSpPr/>
              <p:nvPr/>
            </p:nvSpPr>
            <p:spPr>
              <a:xfrm>
                <a:off x="3673481" y="530147"/>
                <a:ext cx="64038" cy="68906"/>
              </a:xfrm>
              <a:prstGeom prst="ellipse">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53" name="Straight Arrow Connector 1452"/>
              <p:cNvCxnSpPr/>
              <p:nvPr/>
            </p:nvCxnSpPr>
            <p:spPr>
              <a:xfrm>
                <a:off x="3696008" y="596582"/>
                <a:ext cx="1116" cy="1226594"/>
              </a:xfrm>
              <a:prstGeom prst="straightConnector1">
                <a:avLst/>
              </a:prstGeom>
              <a:solidFill>
                <a:srgbClr val="4472C4"/>
              </a:solidFill>
              <a:ln w="19050" cap="flat" cmpd="sng" algn="ctr">
                <a:solidFill>
                  <a:srgbClr val="ED7D31"/>
                </a:solidFill>
                <a:prstDash val="solid"/>
                <a:miter lim="800000"/>
                <a:tailEnd type="triangle"/>
              </a:ln>
              <a:effectLst/>
            </p:spPr>
          </p:cxnSp>
          <p:cxnSp>
            <p:nvCxnSpPr>
              <p:cNvPr id="1454" name="Straight Connector 1453"/>
              <p:cNvCxnSpPr>
                <a:stCxn id="1455" idx="2"/>
                <a:endCxn id="1484" idx="3"/>
              </p:cNvCxnSpPr>
              <p:nvPr/>
            </p:nvCxnSpPr>
            <p:spPr>
              <a:xfrm flipH="1" flipV="1">
                <a:off x="3522708" y="1303963"/>
                <a:ext cx="51522" cy="1419"/>
              </a:xfrm>
              <a:prstGeom prst="line">
                <a:avLst/>
              </a:prstGeom>
              <a:noFill/>
              <a:ln w="19050" cap="flat" cmpd="sng" algn="ctr">
                <a:solidFill>
                  <a:srgbClr val="ED7D31"/>
                </a:solidFill>
                <a:prstDash val="solid"/>
                <a:miter lim="800000"/>
              </a:ln>
              <a:effectLst/>
            </p:spPr>
          </p:cxnSp>
          <p:sp>
            <p:nvSpPr>
              <p:cNvPr id="1455" name="Oval 1454"/>
              <p:cNvSpPr/>
              <p:nvPr/>
            </p:nvSpPr>
            <p:spPr>
              <a:xfrm>
                <a:off x="3574230" y="1270929"/>
                <a:ext cx="64038" cy="68906"/>
              </a:xfrm>
              <a:prstGeom prst="ellipse">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56" name="Straight Arrow Connector 1455"/>
              <p:cNvCxnSpPr/>
              <p:nvPr/>
            </p:nvCxnSpPr>
            <p:spPr>
              <a:xfrm flipH="1">
                <a:off x="3604883" y="1284363"/>
                <a:ext cx="1146" cy="524647"/>
              </a:xfrm>
              <a:prstGeom prst="straightConnector1">
                <a:avLst/>
              </a:prstGeom>
              <a:solidFill>
                <a:srgbClr val="4472C4"/>
              </a:solidFill>
              <a:ln w="19050" cap="flat" cmpd="sng" algn="ctr">
                <a:solidFill>
                  <a:srgbClr val="ED7D31"/>
                </a:solidFill>
                <a:prstDash val="solid"/>
                <a:miter lim="800000"/>
                <a:tailEnd type="triangle"/>
              </a:ln>
              <a:effectLst/>
            </p:spPr>
          </p:cxnSp>
        </p:grpSp>
        <p:grpSp>
          <p:nvGrpSpPr>
            <p:cNvPr id="1415" name="Group 1414"/>
            <p:cNvGrpSpPr/>
            <p:nvPr/>
          </p:nvGrpSpPr>
          <p:grpSpPr>
            <a:xfrm>
              <a:off x="6109440" y="445818"/>
              <a:ext cx="130731" cy="913413"/>
              <a:chOff x="7254744" y="1180113"/>
              <a:chExt cx="190910" cy="1229995"/>
            </a:xfrm>
            <a:solidFill>
              <a:srgbClr val="5B9BD5"/>
            </a:solidFill>
          </p:grpSpPr>
          <p:grpSp>
            <p:nvGrpSpPr>
              <p:cNvPr id="1416" name="Group 1415"/>
              <p:cNvGrpSpPr/>
              <p:nvPr/>
            </p:nvGrpSpPr>
            <p:grpSpPr>
              <a:xfrm>
                <a:off x="7257958" y="1238325"/>
                <a:ext cx="179476" cy="1171783"/>
                <a:chOff x="6644117" y="-1614709"/>
                <a:chExt cx="179476" cy="1408070"/>
              </a:xfrm>
              <a:grpFill/>
            </p:grpSpPr>
            <p:cxnSp>
              <p:nvCxnSpPr>
                <p:cNvPr id="1422" name="Straight Connector 1421"/>
                <p:cNvCxnSpPr>
                  <a:stCxn id="1418" idx="4"/>
                </p:cNvCxnSpPr>
                <p:nvPr/>
              </p:nvCxnSpPr>
              <p:spPr>
                <a:xfrm>
                  <a:off x="6672922" y="-1614709"/>
                  <a:ext cx="7427" cy="1408070"/>
                </a:xfrm>
                <a:prstGeom prst="line">
                  <a:avLst/>
                </a:prstGeom>
                <a:grpFill/>
                <a:ln w="19050" cap="flat" cmpd="sng" algn="ctr">
                  <a:solidFill>
                    <a:srgbClr val="5B9BD5"/>
                  </a:solidFill>
                  <a:prstDash val="solid"/>
                  <a:miter lim="800000"/>
                </a:ln>
                <a:effectLst/>
              </p:spPr>
            </p:cxnSp>
            <p:sp>
              <p:nvSpPr>
                <p:cNvPr id="1423" name="Oval 1422"/>
                <p:cNvSpPr/>
                <p:nvPr/>
              </p:nvSpPr>
              <p:spPr>
                <a:xfrm>
                  <a:off x="6644117" y="-785827"/>
                  <a:ext cx="64038" cy="68906"/>
                </a:xfrm>
                <a:prstGeom prst="ellipse">
                  <a:avLst/>
                </a:prstGeom>
                <a:grp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24" name="Straight Arrow Connector 1423"/>
                <p:cNvCxnSpPr/>
                <p:nvPr/>
              </p:nvCxnSpPr>
              <p:spPr>
                <a:xfrm>
                  <a:off x="6680387" y="-727012"/>
                  <a:ext cx="143206" cy="105365"/>
                </a:xfrm>
                <a:prstGeom prst="straightConnector1">
                  <a:avLst/>
                </a:prstGeom>
                <a:grpFill/>
                <a:ln w="28575" cap="flat" cmpd="sng" algn="ctr">
                  <a:solidFill>
                    <a:srgbClr val="5B9BD5"/>
                  </a:solidFill>
                  <a:prstDash val="solid"/>
                  <a:miter lim="800000"/>
                  <a:tailEnd type="triangle"/>
                </a:ln>
                <a:effectLst/>
              </p:spPr>
            </p:cxnSp>
          </p:grpSp>
          <p:grpSp>
            <p:nvGrpSpPr>
              <p:cNvPr id="1417" name="Group 1416"/>
              <p:cNvGrpSpPr/>
              <p:nvPr/>
            </p:nvGrpSpPr>
            <p:grpSpPr>
              <a:xfrm>
                <a:off x="7254744" y="1180113"/>
                <a:ext cx="190910" cy="138698"/>
                <a:chOff x="6581325" y="-1489430"/>
                <a:chExt cx="190910" cy="164179"/>
              </a:xfrm>
              <a:grpFill/>
            </p:grpSpPr>
            <p:sp>
              <p:nvSpPr>
                <p:cNvPr id="1418" name="Oval 1417"/>
                <p:cNvSpPr/>
                <p:nvPr/>
              </p:nvSpPr>
              <p:spPr>
                <a:xfrm>
                  <a:off x="6581325" y="-1489430"/>
                  <a:ext cx="64038" cy="68906"/>
                </a:xfrm>
                <a:prstGeom prst="ellipse">
                  <a:avLst/>
                </a:prstGeom>
                <a:grp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19" name="Straight Arrow Connector 1418"/>
                <p:cNvCxnSpPr>
                  <a:stCxn id="1418" idx="5"/>
                </p:cNvCxnSpPr>
                <p:nvPr/>
              </p:nvCxnSpPr>
              <p:spPr>
                <a:xfrm>
                  <a:off x="6629030" y="-1430615"/>
                  <a:ext cx="143205" cy="105364"/>
                </a:xfrm>
                <a:prstGeom prst="straightConnector1">
                  <a:avLst/>
                </a:prstGeom>
                <a:grpFill/>
                <a:ln w="28575" cap="flat" cmpd="sng" algn="ctr">
                  <a:solidFill>
                    <a:srgbClr val="5B9BD5"/>
                  </a:solidFill>
                  <a:prstDash val="solid"/>
                  <a:miter lim="800000"/>
                  <a:tailEnd type="triangle"/>
                </a:ln>
                <a:effectLst/>
              </p:spPr>
            </p:cxnSp>
          </p:grpSp>
        </p:grpSp>
        <p:grpSp>
          <p:nvGrpSpPr>
            <p:cNvPr id="431" name="Group 430"/>
            <p:cNvGrpSpPr/>
            <p:nvPr/>
          </p:nvGrpSpPr>
          <p:grpSpPr>
            <a:xfrm>
              <a:off x="7178103" y="380161"/>
              <a:ext cx="147098" cy="960223"/>
              <a:chOff x="3522708" y="530147"/>
              <a:chExt cx="214811" cy="1293029"/>
            </a:xfrm>
          </p:grpSpPr>
          <p:cxnSp>
            <p:nvCxnSpPr>
              <p:cNvPr id="432" name="Straight Connector 431"/>
              <p:cNvCxnSpPr/>
              <p:nvPr/>
            </p:nvCxnSpPr>
            <p:spPr>
              <a:xfrm flipH="1" flipV="1">
                <a:off x="3535984" y="554642"/>
                <a:ext cx="175642" cy="1760"/>
              </a:xfrm>
              <a:prstGeom prst="line">
                <a:avLst/>
              </a:prstGeom>
              <a:noFill/>
              <a:ln w="19050" cap="flat" cmpd="sng" algn="ctr">
                <a:solidFill>
                  <a:srgbClr val="ED7D31"/>
                </a:solidFill>
                <a:prstDash val="solid"/>
                <a:miter lim="800000"/>
              </a:ln>
              <a:effectLst/>
            </p:spPr>
          </p:cxnSp>
          <p:sp>
            <p:nvSpPr>
              <p:cNvPr id="433" name="Oval 432"/>
              <p:cNvSpPr/>
              <p:nvPr/>
            </p:nvSpPr>
            <p:spPr>
              <a:xfrm>
                <a:off x="3673481" y="530147"/>
                <a:ext cx="64038" cy="68906"/>
              </a:xfrm>
              <a:prstGeom prst="ellipse">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34" name="Straight Arrow Connector 433"/>
              <p:cNvCxnSpPr/>
              <p:nvPr/>
            </p:nvCxnSpPr>
            <p:spPr>
              <a:xfrm>
                <a:off x="3696008" y="596582"/>
                <a:ext cx="1116" cy="1226594"/>
              </a:xfrm>
              <a:prstGeom prst="straightConnector1">
                <a:avLst/>
              </a:prstGeom>
              <a:solidFill>
                <a:srgbClr val="4472C4"/>
              </a:solidFill>
              <a:ln w="19050" cap="flat" cmpd="sng" algn="ctr">
                <a:solidFill>
                  <a:srgbClr val="ED7D31"/>
                </a:solidFill>
                <a:prstDash val="solid"/>
                <a:miter lim="800000"/>
                <a:tailEnd type="triangle"/>
              </a:ln>
              <a:effectLst/>
            </p:spPr>
          </p:cxnSp>
          <p:cxnSp>
            <p:nvCxnSpPr>
              <p:cNvPr id="435" name="Straight Connector 434"/>
              <p:cNvCxnSpPr>
                <a:stCxn id="436" idx="2"/>
              </p:cNvCxnSpPr>
              <p:nvPr/>
            </p:nvCxnSpPr>
            <p:spPr>
              <a:xfrm flipH="1" flipV="1">
                <a:off x="3522708" y="1303963"/>
                <a:ext cx="51522" cy="1419"/>
              </a:xfrm>
              <a:prstGeom prst="line">
                <a:avLst/>
              </a:prstGeom>
              <a:noFill/>
              <a:ln w="19050" cap="flat" cmpd="sng" algn="ctr">
                <a:solidFill>
                  <a:srgbClr val="ED7D31"/>
                </a:solidFill>
                <a:prstDash val="solid"/>
                <a:miter lim="800000"/>
              </a:ln>
              <a:effectLst/>
            </p:spPr>
          </p:cxnSp>
          <p:sp>
            <p:nvSpPr>
              <p:cNvPr id="436" name="Oval 435"/>
              <p:cNvSpPr/>
              <p:nvPr/>
            </p:nvSpPr>
            <p:spPr>
              <a:xfrm>
                <a:off x="3574230" y="1270929"/>
                <a:ext cx="64038" cy="68906"/>
              </a:xfrm>
              <a:prstGeom prst="ellipse">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37" name="Straight Arrow Connector 436"/>
              <p:cNvCxnSpPr/>
              <p:nvPr/>
            </p:nvCxnSpPr>
            <p:spPr>
              <a:xfrm flipH="1">
                <a:off x="3604883" y="1284363"/>
                <a:ext cx="1146" cy="524647"/>
              </a:xfrm>
              <a:prstGeom prst="straightConnector1">
                <a:avLst/>
              </a:prstGeom>
              <a:solidFill>
                <a:srgbClr val="4472C4"/>
              </a:solidFill>
              <a:ln w="19050" cap="flat" cmpd="sng" algn="ctr">
                <a:solidFill>
                  <a:srgbClr val="ED7D31"/>
                </a:solidFill>
                <a:prstDash val="solid"/>
                <a:miter lim="800000"/>
                <a:tailEnd type="triangle"/>
              </a:ln>
              <a:effectLst/>
            </p:spPr>
          </p:cxnSp>
        </p:grpSp>
        <p:grpSp>
          <p:nvGrpSpPr>
            <p:cNvPr id="438" name="Group 437"/>
            <p:cNvGrpSpPr/>
            <p:nvPr/>
          </p:nvGrpSpPr>
          <p:grpSpPr>
            <a:xfrm>
              <a:off x="6699473" y="458378"/>
              <a:ext cx="130731" cy="913413"/>
              <a:chOff x="7254744" y="1180113"/>
              <a:chExt cx="190910" cy="1229995"/>
            </a:xfrm>
            <a:solidFill>
              <a:srgbClr val="5B9BD5"/>
            </a:solidFill>
          </p:grpSpPr>
          <p:grpSp>
            <p:nvGrpSpPr>
              <p:cNvPr id="439" name="Group 438"/>
              <p:cNvGrpSpPr/>
              <p:nvPr/>
            </p:nvGrpSpPr>
            <p:grpSpPr>
              <a:xfrm>
                <a:off x="7257958" y="1238325"/>
                <a:ext cx="179476" cy="1171783"/>
                <a:chOff x="6644117" y="-1614709"/>
                <a:chExt cx="179476" cy="1408070"/>
              </a:xfrm>
              <a:grpFill/>
            </p:grpSpPr>
            <p:cxnSp>
              <p:nvCxnSpPr>
                <p:cNvPr id="443" name="Straight Connector 442"/>
                <p:cNvCxnSpPr>
                  <a:stCxn id="441" idx="4"/>
                </p:cNvCxnSpPr>
                <p:nvPr/>
              </p:nvCxnSpPr>
              <p:spPr>
                <a:xfrm>
                  <a:off x="6672922" y="-1614709"/>
                  <a:ext cx="7427" cy="1408070"/>
                </a:xfrm>
                <a:prstGeom prst="line">
                  <a:avLst/>
                </a:prstGeom>
                <a:grpFill/>
                <a:ln w="19050" cap="flat" cmpd="sng" algn="ctr">
                  <a:solidFill>
                    <a:srgbClr val="5B9BD5"/>
                  </a:solidFill>
                  <a:prstDash val="solid"/>
                  <a:miter lim="800000"/>
                </a:ln>
                <a:effectLst/>
              </p:spPr>
            </p:cxnSp>
            <p:sp>
              <p:nvSpPr>
                <p:cNvPr id="444" name="Oval 443"/>
                <p:cNvSpPr/>
                <p:nvPr/>
              </p:nvSpPr>
              <p:spPr>
                <a:xfrm>
                  <a:off x="6644117" y="-785827"/>
                  <a:ext cx="64038" cy="68906"/>
                </a:xfrm>
                <a:prstGeom prst="ellipse">
                  <a:avLst/>
                </a:prstGeom>
                <a:grp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45" name="Straight Arrow Connector 444"/>
                <p:cNvCxnSpPr/>
                <p:nvPr/>
              </p:nvCxnSpPr>
              <p:spPr>
                <a:xfrm>
                  <a:off x="6680387" y="-727012"/>
                  <a:ext cx="143206" cy="105365"/>
                </a:xfrm>
                <a:prstGeom prst="straightConnector1">
                  <a:avLst/>
                </a:prstGeom>
                <a:grpFill/>
                <a:ln w="28575" cap="flat" cmpd="sng" algn="ctr">
                  <a:solidFill>
                    <a:srgbClr val="5B9BD5"/>
                  </a:solidFill>
                  <a:prstDash val="solid"/>
                  <a:miter lim="800000"/>
                  <a:tailEnd type="triangle"/>
                </a:ln>
                <a:effectLst/>
              </p:spPr>
            </p:cxnSp>
          </p:grpSp>
          <p:grpSp>
            <p:nvGrpSpPr>
              <p:cNvPr id="440" name="Group 439"/>
              <p:cNvGrpSpPr/>
              <p:nvPr/>
            </p:nvGrpSpPr>
            <p:grpSpPr>
              <a:xfrm>
                <a:off x="7254744" y="1180113"/>
                <a:ext cx="190910" cy="138698"/>
                <a:chOff x="6581325" y="-1489430"/>
                <a:chExt cx="190910" cy="164179"/>
              </a:xfrm>
              <a:grpFill/>
            </p:grpSpPr>
            <p:sp>
              <p:nvSpPr>
                <p:cNvPr id="441" name="Oval 440"/>
                <p:cNvSpPr/>
                <p:nvPr/>
              </p:nvSpPr>
              <p:spPr>
                <a:xfrm>
                  <a:off x="6581325" y="-1489430"/>
                  <a:ext cx="64038" cy="68906"/>
                </a:xfrm>
                <a:prstGeom prst="ellipse">
                  <a:avLst/>
                </a:prstGeom>
                <a:grp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42" name="Straight Arrow Connector 441"/>
                <p:cNvCxnSpPr>
                  <a:stCxn id="441" idx="5"/>
                </p:cNvCxnSpPr>
                <p:nvPr/>
              </p:nvCxnSpPr>
              <p:spPr>
                <a:xfrm>
                  <a:off x="6629030" y="-1430615"/>
                  <a:ext cx="143205" cy="105364"/>
                </a:xfrm>
                <a:prstGeom prst="straightConnector1">
                  <a:avLst/>
                </a:prstGeom>
                <a:grpFill/>
                <a:ln w="28575" cap="flat" cmpd="sng" algn="ctr">
                  <a:solidFill>
                    <a:srgbClr val="5B9BD5"/>
                  </a:solidFill>
                  <a:prstDash val="solid"/>
                  <a:miter lim="800000"/>
                  <a:tailEnd type="triangle"/>
                </a:ln>
                <a:effectLst/>
              </p:spPr>
            </p:cxnSp>
          </p:grpSp>
        </p:grpSp>
        <p:grpSp>
          <p:nvGrpSpPr>
            <p:cNvPr id="446" name="Group 445"/>
            <p:cNvGrpSpPr/>
            <p:nvPr/>
          </p:nvGrpSpPr>
          <p:grpSpPr>
            <a:xfrm>
              <a:off x="7962905" y="458378"/>
              <a:ext cx="130731" cy="913413"/>
              <a:chOff x="7254744" y="1180113"/>
              <a:chExt cx="190910" cy="1229995"/>
            </a:xfrm>
            <a:solidFill>
              <a:srgbClr val="5B9BD5"/>
            </a:solidFill>
          </p:grpSpPr>
          <p:grpSp>
            <p:nvGrpSpPr>
              <p:cNvPr id="447" name="Group 446"/>
              <p:cNvGrpSpPr/>
              <p:nvPr/>
            </p:nvGrpSpPr>
            <p:grpSpPr>
              <a:xfrm>
                <a:off x="7257958" y="1238325"/>
                <a:ext cx="179476" cy="1171783"/>
                <a:chOff x="6644117" y="-1614709"/>
                <a:chExt cx="179476" cy="1408070"/>
              </a:xfrm>
              <a:grpFill/>
            </p:grpSpPr>
            <p:cxnSp>
              <p:nvCxnSpPr>
                <p:cNvPr id="451" name="Straight Connector 450"/>
                <p:cNvCxnSpPr>
                  <a:stCxn id="449" idx="4"/>
                </p:cNvCxnSpPr>
                <p:nvPr/>
              </p:nvCxnSpPr>
              <p:spPr>
                <a:xfrm>
                  <a:off x="6672922" y="-1614709"/>
                  <a:ext cx="7427" cy="1408070"/>
                </a:xfrm>
                <a:prstGeom prst="line">
                  <a:avLst/>
                </a:prstGeom>
                <a:grpFill/>
                <a:ln w="19050" cap="flat" cmpd="sng" algn="ctr">
                  <a:solidFill>
                    <a:srgbClr val="5B9BD5"/>
                  </a:solidFill>
                  <a:prstDash val="solid"/>
                  <a:miter lim="800000"/>
                </a:ln>
                <a:effectLst/>
              </p:spPr>
            </p:cxnSp>
            <p:sp>
              <p:nvSpPr>
                <p:cNvPr id="452" name="Oval 451"/>
                <p:cNvSpPr/>
                <p:nvPr/>
              </p:nvSpPr>
              <p:spPr>
                <a:xfrm>
                  <a:off x="6644117" y="-785827"/>
                  <a:ext cx="64038" cy="68906"/>
                </a:xfrm>
                <a:prstGeom prst="ellipse">
                  <a:avLst/>
                </a:prstGeom>
                <a:grp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53" name="Straight Arrow Connector 452"/>
                <p:cNvCxnSpPr/>
                <p:nvPr/>
              </p:nvCxnSpPr>
              <p:spPr>
                <a:xfrm>
                  <a:off x="6680387" y="-727012"/>
                  <a:ext cx="143206" cy="105365"/>
                </a:xfrm>
                <a:prstGeom prst="straightConnector1">
                  <a:avLst/>
                </a:prstGeom>
                <a:grpFill/>
                <a:ln w="28575" cap="flat" cmpd="sng" algn="ctr">
                  <a:solidFill>
                    <a:srgbClr val="5B9BD5"/>
                  </a:solidFill>
                  <a:prstDash val="solid"/>
                  <a:miter lim="800000"/>
                  <a:tailEnd type="triangle"/>
                </a:ln>
                <a:effectLst/>
              </p:spPr>
            </p:cxnSp>
          </p:grpSp>
          <p:grpSp>
            <p:nvGrpSpPr>
              <p:cNvPr id="448" name="Group 447"/>
              <p:cNvGrpSpPr/>
              <p:nvPr/>
            </p:nvGrpSpPr>
            <p:grpSpPr>
              <a:xfrm>
                <a:off x="7254744" y="1180113"/>
                <a:ext cx="190910" cy="138698"/>
                <a:chOff x="6581325" y="-1489430"/>
                <a:chExt cx="190910" cy="164179"/>
              </a:xfrm>
              <a:grpFill/>
            </p:grpSpPr>
            <p:sp>
              <p:nvSpPr>
                <p:cNvPr id="449" name="Oval 448"/>
                <p:cNvSpPr/>
                <p:nvPr/>
              </p:nvSpPr>
              <p:spPr>
                <a:xfrm>
                  <a:off x="6581325" y="-1489430"/>
                  <a:ext cx="64038" cy="68906"/>
                </a:xfrm>
                <a:prstGeom prst="ellipse">
                  <a:avLst/>
                </a:prstGeom>
                <a:grpFill/>
                <a:ln w="12700" cap="flat" cmpd="sng" algn="ctr">
                  <a:solidFill>
                    <a:srgbClr val="5B9BD5"/>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50" name="Straight Arrow Connector 449"/>
                <p:cNvCxnSpPr>
                  <a:stCxn id="449" idx="5"/>
                </p:cNvCxnSpPr>
                <p:nvPr/>
              </p:nvCxnSpPr>
              <p:spPr>
                <a:xfrm>
                  <a:off x="6629030" y="-1430615"/>
                  <a:ext cx="143205" cy="105364"/>
                </a:xfrm>
                <a:prstGeom prst="straightConnector1">
                  <a:avLst/>
                </a:prstGeom>
                <a:grpFill/>
                <a:ln w="28575" cap="flat" cmpd="sng" algn="ctr">
                  <a:solidFill>
                    <a:srgbClr val="5B9BD5"/>
                  </a:solidFill>
                  <a:prstDash val="solid"/>
                  <a:miter lim="800000"/>
                  <a:tailEnd type="triangle"/>
                </a:ln>
                <a:effectLst/>
              </p:spPr>
            </p:cxnSp>
          </p:grpSp>
        </p:grpSp>
      </p:grpSp>
      <p:sp>
        <p:nvSpPr>
          <p:cNvPr id="455" name="Rectangle 454"/>
          <p:cNvSpPr/>
          <p:nvPr/>
        </p:nvSpPr>
        <p:spPr>
          <a:xfrm>
            <a:off x="1195961" y="3155341"/>
            <a:ext cx="88816" cy="248740"/>
          </a:xfrm>
          <a:prstGeom prst="rect">
            <a:avLst/>
          </a:prstGeom>
          <a:solidFill>
            <a:srgbClr val="FFC000">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6" name="TextBox 455"/>
          <p:cNvSpPr txBox="1"/>
          <p:nvPr/>
        </p:nvSpPr>
        <p:spPr>
          <a:xfrm>
            <a:off x="1370566" y="3074547"/>
            <a:ext cx="857153" cy="400110"/>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Local </a:t>
            </a:r>
          </a:p>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RAM</a:t>
            </a:r>
          </a:p>
        </p:txBody>
      </p:sp>
    </p:spTree>
    <p:extLst>
      <p:ext uri="{BB962C8B-B14F-4D97-AF65-F5344CB8AC3E}">
        <p14:creationId xmlns:p14="http://schemas.microsoft.com/office/powerpoint/2010/main" val="3076430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20"/>
                                        </p:tgtEl>
                                        <p:attrNameLst>
                                          <p:attrName>style.visibility</p:attrName>
                                        </p:attrNameLst>
                                      </p:cBhvr>
                                      <p:to>
                                        <p:strVal val="visible"/>
                                      </p:to>
                                    </p:set>
                                    <p:animEffect transition="in" filter="fade">
                                      <p:cBhvr>
                                        <p:cTn id="23" dur="500"/>
                                        <p:tgtEl>
                                          <p:spTgt spid="1320"/>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9"/>
                                        </p:tgtEl>
                                        <p:attrNameLst>
                                          <p:attrName>style.visibility</p:attrName>
                                        </p:attrNameLst>
                                      </p:cBhvr>
                                      <p:to>
                                        <p:strVal val="visible"/>
                                      </p:to>
                                    </p:set>
                                    <p:animEffect transition="in" filter="fade">
                                      <p:cBhvr>
                                        <p:cTn id="40" dur="500"/>
                                        <p:tgtEl>
                                          <p:spTgt spid="409"/>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62</a:t>
            </a:fld>
            <a:endParaRPr lang="zh-CN" altLang="en-US" dirty="0"/>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SSR Design Methodology</a:t>
            </a:r>
          </a:p>
        </p:txBody>
      </p:sp>
      <p:sp>
        <p:nvSpPr>
          <p:cNvPr id="5" name="Content Placeholder 4"/>
          <p:cNvSpPr>
            <a:spLocks noGrp="1"/>
          </p:cNvSpPr>
          <p:nvPr>
            <p:ph sz="half" idx="4294967295"/>
          </p:nvPr>
        </p:nvSpPr>
        <p:spPr>
          <a:xfrm>
            <a:off x="0" y="1177925"/>
            <a:ext cx="6164263" cy="574675"/>
          </a:xfrm>
        </p:spPr>
        <p:txBody>
          <a:bodyPr/>
          <a:lstStyle/>
          <a:p>
            <a:r>
              <a:rPr lang="en-US" altLang="zh-CN" dirty="0"/>
              <a:t>SSR Programming Model &amp; Dataflow</a:t>
            </a:r>
          </a:p>
        </p:txBody>
      </p:sp>
      <p:sp>
        <p:nvSpPr>
          <p:cNvPr id="737" name="Rectangle 736"/>
          <p:cNvSpPr/>
          <p:nvPr/>
        </p:nvSpPr>
        <p:spPr>
          <a:xfrm>
            <a:off x="1905043" y="3744585"/>
            <a:ext cx="8145048" cy="1622718"/>
          </a:xfrm>
          <a:prstGeom prst="rect">
            <a:avLst/>
          </a:prstGeom>
          <a:solidFill>
            <a:srgbClr val="70AD47">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8" name="Rectangle 737"/>
          <p:cNvSpPr/>
          <p:nvPr/>
        </p:nvSpPr>
        <p:spPr>
          <a:xfrm>
            <a:off x="1902761" y="5441275"/>
            <a:ext cx="8147329" cy="27477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Network-on-Chip</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39" name="Rectangle 738"/>
          <p:cNvSpPr/>
          <p:nvPr/>
        </p:nvSpPr>
        <p:spPr>
          <a:xfrm>
            <a:off x="1915377" y="5902192"/>
            <a:ext cx="8134713" cy="274770"/>
          </a:xfrm>
          <a:prstGeom prst="rect">
            <a:avLst/>
          </a:prstGeom>
          <a:solidFill>
            <a:srgbClr val="FFC000">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DDR4-DIMM</a:t>
            </a:r>
          </a:p>
        </p:txBody>
      </p:sp>
      <p:sp>
        <p:nvSpPr>
          <p:cNvPr id="742" name="Rectangle 741"/>
          <p:cNvSpPr/>
          <p:nvPr/>
        </p:nvSpPr>
        <p:spPr>
          <a:xfrm>
            <a:off x="1915377" y="1942080"/>
            <a:ext cx="8134713" cy="1720584"/>
          </a:xfrm>
          <a:prstGeom prst="rect">
            <a:avLst/>
          </a:prstGeom>
          <a:solidFill>
            <a:srgbClr val="4472C4">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43" name="Straight Arrow Connector 742"/>
          <p:cNvCxnSpPr/>
          <p:nvPr/>
        </p:nvCxnSpPr>
        <p:spPr>
          <a:xfrm>
            <a:off x="583961" y="3604305"/>
            <a:ext cx="466598" cy="2559"/>
          </a:xfrm>
          <a:prstGeom prst="straightConnector1">
            <a:avLst/>
          </a:prstGeom>
          <a:solidFill>
            <a:srgbClr val="4472C4"/>
          </a:solidFill>
          <a:ln w="28575" cap="flat" cmpd="sng" algn="ctr">
            <a:solidFill>
              <a:srgbClr val="ED7D31"/>
            </a:solidFill>
            <a:prstDash val="solid"/>
            <a:miter lim="800000"/>
            <a:tailEnd type="triangle"/>
          </a:ln>
          <a:effectLst/>
        </p:spPr>
      </p:cxnSp>
      <p:sp>
        <p:nvSpPr>
          <p:cNvPr id="744" name="Rectangle 743"/>
          <p:cNvSpPr/>
          <p:nvPr/>
        </p:nvSpPr>
        <p:spPr>
          <a:xfrm>
            <a:off x="691371" y="2657323"/>
            <a:ext cx="246946" cy="238957"/>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6" name="TextBox 745"/>
          <p:cNvSpPr txBox="1"/>
          <p:nvPr/>
        </p:nvSpPr>
        <p:spPr>
          <a:xfrm>
            <a:off x="1059712" y="2654339"/>
            <a:ext cx="831605" cy="276999"/>
          </a:xfrm>
          <a:prstGeom prst="rect">
            <a:avLst/>
          </a:prstGeom>
          <a:noFill/>
        </p:spPr>
        <p:txBody>
          <a:bodyPr wrap="square" rtlCol="0">
            <a:spAutoFit/>
          </a:bodyPr>
          <a:lstStyle/>
          <a:p>
            <a:pPr marL="0" marR="0" lvl="0" indent="0" defTabSz="40640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AIE Cores</a:t>
            </a:r>
          </a:p>
        </p:txBody>
      </p:sp>
      <p:sp>
        <p:nvSpPr>
          <p:cNvPr id="748" name="TextBox 747"/>
          <p:cNvSpPr txBox="1"/>
          <p:nvPr/>
        </p:nvSpPr>
        <p:spPr>
          <a:xfrm>
            <a:off x="1059356" y="3466292"/>
            <a:ext cx="874826" cy="276999"/>
          </a:xfrm>
          <a:prstGeom prst="rect">
            <a:avLst/>
          </a:prstGeom>
          <a:noFill/>
        </p:spPr>
        <p:txBody>
          <a:bodyPr wrap="square" rtlCol="0">
            <a:spAutoFit/>
          </a:bodyPr>
          <a:lstStyle/>
          <a:p>
            <a:pPr marL="0" marR="0" lvl="0" indent="0" defTabSz="40640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PLIO OUT</a:t>
            </a:r>
          </a:p>
        </p:txBody>
      </p:sp>
      <p:sp>
        <p:nvSpPr>
          <p:cNvPr id="749" name="TextBox 748"/>
          <p:cNvSpPr txBox="1"/>
          <p:nvPr/>
        </p:nvSpPr>
        <p:spPr>
          <a:xfrm>
            <a:off x="1034738" y="3765944"/>
            <a:ext cx="754864" cy="461665"/>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FIFO </a:t>
            </a:r>
          </a:p>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Stream</a:t>
            </a:r>
          </a:p>
        </p:txBody>
      </p:sp>
      <p:sp>
        <p:nvSpPr>
          <p:cNvPr id="750" name="TextBox 749"/>
          <p:cNvSpPr txBox="1"/>
          <p:nvPr/>
        </p:nvSpPr>
        <p:spPr>
          <a:xfrm>
            <a:off x="1004353" y="4298806"/>
            <a:ext cx="790811" cy="461665"/>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DDR </a:t>
            </a:r>
          </a:p>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Access</a:t>
            </a:r>
          </a:p>
        </p:txBody>
      </p:sp>
      <p:sp>
        <p:nvSpPr>
          <p:cNvPr id="751" name="Left-Right Arrow 750"/>
          <p:cNvSpPr/>
          <p:nvPr/>
        </p:nvSpPr>
        <p:spPr>
          <a:xfrm>
            <a:off x="589094" y="4492648"/>
            <a:ext cx="452131" cy="45843"/>
          </a:xfrm>
          <a:prstGeom prst="leftRightArrow">
            <a:avLst>
              <a:gd name="adj1" fmla="val 33715"/>
              <a:gd name="adj2" fmla="val 50000"/>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52" name="Straight Arrow Connector 751"/>
          <p:cNvCxnSpPr/>
          <p:nvPr/>
        </p:nvCxnSpPr>
        <p:spPr>
          <a:xfrm>
            <a:off x="579147" y="3172545"/>
            <a:ext cx="466598" cy="2559"/>
          </a:xfrm>
          <a:prstGeom prst="straightConnector1">
            <a:avLst/>
          </a:prstGeom>
          <a:solidFill>
            <a:srgbClr val="4472C4"/>
          </a:solidFill>
          <a:ln w="28575" cap="flat" cmpd="sng" algn="ctr">
            <a:solidFill>
              <a:srgbClr val="5B9BD5"/>
            </a:solidFill>
            <a:prstDash val="solid"/>
            <a:miter lim="800000"/>
            <a:tailEnd type="triangle"/>
          </a:ln>
          <a:effectLst/>
        </p:spPr>
      </p:cxnSp>
      <p:sp>
        <p:nvSpPr>
          <p:cNvPr id="753" name="TextBox 752"/>
          <p:cNvSpPr txBox="1"/>
          <p:nvPr/>
        </p:nvSpPr>
        <p:spPr>
          <a:xfrm>
            <a:off x="1070030" y="3045404"/>
            <a:ext cx="789614" cy="276999"/>
          </a:xfrm>
          <a:prstGeom prst="rect">
            <a:avLst/>
          </a:prstGeom>
          <a:noFill/>
        </p:spPr>
        <p:txBody>
          <a:bodyPr wrap="square" rtlCol="0">
            <a:spAutoFit/>
          </a:bodyPr>
          <a:lstStyle/>
          <a:p>
            <a:pPr marL="0" marR="0" lvl="0" indent="0" defTabSz="40640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PLIO </a:t>
            </a:r>
            <a:r>
              <a:rPr lang="en-US" sz="1200" kern="0" dirty="0">
                <a:solidFill>
                  <a:prstClr val="black"/>
                </a:solidFill>
              </a:rPr>
              <a:t>IN</a:t>
            </a:r>
            <a:endParaRPr kumimoji="0" lang="en-US" sz="1200" b="0" i="0" u="none" strike="noStrike" kern="0" cap="none" spc="0" normalizeH="0" baseline="0" noProof="0" dirty="0">
              <a:ln>
                <a:noFill/>
              </a:ln>
              <a:solidFill>
                <a:prstClr val="black"/>
              </a:solidFill>
              <a:effectLst/>
              <a:uLnTx/>
              <a:uFillTx/>
            </a:endParaRPr>
          </a:p>
        </p:txBody>
      </p:sp>
      <p:cxnSp>
        <p:nvCxnSpPr>
          <p:cNvPr id="756" name="Straight Arrow Connector 755"/>
          <p:cNvCxnSpPr/>
          <p:nvPr/>
        </p:nvCxnSpPr>
        <p:spPr>
          <a:xfrm>
            <a:off x="588778" y="4015931"/>
            <a:ext cx="466598" cy="2559"/>
          </a:xfrm>
          <a:prstGeom prst="straightConnector1">
            <a:avLst/>
          </a:prstGeom>
          <a:solidFill>
            <a:srgbClr val="4472C4"/>
          </a:solidFill>
          <a:ln w="28575" cap="flat" cmpd="sng" algn="ctr">
            <a:solidFill>
              <a:sysClr val="windowText" lastClr="000000"/>
            </a:solidFill>
            <a:prstDash val="solid"/>
            <a:miter lim="800000"/>
            <a:tailEnd type="triangle"/>
          </a:ln>
          <a:effectLst/>
        </p:spPr>
      </p:cxnSp>
      <p:sp>
        <p:nvSpPr>
          <p:cNvPr id="794" name="Up-Down Arrow 793"/>
          <p:cNvSpPr/>
          <p:nvPr/>
        </p:nvSpPr>
        <p:spPr>
          <a:xfrm>
            <a:off x="4134770" y="5664482"/>
            <a:ext cx="76905" cy="295174"/>
          </a:xfrm>
          <a:prstGeom prst="up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5" name="Up-Down Arrow 794"/>
          <p:cNvSpPr/>
          <p:nvPr/>
        </p:nvSpPr>
        <p:spPr>
          <a:xfrm>
            <a:off x="7637626" y="5661224"/>
            <a:ext cx="76905" cy="295174"/>
          </a:xfrm>
          <a:prstGeom prst="up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2" name="Rectangle 861"/>
          <p:cNvSpPr/>
          <p:nvPr/>
        </p:nvSpPr>
        <p:spPr>
          <a:xfrm>
            <a:off x="512391" y="2502325"/>
            <a:ext cx="1316459" cy="2348350"/>
          </a:xfrm>
          <a:prstGeom prst="rect">
            <a:avLst/>
          </a:prstGeom>
          <a:noFill/>
          <a:ln w="19050" cap="flat" cmpd="sng" algn="ctr">
            <a:solidFill>
              <a:sysClr val="windowText" lastClr="000000"/>
            </a:solidFill>
            <a:prstDash val="dash"/>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3" name="Straight Arrow Connector 862"/>
          <p:cNvCxnSpPr/>
          <p:nvPr/>
        </p:nvCxnSpPr>
        <p:spPr>
          <a:xfrm flipH="1" flipV="1">
            <a:off x="2665305" y="5248055"/>
            <a:ext cx="11" cy="189991"/>
          </a:xfrm>
          <a:prstGeom prst="straightConnector1">
            <a:avLst/>
          </a:prstGeom>
          <a:noFill/>
          <a:ln w="28575" cap="flat" cmpd="sng" algn="ctr">
            <a:solidFill>
              <a:sysClr val="windowText" lastClr="000000"/>
            </a:solidFill>
            <a:prstDash val="solid"/>
            <a:miter lim="800000"/>
            <a:tailEnd type="triangle"/>
          </a:ln>
          <a:effectLst/>
        </p:spPr>
      </p:cxnSp>
      <p:cxnSp>
        <p:nvCxnSpPr>
          <p:cNvPr id="1100" name="Straight Arrow Connector 1099"/>
          <p:cNvCxnSpPr/>
          <p:nvPr/>
        </p:nvCxnSpPr>
        <p:spPr>
          <a:xfrm>
            <a:off x="9346980" y="5261448"/>
            <a:ext cx="0" cy="187775"/>
          </a:xfrm>
          <a:prstGeom prst="straightConnector1">
            <a:avLst/>
          </a:prstGeom>
          <a:noFill/>
          <a:ln w="28575" cap="flat" cmpd="sng" algn="ctr">
            <a:solidFill>
              <a:sysClr val="windowText" lastClr="000000"/>
            </a:solidFill>
            <a:prstDash val="solid"/>
            <a:miter lim="800000"/>
            <a:tailEnd type="triangle"/>
          </a:ln>
          <a:effectLst/>
        </p:spPr>
      </p:cxnSp>
      <p:cxnSp>
        <p:nvCxnSpPr>
          <p:cNvPr id="1146" name="Straight Arrow Connector 1145"/>
          <p:cNvCxnSpPr/>
          <p:nvPr/>
        </p:nvCxnSpPr>
        <p:spPr>
          <a:xfrm>
            <a:off x="7110184" y="4531210"/>
            <a:ext cx="304320" cy="566"/>
          </a:xfrm>
          <a:prstGeom prst="straightConnector1">
            <a:avLst/>
          </a:prstGeom>
          <a:solidFill>
            <a:srgbClr val="4472C4"/>
          </a:solidFill>
          <a:ln w="28575" cap="flat" cmpd="sng" algn="ctr">
            <a:solidFill>
              <a:sysClr val="windowText" lastClr="000000"/>
            </a:solidFill>
            <a:prstDash val="solid"/>
            <a:miter lim="800000"/>
            <a:tailEnd type="triangle"/>
          </a:ln>
          <a:effectLst/>
        </p:spPr>
      </p:cxnSp>
      <p:sp>
        <p:nvSpPr>
          <p:cNvPr id="865" name="TextBox 864"/>
          <p:cNvSpPr txBox="1"/>
          <p:nvPr/>
        </p:nvSpPr>
        <p:spPr>
          <a:xfrm>
            <a:off x="5314796" y="1922462"/>
            <a:ext cx="1083233" cy="292101"/>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AIE Region</a:t>
            </a:r>
          </a:p>
        </p:txBody>
      </p:sp>
      <p:sp>
        <p:nvSpPr>
          <p:cNvPr id="864" name="TextBox 863"/>
          <p:cNvSpPr txBox="1"/>
          <p:nvPr/>
        </p:nvSpPr>
        <p:spPr>
          <a:xfrm>
            <a:off x="5217446" y="3720170"/>
            <a:ext cx="1250810" cy="292101"/>
          </a:xfrm>
          <a:prstGeom prst="rect">
            <a:avLst/>
          </a:prstGeom>
          <a:noFill/>
        </p:spPr>
        <p:txBody>
          <a:bodyPr wrap="square" rtlCol="0">
            <a:spAutoFit/>
          </a:bodyP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PL Region</a:t>
            </a:r>
          </a:p>
        </p:txBody>
      </p:sp>
      <p:grpSp>
        <p:nvGrpSpPr>
          <p:cNvPr id="6" name="Group 5"/>
          <p:cNvGrpSpPr/>
          <p:nvPr/>
        </p:nvGrpSpPr>
        <p:grpSpPr>
          <a:xfrm>
            <a:off x="4612615" y="2215813"/>
            <a:ext cx="2388185" cy="3059000"/>
            <a:chOff x="4612615" y="2215813"/>
            <a:chExt cx="2388185" cy="3059000"/>
          </a:xfrm>
        </p:grpSpPr>
        <p:grpSp>
          <p:nvGrpSpPr>
            <p:cNvPr id="1149" name="Group 1148"/>
            <p:cNvGrpSpPr/>
            <p:nvPr/>
          </p:nvGrpSpPr>
          <p:grpSpPr>
            <a:xfrm>
              <a:off x="4612615" y="2215813"/>
              <a:ext cx="2388185" cy="1386636"/>
              <a:chOff x="2531291" y="2582514"/>
              <a:chExt cx="2112251" cy="1386636"/>
            </a:xfrm>
          </p:grpSpPr>
          <p:sp>
            <p:nvSpPr>
              <p:cNvPr id="1150" name="Rectangle 1149"/>
              <p:cNvSpPr/>
              <p:nvPr/>
            </p:nvSpPr>
            <p:spPr>
              <a:xfrm>
                <a:off x="2531291" y="3727373"/>
                <a:ext cx="2112251" cy="241777"/>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 PLIO Interface</a:t>
                </a:r>
              </a:p>
            </p:txBody>
          </p:sp>
          <p:grpSp>
            <p:nvGrpSpPr>
              <p:cNvPr id="1151" name="Group 1150"/>
              <p:cNvGrpSpPr/>
              <p:nvPr/>
            </p:nvGrpSpPr>
            <p:grpSpPr>
              <a:xfrm>
                <a:off x="2531291" y="2582514"/>
                <a:ext cx="2112251" cy="975321"/>
                <a:chOff x="2531291" y="2582514"/>
                <a:chExt cx="2112251" cy="975321"/>
              </a:xfrm>
            </p:grpSpPr>
            <p:sp>
              <p:nvSpPr>
                <p:cNvPr id="1158" name="Rectangle 1157"/>
                <p:cNvSpPr/>
                <p:nvPr/>
              </p:nvSpPr>
              <p:spPr>
                <a:xfrm>
                  <a:off x="2531291" y="2582514"/>
                  <a:ext cx="2112251" cy="975321"/>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9" name="Rectangle 1158"/>
                <p:cNvSpPr/>
                <p:nvPr/>
              </p:nvSpPr>
              <p:spPr>
                <a:xfrm>
                  <a:off x="3056135" y="2936018"/>
                  <a:ext cx="1077734" cy="246221"/>
                </a:xfrm>
                <a:prstGeom prst="rect">
                  <a:avLst/>
                </a:prstGeom>
              </p:spPr>
              <p:txBody>
                <a:bodyPr wrap="square">
                  <a:spAutoFit/>
                </a:bodyPr>
                <a:lstStyle/>
                <a:p>
                  <a:pPr algn="ctr" defTabSz="352231"/>
                  <a:r>
                    <a:rPr lang="en-US" altLang="zh-CN" sz="1000" dirty="0">
                      <a:solidFill>
                        <a:prstClr val="white"/>
                      </a:solidFill>
                      <a:latin typeface="Calibri" panose="020F0502020204030204"/>
                      <a:ea typeface="等线" panose="02010600030101010101" pitchFamily="2" charset="-122"/>
                    </a:rPr>
                    <a:t>MM 1 </a:t>
                  </a:r>
                  <a:endParaRPr lang="en-US" altLang="zh-CN" sz="1000" baseline="-25000" dirty="0">
                    <a:solidFill>
                      <a:prstClr val="white"/>
                    </a:solidFill>
                    <a:latin typeface="Calibri" panose="020F0502020204030204"/>
                  </a:endParaRPr>
                </a:p>
              </p:txBody>
            </p:sp>
          </p:grpSp>
          <p:grpSp>
            <p:nvGrpSpPr>
              <p:cNvPr id="1152" name="Group 1151"/>
              <p:cNvGrpSpPr/>
              <p:nvPr/>
            </p:nvGrpSpPr>
            <p:grpSpPr>
              <a:xfrm>
                <a:off x="2979163" y="3522908"/>
                <a:ext cx="167522" cy="209102"/>
                <a:chOff x="3003352" y="4063731"/>
                <a:chExt cx="151322" cy="163482"/>
              </a:xfrm>
            </p:grpSpPr>
            <p:cxnSp>
              <p:nvCxnSpPr>
                <p:cNvPr id="1156" name="Straight Arrow Connector 1155"/>
                <p:cNvCxnSpPr/>
                <p:nvPr/>
              </p:nvCxnSpPr>
              <p:spPr>
                <a:xfrm rot="10800000" flipH="1">
                  <a:off x="3003352"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57" name="Straight Arrow Connector 1156"/>
                <p:cNvCxnSpPr/>
                <p:nvPr/>
              </p:nvCxnSpPr>
              <p:spPr>
                <a:xfrm rot="10800000" flipH="1">
                  <a:off x="3152758"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53" name="Group 1152"/>
              <p:cNvGrpSpPr/>
              <p:nvPr/>
            </p:nvGrpSpPr>
            <p:grpSpPr>
              <a:xfrm>
                <a:off x="4102278" y="3533080"/>
                <a:ext cx="161174" cy="204551"/>
                <a:chOff x="4102278" y="3539431"/>
                <a:chExt cx="151322" cy="163482"/>
              </a:xfrm>
            </p:grpSpPr>
            <p:cxnSp>
              <p:nvCxnSpPr>
                <p:cNvPr id="1154" name="Straight Arrow Connector 1153"/>
                <p:cNvCxnSpPr/>
                <p:nvPr/>
              </p:nvCxnSpPr>
              <p:spPr>
                <a:xfrm flipH="1">
                  <a:off x="4251684"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55" name="Straight Arrow Connector 1154"/>
                <p:cNvCxnSpPr/>
                <p:nvPr/>
              </p:nvCxnSpPr>
              <p:spPr>
                <a:xfrm flipH="1">
                  <a:off x="4102278"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72" name="Group 1171"/>
            <p:cNvGrpSpPr/>
            <p:nvPr/>
          </p:nvGrpSpPr>
          <p:grpSpPr>
            <a:xfrm>
              <a:off x="4711909" y="3762416"/>
              <a:ext cx="2227542" cy="1512397"/>
              <a:chOff x="2601722" y="4087200"/>
              <a:chExt cx="1986561" cy="1512397"/>
            </a:xfrm>
          </p:grpSpPr>
          <p:sp>
            <p:nvSpPr>
              <p:cNvPr id="1173" name="Rectangle 1172"/>
              <p:cNvSpPr/>
              <p:nvPr/>
            </p:nvSpPr>
            <p:spPr>
              <a:xfrm>
                <a:off x="2601722" y="4349914"/>
                <a:ext cx="1986561" cy="1249683"/>
              </a:xfrm>
              <a:prstGeom prst="rect">
                <a:avLst/>
              </a:prstGeom>
              <a:solidFill>
                <a:schemeClr val="accent6">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05"/>
                <a:endParaRPr lang="en-US" sz="1000" dirty="0">
                  <a:solidFill>
                    <a:prstClr val="white"/>
                  </a:solidFill>
                  <a:latin typeface="Calibri" panose="020F0502020204030204"/>
                </a:endParaRPr>
              </a:p>
            </p:txBody>
          </p:sp>
          <p:sp>
            <p:nvSpPr>
              <p:cNvPr id="1174" name="TextBox 1173"/>
              <p:cNvSpPr txBox="1"/>
              <p:nvPr/>
            </p:nvSpPr>
            <p:spPr>
              <a:xfrm>
                <a:off x="2901628" y="4844497"/>
                <a:ext cx="1383722" cy="246221"/>
              </a:xfrm>
              <a:prstGeom prst="rect">
                <a:avLst/>
              </a:prstGeom>
              <a:noFill/>
            </p:spPr>
            <p:txBody>
              <a:bodyPr wrap="square" rtlCol="0">
                <a:spAutoFit/>
              </a:bodyPr>
              <a:lstStyle/>
              <a:p>
                <a:pPr algn="ctr" defTabSz="406405"/>
                <a:r>
                  <a:rPr lang="en-US" sz="1000" b="1" dirty="0">
                    <a:latin typeface="Calibri" panose="020F0502020204030204"/>
                  </a:rPr>
                  <a:t>Non-MM 1</a:t>
                </a:r>
                <a:endParaRPr lang="en-US" sz="1000" dirty="0">
                  <a:latin typeface="Calibri" panose="020F0502020204030204"/>
                </a:endParaRPr>
              </a:p>
            </p:txBody>
          </p:sp>
          <p:grpSp>
            <p:nvGrpSpPr>
              <p:cNvPr id="1175" name="Group 1174"/>
              <p:cNvGrpSpPr/>
              <p:nvPr/>
            </p:nvGrpSpPr>
            <p:grpSpPr>
              <a:xfrm>
                <a:off x="2970691" y="4091071"/>
                <a:ext cx="167522" cy="232256"/>
                <a:chOff x="3003352" y="4089129"/>
                <a:chExt cx="151322" cy="167715"/>
              </a:xfrm>
            </p:grpSpPr>
            <p:cxnSp>
              <p:nvCxnSpPr>
                <p:cNvPr id="1179" name="Straight Arrow Connector 1178"/>
                <p:cNvCxnSpPr/>
                <p:nvPr/>
              </p:nvCxnSpPr>
              <p:spPr>
                <a:xfrm rot="10800000" flipH="1">
                  <a:off x="3003352" y="4093362"/>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80" name="Straight Arrow Connector 1179"/>
                <p:cNvCxnSpPr/>
                <p:nvPr/>
              </p:nvCxnSpPr>
              <p:spPr>
                <a:xfrm rot="10800000" flipH="1">
                  <a:off x="3152758" y="4089129"/>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76" name="Group 1175"/>
              <p:cNvGrpSpPr/>
              <p:nvPr/>
            </p:nvGrpSpPr>
            <p:grpSpPr>
              <a:xfrm>
                <a:off x="4101197" y="4087200"/>
                <a:ext cx="161174" cy="231171"/>
                <a:chOff x="4102278" y="3556013"/>
                <a:chExt cx="151322" cy="163484"/>
              </a:xfrm>
            </p:grpSpPr>
            <p:cxnSp>
              <p:nvCxnSpPr>
                <p:cNvPr id="1177" name="Straight Arrow Connector 1176"/>
                <p:cNvCxnSpPr/>
                <p:nvPr/>
              </p:nvCxnSpPr>
              <p:spPr>
                <a:xfrm flipH="1">
                  <a:off x="4251684" y="3556015"/>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8" name="Straight Arrow Connector 1177"/>
                <p:cNvCxnSpPr/>
                <p:nvPr/>
              </p:nvCxnSpPr>
              <p:spPr>
                <a:xfrm flipH="1">
                  <a:off x="4102278" y="3556013"/>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 name="Group 1"/>
          <p:cNvGrpSpPr/>
          <p:nvPr/>
        </p:nvGrpSpPr>
        <p:grpSpPr>
          <a:xfrm>
            <a:off x="2099631" y="2017080"/>
            <a:ext cx="2017971" cy="3267259"/>
            <a:chOff x="2099631" y="2017080"/>
            <a:chExt cx="2017971" cy="3267259"/>
          </a:xfrm>
        </p:grpSpPr>
        <p:grpSp>
          <p:nvGrpSpPr>
            <p:cNvPr id="1148" name="Group 1147"/>
            <p:cNvGrpSpPr/>
            <p:nvPr/>
          </p:nvGrpSpPr>
          <p:grpSpPr>
            <a:xfrm>
              <a:off x="2154682" y="2220564"/>
              <a:ext cx="1885507" cy="1386636"/>
              <a:chOff x="2531291" y="2582514"/>
              <a:chExt cx="2112251" cy="1386636"/>
            </a:xfrm>
          </p:grpSpPr>
          <p:sp>
            <p:nvSpPr>
              <p:cNvPr id="1110" name="Rectangle 1109"/>
              <p:cNvSpPr/>
              <p:nvPr/>
            </p:nvSpPr>
            <p:spPr>
              <a:xfrm>
                <a:off x="2531291" y="3727373"/>
                <a:ext cx="2112251" cy="241777"/>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 PLIO Interface</a:t>
                </a:r>
              </a:p>
            </p:txBody>
          </p:sp>
          <p:grpSp>
            <p:nvGrpSpPr>
              <p:cNvPr id="1136" name="Group 1135"/>
              <p:cNvGrpSpPr/>
              <p:nvPr/>
            </p:nvGrpSpPr>
            <p:grpSpPr>
              <a:xfrm>
                <a:off x="2531291" y="2582514"/>
                <a:ext cx="2112251" cy="975321"/>
                <a:chOff x="2531291" y="2582514"/>
                <a:chExt cx="2112251" cy="975321"/>
              </a:xfrm>
            </p:grpSpPr>
            <p:sp>
              <p:nvSpPr>
                <p:cNvPr id="1109" name="Rectangle 1108"/>
                <p:cNvSpPr/>
                <p:nvPr/>
              </p:nvSpPr>
              <p:spPr>
                <a:xfrm>
                  <a:off x="2531291" y="2582514"/>
                  <a:ext cx="2112251" cy="975321"/>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8" name="Rectangle 1117"/>
                <p:cNvSpPr/>
                <p:nvPr/>
              </p:nvSpPr>
              <p:spPr>
                <a:xfrm>
                  <a:off x="3056136" y="2936018"/>
                  <a:ext cx="1077734" cy="246221"/>
                </a:xfrm>
                <a:prstGeom prst="rect">
                  <a:avLst/>
                </a:prstGeom>
              </p:spPr>
              <p:txBody>
                <a:bodyPr wrap="square">
                  <a:spAutoFit/>
                </a:bodyPr>
                <a:lstStyle/>
                <a:p>
                  <a:pPr algn="ctr" defTabSz="352231"/>
                  <a:r>
                    <a:rPr lang="en-US" altLang="zh-CN" sz="1000" dirty="0">
                      <a:solidFill>
                        <a:prstClr val="white"/>
                      </a:solidFill>
                      <a:latin typeface="Calibri" panose="020F0502020204030204"/>
                      <a:ea typeface="等线" panose="02010600030101010101" pitchFamily="2" charset="-122"/>
                    </a:rPr>
                    <a:t>MM 0  </a:t>
                  </a:r>
                  <a:endParaRPr lang="en-US" altLang="zh-CN" sz="1000" baseline="-25000" dirty="0">
                    <a:solidFill>
                      <a:prstClr val="white"/>
                    </a:solidFill>
                    <a:latin typeface="Calibri" panose="020F0502020204030204"/>
                  </a:endParaRPr>
                </a:p>
              </p:txBody>
            </p:sp>
          </p:grpSp>
          <p:grpSp>
            <p:nvGrpSpPr>
              <p:cNvPr id="1133" name="Group 1132"/>
              <p:cNvGrpSpPr/>
              <p:nvPr/>
            </p:nvGrpSpPr>
            <p:grpSpPr>
              <a:xfrm>
                <a:off x="2979163" y="3522908"/>
                <a:ext cx="167522" cy="209102"/>
                <a:chOff x="3003352" y="4063731"/>
                <a:chExt cx="151322" cy="163482"/>
              </a:xfrm>
            </p:grpSpPr>
            <p:cxnSp>
              <p:nvCxnSpPr>
                <p:cNvPr id="1134" name="Straight Arrow Connector 1133"/>
                <p:cNvCxnSpPr/>
                <p:nvPr/>
              </p:nvCxnSpPr>
              <p:spPr>
                <a:xfrm rot="10800000" flipH="1">
                  <a:off x="3003352"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35" name="Straight Arrow Connector 1134"/>
                <p:cNvCxnSpPr/>
                <p:nvPr/>
              </p:nvCxnSpPr>
              <p:spPr>
                <a:xfrm rot="10800000" flipH="1">
                  <a:off x="3152758"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41" name="Group 1140"/>
              <p:cNvGrpSpPr/>
              <p:nvPr/>
            </p:nvGrpSpPr>
            <p:grpSpPr>
              <a:xfrm>
                <a:off x="4102278" y="3533080"/>
                <a:ext cx="161174" cy="204551"/>
                <a:chOff x="4102278" y="3539431"/>
                <a:chExt cx="151322" cy="163482"/>
              </a:xfrm>
            </p:grpSpPr>
            <p:cxnSp>
              <p:nvCxnSpPr>
                <p:cNvPr id="1139" name="Straight Arrow Connector 1138"/>
                <p:cNvCxnSpPr/>
                <p:nvPr/>
              </p:nvCxnSpPr>
              <p:spPr>
                <a:xfrm flipH="1">
                  <a:off x="4251684"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40" name="Straight Arrow Connector 1139"/>
                <p:cNvCxnSpPr/>
                <p:nvPr/>
              </p:nvCxnSpPr>
              <p:spPr>
                <a:xfrm flipH="1">
                  <a:off x="4102278"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71" name="Group 1170"/>
            <p:cNvGrpSpPr/>
            <p:nvPr/>
          </p:nvGrpSpPr>
          <p:grpSpPr>
            <a:xfrm>
              <a:off x="2225113" y="3776378"/>
              <a:ext cx="1773309" cy="1485084"/>
              <a:chOff x="2601722" y="4114513"/>
              <a:chExt cx="1986561" cy="1485084"/>
            </a:xfrm>
          </p:grpSpPr>
          <p:sp>
            <p:nvSpPr>
              <p:cNvPr id="1115" name="Rectangle 1114"/>
              <p:cNvSpPr/>
              <p:nvPr/>
            </p:nvSpPr>
            <p:spPr>
              <a:xfrm>
                <a:off x="2601722" y="4349914"/>
                <a:ext cx="1986561" cy="1249683"/>
              </a:xfrm>
              <a:prstGeom prst="rect">
                <a:avLst/>
              </a:prstGeom>
              <a:solidFill>
                <a:schemeClr val="accent6">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05"/>
                <a:endParaRPr lang="en-US" sz="1000" dirty="0">
                  <a:solidFill>
                    <a:prstClr val="white"/>
                  </a:solidFill>
                  <a:latin typeface="Calibri" panose="020F0502020204030204"/>
                </a:endParaRPr>
              </a:p>
            </p:txBody>
          </p:sp>
          <p:sp>
            <p:nvSpPr>
              <p:cNvPr id="1116" name="TextBox 1115"/>
              <p:cNvSpPr txBox="1"/>
              <p:nvPr/>
            </p:nvSpPr>
            <p:spPr>
              <a:xfrm>
                <a:off x="2901628" y="4844497"/>
                <a:ext cx="1383722" cy="246221"/>
              </a:xfrm>
              <a:prstGeom prst="rect">
                <a:avLst/>
              </a:prstGeom>
              <a:noFill/>
            </p:spPr>
            <p:txBody>
              <a:bodyPr wrap="square" rtlCol="0">
                <a:spAutoFit/>
              </a:bodyPr>
              <a:lstStyle/>
              <a:p>
                <a:pPr algn="ctr" defTabSz="406405"/>
                <a:r>
                  <a:rPr lang="en-US" sz="1000" b="1" dirty="0"/>
                  <a:t>Non-MM 0</a:t>
                </a:r>
                <a:endParaRPr lang="en-US" sz="1000" dirty="0"/>
              </a:p>
            </p:txBody>
          </p:sp>
          <p:grpSp>
            <p:nvGrpSpPr>
              <p:cNvPr id="1132" name="Group 1131"/>
              <p:cNvGrpSpPr/>
              <p:nvPr/>
            </p:nvGrpSpPr>
            <p:grpSpPr>
              <a:xfrm>
                <a:off x="2970691" y="4114513"/>
                <a:ext cx="167522" cy="226394"/>
                <a:chOff x="3003352" y="4106057"/>
                <a:chExt cx="151322" cy="163482"/>
              </a:xfrm>
            </p:grpSpPr>
            <p:cxnSp>
              <p:nvCxnSpPr>
                <p:cNvPr id="1128" name="Straight Arrow Connector 1127"/>
                <p:cNvCxnSpPr/>
                <p:nvPr/>
              </p:nvCxnSpPr>
              <p:spPr>
                <a:xfrm rot="10800000" flipH="1">
                  <a:off x="3003352" y="4106057"/>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29" name="Straight Arrow Connector 1128"/>
                <p:cNvCxnSpPr/>
                <p:nvPr/>
              </p:nvCxnSpPr>
              <p:spPr>
                <a:xfrm rot="10800000" flipH="1">
                  <a:off x="3152758" y="4106057"/>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42" name="Group 1141"/>
              <p:cNvGrpSpPr/>
              <p:nvPr/>
            </p:nvGrpSpPr>
            <p:grpSpPr>
              <a:xfrm>
                <a:off x="4101197" y="4116492"/>
                <a:ext cx="161174" cy="237037"/>
                <a:chOff x="4102278" y="3576740"/>
                <a:chExt cx="151322" cy="167633"/>
              </a:xfrm>
            </p:grpSpPr>
            <p:cxnSp>
              <p:nvCxnSpPr>
                <p:cNvPr id="1143" name="Straight Arrow Connector 1142"/>
                <p:cNvCxnSpPr/>
                <p:nvPr/>
              </p:nvCxnSpPr>
              <p:spPr>
                <a:xfrm flipH="1">
                  <a:off x="4251684" y="358089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p:cNvCxnSpPr/>
                <p:nvPr/>
              </p:nvCxnSpPr>
              <p:spPr>
                <a:xfrm flipH="1">
                  <a:off x="4102278" y="3576740"/>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91" name="Rectangle 1190"/>
            <p:cNvSpPr/>
            <p:nvPr/>
          </p:nvSpPr>
          <p:spPr>
            <a:xfrm>
              <a:off x="2099631" y="2058795"/>
              <a:ext cx="2017971" cy="322554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2231"/>
              <a:endParaRPr lang="en-US" sz="900">
                <a:solidFill>
                  <a:prstClr val="white"/>
                </a:solidFill>
                <a:latin typeface="Calibri" panose="020F0502020204030204"/>
              </a:endParaRPr>
            </a:p>
          </p:txBody>
        </p:sp>
        <p:sp>
          <p:nvSpPr>
            <p:cNvPr id="1202" name="Rectangle 1201"/>
            <p:cNvSpPr/>
            <p:nvPr/>
          </p:nvSpPr>
          <p:spPr>
            <a:xfrm>
              <a:off x="2287106" y="2017080"/>
              <a:ext cx="1711316" cy="246221"/>
            </a:xfrm>
            <a:prstGeom prst="rect">
              <a:avLst/>
            </a:prstGeom>
          </p:spPr>
          <p:txBody>
            <a:bodyPr wrap="square">
              <a:spAutoFit/>
            </a:bodyPr>
            <a:lstStyle/>
            <a:p>
              <a:pPr algn="ctr" defTabSz="352231"/>
              <a:r>
                <a:rPr lang="en-US" altLang="zh-CN" sz="1000" dirty="0">
                  <a:solidFill>
                    <a:srgbClr val="C00000"/>
                  </a:solidFill>
                  <a:latin typeface="Calibri" panose="020F0502020204030204"/>
                  <a:ea typeface="等线" panose="02010600030101010101" pitchFamily="2" charset="-122"/>
                </a:rPr>
                <a:t>A Spatial Accelerator</a:t>
              </a:r>
              <a:endParaRPr lang="en-US" sz="1000" baseline="-25000" dirty="0">
                <a:solidFill>
                  <a:srgbClr val="C00000"/>
                </a:solidFill>
                <a:latin typeface="Calibri" panose="020F0502020204030204"/>
              </a:endParaRPr>
            </a:p>
          </p:txBody>
        </p:sp>
      </p:grpSp>
      <p:grpSp>
        <p:nvGrpSpPr>
          <p:cNvPr id="7" name="Group 6"/>
          <p:cNvGrpSpPr/>
          <p:nvPr/>
        </p:nvGrpSpPr>
        <p:grpSpPr>
          <a:xfrm>
            <a:off x="7395791" y="2208153"/>
            <a:ext cx="2331005" cy="3064928"/>
            <a:chOff x="7395791" y="2208153"/>
            <a:chExt cx="2331005" cy="3064928"/>
          </a:xfrm>
        </p:grpSpPr>
        <p:grpSp>
          <p:nvGrpSpPr>
            <p:cNvPr id="1200" name="Group 1199"/>
            <p:cNvGrpSpPr/>
            <p:nvPr/>
          </p:nvGrpSpPr>
          <p:grpSpPr>
            <a:xfrm>
              <a:off x="7395791" y="2208153"/>
              <a:ext cx="2331005" cy="1386636"/>
              <a:chOff x="7772400" y="2570103"/>
              <a:chExt cx="2331005" cy="1386636"/>
            </a:xfrm>
          </p:grpSpPr>
          <p:sp>
            <p:nvSpPr>
              <p:cNvPr id="1161" name="Rectangle 1160"/>
              <p:cNvSpPr/>
              <p:nvPr/>
            </p:nvSpPr>
            <p:spPr>
              <a:xfrm>
                <a:off x="7772400" y="3714962"/>
                <a:ext cx="2331005" cy="241777"/>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0640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 PLIO Interface</a:t>
                </a:r>
              </a:p>
            </p:txBody>
          </p:sp>
          <p:grpSp>
            <p:nvGrpSpPr>
              <p:cNvPr id="1162" name="Group 1161"/>
              <p:cNvGrpSpPr/>
              <p:nvPr/>
            </p:nvGrpSpPr>
            <p:grpSpPr>
              <a:xfrm>
                <a:off x="7772400" y="2570103"/>
                <a:ext cx="2331005" cy="975321"/>
                <a:chOff x="2531291" y="2582514"/>
                <a:chExt cx="2112251" cy="975321"/>
              </a:xfrm>
            </p:grpSpPr>
            <p:sp>
              <p:nvSpPr>
                <p:cNvPr id="1169" name="Rectangle 1168"/>
                <p:cNvSpPr/>
                <p:nvPr/>
              </p:nvSpPr>
              <p:spPr>
                <a:xfrm>
                  <a:off x="2531291" y="2582514"/>
                  <a:ext cx="2112251" cy="975321"/>
                </a:xfrm>
                <a:prstGeom prst="rect">
                  <a:avLst/>
                </a:prstGeom>
                <a:solidFill>
                  <a:srgbClr val="4472C4"/>
                </a:solidFill>
                <a:ln w="19050" cap="flat" cmpd="sng" algn="ctr">
                  <a:solidFill>
                    <a:sysClr val="windowText" lastClr="000000"/>
                  </a:solidFill>
                  <a:prstDash val="solid"/>
                  <a:miter lim="800000"/>
                </a:ln>
                <a:effectLst/>
              </p:spPr>
              <p:txBody>
                <a:bodyPr rtlCol="0" anchor="ctr"/>
                <a:lstStyle/>
                <a:p>
                  <a:pPr marL="0" marR="0" lvl="0" indent="0" algn="ctr" defTabSz="352231"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0" name="Rectangle 1169"/>
                <p:cNvSpPr/>
                <p:nvPr/>
              </p:nvSpPr>
              <p:spPr>
                <a:xfrm>
                  <a:off x="3056135" y="2936018"/>
                  <a:ext cx="1077734" cy="246221"/>
                </a:xfrm>
                <a:prstGeom prst="rect">
                  <a:avLst/>
                </a:prstGeom>
              </p:spPr>
              <p:txBody>
                <a:bodyPr wrap="square">
                  <a:spAutoFit/>
                </a:bodyPr>
                <a:lstStyle/>
                <a:p>
                  <a:pPr algn="ctr" defTabSz="352231"/>
                  <a:r>
                    <a:rPr lang="en-US" altLang="zh-CN" sz="1000" dirty="0">
                      <a:solidFill>
                        <a:prstClr val="white"/>
                      </a:solidFill>
                      <a:latin typeface="Calibri" panose="020F0502020204030204"/>
                      <a:ea typeface="等线" panose="02010600030101010101" pitchFamily="2" charset="-122"/>
                    </a:rPr>
                    <a:t>MM 2</a:t>
                  </a:r>
                  <a:endParaRPr lang="en-US" altLang="zh-CN" sz="1000" baseline="-25000" dirty="0">
                    <a:solidFill>
                      <a:prstClr val="white"/>
                    </a:solidFill>
                    <a:latin typeface="Calibri" panose="020F0502020204030204"/>
                  </a:endParaRPr>
                </a:p>
              </p:txBody>
            </p:sp>
          </p:grpSp>
          <p:grpSp>
            <p:nvGrpSpPr>
              <p:cNvPr id="1163" name="Group 1162"/>
              <p:cNvGrpSpPr/>
              <p:nvPr/>
            </p:nvGrpSpPr>
            <p:grpSpPr>
              <a:xfrm>
                <a:off x="8311832" y="3510497"/>
                <a:ext cx="184857" cy="209102"/>
                <a:chOff x="3274233" y="4063731"/>
                <a:chExt cx="151311" cy="163482"/>
              </a:xfrm>
            </p:grpSpPr>
            <p:cxnSp>
              <p:nvCxnSpPr>
                <p:cNvPr id="1167" name="Straight Arrow Connector 1166"/>
                <p:cNvCxnSpPr/>
                <p:nvPr/>
              </p:nvCxnSpPr>
              <p:spPr>
                <a:xfrm rot="10800000" flipH="1">
                  <a:off x="3274233"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68" name="Straight Arrow Connector 1167"/>
                <p:cNvCxnSpPr/>
                <p:nvPr/>
              </p:nvCxnSpPr>
              <p:spPr>
                <a:xfrm rot="10800000" flipH="1">
                  <a:off x="3423628"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64" name="Group 1163"/>
              <p:cNvGrpSpPr/>
              <p:nvPr/>
            </p:nvGrpSpPr>
            <p:grpSpPr>
              <a:xfrm>
                <a:off x="9506085" y="3520669"/>
                <a:ext cx="177866" cy="204551"/>
                <a:chOff x="4102278" y="3539431"/>
                <a:chExt cx="151322" cy="163482"/>
              </a:xfrm>
            </p:grpSpPr>
            <p:cxnSp>
              <p:nvCxnSpPr>
                <p:cNvPr id="1165" name="Straight Arrow Connector 1164"/>
                <p:cNvCxnSpPr/>
                <p:nvPr/>
              </p:nvCxnSpPr>
              <p:spPr>
                <a:xfrm flipH="1">
                  <a:off x="4251684"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66" name="Straight Arrow Connector 1165"/>
                <p:cNvCxnSpPr/>
                <p:nvPr/>
              </p:nvCxnSpPr>
              <p:spPr>
                <a:xfrm flipH="1">
                  <a:off x="4102278"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03" name="Group 1502"/>
            <p:cNvGrpSpPr/>
            <p:nvPr/>
          </p:nvGrpSpPr>
          <p:grpSpPr>
            <a:xfrm>
              <a:off x="7456208" y="3782139"/>
              <a:ext cx="2205950" cy="1490942"/>
              <a:chOff x="9650596" y="3922214"/>
              <a:chExt cx="2205950" cy="1490942"/>
            </a:xfrm>
          </p:grpSpPr>
          <p:grpSp>
            <p:nvGrpSpPr>
              <p:cNvPr id="1502" name="Group 1501"/>
              <p:cNvGrpSpPr/>
              <p:nvPr/>
            </p:nvGrpSpPr>
            <p:grpSpPr>
              <a:xfrm>
                <a:off x="9650596" y="3922214"/>
                <a:ext cx="2205950" cy="1490942"/>
                <a:chOff x="7400196" y="3774347"/>
                <a:chExt cx="2205950" cy="1490942"/>
              </a:xfrm>
            </p:grpSpPr>
            <p:sp>
              <p:nvSpPr>
                <p:cNvPr id="1182" name="Rectangle 1181"/>
                <p:cNvSpPr/>
                <p:nvPr/>
              </p:nvSpPr>
              <p:spPr>
                <a:xfrm>
                  <a:off x="7400196" y="4015606"/>
                  <a:ext cx="2205950" cy="1249683"/>
                </a:xfrm>
                <a:prstGeom prst="rect">
                  <a:avLst/>
                </a:prstGeom>
                <a:solidFill>
                  <a:schemeClr val="accent6">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05"/>
                  <a:endParaRPr lang="en-US" sz="1000" dirty="0">
                    <a:solidFill>
                      <a:prstClr val="white"/>
                    </a:solidFill>
                    <a:latin typeface="Calibri" panose="020F0502020204030204"/>
                  </a:endParaRPr>
                </a:p>
              </p:txBody>
            </p:sp>
            <p:grpSp>
              <p:nvGrpSpPr>
                <p:cNvPr id="1501" name="Group 1500"/>
                <p:cNvGrpSpPr/>
                <p:nvPr/>
              </p:nvGrpSpPr>
              <p:grpSpPr>
                <a:xfrm>
                  <a:off x="7906799" y="3774347"/>
                  <a:ext cx="1361400" cy="239042"/>
                  <a:chOff x="7906799" y="3774347"/>
                  <a:chExt cx="1361400" cy="239042"/>
                </a:xfrm>
              </p:grpSpPr>
              <p:grpSp>
                <p:nvGrpSpPr>
                  <p:cNvPr id="1184" name="Group 1183"/>
                  <p:cNvGrpSpPr/>
                  <p:nvPr/>
                </p:nvGrpSpPr>
                <p:grpSpPr>
                  <a:xfrm>
                    <a:off x="7906799" y="3774347"/>
                    <a:ext cx="177332" cy="226394"/>
                    <a:chOff x="3237124" y="4063731"/>
                    <a:chExt cx="144252" cy="163482"/>
                  </a:xfrm>
                </p:grpSpPr>
                <p:cxnSp>
                  <p:nvCxnSpPr>
                    <p:cNvPr id="1188" name="Straight Arrow Connector 1187"/>
                    <p:cNvCxnSpPr/>
                    <p:nvPr/>
                  </p:nvCxnSpPr>
                  <p:spPr>
                    <a:xfrm rot="10800000" flipH="1">
                      <a:off x="3237124"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cxnSp>
                  <p:nvCxnSpPr>
                    <p:cNvPr id="1189" name="Straight Arrow Connector 1188"/>
                    <p:cNvCxnSpPr/>
                    <p:nvPr/>
                  </p:nvCxnSpPr>
                  <p:spPr>
                    <a:xfrm rot="10800000" flipH="1">
                      <a:off x="3379460" y="4063731"/>
                      <a:ext cx="1916" cy="163482"/>
                    </a:xfrm>
                    <a:prstGeom prst="straightConnector1">
                      <a:avLst/>
                    </a:prstGeom>
                    <a:solidFill>
                      <a:srgbClr val="4472C4"/>
                    </a:solidFill>
                    <a:ln w="28575" cap="flat" cmpd="sng" algn="ctr">
                      <a:solidFill>
                        <a:srgbClr val="5B9BD5"/>
                      </a:solidFill>
                      <a:prstDash val="solid"/>
                      <a:miter lim="800000"/>
                      <a:tailEnd type="triangle"/>
                    </a:ln>
                    <a:effectLst/>
                  </p:spPr>
                </p:cxnSp>
              </p:grpSp>
              <p:grpSp>
                <p:nvGrpSpPr>
                  <p:cNvPr id="1185" name="Group 1184"/>
                  <p:cNvGrpSpPr/>
                  <p:nvPr/>
                </p:nvGrpSpPr>
                <p:grpSpPr>
                  <a:xfrm>
                    <a:off x="9097932" y="3782220"/>
                    <a:ext cx="170267" cy="231169"/>
                    <a:chOff x="4065462" y="3539431"/>
                    <a:chExt cx="143960" cy="163482"/>
                  </a:xfrm>
                </p:grpSpPr>
                <p:cxnSp>
                  <p:nvCxnSpPr>
                    <p:cNvPr id="1186" name="Straight Arrow Connector 1185"/>
                    <p:cNvCxnSpPr/>
                    <p:nvPr/>
                  </p:nvCxnSpPr>
                  <p:spPr>
                    <a:xfrm flipH="1">
                      <a:off x="4207506"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87" name="Straight Arrow Connector 1186"/>
                    <p:cNvCxnSpPr/>
                    <p:nvPr/>
                  </p:nvCxnSpPr>
                  <p:spPr>
                    <a:xfrm flipH="1">
                      <a:off x="4065462" y="3539431"/>
                      <a:ext cx="1916" cy="163482"/>
                    </a:xfrm>
                    <a:prstGeom prst="straightConnector1">
                      <a:avLst/>
                    </a:prstGeom>
                    <a:solidFill>
                      <a:schemeClr val="accent5"/>
                    </a:solidFill>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1183" name="TextBox 1182"/>
              <p:cNvSpPr txBox="1"/>
              <p:nvPr/>
            </p:nvSpPr>
            <p:spPr>
              <a:xfrm>
                <a:off x="10001925" y="4648757"/>
                <a:ext cx="1536536" cy="246221"/>
              </a:xfrm>
              <a:prstGeom prst="rect">
                <a:avLst/>
              </a:prstGeom>
              <a:noFill/>
            </p:spPr>
            <p:txBody>
              <a:bodyPr wrap="square" rtlCol="0">
                <a:spAutoFit/>
              </a:bodyPr>
              <a:lstStyle/>
              <a:p>
                <a:pPr algn="ctr" defTabSz="406405"/>
                <a:r>
                  <a:rPr lang="en-US" sz="1000" b="1" dirty="0">
                    <a:latin typeface="Calibri" panose="020F0502020204030204"/>
                  </a:rPr>
                  <a:t>Non-MM N</a:t>
                </a:r>
                <a:endParaRPr lang="en-US" sz="1000" dirty="0">
                  <a:latin typeface="Calibri" panose="020F0502020204030204"/>
                </a:endParaRPr>
              </a:p>
            </p:txBody>
          </p:sp>
        </p:grpSp>
      </p:grpSp>
      <p:grpSp>
        <p:nvGrpSpPr>
          <p:cNvPr id="1242" name="Group 1241"/>
          <p:cNvGrpSpPr/>
          <p:nvPr/>
        </p:nvGrpSpPr>
        <p:grpSpPr>
          <a:xfrm>
            <a:off x="10022432" y="1752440"/>
            <a:ext cx="2172770" cy="1740596"/>
            <a:chOff x="10022432" y="1752440"/>
            <a:chExt cx="2172770" cy="1740596"/>
          </a:xfrm>
        </p:grpSpPr>
        <p:grpSp>
          <p:nvGrpSpPr>
            <p:cNvPr id="1225" name="Group 1224"/>
            <p:cNvGrpSpPr/>
            <p:nvPr/>
          </p:nvGrpSpPr>
          <p:grpSpPr>
            <a:xfrm>
              <a:off x="10665450" y="3118301"/>
              <a:ext cx="1390171" cy="374735"/>
              <a:chOff x="10250746" y="2292264"/>
              <a:chExt cx="1813488" cy="482038"/>
            </a:xfrm>
            <a:solidFill>
              <a:schemeClr val="bg2">
                <a:lumMod val="75000"/>
              </a:schemeClr>
            </a:solidFill>
          </p:grpSpPr>
          <p:sp>
            <p:nvSpPr>
              <p:cNvPr id="1204" name="Oval 1203"/>
              <p:cNvSpPr/>
              <p:nvPr/>
            </p:nvSpPr>
            <p:spPr>
              <a:xfrm>
                <a:off x="10250746" y="2317102"/>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205" name="Oval 1204"/>
              <p:cNvSpPr/>
              <p:nvPr/>
            </p:nvSpPr>
            <p:spPr>
              <a:xfrm>
                <a:off x="10932736" y="2293607"/>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213" name="Straight Arrow Connector 1212"/>
              <p:cNvCxnSpPr/>
              <p:nvPr/>
            </p:nvCxnSpPr>
            <p:spPr>
              <a:xfrm>
                <a:off x="10707946" y="2535768"/>
                <a:ext cx="215415" cy="0"/>
              </a:xfrm>
              <a:prstGeom prst="straightConnector1">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9" name="Oval 1218"/>
              <p:cNvSpPr/>
              <p:nvPr/>
            </p:nvSpPr>
            <p:spPr>
              <a:xfrm>
                <a:off x="11607034" y="2292264"/>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1224" name="Straight Arrow Connector 1223"/>
              <p:cNvCxnSpPr/>
              <p:nvPr/>
            </p:nvCxnSpPr>
            <p:spPr>
              <a:xfrm>
                <a:off x="11389936" y="2535768"/>
                <a:ext cx="215415" cy="0"/>
              </a:xfrm>
              <a:prstGeom prst="straightConnector1">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6" name="Group 1225"/>
            <p:cNvGrpSpPr/>
            <p:nvPr/>
          </p:nvGrpSpPr>
          <p:grpSpPr>
            <a:xfrm>
              <a:off x="10658714" y="2202706"/>
              <a:ext cx="1390171" cy="374735"/>
              <a:chOff x="10250746" y="2292264"/>
              <a:chExt cx="1813488" cy="482038"/>
            </a:xfrm>
            <a:solidFill>
              <a:schemeClr val="accent2"/>
            </a:solidFill>
          </p:grpSpPr>
          <p:sp>
            <p:nvSpPr>
              <p:cNvPr id="1227" name="Oval 1226"/>
              <p:cNvSpPr/>
              <p:nvPr/>
            </p:nvSpPr>
            <p:spPr>
              <a:xfrm>
                <a:off x="10250746" y="2317102"/>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228" name="Oval 1227"/>
              <p:cNvSpPr/>
              <p:nvPr/>
            </p:nvSpPr>
            <p:spPr>
              <a:xfrm>
                <a:off x="10932736" y="2293607"/>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229" name="Straight Arrow Connector 1228"/>
              <p:cNvCxnSpPr/>
              <p:nvPr/>
            </p:nvCxnSpPr>
            <p:spPr>
              <a:xfrm>
                <a:off x="10707946" y="2535768"/>
                <a:ext cx="215415" cy="0"/>
              </a:xfrm>
              <a:prstGeom prst="straightConnector1">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0" name="Oval 1229"/>
              <p:cNvSpPr/>
              <p:nvPr/>
            </p:nvSpPr>
            <p:spPr>
              <a:xfrm>
                <a:off x="11607034" y="2292264"/>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1231" name="Straight Arrow Connector 1230"/>
              <p:cNvCxnSpPr/>
              <p:nvPr/>
            </p:nvCxnSpPr>
            <p:spPr>
              <a:xfrm>
                <a:off x="11389936" y="2535768"/>
                <a:ext cx="215415" cy="0"/>
              </a:xfrm>
              <a:prstGeom prst="straightConnector1">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2" name="Group 1231"/>
            <p:cNvGrpSpPr/>
            <p:nvPr/>
          </p:nvGrpSpPr>
          <p:grpSpPr>
            <a:xfrm>
              <a:off x="10658714" y="2660503"/>
              <a:ext cx="1390171" cy="374735"/>
              <a:chOff x="10250746" y="2292264"/>
              <a:chExt cx="1813488" cy="482038"/>
            </a:xfrm>
            <a:solidFill>
              <a:schemeClr val="accent4"/>
            </a:solidFill>
          </p:grpSpPr>
          <p:sp>
            <p:nvSpPr>
              <p:cNvPr id="1233" name="Oval 1232"/>
              <p:cNvSpPr/>
              <p:nvPr/>
            </p:nvSpPr>
            <p:spPr>
              <a:xfrm>
                <a:off x="10250746" y="2317102"/>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234" name="Oval 1233"/>
              <p:cNvSpPr/>
              <p:nvPr/>
            </p:nvSpPr>
            <p:spPr>
              <a:xfrm>
                <a:off x="10932736" y="2293607"/>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235" name="Straight Arrow Connector 1234"/>
              <p:cNvCxnSpPr/>
              <p:nvPr/>
            </p:nvCxnSpPr>
            <p:spPr>
              <a:xfrm>
                <a:off x="10707946" y="2535768"/>
                <a:ext cx="215415" cy="0"/>
              </a:xfrm>
              <a:prstGeom prst="straightConnector1">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6" name="Oval 1235"/>
              <p:cNvSpPr/>
              <p:nvPr/>
            </p:nvSpPr>
            <p:spPr>
              <a:xfrm>
                <a:off x="11607034" y="2292264"/>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1237" name="Straight Arrow Connector 1236"/>
              <p:cNvCxnSpPr/>
              <p:nvPr/>
            </p:nvCxnSpPr>
            <p:spPr>
              <a:xfrm>
                <a:off x="11389936" y="2535768"/>
                <a:ext cx="215415" cy="0"/>
              </a:xfrm>
              <a:prstGeom prst="straightConnector1">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38" name="TextBox 1237"/>
            <p:cNvSpPr txBox="1"/>
            <p:nvPr/>
          </p:nvSpPr>
          <p:spPr>
            <a:xfrm>
              <a:off x="10557283" y="1752440"/>
              <a:ext cx="1637919" cy="369332"/>
            </a:xfrm>
            <a:prstGeom prst="rect">
              <a:avLst/>
            </a:prstGeom>
            <a:noFill/>
          </p:spPr>
          <p:txBody>
            <a:bodyPr wrap="square" rtlCol="0">
              <a:spAutoFit/>
            </a:bodyPr>
            <a:lstStyle/>
            <a:p>
              <a:r>
                <a:rPr lang="en-US" dirty="0"/>
                <a:t>Chained Graph</a:t>
              </a:r>
            </a:p>
          </p:txBody>
        </p:sp>
        <p:sp>
          <p:nvSpPr>
            <p:cNvPr id="1239" name="TextBox 1238"/>
            <p:cNvSpPr txBox="1"/>
            <p:nvPr/>
          </p:nvSpPr>
          <p:spPr>
            <a:xfrm>
              <a:off x="10022432" y="2261228"/>
              <a:ext cx="745839" cy="276999"/>
            </a:xfrm>
            <a:prstGeom prst="rect">
              <a:avLst/>
            </a:prstGeom>
            <a:noFill/>
          </p:spPr>
          <p:txBody>
            <a:bodyPr wrap="square" rtlCol="0">
              <a:spAutoFit/>
            </a:bodyPr>
            <a:lstStyle/>
            <a:p>
              <a:r>
                <a:rPr lang="en-US" sz="1200" dirty="0"/>
                <a:t>Batch 0</a:t>
              </a:r>
            </a:p>
          </p:txBody>
        </p:sp>
        <p:sp>
          <p:nvSpPr>
            <p:cNvPr id="1240" name="TextBox 1239"/>
            <p:cNvSpPr txBox="1"/>
            <p:nvPr/>
          </p:nvSpPr>
          <p:spPr>
            <a:xfrm>
              <a:off x="10025744" y="2740911"/>
              <a:ext cx="745839" cy="276999"/>
            </a:xfrm>
            <a:prstGeom prst="rect">
              <a:avLst/>
            </a:prstGeom>
            <a:noFill/>
          </p:spPr>
          <p:txBody>
            <a:bodyPr wrap="square" rtlCol="0">
              <a:spAutoFit/>
            </a:bodyPr>
            <a:lstStyle/>
            <a:p>
              <a:r>
                <a:rPr lang="en-US" sz="1200" dirty="0"/>
                <a:t>Batch 1</a:t>
              </a:r>
            </a:p>
          </p:txBody>
        </p:sp>
        <p:sp>
          <p:nvSpPr>
            <p:cNvPr id="1241" name="TextBox 1240"/>
            <p:cNvSpPr txBox="1"/>
            <p:nvPr/>
          </p:nvSpPr>
          <p:spPr>
            <a:xfrm>
              <a:off x="10033829" y="3185930"/>
              <a:ext cx="745839" cy="276999"/>
            </a:xfrm>
            <a:prstGeom prst="rect">
              <a:avLst/>
            </a:prstGeom>
            <a:noFill/>
          </p:spPr>
          <p:txBody>
            <a:bodyPr wrap="square" rtlCol="0">
              <a:spAutoFit/>
            </a:bodyPr>
            <a:lstStyle/>
            <a:p>
              <a:r>
                <a:rPr lang="en-US" sz="1200" dirty="0"/>
                <a:t>Batch 2</a:t>
              </a:r>
            </a:p>
          </p:txBody>
        </p:sp>
      </p:grpSp>
      <p:sp>
        <p:nvSpPr>
          <p:cNvPr id="1244" name="Oval 1243"/>
          <p:cNvSpPr/>
          <p:nvPr/>
        </p:nvSpPr>
        <p:spPr>
          <a:xfrm>
            <a:off x="2427843" y="6276816"/>
            <a:ext cx="350477" cy="355426"/>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245" name="Oval 1244"/>
          <p:cNvSpPr/>
          <p:nvPr/>
        </p:nvSpPr>
        <p:spPr>
          <a:xfrm>
            <a:off x="2919765" y="6276816"/>
            <a:ext cx="350477" cy="35542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1665" name="Straight Arrow Connector 1664"/>
          <p:cNvCxnSpPr/>
          <p:nvPr/>
        </p:nvCxnSpPr>
        <p:spPr>
          <a:xfrm>
            <a:off x="4211909" y="4538001"/>
            <a:ext cx="304320" cy="566"/>
          </a:xfrm>
          <a:prstGeom prst="straightConnector1">
            <a:avLst/>
          </a:prstGeom>
          <a:solidFill>
            <a:srgbClr val="4472C4"/>
          </a:solidFill>
          <a:ln w="28575" cap="flat" cmpd="sng" algn="ctr">
            <a:solidFill>
              <a:sysClr val="windowText" lastClr="000000"/>
            </a:solidFill>
            <a:prstDash val="solid"/>
            <a:miter lim="800000"/>
            <a:tailEnd type="triangle"/>
          </a:ln>
          <a:effectLst/>
        </p:spPr>
      </p:cxnSp>
      <p:sp>
        <p:nvSpPr>
          <p:cNvPr id="447" name="Oval 446"/>
          <p:cNvSpPr/>
          <p:nvPr/>
        </p:nvSpPr>
        <p:spPr>
          <a:xfrm>
            <a:off x="3411687" y="2570220"/>
            <a:ext cx="350477" cy="355426"/>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5" name="Oval 124"/>
          <p:cNvSpPr/>
          <p:nvPr/>
        </p:nvSpPr>
        <p:spPr>
          <a:xfrm>
            <a:off x="7814636" y="2514714"/>
            <a:ext cx="350477" cy="355426"/>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27" name="Oval 126"/>
          <p:cNvSpPr/>
          <p:nvPr/>
        </p:nvSpPr>
        <p:spPr>
          <a:xfrm>
            <a:off x="3432414" y="6272854"/>
            <a:ext cx="350477" cy="355426"/>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30" name="Oval 129"/>
          <p:cNvSpPr/>
          <p:nvPr/>
        </p:nvSpPr>
        <p:spPr>
          <a:xfrm>
            <a:off x="9023035" y="2492544"/>
            <a:ext cx="350477" cy="355426"/>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Tree>
    <p:extLst>
      <p:ext uri="{BB962C8B-B14F-4D97-AF65-F5344CB8AC3E}">
        <p14:creationId xmlns:p14="http://schemas.microsoft.com/office/powerpoint/2010/main" val="1975584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44"/>
                                        </p:tgtEl>
                                        <p:attrNameLst>
                                          <p:attrName>style.visibility</p:attrName>
                                        </p:attrNameLst>
                                      </p:cBhvr>
                                      <p:to>
                                        <p:strVal val="visible"/>
                                      </p:to>
                                    </p:set>
                                    <p:animEffect transition="in" filter="fade">
                                      <p:cBhvr>
                                        <p:cTn id="7" dur="1000"/>
                                        <p:tgtEl>
                                          <p:spTgt spid="1244"/>
                                        </p:tgtEl>
                                      </p:cBhvr>
                                    </p:animEffect>
                                    <p:anim calcmode="lin" valueType="num">
                                      <p:cBhvr>
                                        <p:cTn id="8" dur="1000" fill="hold"/>
                                        <p:tgtEl>
                                          <p:spTgt spid="1244"/>
                                        </p:tgtEl>
                                        <p:attrNameLst>
                                          <p:attrName>ppt_x</p:attrName>
                                        </p:attrNameLst>
                                      </p:cBhvr>
                                      <p:tavLst>
                                        <p:tav tm="0">
                                          <p:val>
                                            <p:strVal val="#ppt_x"/>
                                          </p:val>
                                        </p:tav>
                                        <p:tav tm="100000">
                                          <p:val>
                                            <p:strVal val="#ppt_x"/>
                                          </p:val>
                                        </p:tav>
                                      </p:tavLst>
                                    </p:anim>
                                    <p:anim calcmode="lin" valueType="num">
                                      <p:cBhvr>
                                        <p:cTn id="9" dur="1000" fill="hold"/>
                                        <p:tgtEl>
                                          <p:spTgt spid="12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45"/>
                                        </p:tgtEl>
                                        <p:attrNameLst>
                                          <p:attrName>style.visibility</p:attrName>
                                        </p:attrNameLst>
                                      </p:cBhvr>
                                      <p:to>
                                        <p:strVal val="visible"/>
                                      </p:to>
                                    </p:set>
                                    <p:animEffect transition="in" filter="fade">
                                      <p:cBhvr>
                                        <p:cTn id="12" dur="1000"/>
                                        <p:tgtEl>
                                          <p:spTgt spid="1245"/>
                                        </p:tgtEl>
                                      </p:cBhvr>
                                    </p:animEffect>
                                    <p:anim calcmode="lin" valueType="num">
                                      <p:cBhvr>
                                        <p:cTn id="13" dur="1000" fill="hold"/>
                                        <p:tgtEl>
                                          <p:spTgt spid="1245"/>
                                        </p:tgtEl>
                                        <p:attrNameLst>
                                          <p:attrName>ppt_x</p:attrName>
                                        </p:attrNameLst>
                                      </p:cBhvr>
                                      <p:tavLst>
                                        <p:tav tm="0">
                                          <p:val>
                                            <p:strVal val="#ppt_x"/>
                                          </p:val>
                                        </p:tav>
                                        <p:tav tm="100000">
                                          <p:val>
                                            <p:strVal val="#ppt_x"/>
                                          </p:val>
                                        </p:tav>
                                      </p:tavLst>
                                    </p:anim>
                                    <p:anim calcmode="lin" valueType="num">
                                      <p:cBhvr>
                                        <p:cTn id="14" dur="1000" fill="hold"/>
                                        <p:tgtEl>
                                          <p:spTgt spid="12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42"/>
                                        </p:tgtEl>
                                        <p:attrNameLst>
                                          <p:attrName>style.visibility</p:attrName>
                                        </p:attrNameLst>
                                      </p:cBhvr>
                                      <p:to>
                                        <p:strVal val="visible"/>
                                      </p:to>
                                    </p:set>
                                    <p:animEffect transition="in" filter="fade">
                                      <p:cBhvr>
                                        <p:cTn id="17" dur="1000"/>
                                        <p:tgtEl>
                                          <p:spTgt spid="1242"/>
                                        </p:tgtEl>
                                      </p:cBhvr>
                                    </p:animEffect>
                                    <p:anim calcmode="lin" valueType="num">
                                      <p:cBhvr>
                                        <p:cTn id="18" dur="1000" fill="hold"/>
                                        <p:tgtEl>
                                          <p:spTgt spid="1242"/>
                                        </p:tgtEl>
                                        <p:attrNameLst>
                                          <p:attrName>ppt_x</p:attrName>
                                        </p:attrNameLst>
                                      </p:cBhvr>
                                      <p:tavLst>
                                        <p:tav tm="0">
                                          <p:val>
                                            <p:strVal val="#ppt_x"/>
                                          </p:val>
                                        </p:tav>
                                        <p:tav tm="100000">
                                          <p:val>
                                            <p:strVal val="#ppt_x"/>
                                          </p:val>
                                        </p:tav>
                                      </p:tavLst>
                                    </p:anim>
                                    <p:anim calcmode="lin" valueType="num">
                                      <p:cBhvr>
                                        <p:cTn id="19" dur="1000" fill="hold"/>
                                        <p:tgtEl>
                                          <p:spTgt spid="12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1000"/>
                                        <p:tgtEl>
                                          <p:spTgt spid="127"/>
                                        </p:tgtEl>
                                      </p:cBhvr>
                                    </p:animEffect>
                                    <p:anim calcmode="lin" valueType="num">
                                      <p:cBhvr>
                                        <p:cTn id="23" dur="1000" fill="hold"/>
                                        <p:tgtEl>
                                          <p:spTgt spid="127"/>
                                        </p:tgtEl>
                                        <p:attrNameLst>
                                          <p:attrName>ppt_x</p:attrName>
                                        </p:attrNameLst>
                                      </p:cBhvr>
                                      <p:tavLst>
                                        <p:tav tm="0">
                                          <p:val>
                                            <p:strVal val="#ppt_x"/>
                                          </p:val>
                                        </p:tav>
                                        <p:tav tm="100000">
                                          <p:val>
                                            <p:strVal val="#ppt_x"/>
                                          </p:val>
                                        </p:tav>
                                      </p:tavLst>
                                    </p:anim>
                                    <p:anim calcmode="lin" valueType="num">
                                      <p:cBhvr>
                                        <p:cTn id="24"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1.45833E-6 -3.7037E-6 L 0.00052 -0.24629 " pathEditMode="relative" rAng="0" ptsTypes="AA">
                                      <p:cBhvr>
                                        <p:cTn id="28" dur="1000" fill="hold"/>
                                        <p:tgtEl>
                                          <p:spTgt spid="1244"/>
                                        </p:tgtEl>
                                        <p:attrNameLst>
                                          <p:attrName>ppt_x</p:attrName>
                                          <p:attrName>ppt_y</p:attrName>
                                        </p:attrNameLst>
                                      </p:cBhvr>
                                      <p:rCtr x="26" y="-12315"/>
                                    </p:animMotion>
                                  </p:childTnLst>
                                </p:cTn>
                              </p:par>
                            </p:childTnLst>
                          </p:cTn>
                        </p:par>
                        <p:par>
                          <p:cTn id="29" fill="hold">
                            <p:stCondLst>
                              <p:cond delay="1000"/>
                            </p:stCondLst>
                            <p:childTnLst>
                              <p:par>
                                <p:cTn id="30" presetID="42" presetClass="path" presetSubtype="0" accel="50000" decel="50000" fill="hold" grpId="2" nodeType="afterEffect">
                                  <p:stCondLst>
                                    <p:cond delay="0"/>
                                  </p:stCondLst>
                                  <p:childTnLst>
                                    <p:animMotion origin="layout" path="M 0.00052 -0.24629 L -0.00039 -0.53796 " pathEditMode="relative" rAng="0" ptsTypes="AA">
                                      <p:cBhvr>
                                        <p:cTn id="31" dur="1000" fill="hold"/>
                                        <p:tgtEl>
                                          <p:spTgt spid="1244"/>
                                        </p:tgtEl>
                                        <p:attrNameLst>
                                          <p:attrName>ppt_x</p:attrName>
                                          <p:attrName>ppt_y</p:attrName>
                                        </p:attrNameLst>
                                      </p:cBhvr>
                                      <p:rCtr x="-52" y="-14583"/>
                                    </p:animMotion>
                                  </p:childTnLst>
                                </p:cTn>
                              </p:par>
                            </p:childTnLst>
                          </p:cTn>
                        </p:par>
                        <p:par>
                          <p:cTn id="32" fill="hold">
                            <p:stCondLst>
                              <p:cond delay="2000"/>
                            </p:stCondLst>
                            <p:childTnLst>
                              <p:par>
                                <p:cTn id="33" presetID="10" presetClass="exit" presetSubtype="0" fill="hold" grpId="3" nodeType="afterEffect">
                                  <p:stCondLst>
                                    <p:cond delay="0"/>
                                  </p:stCondLst>
                                  <p:childTnLst>
                                    <p:animEffect transition="out" filter="fade">
                                      <p:cBhvr>
                                        <p:cTn id="34" dur="500"/>
                                        <p:tgtEl>
                                          <p:spTgt spid="1244"/>
                                        </p:tgtEl>
                                      </p:cBhvr>
                                    </p:animEffect>
                                    <p:set>
                                      <p:cBhvr>
                                        <p:cTn id="35" dur="1" fill="hold">
                                          <p:stCondLst>
                                            <p:cond delay="499"/>
                                          </p:stCondLst>
                                        </p:cTn>
                                        <p:tgtEl>
                                          <p:spTgt spid="1244"/>
                                        </p:tgtEl>
                                        <p:attrNameLst>
                                          <p:attrName>style.visibility</p:attrName>
                                        </p:attrNameLst>
                                      </p:cBhvr>
                                      <p:to>
                                        <p:strVal val="hidden"/>
                                      </p:to>
                                    </p:set>
                                  </p:childTnLst>
                                </p:cTn>
                              </p:par>
                            </p:childTnLst>
                          </p:cTn>
                        </p:par>
                        <p:par>
                          <p:cTn id="36" fill="hold">
                            <p:stCondLst>
                              <p:cond delay="2500"/>
                            </p:stCondLst>
                            <p:childTnLst>
                              <p:par>
                                <p:cTn id="37" presetID="10" presetClass="entr" presetSubtype="0" fill="hold" grpId="3" nodeType="afterEffect">
                                  <p:stCondLst>
                                    <p:cond delay="0"/>
                                  </p:stCondLst>
                                  <p:childTnLst>
                                    <p:set>
                                      <p:cBhvr>
                                        <p:cTn id="38" dur="1" fill="hold">
                                          <p:stCondLst>
                                            <p:cond delay="0"/>
                                          </p:stCondLst>
                                        </p:cTn>
                                        <p:tgtEl>
                                          <p:spTgt spid="447"/>
                                        </p:tgtEl>
                                        <p:attrNameLst>
                                          <p:attrName>style.visibility</p:attrName>
                                        </p:attrNameLst>
                                      </p:cBhvr>
                                      <p:to>
                                        <p:strVal val="visible"/>
                                      </p:to>
                                    </p:set>
                                    <p:animEffect transition="in" filter="fade">
                                      <p:cBhvr>
                                        <p:cTn id="39" dur="500"/>
                                        <p:tgtEl>
                                          <p:spTgt spid="447"/>
                                        </p:tgtEl>
                                      </p:cBhvr>
                                    </p:animEffect>
                                  </p:childTnLst>
                                </p:cTn>
                              </p:par>
                            </p:childTnLst>
                          </p:cTn>
                        </p:par>
                        <p:par>
                          <p:cTn id="40" fill="hold">
                            <p:stCondLst>
                              <p:cond delay="3000"/>
                            </p:stCondLst>
                            <p:childTnLst>
                              <p:par>
                                <p:cTn id="41" presetID="42" presetClass="path" presetSubtype="0" accel="50000" decel="50000" fill="hold" grpId="0" nodeType="afterEffect">
                                  <p:stCondLst>
                                    <p:cond delay="0"/>
                                  </p:stCondLst>
                                  <p:childTnLst>
                                    <p:animMotion origin="layout" path="M -6.25E-7 -4.44444E-6 L -0.00261 0.29954 " pathEditMode="relative" rAng="0" ptsTypes="AA">
                                      <p:cBhvr>
                                        <p:cTn id="42" dur="1000" fill="hold"/>
                                        <p:tgtEl>
                                          <p:spTgt spid="447"/>
                                        </p:tgtEl>
                                        <p:attrNameLst>
                                          <p:attrName>ppt_x</p:attrName>
                                          <p:attrName>ppt_y</p:attrName>
                                        </p:attrNameLst>
                                      </p:cBhvr>
                                      <p:rCtr x="78" y="14861"/>
                                    </p:animMotion>
                                  </p:childTnLst>
                                </p:cTn>
                              </p:par>
                              <p:par>
                                <p:cTn id="43" presetID="42" presetClass="path" presetSubtype="0" accel="50000" decel="50000" fill="hold" grpId="1" nodeType="withEffect">
                                  <p:stCondLst>
                                    <p:cond delay="0"/>
                                  </p:stCondLst>
                                  <p:childTnLst>
                                    <p:animMotion origin="layout" path="M 3.95833E-6 -3.7037E-6 L -0.04037 -3.7037E-6 " pathEditMode="relative" rAng="0" ptsTypes="AA">
                                      <p:cBhvr>
                                        <p:cTn id="44" dur="1000" fill="hold"/>
                                        <p:tgtEl>
                                          <p:spTgt spid="1245"/>
                                        </p:tgtEl>
                                        <p:attrNameLst>
                                          <p:attrName>ppt_x</p:attrName>
                                          <p:attrName>ppt_y</p:attrName>
                                        </p:attrNameLst>
                                      </p:cBhvr>
                                      <p:rCtr x="-2018" y="0"/>
                                    </p:animMotion>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1665"/>
                                        </p:tgtEl>
                                        <p:attrNameLst>
                                          <p:attrName>style.visibility</p:attrName>
                                        </p:attrNameLst>
                                      </p:cBhvr>
                                      <p:to>
                                        <p:strVal val="visible"/>
                                      </p:to>
                                    </p:set>
                                    <p:animEffect transition="in" filter="fade">
                                      <p:cBhvr>
                                        <p:cTn id="48" dur="500"/>
                                        <p:tgtEl>
                                          <p:spTgt spid="1665"/>
                                        </p:tgtEl>
                                      </p:cBhvr>
                                    </p:animEffect>
                                  </p:childTnLst>
                                </p:cTn>
                              </p:par>
                            </p:childTnLst>
                          </p:cTn>
                        </p:par>
                        <p:par>
                          <p:cTn id="49" fill="hold">
                            <p:stCondLst>
                              <p:cond delay="4500"/>
                            </p:stCondLst>
                            <p:childTnLst>
                              <p:par>
                                <p:cTn id="50" presetID="42" presetClass="path" presetSubtype="0" accel="50000" decel="50000" fill="hold" grpId="1" nodeType="afterEffect">
                                  <p:stCondLst>
                                    <p:cond delay="0"/>
                                  </p:stCondLst>
                                  <p:childTnLst>
                                    <p:animMotion origin="layout" path="M -0.0026 0.29954 L 0.13138 0.2963 " pathEditMode="relative" rAng="0" ptsTypes="AA">
                                      <p:cBhvr>
                                        <p:cTn id="51" dur="1000" fill="hold"/>
                                        <p:tgtEl>
                                          <p:spTgt spid="447"/>
                                        </p:tgtEl>
                                        <p:attrNameLst>
                                          <p:attrName>ppt_x</p:attrName>
                                          <p:attrName>ppt_y</p:attrName>
                                        </p:attrNameLst>
                                      </p:cBhvr>
                                      <p:rCtr x="6693" y="-162"/>
                                    </p:animMotion>
                                  </p:childTnLst>
                                </p:cTn>
                              </p:par>
                              <p:par>
                                <p:cTn id="52" presetID="42" presetClass="path" presetSubtype="0" accel="50000" decel="50000" fill="hold" grpId="2" nodeType="withEffect">
                                  <p:stCondLst>
                                    <p:cond delay="0"/>
                                  </p:stCondLst>
                                  <p:childTnLst>
                                    <p:animMotion origin="layout" path="M -0.04037 -3.7037E-6 L -0.03985 -0.24629 " pathEditMode="relative" rAng="0" ptsTypes="AA">
                                      <p:cBhvr>
                                        <p:cTn id="53" dur="1000" fill="hold"/>
                                        <p:tgtEl>
                                          <p:spTgt spid="1245"/>
                                        </p:tgtEl>
                                        <p:attrNameLst>
                                          <p:attrName>ppt_x</p:attrName>
                                          <p:attrName>ppt_y</p:attrName>
                                        </p:attrNameLst>
                                      </p:cBhvr>
                                      <p:rCtr x="26" y="-12315"/>
                                    </p:animMotion>
                                  </p:childTnLst>
                                </p:cTn>
                              </p:par>
                            </p:childTnLst>
                          </p:cTn>
                        </p:par>
                        <p:par>
                          <p:cTn id="54" fill="hold">
                            <p:stCondLst>
                              <p:cond delay="5500"/>
                            </p:stCondLst>
                            <p:childTnLst>
                              <p:par>
                                <p:cTn id="55" presetID="42" presetClass="path" presetSubtype="0" accel="50000" decel="50000" fill="hold" grpId="2" nodeType="afterEffect">
                                  <p:stCondLst>
                                    <p:cond delay="0"/>
                                  </p:stCondLst>
                                  <p:childTnLst>
                                    <p:animMotion origin="layout" path="M 0.13138 0.2963 L 0.13008 -0.00601 " pathEditMode="relative" rAng="0" ptsTypes="AA">
                                      <p:cBhvr>
                                        <p:cTn id="56" dur="1000" fill="hold"/>
                                        <p:tgtEl>
                                          <p:spTgt spid="447"/>
                                        </p:tgtEl>
                                        <p:attrNameLst>
                                          <p:attrName>ppt_x</p:attrName>
                                          <p:attrName>ppt_y</p:attrName>
                                        </p:attrNameLst>
                                      </p:cBhvr>
                                      <p:rCtr x="-65" y="-15116"/>
                                    </p:animMotion>
                                  </p:childTnLst>
                                </p:cTn>
                              </p:par>
                              <p:par>
                                <p:cTn id="57" presetID="42" presetClass="path" presetSubtype="0" accel="50000" decel="50000" fill="hold" grpId="3" nodeType="withEffect">
                                  <p:stCondLst>
                                    <p:cond delay="0"/>
                                  </p:stCondLst>
                                  <p:childTnLst>
                                    <p:animMotion origin="layout" path="M -0.03985 -0.24629 L -0.03959 -0.53171 " pathEditMode="relative" rAng="0" ptsTypes="AA">
                                      <p:cBhvr>
                                        <p:cTn id="58" dur="1000" fill="hold"/>
                                        <p:tgtEl>
                                          <p:spTgt spid="1245"/>
                                        </p:tgtEl>
                                        <p:attrNameLst>
                                          <p:attrName>ppt_x</p:attrName>
                                          <p:attrName>ppt_y</p:attrName>
                                        </p:attrNameLst>
                                      </p:cBhvr>
                                      <p:rCtr x="13" y="-14282"/>
                                    </p:animMotion>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4" nodeType="clickEffect">
                                  <p:stCondLst>
                                    <p:cond delay="0"/>
                                  </p:stCondLst>
                                  <p:childTnLst>
                                    <p:animEffect transition="out" filter="fade">
                                      <p:cBhvr>
                                        <p:cTn id="62" dur="500"/>
                                        <p:tgtEl>
                                          <p:spTgt spid="1245"/>
                                        </p:tgtEl>
                                      </p:cBhvr>
                                    </p:animEffect>
                                    <p:set>
                                      <p:cBhvr>
                                        <p:cTn id="63" dur="1" fill="hold">
                                          <p:stCondLst>
                                            <p:cond delay="499"/>
                                          </p:stCondLst>
                                        </p:cTn>
                                        <p:tgtEl>
                                          <p:spTgt spid="1245"/>
                                        </p:tgtEl>
                                        <p:attrNameLst>
                                          <p:attrName>style.visibility</p:attrName>
                                        </p:attrNameLst>
                                      </p:cBhvr>
                                      <p:to>
                                        <p:strVal val="hidden"/>
                                      </p:to>
                                    </p:set>
                                  </p:childTnLst>
                                </p:cTn>
                              </p:par>
                              <p:par>
                                <p:cTn id="64" presetID="10" presetClass="exit" presetSubtype="0" fill="hold" grpId="4" nodeType="withEffect">
                                  <p:stCondLst>
                                    <p:cond delay="0"/>
                                  </p:stCondLst>
                                  <p:childTnLst>
                                    <p:animEffect transition="out" filter="fade">
                                      <p:cBhvr>
                                        <p:cTn id="65" dur="500"/>
                                        <p:tgtEl>
                                          <p:spTgt spid="447"/>
                                        </p:tgtEl>
                                      </p:cBhvr>
                                    </p:animEffect>
                                    <p:set>
                                      <p:cBhvr>
                                        <p:cTn id="66" dur="1" fill="hold">
                                          <p:stCondLst>
                                            <p:cond delay="499"/>
                                          </p:stCondLst>
                                        </p:cTn>
                                        <p:tgtEl>
                                          <p:spTgt spid="44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27"/>
                                        </p:tgtEl>
                                      </p:cBhvr>
                                    </p:animEffect>
                                    <p:set>
                                      <p:cBhvr>
                                        <p:cTn id="69" dur="1" fill="hold">
                                          <p:stCondLst>
                                            <p:cond delay="499"/>
                                          </p:stCondLst>
                                        </p:cTn>
                                        <p:tgtEl>
                                          <p:spTgt spid="127"/>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125"/>
                                        </p:tgtEl>
                                        <p:attrNameLst>
                                          <p:attrName>style.visibility</p:attrName>
                                        </p:attrNameLst>
                                      </p:cBhvr>
                                      <p:to>
                                        <p:strVal val="visible"/>
                                      </p:to>
                                    </p:set>
                                    <p:animEffect transition="in" filter="fade">
                                      <p:cBhvr>
                                        <p:cTn id="73" dur="500"/>
                                        <p:tgtEl>
                                          <p:spTgt spid="125"/>
                                        </p:tgtEl>
                                      </p:cBhvr>
                                    </p:animEffect>
                                  </p:childTnLst>
                                </p:cTn>
                              </p:par>
                            </p:childTnLst>
                          </p:cTn>
                        </p:par>
                        <p:par>
                          <p:cTn id="74" fill="hold">
                            <p:stCondLst>
                              <p:cond delay="1000"/>
                            </p:stCondLst>
                            <p:childTnLst>
                              <p:par>
                                <p:cTn id="75" presetID="42" presetClass="path" presetSubtype="0" accel="50000" decel="50000" fill="hold" grpId="1" nodeType="afterEffect">
                                  <p:stCondLst>
                                    <p:cond delay="0"/>
                                  </p:stCondLst>
                                  <p:childTnLst>
                                    <p:animMotion origin="layout" path="M 1.45833E-6 -2.59259E-6 L 0.09909 -0.00324 " pathEditMode="relative" rAng="0" ptsTypes="AA">
                                      <p:cBhvr>
                                        <p:cTn id="76" dur="1000" fill="hold"/>
                                        <p:tgtEl>
                                          <p:spTgt spid="125"/>
                                        </p:tgtEl>
                                        <p:attrNameLst>
                                          <p:attrName>ppt_x</p:attrName>
                                          <p:attrName>ppt_y</p:attrName>
                                        </p:attrNameLst>
                                      </p:cBhvr>
                                      <p:rCtr x="5039" y="-231"/>
                                    </p:animMotion>
                                  </p:childTnLst>
                                </p:cTn>
                              </p:par>
                            </p:childTnLst>
                          </p:cTn>
                        </p:par>
                        <p:par>
                          <p:cTn id="77" fill="hold">
                            <p:stCondLst>
                              <p:cond delay="2000"/>
                            </p:stCondLst>
                            <p:childTnLst>
                              <p:par>
                                <p:cTn id="78" presetID="10" presetClass="exit" presetSubtype="0" fill="hold" grpId="2" nodeType="afterEffect">
                                  <p:stCondLst>
                                    <p:cond delay="0"/>
                                  </p:stCondLst>
                                  <p:childTnLst>
                                    <p:animEffect transition="out" filter="fade">
                                      <p:cBhvr>
                                        <p:cTn id="79" dur="500"/>
                                        <p:tgtEl>
                                          <p:spTgt spid="125"/>
                                        </p:tgtEl>
                                      </p:cBhvr>
                                    </p:animEffect>
                                    <p:set>
                                      <p:cBhvr>
                                        <p:cTn id="80" dur="1" fill="hold">
                                          <p:stCondLst>
                                            <p:cond delay="499"/>
                                          </p:stCondLst>
                                        </p:cTn>
                                        <p:tgtEl>
                                          <p:spTgt spid="125"/>
                                        </p:tgtEl>
                                        <p:attrNameLst>
                                          <p:attrName>style.visibility</p:attrName>
                                        </p:attrNameLst>
                                      </p:cBhvr>
                                      <p:to>
                                        <p:strVal val="hidden"/>
                                      </p:to>
                                    </p:set>
                                  </p:childTnLst>
                                </p:cTn>
                              </p:par>
                            </p:childTnLst>
                          </p:cTn>
                        </p:par>
                        <p:par>
                          <p:cTn id="81" fill="hold">
                            <p:stCondLst>
                              <p:cond delay="2500"/>
                            </p:stCondLst>
                            <p:childTnLst>
                              <p:par>
                                <p:cTn id="82" presetID="10" presetClass="entr" presetSubtype="0" fill="hold" grpId="1" nodeType="afterEffect">
                                  <p:stCondLst>
                                    <p:cond delay="0"/>
                                  </p:stCondLst>
                                  <p:childTnLst>
                                    <p:set>
                                      <p:cBhvr>
                                        <p:cTn id="83" dur="1" fill="hold">
                                          <p:stCondLst>
                                            <p:cond delay="0"/>
                                          </p:stCondLst>
                                        </p:cTn>
                                        <p:tgtEl>
                                          <p:spTgt spid="130"/>
                                        </p:tgtEl>
                                        <p:attrNameLst>
                                          <p:attrName>style.visibility</p:attrName>
                                        </p:attrNameLst>
                                      </p:cBhvr>
                                      <p:to>
                                        <p:strVal val="visible"/>
                                      </p:to>
                                    </p:set>
                                    <p:animEffect transition="in" filter="fade">
                                      <p:cBhvr>
                                        <p:cTn id="84" dur="500"/>
                                        <p:tgtEl>
                                          <p:spTgt spid="130"/>
                                        </p:tgtEl>
                                      </p:cBhvr>
                                    </p:animEffect>
                                  </p:childTnLst>
                                </p:cTn>
                              </p:par>
                            </p:childTnLst>
                          </p:cTn>
                        </p:par>
                        <p:par>
                          <p:cTn id="85" fill="hold">
                            <p:stCondLst>
                              <p:cond delay="3000"/>
                            </p:stCondLst>
                            <p:childTnLst>
                              <p:par>
                                <p:cTn id="86" presetID="42" presetClass="path" presetSubtype="0" accel="50000" decel="50000" fill="hold" grpId="0" nodeType="afterEffect">
                                  <p:stCondLst>
                                    <p:cond delay="0"/>
                                  </p:stCondLst>
                                  <p:childTnLst>
                                    <p:animMotion origin="layout" path="M 2.91667E-6 -1.85185E-6 L -0.00261 0.29954 " pathEditMode="relative" rAng="0" ptsTypes="AA">
                                      <p:cBhvr>
                                        <p:cTn id="87" dur="1000" fill="hold"/>
                                        <p:tgtEl>
                                          <p:spTgt spid="130"/>
                                        </p:tgtEl>
                                        <p:attrNameLst>
                                          <p:attrName>ppt_x</p:attrName>
                                          <p:attrName>ppt_y</p:attrName>
                                        </p:attrNameLst>
                                      </p:cBhvr>
                                      <p:rCtr x="-130" y="14977"/>
                                    </p:animMotion>
                                  </p:childTnLst>
                                </p:cTn>
                              </p:par>
                            </p:childTnLst>
                          </p:cTn>
                        </p:par>
                        <p:par>
                          <p:cTn id="88" fill="hold">
                            <p:stCondLst>
                              <p:cond delay="4000"/>
                            </p:stCondLst>
                            <p:childTnLst>
                              <p:par>
                                <p:cTn id="89" presetID="42" presetClass="path" presetSubtype="0" accel="50000" decel="50000" fill="hold" grpId="2" nodeType="afterEffect">
                                  <p:stCondLst>
                                    <p:cond delay="0"/>
                                  </p:stCondLst>
                                  <p:childTnLst>
                                    <p:animMotion origin="layout" path="M -0.00261 0.29954 L -0.00274 0.55509 " pathEditMode="relative" rAng="0" ptsTypes="AA">
                                      <p:cBhvr>
                                        <p:cTn id="90" dur="1000" fill="hold"/>
                                        <p:tgtEl>
                                          <p:spTgt spid="130"/>
                                        </p:tgtEl>
                                        <p:attrNameLst>
                                          <p:attrName>ppt_x</p:attrName>
                                          <p:attrName>ppt_y</p:attrName>
                                        </p:attrNameLst>
                                      </p:cBhvr>
                                      <p:rCtr x="-13" y="1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 grpId="0" animBg="1"/>
      <p:bldP spid="1244" grpId="1" animBg="1"/>
      <p:bldP spid="1244" grpId="2" animBg="1"/>
      <p:bldP spid="1244" grpId="3" animBg="1"/>
      <p:bldP spid="1245" grpId="0" animBg="1"/>
      <p:bldP spid="1245" grpId="1" animBg="1"/>
      <p:bldP spid="1245" grpId="2" animBg="1"/>
      <p:bldP spid="1245" grpId="3" animBg="1"/>
      <p:bldP spid="1245" grpId="4" animBg="1"/>
      <p:bldP spid="447" grpId="0" animBg="1"/>
      <p:bldP spid="447" grpId="1" animBg="1"/>
      <p:bldP spid="447" grpId="2" animBg="1"/>
      <p:bldP spid="447" grpId="3" animBg="1"/>
      <p:bldP spid="447" grpId="4" animBg="1"/>
      <p:bldP spid="125" grpId="0" animBg="1"/>
      <p:bldP spid="125" grpId="1" animBg="1"/>
      <p:bldP spid="125" grpId="2" animBg="1"/>
      <p:bldP spid="127" grpId="0" animBg="1"/>
      <p:bldP spid="127" grpId="1" animBg="1"/>
      <p:bldP spid="130" grpId="0" animBg="1"/>
      <p:bldP spid="130" grpId="1" animBg="1"/>
      <p:bldP spid="130" grpId="2"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63</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SSR Design Methodology</a:t>
            </a:r>
          </a:p>
        </p:txBody>
      </p:sp>
      <p:sp>
        <p:nvSpPr>
          <p:cNvPr id="5" name="Content Placeholder 4"/>
          <p:cNvSpPr>
            <a:spLocks noGrp="1"/>
          </p:cNvSpPr>
          <p:nvPr>
            <p:ph sz="half" idx="4294967295"/>
          </p:nvPr>
        </p:nvSpPr>
        <p:spPr>
          <a:xfrm>
            <a:off x="0" y="1177925"/>
            <a:ext cx="10948988" cy="574675"/>
          </a:xfrm>
        </p:spPr>
        <p:txBody>
          <a:bodyPr/>
          <a:lstStyle/>
          <a:p>
            <a:r>
              <a:rPr lang="en-US" altLang="zh-CN" dirty="0"/>
              <a:t>Fine-grained pipeline for element-wise and non-linear kernels</a:t>
            </a:r>
          </a:p>
        </p:txBody>
      </p:sp>
      <p:sp>
        <p:nvSpPr>
          <p:cNvPr id="272" name="TextBox 271"/>
          <p:cNvSpPr txBox="1"/>
          <p:nvPr/>
        </p:nvSpPr>
        <p:spPr>
          <a:xfrm>
            <a:off x="4017480" y="1684251"/>
            <a:ext cx="3154389" cy="400110"/>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Non-linear</a:t>
            </a:r>
            <a:r>
              <a:rPr kumimoji="0" lang="en-US" sz="2000" b="0" i="0" u="none" strike="noStrike" kern="0" cap="none" spc="0" normalizeH="0" noProof="0" dirty="0">
                <a:ln>
                  <a:noFill/>
                </a:ln>
                <a:solidFill>
                  <a:prstClr val="black"/>
                </a:solidFill>
                <a:effectLst/>
                <a:uLnTx/>
                <a:uFillTx/>
              </a:rPr>
              <a:t> </a:t>
            </a:r>
            <a:r>
              <a:rPr lang="en-US" sz="2000" kern="0" dirty="0">
                <a:solidFill>
                  <a:prstClr val="black"/>
                </a:solidFill>
              </a:rPr>
              <a:t>K</a:t>
            </a:r>
            <a:r>
              <a:rPr kumimoji="0" lang="en-US" altLang="zh-CN" sz="2000" b="0" i="0" u="none" strike="noStrike" kern="0" cap="none" spc="0" normalizeH="0" noProof="0" dirty="0" err="1">
                <a:ln>
                  <a:noFill/>
                </a:ln>
                <a:solidFill>
                  <a:prstClr val="black"/>
                </a:solidFill>
                <a:effectLst/>
                <a:uLnTx/>
                <a:uFillTx/>
              </a:rPr>
              <a:t>ernels</a:t>
            </a:r>
            <a:endParaRPr kumimoji="0" lang="en-US" sz="2000" b="0" i="0" u="none" strike="noStrike" kern="0" cap="none" spc="0" normalizeH="0" baseline="0" noProof="0" dirty="0">
              <a:ln>
                <a:noFill/>
              </a:ln>
              <a:solidFill>
                <a:prstClr val="black"/>
              </a:solidFill>
              <a:effectLst/>
              <a:uLnTx/>
              <a:uFillTx/>
            </a:endParaRPr>
          </a:p>
        </p:txBody>
      </p:sp>
      <p:grpSp>
        <p:nvGrpSpPr>
          <p:cNvPr id="15" name="Group 14"/>
          <p:cNvGrpSpPr/>
          <p:nvPr/>
        </p:nvGrpSpPr>
        <p:grpSpPr>
          <a:xfrm>
            <a:off x="4079791" y="2075313"/>
            <a:ext cx="7858209" cy="4281037"/>
            <a:chOff x="4079791" y="2075313"/>
            <a:chExt cx="7858209" cy="4281037"/>
          </a:xfrm>
        </p:grpSpPr>
        <p:grpSp>
          <p:nvGrpSpPr>
            <p:cNvPr id="2" name="Group 1"/>
            <p:cNvGrpSpPr/>
            <p:nvPr/>
          </p:nvGrpSpPr>
          <p:grpSpPr>
            <a:xfrm>
              <a:off x="6823698" y="2859602"/>
              <a:ext cx="4287353" cy="1418851"/>
              <a:chOff x="6112489" y="2204869"/>
              <a:chExt cx="5730650" cy="1816010"/>
            </a:xfrm>
          </p:grpSpPr>
          <p:grpSp>
            <p:nvGrpSpPr>
              <p:cNvPr id="64" name="Group 63"/>
              <p:cNvGrpSpPr/>
              <p:nvPr/>
            </p:nvGrpSpPr>
            <p:grpSpPr>
              <a:xfrm>
                <a:off x="6861144" y="2204869"/>
                <a:ext cx="4981995" cy="1816010"/>
                <a:chOff x="6965866" y="237593"/>
                <a:chExt cx="2842612" cy="1119252"/>
              </a:xfrm>
            </p:grpSpPr>
            <p:sp>
              <p:nvSpPr>
                <p:cNvPr id="121" name="TextBox 120"/>
                <p:cNvSpPr txBox="1"/>
                <p:nvPr/>
              </p:nvSpPr>
              <p:spPr>
                <a:xfrm>
                  <a:off x="7973708" y="1129217"/>
                  <a:ext cx="1060250" cy="227628"/>
                </a:xfrm>
                <a:prstGeom prst="rect">
                  <a:avLst/>
                </a:prstGeom>
                <a:noFill/>
              </p:spPr>
              <p:txBody>
                <a:bodyPr wrap="square" rtlCol="0">
                  <a:spAutoFit/>
                </a:bodyPr>
                <a:lstStyle/>
                <a:p>
                  <a:r>
                    <a:rPr lang="en-US" dirty="0"/>
                    <a:t>Line-buffers</a:t>
                  </a:r>
                </a:p>
              </p:txBody>
            </p:sp>
            <p:grpSp>
              <p:nvGrpSpPr>
                <p:cNvPr id="122" name="Group 121"/>
                <p:cNvGrpSpPr/>
                <p:nvPr/>
              </p:nvGrpSpPr>
              <p:grpSpPr>
                <a:xfrm>
                  <a:off x="6965866" y="237593"/>
                  <a:ext cx="2842612" cy="971714"/>
                  <a:chOff x="6913478" y="241135"/>
                  <a:chExt cx="2842612" cy="971714"/>
                </a:xfrm>
              </p:grpSpPr>
              <p:cxnSp>
                <p:nvCxnSpPr>
                  <p:cNvPr id="123" name="Straight Arrow Connector 122"/>
                  <p:cNvCxnSpPr/>
                  <p:nvPr/>
                </p:nvCxnSpPr>
                <p:spPr>
                  <a:xfrm>
                    <a:off x="6913478" y="730866"/>
                    <a:ext cx="310785" cy="31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7234104" y="521902"/>
                    <a:ext cx="193" cy="411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7232097" y="937758"/>
                    <a:ext cx="511255" cy="11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7230050" y="531051"/>
                    <a:ext cx="187419" cy="1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a:off x="7741472" y="799807"/>
                    <a:ext cx="401685" cy="269964"/>
                    <a:chOff x="11065390" y="3993039"/>
                    <a:chExt cx="401685" cy="269964"/>
                  </a:xfrm>
                </p:grpSpPr>
                <p:sp>
                  <p:nvSpPr>
                    <p:cNvPr id="164" name="Rectangle 163"/>
                    <p:cNvSpPr/>
                    <p:nvPr/>
                  </p:nvSpPr>
                  <p:spPr>
                    <a:xfrm>
                      <a:off x="11065390" y="399545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5" name="Rectangle 164"/>
                    <p:cNvSpPr/>
                    <p:nvPr/>
                  </p:nvSpPr>
                  <p:spPr>
                    <a:xfrm>
                      <a:off x="11132391" y="399303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6" name="Rectangle 165"/>
                    <p:cNvSpPr/>
                    <p:nvPr/>
                  </p:nvSpPr>
                  <p:spPr>
                    <a:xfrm>
                      <a:off x="11201568" y="399545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7" name="Rectangle 166"/>
                    <p:cNvSpPr/>
                    <p:nvPr/>
                  </p:nvSpPr>
                  <p:spPr>
                    <a:xfrm>
                      <a:off x="11271744" y="399303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8" name="Rectangle 167"/>
                    <p:cNvSpPr/>
                    <p:nvPr/>
                  </p:nvSpPr>
                  <p:spPr>
                    <a:xfrm>
                      <a:off x="11347618" y="399545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9" name="Rectangle 168"/>
                    <p:cNvSpPr/>
                    <p:nvPr/>
                  </p:nvSpPr>
                  <p:spPr>
                    <a:xfrm>
                      <a:off x="11417794" y="3993615"/>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28" name="Group 127"/>
                  <p:cNvGrpSpPr/>
                  <p:nvPr/>
                </p:nvGrpSpPr>
                <p:grpSpPr>
                  <a:xfrm>
                    <a:off x="7407151" y="387059"/>
                    <a:ext cx="216475" cy="254327"/>
                    <a:chOff x="10817978" y="3310917"/>
                    <a:chExt cx="216475" cy="254327"/>
                  </a:xfrm>
                </p:grpSpPr>
                <p:sp>
                  <p:nvSpPr>
                    <p:cNvPr id="162" name="Oval 161"/>
                    <p:cNvSpPr/>
                    <p:nvPr/>
                  </p:nvSpPr>
                  <p:spPr>
                    <a:xfrm>
                      <a:off x="10825534" y="3350496"/>
                      <a:ext cx="208919" cy="2147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3" name="TextBox 162"/>
                    <p:cNvSpPr txBox="1"/>
                    <p:nvPr/>
                  </p:nvSpPr>
                  <p:spPr>
                    <a:xfrm>
                      <a:off x="10817978" y="3310917"/>
                      <a:ext cx="199903" cy="227628"/>
                    </a:xfrm>
                    <a:prstGeom prst="rect">
                      <a:avLst/>
                    </a:prstGeom>
                    <a:noFill/>
                  </p:spPr>
                  <p:txBody>
                    <a:bodyPr wrap="square" rtlCol="0">
                      <a:spAutoFit/>
                    </a:bodyPr>
                    <a:lstStyle/>
                    <a:p>
                      <a:r>
                        <a:rPr lang="en-US" dirty="0"/>
                        <a:t>+</a:t>
                      </a:r>
                    </a:p>
                  </p:txBody>
                </p:sp>
              </p:grpSp>
              <p:sp>
                <p:nvSpPr>
                  <p:cNvPr id="129" name="Rectangle 128"/>
                  <p:cNvSpPr/>
                  <p:nvPr/>
                </p:nvSpPr>
                <p:spPr>
                  <a:xfrm>
                    <a:off x="8031086" y="440509"/>
                    <a:ext cx="193761" cy="1969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0" name="TextBox 129"/>
                  <p:cNvSpPr txBox="1"/>
                  <p:nvPr/>
                </p:nvSpPr>
                <p:spPr>
                  <a:xfrm>
                    <a:off x="8032062" y="392640"/>
                    <a:ext cx="157895" cy="227628"/>
                  </a:xfrm>
                  <a:prstGeom prst="rect">
                    <a:avLst/>
                  </a:prstGeom>
                  <a:noFill/>
                </p:spPr>
                <p:txBody>
                  <a:bodyPr wrap="square" rtlCol="0">
                    <a:spAutoFit/>
                  </a:bodyPr>
                  <a:lstStyle/>
                  <a:p>
                    <a:r>
                      <a:rPr lang="en-US" dirty="0"/>
                      <a:t>/</a:t>
                    </a:r>
                  </a:p>
                </p:txBody>
              </p:sp>
              <p:cxnSp>
                <p:nvCxnSpPr>
                  <p:cNvPr id="131" name="Straight Connector 130"/>
                  <p:cNvCxnSpPr/>
                  <p:nvPr/>
                </p:nvCxnSpPr>
                <p:spPr>
                  <a:xfrm flipV="1">
                    <a:off x="7695216" y="366053"/>
                    <a:ext cx="355" cy="1747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7291507" y="361491"/>
                    <a:ext cx="408532" cy="4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7300502" y="366510"/>
                    <a:ext cx="355" cy="1747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6978428" y="500029"/>
                    <a:ext cx="279518" cy="227628"/>
                  </a:xfrm>
                  <a:prstGeom prst="rect">
                    <a:avLst/>
                  </a:prstGeom>
                  <a:noFill/>
                </p:spPr>
                <p:txBody>
                  <a:bodyPr wrap="square" rtlCol="0">
                    <a:spAutoFit/>
                  </a:bodyPr>
                  <a:lstStyle/>
                  <a:p>
                    <a:r>
                      <a:rPr lang="en-US" dirty="0"/>
                      <a:t>x</a:t>
                    </a:r>
                  </a:p>
                </p:txBody>
              </p:sp>
              <p:sp>
                <p:nvSpPr>
                  <p:cNvPr id="135" name="TextBox 134"/>
                  <p:cNvSpPr txBox="1"/>
                  <p:nvPr/>
                </p:nvSpPr>
                <p:spPr>
                  <a:xfrm>
                    <a:off x="7711900" y="294192"/>
                    <a:ext cx="462052" cy="227628"/>
                  </a:xfrm>
                  <a:prstGeom prst="rect">
                    <a:avLst/>
                  </a:prstGeom>
                  <a:noFill/>
                </p:spPr>
                <p:txBody>
                  <a:bodyPr wrap="square" rtlCol="0">
                    <a:spAutoFit/>
                  </a:bodyPr>
                  <a:lstStyle/>
                  <a:p>
                    <a:r>
                      <a:rPr lang="el-GR" dirty="0"/>
                      <a:t>Σ</a:t>
                    </a:r>
                    <a:r>
                      <a:rPr lang="en-US" dirty="0"/>
                      <a:t>(x)</a:t>
                    </a:r>
                  </a:p>
                </p:txBody>
              </p:sp>
              <p:cxnSp>
                <p:nvCxnSpPr>
                  <p:cNvPr id="136" name="Straight Arrow Connector 135"/>
                  <p:cNvCxnSpPr>
                    <a:stCxn id="169" idx="3"/>
                    <a:endCxn id="156" idx="1"/>
                  </p:cNvCxnSpPr>
                  <p:nvPr/>
                </p:nvCxnSpPr>
                <p:spPr>
                  <a:xfrm flipV="1">
                    <a:off x="8143157" y="933929"/>
                    <a:ext cx="407652" cy="28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7" name="Group 136"/>
                  <p:cNvGrpSpPr/>
                  <p:nvPr/>
                </p:nvGrpSpPr>
                <p:grpSpPr>
                  <a:xfrm>
                    <a:off x="8550809" y="797737"/>
                    <a:ext cx="401685" cy="270719"/>
                    <a:chOff x="11065390" y="3993039"/>
                    <a:chExt cx="401685" cy="270719"/>
                  </a:xfrm>
                </p:grpSpPr>
                <p:sp>
                  <p:nvSpPr>
                    <p:cNvPr id="156" name="Rectangle 155"/>
                    <p:cNvSpPr/>
                    <p:nvPr/>
                  </p:nvSpPr>
                  <p:spPr>
                    <a:xfrm>
                      <a:off x="11065390" y="399545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7" name="Rectangle 156"/>
                    <p:cNvSpPr/>
                    <p:nvPr/>
                  </p:nvSpPr>
                  <p:spPr>
                    <a:xfrm>
                      <a:off x="11132391" y="399303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8" name="Rectangle 157"/>
                    <p:cNvSpPr/>
                    <p:nvPr/>
                  </p:nvSpPr>
                  <p:spPr>
                    <a:xfrm>
                      <a:off x="11201568" y="399545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9" name="Rectangle 158"/>
                    <p:cNvSpPr/>
                    <p:nvPr/>
                  </p:nvSpPr>
                  <p:spPr>
                    <a:xfrm>
                      <a:off x="11271744" y="399303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0" name="Rectangle 159"/>
                    <p:cNvSpPr/>
                    <p:nvPr/>
                  </p:nvSpPr>
                  <p:spPr>
                    <a:xfrm>
                      <a:off x="11347618" y="3995459"/>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1" name="Rectangle 160"/>
                    <p:cNvSpPr/>
                    <p:nvPr/>
                  </p:nvSpPr>
                  <p:spPr>
                    <a:xfrm>
                      <a:off x="11417794" y="3996214"/>
                      <a:ext cx="49281" cy="2675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38" name="Rectangle 137"/>
                  <p:cNvSpPr/>
                  <p:nvPr/>
                </p:nvSpPr>
                <p:spPr>
                  <a:xfrm>
                    <a:off x="8644552" y="310151"/>
                    <a:ext cx="275214" cy="4566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9" name="TextBox 138"/>
                  <p:cNvSpPr txBox="1"/>
                  <p:nvPr/>
                </p:nvSpPr>
                <p:spPr>
                  <a:xfrm>
                    <a:off x="8344649" y="301559"/>
                    <a:ext cx="316138" cy="227628"/>
                  </a:xfrm>
                  <a:prstGeom prst="rect">
                    <a:avLst/>
                  </a:prstGeom>
                  <a:noFill/>
                </p:spPr>
                <p:txBody>
                  <a:bodyPr wrap="square" rtlCol="0">
                    <a:spAutoFit/>
                  </a:bodyPr>
                  <a:lstStyle/>
                  <a:p>
                    <a:r>
                      <a:rPr lang="en-US" dirty="0"/>
                      <a:t>u</a:t>
                    </a:r>
                  </a:p>
                </p:txBody>
              </p:sp>
              <p:sp>
                <p:nvSpPr>
                  <p:cNvPr id="140" name="TextBox 139"/>
                  <p:cNvSpPr txBox="1"/>
                  <p:nvPr/>
                </p:nvSpPr>
                <p:spPr>
                  <a:xfrm>
                    <a:off x="8193983" y="685530"/>
                    <a:ext cx="279518" cy="227628"/>
                  </a:xfrm>
                  <a:prstGeom prst="rect">
                    <a:avLst/>
                  </a:prstGeom>
                  <a:noFill/>
                </p:spPr>
                <p:txBody>
                  <a:bodyPr wrap="square" rtlCol="0">
                    <a:spAutoFit/>
                  </a:bodyPr>
                  <a:lstStyle/>
                  <a:p>
                    <a:r>
                      <a:rPr lang="en-US" dirty="0"/>
                      <a:t>x</a:t>
                    </a:r>
                  </a:p>
                </p:txBody>
              </p:sp>
              <p:cxnSp>
                <p:nvCxnSpPr>
                  <p:cNvPr id="141" name="Straight Connector 140"/>
                  <p:cNvCxnSpPr/>
                  <p:nvPr/>
                </p:nvCxnSpPr>
                <p:spPr>
                  <a:xfrm flipH="1" flipV="1">
                    <a:off x="8413212" y="682282"/>
                    <a:ext cx="2141" cy="2486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V="1">
                    <a:off x="8225541" y="540398"/>
                    <a:ext cx="428108" cy="29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7638541" y="539344"/>
                    <a:ext cx="383431" cy="35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Rectangle 143"/>
                      <p:cNvSpPr/>
                      <p:nvPr/>
                    </p:nvSpPr>
                    <p:spPr>
                      <a:xfrm>
                        <a:off x="8385717" y="389524"/>
                        <a:ext cx="792884" cy="24604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altLang="zh-CN" sz="1600" i="1" smtClean="0">
                                      <a:latin typeface="Cambria Math" panose="02040503050406030204" pitchFamily="18" charset="0"/>
                                    </a:rPr>
                                  </m:ctrlPr>
                                </m:radPr>
                                <m:deg/>
                                <m:e>
                                  <m:sSup>
                                    <m:sSupPr>
                                      <m:ctrlPr>
                                        <a:rPr lang="en-US" altLang="zh-CN" sz="1600" i="1" dirty="0" smtClean="0">
                                          <a:latin typeface="Cambria Math" panose="02040503050406030204" pitchFamily="18" charset="0"/>
                                        </a:rPr>
                                      </m:ctrlPr>
                                    </m:sSupPr>
                                    <m:e>
                                      <m:r>
                                        <m:rPr>
                                          <m:nor/>
                                        </m:rPr>
                                        <a:rPr lang="en-US" altLang="zh-CN" sz="1600" dirty="0"/>
                                        <m:t>σ</m:t>
                                      </m:r>
                                    </m:e>
                                    <m:sup>
                                      <m:r>
                                        <a:rPr lang="en-US" altLang="zh-CN" sz="1600" i="1" dirty="0" smtClean="0">
                                          <a:latin typeface="Cambria Math" panose="02040503050406030204" pitchFamily="18" charset="0"/>
                                        </a:rPr>
                                        <m:t>2</m:t>
                                      </m:r>
                                    </m:sup>
                                  </m:sSup>
                                </m:e>
                              </m:rad>
                            </m:oMath>
                          </m:oMathPara>
                        </a14:m>
                        <a:endParaRPr lang="en-US" sz="1600" dirty="0"/>
                      </a:p>
                    </p:txBody>
                  </p:sp>
                </mc:Choice>
                <mc:Fallback xmlns="">
                  <p:sp>
                    <p:nvSpPr>
                      <p:cNvPr id="144" name="Rectangle 143"/>
                      <p:cNvSpPr>
                        <a:spLocks noRot="1" noChangeAspect="1" noMove="1" noResize="1" noEditPoints="1" noAdjustHandles="1" noChangeArrowheads="1" noChangeShapeType="1" noTextEdit="1"/>
                      </p:cNvSpPr>
                      <p:nvPr/>
                    </p:nvSpPr>
                    <p:spPr>
                      <a:xfrm>
                        <a:off x="8385717" y="389524"/>
                        <a:ext cx="792884" cy="246044"/>
                      </a:xfrm>
                      <a:prstGeom prst="rect">
                        <a:avLst/>
                      </a:prstGeom>
                      <a:blipFill>
                        <a:blip r:embed="rId3"/>
                        <a:stretch>
                          <a:fillRect/>
                        </a:stretch>
                      </a:blipFill>
                    </p:spPr>
                    <p:txBody>
                      <a:bodyPr/>
                      <a:lstStyle/>
                      <a:p>
                        <a:r>
                          <a:rPr lang="en-US">
                            <a:noFill/>
                          </a:rPr>
                          <a:t> </a:t>
                        </a:r>
                      </a:p>
                    </p:txBody>
                  </p:sp>
                </mc:Fallback>
              </mc:AlternateContent>
              <p:cxnSp>
                <p:nvCxnSpPr>
                  <p:cNvPr id="145" name="Straight Arrow Connector 144"/>
                  <p:cNvCxnSpPr/>
                  <p:nvPr/>
                </p:nvCxnSpPr>
                <p:spPr>
                  <a:xfrm>
                    <a:off x="8401211" y="678768"/>
                    <a:ext cx="24123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6" name="Group 145"/>
                  <p:cNvGrpSpPr/>
                  <p:nvPr/>
                </p:nvGrpSpPr>
                <p:grpSpPr>
                  <a:xfrm>
                    <a:off x="8924687" y="536315"/>
                    <a:ext cx="254222" cy="400852"/>
                    <a:chOff x="8192434" y="1785256"/>
                    <a:chExt cx="435744" cy="400852"/>
                  </a:xfrm>
                </p:grpSpPr>
                <p:cxnSp>
                  <p:nvCxnSpPr>
                    <p:cNvPr id="153" name="Straight Arrow Connector 152"/>
                    <p:cNvCxnSpPr/>
                    <p:nvPr/>
                  </p:nvCxnSpPr>
                  <p:spPr>
                    <a:xfrm flipV="1">
                      <a:off x="8192434" y="1785256"/>
                      <a:ext cx="428108" cy="29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8243536" y="2184108"/>
                      <a:ext cx="384642" cy="2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V="1">
                      <a:off x="8195293" y="1927709"/>
                      <a:ext cx="428108" cy="29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7" name="Rectangle 146"/>
                  <p:cNvSpPr/>
                  <p:nvPr/>
                </p:nvSpPr>
                <p:spPr>
                  <a:xfrm>
                    <a:off x="9178909" y="304769"/>
                    <a:ext cx="412274" cy="908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8" name="TextBox 147"/>
                  <p:cNvSpPr txBox="1"/>
                  <p:nvPr/>
                </p:nvSpPr>
                <p:spPr>
                  <a:xfrm>
                    <a:off x="8938816" y="677569"/>
                    <a:ext cx="279518" cy="227628"/>
                  </a:xfrm>
                  <a:prstGeom prst="rect">
                    <a:avLst/>
                  </a:prstGeom>
                  <a:noFill/>
                </p:spPr>
                <p:txBody>
                  <a:bodyPr wrap="square" rtlCol="0">
                    <a:spAutoFit/>
                  </a:bodyPr>
                  <a:lstStyle/>
                  <a:p>
                    <a:r>
                      <a:rPr lang="en-US" dirty="0"/>
                      <a:t>x</a:t>
                    </a:r>
                  </a:p>
                </p:txBody>
              </p:sp>
              <p:sp>
                <p:nvSpPr>
                  <p:cNvPr id="149" name="TextBox 148"/>
                  <p:cNvSpPr txBox="1"/>
                  <p:nvPr/>
                </p:nvSpPr>
                <p:spPr>
                  <a:xfrm>
                    <a:off x="8920443" y="241135"/>
                    <a:ext cx="316138" cy="227628"/>
                  </a:xfrm>
                  <a:prstGeom prst="rect">
                    <a:avLst/>
                  </a:prstGeom>
                  <a:noFill/>
                </p:spPr>
                <p:txBody>
                  <a:bodyPr wrap="square" rtlCol="0">
                    <a:spAutoFit/>
                  </a:bodyPr>
                  <a:lstStyle/>
                  <a:p>
                    <a:r>
                      <a:rPr lang="en-US" dirty="0"/>
                      <a:t>u</a:t>
                    </a:r>
                  </a:p>
                </p:txBody>
              </p:sp>
              <mc:AlternateContent xmlns:mc="http://schemas.openxmlformats.org/markup-compatibility/2006" xmlns:a14="http://schemas.microsoft.com/office/drawing/2010/main">
                <mc:Choice Requires="a14">
                  <p:sp>
                    <p:nvSpPr>
                      <p:cNvPr id="150" name="TextBox 149"/>
                      <p:cNvSpPr txBox="1"/>
                      <p:nvPr/>
                    </p:nvSpPr>
                    <p:spPr>
                      <a:xfrm>
                        <a:off x="8901649" y="433036"/>
                        <a:ext cx="279518" cy="2276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dirty="0"/>
                                <m:t>σ</m:t>
                              </m:r>
                            </m:oMath>
                          </m:oMathPara>
                        </a14:m>
                        <a:endParaRPr lang="en-US" dirty="0"/>
                      </a:p>
                    </p:txBody>
                  </p:sp>
                </mc:Choice>
                <mc:Fallback xmlns="">
                  <p:sp>
                    <p:nvSpPr>
                      <p:cNvPr id="150" name="TextBox 149"/>
                      <p:cNvSpPr txBox="1">
                        <a:spLocks noRot="1" noChangeAspect="1" noMove="1" noResize="1" noEditPoints="1" noAdjustHandles="1" noChangeArrowheads="1" noChangeShapeType="1" noTextEdit="1"/>
                      </p:cNvSpPr>
                      <p:nvPr/>
                    </p:nvSpPr>
                    <p:spPr>
                      <a:xfrm>
                        <a:off x="8901649" y="433036"/>
                        <a:ext cx="279518" cy="227628"/>
                      </a:xfrm>
                      <a:prstGeom prst="rect">
                        <a:avLst/>
                      </a:prstGeom>
                      <a:blipFill>
                        <a:blip r:embed="rId4"/>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TextBox 150"/>
                      <p:cNvSpPr txBox="1"/>
                      <p:nvPr/>
                    </p:nvSpPr>
                    <p:spPr>
                      <a:xfrm>
                        <a:off x="9119989" y="583662"/>
                        <a:ext cx="539904" cy="279438"/>
                      </a:xfrm>
                      <a:prstGeom prst="rect">
                        <a:avLst/>
                      </a:prstGeom>
                      <a:noFill/>
                    </p:spPr>
                    <p:txBody>
                      <a:bodyPr wrap="square" rtlCol="0">
                        <a:spAutoFit/>
                      </a:bodyPr>
                      <a:lstStyle/>
                      <a:p>
                        <a:pPr algn="ctr"/>
                        <a14:m>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m:t>
                                </m:r>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𝑢</m:t>
                                </m:r>
                                <m:r>
                                  <a:rPr lang="en-US" sz="1600" b="0" i="1" smtClean="0">
                                    <a:latin typeface="Cambria Math" panose="02040503050406030204" pitchFamily="18" charset="0"/>
                                  </a:rPr>
                                  <m:t>)</m:t>
                                </m:r>
                                <m:r>
                                  <m:rPr>
                                    <m:sty m:val="p"/>
                                  </m:rPr>
                                  <a:rPr lang="en-US" altLang="zh-CN" sz="1600" i="1">
                                    <a:latin typeface="Cambria Math" panose="02040503050406030204" pitchFamily="18" charset="0"/>
                                  </a:rPr>
                                  <m:t>γ</m:t>
                                </m:r>
                              </m:num>
                              <m:den>
                                <m:r>
                                  <m:rPr>
                                    <m:nor/>
                                  </m:rPr>
                                  <a:rPr lang="en-US" altLang="zh-CN" sz="1600" dirty="0"/>
                                  <m:t>σ</m:t>
                                </m:r>
                              </m:den>
                            </m:f>
                          </m:oMath>
                        </a14:m>
                        <a:r>
                          <a:rPr lang="en-US" altLang="zh-CN" sz="1200" dirty="0"/>
                          <a:t>+</a:t>
                        </a:r>
                        <a:r>
                          <a:rPr lang="en-US" altLang="zh-CN" sz="1100" dirty="0"/>
                          <a:t>β</a:t>
                        </a:r>
                        <a:endParaRPr lang="en-US" sz="1200" dirty="0"/>
                      </a:p>
                    </p:txBody>
                  </p:sp>
                </mc:Choice>
                <mc:Fallback xmlns="">
                  <p:sp>
                    <p:nvSpPr>
                      <p:cNvPr id="151" name="TextBox 150"/>
                      <p:cNvSpPr txBox="1">
                        <a:spLocks noRot="1" noChangeAspect="1" noMove="1" noResize="1" noEditPoints="1" noAdjustHandles="1" noChangeArrowheads="1" noChangeShapeType="1" noTextEdit="1"/>
                      </p:cNvSpPr>
                      <p:nvPr/>
                    </p:nvSpPr>
                    <p:spPr>
                      <a:xfrm>
                        <a:off x="9119989" y="583662"/>
                        <a:ext cx="539904" cy="279438"/>
                      </a:xfrm>
                      <a:prstGeom prst="rect">
                        <a:avLst/>
                      </a:prstGeom>
                      <a:blipFill>
                        <a:blip r:embed="rId5"/>
                        <a:stretch>
                          <a:fillRect b="-2703"/>
                        </a:stretch>
                      </a:blipFill>
                    </p:spPr>
                    <p:txBody>
                      <a:bodyPr/>
                      <a:lstStyle/>
                      <a:p>
                        <a:r>
                          <a:rPr lang="en-US">
                            <a:noFill/>
                          </a:rPr>
                          <a:t> </a:t>
                        </a:r>
                      </a:p>
                    </p:txBody>
                  </p:sp>
                </mc:Fallback>
              </mc:AlternateContent>
              <p:cxnSp>
                <p:nvCxnSpPr>
                  <p:cNvPr id="152" name="Straight Arrow Connector 151"/>
                  <p:cNvCxnSpPr/>
                  <p:nvPr/>
                </p:nvCxnSpPr>
                <p:spPr>
                  <a:xfrm flipV="1">
                    <a:off x="9586257" y="764130"/>
                    <a:ext cx="169833" cy="29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5" name="Group 64"/>
              <p:cNvGrpSpPr/>
              <p:nvPr/>
            </p:nvGrpSpPr>
            <p:grpSpPr>
              <a:xfrm>
                <a:off x="6112489" y="2580872"/>
                <a:ext cx="748655" cy="742348"/>
                <a:chOff x="4742882" y="1036237"/>
                <a:chExt cx="388806" cy="382936"/>
              </a:xfrm>
            </p:grpSpPr>
            <p:sp>
              <p:nvSpPr>
                <p:cNvPr id="119" name="Rectangle 118"/>
                <p:cNvSpPr/>
                <p:nvPr/>
              </p:nvSpPr>
              <p:spPr>
                <a:xfrm>
                  <a:off x="4742882" y="1036237"/>
                  <a:ext cx="388806" cy="382936"/>
                </a:xfrm>
                <a:prstGeom prst="rect">
                  <a:avLst/>
                </a:prstGeom>
                <a:solidFill>
                  <a:srgbClr val="4773C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0" name="TextBox 119"/>
                <p:cNvSpPr txBox="1"/>
                <p:nvPr/>
              </p:nvSpPr>
              <p:spPr>
                <a:xfrm>
                  <a:off x="4767786" y="1116219"/>
                  <a:ext cx="338996" cy="206394"/>
                </a:xfrm>
                <a:prstGeom prst="rect">
                  <a:avLst/>
                </a:prstGeom>
                <a:noFill/>
              </p:spPr>
              <p:txBody>
                <a:bodyPr wrap="none" rtlCol="0">
                  <a:spAutoFit/>
                </a:bodyPr>
                <a:lstStyle/>
                <a:p>
                  <a:pPr algn="ctr"/>
                  <a:r>
                    <a:rPr lang="en-US" sz="2000" dirty="0">
                      <a:solidFill>
                        <a:schemeClr val="bg1"/>
                      </a:solidFill>
                    </a:rPr>
                    <a:t>AIE0</a:t>
                  </a:r>
                </a:p>
              </p:txBody>
            </p:sp>
          </p:grpSp>
        </p:grpSp>
        <p:grpSp>
          <p:nvGrpSpPr>
            <p:cNvPr id="181" name="Group 180"/>
            <p:cNvGrpSpPr/>
            <p:nvPr/>
          </p:nvGrpSpPr>
          <p:grpSpPr>
            <a:xfrm>
              <a:off x="8408820" y="4608352"/>
              <a:ext cx="3273434" cy="1597820"/>
              <a:chOff x="5693986" y="4069023"/>
              <a:chExt cx="2913942" cy="1621365"/>
            </a:xfrm>
          </p:grpSpPr>
          <p:sp>
            <p:nvSpPr>
              <p:cNvPr id="182" name="Rectangle 181"/>
              <p:cNvSpPr/>
              <p:nvPr/>
            </p:nvSpPr>
            <p:spPr>
              <a:xfrm>
                <a:off x="6477058" y="4167426"/>
                <a:ext cx="1272935" cy="265820"/>
              </a:xfrm>
              <a:prstGeom prst="rect">
                <a:avLst/>
              </a:prstGeom>
              <a:solidFill>
                <a:srgbClr val="4472C4">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x</a:t>
                </a:r>
              </a:p>
            </p:txBody>
          </p:sp>
          <p:cxnSp>
            <p:nvCxnSpPr>
              <p:cNvPr id="183" name="Straight Connector 182"/>
              <p:cNvCxnSpPr/>
              <p:nvPr/>
            </p:nvCxnSpPr>
            <p:spPr>
              <a:xfrm flipH="1">
                <a:off x="6733979" y="4080892"/>
                <a:ext cx="14403" cy="1457386"/>
              </a:xfrm>
              <a:prstGeom prst="line">
                <a:avLst/>
              </a:prstGeom>
              <a:noFill/>
              <a:ln w="28575" cap="flat" cmpd="sng" algn="ctr">
                <a:solidFill>
                  <a:sysClr val="windowText" lastClr="000000"/>
                </a:solidFill>
                <a:prstDash val="dash"/>
                <a:miter lim="800000"/>
              </a:ln>
              <a:effectLst/>
            </p:spPr>
          </p:cxnSp>
          <p:sp>
            <p:nvSpPr>
              <p:cNvPr id="185" name="TextBox 184"/>
              <p:cNvSpPr txBox="1"/>
              <p:nvPr/>
            </p:nvSpPr>
            <p:spPr>
              <a:xfrm>
                <a:off x="5693986" y="4093345"/>
                <a:ext cx="1012134" cy="46370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rPr>
                  <a:t>HM</a:t>
                </a:r>
                <a:r>
                  <a:rPr kumimoji="0" lang="en-US" altLang="zh-CN" b="0" i="0" u="none" strike="noStrike" kern="0" cap="none" spc="0" normalizeH="0" baseline="0" noProof="0" dirty="0">
                    <a:ln>
                      <a:noFill/>
                    </a:ln>
                    <a:solidFill>
                      <a:prstClr val="black"/>
                    </a:solidFill>
                    <a:effectLst/>
                    <a:uLnTx/>
                    <a:uFillTx/>
                    <a:ea typeface="等线" panose="02010600030101010101" pitchFamily="2" charset="-122"/>
                  </a:rPr>
                  <a:t>M</a:t>
                </a:r>
                <a:endParaRPr kumimoji="0" lang="en-US" b="0" i="0" u="none" strike="noStrike" kern="0" cap="none" spc="0" normalizeH="0" baseline="0" noProof="0" dirty="0">
                  <a:ln>
                    <a:noFill/>
                  </a:ln>
                  <a:solidFill>
                    <a:prstClr val="black"/>
                  </a:solidFill>
                  <a:effectLst/>
                  <a:uLnTx/>
                  <a:uFillTx/>
                </a:endParaRPr>
              </a:p>
            </p:txBody>
          </p:sp>
          <p:sp>
            <p:nvSpPr>
              <p:cNvPr id="186" name="Rectangle 185"/>
              <p:cNvSpPr/>
              <p:nvPr/>
            </p:nvSpPr>
            <p:spPr>
              <a:xfrm>
                <a:off x="6829262" y="4566408"/>
                <a:ext cx="1341987" cy="265820"/>
              </a:xfrm>
              <a:prstGeom prst="rect">
                <a:avLst/>
              </a:prstGeom>
              <a:solidFill>
                <a:srgbClr val="70AD47">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u</a:t>
                </a:r>
                <a:endParaRPr kumimoji="0" lang="en-US" sz="1600" b="0" i="0" u="none" strike="noStrike" kern="0" cap="none" spc="0" normalizeH="0" baseline="0" noProof="0" dirty="0">
                  <a:ln>
                    <a:noFill/>
                  </a:ln>
                  <a:solidFill>
                    <a:prstClr val="black"/>
                  </a:solidFill>
                  <a:effectLst/>
                  <a:uLnTx/>
                  <a:uFillTx/>
                  <a:latin typeface="Calibri" panose="020F0502020204030204"/>
                  <a:cs typeface="+mn-cs"/>
                </a:endParaRPr>
              </a:p>
            </p:txBody>
          </p:sp>
          <mc:AlternateContent xmlns:mc="http://schemas.openxmlformats.org/markup-compatibility/2006" xmlns:a14="http://schemas.microsoft.com/office/drawing/2010/main">
            <mc:Choice Requires="a14">
              <p:sp>
                <p:nvSpPr>
                  <p:cNvPr id="187" name="Rectangle 186"/>
                  <p:cNvSpPr/>
                  <p:nvPr/>
                </p:nvSpPr>
                <p:spPr>
                  <a:xfrm>
                    <a:off x="6945056" y="4945792"/>
                    <a:ext cx="1353050" cy="265820"/>
                  </a:xfrm>
                  <a:prstGeom prst="rect">
                    <a:avLst/>
                  </a:prstGeom>
                  <a:solidFill>
                    <a:srgbClr val="70AD47">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0" i="1" u="none" strike="noStrike" kern="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0" lang="en-US" altLang="zh-CN" sz="1600" b="0" i="1" u="none" strike="noStrike" kern="0" cap="none" spc="0" normalizeH="0" baseline="0" noProof="0" smtClean="0">
                              <a:ln>
                                <a:noFill/>
                              </a:ln>
                              <a:solidFill>
                                <a:prstClr val="black"/>
                              </a:solidFill>
                              <a:effectLst/>
                              <a:uLnTx/>
                              <a:uFillTx/>
                              <a:latin typeface="Cambria Math" panose="02040503050406030204" pitchFamily="18" charset="0"/>
                              <a:cs typeface="+mn-cs"/>
                            </a:rPr>
                            <m:t>σ</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cs typeface="+mn-cs"/>
                    </a:endParaRPr>
                  </a:p>
                </p:txBody>
              </p:sp>
            </mc:Choice>
            <mc:Fallback xmlns="">
              <p:sp>
                <p:nvSpPr>
                  <p:cNvPr id="187" name="Rectangle 186"/>
                  <p:cNvSpPr>
                    <a:spLocks noRot="1" noChangeAspect="1" noMove="1" noResize="1" noEditPoints="1" noAdjustHandles="1" noChangeArrowheads="1" noChangeShapeType="1" noTextEdit="1"/>
                  </p:cNvSpPr>
                  <p:nvPr/>
                </p:nvSpPr>
                <p:spPr>
                  <a:xfrm>
                    <a:off x="6945056" y="4945792"/>
                    <a:ext cx="1353050" cy="265820"/>
                  </a:xfrm>
                  <a:prstGeom prst="rect">
                    <a:avLst/>
                  </a:prstGeom>
                  <a:blipFill>
                    <a:blip r:embed="rId6"/>
                    <a:stretch>
                      <a:fillRect/>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sp>
            <p:nvSpPr>
              <p:cNvPr id="188" name="TextBox 187"/>
              <p:cNvSpPr txBox="1"/>
              <p:nvPr/>
            </p:nvSpPr>
            <p:spPr>
              <a:xfrm>
                <a:off x="5776056" y="4490408"/>
                <a:ext cx="810552" cy="46370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prstClr val="black"/>
                    </a:solidFill>
                    <a:effectLst/>
                    <a:uLnTx/>
                    <a:uFillTx/>
                  </a:rPr>
                  <a:t>Avg</a:t>
                </a:r>
                <a:endParaRPr kumimoji="0" lang="en-US" b="0" i="0" u="none" strike="noStrike" kern="0" cap="none" spc="0" normalizeH="0" baseline="0" noProof="0" dirty="0">
                  <a:ln>
                    <a:noFill/>
                  </a:ln>
                  <a:solidFill>
                    <a:prstClr val="black"/>
                  </a:solidFill>
                  <a:effectLst/>
                  <a:uLnTx/>
                  <a:uFillTx/>
                </a:endParaRPr>
              </a:p>
            </p:txBody>
          </p:sp>
          <p:sp>
            <p:nvSpPr>
              <p:cNvPr id="189" name="TextBox 188"/>
              <p:cNvSpPr txBox="1"/>
              <p:nvPr/>
            </p:nvSpPr>
            <p:spPr>
              <a:xfrm>
                <a:off x="5788103" y="4861754"/>
                <a:ext cx="725816" cy="46370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prstClr val="black"/>
                    </a:solidFill>
                    <a:effectLst/>
                    <a:uLnTx/>
                    <a:uFillTx/>
                  </a:rPr>
                  <a:t>Var</a:t>
                </a:r>
                <a:endParaRPr kumimoji="0" lang="en-US" b="0" i="0" u="none" strike="noStrike" kern="0" cap="none" spc="0" normalizeH="0" baseline="0" noProof="0" dirty="0">
                  <a:ln>
                    <a:noFill/>
                  </a:ln>
                  <a:solidFill>
                    <a:prstClr val="black"/>
                  </a:solidFill>
                  <a:effectLst/>
                  <a:uLnTx/>
                  <a:uFillTx/>
                </a:endParaRPr>
              </a:p>
            </p:txBody>
          </p:sp>
          <p:sp>
            <p:nvSpPr>
              <p:cNvPr id="190" name="TextBox 189"/>
              <p:cNvSpPr txBox="1"/>
              <p:nvPr/>
            </p:nvSpPr>
            <p:spPr>
              <a:xfrm>
                <a:off x="5823355" y="5226686"/>
                <a:ext cx="610552" cy="46370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rPr>
                  <a:t>LN</a:t>
                </a:r>
              </a:p>
            </p:txBody>
          </p:sp>
          <p:cxnSp>
            <p:nvCxnSpPr>
              <p:cNvPr id="191" name="Straight Connector 190"/>
              <p:cNvCxnSpPr/>
              <p:nvPr/>
            </p:nvCxnSpPr>
            <p:spPr>
              <a:xfrm flipH="1">
                <a:off x="6475775" y="4081172"/>
                <a:ext cx="14404" cy="1457386"/>
              </a:xfrm>
              <a:prstGeom prst="line">
                <a:avLst/>
              </a:prstGeom>
              <a:noFill/>
              <a:ln w="28575"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192" name="Rectangle 191"/>
                  <p:cNvSpPr/>
                  <p:nvPr/>
                </p:nvSpPr>
                <p:spPr>
                  <a:xfrm>
                    <a:off x="7254878" y="5280239"/>
                    <a:ext cx="1353050" cy="265820"/>
                  </a:xfrm>
                  <a:prstGeom prst="rect">
                    <a:avLst/>
                  </a:prstGeom>
                  <a:solidFill>
                    <a:srgbClr val="70AD47">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m:t>Final</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2" name="Rectangle 191"/>
                  <p:cNvSpPr>
                    <a:spLocks noRot="1" noChangeAspect="1" noMove="1" noResize="1" noEditPoints="1" noAdjustHandles="1" noChangeArrowheads="1" noChangeShapeType="1" noTextEdit="1"/>
                  </p:cNvSpPr>
                  <p:nvPr/>
                </p:nvSpPr>
                <p:spPr>
                  <a:xfrm>
                    <a:off x="7254878" y="5280239"/>
                    <a:ext cx="1353050" cy="265820"/>
                  </a:xfrm>
                  <a:prstGeom prst="rect">
                    <a:avLst/>
                  </a:prstGeom>
                  <a:blipFill>
                    <a:blip r:embed="rId7"/>
                    <a:stretch>
                      <a:fillRect b="-2174"/>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cxnSp>
            <p:nvCxnSpPr>
              <p:cNvPr id="193" name="Straight Connector 192"/>
              <p:cNvCxnSpPr/>
              <p:nvPr/>
            </p:nvCxnSpPr>
            <p:spPr>
              <a:xfrm flipH="1">
                <a:off x="7265768" y="4069023"/>
                <a:ext cx="14404" cy="1457386"/>
              </a:xfrm>
              <a:prstGeom prst="line">
                <a:avLst/>
              </a:prstGeom>
              <a:noFill/>
              <a:ln w="28575" cap="flat" cmpd="sng" algn="ctr">
                <a:solidFill>
                  <a:sysClr val="windowText" lastClr="000000"/>
                </a:solidFill>
                <a:prstDash val="dash"/>
                <a:miter lim="800000"/>
              </a:ln>
              <a:effectLst/>
            </p:spPr>
          </p:cxnSp>
          <p:cxnSp>
            <p:nvCxnSpPr>
              <p:cNvPr id="194" name="Straight Arrow Connector 193"/>
              <p:cNvCxnSpPr/>
              <p:nvPr/>
            </p:nvCxnSpPr>
            <p:spPr>
              <a:xfrm>
                <a:off x="6717886" y="4436549"/>
                <a:ext cx="94654" cy="133491"/>
              </a:xfrm>
              <a:prstGeom prst="straightConnector1">
                <a:avLst/>
              </a:prstGeom>
              <a:noFill/>
              <a:ln w="28575" cap="flat" cmpd="sng" algn="ctr">
                <a:solidFill>
                  <a:srgbClr val="C00000"/>
                </a:solidFill>
                <a:prstDash val="solid"/>
                <a:miter lim="800000"/>
                <a:tailEnd type="triangle"/>
              </a:ln>
              <a:effectLst/>
            </p:spPr>
          </p:cxnSp>
          <p:cxnSp>
            <p:nvCxnSpPr>
              <p:cNvPr id="195" name="Straight Arrow Connector 194"/>
              <p:cNvCxnSpPr/>
              <p:nvPr/>
            </p:nvCxnSpPr>
            <p:spPr>
              <a:xfrm>
                <a:off x="6852947" y="4821845"/>
                <a:ext cx="94653" cy="133492"/>
              </a:xfrm>
              <a:prstGeom prst="straightConnector1">
                <a:avLst/>
              </a:prstGeom>
              <a:noFill/>
              <a:ln w="28575" cap="flat" cmpd="sng" algn="ctr">
                <a:solidFill>
                  <a:srgbClr val="C00000"/>
                </a:solidFill>
                <a:prstDash val="solid"/>
                <a:miter lim="800000"/>
                <a:tailEnd type="triangle"/>
              </a:ln>
              <a:effectLst/>
            </p:spPr>
          </p:cxnSp>
          <p:cxnSp>
            <p:nvCxnSpPr>
              <p:cNvPr id="196" name="Straight Connector 195"/>
              <p:cNvCxnSpPr/>
              <p:nvPr/>
            </p:nvCxnSpPr>
            <p:spPr>
              <a:xfrm flipH="1">
                <a:off x="6964929" y="4071563"/>
                <a:ext cx="14403" cy="1457386"/>
              </a:xfrm>
              <a:prstGeom prst="line">
                <a:avLst/>
              </a:prstGeom>
              <a:noFill/>
              <a:ln w="28575" cap="flat" cmpd="sng" algn="ctr">
                <a:solidFill>
                  <a:sysClr val="windowText" lastClr="000000"/>
                </a:solidFill>
                <a:prstDash val="dash"/>
                <a:miter lim="800000"/>
              </a:ln>
              <a:effectLst/>
            </p:spPr>
          </p:cxnSp>
          <p:cxnSp>
            <p:nvCxnSpPr>
              <p:cNvPr id="197" name="Straight Arrow Connector 196"/>
              <p:cNvCxnSpPr/>
              <p:nvPr/>
            </p:nvCxnSpPr>
            <p:spPr>
              <a:xfrm>
                <a:off x="7188400" y="5173302"/>
                <a:ext cx="94653" cy="133492"/>
              </a:xfrm>
              <a:prstGeom prst="straightConnector1">
                <a:avLst/>
              </a:prstGeom>
              <a:noFill/>
              <a:ln w="28575" cap="flat" cmpd="sng" algn="ctr">
                <a:solidFill>
                  <a:srgbClr val="C00000"/>
                </a:solidFill>
                <a:prstDash val="solid"/>
                <a:miter lim="800000"/>
                <a:tailEnd type="triangle"/>
              </a:ln>
              <a:effectLst/>
            </p:spPr>
          </p:cxnSp>
          <p:grpSp>
            <p:nvGrpSpPr>
              <p:cNvPr id="198" name="Group 197"/>
              <p:cNvGrpSpPr/>
              <p:nvPr/>
            </p:nvGrpSpPr>
            <p:grpSpPr>
              <a:xfrm rot="5400000">
                <a:off x="6526619" y="4813959"/>
                <a:ext cx="185459" cy="176711"/>
                <a:chOff x="10235510" y="4377555"/>
                <a:chExt cx="185459" cy="269964"/>
              </a:xfrm>
            </p:grpSpPr>
            <p:sp>
              <p:nvSpPr>
                <p:cNvPr id="207" name="Rectangle 206"/>
                <p:cNvSpPr/>
                <p:nvPr/>
              </p:nvSpPr>
              <p:spPr>
                <a:xfrm>
                  <a:off x="10235510" y="4379975"/>
                  <a:ext cx="49281" cy="267544"/>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8" name="Rectangle 207"/>
                <p:cNvSpPr/>
                <p:nvPr/>
              </p:nvSpPr>
              <p:spPr>
                <a:xfrm>
                  <a:off x="10302511" y="4377555"/>
                  <a:ext cx="49281" cy="267544"/>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9" name="Rectangle 208"/>
                <p:cNvSpPr/>
                <p:nvPr/>
              </p:nvSpPr>
              <p:spPr>
                <a:xfrm>
                  <a:off x="10371688" y="4379975"/>
                  <a:ext cx="49281" cy="267544"/>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9" name="Group 198"/>
              <p:cNvGrpSpPr/>
              <p:nvPr/>
            </p:nvGrpSpPr>
            <p:grpSpPr>
              <a:xfrm>
                <a:off x="6789743" y="5330978"/>
                <a:ext cx="185459" cy="176711"/>
                <a:chOff x="10235510" y="4377555"/>
                <a:chExt cx="185459" cy="269964"/>
              </a:xfrm>
            </p:grpSpPr>
            <p:sp>
              <p:nvSpPr>
                <p:cNvPr id="204" name="Rectangle 203"/>
                <p:cNvSpPr/>
                <p:nvPr/>
              </p:nvSpPr>
              <p:spPr>
                <a:xfrm>
                  <a:off x="10235510" y="4379975"/>
                  <a:ext cx="49281" cy="267544"/>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5" name="Rectangle 204"/>
                <p:cNvSpPr/>
                <p:nvPr/>
              </p:nvSpPr>
              <p:spPr>
                <a:xfrm>
                  <a:off x="10302511" y="4377555"/>
                  <a:ext cx="49281" cy="267544"/>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6" name="Rectangle 205"/>
                <p:cNvSpPr/>
                <p:nvPr/>
              </p:nvSpPr>
              <p:spPr>
                <a:xfrm>
                  <a:off x="10371688" y="4379975"/>
                  <a:ext cx="49281" cy="267544"/>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00" name="Straight Arrow Connector 199"/>
              <p:cNvCxnSpPr/>
              <p:nvPr/>
            </p:nvCxnSpPr>
            <p:spPr>
              <a:xfrm>
                <a:off x="6612996" y="4445824"/>
                <a:ext cx="325" cy="349359"/>
              </a:xfrm>
              <a:prstGeom prst="straightConnector1">
                <a:avLst/>
              </a:prstGeom>
              <a:noFill/>
              <a:ln w="38100" cap="flat" cmpd="sng" algn="ctr">
                <a:solidFill>
                  <a:srgbClr val="5B9BD5"/>
                </a:solidFill>
                <a:prstDash val="solid"/>
                <a:miter lim="800000"/>
                <a:tailEnd type="triangle"/>
              </a:ln>
              <a:effectLst/>
            </p:spPr>
          </p:cxnSp>
          <p:cxnSp>
            <p:nvCxnSpPr>
              <p:cNvPr id="201" name="Elbow Connector 200"/>
              <p:cNvCxnSpPr/>
              <p:nvPr/>
            </p:nvCxnSpPr>
            <p:spPr>
              <a:xfrm rot="16200000" flipH="1">
                <a:off x="6491609" y="5121992"/>
                <a:ext cx="425082" cy="171187"/>
              </a:xfrm>
              <a:prstGeom prst="bentConnector2">
                <a:avLst/>
              </a:prstGeom>
              <a:noFill/>
              <a:ln w="38100" cap="flat" cmpd="sng" algn="ctr">
                <a:solidFill>
                  <a:srgbClr val="5B9BD5"/>
                </a:solidFill>
                <a:prstDash val="solid"/>
                <a:miter lim="800000"/>
                <a:tailEnd type="triangle"/>
              </a:ln>
              <a:effectLst/>
            </p:spPr>
          </p:cxnSp>
          <p:cxnSp>
            <p:nvCxnSpPr>
              <p:cNvPr id="202" name="Straight Arrow Connector 201"/>
              <p:cNvCxnSpPr/>
              <p:nvPr/>
            </p:nvCxnSpPr>
            <p:spPr>
              <a:xfrm>
                <a:off x="6984428" y="5427933"/>
                <a:ext cx="261956" cy="156"/>
              </a:xfrm>
              <a:prstGeom prst="straightConnector1">
                <a:avLst/>
              </a:prstGeom>
              <a:noFill/>
              <a:ln w="38100" cap="flat" cmpd="sng" algn="ctr">
                <a:solidFill>
                  <a:srgbClr val="5B9BD5"/>
                </a:solidFill>
                <a:prstDash val="solid"/>
                <a:miter lim="800000"/>
                <a:tailEnd type="triangle"/>
              </a:ln>
              <a:effectLst/>
            </p:spPr>
          </p:cxnSp>
          <p:cxnSp>
            <p:nvCxnSpPr>
              <p:cNvPr id="203" name="Straight Arrow Connector 202"/>
              <p:cNvCxnSpPr>
                <a:endCxn id="187" idx="1"/>
              </p:cNvCxnSpPr>
              <p:nvPr/>
            </p:nvCxnSpPr>
            <p:spPr>
              <a:xfrm>
                <a:off x="6629432" y="5074271"/>
                <a:ext cx="315624" cy="4431"/>
              </a:xfrm>
              <a:prstGeom prst="straightConnector1">
                <a:avLst/>
              </a:prstGeom>
              <a:noFill/>
              <a:ln w="38100" cap="flat" cmpd="sng" algn="ctr">
                <a:solidFill>
                  <a:srgbClr val="5B9BD5"/>
                </a:solidFill>
                <a:prstDash val="solid"/>
                <a:miter lim="800000"/>
                <a:tailEnd type="triangle"/>
              </a:ln>
              <a:effectLst/>
            </p:spPr>
          </p:cxnSp>
        </p:grpSp>
        <p:grpSp>
          <p:nvGrpSpPr>
            <p:cNvPr id="210" name="Group 209"/>
            <p:cNvGrpSpPr/>
            <p:nvPr/>
          </p:nvGrpSpPr>
          <p:grpSpPr>
            <a:xfrm>
              <a:off x="4079791" y="4397134"/>
              <a:ext cx="4080624" cy="1910884"/>
              <a:chOff x="1483321" y="3687048"/>
              <a:chExt cx="3871287" cy="2056207"/>
            </a:xfrm>
          </p:grpSpPr>
          <p:grpSp>
            <p:nvGrpSpPr>
              <p:cNvPr id="211" name="Group 210"/>
              <p:cNvGrpSpPr/>
              <p:nvPr/>
            </p:nvGrpSpPr>
            <p:grpSpPr>
              <a:xfrm>
                <a:off x="3003291" y="4080827"/>
                <a:ext cx="1549001" cy="1315441"/>
                <a:chOff x="3003291" y="4080827"/>
                <a:chExt cx="1568274" cy="1315441"/>
              </a:xfrm>
            </p:grpSpPr>
            <p:cxnSp>
              <p:nvCxnSpPr>
                <p:cNvPr id="244" name="Straight Connector 243"/>
                <p:cNvCxnSpPr/>
                <p:nvPr/>
              </p:nvCxnSpPr>
              <p:spPr>
                <a:xfrm flipH="1">
                  <a:off x="3003291" y="4080827"/>
                  <a:ext cx="12268" cy="1293096"/>
                </a:xfrm>
                <a:prstGeom prst="line">
                  <a:avLst/>
                </a:prstGeom>
                <a:noFill/>
                <a:ln w="28575" cap="flat" cmpd="sng" algn="ctr">
                  <a:solidFill>
                    <a:sysClr val="windowText" lastClr="000000"/>
                  </a:solidFill>
                  <a:prstDash val="dash"/>
                  <a:miter lim="800000"/>
                </a:ln>
                <a:effectLst/>
              </p:spPr>
            </p:cxnSp>
            <p:cxnSp>
              <p:nvCxnSpPr>
                <p:cNvPr id="245" name="Straight Connector 244"/>
                <p:cNvCxnSpPr/>
                <p:nvPr/>
              </p:nvCxnSpPr>
              <p:spPr>
                <a:xfrm flipH="1">
                  <a:off x="3765214" y="4103172"/>
                  <a:ext cx="12268" cy="1293096"/>
                </a:xfrm>
                <a:prstGeom prst="line">
                  <a:avLst/>
                </a:prstGeom>
                <a:noFill/>
                <a:ln w="28575" cap="flat" cmpd="sng" algn="ctr">
                  <a:solidFill>
                    <a:sysClr val="windowText" lastClr="000000"/>
                  </a:solidFill>
                  <a:prstDash val="dash"/>
                  <a:miter lim="800000"/>
                </a:ln>
                <a:effectLst/>
              </p:spPr>
            </p:cxnSp>
            <p:cxnSp>
              <p:nvCxnSpPr>
                <p:cNvPr id="246" name="Straight Connector 245"/>
                <p:cNvCxnSpPr/>
                <p:nvPr/>
              </p:nvCxnSpPr>
              <p:spPr>
                <a:xfrm flipH="1">
                  <a:off x="4559297" y="4103172"/>
                  <a:ext cx="12268" cy="1293096"/>
                </a:xfrm>
                <a:prstGeom prst="line">
                  <a:avLst/>
                </a:prstGeom>
                <a:noFill/>
                <a:ln w="28575" cap="flat" cmpd="sng" algn="ctr">
                  <a:solidFill>
                    <a:sysClr val="windowText" lastClr="000000"/>
                  </a:solidFill>
                  <a:prstDash val="dash"/>
                  <a:miter lim="800000"/>
                </a:ln>
                <a:effectLst/>
              </p:spPr>
            </p:cxnSp>
          </p:grpSp>
          <p:sp>
            <p:nvSpPr>
              <p:cNvPr id="212" name="TextBox 211"/>
              <p:cNvSpPr txBox="1"/>
              <p:nvPr/>
            </p:nvSpPr>
            <p:spPr>
              <a:xfrm>
                <a:off x="3833224" y="4086486"/>
                <a:ext cx="14381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rPr>
                  <a:t>Dependency</a:t>
                </a:r>
              </a:p>
            </p:txBody>
          </p:sp>
          <p:sp>
            <p:nvSpPr>
              <p:cNvPr id="213" name="TextBox 212"/>
              <p:cNvSpPr txBox="1"/>
              <p:nvPr/>
            </p:nvSpPr>
            <p:spPr>
              <a:xfrm>
                <a:off x="1483321" y="4140490"/>
                <a:ext cx="938941" cy="5023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HMM</a:t>
                </a:r>
              </a:p>
            </p:txBody>
          </p:sp>
          <p:sp>
            <p:nvSpPr>
              <p:cNvPr id="214" name="TextBox 213"/>
              <p:cNvSpPr txBox="1"/>
              <p:nvPr/>
            </p:nvSpPr>
            <p:spPr>
              <a:xfrm>
                <a:off x="1581859" y="4382445"/>
                <a:ext cx="81055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rPr>
                  <a:t>Avg</a:t>
                </a:r>
                <a:endParaRPr kumimoji="0" lang="en-US" sz="2000" b="0" i="0" u="none" strike="noStrike" kern="0" cap="none" spc="0" normalizeH="0" baseline="0" noProof="0" dirty="0">
                  <a:ln>
                    <a:noFill/>
                  </a:ln>
                  <a:solidFill>
                    <a:prstClr val="black"/>
                  </a:solidFill>
                  <a:effectLst/>
                  <a:uLnTx/>
                  <a:uFillTx/>
                </a:endParaRPr>
              </a:p>
            </p:txBody>
          </p:sp>
          <p:sp>
            <p:nvSpPr>
              <p:cNvPr id="215" name="TextBox 214"/>
              <p:cNvSpPr txBox="1"/>
              <p:nvPr/>
            </p:nvSpPr>
            <p:spPr>
              <a:xfrm>
                <a:off x="1612065" y="4672893"/>
                <a:ext cx="688877" cy="5023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rPr>
                  <a:t>Var</a:t>
                </a:r>
                <a:endParaRPr kumimoji="0" lang="en-US" sz="2000" b="0" i="0" u="none" strike="noStrike" kern="0" cap="none" spc="0" normalizeH="0" baseline="0" noProof="0" dirty="0">
                  <a:ln>
                    <a:noFill/>
                  </a:ln>
                  <a:solidFill>
                    <a:prstClr val="black"/>
                  </a:solidFill>
                  <a:effectLst/>
                  <a:uLnTx/>
                  <a:uFillTx/>
                </a:endParaRPr>
              </a:p>
            </p:txBody>
          </p:sp>
          <p:sp>
            <p:nvSpPr>
              <p:cNvPr id="216" name="TextBox 215"/>
              <p:cNvSpPr txBox="1"/>
              <p:nvPr/>
            </p:nvSpPr>
            <p:spPr>
              <a:xfrm>
                <a:off x="1641812" y="5019486"/>
                <a:ext cx="610552" cy="5023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LN</a:t>
                </a:r>
              </a:p>
            </p:txBody>
          </p:sp>
          <p:sp>
            <p:nvSpPr>
              <p:cNvPr id="217" name="Rectangle 216"/>
              <p:cNvSpPr/>
              <p:nvPr/>
            </p:nvSpPr>
            <p:spPr>
              <a:xfrm>
                <a:off x="2222617" y="4228886"/>
                <a:ext cx="783302" cy="265820"/>
              </a:xfrm>
              <a:prstGeom prst="rect">
                <a:avLst/>
              </a:prstGeom>
              <a:solidFill>
                <a:srgbClr val="4472C4">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x</a:t>
                </a:r>
              </a:p>
            </p:txBody>
          </p:sp>
          <p:grpSp>
            <p:nvGrpSpPr>
              <p:cNvPr id="218" name="Group 217"/>
              <p:cNvGrpSpPr/>
              <p:nvPr/>
            </p:nvGrpSpPr>
            <p:grpSpPr>
              <a:xfrm>
                <a:off x="2283494" y="3687048"/>
                <a:ext cx="745717" cy="369332"/>
                <a:chOff x="2283494" y="3687048"/>
                <a:chExt cx="745717" cy="369332"/>
              </a:xfrm>
            </p:grpSpPr>
            <p:grpSp>
              <p:nvGrpSpPr>
                <p:cNvPr id="230" name="Group 229"/>
                <p:cNvGrpSpPr/>
                <p:nvPr/>
              </p:nvGrpSpPr>
              <p:grpSpPr>
                <a:xfrm>
                  <a:off x="2359799" y="3695976"/>
                  <a:ext cx="497246" cy="360358"/>
                  <a:chOff x="10494604" y="5545714"/>
                  <a:chExt cx="987130" cy="626486"/>
                </a:xfrm>
                <a:solidFill>
                  <a:srgbClr val="FFF2CC"/>
                </a:solidFill>
              </p:grpSpPr>
              <p:sp>
                <p:nvSpPr>
                  <p:cNvPr id="232" name="Rectangle 231"/>
                  <p:cNvSpPr/>
                  <p:nvPr/>
                </p:nvSpPr>
                <p:spPr>
                  <a:xfrm>
                    <a:off x="10494604" y="5545714"/>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3" name="Rectangle 232"/>
                  <p:cNvSpPr/>
                  <p:nvPr/>
                </p:nvSpPr>
                <p:spPr>
                  <a:xfrm>
                    <a:off x="10749398" y="5545714"/>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4" name="Rectangle 233"/>
                  <p:cNvSpPr/>
                  <p:nvPr/>
                </p:nvSpPr>
                <p:spPr>
                  <a:xfrm>
                    <a:off x="11004192" y="5545714"/>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5" name="Rectangle 234"/>
                  <p:cNvSpPr/>
                  <p:nvPr/>
                </p:nvSpPr>
                <p:spPr>
                  <a:xfrm>
                    <a:off x="11258986" y="5545714"/>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6" name="Rectangle 235"/>
                  <p:cNvSpPr/>
                  <p:nvPr/>
                </p:nvSpPr>
                <p:spPr>
                  <a:xfrm>
                    <a:off x="10494604" y="5764789"/>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Rectangle 236"/>
                  <p:cNvSpPr/>
                  <p:nvPr/>
                </p:nvSpPr>
                <p:spPr>
                  <a:xfrm>
                    <a:off x="10749398" y="5764789"/>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8" name="Rectangle 237"/>
                  <p:cNvSpPr/>
                  <p:nvPr/>
                </p:nvSpPr>
                <p:spPr>
                  <a:xfrm>
                    <a:off x="11004192" y="5764789"/>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Rectangle 238"/>
                  <p:cNvSpPr/>
                  <p:nvPr/>
                </p:nvSpPr>
                <p:spPr>
                  <a:xfrm>
                    <a:off x="11258986" y="5764789"/>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0" name="Rectangle 239"/>
                  <p:cNvSpPr/>
                  <p:nvPr/>
                </p:nvSpPr>
                <p:spPr>
                  <a:xfrm>
                    <a:off x="10494604" y="5983864"/>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1" name="Rectangle 240"/>
                  <p:cNvSpPr/>
                  <p:nvPr/>
                </p:nvSpPr>
                <p:spPr>
                  <a:xfrm>
                    <a:off x="10749398" y="5983864"/>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2" name="Rectangle 241"/>
                  <p:cNvSpPr/>
                  <p:nvPr/>
                </p:nvSpPr>
                <p:spPr>
                  <a:xfrm>
                    <a:off x="11004192" y="5983864"/>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3" name="Rectangle 242"/>
                  <p:cNvSpPr/>
                  <p:nvPr/>
                </p:nvSpPr>
                <p:spPr>
                  <a:xfrm>
                    <a:off x="11258986" y="5983864"/>
                    <a:ext cx="222748" cy="188336"/>
                  </a:xfrm>
                  <a:prstGeom prst="rect">
                    <a:avLst/>
                  </a:prstGeom>
                  <a:grp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31" name="TextBox 230"/>
                <p:cNvSpPr txBox="1"/>
                <p:nvPr/>
              </p:nvSpPr>
              <p:spPr>
                <a:xfrm>
                  <a:off x="2283494" y="3687048"/>
                  <a:ext cx="74571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SRAM</a:t>
                  </a:r>
                </a:p>
              </p:txBody>
            </p:sp>
          </p:grpSp>
          <p:sp>
            <p:nvSpPr>
              <p:cNvPr id="219" name="Striped Right Arrow 218"/>
              <p:cNvSpPr/>
              <p:nvPr/>
            </p:nvSpPr>
            <p:spPr>
              <a:xfrm rot="16200000">
                <a:off x="2521326" y="4003160"/>
                <a:ext cx="171455" cy="265820"/>
              </a:xfrm>
              <a:prstGeom prst="striped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0" name="TextBox 219"/>
              <p:cNvSpPr txBox="1"/>
              <p:nvPr/>
            </p:nvSpPr>
            <p:spPr>
              <a:xfrm>
                <a:off x="2908784" y="3707603"/>
                <a:ext cx="20053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(Store for later use)</a:t>
                </a:r>
              </a:p>
            </p:txBody>
          </p:sp>
          <p:sp>
            <p:nvSpPr>
              <p:cNvPr id="221" name="Rectangle 220"/>
              <p:cNvSpPr/>
              <p:nvPr/>
            </p:nvSpPr>
            <p:spPr>
              <a:xfrm>
                <a:off x="3006527" y="4513747"/>
                <a:ext cx="755086" cy="265820"/>
              </a:xfrm>
              <a:prstGeom prst="rect">
                <a:avLst/>
              </a:prstGeom>
              <a:solidFill>
                <a:srgbClr val="70AD47">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u</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22" name="Rectangle 221"/>
                  <p:cNvSpPr/>
                  <p:nvPr/>
                </p:nvSpPr>
                <p:spPr>
                  <a:xfrm>
                    <a:off x="3757006" y="4778101"/>
                    <a:ext cx="780480" cy="265820"/>
                  </a:xfrm>
                  <a:prstGeom prst="rect">
                    <a:avLst/>
                  </a:prstGeom>
                  <a:solidFill>
                    <a:srgbClr val="70AD47">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mn-cs"/>
                            </a:rPr>
                            <m:t>σ</m:t>
                          </m:r>
                        </m:oMath>
                      </m:oMathPara>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2" name="Rectangle 221"/>
                  <p:cNvSpPr>
                    <a:spLocks noRot="1" noChangeAspect="1" noMove="1" noResize="1" noEditPoints="1" noAdjustHandles="1" noChangeArrowheads="1" noChangeShapeType="1" noTextEdit="1"/>
                  </p:cNvSpPr>
                  <p:nvPr/>
                </p:nvSpPr>
                <p:spPr>
                  <a:xfrm>
                    <a:off x="3757006" y="4778101"/>
                    <a:ext cx="780480" cy="265820"/>
                  </a:xfrm>
                  <a:prstGeom prst="rect">
                    <a:avLst/>
                  </a:prstGeom>
                  <a:blipFill>
                    <a:blip r:embed="rId8"/>
                    <a:stretch>
                      <a:fillRect/>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sp>
            <p:nvSpPr>
              <p:cNvPr id="223" name="Bent Arrow 222"/>
              <p:cNvSpPr/>
              <p:nvPr/>
            </p:nvSpPr>
            <p:spPr>
              <a:xfrm>
                <a:off x="3324225" y="4880507"/>
                <a:ext cx="413989" cy="484449"/>
              </a:xfrm>
              <a:prstGeom prst="ben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4" name="TextBox 223"/>
              <p:cNvSpPr txBox="1"/>
              <p:nvPr/>
            </p:nvSpPr>
            <p:spPr>
              <a:xfrm>
                <a:off x="1785222" y="5373923"/>
                <a:ext cx="139172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(Load SRAM)</a:t>
                </a:r>
              </a:p>
            </p:txBody>
          </p:sp>
          <p:sp>
            <p:nvSpPr>
              <p:cNvPr id="225" name="Rectangle 224"/>
              <p:cNvSpPr/>
              <p:nvPr/>
            </p:nvSpPr>
            <p:spPr>
              <a:xfrm>
                <a:off x="4545695" y="5059460"/>
                <a:ext cx="808913" cy="265820"/>
              </a:xfrm>
              <a:prstGeom prst="rect">
                <a:avLst/>
              </a:prstGeom>
              <a:solidFill>
                <a:srgbClr val="70AD47">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Final</a:t>
                </a:r>
              </a:p>
            </p:txBody>
          </p:sp>
          <p:cxnSp>
            <p:nvCxnSpPr>
              <p:cNvPr id="226" name="Straight Arrow Connector 225"/>
              <p:cNvCxnSpPr/>
              <p:nvPr/>
            </p:nvCxnSpPr>
            <p:spPr>
              <a:xfrm>
                <a:off x="2962270" y="4476412"/>
                <a:ext cx="142257" cy="91429"/>
              </a:xfrm>
              <a:prstGeom prst="straightConnector1">
                <a:avLst/>
              </a:prstGeom>
              <a:noFill/>
              <a:ln w="28575" cap="flat" cmpd="sng" algn="ctr">
                <a:solidFill>
                  <a:srgbClr val="C00000"/>
                </a:solidFill>
                <a:prstDash val="solid"/>
                <a:miter lim="800000"/>
                <a:tailEnd type="triangle"/>
              </a:ln>
              <a:effectLst/>
            </p:spPr>
          </p:cxnSp>
          <p:cxnSp>
            <p:nvCxnSpPr>
              <p:cNvPr id="227" name="Straight Arrow Connector 226"/>
              <p:cNvCxnSpPr/>
              <p:nvPr/>
            </p:nvCxnSpPr>
            <p:spPr>
              <a:xfrm>
                <a:off x="3692334" y="4732124"/>
                <a:ext cx="142257" cy="91429"/>
              </a:xfrm>
              <a:prstGeom prst="straightConnector1">
                <a:avLst/>
              </a:prstGeom>
              <a:noFill/>
              <a:ln w="28575" cap="flat" cmpd="sng" algn="ctr">
                <a:solidFill>
                  <a:srgbClr val="C00000"/>
                </a:solidFill>
                <a:prstDash val="solid"/>
                <a:miter lim="800000"/>
                <a:tailEnd type="triangle"/>
              </a:ln>
              <a:effectLst/>
            </p:spPr>
          </p:cxnSp>
          <p:cxnSp>
            <p:nvCxnSpPr>
              <p:cNvPr id="228" name="Straight Arrow Connector 227"/>
              <p:cNvCxnSpPr/>
              <p:nvPr/>
            </p:nvCxnSpPr>
            <p:spPr>
              <a:xfrm>
                <a:off x="4477921" y="5006084"/>
                <a:ext cx="142257" cy="91429"/>
              </a:xfrm>
              <a:prstGeom prst="straightConnector1">
                <a:avLst/>
              </a:prstGeom>
              <a:noFill/>
              <a:ln w="28575" cap="flat" cmpd="sng" algn="ctr">
                <a:solidFill>
                  <a:srgbClr val="C00000"/>
                </a:solidFill>
                <a:prstDash val="solid"/>
                <a:miter lim="800000"/>
                <a:tailEnd type="triangle"/>
              </a:ln>
              <a:effectLst/>
            </p:spPr>
          </p:cxnSp>
          <p:cxnSp>
            <p:nvCxnSpPr>
              <p:cNvPr id="229" name="Straight Arrow Connector 228"/>
              <p:cNvCxnSpPr/>
              <p:nvPr/>
            </p:nvCxnSpPr>
            <p:spPr>
              <a:xfrm flipH="1">
                <a:off x="3849807" y="4431986"/>
                <a:ext cx="452017" cy="269945"/>
              </a:xfrm>
              <a:prstGeom prst="straightConnector1">
                <a:avLst/>
              </a:prstGeom>
              <a:noFill/>
              <a:ln w="6350" cap="flat" cmpd="sng" algn="ctr">
                <a:solidFill>
                  <a:srgbClr val="C00000"/>
                </a:solidFill>
                <a:prstDash val="solid"/>
                <a:miter lim="800000"/>
                <a:tailEnd type="triangle"/>
              </a:ln>
              <a:effectLst/>
            </p:spPr>
          </p:cxnSp>
        </p:grpSp>
        <p:grpSp>
          <p:nvGrpSpPr>
            <p:cNvPr id="9" name="Group 8"/>
            <p:cNvGrpSpPr/>
            <p:nvPr/>
          </p:nvGrpSpPr>
          <p:grpSpPr>
            <a:xfrm>
              <a:off x="4104714" y="2075313"/>
              <a:ext cx="7350865" cy="2374199"/>
              <a:chOff x="2812150" y="1832403"/>
              <a:chExt cx="7350865" cy="2374199"/>
            </a:xfrm>
          </p:grpSpPr>
          <mc:AlternateContent xmlns:mc="http://schemas.openxmlformats.org/markup-compatibility/2006" xmlns:a14="http://schemas.microsoft.com/office/drawing/2010/main">
            <mc:Choice Requires="a14">
              <p:sp>
                <p:nvSpPr>
                  <p:cNvPr id="248" name="Rectangle 247"/>
                  <p:cNvSpPr/>
                  <p:nvPr/>
                </p:nvSpPr>
                <p:spPr>
                  <a:xfrm>
                    <a:off x="4797688" y="1893206"/>
                    <a:ext cx="2309478" cy="6199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𝐿𝑁</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num>
                            <m:den>
                              <m:r>
                                <m:rPr>
                                  <m:sty m:val="p"/>
                                </m:rPr>
                                <a:rPr lang="en-US" altLang="zh-CN" i="1">
                                  <a:latin typeface="Cambria Math" panose="02040503050406030204" pitchFamily="18" charset="0"/>
                                </a:rPr>
                                <m:t>σ</m:t>
                              </m:r>
                            </m:den>
                          </m:f>
                          <m:r>
                            <a:rPr lang="zh-CN" altLang="en-US" i="1">
                              <a:latin typeface="Cambria Math" panose="02040503050406030204" pitchFamily="18" charset="0"/>
                            </a:rPr>
                            <m:t>∗</m:t>
                          </m:r>
                          <m:r>
                            <m:rPr>
                              <m:sty m:val="p"/>
                            </m:rPr>
                            <a:rPr lang="en-US" altLang="zh-CN" i="1" smtClean="0">
                              <a:latin typeface="Cambria Math" panose="02040503050406030204" pitchFamily="18" charset="0"/>
                            </a:rPr>
                            <m:t>γ</m:t>
                          </m:r>
                          <m:r>
                            <a:rPr lang="en-US" altLang="zh-CN" i="1" smtClean="0">
                              <a:latin typeface="Cambria Math" panose="02040503050406030204" pitchFamily="18" charset="0"/>
                            </a:rPr>
                            <m:t>+</m:t>
                          </m:r>
                          <m:r>
                            <m:rPr>
                              <m:sty m:val="p"/>
                            </m:rPr>
                            <a:rPr lang="en-US" altLang="zh-CN" i="1">
                              <a:latin typeface="Cambria Math" panose="02040503050406030204" pitchFamily="18" charset="0"/>
                            </a:rPr>
                            <m:t>β</m:t>
                          </m:r>
                        </m:oMath>
                      </m:oMathPara>
                    </a14:m>
                    <a:endParaRPr lang="en-US" dirty="0"/>
                  </a:p>
                </p:txBody>
              </p:sp>
            </mc:Choice>
            <mc:Fallback xmlns="">
              <p:sp>
                <p:nvSpPr>
                  <p:cNvPr id="248" name="Rectangle 247"/>
                  <p:cNvSpPr>
                    <a:spLocks noRot="1" noChangeAspect="1" noMove="1" noResize="1" noEditPoints="1" noAdjustHandles="1" noChangeArrowheads="1" noChangeShapeType="1" noTextEdit="1"/>
                  </p:cNvSpPr>
                  <p:nvPr/>
                </p:nvSpPr>
                <p:spPr>
                  <a:xfrm>
                    <a:off x="4797688" y="1893206"/>
                    <a:ext cx="2309478" cy="61991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9" name="Rectangle 248"/>
                  <p:cNvSpPr/>
                  <p:nvPr/>
                </p:nvSpPr>
                <p:spPr>
                  <a:xfrm>
                    <a:off x="7272405" y="1969312"/>
                    <a:ext cx="1679434"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CN" dirty="0" smtClean="0"/>
                            <m:t>σ</m:t>
                          </m:r>
                          <m:r>
                            <m:rPr>
                              <m:nor/>
                            </m:rPr>
                            <a:rPr lang="en-US" altLang="zh-CN" b="0" i="0" dirty="0" smtClean="0"/>
                            <m:t> </m:t>
                          </m:r>
                          <m:r>
                            <m:rPr>
                              <m:nor/>
                            </m:rPr>
                            <a:rPr lang="en-US" altLang="zh-CN" dirty="0" smtClean="0"/>
                            <m:t>=</m:t>
                          </m:r>
                          <m:r>
                            <a:rPr lang="en-US" altLang="zh-CN" b="0" i="1" dirty="0" smtClean="0">
                              <a:latin typeface="Cambria Math" panose="02040503050406030204" pitchFamily="18" charset="0"/>
                            </a:rPr>
                            <m:t> </m:t>
                          </m:r>
                          <m:rad>
                            <m:radPr>
                              <m:degHide m:val="on"/>
                              <m:ctrlPr>
                                <a:rPr lang="en-US" altLang="zh-CN" i="1">
                                  <a:latin typeface="Cambria Math" panose="02040503050406030204" pitchFamily="18" charset="0"/>
                                </a:rPr>
                              </m:ctrlPr>
                            </m:radPr>
                            <m:deg/>
                            <m:e>
                              <m:r>
                                <m:rPr>
                                  <m:nor/>
                                </m:rPr>
                                <a:rPr lang="el-GR"/>
                                <m:t>Σ</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𝑢</m:t>
                                  </m:r>
                                </m:e>
                              </m:d>
                              <m:r>
                                <a:rPr lang="en-US" altLang="zh-CN" b="0" i="1" baseline="30000" smtClean="0">
                                  <a:latin typeface="Cambria Math" panose="02040503050406030204" pitchFamily="18" charset="0"/>
                                </a:rPr>
                                <m:t>2</m:t>
                              </m:r>
                            </m:e>
                          </m:rad>
                        </m:oMath>
                      </m:oMathPara>
                    </a14:m>
                    <a:endParaRPr lang="en-US" dirty="0"/>
                  </a:p>
                </p:txBody>
              </p:sp>
            </mc:Choice>
            <mc:Fallback xmlns="">
              <p:sp>
                <p:nvSpPr>
                  <p:cNvPr id="249" name="Rectangle 248"/>
                  <p:cNvSpPr>
                    <a:spLocks noRot="1" noChangeAspect="1" noMove="1" noResize="1" noEditPoints="1" noAdjustHandles="1" noChangeArrowheads="1" noChangeShapeType="1" noTextEdit="1"/>
                  </p:cNvSpPr>
                  <p:nvPr/>
                </p:nvSpPr>
                <p:spPr>
                  <a:xfrm>
                    <a:off x="7272405" y="1969312"/>
                    <a:ext cx="1679434" cy="42774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0" name="Rectangle 249"/>
                  <p:cNvSpPr/>
                  <p:nvPr/>
                </p:nvSpPr>
                <p:spPr>
                  <a:xfrm>
                    <a:off x="9159407" y="1832403"/>
                    <a:ext cx="1003608" cy="6280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𝑢</m:t>
                          </m:r>
                          <m:r>
                            <m:rPr>
                              <m:nor/>
                            </m:rPr>
                            <a:rPr lang="en-US" altLang="zh-CN" b="0" i="0" smtClean="0">
                              <a:latin typeface="Cambria Math" panose="02040503050406030204" pitchFamily="18" charset="0"/>
                            </a:rPr>
                            <m:t> </m:t>
                          </m:r>
                          <m:r>
                            <m:rPr>
                              <m:nor/>
                            </m:rPr>
                            <a:rPr lang="en-US" altLang="zh-CN" dirty="0" smtClean="0"/>
                            <m:t>=</m:t>
                          </m:r>
                          <m:f>
                            <m:fPr>
                              <m:ctrlPr>
                                <a:rPr lang="en-US" altLang="zh-CN" i="1" dirty="0" smtClean="0">
                                  <a:latin typeface="Cambria Math" panose="02040503050406030204" pitchFamily="18" charset="0"/>
                                </a:rPr>
                              </m:ctrlPr>
                            </m:fPr>
                            <m:num>
                              <m:r>
                                <m:rPr>
                                  <m:nor/>
                                </m:rPr>
                                <a:rPr lang="el-GR"/>
                                <m:t>Σ</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d>
                            </m:num>
                            <m:den>
                              <m:r>
                                <a:rPr lang="en-US" altLang="zh-CN" b="0" i="1" dirty="0" smtClean="0">
                                  <a:latin typeface="Cambria Math" panose="02040503050406030204" pitchFamily="18" charset="0"/>
                                </a:rPr>
                                <m:t>𝑛</m:t>
                              </m:r>
                            </m:den>
                          </m:f>
                        </m:oMath>
                      </m:oMathPara>
                    </a14:m>
                    <a:endParaRPr lang="en-US" dirty="0"/>
                  </a:p>
                </p:txBody>
              </p:sp>
            </mc:Choice>
            <mc:Fallback xmlns="">
              <p:sp>
                <p:nvSpPr>
                  <p:cNvPr id="250" name="Rectangle 249"/>
                  <p:cNvSpPr>
                    <a:spLocks noRot="1" noChangeAspect="1" noMove="1" noResize="1" noEditPoints="1" noAdjustHandles="1" noChangeArrowheads="1" noChangeShapeType="1" noTextEdit="1"/>
                  </p:cNvSpPr>
                  <p:nvPr/>
                </p:nvSpPr>
                <p:spPr>
                  <a:xfrm>
                    <a:off x="9159407" y="1832403"/>
                    <a:ext cx="1003608" cy="628057"/>
                  </a:xfrm>
                  <a:prstGeom prst="rect">
                    <a:avLst/>
                  </a:prstGeom>
                  <a:blipFill>
                    <a:blip r:embed="rId11"/>
                    <a:stretch>
                      <a:fillRect/>
                    </a:stretch>
                  </a:blipFill>
                </p:spPr>
                <p:txBody>
                  <a:bodyPr/>
                  <a:lstStyle/>
                  <a:p>
                    <a:r>
                      <a:rPr lang="en-US">
                        <a:noFill/>
                      </a:rPr>
                      <a:t> </a:t>
                    </a:r>
                  </a:p>
                </p:txBody>
              </p:sp>
            </mc:Fallback>
          </mc:AlternateContent>
          <p:grpSp>
            <p:nvGrpSpPr>
              <p:cNvPr id="7" name="Group 6"/>
              <p:cNvGrpSpPr/>
              <p:nvPr/>
            </p:nvGrpSpPr>
            <p:grpSpPr>
              <a:xfrm>
                <a:off x="2812150" y="1847013"/>
                <a:ext cx="1842338" cy="2359589"/>
                <a:chOff x="926108" y="1845948"/>
                <a:chExt cx="1842338" cy="2359589"/>
              </a:xfrm>
            </p:grpSpPr>
            <p:sp>
              <p:nvSpPr>
                <p:cNvPr id="254" name="Rectangle 253"/>
                <p:cNvSpPr/>
                <p:nvPr/>
              </p:nvSpPr>
              <p:spPr>
                <a:xfrm>
                  <a:off x="1410524" y="2248221"/>
                  <a:ext cx="1250507" cy="157443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1415705" y="2249123"/>
                  <a:ext cx="1252227" cy="26686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extBox 255"/>
                <p:cNvSpPr txBox="1"/>
                <p:nvPr/>
              </p:nvSpPr>
              <p:spPr>
                <a:xfrm rot="16200000">
                  <a:off x="-69021" y="2841077"/>
                  <a:ext cx="2359589" cy="369332"/>
                </a:xfrm>
                <a:prstGeom prst="rect">
                  <a:avLst/>
                </a:prstGeom>
                <a:noFill/>
              </p:spPr>
              <p:txBody>
                <a:bodyPr wrap="square" rtlCol="0">
                  <a:spAutoFit/>
                </a:bodyPr>
                <a:lstStyle/>
                <a:p>
                  <a:pPr algn="ctr"/>
                  <a:r>
                    <a:rPr lang="en-US" dirty="0"/>
                    <a:t>Sequence Length</a:t>
                  </a:r>
                </a:p>
              </p:txBody>
            </p:sp>
            <p:sp>
              <p:nvSpPr>
                <p:cNvPr id="257" name="TextBox 256"/>
                <p:cNvSpPr txBox="1"/>
                <p:nvPr/>
              </p:nvSpPr>
              <p:spPr>
                <a:xfrm>
                  <a:off x="1316386" y="1910782"/>
                  <a:ext cx="1452060" cy="369332"/>
                </a:xfrm>
                <a:prstGeom prst="rect">
                  <a:avLst/>
                </a:prstGeom>
                <a:noFill/>
              </p:spPr>
              <p:txBody>
                <a:bodyPr wrap="square" rtlCol="0">
                  <a:spAutoFit/>
                </a:bodyPr>
                <a:lstStyle/>
                <a:p>
                  <a:pPr algn="ctr"/>
                  <a:r>
                    <a:rPr lang="en-US" dirty="0"/>
                    <a:t>Embed Dim</a:t>
                  </a:r>
                </a:p>
              </p:txBody>
            </p:sp>
            <p:sp>
              <p:nvSpPr>
                <p:cNvPr id="258" name="Rectangle 257"/>
                <p:cNvSpPr/>
                <p:nvPr/>
              </p:nvSpPr>
              <p:spPr>
                <a:xfrm>
                  <a:off x="1409708" y="2513226"/>
                  <a:ext cx="1249290" cy="26686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Rectangle 258"/>
                <p:cNvSpPr/>
                <p:nvPr/>
              </p:nvSpPr>
              <p:spPr>
                <a:xfrm>
                  <a:off x="1408999" y="2777036"/>
                  <a:ext cx="1249290" cy="26686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TextBox 259"/>
                <p:cNvSpPr txBox="1"/>
                <p:nvPr/>
              </p:nvSpPr>
              <p:spPr>
                <a:xfrm>
                  <a:off x="1839493" y="3144161"/>
                  <a:ext cx="461665" cy="409728"/>
                </a:xfrm>
                <a:prstGeom prst="rect">
                  <a:avLst/>
                </a:prstGeom>
                <a:noFill/>
              </p:spPr>
              <p:txBody>
                <a:bodyPr vert="vert" wrap="none" rtlCol="0">
                  <a:spAutoFit/>
                </a:bodyPr>
                <a:lstStyle/>
                <a:p>
                  <a:r>
                    <a:rPr lang="en-US" dirty="0"/>
                    <a:t>……</a:t>
                  </a:r>
                </a:p>
              </p:txBody>
            </p:sp>
            <p:sp>
              <p:nvSpPr>
                <p:cNvPr id="6" name="TextBox 5"/>
                <p:cNvSpPr txBox="1"/>
                <p:nvPr/>
              </p:nvSpPr>
              <p:spPr>
                <a:xfrm>
                  <a:off x="1454141" y="2176657"/>
                  <a:ext cx="1205049" cy="369332"/>
                </a:xfrm>
                <a:prstGeom prst="rect">
                  <a:avLst/>
                </a:prstGeom>
                <a:noFill/>
              </p:spPr>
              <p:txBody>
                <a:bodyPr wrap="square" rtlCol="0">
                  <a:spAutoFit/>
                </a:bodyPr>
                <a:lstStyle/>
                <a:p>
                  <a:r>
                    <a:rPr lang="en-US" dirty="0"/>
                    <a:t>X</a:t>
                  </a:r>
                  <a:r>
                    <a:rPr lang="en-US" baseline="-25000" dirty="0"/>
                    <a:t>0</a:t>
                  </a:r>
                  <a:r>
                    <a:rPr lang="en-US" dirty="0"/>
                    <a:t>, X</a:t>
                  </a:r>
                  <a:r>
                    <a:rPr lang="en-US" baseline="-25000" dirty="0"/>
                    <a:t>1</a:t>
                  </a:r>
                  <a:r>
                    <a:rPr lang="en-US" dirty="0"/>
                    <a:t>, …</a:t>
                  </a:r>
                  <a:r>
                    <a:rPr lang="en-US" dirty="0" err="1"/>
                    <a:t>X</a:t>
                  </a:r>
                  <a:r>
                    <a:rPr lang="en-US" baseline="-25000" dirty="0" err="1"/>
                    <a:t>n</a:t>
                  </a:r>
                  <a:endParaRPr lang="en-US" baseline="-25000" dirty="0"/>
                </a:p>
              </p:txBody>
            </p:sp>
          </p:grpSp>
          <p:sp>
            <p:nvSpPr>
              <p:cNvPr id="261" name="TextBox 260"/>
              <p:cNvSpPr txBox="1"/>
              <p:nvPr/>
            </p:nvSpPr>
            <p:spPr>
              <a:xfrm>
                <a:off x="3359232" y="2462647"/>
                <a:ext cx="1205049" cy="369332"/>
              </a:xfrm>
              <a:prstGeom prst="rect">
                <a:avLst/>
              </a:prstGeom>
              <a:noFill/>
            </p:spPr>
            <p:txBody>
              <a:bodyPr wrap="square" rtlCol="0">
                <a:spAutoFit/>
              </a:bodyPr>
              <a:lstStyle/>
              <a:p>
                <a:r>
                  <a:rPr lang="en-US" dirty="0"/>
                  <a:t>X</a:t>
                </a:r>
                <a:r>
                  <a:rPr lang="en-US" baseline="-25000" dirty="0"/>
                  <a:t>0</a:t>
                </a:r>
                <a:r>
                  <a:rPr lang="en-US" dirty="0"/>
                  <a:t>, X</a:t>
                </a:r>
                <a:r>
                  <a:rPr lang="en-US" baseline="-25000" dirty="0"/>
                  <a:t>1</a:t>
                </a:r>
                <a:r>
                  <a:rPr lang="en-US" dirty="0"/>
                  <a:t>, …</a:t>
                </a:r>
                <a:r>
                  <a:rPr lang="en-US" dirty="0" err="1"/>
                  <a:t>X</a:t>
                </a:r>
                <a:r>
                  <a:rPr lang="en-US" baseline="-25000" dirty="0" err="1"/>
                  <a:t>n</a:t>
                </a:r>
                <a:endParaRPr lang="en-US" baseline="-25000" dirty="0"/>
              </a:p>
            </p:txBody>
          </p:sp>
        </p:grpSp>
        <p:sp>
          <p:nvSpPr>
            <p:cNvPr id="10" name="Rectangle 9"/>
            <p:cNvSpPr/>
            <p:nvPr/>
          </p:nvSpPr>
          <p:spPr>
            <a:xfrm>
              <a:off x="4145555" y="2123322"/>
              <a:ext cx="7792445" cy="423302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11305" y="1708093"/>
            <a:ext cx="3397466" cy="4645753"/>
            <a:chOff x="411305" y="1708093"/>
            <a:chExt cx="3397466" cy="4645753"/>
          </a:xfrm>
        </p:grpSpPr>
        <p:sp>
          <p:nvSpPr>
            <p:cNvPr id="251" name="TextBox 250"/>
            <p:cNvSpPr txBox="1"/>
            <p:nvPr/>
          </p:nvSpPr>
          <p:spPr>
            <a:xfrm>
              <a:off x="411305" y="1708093"/>
              <a:ext cx="3154389" cy="400110"/>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Element-wise Kernels </a:t>
              </a:r>
            </a:p>
          </p:txBody>
        </p:sp>
        <p:grpSp>
          <p:nvGrpSpPr>
            <p:cNvPr id="11" name="Group 10"/>
            <p:cNvGrpSpPr/>
            <p:nvPr/>
          </p:nvGrpSpPr>
          <p:grpSpPr>
            <a:xfrm>
              <a:off x="424794" y="3962135"/>
              <a:ext cx="3013643" cy="1949341"/>
              <a:chOff x="549694" y="3668515"/>
              <a:chExt cx="2469247" cy="1525904"/>
            </a:xfrm>
          </p:grpSpPr>
          <p:sp>
            <p:nvSpPr>
              <p:cNvPr id="252" name="TextBox 251"/>
              <p:cNvSpPr txBox="1"/>
              <p:nvPr/>
            </p:nvSpPr>
            <p:spPr>
              <a:xfrm>
                <a:off x="752216" y="3668515"/>
                <a:ext cx="90920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HMM</a:t>
                </a:r>
              </a:p>
            </p:txBody>
          </p:sp>
          <p:sp>
            <p:nvSpPr>
              <p:cNvPr id="253" name="TextBox 252"/>
              <p:cNvSpPr txBox="1"/>
              <p:nvPr/>
            </p:nvSpPr>
            <p:spPr>
              <a:xfrm>
                <a:off x="549694" y="4110094"/>
                <a:ext cx="1228146" cy="3131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Transpose</a:t>
                </a:r>
              </a:p>
            </p:txBody>
          </p:sp>
          <p:sp>
            <p:nvSpPr>
              <p:cNvPr id="262" name="Rectangle 261"/>
              <p:cNvSpPr/>
              <p:nvPr/>
            </p:nvSpPr>
            <p:spPr>
              <a:xfrm>
                <a:off x="1758622" y="3753913"/>
                <a:ext cx="1155928" cy="265820"/>
              </a:xfrm>
              <a:prstGeom prst="rect">
                <a:avLst/>
              </a:prstGeom>
              <a:solidFill>
                <a:srgbClr val="4472C4">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63" name="Rectangle 262"/>
              <p:cNvSpPr/>
              <p:nvPr/>
            </p:nvSpPr>
            <p:spPr>
              <a:xfrm>
                <a:off x="1914877" y="4162624"/>
                <a:ext cx="1104064" cy="265820"/>
              </a:xfrm>
              <a:prstGeom prst="rect">
                <a:avLst/>
              </a:prstGeom>
              <a:solidFill>
                <a:srgbClr val="70AD47">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64" name="Rectangle 263"/>
              <p:cNvSpPr/>
              <p:nvPr/>
            </p:nvSpPr>
            <p:spPr>
              <a:xfrm>
                <a:off x="1914877" y="4573617"/>
                <a:ext cx="1104064" cy="265820"/>
              </a:xfrm>
              <a:prstGeom prst="rect">
                <a:avLst/>
              </a:prstGeom>
              <a:solidFill>
                <a:srgbClr val="70AD47">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65" name="TextBox 264"/>
              <p:cNvSpPr txBox="1"/>
              <p:nvPr/>
            </p:nvSpPr>
            <p:spPr>
              <a:xfrm>
                <a:off x="667626" y="4552808"/>
                <a:ext cx="1011556" cy="3131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ea typeface="等线" panose="02010600030101010101" pitchFamily="2" charset="-122"/>
                  </a:rPr>
                  <a:t>De</a:t>
                </a:r>
                <a:r>
                  <a:rPr kumimoji="0" lang="en-US" altLang="zh-CN" sz="2000" b="0" i="0" u="none" strike="noStrike" kern="0" cap="none" spc="0" normalizeH="0" baseline="0" noProof="0" dirty="0" err="1">
                    <a:ln>
                      <a:noFill/>
                    </a:ln>
                    <a:solidFill>
                      <a:prstClr val="black"/>
                    </a:solidFill>
                    <a:effectLst/>
                    <a:uLnTx/>
                    <a:uFillTx/>
                    <a:ea typeface="等线" panose="02010600030101010101" pitchFamily="2" charset="-122"/>
                  </a:rPr>
                  <a:t>quan</a:t>
                </a:r>
                <a:endParaRPr kumimoji="0" lang="en-US" sz="2000" b="0" i="0" u="none" strike="noStrike" kern="0" cap="none" spc="0" normalizeH="0" baseline="0" noProof="0" dirty="0">
                  <a:ln>
                    <a:noFill/>
                  </a:ln>
                  <a:solidFill>
                    <a:prstClr val="black"/>
                  </a:solidFill>
                  <a:effectLst/>
                  <a:uLnTx/>
                  <a:uFillTx/>
                </a:endParaRPr>
              </a:p>
            </p:txBody>
          </p:sp>
          <p:sp>
            <p:nvSpPr>
              <p:cNvPr id="266" name="TextBox 265"/>
              <p:cNvSpPr txBox="1"/>
              <p:nvPr/>
            </p:nvSpPr>
            <p:spPr>
              <a:xfrm>
                <a:off x="2304838" y="4782939"/>
                <a:ext cx="4351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a:t>
                </a:r>
              </a:p>
            </p:txBody>
          </p:sp>
          <p:sp>
            <p:nvSpPr>
              <p:cNvPr id="267" name="TextBox 266"/>
              <p:cNvSpPr txBox="1"/>
              <p:nvPr/>
            </p:nvSpPr>
            <p:spPr>
              <a:xfrm>
                <a:off x="953074" y="4794309"/>
                <a:ext cx="4351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a:t>
                </a:r>
              </a:p>
            </p:txBody>
          </p:sp>
          <p:cxnSp>
            <p:nvCxnSpPr>
              <p:cNvPr id="268" name="Straight Connector 267"/>
              <p:cNvCxnSpPr/>
              <p:nvPr/>
            </p:nvCxnSpPr>
            <p:spPr>
              <a:xfrm flipH="1">
                <a:off x="1745093" y="3703746"/>
                <a:ext cx="10923" cy="1334620"/>
              </a:xfrm>
              <a:prstGeom prst="line">
                <a:avLst/>
              </a:prstGeom>
              <a:noFill/>
              <a:ln w="28575" cap="flat" cmpd="sng" algn="ctr">
                <a:solidFill>
                  <a:sysClr val="windowText" lastClr="000000"/>
                </a:solidFill>
                <a:prstDash val="dash"/>
                <a:miter lim="800000"/>
              </a:ln>
              <a:effectLst/>
            </p:spPr>
          </p:cxnSp>
          <p:cxnSp>
            <p:nvCxnSpPr>
              <p:cNvPr id="269" name="Straight Connector 268"/>
              <p:cNvCxnSpPr/>
              <p:nvPr/>
            </p:nvCxnSpPr>
            <p:spPr>
              <a:xfrm flipH="1">
                <a:off x="1888222" y="3737101"/>
                <a:ext cx="4362" cy="1298363"/>
              </a:xfrm>
              <a:prstGeom prst="line">
                <a:avLst/>
              </a:prstGeom>
              <a:noFill/>
              <a:ln w="28575" cap="flat" cmpd="sng" algn="ctr">
                <a:solidFill>
                  <a:sysClr val="windowText" lastClr="000000"/>
                </a:solidFill>
                <a:prstDash val="dash"/>
                <a:miter lim="800000"/>
              </a:ln>
              <a:effectLst/>
            </p:spPr>
          </p:cxnSp>
        </p:grpSp>
        <p:sp>
          <p:nvSpPr>
            <p:cNvPr id="273" name="Rectangle 272"/>
            <p:cNvSpPr/>
            <p:nvPr/>
          </p:nvSpPr>
          <p:spPr>
            <a:xfrm>
              <a:off x="449135" y="2120818"/>
              <a:ext cx="3359636" cy="423302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1661" y="2372206"/>
              <a:ext cx="2823144" cy="923330"/>
            </a:xfrm>
            <a:prstGeom prst="rect">
              <a:avLst/>
            </a:prstGeom>
            <a:noFill/>
          </p:spPr>
          <p:txBody>
            <a:bodyPr wrap="square" rtlCol="0">
              <a:spAutoFit/>
            </a:bodyPr>
            <a:lstStyle/>
            <a:p>
              <a:pPr algn="ctr"/>
              <a:r>
                <a:rPr lang="en-US" dirty="0">
                  <a:solidFill>
                    <a:srgbClr val="C00000"/>
                  </a:solidFill>
                </a:rPr>
                <a:t>Efficiently and conveniently done by PL than using VLIW instructions</a:t>
              </a:r>
            </a:p>
          </p:txBody>
        </p:sp>
      </p:grpSp>
    </p:spTree>
    <p:extLst>
      <p:ext uri="{BB962C8B-B14F-4D97-AF65-F5344CB8AC3E}">
        <p14:creationId xmlns:p14="http://schemas.microsoft.com/office/powerpoint/2010/main" val="3128241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fade">
                                      <p:cBhvr>
                                        <p:cTn id="15"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64</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Experiment Results</a:t>
            </a:r>
          </a:p>
        </p:txBody>
      </p:sp>
      <p:sp>
        <p:nvSpPr>
          <p:cNvPr id="5" name="Content Placeholder 4"/>
          <p:cNvSpPr>
            <a:spLocks noGrp="1"/>
          </p:cNvSpPr>
          <p:nvPr>
            <p:ph sz="half" idx="4294967295"/>
          </p:nvPr>
        </p:nvSpPr>
        <p:spPr>
          <a:xfrm>
            <a:off x="519113" y="1177925"/>
            <a:ext cx="11672887" cy="574675"/>
          </a:xfrm>
        </p:spPr>
        <p:txBody>
          <a:bodyPr/>
          <a:lstStyle/>
          <a:p>
            <a:r>
              <a:rPr lang="en-US" altLang="zh-CN" dirty="0"/>
              <a:t> </a:t>
            </a:r>
            <a:r>
              <a:rPr lang="en-US" altLang="zh-CN" dirty="0">
                <a:solidFill>
                  <a:srgbClr val="C00000"/>
                </a:solidFill>
              </a:rPr>
              <a:t>Latency </a:t>
            </a:r>
            <a:r>
              <a:rPr lang="en-US" altLang="zh-CN" dirty="0"/>
              <a:t>&amp;</a:t>
            </a:r>
            <a:r>
              <a:rPr lang="en-US" altLang="zh-CN" dirty="0">
                <a:solidFill>
                  <a:srgbClr val="C00000"/>
                </a:solidFill>
              </a:rPr>
              <a:t> Throughput Tradeoff Analysis </a:t>
            </a:r>
            <a:r>
              <a:rPr lang="en-US" altLang="zh-CN" dirty="0"/>
              <a:t>of </a:t>
            </a:r>
            <a:r>
              <a:rPr lang="en-US" altLang="zh-CN" dirty="0" err="1"/>
              <a:t>DeiT</a:t>
            </a:r>
            <a:r>
              <a:rPr lang="en-US" altLang="zh-CN" dirty="0"/>
              <a:t>-T across Different Strategies</a:t>
            </a:r>
          </a:p>
        </p:txBody>
      </p:sp>
      <p:sp>
        <p:nvSpPr>
          <p:cNvPr id="16" name="TextBox 5"/>
          <p:cNvSpPr txBox="1"/>
          <p:nvPr/>
        </p:nvSpPr>
        <p:spPr>
          <a:xfrm rot="16200000">
            <a:off x="1151519" y="4230561"/>
            <a:ext cx="2164247"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62015"/>
            <a:r>
              <a:rPr lang="en-US" sz="2000" dirty="0">
                <a:solidFill>
                  <a:prstClr val="black"/>
                </a:solidFill>
                <a:latin typeface="Calibri" panose="020F0502020204030204"/>
              </a:rPr>
              <a:t>Throughput (TOP</a:t>
            </a:r>
            <a:r>
              <a:rPr lang="en-US" altLang="zh-CN" sz="2000" dirty="0">
                <a:solidFill>
                  <a:prstClr val="black"/>
                </a:solidFill>
                <a:latin typeface="Calibri" panose="020F0502020204030204"/>
                <a:ea typeface="等线" panose="02010600030101010101" pitchFamily="2" charset="-122"/>
              </a:rPr>
              <a:t>S</a:t>
            </a:r>
            <a:r>
              <a:rPr lang="en-US" sz="2000" dirty="0">
                <a:solidFill>
                  <a:prstClr val="black"/>
                </a:solidFill>
                <a:latin typeface="Calibri" panose="020F0502020204030204"/>
              </a:rPr>
              <a:t>)</a:t>
            </a:r>
          </a:p>
        </p:txBody>
      </p:sp>
      <p:sp>
        <p:nvSpPr>
          <p:cNvPr id="17" name="TextBox 16"/>
          <p:cNvSpPr txBox="1"/>
          <p:nvPr/>
        </p:nvSpPr>
        <p:spPr>
          <a:xfrm>
            <a:off x="4971730" y="6164363"/>
            <a:ext cx="1505220" cy="400110"/>
          </a:xfrm>
          <a:prstGeom prst="rect">
            <a:avLst/>
          </a:prstGeom>
          <a:noFill/>
        </p:spPr>
        <p:txBody>
          <a:bodyPr wrap="none" rtlCol="0">
            <a:spAutoFit/>
          </a:bodyPr>
          <a:lstStyle/>
          <a:p>
            <a:pPr defTabSz="762015"/>
            <a:r>
              <a:rPr lang="en-US" sz="2000" dirty="0">
                <a:solidFill>
                  <a:prstClr val="black"/>
                </a:solidFill>
                <a:latin typeface="Calibri" panose="020F0502020204030204"/>
              </a:rPr>
              <a:t>Latency (ms)</a:t>
            </a:r>
          </a:p>
        </p:txBody>
      </p:sp>
      <p:cxnSp>
        <p:nvCxnSpPr>
          <p:cNvPr id="20" name="Straight Connector 19"/>
          <p:cNvCxnSpPr/>
          <p:nvPr/>
        </p:nvCxnSpPr>
        <p:spPr>
          <a:xfrm>
            <a:off x="8564391" y="2311320"/>
            <a:ext cx="3844" cy="348615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6" name="Chart 25"/>
          <p:cNvGraphicFramePr>
            <a:graphicFrameLocks/>
          </p:cNvGraphicFramePr>
          <p:nvPr/>
        </p:nvGraphicFramePr>
        <p:xfrm>
          <a:off x="2641874" y="2407285"/>
          <a:ext cx="6164931" cy="3757078"/>
        </p:xfrm>
        <a:graphic>
          <a:graphicData uri="http://schemas.openxmlformats.org/drawingml/2006/chart">
            <c:chart xmlns:c="http://schemas.openxmlformats.org/drawingml/2006/chart" xmlns:r="http://schemas.openxmlformats.org/officeDocument/2006/relationships" r:id="rId3"/>
          </a:graphicData>
        </a:graphic>
      </p:graphicFrame>
      <p:grpSp>
        <p:nvGrpSpPr>
          <p:cNvPr id="42" name="Group 41"/>
          <p:cNvGrpSpPr/>
          <p:nvPr/>
        </p:nvGrpSpPr>
        <p:grpSpPr>
          <a:xfrm>
            <a:off x="5847214" y="1807752"/>
            <a:ext cx="5470390" cy="369332"/>
            <a:chOff x="4349884" y="1790301"/>
            <a:chExt cx="5470390" cy="369332"/>
          </a:xfrm>
        </p:grpSpPr>
        <p:sp>
          <p:nvSpPr>
            <p:cNvPr id="40" name="TextBox 39"/>
            <p:cNvSpPr txBox="1"/>
            <p:nvPr/>
          </p:nvSpPr>
          <p:spPr>
            <a:xfrm>
              <a:off x="4491857" y="1790301"/>
              <a:ext cx="5328417" cy="369332"/>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SSR-Hybrid (Including Spatial &amp; Sequential)</a:t>
              </a:r>
              <a:endParaRPr lang="en-US" sz="1800" dirty="0">
                <a:solidFill>
                  <a:prstClr val="black"/>
                </a:solidFill>
                <a:latin typeface="Calibri" panose="020F0502020204030204"/>
              </a:endParaRPr>
            </a:p>
          </p:txBody>
        </p:sp>
        <p:sp>
          <p:nvSpPr>
            <p:cNvPr id="41" name="Oval 40"/>
            <p:cNvSpPr/>
            <p:nvPr/>
          </p:nvSpPr>
          <p:spPr>
            <a:xfrm>
              <a:off x="4349884" y="1903440"/>
              <a:ext cx="133350" cy="13672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9" name="TextBox 330"/>
          <p:cNvSpPr txBox="1"/>
          <p:nvPr/>
        </p:nvSpPr>
        <p:spPr>
          <a:xfrm>
            <a:off x="4522327" y="2213738"/>
            <a:ext cx="2306767"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2"/>
                </a:solidFill>
                <a:latin typeface="Calibri" panose="020F0502020204030204"/>
                <a:ea typeface="等线" panose="02010600030101010101" pitchFamily="2" charset="-122"/>
              </a:rPr>
              <a:t>BS = 6 </a:t>
            </a:r>
            <a:br>
              <a:rPr lang="en-US" altLang="zh-CN" sz="1600" dirty="0">
                <a:solidFill>
                  <a:schemeClr val="accent2"/>
                </a:solidFill>
                <a:latin typeface="Calibri" panose="020F0502020204030204"/>
                <a:ea typeface="等线" panose="02010600030101010101" pitchFamily="2" charset="-122"/>
              </a:rPr>
            </a:br>
            <a:r>
              <a:rPr lang="en-US" altLang="zh-CN" sz="1600" dirty="0">
                <a:solidFill>
                  <a:schemeClr val="accent2"/>
                </a:solidFill>
                <a:latin typeface="Calibri" panose="020F0502020204030204"/>
                <a:ea typeface="等线" panose="02010600030101010101" pitchFamily="2" charset="-122"/>
              </a:rPr>
              <a:t>0.54ms, 26.7 TOPS</a:t>
            </a:r>
          </a:p>
        </p:txBody>
      </p:sp>
      <p:sp>
        <p:nvSpPr>
          <p:cNvPr id="45" name="TextBox 330"/>
          <p:cNvSpPr txBox="1"/>
          <p:nvPr/>
        </p:nvSpPr>
        <p:spPr>
          <a:xfrm>
            <a:off x="8573315" y="3959331"/>
            <a:ext cx="174109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1"/>
                </a:solidFill>
                <a:latin typeface="Calibri" panose="020F0502020204030204"/>
                <a:ea typeface="等线" panose="02010600030101010101" pitchFamily="2" charset="-122"/>
              </a:rPr>
              <a:t>BS = 6</a:t>
            </a:r>
          </a:p>
          <a:p>
            <a:pPr algn="ctr" defTabSz="762015"/>
            <a:r>
              <a:rPr lang="en-US" altLang="zh-CN" sz="1600" dirty="0">
                <a:solidFill>
                  <a:schemeClr val="accent1"/>
                </a:solidFill>
                <a:latin typeface="Calibri" panose="020F0502020204030204"/>
                <a:ea typeface="等线" panose="02010600030101010101" pitchFamily="2" charset="-122"/>
              </a:rPr>
              <a:t>1.3ms, 11.2TOPS</a:t>
            </a:r>
          </a:p>
        </p:txBody>
      </p:sp>
      <p:grpSp>
        <p:nvGrpSpPr>
          <p:cNvPr id="51" name="Group 50"/>
          <p:cNvGrpSpPr/>
          <p:nvPr/>
        </p:nvGrpSpPr>
        <p:grpSpPr>
          <a:xfrm>
            <a:off x="4274436" y="1802371"/>
            <a:ext cx="1878714" cy="369332"/>
            <a:chOff x="4827713" y="2201030"/>
            <a:chExt cx="1878714" cy="369332"/>
          </a:xfrm>
        </p:grpSpPr>
        <p:sp>
          <p:nvSpPr>
            <p:cNvPr id="52" name="Isosceles Triangle 51"/>
            <p:cNvSpPr/>
            <p:nvPr/>
          </p:nvSpPr>
          <p:spPr>
            <a:xfrm>
              <a:off x="4827713" y="2314493"/>
              <a:ext cx="127132" cy="12018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sp>
          <p:nvSpPr>
            <p:cNvPr id="53" name="TextBox 52"/>
            <p:cNvSpPr txBox="1"/>
            <p:nvPr/>
          </p:nvSpPr>
          <p:spPr>
            <a:xfrm>
              <a:off x="4966241" y="2201030"/>
              <a:ext cx="1740186" cy="369332"/>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Spatial-only</a:t>
              </a:r>
              <a:endParaRPr lang="en-US" sz="1800" dirty="0">
                <a:solidFill>
                  <a:prstClr val="black"/>
                </a:solidFill>
                <a:latin typeface="Calibri" panose="020F0502020204030204"/>
              </a:endParaRPr>
            </a:p>
          </p:txBody>
        </p:sp>
      </p:grpSp>
      <p:grpSp>
        <p:nvGrpSpPr>
          <p:cNvPr id="54" name="Group 53"/>
          <p:cNvGrpSpPr/>
          <p:nvPr/>
        </p:nvGrpSpPr>
        <p:grpSpPr>
          <a:xfrm>
            <a:off x="2294454" y="1794420"/>
            <a:ext cx="1869611" cy="369332"/>
            <a:chOff x="3958530" y="821360"/>
            <a:chExt cx="1518678" cy="353081"/>
          </a:xfrm>
        </p:grpSpPr>
        <p:sp>
          <p:nvSpPr>
            <p:cNvPr id="55" name="Rectangle 54"/>
            <p:cNvSpPr/>
            <p:nvPr/>
          </p:nvSpPr>
          <p:spPr>
            <a:xfrm>
              <a:off x="3958530" y="940893"/>
              <a:ext cx="82408" cy="11074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sp>
          <p:nvSpPr>
            <p:cNvPr id="56" name="TextBox 55"/>
            <p:cNvSpPr txBox="1"/>
            <p:nvPr/>
          </p:nvSpPr>
          <p:spPr>
            <a:xfrm>
              <a:off x="4083788" y="821360"/>
              <a:ext cx="1393420" cy="353081"/>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Sequential-Only</a:t>
              </a:r>
              <a:endParaRPr lang="en-US" sz="1800" dirty="0">
                <a:solidFill>
                  <a:prstClr val="black"/>
                </a:solidFill>
                <a:latin typeface="Calibri" panose="020F0502020204030204"/>
              </a:endParaRPr>
            </a:p>
          </p:txBody>
        </p:sp>
      </p:grpSp>
      <p:sp>
        <p:nvSpPr>
          <p:cNvPr id="59" name="TextBox 330"/>
          <p:cNvSpPr txBox="1"/>
          <p:nvPr/>
        </p:nvSpPr>
        <p:spPr>
          <a:xfrm>
            <a:off x="3190838" y="4608457"/>
            <a:ext cx="174109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1"/>
                </a:solidFill>
                <a:latin typeface="Calibri" panose="020F0502020204030204"/>
                <a:ea typeface="等线" panose="02010600030101010101" pitchFamily="2" charset="-122"/>
              </a:rPr>
              <a:t>BS = 1</a:t>
            </a:r>
          </a:p>
          <a:p>
            <a:pPr algn="ctr" defTabSz="762015"/>
            <a:r>
              <a:rPr lang="en-US" altLang="zh-CN" sz="1600" dirty="0">
                <a:solidFill>
                  <a:schemeClr val="accent1"/>
                </a:solidFill>
                <a:latin typeface="Calibri" panose="020F0502020204030204"/>
                <a:ea typeface="等线" panose="02010600030101010101" pitchFamily="2" charset="-122"/>
              </a:rPr>
              <a:t>0.22ms, 10.9TOPS</a:t>
            </a:r>
          </a:p>
        </p:txBody>
      </p:sp>
      <p:sp>
        <p:nvSpPr>
          <p:cNvPr id="24" name="Rectangle 23"/>
          <p:cNvSpPr/>
          <p:nvPr/>
        </p:nvSpPr>
        <p:spPr>
          <a:xfrm>
            <a:off x="5402580" y="2813753"/>
            <a:ext cx="220980" cy="2282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30"/>
          <p:cNvSpPr txBox="1"/>
          <p:nvPr/>
        </p:nvSpPr>
        <p:spPr>
          <a:xfrm>
            <a:off x="4613918" y="5051463"/>
            <a:ext cx="2479164"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2"/>
                </a:solidFill>
                <a:latin typeface="Calibri" panose="020F0502020204030204"/>
                <a:ea typeface="等线" panose="02010600030101010101" pitchFamily="2" charset="-122"/>
              </a:rPr>
              <a:t>BS = 1</a:t>
            </a:r>
            <a:br>
              <a:rPr lang="en-US" altLang="zh-CN" sz="1600" dirty="0">
                <a:solidFill>
                  <a:schemeClr val="accent2"/>
                </a:solidFill>
                <a:latin typeface="Calibri" panose="020F0502020204030204"/>
                <a:ea typeface="等线" panose="02010600030101010101" pitchFamily="2" charset="-122"/>
              </a:rPr>
            </a:br>
            <a:r>
              <a:rPr lang="en-US" altLang="zh-CN" sz="1600" dirty="0">
                <a:solidFill>
                  <a:schemeClr val="accent2"/>
                </a:solidFill>
                <a:latin typeface="Calibri" panose="020F0502020204030204"/>
                <a:ea typeface="等线" panose="02010600030101010101" pitchFamily="2" charset="-122"/>
              </a:rPr>
              <a:t>0.43ms, 5.66TOPS</a:t>
            </a:r>
          </a:p>
        </p:txBody>
      </p:sp>
    </p:spTree>
    <p:extLst>
      <p:ext uri="{BB962C8B-B14F-4D97-AF65-F5344CB8AC3E}">
        <p14:creationId xmlns:p14="http://schemas.microsoft.com/office/powerpoint/2010/main" val="98604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65</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Experiment Results</a:t>
            </a:r>
          </a:p>
        </p:txBody>
      </p:sp>
      <p:sp>
        <p:nvSpPr>
          <p:cNvPr id="5" name="Content Placeholder 4"/>
          <p:cNvSpPr>
            <a:spLocks noGrp="1"/>
          </p:cNvSpPr>
          <p:nvPr>
            <p:ph sz="half" idx="4294967295"/>
          </p:nvPr>
        </p:nvSpPr>
        <p:spPr>
          <a:xfrm>
            <a:off x="519113" y="1177925"/>
            <a:ext cx="11672887" cy="574675"/>
          </a:xfrm>
        </p:spPr>
        <p:txBody>
          <a:bodyPr/>
          <a:lstStyle/>
          <a:p>
            <a:r>
              <a:rPr lang="en-US" altLang="zh-CN" dirty="0"/>
              <a:t> </a:t>
            </a:r>
            <a:r>
              <a:rPr lang="en-US" altLang="zh-CN" dirty="0">
                <a:solidFill>
                  <a:srgbClr val="C00000"/>
                </a:solidFill>
              </a:rPr>
              <a:t>Latency </a:t>
            </a:r>
            <a:r>
              <a:rPr lang="en-US" altLang="zh-CN" dirty="0"/>
              <a:t>&amp;</a:t>
            </a:r>
            <a:r>
              <a:rPr lang="en-US" altLang="zh-CN" dirty="0">
                <a:solidFill>
                  <a:srgbClr val="C00000"/>
                </a:solidFill>
              </a:rPr>
              <a:t> Throughput Tradeoff Analysis </a:t>
            </a:r>
            <a:r>
              <a:rPr lang="en-US" altLang="zh-CN" dirty="0"/>
              <a:t>of </a:t>
            </a:r>
            <a:r>
              <a:rPr lang="en-US" altLang="zh-CN" dirty="0" err="1"/>
              <a:t>DeiT</a:t>
            </a:r>
            <a:r>
              <a:rPr lang="en-US" altLang="zh-CN" dirty="0"/>
              <a:t>-T across Different Strategies</a:t>
            </a:r>
          </a:p>
        </p:txBody>
      </p:sp>
      <p:sp>
        <p:nvSpPr>
          <p:cNvPr id="16" name="TextBox 5"/>
          <p:cNvSpPr txBox="1"/>
          <p:nvPr/>
        </p:nvSpPr>
        <p:spPr>
          <a:xfrm rot="16200000">
            <a:off x="1151519" y="4230561"/>
            <a:ext cx="2164247"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62015"/>
            <a:r>
              <a:rPr lang="en-US" sz="2000" dirty="0">
                <a:solidFill>
                  <a:prstClr val="black"/>
                </a:solidFill>
                <a:latin typeface="Calibri" panose="020F0502020204030204"/>
              </a:rPr>
              <a:t>Throughput (TOP</a:t>
            </a:r>
            <a:r>
              <a:rPr lang="en-US" altLang="zh-CN" sz="2000" dirty="0">
                <a:solidFill>
                  <a:prstClr val="black"/>
                </a:solidFill>
                <a:latin typeface="Calibri" panose="020F0502020204030204"/>
                <a:ea typeface="等线" panose="02010600030101010101" pitchFamily="2" charset="-122"/>
              </a:rPr>
              <a:t>S</a:t>
            </a:r>
            <a:r>
              <a:rPr lang="en-US" sz="2000" dirty="0">
                <a:solidFill>
                  <a:prstClr val="black"/>
                </a:solidFill>
                <a:latin typeface="Calibri" panose="020F0502020204030204"/>
              </a:rPr>
              <a:t>)</a:t>
            </a:r>
          </a:p>
        </p:txBody>
      </p:sp>
      <p:sp>
        <p:nvSpPr>
          <p:cNvPr id="17" name="TextBox 16"/>
          <p:cNvSpPr txBox="1"/>
          <p:nvPr/>
        </p:nvSpPr>
        <p:spPr>
          <a:xfrm>
            <a:off x="4971730" y="6164363"/>
            <a:ext cx="1505220" cy="400110"/>
          </a:xfrm>
          <a:prstGeom prst="rect">
            <a:avLst/>
          </a:prstGeom>
          <a:noFill/>
        </p:spPr>
        <p:txBody>
          <a:bodyPr wrap="none" rtlCol="0">
            <a:spAutoFit/>
          </a:bodyPr>
          <a:lstStyle/>
          <a:p>
            <a:pPr defTabSz="762015"/>
            <a:r>
              <a:rPr lang="en-US" sz="2000" dirty="0">
                <a:solidFill>
                  <a:prstClr val="black"/>
                </a:solidFill>
                <a:latin typeface="Calibri" panose="020F0502020204030204"/>
              </a:rPr>
              <a:t>Latency (ms)</a:t>
            </a:r>
          </a:p>
        </p:txBody>
      </p:sp>
      <p:cxnSp>
        <p:nvCxnSpPr>
          <p:cNvPr id="20" name="Straight Connector 19"/>
          <p:cNvCxnSpPr/>
          <p:nvPr/>
        </p:nvCxnSpPr>
        <p:spPr>
          <a:xfrm>
            <a:off x="5033791" y="2350791"/>
            <a:ext cx="3844" cy="348615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6" name="Chart 25"/>
          <p:cNvGraphicFramePr>
            <a:graphicFrameLocks/>
          </p:cNvGraphicFramePr>
          <p:nvPr/>
        </p:nvGraphicFramePr>
        <p:xfrm>
          <a:off x="2641874" y="2407285"/>
          <a:ext cx="6164931" cy="3757078"/>
        </p:xfrm>
        <a:graphic>
          <a:graphicData uri="http://schemas.openxmlformats.org/drawingml/2006/chart">
            <c:chart xmlns:c="http://schemas.openxmlformats.org/drawingml/2006/chart" xmlns:r="http://schemas.openxmlformats.org/officeDocument/2006/relationships" r:id="rId3"/>
          </a:graphicData>
        </a:graphic>
      </p:graphicFrame>
      <p:grpSp>
        <p:nvGrpSpPr>
          <p:cNvPr id="42" name="Group 41"/>
          <p:cNvGrpSpPr/>
          <p:nvPr/>
        </p:nvGrpSpPr>
        <p:grpSpPr>
          <a:xfrm>
            <a:off x="5847214" y="1807752"/>
            <a:ext cx="5470390" cy="369332"/>
            <a:chOff x="4349884" y="1790301"/>
            <a:chExt cx="5470390" cy="369332"/>
          </a:xfrm>
        </p:grpSpPr>
        <p:sp>
          <p:nvSpPr>
            <p:cNvPr id="40" name="TextBox 39"/>
            <p:cNvSpPr txBox="1"/>
            <p:nvPr/>
          </p:nvSpPr>
          <p:spPr>
            <a:xfrm>
              <a:off x="4491857" y="1790301"/>
              <a:ext cx="5328417" cy="369332"/>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SSR-Hybrid (Including Spatial &amp; Sequential)</a:t>
              </a:r>
              <a:endParaRPr lang="en-US" sz="1800" dirty="0">
                <a:solidFill>
                  <a:prstClr val="black"/>
                </a:solidFill>
                <a:latin typeface="Calibri" panose="020F0502020204030204"/>
              </a:endParaRPr>
            </a:p>
          </p:txBody>
        </p:sp>
        <p:sp>
          <p:nvSpPr>
            <p:cNvPr id="41" name="Oval 40"/>
            <p:cNvSpPr/>
            <p:nvPr/>
          </p:nvSpPr>
          <p:spPr>
            <a:xfrm>
              <a:off x="4349884" y="1903440"/>
              <a:ext cx="133350" cy="13672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9" name="TextBox 330"/>
          <p:cNvSpPr txBox="1"/>
          <p:nvPr/>
        </p:nvSpPr>
        <p:spPr>
          <a:xfrm>
            <a:off x="4522327" y="2213738"/>
            <a:ext cx="2306767"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2"/>
                </a:solidFill>
                <a:latin typeface="Calibri" panose="020F0502020204030204"/>
                <a:ea typeface="等线" panose="02010600030101010101" pitchFamily="2" charset="-122"/>
              </a:rPr>
              <a:t>BS = 6 </a:t>
            </a:r>
            <a:br>
              <a:rPr lang="en-US" altLang="zh-CN" sz="1600" dirty="0">
                <a:solidFill>
                  <a:schemeClr val="accent2"/>
                </a:solidFill>
                <a:latin typeface="Calibri" panose="020F0502020204030204"/>
                <a:ea typeface="等线" panose="02010600030101010101" pitchFamily="2" charset="-122"/>
              </a:rPr>
            </a:br>
            <a:r>
              <a:rPr lang="en-US" altLang="zh-CN" sz="1600" dirty="0">
                <a:solidFill>
                  <a:schemeClr val="accent2"/>
                </a:solidFill>
                <a:latin typeface="Calibri" panose="020F0502020204030204"/>
                <a:ea typeface="等线" panose="02010600030101010101" pitchFamily="2" charset="-122"/>
              </a:rPr>
              <a:t>0.54ms, 26.7 TOPS</a:t>
            </a:r>
          </a:p>
        </p:txBody>
      </p:sp>
      <p:sp>
        <p:nvSpPr>
          <p:cNvPr id="45" name="TextBox 330"/>
          <p:cNvSpPr txBox="1"/>
          <p:nvPr/>
        </p:nvSpPr>
        <p:spPr>
          <a:xfrm>
            <a:off x="8573315" y="3959331"/>
            <a:ext cx="174109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1"/>
                </a:solidFill>
                <a:latin typeface="Calibri" panose="020F0502020204030204"/>
                <a:ea typeface="等线" panose="02010600030101010101" pitchFamily="2" charset="-122"/>
              </a:rPr>
              <a:t>BS = 6</a:t>
            </a:r>
          </a:p>
          <a:p>
            <a:pPr algn="ctr" defTabSz="762015"/>
            <a:r>
              <a:rPr lang="en-US" altLang="zh-CN" sz="1600" dirty="0">
                <a:solidFill>
                  <a:schemeClr val="accent1"/>
                </a:solidFill>
                <a:latin typeface="Calibri" panose="020F0502020204030204"/>
                <a:ea typeface="等线" panose="02010600030101010101" pitchFamily="2" charset="-122"/>
              </a:rPr>
              <a:t>1.3ms, 11.2TOPS</a:t>
            </a:r>
          </a:p>
        </p:txBody>
      </p:sp>
      <p:grpSp>
        <p:nvGrpSpPr>
          <p:cNvPr id="51" name="Group 50"/>
          <p:cNvGrpSpPr/>
          <p:nvPr/>
        </p:nvGrpSpPr>
        <p:grpSpPr>
          <a:xfrm>
            <a:off x="4274436" y="1802371"/>
            <a:ext cx="1878714" cy="369332"/>
            <a:chOff x="4827713" y="2201030"/>
            <a:chExt cx="1878714" cy="369332"/>
          </a:xfrm>
        </p:grpSpPr>
        <p:sp>
          <p:nvSpPr>
            <p:cNvPr id="52" name="Isosceles Triangle 51"/>
            <p:cNvSpPr/>
            <p:nvPr/>
          </p:nvSpPr>
          <p:spPr>
            <a:xfrm>
              <a:off x="4827713" y="2314493"/>
              <a:ext cx="127132" cy="12018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sp>
          <p:nvSpPr>
            <p:cNvPr id="53" name="TextBox 52"/>
            <p:cNvSpPr txBox="1"/>
            <p:nvPr/>
          </p:nvSpPr>
          <p:spPr>
            <a:xfrm>
              <a:off x="4966241" y="2201030"/>
              <a:ext cx="1740186" cy="369332"/>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Spatial-only</a:t>
              </a:r>
              <a:endParaRPr lang="en-US" sz="1800" dirty="0">
                <a:solidFill>
                  <a:prstClr val="black"/>
                </a:solidFill>
                <a:latin typeface="Calibri" panose="020F0502020204030204"/>
              </a:endParaRPr>
            </a:p>
          </p:txBody>
        </p:sp>
      </p:grpSp>
      <p:grpSp>
        <p:nvGrpSpPr>
          <p:cNvPr id="54" name="Group 53"/>
          <p:cNvGrpSpPr/>
          <p:nvPr/>
        </p:nvGrpSpPr>
        <p:grpSpPr>
          <a:xfrm>
            <a:off x="2294454" y="1794420"/>
            <a:ext cx="1869611" cy="369332"/>
            <a:chOff x="3958530" y="821360"/>
            <a:chExt cx="1518678" cy="353081"/>
          </a:xfrm>
        </p:grpSpPr>
        <p:sp>
          <p:nvSpPr>
            <p:cNvPr id="55" name="Rectangle 54"/>
            <p:cNvSpPr/>
            <p:nvPr/>
          </p:nvSpPr>
          <p:spPr>
            <a:xfrm>
              <a:off x="3958530" y="940893"/>
              <a:ext cx="82408" cy="11074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sp>
          <p:nvSpPr>
            <p:cNvPr id="56" name="TextBox 55"/>
            <p:cNvSpPr txBox="1"/>
            <p:nvPr/>
          </p:nvSpPr>
          <p:spPr>
            <a:xfrm>
              <a:off x="4083788" y="821360"/>
              <a:ext cx="1393420" cy="353081"/>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Sequential-Only</a:t>
              </a:r>
              <a:endParaRPr lang="en-US" sz="1800" dirty="0">
                <a:solidFill>
                  <a:prstClr val="black"/>
                </a:solidFill>
                <a:latin typeface="Calibri" panose="020F0502020204030204"/>
              </a:endParaRPr>
            </a:p>
          </p:txBody>
        </p:sp>
      </p:grpSp>
      <p:sp>
        <p:nvSpPr>
          <p:cNvPr id="59" name="TextBox 330"/>
          <p:cNvSpPr txBox="1"/>
          <p:nvPr/>
        </p:nvSpPr>
        <p:spPr>
          <a:xfrm>
            <a:off x="3190838" y="4608457"/>
            <a:ext cx="174109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1"/>
                </a:solidFill>
                <a:latin typeface="Calibri" panose="020F0502020204030204"/>
                <a:ea typeface="等线" panose="02010600030101010101" pitchFamily="2" charset="-122"/>
              </a:rPr>
              <a:t>BS = 1</a:t>
            </a:r>
          </a:p>
          <a:p>
            <a:pPr algn="ctr" defTabSz="762015"/>
            <a:r>
              <a:rPr lang="en-US" altLang="zh-CN" sz="1600" dirty="0">
                <a:solidFill>
                  <a:schemeClr val="accent1"/>
                </a:solidFill>
                <a:latin typeface="Calibri" panose="020F0502020204030204"/>
                <a:ea typeface="等线" panose="02010600030101010101" pitchFamily="2" charset="-122"/>
              </a:rPr>
              <a:t>0.22ms, 10.9TOPS</a:t>
            </a:r>
          </a:p>
        </p:txBody>
      </p:sp>
      <p:sp>
        <p:nvSpPr>
          <p:cNvPr id="24" name="Rectangle 23"/>
          <p:cNvSpPr/>
          <p:nvPr/>
        </p:nvSpPr>
        <p:spPr>
          <a:xfrm>
            <a:off x="4075001" y="4461263"/>
            <a:ext cx="220980" cy="2282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455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66</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Experiment Results</a:t>
            </a:r>
          </a:p>
        </p:txBody>
      </p:sp>
      <p:sp>
        <p:nvSpPr>
          <p:cNvPr id="5" name="Content Placeholder 4"/>
          <p:cNvSpPr>
            <a:spLocks noGrp="1"/>
          </p:cNvSpPr>
          <p:nvPr>
            <p:ph sz="half" idx="4294967295"/>
          </p:nvPr>
        </p:nvSpPr>
        <p:spPr>
          <a:xfrm>
            <a:off x="519113" y="1177925"/>
            <a:ext cx="11672887" cy="574675"/>
          </a:xfrm>
        </p:spPr>
        <p:txBody>
          <a:bodyPr/>
          <a:lstStyle/>
          <a:p>
            <a:r>
              <a:rPr lang="en-US" altLang="zh-CN" dirty="0"/>
              <a:t> </a:t>
            </a:r>
            <a:r>
              <a:rPr lang="en-US" altLang="zh-CN" dirty="0">
                <a:solidFill>
                  <a:srgbClr val="C00000"/>
                </a:solidFill>
              </a:rPr>
              <a:t>Latency </a:t>
            </a:r>
            <a:r>
              <a:rPr lang="en-US" altLang="zh-CN" dirty="0"/>
              <a:t>&amp;</a:t>
            </a:r>
            <a:r>
              <a:rPr lang="en-US" altLang="zh-CN" dirty="0">
                <a:solidFill>
                  <a:srgbClr val="C00000"/>
                </a:solidFill>
              </a:rPr>
              <a:t> Throughput Tradeoff Analysis </a:t>
            </a:r>
            <a:r>
              <a:rPr lang="en-US" altLang="zh-CN" dirty="0"/>
              <a:t>of </a:t>
            </a:r>
            <a:r>
              <a:rPr lang="en-US" altLang="zh-CN" dirty="0" err="1"/>
              <a:t>DeiT</a:t>
            </a:r>
            <a:r>
              <a:rPr lang="en-US" altLang="zh-CN" dirty="0"/>
              <a:t>-T across Different Strategies</a:t>
            </a:r>
          </a:p>
        </p:txBody>
      </p:sp>
      <p:sp>
        <p:nvSpPr>
          <p:cNvPr id="16" name="TextBox 5"/>
          <p:cNvSpPr txBox="1"/>
          <p:nvPr/>
        </p:nvSpPr>
        <p:spPr>
          <a:xfrm rot="16200000">
            <a:off x="1151519" y="4230561"/>
            <a:ext cx="2164247"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62015"/>
            <a:r>
              <a:rPr lang="en-US" sz="2000" dirty="0">
                <a:solidFill>
                  <a:prstClr val="black"/>
                </a:solidFill>
                <a:latin typeface="Calibri" panose="020F0502020204030204"/>
              </a:rPr>
              <a:t>Throughput (TOP</a:t>
            </a:r>
            <a:r>
              <a:rPr lang="en-US" altLang="zh-CN" sz="2000" dirty="0">
                <a:solidFill>
                  <a:prstClr val="black"/>
                </a:solidFill>
                <a:latin typeface="Calibri" panose="020F0502020204030204"/>
                <a:ea typeface="等线" panose="02010600030101010101" pitchFamily="2" charset="-122"/>
              </a:rPr>
              <a:t>S</a:t>
            </a:r>
            <a:r>
              <a:rPr lang="en-US" sz="2000" dirty="0">
                <a:solidFill>
                  <a:prstClr val="black"/>
                </a:solidFill>
                <a:latin typeface="Calibri" panose="020F0502020204030204"/>
              </a:rPr>
              <a:t>)</a:t>
            </a:r>
          </a:p>
        </p:txBody>
      </p:sp>
      <p:sp>
        <p:nvSpPr>
          <p:cNvPr id="17" name="TextBox 16"/>
          <p:cNvSpPr txBox="1"/>
          <p:nvPr/>
        </p:nvSpPr>
        <p:spPr>
          <a:xfrm>
            <a:off x="4971730" y="6164363"/>
            <a:ext cx="1505220" cy="400110"/>
          </a:xfrm>
          <a:prstGeom prst="rect">
            <a:avLst/>
          </a:prstGeom>
          <a:noFill/>
        </p:spPr>
        <p:txBody>
          <a:bodyPr wrap="none" rtlCol="0">
            <a:spAutoFit/>
          </a:bodyPr>
          <a:lstStyle/>
          <a:p>
            <a:pPr defTabSz="762015"/>
            <a:r>
              <a:rPr lang="en-US" sz="2000" dirty="0">
                <a:solidFill>
                  <a:prstClr val="black"/>
                </a:solidFill>
                <a:latin typeface="Calibri" panose="020F0502020204030204"/>
              </a:rPr>
              <a:t>Latency (ms)</a:t>
            </a:r>
          </a:p>
        </p:txBody>
      </p:sp>
      <p:graphicFrame>
        <p:nvGraphicFramePr>
          <p:cNvPr id="26" name="Chart 25"/>
          <p:cNvGraphicFramePr>
            <a:graphicFrameLocks/>
          </p:cNvGraphicFramePr>
          <p:nvPr/>
        </p:nvGraphicFramePr>
        <p:xfrm>
          <a:off x="2641874" y="2382797"/>
          <a:ext cx="6164931" cy="3757078"/>
        </p:xfrm>
        <a:graphic>
          <a:graphicData uri="http://schemas.openxmlformats.org/drawingml/2006/chart">
            <c:chart xmlns:c="http://schemas.openxmlformats.org/drawingml/2006/chart" xmlns:r="http://schemas.openxmlformats.org/officeDocument/2006/relationships" r:id="rId3"/>
          </a:graphicData>
        </a:graphic>
      </p:graphicFrame>
      <p:grpSp>
        <p:nvGrpSpPr>
          <p:cNvPr id="42" name="Group 41"/>
          <p:cNvGrpSpPr/>
          <p:nvPr/>
        </p:nvGrpSpPr>
        <p:grpSpPr>
          <a:xfrm>
            <a:off x="5847214" y="1807752"/>
            <a:ext cx="5470390" cy="369332"/>
            <a:chOff x="4349884" y="1790301"/>
            <a:chExt cx="5470390" cy="369332"/>
          </a:xfrm>
        </p:grpSpPr>
        <p:sp>
          <p:nvSpPr>
            <p:cNvPr id="40" name="TextBox 39"/>
            <p:cNvSpPr txBox="1"/>
            <p:nvPr/>
          </p:nvSpPr>
          <p:spPr>
            <a:xfrm>
              <a:off x="4491857" y="1790301"/>
              <a:ext cx="5328417" cy="369332"/>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SSR-Hybrid (Including Spatial &amp; Sequential)</a:t>
              </a:r>
              <a:endParaRPr lang="en-US" sz="1800" dirty="0">
                <a:solidFill>
                  <a:prstClr val="black"/>
                </a:solidFill>
                <a:latin typeface="Calibri" panose="020F0502020204030204"/>
              </a:endParaRPr>
            </a:p>
          </p:txBody>
        </p:sp>
        <p:sp>
          <p:nvSpPr>
            <p:cNvPr id="41" name="Oval 40"/>
            <p:cNvSpPr/>
            <p:nvPr/>
          </p:nvSpPr>
          <p:spPr>
            <a:xfrm>
              <a:off x="4349884" y="1903440"/>
              <a:ext cx="133350" cy="13672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9" name="TextBox 330"/>
          <p:cNvSpPr txBox="1"/>
          <p:nvPr/>
        </p:nvSpPr>
        <p:spPr>
          <a:xfrm>
            <a:off x="4522327" y="2213738"/>
            <a:ext cx="2306767"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2"/>
                </a:solidFill>
                <a:latin typeface="Calibri" panose="020F0502020204030204"/>
                <a:ea typeface="等线" panose="02010600030101010101" pitchFamily="2" charset="-122"/>
              </a:rPr>
              <a:t>BS = 6 </a:t>
            </a:r>
            <a:br>
              <a:rPr lang="en-US" altLang="zh-CN" sz="1600" dirty="0">
                <a:solidFill>
                  <a:schemeClr val="accent2"/>
                </a:solidFill>
                <a:latin typeface="Calibri" panose="020F0502020204030204"/>
                <a:ea typeface="等线" panose="02010600030101010101" pitchFamily="2" charset="-122"/>
              </a:rPr>
            </a:br>
            <a:r>
              <a:rPr lang="en-US" altLang="zh-CN" sz="1600" dirty="0">
                <a:solidFill>
                  <a:schemeClr val="accent2"/>
                </a:solidFill>
                <a:latin typeface="Calibri" panose="020F0502020204030204"/>
                <a:ea typeface="等线" panose="02010600030101010101" pitchFamily="2" charset="-122"/>
              </a:rPr>
              <a:t>0.54ms, 26.7 TOPS</a:t>
            </a:r>
          </a:p>
        </p:txBody>
      </p:sp>
      <p:sp>
        <p:nvSpPr>
          <p:cNvPr id="45" name="TextBox 330"/>
          <p:cNvSpPr txBox="1"/>
          <p:nvPr/>
        </p:nvSpPr>
        <p:spPr>
          <a:xfrm>
            <a:off x="8573315" y="3959331"/>
            <a:ext cx="174109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1"/>
                </a:solidFill>
                <a:latin typeface="Calibri" panose="020F0502020204030204"/>
                <a:ea typeface="等线" panose="02010600030101010101" pitchFamily="2" charset="-122"/>
              </a:rPr>
              <a:t>BS = 6</a:t>
            </a:r>
          </a:p>
          <a:p>
            <a:pPr algn="ctr" defTabSz="762015"/>
            <a:r>
              <a:rPr lang="en-US" altLang="zh-CN" sz="1600" dirty="0">
                <a:solidFill>
                  <a:schemeClr val="accent1"/>
                </a:solidFill>
                <a:latin typeface="Calibri" panose="020F0502020204030204"/>
                <a:ea typeface="等线" panose="02010600030101010101" pitchFamily="2" charset="-122"/>
              </a:rPr>
              <a:t>1.3ms, 11.2TOPS</a:t>
            </a:r>
          </a:p>
        </p:txBody>
      </p:sp>
      <p:grpSp>
        <p:nvGrpSpPr>
          <p:cNvPr id="51" name="Group 50"/>
          <p:cNvGrpSpPr/>
          <p:nvPr/>
        </p:nvGrpSpPr>
        <p:grpSpPr>
          <a:xfrm>
            <a:off x="4274436" y="1802371"/>
            <a:ext cx="1878714" cy="369332"/>
            <a:chOff x="4827713" y="2201030"/>
            <a:chExt cx="1878714" cy="369332"/>
          </a:xfrm>
        </p:grpSpPr>
        <p:sp>
          <p:nvSpPr>
            <p:cNvPr id="52" name="Isosceles Triangle 51"/>
            <p:cNvSpPr/>
            <p:nvPr/>
          </p:nvSpPr>
          <p:spPr>
            <a:xfrm>
              <a:off x="4827713" y="2314493"/>
              <a:ext cx="127132" cy="12018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sp>
          <p:nvSpPr>
            <p:cNvPr id="53" name="TextBox 52"/>
            <p:cNvSpPr txBox="1"/>
            <p:nvPr/>
          </p:nvSpPr>
          <p:spPr>
            <a:xfrm>
              <a:off x="4966241" y="2201030"/>
              <a:ext cx="1740186" cy="369332"/>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Spatial-only</a:t>
              </a:r>
              <a:endParaRPr lang="en-US" sz="1800" dirty="0">
                <a:solidFill>
                  <a:prstClr val="black"/>
                </a:solidFill>
                <a:latin typeface="Calibri" panose="020F0502020204030204"/>
              </a:endParaRPr>
            </a:p>
          </p:txBody>
        </p:sp>
      </p:grpSp>
      <p:grpSp>
        <p:nvGrpSpPr>
          <p:cNvPr id="54" name="Group 53"/>
          <p:cNvGrpSpPr/>
          <p:nvPr/>
        </p:nvGrpSpPr>
        <p:grpSpPr>
          <a:xfrm>
            <a:off x="2294454" y="1794420"/>
            <a:ext cx="1869611" cy="369332"/>
            <a:chOff x="3958530" y="821360"/>
            <a:chExt cx="1518678" cy="353081"/>
          </a:xfrm>
        </p:grpSpPr>
        <p:sp>
          <p:nvSpPr>
            <p:cNvPr id="55" name="Rectangle 54"/>
            <p:cNvSpPr/>
            <p:nvPr/>
          </p:nvSpPr>
          <p:spPr>
            <a:xfrm>
              <a:off x="3958530" y="940893"/>
              <a:ext cx="82408" cy="11074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sp>
          <p:nvSpPr>
            <p:cNvPr id="56" name="TextBox 55"/>
            <p:cNvSpPr txBox="1"/>
            <p:nvPr/>
          </p:nvSpPr>
          <p:spPr>
            <a:xfrm>
              <a:off x="4083788" y="821360"/>
              <a:ext cx="1393420" cy="353081"/>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Sequential-Only</a:t>
              </a:r>
              <a:endParaRPr lang="en-US" sz="1800" dirty="0">
                <a:solidFill>
                  <a:prstClr val="black"/>
                </a:solidFill>
                <a:latin typeface="Calibri" panose="020F0502020204030204"/>
              </a:endParaRPr>
            </a:p>
          </p:txBody>
        </p:sp>
      </p:grpSp>
      <p:cxnSp>
        <p:nvCxnSpPr>
          <p:cNvPr id="6" name="Straight Connector 5"/>
          <p:cNvCxnSpPr/>
          <p:nvPr/>
        </p:nvCxnSpPr>
        <p:spPr>
          <a:xfrm flipV="1">
            <a:off x="4159429" y="3802380"/>
            <a:ext cx="725796" cy="760868"/>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05406" y="2928268"/>
            <a:ext cx="571177" cy="851252"/>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4535834" y="3406572"/>
            <a:ext cx="812440" cy="1127899"/>
            <a:chOff x="3804777" y="3420270"/>
            <a:chExt cx="812440" cy="1127899"/>
          </a:xfrm>
        </p:grpSpPr>
        <p:grpSp>
          <p:nvGrpSpPr>
            <p:cNvPr id="30" name="Group 29"/>
            <p:cNvGrpSpPr/>
            <p:nvPr/>
          </p:nvGrpSpPr>
          <p:grpSpPr>
            <a:xfrm>
              <a:off x="3804777" y="3757071"/>
              <a:ext cx="717511" cy="791098"/>
              <a:chOff x="3291203" y="4399641"/>
              <a:chExt cx="717511" cy="791098"/>
            </a:xfrm>
          </p:grpSpPr>
          <p:cxnSp>
            <p:nvCxnSpPr>
              <p:cNvPr id="33" name="Straight Arrow Connector 32"/>
              <p:cNvCxnSpPr/>
              <p:nvPr/>
            </p:nvCxnSpPr>
            <p:spPr>
              <a:xfrm flipH="1" flipV="1">
                <a:off x="3465037" y="4788342"/>
                <a:ext cx="305900" cy="363056"/>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593742" y="4615599"/>
                <a:ext cx="317052" cy="399285"/>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738486" y="4399641"/>
                <a:ext cx="270228" cy="348794"/>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291203" y="4989453"/>
                <a:ext cx="161715" cy="201286"/>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flipH="1" flipV="1">
              <a:off x="4370188" y="3612257"/>
              <a:ext cx="179498" cy="245671"/>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4459937" y="3420270"/>
              <a:ext cx="157280" cy="193635"/>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58" name="TextBox 330"/>
          <p:cNvSpPr txBox="1"/>
          <p:nvPr/>
        </p:nvSpPr>
        <p:spPr>
          <a:xfrm>
            <a:off x="2938404" y="3118985"/>
            <a:ext cx="2479164"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6"/>
                </a:solidFill>
                <a:latin typeface="Calibri" panose="020F0502020204030204"/>
                <a:ea typeface="等线" panose="02010600030101010101" pitchFamily="2" charset="-122"/>
              </a:rPr>
              <a:t>BS = 3 </a:t>
            </a:r>
            <a:br>
              <a:rPr lang="en-US" altLang="zh-CN" sz="1600" dirty="0">
                <a:solidFill>
                  <a:schemeClr val="accent6"/>
                </a:solidFill>
                <a:latin typeface="Calibri" panose="020F0502020204030204"/>
                <a:ea typeface="等线" panose="02010600030101010101" pitchFamily="2" charset="-122"/>
              </a:rPr>
            </a:br>
            <a:r>
              <a:rPr lang="en-US" altLang="zh-CN" sz="1600" dirty="0">
                <a:solidFill>
                  <a:schemeClr val="accent6"/>
                </a:solidFill>
                <a:latin typeface="Calibri" panose="020F0502020204030204"/>
                <a:ea typeface="等线" panose="02010600030101010101" pitchFamily="2" charset="-122"/>
              </a:rPr>
              <a:t>0.39ms, 18.6TOPS</a:t>
            </a:r>
          </a:p>
        </p:txBody>
      </p:sp>
      <p:sp>
        <p:nvSpPr>
          <p:cNvPr id="59" name="TextBox 330"/>
          <p:cNvSpPr txBox="1"/>
          <p:nvPr/>
        </p:nvSpPr>
        <p:spPr>
          <a:xfrm>
            <a:off x="3190838" y="4608457"/>
            <a:ext cx="174109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1"/>
                </a:solidFill>
                <a:latin typeface="Calibri" panose="020F0502020204030204"/>
                <a:ea typeface="等线" panose="02010600030101010101" pitchFamily="2" charset="-122"/>
              </a:rPr>
              <a:t>BS = 1</a:t>
            </a:r>
          </a:p>
          <a:p>
            <a:pPr algn="ctr" defTabSz="762015"/>
            <a:r>
              <a:rPr lang="en-US" altLang="zh-CN" sz="1600" dirty="0">
                <a:solidFill>
                  <a:schemeClr val="accent1"/>
                </a:solidFill>
                <a:latin typeface="Calibri" panose="020F0502020204030204"/>
                <a:ea typeface="等线" panose="02010600030101010101" pitchFamily="2" charset="-122"/>
              </a:rPr>
              <a:t>0.22ms, 10.9TOPS</a:t>
            </a:r>
          </a:p>
        </p:txBody>
      </p:sp>
    </p:spTree>
    <p:extLst>
      <p:ext uri="{BB962C8B-B14F-4D97-AF65-F5344CB8AC3E}">
        <p14:creationId xmlns:p14="http://schemas.microsoft.com/office/powerpoint/2010/main" val="273667664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67</a:t>
            </a:fld>
            <a:endParaRPr lang="zh-CN" altLang="en-US"/>
          </a:p>
        </p:txBody>
      </p:sp>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Experiment Results</a:t>
            </a:r>
          </a:p>
        </p:txBody>
      </p:sp>
      <p:sp>
        <p:nvSpPr>
          <p:cNvPr id="5" name="Content Placeholder 4"/>
          <p:cNvSpPr>
            <a:spLocks noGrp="1"/>
          </p:cNvSpPr>
          <p:nvPr>
            <p:ph sz="half" idx="4294967295"/>
          </p:nvPr>
        </p:nvSpPr>
        <p:spPr>
          <a:xfrm>
            <a:off x="519113" y="1177925"/>
            <a:ext cx="11672887" cy="574675"/>
          </a:xfrm>
        </p:spPr>
        <p:txBody>
          <a:bodyPr/>
          <a:lstStyle/>
          <a:p>
            <a:r>
              <a:rPr lang="en-US" altLang="zh-CN" dirty="0"/>
              <a:t>SSR (ours) vs </a:t>
            </a:r>
            <a:r>
              <a:rPr lang="en-US" altLang="zh-CN" dirty="0" err="1"/>
              <a:t>TensorRT</a:t>
            </a:r>
            <a:r>
              <a:rPr lang="en-US" altLang="zh-CN" dirty="0"/>
              <a:t> on GPU A10G </a:t>
            </a:r>
          </a:p>
        </p:txBody>
      </p:sp>
      <p:sp>
        <p:nvSpPr>
          <p:cNvPr id="16" name="TextBox 5"/>
          <p:cNvSpPr txBox="1"/>
          <p:nvPr/>
        </p:nvSpPr>
        <p:spPr>
          <a:xfrm rot="16200000">
            <a:off x="1151519" y="4230561"/>
            <a:ext cx="2164247"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62015"/>
            <a:r>
              <a:rPr lang="en-US" sz="2000" dirty="0">
                <a:solidFill>
                  <a:prstClr val="black"/>
                </a:solidFill>
                <a:latin typeface="Calibri" panose="020F0502020204030204"/>
              </a:rPr>
              <a:t>Throughput (TOP</a:t>
            </a:r>
            <a:r>
              <a:rPr lang="en-US" altLang="zh-CN" sz="2000" dirty="0">
                <a:solidFill>
                  <a:prstClr val="black"/>
                </a:solidFill>
                <a:latin typeface="Calibri" panose="020F0502020204030204"/>
                <a:ea typeface="等线" panose="02010600030101010101" pitchFamily="2" charset="-122"/>
              </a:rPr>
              <a:t>S</a:t>
            </a:r>
            <a:r>
              <a:rPr lang="en-US" sz="2000" dirty="0">
                <a:solidFill>
                  <a:prstClr val="black"/>
                </a:solidFill>
                <a:latin typeface="Calibri" panose="020F0502020204030204"/>
              </a:rPr>
              <a:t>)</a:t>
            </a:r>
          </a:p>
        </p:txBody>
      </p:sp>
      <p:sp>
        <p:nvSpPr>
          <p:cNvPr id="17" name="TextBox 16"/>
          <p:cNvSpPr txBox="1"/>
          <p:nvPr/>
        </p:nvSpPr>
        <p:spPr>
          <a:xfrm>
            <a:off x="4971730" y="6164363"/>
            <a:ext cx="1505220" cy="400110"/>
          </a:xfrm>
          <a:prstGeom prst="rect">
            <a:avLst/>
          </a:prstGeom>
          <a:noFill/>
        </p:spPr>
        <p:txBody>
          <a:bodyPr wrap="none" rtlCol="0">
            <a:spAutoFit/>
          </a:bodyPr>
          <a:lstStyle/>
          <a:p>
            <a:pPr defTabSz="762015"/>
            <a:r>
              <a:rPr lang="en-US" sz="2000" dirty="0">
                <a:solidFill>
                  <a:prstClr val="black"/>
                </a:solidFill>
                <a:latin typeface="Calibri" panose="020F0502020204030204"/>
              </a:rPr>
              <a:t>Latency (ms)</a:t>
            </a:r>
          </a:p>
        </p:txBody>
      </p:sp>
      <p:graphicFrame>
        <p:nvGraphicFramePr>
          <p:cNvPr id="26" name="Chart 25"/>
          <p:cNvGraphicFramePr>
            <a:graphicFrameLocks/>
          </p:cNvGraphicFramePr>
          <p:nvPr/>
        </p:nvGraphicFramePr>
        <p:xfrm>
          <a:off x="2641875" y="2407285"/>
          <a:ext cx="6164931" cy="3757078"/>
        </p:xfrm>
        <a:graphic>
          <a:graphicData uri="http://schemas.openxmlformats.org/drawingml/2006/chart">
            <c:chart xmlns:c="http://schemas.openxmlformats.org/drawingml/2006/chart" xmlns:r="http://schemas.openxmlformats.org/officeDocument/2006/relationships" r:id="rId3"/>
          </a:graphicData>
        </a:graphic>
      </p:graphicFrame>
      <p:grpSp>
        <p:nvGrpSpPr>
          <p:cNvPr id="42" name="Group 41"/>
          <p:cNvGrpSpPr/>
          <p:nvPr/>
        </p:nvGrpSpPr>
        <p:grpSpPr>
          <a:xfrm>
            <a:off x="4368934" y="1807752"/>
            <a:ext cx="5470390" cy="369332"/>
            <a:chOff x="4349884" y="1790301"/>
            <a:chExt cx="5470390" cy="369332"/>
          </a:xfrm>
        </p:grpSpPr>
        <p:sp>
          <p:nvSpPr>
            <p:cNvPr id="40" name="TextBox 39"/>
            <p:cNvSpPr txBox="1"/>
            <p:nvPr/>
          </p:nvSpPr>
          <p:spPr>
            <a:xfrm>
              <a:off x="4491857" y="1790301"/>
              <a:ext cx="5328417" cy="369332"/>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SSR-Hybrid (Including Spatial &amp; Sequential)</a:t>
              </a:r>
              <a:endParaRPr lang="en-US" sz="1800" dirty="0">
                <a:solidFill>
                  <a:prstClr val="black"/>
                </a:solidFill>
                <a:latin typeface="Calibri" panose="020F0502020204030204"/>
              </a:endParaRPr>
            </a:p>
          </p:txBody>
        </p:sp>
        <p:sp>
          <p:nvSpPr>
            <p:cNvPr id="41" name="Oval 40"/>
            <p:cNvSpPr/>
            <p:nvPr/>
          </p:nvSpPr>
          <p:spPr>
            <a:xfrm>
              <a:off x="4349884" y="1903440"/>
              <a:ext cx="133350" cy="13672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47" name="Group 46"/>
          <p:cNvGrpSpPr/>
          <p:nvPr/>
        </p:nvGrpSpPr>
        <p:grpSpPr>
          <a:xfrm>
            <a:off x="8750422" y="1813133"/>
            <a:ext cx="1642599" cy="369332"/>
            <a:chOff x="5918785" y="1801050"/>
            <a:chExt cx="1642599" cy="369332"/>
          </a:xfrm>
        </p:grpSpPr>
        <p:sp>
          <p:nvSpPr>
            <p:cNvPr id="44" name="TextBox 43"/>
            <p:cNvSpPr txBox="1"/>
            <p:nvPr/>
          </p:nvSpPr>
          <p:spPr>
            <a:xfrm>
              <a:off x="6007761" y="1801050"/>
              <a:ext cx="1553623" cy="369332"/>
            </a:xfrm>
            <a:prstGeom prst="rect">
              <a:avLst/>
            </a:prstGeom>
            <a:noFill/>
          </p:spPr>
          <p:txBody>
            <a:bodyPr wrap="square" rtlCol="0">
              <a:spAutoFit/>
            </a:bodyPr>
            <a:lstStyle/>
            <a:p>
              <a:pPr defTabSz="762015"/>
              <a:r>
                <a:rPr lang="en-US" sz="1800" dirty="0">
                  <a:solidFill>
                    <a:prstClr val="black"/>
                  </a:solidFill>
                  <a:latin typeface="Calibri" panose="020F0502020204030204"/>
                  <a:ea typeface="等线" panose="02010600030101010101" pitchFamily="2" charset="-122"/>
                </a:rPr>
                <a:t>GPU-</a:t>
              </a:r>
              <a:r>
                <a:rPr lang="en-US" sz="1800" dirty="0" err="1">
                  <a:solidFill>
                    <a:prstClr val="black"/>
                  </a:solidFill>
                  <a:latin typeface="Calibri" panose="020F0502020204030204"/>
                  <a:ea typeface="等线" panose="02010600030101010101" pitchFamily="2" charset="-122"/>
                </a:rPr>
                <a:t>TensorRT</a:t>
              </a:r>
              <a:endParaRPr lang="en-US" sz="1800" dirty="0">
                <a:solidFill>
                  <a:prstClr val="black"/>
                </a:solidFill>
                <a:latin typeface="Calibri" panose="020F0502020204030204"/>
              </a:endParaRPr>
            </a:p>
          </p:txBody>
        </p:sp>
        <p:sp>
          <p:nvSpPr>
            <p:cNvPr id="46" name="Rectangle 45"/>
            <p:cNvSpPr/>
            <p:nvPr/>
          </p:nvSpPr>
          <p:spPr>
            <a:xfrm rot="2641507">
              <a:off x="5918785" y="1934566"/>
              <a:ext cx="100871" cy="1026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grpSp>
      <p:sp>
        <p:nvSpPr>
          <p:cNvPr id="39" name="TextBox 330"/>
          <p:cNvSpPr txBox="1"/>
          <p:nvPr/>
        </p:nvSpPr>
        <p:spPr>
          <a:xfrm>
            <a:off x="4155061" y="2529240"/>
            <a:ext cx="908299"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2"/>
                </a:solidFill>
                <a:latin typeface="Calibri" panose="020F0502020204030204"/>
                <a:ea typeface="等线" panose="02010600030101010101" pitchFamily="2" charset="-122"/>
              </a:rPr>
              <a:t>BS = 6</a:t>
            </a:r>
          </a:p>
        </p:txBody>
      </p:sp>
      <p:sp>
        <p:nvSpPr>
          <p:cNvPr id="43" name="TextBox 330"/>
          <p:cNvSpPr txBox="1"/>
          <p:nvPr/>
        </p:nvSpPr>
        <p:spPr>
          <a:xfrm>
            <a:off x="6177783" y="4167147"/>
            <a:ext cx="1043801"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1"/>
                </a:solidFill>
                <a:latin typeface="Calibri" panose="020F0502020204030204"/>
                <a:ea typeface="等线" panose="02010600030101010101" pitchFamily="2" charset="-122"/>
              </a:rPr>
              <a:t>BS = 6</a:t>
            </a:r>
          </a:p>
        </p:txBody>
      </p:sp>
      <p:sp>
        <p:nvSpPr>
          <p:cNvPr id="45" name="TextBox 330"/>
          <p:cNvSpPr txBox="1"/>
          <p:nvPr/>
        </p:nvSpPr>
        <p:spPr>
          <a:xfrm>
            <a:off x="2972707" y="4627394"/>
            <a:ext cx="1043801"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1"/>
                </a:solidFill>
                <a:latin typeface="Calibri" panose="020F0502020204030204"/>
                <a:ea typeface="等线" panose="02010600030101010101" pitchFamily="2" charset="-122"/>
              </a:rPr>
              <a:t>BS = 1</a:t>
            </a:r>
          </a:p>
        </p:txBody>
      </p:sp>
      <p:sp>
        <p:nvSpPr>
          <p:cNvPr id="48" name="TextBox 330"/>
          <p:cNvSpPr txBox="1"/>
          <p:nvPr/>
        </p:nvSpPr>
        <p:spPr>
          <a:xfrm>
            <a:off x="4702293" y="5413991"/>
            <a:ext cx="1043801"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4"/>
                </a:solidFill>
                <a:latin typeface="Calibri" panose="020F0502020204030204"/>
                <a:ea typeface="等线" panose="02010600030101010101" pitchFamily="2" charset="-122"/>
              </a:rPr>
              <a:t>BS = 1</a:t>
            </a:r>
          </a:p>
        </p:txBody>
      </p:sp>
      <p:sp>
        <p:nvSpPr>
          <p:cNvPr id="49" name="TextBox 330"/>
          <p:cNvSpPr txBox="1"/>
          <p:nvPr/>
        </p:nvSpPr>
        <p:spPr>
          <a:xfrm>
            <a:off x="7757056" y="4627394"/>
            <a:ext cx="1043801"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4"/>
                </a:solidFill>
                <a:latin typeface="Calibri" panose="020F0502020204030204"/>
                <a:ea typeface="等线" panose="02010600030101010101" pitchFamily="2" charset="-122"/>
              </a:rPr>
              <a:t>BS = 9</a:t>
            </a:r>
          </a:p>
        </p:txBody>
      </p:sp>
      <p:grpSp>
        <p:nvGrpSpPr>
          <p:cNvPr id="51" name="Group 50"/>
          <p:cNvGrpSpPr/>
          <p:nvPr/>
        </p:nvGrpSpPr>
        <p:grpSpPr>
          <a:xfrm>
            <a:off x="2788536" y="1802371"/>
            <a:ext cx="1878714" cy="369332"/>
            <a:chOff x="4827713" y="2201030"/>
            <a:chExt cx="1878714" cy="369332"/>
          </a:xfrm>
        </p:grpSpPr>
        <p:sp>
          <p:nvSpPr>
            <p:cNvPr id="52" name="Isosceles Triangle 51"/>
            <p:cNvSpPr/>
            <p:nvPr/>
          </p:nvSpPr>
          <p:spPr>
            <a:xfrm>
              <a:off x="4827713" y="2314493"/>
              <a:ext cx="127132" cy="12018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sp>
          <p:nvSpPr>
            <p:cNvPr id="53" name="TextBox 52"/>
            <p:cNvSpPr txBox="1"/>
            <p:nvPr/>
          </p:nvSpPr>
          <p:spPr>
            <a:xfrm>
              <a:off x="4966241" y="2201030"/>
              <a:ext cx="1740186" cy="369332"/>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Spatial-only</a:t>
              </a:r>
              <a:endParaRPr lang="en-US" sz="1800" dirty="0">
                <a:solidFill>
                  <a:prstClr val="black"/>
                </a:solidFill>
                <a:latin typeface="Calibri" panose="020F0502020204030204"/>
              </a:endParaRPr>
            </a:p>
          </p:txBody>
        </p:sp>
      </p:grpSp>
      <p:grpSp>
        <p:nvGrpSpPr>
          <p:cNvPr id="54" name="Group 53"/>
          <p:cNvGrpSpPr/>
          <p:nvPr/>
        </p:nvGrpSpPr>
        <p:grpSpPr>
          <a:xfrm>
            <a:off x="808554" y="1794420"/>
            <a:ext cx="1869611" cy="369332"/>
            <a:chOff x="3958530" y="821360"/>
            <a:chExt cx="1518678" cy="353081"/>
          </a:xfrm>
        </p:grpSpPr>
        <p:sp>
          <p:nvSpPr>
            <p:cNvPr id="55" name="Rectangle 54"/>
            <p:cNvSpPr/>
            <p:nvPr/>
          </p:nvSpPr>
          <p:spPr>
            <a:xfrm>
              <a:off x="3958530" y="940893"/>
              <a:ext cx="82408" cy="11074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15"/>
              <a:endParaRPr lang="en-US" sz="1800">
                <a:solidFill>
                  <a:prstClr val="white"/>
                </a:solidFill>
                <a:latin typeface="Calibri" panose="020F0502020204030204"/>
              </a:endParaRPr>
            </a:p>
          </p:txBody>
        </p:sp>
        <p:sp>
          <p:nvSpPr>
            <p:cNvPr id="56" name="TextBox 55"/>
            <p:cNvSpPr txBox="1"/>
            <p:nvPr/>
          </p:nvSpPr>
          <p:spPr>
            <a:xfrm>
              <a:off x="4083788" y="821360"/>
              <a:ext cx="1393420" cy="353081"/>
            </a:xfrm>
            <a:prstGeom prst="rect">
              <a:avLst/>
            </a:prstGeom>
            <a:noFill/>
          </p:spPr>
          <p:txBody>
            <a:bodyPr wrap="square" rtlCol="0">
              <a:spAutoFit/>
            </a:bodyPr>
            <a:lstStyle/>
            <a:p>
              <a:pPr defTabSz="762015"/>
              <a:r>
                <a:rPr lang="en-US" altLang="zh-CN" sz="1800" dirty="0">
                  <a:solidFill>
                    <a:prstClr val="black"/>
                  </a:solidFill>
                  <a:latin typeface="Calibri" panose="020F0502020204030204"/>
                  <a:ea typeface="等线" panose="02010600030101010101" pitchFamily="2" charset="-122"/>
                </a:rPr>
                <a:t>Sequential-Only</a:t>
              </a:r>
              <a:endParaRPr lang="en-US" sz="1800" dirty="0">
                <a:solidFill>
                  <a:prstClr val="black"/>
                </a:solidFill>
                <a:latin typeface="Calibri" panose="020F0502020204030204"/>
              </a:endParaRPr>
            </a:p>
          </p:txBody>
        </p:sp>
      </p:grpSp>
      <p:cxnSp>
        <p:nvCxnSpPr>
          <p:cNvPr id="6" name="Straight Connector 5"/>
          <p:cNvCxnSpPr/>
          <p:nvPr/>
        </p:nvCxnSpPr>
        <p:spPr>
          <a:xfrm flipV="1">
            <a:off x="3665220" y="3802380"/>
            <a:ext cx="489841" cy="752556"/>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126371" y="2904778"/>
            <a:ext cx="453249" cy="904629"/>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804777" y="3415235"/>
            <a:ext cx="655160" cy="1132934"/>
            <a:chOff x="3804777" y="3415235"/>
            <a:chExt cx="655160" cy="1132934"/>
          </a:xfrm>
        </p:grpSpPr>
        <p:grpSp>
          <p:nvGrpSpPr>
            <p:cNvPr id="30" name="Group 29"/>
            <p:cNvGrpSpPr/>
            <p:nvPr/>
          </p:nvGrpSpPr>
          <p:grpSpPr>
            <a:xfrm>
              <a:off x="3804777" y="3864032"/>
              <a:ext cx="566081" cy="684137"/>
              <a:chOff x="3291203" y="4506602"/>
              <a:chExt cx="566081" cy="684137"/>
            </a:xfrm>
          </p:grpSpPr>
          <p:cxnSp>
            <p:nvCxnSpPr>
              <p:cNvPr id="33" name="Straight Arrow Connector 32"/>
              <p:cNvCxnSpPr/>
              <p:nvPr/>
            </p:nvCxnSpPr>
            <p:spPr>
              <a:xfrm flipH="1" flipV="1">
                <a:off x="3397682" y="4797466"/>
                <a:ext cx="305900" cy="363056"/>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540232" y="4623059"/>
                <a:ext cx="317052" cy="399285"/>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675360" y="4506602"/>
                <a:ext cx="174304" cy="189229"/>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291203" y="4989453"/>
                <a:ext cx="161715" cy="201286"/>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flipH="1" flipV="1">
              <a:off x="4265842" y="3641708"/>
              <a:ext cx="174305" cy="248091"/>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4328026" y="3415235"/>
              <a:ext cx="131911" cy="222592"/>
            </a:xfrm>
            <a:prstGeom prst="straightConnector1">
              <a:avLst/>
            </a:prstGeom>
            <a:ln w="254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8" name="TextBox 330">
            <a:extLst>
              <a:ext uri="{FF2B5EF4-FFF2-40B4-BE49-F238E27FC236}">
                <a16:creationId xmlns:a16="http://schemas.microsoft.com/office/drawing/2014/main" id="{A855534E-468D-F548-AB5C-F2403D8AB83B}"/>
              </a:ext>
            </a:extLst>
          </p:cNvPr>
          <p:cNvSpPr txBox="1"/>
          <p:nvPr/>
        </p:nvSpPr>
        <p:spPr>
          <a:xfrm>
            <a:off x="6276044" y="4965948"/>
            <a:ext cx="1043801"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762015"/>
            <a:r>
              <a:rPr lang="en-US" altLang="zh-CN" sz="1600" dirty="0">
                <a:solidFill>
                  <a:schemeClr val="accent4"/>
                </a:solidFill>
                <a:latin typeface="Calibri" panose="020F0502020204030204"/>
                <a:ea typeface="等线" panose="02010600030101010101" pitchFamily="2" charset="-122"/>
              </a:rPr>
              <a:t>BS = 6</a:t>
            </a:r>
          </a:p>
        </p:txBody>
      </p:sp>
      <p:sp>
        <p:nvSpPr>
          <p:cNvPr id="2" name="Rectangle 1">
            <a:extLst>
              <a:ext uri="{FF2B5EF4-FFF2-40B4-BE49-F238E27FC236}">
                <a16:creationId xmlns:a16="http://schemas.microsoft.com/office/drawing/2014/main" id="{693AB62E-8030-E94A-B6CC-F0E1E543210A}"/>
              </a:ext>
            </a:extLst>
          </p:cNvPr>
          <p:cNvSpPr/>
          <p:nvPr/>
        </p:nvSpPr>
        <p:spPr>
          <a:xfrm>
            <a:off x="7221584" y="2407285"/>
            <a:ext cx="2007083" cy="3345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F2A689D-524D-6B4D-A438-9920EC73758F}"/>
              </a:ext>
            </a:extLst>
          </p:cNvPr>
          <p:cNvSpPr/>
          <p:nvPr/>
        </p:nvSpPr>
        <p:spPr>
          <a:xfrm>
            <a:off x="7555166" y="2915098"/>
            <a:ext cx="2007083" cy="3345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263430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2088"/>
            <a:ext cx="8478838" cy="647700"/>
          </a:xfrm>
        </p:spPr>
        <p:txBody>
          <a:bodyPr>
            <a:normAutofit/>
          </a:bodyPr>
          <a:lstStyle/>
          <a:p>
            <a:r>
              <a:rPr lang="en-US" altLang="zh-CN" sz="2800" dirty="0">
                <a:solidFill>
                  <a:srgbClr val="00B0F0"/>
                </a:solidFill>
                <a:latin typeface="Calibri"/>
                <a:ea typeface="+mn-ea"/>
                <a:cs typeface="+mn-cs"/>
                <a:sym typeface="Raleway"/>
              </a:rPr>
              <a:t>Experiment Results</a:t>
            </a:r>
            <a:r>
              <a:rPr lang="zh-CN" altLang="en-US" sz="2800" dirty="0">
                <a:solidFill>
                  <a:srgbClr val="00B0F0"/>
                </a:solidFill>
                <a:latin typeface="Calibri"/>
                <a:ea typeface="+mn-ea"/>
                <a:cs typeface="+mn-cs"/>
                <a:sym typeface="Raleway"/>
              </a:rPr>
              <a:t> </a:t>
            </a:r>
            <a:r>
              <a:rPr lang="en-US" altLang="zh-CN" sz="2800" dirty="0">
                <a:solidFill>
                  <a:srgbClr val="00B0F0"/>
                </a:solidFill>
                <a:latin typeface="Calibri"/>
                <a:ea typeface="+mn-ea"/>
                <a:cs typeface="+mn-cs"/>
                <a:sym typeface="Raleway"/>
              </a:rPr>
              <a:t>Further</a:t>
            </a:r>
            <a:r>
              <a:rPr lang="zh-CN" altLang="en-US" sz="2800" dirty="0">
                <a:solidFill>
                  <a:srgbClr val="00B0F0"/>
                </a:solidFill>
                <a:latin typeface="Calibri"/>
                <a:ea typeface="+mn-ea"/>
                <a:cs typeface="+mn-cs"/>
                <a:sym typeface="Raleway"/>
              </a:rPr>
              <a:t> </a:t>
            </a:r>
            <a:r>
              <a:rPr lang="en-US" altLang="zh-CN" sz="2800" dirty="0">
                <a:solidFill>
                  <a:srgbClr val="00B0F0"/>
                </a:solidFill>
                <a:latin typeface="Calibri"/>
                <a:ea typeface="+mn-ea"/>
                <a:cs typeface="+mn-cs"/>
                <a:sym typeface="Raleway"/>
              </a:rPr>
              <a:t>Analysis</a:t>
            </a:r>
          </a:p>
        </p:txBody>
      </p:sp>
      <p:sp>
        <p:nvSpPr>
          <p:cNvPr id="5" name="Content Placeholder 4"/>
          <p:cNvSpPr>
            <a:spLocks noGrp="1"/>
          </p:cNvSpPr>
          <p:nvPr>
            <p:ph sz="half" idx="4294967295"/>
          </p:nvPr>
        </p:nvSpPr>
        <p:spPr>
          <a:xfrm>
            <a:off x="519113" y="1177925"/>
            <a:ext cx="11672887" cy="574675"/>
          </a:xfrm>
        </p:spPr>
        <p:txBody>
          <a:bodyPr/>
          <a:lstStyle/>
          <a:p>
            <a:r>
              <a:rPr lang="en-US" altLang="zh-CN" dirty="0"/>
              <a:t>SSR (ours) vs </a:t>
            </a:r>
            <a:r>
              <a:rPr lang="en-US" altLang="zh-CN" dirty="0" err="1"/>
              <a:t>TensorRT</a:t>
            </a:r>
            <a:r>
              <a:rPr lang="en-US" altLang="zh-CN" dirty="0"/>
              <a:t> on GPU A10G </a:t>
            </a:r>
          </a:p>
        </p:txBody>
      </p:sp>
      <p:pic>
        <p:nvPicPr>
          <p:cNvPr id="2" name="Picture 1">
            <a:extLst>
              <a:ext uri="{FF2B5EF4-FFF2-40B4-BE49-F238E27FC236}">
                <a16:creationId xmlns:a16="http://schemas.microsoft.com/office/drawing/2014/main" id="{3E502A9A-92D0-6B46-80A1-BF1E4556FE69}"/>
              </a:ext>
            </a:extLst>
          </p:cNvPr>
          <p:cNvPicPr>
            <a:picLocks noChangeAspect="1"/>
          </p:cNvPicPr>
          <p:nvPr/>
        </p:nvPicPr>
        <p:blipFill>
          <a:blip r:embed="rId3"/>
          <a:stretch>
            <a:fillRect/>
          </a:stretch>
        </p:blipFill>
        <p:spPr>
          <a:xfrm>
            <a:off x="571501" y="1752600"/>
            <a:ext cx="8478838" cy="4765758"/>
          </a:xfrm>
          <a:prstGeom prst="rect">
            <a:avLst/>
          </a:prstGeom>
        </p:spPr>
      </p:pic>
      <p:sp>
        <p:nvSpPr>
          <p:cNvPr id="38" name="Rectangle 37">
            <a:extLst>
              <a:ext uri="{FF2B5EF4-FFF2-40B4-BE49-F238E27FC236}">
                <a16:creationId xmlns:a16="http://schemas.microsoft.com/office/drawing/2014/main" id="{F19C1030-D3AB-FA4B-9BCE-93D68AFC69FA}"/>
              </a:ext>
            </a:extLst>
          </p:cNvPr>
          <p:cNvSpPr/>
          <p:nvPr/>
        </p:nvSpPr>
        <p:spPr>
          <a:xfrm>
            <a:off x="5181601" y="4439098"/>
            <a:ext cx="1964267" cy="5901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907625B5-B9E3-3B4D-8547-D17A59C20DFB}"/>
              </a:ext>
            </a:extLst>
          </p:cNvPr>
          <p:cNvSpPr/>
          <p:nvPr/>
        </p:nvSpPr>
        <p:spPr>
          <a:xfrm>
            <a:off x="999068" y="2210696"/>
            <a:ext cx="4758266" cy="10913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5B648AC-0084-5B47-86EF-3F74AD527BFA}"/>
              </a:ext>
            </a:extLst>
          </p:cNvPr>
          <p:cNvSpPr txBox="1"/>
          <p:nvPr/>
        </p:nvSpPr>
        <p:spPr>
          <a:xfrm>
            <a:off x="9050339" y="2353733"/>
            <a:ext cx="2548994" cy="1508105"/>
          </a:xfrm>
          <a:prstGeom prst="rect">
            <a:avLst/>
          </a:prstGeom>
          <a:noFill/>
        </p:spPr>
        <p:txBody>
          <a:bodyPr wrap="square" rtlCol="0">
            <a:spAutoFit/>
          </a:bodyPr>
          <a:lstStyle/>
          <a:p>
            <a:r>
              <a:rPr lang="en-US" altLang="zh-CN" sz="2000" dirty="0">
                <a:solidFill>
                  <a:srgbClr val="00B0F0"/>
                </a:solidFill>
              </a:rPr>
              <a:t>Multiple</a:t>
            </a:r>
            <a:r>
              <a:rPr lang="zh-CN" altLang="en-US" sz="2000" dirty="0">
                <a:solidFill>
                  <a:srgbClr val="00B0F0"/>
                </a:solidFill>
              </a:rPr>
              <a:t> </a:t>
            </a:r>
            <a:r>
              <a:rPr lang="en-US" altLang="zh-CN" sz="2000" dirty="0">
                <a:solidFill>
                  <a:srgbClr val="00B0F0"/>
                </a:solidFill>
              </a:rPr>
              <a:t>Spatial</a:t>
            </a:r>
            <a:r>
              <a:rPr lang="zh-CN" altLang="en-US" sz="2000" dirty="0">
                <a:solidFill>
                  <a:srgbClr val="00B0F0"/>
                </a:solidFill>
              </a:rPr>
              <a:t> </a:t>
            </a:r>
            <a:r>
              <a:rPr lang="en-US" altLang="zh-CN" sz="2000" dirty="0" err="1">
                <a:solidFill>
                  <a:srgbClr val="00B0F0"/>
                </a:solidFill>
              </a:rPr>
              <a:t>Accs</a:t>
            </a:r>
            <a:r>
              <a:rPr lang="zh-CN" altLang="en-US" sz="2000" dirty="0">
                <a:solidFill>
                  <a:srgbClr val="00B0F0"/>
                </a:solidFill>
              </a:rPr>
              <a:t> </a:t>
            </a:r>
            <a:r>
              <a:rPr lang="en-US" altLang="zh-CN" sz="2000" dirty="0">
                <a:solidFill>
                  <a:srgbClr val="00B0F0"/>
                </a:solidFill>
              </a:rPr>
              <a:t>-&gt;</a:t>
            </a:r>
            <a:r>
              <a:rPr lang="zh-CN" altLang="en-US" sz="2000" dirty="0">
                <a:solidFill>
                  <a:srgbClr val="00B0F0"/>
                </a:solidFill>
              </a:rPr>
              <a:t> </a:t>
            </a:r>
            <a:r>
              <a:rPr lang="en-US" altLang="zh-CN" sz="2000" dirty="0">
                <a:solidFill>
                  <a:srgbClr val="00B0F0"/>
                </a:solidFill>
              </a:rPr>
              <a:t>Improve</a:t>
            </a:r>
            <a:r>
              <a:rPr lang="zh-CN" altLang="en-US" sz="2000" dirty="0">
                <a:solidFill>
                  <a:srgbClr val="00B0F0"/>
                </a:solidFill>
              </a:rPr>
              <a:t> </a:t>
            </a:r>
            <a:r>
              <a:rPr lang="en-US" altLang="zh-CN" sz="2000" dirty="0">
                <a:solidFill>
                  <a:srgbClr val="00B0F0"/>
                </a:solidFill>
              </a:rPr>
              <a:t>tensor</a:t>
            </a:r>
            <a:r>
              <a:rPr lang="zh-CN" altLang="en-US" sz="2000" dirty="0">
                <a:solidFill>
                  <a:srgbClr val="00B0F0"/>
                </a:solidFill>
              </a:rPr>
              <a:t> </a:t>
            </a:r>
            <a:r>
              <a:rPr lang="en-US" altLang="zh-CN" sz="2000" dirty="0">
                <a:solidFill>
                  <a:srgbClr val="00B0F0"/>
                </a:solidFill>
              </a:rPr>
              <a:t>core</a:t>
            </a:r>
            <a:r>
              <a:rPr lang="zh-CN" altLang="en-US" sz="2000" dirty="0">
                <a:solidFill>
                  <a:srgbClr val="00B0F0"/>
                </a:solidFill>
              </a:rPr>
              <a:t> </a:t>
            </a:r>
            <a:r>
              <a:rPr lang="en-US" altLang="zh-CN" sz="2000" dirty="0">
                <a:solidFill>
                  <a:srgbClr val="00B0F0"/>
                </a:solidFill>
              </a:rPr>
              <a:t>utilization</a:t>
            </a:r>
          </a:p>
          <a:p>
            <a:endParaRPr lang="en-US" sz="1600" dirty="0"/>
          </a:p>
          <a:p>
            <a:endParaRPr lang="en-US" sz="1600" dirty="0"/>
          </a:p>
        </p:txBody>
      </p:sp>
      <p:sp>
        <p:nvSpPr>
          <p:cNvPr id="59" name="TextBox 58">
            <a:extLst>
              <a:ext uri="{FF2B5EF4-FFF2-40B4-BE49-F238E27FC236}">
                <a16:creationId xmlns:a16="http://schemas.microsoft.com/office/drawing/2014/main" id="{B056FA54-8AC2-2646-B06C-B353546B0BDA}"/>
              </a:ext>
            </a:extLst>
          </p:cNvPr>
          <p:cNvSpPr txBox="1"/>
          <p:nvPr/>
        </p:nvSpPr>
        <p:spPr>
          <a:xfrm>
            <a:off x="9050339" y="4195540"/>
            <a:ext cx="3006194" cy="1323439"/>
          </a:xfrm>
          <a:prstGeom prst="rect">
            <a:avLst/>
          </a:prstGeom>
          <a:noFill/>
        </p:spPr>
        <p:txBody>
          <a:bodyPr wrap="square" rtlCol="0">
            <a:spAutoFit/>
          </a:bodyPr>
          <a:lstStyle/>
          <a:p>
            <a:r>
              <a:rPr lang="en-US" altLang="zh-CN" sz="2000" dirty="0">
                <a:solidFill>
                  <a:srgbClr val="00B0F0"/>
                </a:solidFill>
              </a:rPr>
              <a:t>On-chip</a:t>
            </a:r>
            <a:r>
              <a:rPr lang="zh-CN" altLang="en-US" sz="2000" dirty="0">
                <a:solidFill>
                  <a:srgbClr val="00B0F0"/>
                </a:solidFill>
              </a:rPr>
              <a:t> </a:t>
            </a:r>
            <a:r>
              <a:rPr lang="en-US" altLang="zh-CN" sz="2000" dirty="0">
                <a:solidFill>
                  <a:srgbClr val="00B0F0"/>
                </a:solidFill>
              </a:rPr>
              <a:t>Forwarding</a:t>
            </a:r>
            <a:r>
              <a:rPr lang="zh-CN" altLang="en-US" sz="2000" dirty="0">
                <a:solidFill>
                  <a:srgbClr val="00B0F0"/>
                </a:solidFill>
              </a:rPr>
              <a:t> </a:t>
            </a:r>
            <a:r>
              <a:rPr lang="en-US" altLang="zh-CN" sz="2000" dirty="0">
                <a:solidFill>
                  <a:srgbClr val="00B0F0"/>
                </a:solidFill>
              </a:rPr>
              <a:t>&amp;</a:t>
            </a:r>
            <a:r>
              <a:rPr lang="zh-CN" altLang="en-US" sz="2000" dirty="0">
                <a:solidFill>
                  <a:srgbClr val="00B0F0"/>
                </a:solidFill>
              </a:rPr>
              <a:t> </a:t>
            </a:r>
            <a:r>
              <a:rPr lang="en-US" altLang="zh-CN" sz="2000" dirty="0">
                <a:solidFill>
                  <a:srgbClr val="00B0F0"/>
                </a:solidFill>
              </a:rPr>
              <a:t>Fine</a:t>
            </a:r>
            <a:r>
              <a:rPr lang="zh-CN" altLang="en-US" sz="2000" dirty="0">
                <a:solidFill>
                  <a:srgbClr val="00B0F0"/>
                </a:solidFill>
              </a:rPr>
              <a:t> </a:t>
            </a:r>
            <a:r>
              <a:rPr lang="en-US" altLang="zh-CN" sz="2000" dirty="0">
                <a:solidFill>
                  <a:srgbClr val="00B0F0"/>
                </a:solidFill>
              </a:rPr>
              <a:t>Grained</a:t>
            </a:r>
            <a:r>
              <a:rPr lang="zh-CN" altLang="en-US" sz="2000" dirty="0">
                <a:solidFill>
                  <a:srgbClr val="00B0F0"/>
                </a:solidFill>
              </a:rPr>
              <a:t> </a:t>
            </a:r>
            <a:r>
              <a:rPr lang="en-US" altLang="zh-CN" sz="2000" dirty="0">
                <a:solidFill>
                  <a:srgbClr val="00B0F0"/>
                </a:solidFill>
              </a:rPr>
              <a:t>Pipeline</a:t>
            </a:r>
            <a:r>
              <a:rPr lang="zh-CN" altLang="en-US" sz="2000" dirty="0">
                <a:solidFill>
                  <a:srgbClr val="00B0F0"/>
                </a:solidFill>
              </a:rPr>
              <a:t> </a:t>
            </a:r>
            <a:r>
              <a:rPr lang="en-US" altLang="zh-CN" sz="2000" dirty="0">
                <a:solidFill>
                  <a:srgbClr val="00B0F0"/>
                </a:solidFill>
              </a:rPr>
              <a:t>-&gt;</a:t>
            </a:r>
          </a:p>
          <a:p>
            <a:r>
              <a:rPr lang="en-US" altLang="zh-CN" sz="2000" dirty="0">
                <a:solidFill>
                  <a:srgbClr val="00B0F0"/>
                </a:solidFill>
              </a:rPr>
              <a:t>Overlap</a:t>
            </a:r>
            <a:r>
              <a:rPr lang="zh-CN" altLang="en-US" sz="2000" dirty="0">
                <a:solidFill>
                  <a:srgbClr val="00B0F0"/>
                </a:solidFill>
              </a:rPr>
              <a:t> </a:t>
            </a:r>
            <a:r>
              <a:rPr lang="en-US" altLang="zh-CN" sz="2000" dirty="0">
                <a:solidFill>
                  <a:srgbClr val="00B0F0"/>
                </a:solidFill>
              </a:rPr>
              <a:t>execution</a:t>
            </a:r>
            <a:r>
              <a:rPr lang="zh-CN" altLang="en-US" sz="2000" dirty="0">
                <a:solidFill>
                  <a:srgbClr val="00B0F0"/>
                </a:solidFill>
              </a:rPr>
              <a:t> </a:t>
            </a:r>
            <a:r>
              <a:rPr lang="en-US" altLang="zh-CN" sz="2000" dirty="0">
                <a:solidFill>
                  <a:srgbClr val="00B0F0"/>
                </a:solidFill>
              </a:rPr>
              <a:t>of</a:t>
            </a:r>
            <a:r>
              <a:rPr lang="zh-CN" altLang="en-US" sz="2000" dirty="0">
                <a:solidFill>
                  <a:srgbClr val="00B0F0"/>
                </a:solidFill>
              </a:rPr>
              <a:t> </a:t>
            </a:r>
            <a:r>
              <a:rPr lang="en-US" altLang="zh-CN" sz="2000" dirty="0">
                <a:solidFill>
                  <a:srgbClr val="00B0F0"/>
                </a:solidFill>
              </a:rPr>
              <a:t>MM</a:t>
            </a:r>
            <a:r>
              <a:rPr lang="zh-CN" altLang="en-US" sz="2000" dirty="0">
                <a:solidFill>
                  <a:srgbClr val="00B0F0"/>
                </a:solidFill>
              </a:rPr>
              <a:t> </a:t>
            </a:r>
            <a:r>
              <a:rPr lang="en-US" altLang="zh-CN" sz="2000" dirty="0">
                <a:solidFill>
                  <a:srgbClr val="00B0F0"/>
                </a:solidFill>
              </a:rPr>
              <a:t>&amp;</a:t>
            </a:r>
            <a:r>
              <a:rPr lang="zh-CN" altLang="en-US" sz="2000" dirty="0">
                <a:solidFill>
                  <a:srgbClr val="00B0F0"/>
                </a:solidFill>
              </a:rPr>
              <a:t> </a:t>
            </a:r>
            <a:r>
              <a:rPr lang="en-US" altLang="zh-CN" sz="2000" dirty="0">
                <a:solidFill>
                  <a:srgbClr val="00B0F0"/>
                </a:solidFill>
              </a:rPr>
              <a:t>non-MM</a:t>
            </a:r>
            <a:r>
              <a:rPr lang="zh-CN" altLang="en-US" sz="2000" dirty="0">
                <a:solidFill>
                  <a:srgbClr val="00B0F0"/>
                </a:solidFill>
              </a:rPr>
              <a:t> </a:t>
            </a:r>
            <a:r>
              <a:rPr lang="en-US" altLang="zh-CN" sz="2000" dirty="0">
                <a:solidFill>
                  <a:srgbClr val="00B0F0"/>
                </a:solidFill>
              </a:rPr>
              <a:t>kernels</a:t>
            </a:r>
            <a:endParaRPr lang="en-US" sz="2000" dirty="0">
              <a:solidFill>
                <a:srgbClr val="00B0F0"/>
              </a:solidFill>
            </a:endParaRPr>
          </a:p>
        </p:txBody>
      </p:sp>
      <p:sp>
        <p:nvSpPr>
          <p:cNvPr id="60" name="Rectangle 59">
            <a:extLst>
              <a:ext uri="{FF2B5EF4-FFF2-40B4-BE49-F238E27FC236}">
                <a16:creationId xmlns:a16="http://schemas.microsoft.com/office/drawing/2014/main" id="{A16FFB9E-F4AF-B743-B2B6-040FE547FBDE}"/>
              </a:ext>
            </a:extLst>
          </p:cNvPr>
          <p:cNvSpPr/>
          <p:nvPr/>
        </p:nvSpPr>
        <p:spPr>
          <a:xfrm>
            <a:off x="5181601" y="5029200"/>
            <a:ext cx="1964267" cy="113709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A182C0DB-CAC5-1E46-BE86-A39F10D345F9}"/>
              </a:ext>
            </a:extLst>
          </p:cNvPr>
          <p:cNvSpPr/>
          <p:nvPr/>
        </p:nvSpPr>
        <p:spPr>
          <a:xfrm>
            <a:off x="5775856" y="2210696"/>
            <a:ext cx="2877078" cy="10913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1634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fill="hold"/>
                                        <p:tgtEl>
                                          <p:spTgt spid="61"/>
                                        </p:tgtEl>
                                        <p:attrNameLst>
                                          <p:attrName>ppt_x</p:attrName>
                                        </p:attrNameLst>
                                      </p:cBhvr>
                                      <p:tavLst>
                                        <p:tav tm="0">
                                          <p:val>
                                            <p:strVal val="#ppt_x"/>
                                          </p:val>
                                        </p:tav>
                                        <p:tav tm="100000">
                                          <p:val>
                                            <p:strVal val="#ppt_x"/>
                                          </p:val>
                                        </p:tav>
                                      </p:tavLst>
                                    </p:anim>
                                    <p:anim calcmode="lin" valueType="num">
                                      <p:cBhvr additive="base">
                                        <p:cTn id="26" dur="500" fill="hold"/>
                                        <p:tgtEl>
                                          <p:spTgt spid="6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8" grpId="0" animBg="1"/>
      <p:bldP spid="8" grpId="0"/>
      <p:bldP spid="59" grpId="0"/>
      <p:bldP spid="60"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09495A-698B-4C16-9408-0B727151F4B1}" type="slidenum">
              <a:rPr lang="zh-CN" altLang="en-US" smtClean="0"/>
              <a:t>7</a:t>
            </a:fld>
            <a:endParaRPr lang="zh-CN" altLang="en-US"/>
          </a:p>
        </p:txBody>
      </p:sp>
      <p:grpSp>
        <p:nvGrpSpPr>
          <p:cNvPr id="39" name="Group 38"/>
          <p:cNvGrpSpPr/>
          <p:nvPr/>
        </p:nvGrpSpPr>
        <p:grpSpPr>
          <a:xfrm>
            <a:off x="1735738" y="1541911"/>
            <a:ext cx="7552358" cy="5248729"/>
            <a:chOff x="231082" y="2254528"/>
            <a:chExt cx="6395924" cy="3988218"/>
          </a:xfrm>
        </p:grpSpPr>
        <p:sp>
          <p:nvSpPr>
            <p:cNvPr id="40" name="TextBox 39"/>
            <p:cNvSpPr txBox="1"/>
            <p:nvPr/>
          </p:nvSpPr>
          <p:spPr>
            <a:xfrm rot="16200000">
              <a:off x="-844970" y="3547778"/>
              <a:ext cx="2855858" cy="703753"/>
            </a:xfrm>
            <a:prstGeom prst="rect">
              <a:avLst/>
            </a:prstGeom>
            <a:noFill/>
          </p:spPr>
          <p:txBody>
            <a:bodyPr wrap="square" rtlCol="0">
              <a:spAutoFit/>
            </a:bodyPr>
            <a:lstStyle/>
            <a:p>
              <a:r>
                <a:rPr lang="en-US" altLang="zh-CN" sz="2400" dirty="0"/>
                <a:t>Energy</a:t>
              </a:r>
              <a:r>
                <a:rPr lang="zh-CN" altLang="en-US" sz="2400" dirty="0"/>
                <a:t> </a:t>
              </a:r>
              <a:r>
                <a:rPr lang="en-US" altLang="zh-CN" sz="2400" dirty="0"/>
                <a:t>Efficiency (GOPS/Watt)</a:t>
              </a:r>
              <a:endParaRPr lang="en-US" sz="2400" dirty="0"/>
            </a:p>
          </p:txBody>
        </p:sp>
        <p:graphicFrame>
          <p:nvGraphicFramePr>
            <p:cNvPr id="41" name="Chart 40"/>
            <p:cNvGraphicFramePr/>
            <p:nvPr>
              <p:extLst>
                <p:ext uri="{D42A27DB-BD31-4B8C-83A1-F6EECF244321}">
                  <p14:modId xmlns:p14="http://schemas.microsoft.com/office/powerpoint/2010/main" val="1555988618"/>
                </p:ext>
              </p:extLst>
            </p:nvPr>
          </p:nvGraphicFramePr>
          <p:xfrm>
            <a:off x="959112" y="2254528"/>
            <a:ext cx="5667894" cy="3988218"/>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itle 2">
            <a:extLst>
              <a:ext uri="{FF2B5EF4-FFF2-40B4-BE49-F238E27FC236}">
                <a16:creationId xmlns:a16="http://schemas.microsoft.com/office/drawing/2014/main" id="{DBF867AD-485A-C9FA-B7E4-AD8379A8EE02}"/>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1A1A1A"/>
              </a:buClr>
              <a:defRPr/>
            </a:pPr>
            <a:r>
              <a:rPr lang="en-US" altLang="zh-CN" sz="2800" b="0" dirty="0">
                <a:solidFill>
                  <a:srgbClr val="00B0F0"/>
                </a:solidFill>
                <a:latin typeface="+mn-lt"/>
                <a:cs typeface="Calibri" panose="020F0502020204030204" pitchFamily="34" charset="0"/>
              </a:rPr>
              <a:t>“Game</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Changer”</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in</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Deep</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Learning</a:t>
            </a:r>
            <a:r>
              <a:rPr lang="zh-CN" altLang="en-US" sz="2800" b="0" dirty="0">
                <a:solidFill>
                  <a:srgbClr val="00B0F0"/>
                </a:solidFill>
                <a:latin typeface="+mn-lt"/>
                <a:cs typeface="Calibri" panose="020F0502020204030204" pitchFamily="34" charset="0"/>
              </a:rPr>
              <a:t> </a:t>
            </a:r>
            <a:r>
              <a:rPr lang="en-US" altLang="zh-CN" sz="2800" b="0" dirty="0">
                <a:solidFill>
                  <a:srgbClr val="00B0F0"/>
                </a:solidFill>
                <a:latin typeface="+mn-lt"/>
                <a:cs typeface="Calibri" panose="020F0502020204030204" pitchFamily="34" charset="0"/>
              </a:rPr>
              <a:t>Inference</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sp>
        <p:nvSpPr>
          <p:cNvPr id="4" name="TextBox 3">
            <a:extLst>
              <a:ext uri="{FF2B5EF4-FFF2-40B4-BE49-F238E27FC236}">
                <a16:creationId xmlns:a16="http://schemas.microsoft.com/office/drawing/2014/main" id="{9D7E5FFC-315B-565B-14F4-683294A4191C}"/>
              </a:ext>
            </a:extLst>
          </p:cNvPr>
          <p:cNvSpPr txBox="1"/>
          <p:nvPr/>
        </p:nvSpPr>
        <p:spPr>
          <a:xfrm>
            <a:off x="171212" y="701942"/>
            <a:ext cx="10523890" cy="830997"/>
          </a:xfrm>
          <a:prstGeom prst="rect">
            <a:avLst/>
          </a:prstGeom>
          <a:noFill/>
        </p:spPr>
        <p:txBody>
          <a:bodyPr wrap="square" rtlCol="0">
            <a:spAutoFit/>
          </a:bodyPr>
          <a:lstStyle/>
          <a:p>
            <a:r>
              <a:rPr lang="en-US" sz="2400" dirty="0">
                <a:solidFill>
                  <a:schemeClr val="tx1"/>
                </a:solidFill>
                <a:latin typeface="+mn-lt"/>
              </a:rPr>
              <a:t>Vision </a:t>
            </a:r>
            <a:r>
              <a:rPr lang="en-US" altLang="zh-CN" sz="2400" dirty="0">
                <a:solidFill>
                  <a:schemeClr val="tx1"/>
                </a:solidFill>
                <a:latin typeface="+mn-lt"/>
              </a:rPr>
              <a:t>T</a:t>
            </a:r>
            <a:r>
              <a:rPr lang="en-US" sz="2400" dirty="0">
                <a:solidFill>
                  <a:schemeClr val="tx1"/>
                </a:solidFill>
                <a:latin typeface="+mn-lt"/>
              </a:rPr>
              <a:t>ransformer, INT8 </a:t>
            </a:r>
            <a:r>
              <a:rPr lang="en-US" altLang="zh-CN" sz="2400" dirty="0">
                <a:solidFill>
                  <a:schemeClr val="tx1"/>
                </a:solidFill>
                <a:latin typeface="+mn-lt"/>
              </a:rPr>
              <a:t>i</a:t>
            </a:r>
            <a:r>
              <a:rPr lang="en-US" sz="2400" dirty="0">
                <a:solidFill>
                  <a:schemeClr val="tx1"/>
                </a:solidFill>
                <a:latin typeface="+mn-lt"/>
              </a:rPr>
              <a:t>nference</a:t>
            </a:r>
            <a:r>
              <a:rPr lang="en-US" altLang="zh-CN" sz="2400" dirty="0">
                <a:solidFill>
                  <a:schemeClr val="tx1"/>
                </a:solidFill>
                <a:latin typeface="+mn-lt"/>
              </a:rPr>
              <a:t>,</a:t>
            </a:r>
            <a:r>
              <a:rPr lang="zh-CN" altLang="en-US" sz="2400" dirty="0">
                <a:solidFill>
                  <a:schemeClr val="tx1"/>
                </a:solidFill>
                <a:latin typeface="+mn-lt"/>
              </a:rPr>
              <a:t> </a:t>
            </a:r>
            <a:r>
              <a:rPr lang="en-US" altLang="zh-CN" sz="2400" dirty="0">
                <a:solidFill>
                  <a:schemeClr val="tx1"/>
                </a:solidFill>
                <a:latin typeface="+mn-lt"/>
              </a:rPr>
              <a:t>b</a:t>
            </a:r>
            <a:r>
              <a:rPr lang="en-US" sz="2400" dirty="0">
                <a:solidFill>
                  <a:schemeClr val="tx1"/>
                </a:solidFill>
                <a:latin typeface="+mn-lt"/>
              </a:rPr>
              <a:t>atch = 6</a:t>
            </a:r>
          </a:p>
          <a:p>
            <a:r>
              <a:rPr lang="en-US" sz="2400" dirty="0">
                <a:solidFill>
                  <a:schemeClr val="tx1"/>
                </a:solidFill>
                <a:latin typeface="+mn-lt"/>
              </a:rPr>
              <a:t>Energy </a:t>
            </a:r>
            <a:r>
              <a:rPr lang="en-US" altLang="zh-CN" sz="2400" dirty="0">
                <a:solidFill>
                  <a:schemeClr val="tx1"/>
                </a:solidFill>
                <a:latin typeface="+mn-lt"/>
              </a:rPr>
              <a:t>e</a:t>
            </a:r>
            <a:r>
              <a:rPr lang="en-US" sz="2400" dirty="0">
                <a:solidFill>
                  <a:schemeClr val="tx1"/>
                </a:solidFill>
                <a:latin typeface="+mn-lt"/>
              </a:rPr>
              <a:t>fficiency </a:t>
            </a:r>
            <a:r>
              <a:rPr lang="en-US" altLang="zh-CN" sz="2400" dirty="0">
                <a:solidFill>
                  <a:schemeClr val="tx1"/>
                </a:solidFill>
                <a:latin typeface="+mn-lt"/>
              </a:rPr>
              <a:t>c</a:t>
            </a:r>
            <a:r>
              <a:rPr lang="en-US" sz="2400" dirty="0">
                <a:solidFill>
                  <a:schemeClr val="tx1"/>
                </a:solidFill>
                <a:latin typeface="+mn-lt"/>
              </a:rPr>
              <a:t>omparison</a:t>
            </a:r>
          </a:p>
        </p:txBody>
      </p:sp>
      <p:pic>
        <p:nvPicPr>
          <p:cNvPr id="7" name="Picture 6">
            <a:extLst>
              <a:ext uri="{FF2B5EF4-FFF2-40B4-BE49-F238E27FC236}">
                <a16:creationId xmlns:a16="http://schemas.microsoft.com/office/drawing/2014/main" id="{9C13B5ED-FDC6-8250-08A5-E76B3F21A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358" y="2767123"/>
            <a:ext cx="457240" cy="457240"/>
          </a:xfrm>
          <a:prstGeom prst="rect">
            <a:avLst/>
          </a:prstGeom>
        </p:spPr>
      </p:pic>
      <p:grpSp>
        <p:nvGrpSpPr>
          <p:cNvPr id="16" name="Group 15">
            <a:extLst>
              <a:ext uri="{FF2B5EF4-FFF2-40B4-BE49-F238E27FC236}">
                <a16:creationId xmlns:a16="http://schemas.microsoft.com/office/drawing/2014/main" id="{E8B67830-51E2-A13C-4BC3-080124E64D8B}"/>
              </a:ext>
            </a:extLst>
          </p:cNvPr>
          <p:cNvGrpSpPr/>
          <p:nvPr/>
        </p:nvGrpSpPr>
        <p:grpSpPr>
          <a:xfrm>
            <a:off x="9034272" y="4414047"/>
            <a:ext cx="2973783" cy="2462782"/>
            <a:chOff x="9034272" y="4414047"/>
            <a:chExt cx="2973783" cy="2462782"/>
          </a:xfrm>
        </p:grpSpPr>
        <p:pic>
          <p:nvPicPr>
            <p:cNvPr id="5" name="Picture 4">
              <a:extLst>
                <a:ext uri="{FF2B5EF4-FFF2-40B4-BE49-F238E27FC236}">
                  <a16:creationId xmlns:a16="http://schemas.microsoft.com/office/drawing/2014/main" id="{F4525081-4BD4-5BA0-8FEF-CD3A48559EA6}"/>
                </a:ext>
              </a:extLst>
            </p:cNvPr>
            <p:cNvPicPr>
              <a:picLocks noChangeAspect="1"/>
            </p:cNvPicPr>
            <p:nvPr/>
          </p:nvPicPr>
          <p:blipFill>
            <a:blip r:embed="rId6"/>
            <a:stretch>
              <a:fillRect/>
            </a:stretch>
          </p:blipFill>
          <p:spPr>
            <a:xfrm>
              <a:off x="9072021" y="4664928"/>
              <a:ext cx="2936034" cy="2211901"/>
            </a:xfrm>
            <a:prstGeom prst="rect">
              <a:avLst/>
            </a:prstGeom>
          </p:spPr>
        </p:pic>
        <p:sp>
          <p:nvSpPr>
            <p:cNvPr id="14" name="TextBox 13">
              <a:extLst>
                <a:ext uri="{FF2B5EF4-FFF2-40B4-BE49-F238E27FC236}">
                  <a16:creationId xmlns:a16="http://schemas.microsoft.com/office/drawing/2014/main" id="{44E5F8D1-D6A6-8DB3-656C-BA95F0A4CF83}"/>
                </a:ext>
              </a:extLst>
            </p:cNvPr>
            <p:cNvSpPr txBox="1"/>
            <p:nvPr/>
          </p:nvSpPr>
          <p:spPr>
            <a:xfrm>
              <a:off x="9034272" y="4414047"/>
              <a:ext cx="17418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“X</a:t>
              </a:r>
              <a:r>
                <a:rPr kumimoji="0" lang="zh-CN" altLang="en-US" sz="32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 </a:t>
              </a:r>
              <a:r>
                <a:rPr kumimoji="0" lang="en-US" altLang="zh-CN" sz="32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FPGA”</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15" name="Google Shape;126;p1">
            <a:extLst>
              <a:ext uri="{FF2B5EF4-FFF2-40B4-BE49-F238E27FC236}">
                <a16:creationId xmlns:a16="http://schemas.microsoft.com/office/drawing/2014/main" id="{0F89A9F0-B578-6F66-BF74-BA1B8B5AE5E1}"/>
              </a:ext>
            </a:extLst>
          </p:cNvPr>
          <p:cNvSpPr/>
          <p:nvPr/>
        </p:nvSpPr>
        <p:spPr>
          <a:xfrm rot="5963392" flipH="1" flipV="1">
            <a:off x="7217315" y="4512467"/>
            <a:ext cx="2494630" cy="233424"/>
          </a:xfrm>
          <a:prstGeom prst="striped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458528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icture 333">
            <a:extLst>
              <a:ext uri="{FF2B5EF4-FFF2-40B4-BE49-F238E27FC236}">
                <a16:creationId xmlns:a16="http://schemas.microsoft.com/office/drawing/2014/main" id="{0352141D-1F13-FD58-AAA7-95A382CE8F1A}"/>
              </a:ext>
            </a:extLst>
          </p:cNvPr>
          <p:cNvPicPr>
            <a:picLocks noChangeAspect="1"/>
          </p:cNvPicPr>
          <p:nvPr/>
        </p:nvPicPr>
        <p:blipFill>
          <a:blip r:embed="rId4"/>
          <a:stretch>
            <a:fillRect/>
          </a:stretch>
        </p:blipFill>
        <p:spPr>
          <a:xfrm>
            <a:off x="4335427" y="660409"/>
            <a:ext cx="8112036" cy="4984632"/>
          </a:xfrm>
          <a:prstGeom prst="rect">
            <a:avLst/>
          </a:prstGeom>
        </p:spPr>
      </p:pic>
      <p:sp>
        <p:nvSpPr>
          <p:cNvPr id="2" name="Title 2">
            <a:extLst>
              <a:ext uri="{FF2B5EF4-FFF2-40B4-BE49-F238E27FC236}">
                <a16:creationId xmlns:a16="http://schemas.microsoft.com/office/drawing/2014/main" id="{26FC07F8-94BA-8845-6B7B-99794D44B873}"/>
              </a:ext>
            </a:extLst>
          </p:cNvPr>
          <p:cNvSpPr txBox="1">
            <a:spLocks/>
          </p:cNvSpPr>
          <p:nvPr>
            <p:custDataLst>
              <p:tags r:id="rId1"/>
            </p:custDataLst>
          </p:nvPr>
        </p:nvSpPr>
        <p:spPr>
          <a:xfrm>
            <a:off x="116295" y="39475"/>
            <a:ext cx="11988074"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1A1A1A"/>
              </a:buClr>
              <a:defRPr/>
            </a:pPr>
            <a:r>
              <a:rPr kumimoji="0" lang="en-US" altLang="zh-CN" sz="28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rPr>
              <a:t>“X</a:t>
            </a:r>
            <a:r>
              <a:rPr kumimoji="0" lang="zh-CN" altLang="en-US" sz="28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rPr>
              <a:t> </a:t>
            </a:r>
            <a:r>
              <a:rPr kumimoji="0" lang="en-US" altLang="zh-CN" sz="28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rPr>
              <a:t>FPGA”</a:t>
            </a:r>
            <a:r>
              <a:rPr lang="zh-CN" altLang="en-US" sz="2800" b="0" kern="1200" dirty="0">
                <a:solidFill>
                  <a:srgbClr val="00B0F0"/>
                </a:solidFill>
                <a:latin typeface="Calibri"/>
                <a:ea typeface="+mn-ea"/>
                <a:cs typeface="+mn-cs"/>
              </a:rPr>
              <a:t> </a:t>
            </a:r>
            <a:r>
              <a:rPr lang="en-US" altLang="zh-CN" sz="2800" b="0" kern="1200" dirty="0">
                <a:solidFill>
                  <a:srgbClr val="00B0F0"/>
                </a:solidFill>
                <a:latin typeface="Calibri"/>
                <a:ea typeface="+mn-ea"/>
                <a:cs typeface="+mn-cs"/>
              </a:rPr>
              <a:t>=&gt;</a:t>
            </a:r>
            <a:r>
              <a:rPr lang="zh-CN" altLang="en-US" sz="2800" b="0" kern="1200" dirty="0">
                <a:solidFill>
                  <a:srgbClr val="00B0F0"/>
                </a:solidFill>
                <a:latin typeface="Calibri"/>
                <a:ea typeface="+mn-ea"/>
                <a:cs typeface="+mn-cs"/>
              </a:rPr>
              <a:t> </a:t>
            </a:r>
            <a:r>
              <a:rPr lang="en-US" altLang="zh-CN" sz="2800" b="0" dirty="0">
                <a:solidFill>
                  <a:srgbClr val="00B0F0"/>
                </a:solidFill>
                <a:latin typeface="+mn-lt"/>
                <a:cs typeface="Calibri" panose="020F0502020204030204" pitchFamily="34" charset="0"/>
              </a:rPr>
              <a:t>Versal ACAP Architecture</a:t>
            </a:r>
            <a:endParaRPr kumimoji="0" lang="en-US" sz="2800" b="0" u="none" strike="noStrike" kern="0" cap="none" spc="0" normalizeH="0" baseline="0" noProof="0" dirty="0">
              <a:ln>
                <a:noFill/>
              </a:ln>
              <a:solidFill>
                <a:srgbClr val="00B0F0"/>
              </a:solidFill>
              <a:effectLst/>
              <a:uLnTx/>
              <a:uFillTx/>
              <a:latin typeface="+mn-lt"/>
              <a:cs typeface="Calibri" panose="020F0502020204030204" pitchFamily="34" charset="0"/>
              <a:sym typeface="Raleway"/>
            </a:endParaRPr>
          </a:p>
        </p:txBody>
      </p:sp>
      <p:sp>
        <p:nvSpPr>
          <p:cNvPr id="3" name="TextBox 2">
            <a:extLst>
              <a:ext uri="{FF2B5EF4-FFF2-40B4-BE49-F238E27FC236}">
                <a16:creationId xmlns:a16="http://schemas.microsoft.com/office/drawing/2014/main" id="{EC15647E-3D6D-61F1-51CD-568311704D7C}"/>
              </a:ext>
            </a:extLst>
          </p:cNvPr>
          <p:cNvSpPr txBox="1"/>
          <p:nvPr/>
        </p:nvSpPr>
        <p:spPr>
          <a:xfrm>
            <a:off x="116295" y="1160941"/>
            <a:ext cx="10523890" cy="1200329"/>
          </a:xfrm>
          <a:prstGeom prst="rect">
            <a:avLst/>
          </a:prstGeom>
          <a:noFill/>
        </p:spPr>
        <p:txBody>
          <a:bodyPr wrap="square" rtlCol="0">
            <a:spAutoFit/>
          </a:bodyPr>
          <a:lstStyle/>
          <a:p>
            <a:r>
              <a:rPr lang="en-US" altLang="zh-CN" sz="2400" dirty="0">
                <a:solidFill>
                  <a:schemeClr val="tx1"/>
                </a:solidFill>
                <a:latin typeface="+mn-lt"/>
              </a:rPr>
              <a:t>AMD</a:t>
            </a:r>
            <a:r>
              <a:rPr lang="zh-CN" altLang="en-US" sz="2400" dirty="0">
                <a:solidFill>
                  <a:schemeClr val="tx1"/>
                </a:solidFill>
                <a:latin typeface="+mn-lt"/>
              </a:rPr>
              <a:t> </a:t>
            </a:r>
            <a:r>
              <a:rPr lang="en-US" altLang="zh-CN" sz="2400" dirty="0">
                <a:solidFill>
                  <a:schemeClr val="tx1"/>
                </a:solidFill>
                <a:latin typeface="+mn-lt"/>
              </a:rPr>
              <a:t>ACAP</a:t>
            </a:r>
          </a:p>
          <a:p>
            <a:r>
              <a:rPr lang="en-US" altLang="zh-CN" sz="2400" dirty="0">
                <a:solidFill>
                  <a:schemeClr val="tx1"/>
                </a:solidFill>
                <a:latin typeface="+mn-lt"/>
              </a:rPr>
              <a:t>Heterogeneous</a:t>
            </a:r>
            <a:r>
              <a:rPr lang="zh-CN" altLang="en-US" sz="2400" dirty="0">
                <a:solidFill>
                  <a:schemeClr val="tx1"/>
                </a:solidFill>
                <a:latin typeface="+mn-lt"/>
              </a:rPr>
              <a:t> </a:t>
            </a:r>
            <a:r>
              <a:rPr lang="en-US" altLang="zh-CN" sz="2400" dirty="0">
                <a:solidFill>
                  <a:schemeClr val="tx1"/>
                </a:solidFill>
                <a:latin typeface="+mn-lt"/>
              </a:rPr>
              <a:t>SoC</a:t>
            </a:r>
          </a:p>
          <a:p>
            <a:r>
              <a:rPr lang="en-US" sz="2400" dirty="0">
                <a:latin typeface="+mn-lt"/>
              </a:rPr>
              <a:t>FPGA + AI Tensor Cores + CPU</a:t>
            </a:r>
          </a:p>
        </p:txBody>
      </p:sp>
      <p:sp>
        <p:nvSpPr>
          <p:cNvPr id="8" name="TextBox 7">
            <a:extLst>
              <a:ext uri="{FF2B5EF4-FFF2-40B4-BE49-F238E27FC236}">
                <a16:creationId xmlns:a16="http://schemas.microsoft.com/office/drawing/2014/main" id="{9BC817EF-134C-5F80-16B8-E57AF9E2F464}"/>
              </a:ext>
            </a:extLst>
          </p:cNvPr>
          <p:cNvSpPr txBox="1"/>
          <p:nvPr/>
        </p:nvSpPr>
        <p:spPr>
          <a:xfrm>
            <a:off x="0" y="2552560"/>
            <a:ext cx="6571281" cy="1200329"/>
          </a:xfrm>
          <a:prstGeom prst="rect">
            <a:avLst/>
          </a:prstGeom>
          <a:noFill/>
        </p:spPr>
        <p:txBody>
          <a:bodyPr wrap="square" rtlCol="0">
            <a:spAutoFit/>
          </a:bodyPr>
          <a:lstStyle/>
          <a:p>
            <a:pPr marL="342900" indent="-342900">
              <a:buFont typeface="Wingdings" pitchFamily="2" charset="2"/>
              <a:buChar char="Ø"/>
            </a:pPr>
            <a:r>
              <a:rPr lang="en-US" altLang="zh-CN" sz="2400" dirty="0">
                <a:solidFill>
                  <a:srgbClr val="00B0F0"/>
                </a:solidFill>
                <a:latin typeface="+mn-lt"/>
              </a:rPr>
              <a:t>Combine the best of both worlds? How?</a:t>
            </a:r>
          </a:p>
          <a:p>
            <a:pPr marL="342900" indent="-342900">
              <a:buFont typeface="Wingdings" pitchFamily="2" charset="2"/>
              <a:buChar char="Ø"/>
            </a:pPr>
            <a:r>
              <a:rPr lang="en-US" altLang="zh-CN" sz="2400" dirty="0">
                <a:solidFill>
                  <a:srgbClr val="00B0F0"/>
                </a:solidFill>
                <a:latin typeface="+mn-lt"/>
              </a:rPr>
              <a:t>Can we </a:t>
            </a:r>
            <a:r>
              <a:rPr lang="en-US" altLang="zh-CN" sz="2400">
                <a:solidFill>
                  <a:srgbClr val="00B0F0"/>
                </a:solidFill>
                <a:latin typeface="+mn-lt"/>
              </a:rPr>
              <a:t>generalize this?</a:t>
            </a:r>
            <a:endParaRPr lang="en-US" altLang="zh-CN" sz="2400" dirty="0">
              <a:solidFill>
                <a:srgbClr val="00B0F0"/>
              </a:solidFill>
              <a:latin typeface="+mn-lt"/>
            </a:endParaRPr>
          </a:p>
          <a:p>
            <a:pPr marL="342900" indent="-342900">
              <a:buFont typeface="Wingdings" pitchFamily="2" charset="2"/>
              <a:buChar char="Ø"/>
            </a:pPr>
            <a:endParaRPr lang="en-US" sz="2400" dirty="0">
              <a:latin typeface="+mn-lt"/>
            </a:endParaRPr>
          </a:p>
        </p:txBody>
      </p:sp>
    </p:spTree>
    <p:extLst>
      <p:ext uri="{BB962C8B-B14F-4D97-AF65-F5344CB8AC3E}">
        <p14:creationId xmlns:p14="http://schemas.microsoft.com/office/powerpoint/2010/main" val="370012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C35C392B-5441-6443-B1E5-82C3FFF8C8A2}"/>
              </a:ext>
            </a:extLst>
          </p:cNvPr>
          <p:cNvSpPr txBox="1">
            <a:spLocks/>
          </p:cNvSpPr>
          <p:nvPr/>
        </p:nvSpPr>
        <p:spPr>
          <a:xfrm>
            <a:off x="182798" y="270036"/>
            <a:ext cx="7111166" cy="620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lvl="0">
              <a:buClr>
                <a:srgbClr val="1A1A1A"/>
              </a:buClr>
              <a:defRPr/>
            </a:pPr>
            <a:r>
              <a:rPr lang="en-US" altLang="zh-CN" sz="2800" b="0" kern="1200" dirty="0">
                <a:solidFill>
                  <a:srgbClr val="00B0F0"/>
                </a:solidFill>
                <a:latin typeface="Calibri"/>
                <a:ea typeface="+mn-ea"/>
                <a:cs typeface="+mn-cs"/>
              </a:rPr>
              <a:t>Secret Sauce =&gt; Partition &amp; Compose </a:t>
            </a:r>
            <a:endParaRPr lang="en-US" sz="2800" b="0" kern="1200" dirty="0">
              <a:solidFill>
                <a:srgbClr val="00B0F0"/>
              </a:solidFill>
              <a:latin typeface="Calibri"/>
              <a:ea typeface="+mn-ea"/>
              <a:cs typeface="+mn-cs"/>
            </a:endParaRPr>
          </a:p>
        </p:txBody>
      </p:sp>
      <p:grpSp>
        <p:nvGrpSpPr>
          <p:cNvPr id="12" name="Group 11"/>
          <p:cNvGrpSpPr/>
          <p:nvPr/>
        </p:nvGrpSpPr>
        <p:grpSpPr>
          <a:xfrm>
            <a:off x="6463710" y="2870341"/>
            <a:ext cx="5713424" cy="3849742"/>
            <a:chOff x="2581779" y="2300455"/>
            <a:chExt cx="5713424" cy="3849742"/>
          </a:xfrm>
        </p:grpSpPr>
        <p:grpSp>
          <p:nvGrpSpPr>
            <p:cNvPr id="3" name="Group 2"/>
            <p:cNvGrpSpPr/>
            <p:nvPr/>
          </p:nvGrpSpPr>
          <p:grpSpPr>
            <a:xfrm>
              <a:off x="2581779" y="2300455"/>
              <a:ext cx="5713424" cy="3849742"/>
              <a:chOff x="1916308" y="1818861"/>
              <a:chExt cx="5713424" cy="3849742"/>
            </a:xfrm>
          </p:grpSpPr>
          <p:grpSp>
            <p:nvGrpSpPr>
              <p:cNvPr id="299" name="Group 298"/>
              <p:cNvGrpSpPr/>
              <p:nvPr/>
            </p:nvGrpSpPr>
            <p:grpSpPr>
              <a:xfrm>
                <a:off x="5312210" y="1818861"/>
                <a:ext cx="64018" cy="3262733"/>
                <a:chOff x="4130163" y="1755211"/>
                <a:chExt cx="59250" cy="2786046"/>
              </a:xfrm>
            </p:grpSpPr>
            <p:sp>
              <p:nvSpPr>
                <p:cNvPr id="300" name="Can 299"/>
                <p:cNvSpPr/>
                <p:nvPr/>
              </p:nvSpPr>
              <p:spPr>
                <a:xfrm>
                  <a:off x="4130163" y="446744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Can 300"/>
                <p:cNvSpPr/>
                <p:nvPr/>
              </p:nvSpPr>
              <p:spPr>
                <a:xfrm>
                  <a:off x="4130163" y="442100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Can 301"/>
                <p:cNvSpPr/>
                <p:nvPr/>
              </p:nvSpPr>
              <p:spPr>
                <a:xfrm>
                  <a:off x="4130163" y="43809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an 302"/>
                <p:cNvSpPr/>
                <p:nvPr/>
              </p:nvSpPr>
              <p:spPr>
                <a:xfrm>
                  <a:off x="4130163" y="43376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an 303"/>
                <p:cNvSpPr/>
                <p:nvPr/>
              </p:nvSpPr>
              <p:spPr>
                <a:xfrm>
                  <a:off x="4130163" y="429599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an 304"/>
                <p:cNvSpPr/>
                <p:nvPr/>
              </p:nvSpPr>
              <p:spPr>
                <a:xfrm>
                  <a:off x="4130163" y="424955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Can 305"/>
                <p:cNvSpPr/>
                <p:nvPr/>
              </p:nvSpPr>
              <p:spPr>
                <a:xfrm>
                  <a:off x="4130163" y="42094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an 306"/>
                <p:cNvSpPr/>
                <p:nvPr/>
              </p:nvSpPr>
              <p:spPr>
                <a:xfrm>
                  <a:off x="4130163" y="41662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an 307"/>
                <p:cNvSpPr/>
                <p:nvPr/>
              </p:nvSpPr>
              <p:spPr>
                <a:xfrm>
                  <a:off x="4130163" y="412136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an 308"/>
                <p:cNvSpPr/>
                <p:nvPr/>
              </p:nvSpPr>
              <p:spPr>
                <a:xfrm>
                  <a:off x="4130163" y="407493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Can 309"/>
                <p:cNvSpPr/>
                <p:nvPr/>
              </p:nvSpPr>
              <p:spPr>
                <a:xfrm>
                  <a:off x="4130163" y="40348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an 310"/>
                <p:cNvSpPr/>
                <p:nvPr/>
              </p:nvSpPr>
              <p:spPr>
                <a:xfrm>
                  <a:off x="4130163" y="39915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Can 311"/>
                <p:cNvSpPr/>
                <p:nvPr/>
              </p:nvSpPr>
              <p:spPr>
                <a:xfrm>
                  <a:off x="4130163" y="394991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an 312"/>
                <p:cNvSpPr/>
                <p:nvPr/>
              </p:nvSpPr>
              <p:spPr>
                <a:xfrm>
                  <a:off x="4130163" y="390348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Can 313"/>
                <p:cNvSpPr/>
                <p:nvPr/>
              </p:nvSpPr>
              <p:spPr>
                <a:xfrm>
                  <a:off x="4130163" y="38634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Can 314"/>
                <p:cNvSpPr/>
                <p:nvPr/>
              </p:nvSpPr>
              <p:spPr>
                <a:xfrm>
                  <a:off x="4130163" y="38201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Can 315"/>
                <p:cNvSpPr/>
                <p:nvPr/>
              </p:nvSpPr>
              <p:spPr>
                <a:xfrm>
                  <a:off x="4130163" y="37776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Can 316"/>
                <p:cNvSpPr/>
                <p:nvPr/>
              </p:nvSpPr>
              <p:spPr>
                <a:xfrm>
                  <a:off x="4130163" y="37312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Can 317"/>
                <p:cNvSpPr/>
                <p:nvPr/>
              </p:nvSpPr>
              <p:spPr>
                <a:xfrm>
                  <a:off x="4130163" y="369115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Can 318"/>
                <p:cNvSpPr/>
                <p:nvPr/>
              </p:nvSpPr>
              <p:spPr>
                <a:xfrm>
                  <a:off x="4130163" y="36479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Can 319"/>
                <p:cNvSpPr/>
                <p:nvPr/>
              </p:nvSpPr>
              <p:spPr>
                <a:xfrm>
                  <a:off x="4130163" y="36062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Can 320"/>
                <p:cNvSpPr/>
                <p:nvPr/>
              </p:nvSpPr>
              <p:spPr>
                <a:xfrm>
                  <a:off x="4130163" y="35597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Can 321"/>
                <p:cNvSpPr/>
                <p:nvPr/>
              </p:nvSpPr>
              <p:spPr>
                <a:xfrm>
                  <a:off x="4130163" y="351970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an 322"/>
                <p:cNvSpPr/>
                <p:nvPr/>
              </p:nvSpPr>
              <p:spPr>
                <a:xfrm>
                  <a:off x="4130163" y="34764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an 323"/>
                <p:cNvSpPr/>
                <p:nvPr/>
              </p:nvSpPr>
              <p:spPr>
                <a:xfrm>
                  <a:off x="4130163" y="34316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Can 324"/>
                <p:cNvSpPr/>
                <p:nvPr/>
              </p:nvSpPr>
              <p:spPr>
                <a:xfrm>
                  <a:off x="4130163" y="33851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Can 325"/>
                <p:cNvSpPr/>
                <p:nvPr/>
              </p:nvSpPr>
              <p:spPr>
                <a:xfrm>
                  <a:off x="4130163" y="334508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Can 326"/>
                <p:cNvSpPr/>
                <p:nvPr/>
              </p:nvSpPr>
              <p:spPr>
                <a:xfrm>
                  <a:off x="4130163" y="3301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Can 327"/>
                <p:cNvSpPr/>
                <p:nvPr/>
              </p:nvSpPr>
              <p:spPr>
                <a:xfrm>
                  <a:off x="4130163" y="32601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an 328"/>
                <p:cNvSpPr/>
                <p:nvPr/>
              </p:nvSpPr>
              <p:spPr>
                <a:xfrm>
                  <a:off x="4130163" y="32137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Can 329"/>
                <p:cNvSpPr/>
                <p:nvPr/>
              </p:nvSpPr>
              <p:spPr>
                <a:xfrm>
                  <a:off x="4130163" y="317363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an 330"/>
                <p:cNvSpPr/>
                <p:nvPr/>
              </p:nvSpPr>
              <p:spPr>
                <a:xfrm>
                  <a:off x="4130163" y="31303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an 331"/>
                <p:cNvSpPr/>
                <p:nvPr/>
              </p:nvSpPr>
              <p:spPr>
                <a:xfrm>
                  <a:off x="4130163" y="30922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Can 332"/>
                <p:cNvSpPr/>
                <p:nvPr/>
              </p:nvSpPr>
              <p:spPr>
                <a:xfrm>
                  <a:off x="4130163" y="304584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Can 333"/>
                <p:cNvSpPr/>
                <p:nvPr/>
              </p:nvSpPr>
              <p:spPr>
                <a:xfrm>
                  <a:off x="4130163" y="30057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Can 334"/>
                <p:cNvSpPr/>
                <p:nvPr/>
              </p:nvSpPr>
              <p:spPr>
                <a:xfrm>
                  <a:off x="4130163" y="29625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Can 335"/>
                <p:cNvSpPr/>
                <p:nvPr/>
              </p:nvSpPr>
              <p:spPr>
                <a:xfrm>
                  <a:off x="4130163" y="2920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Can 336"/>
                <p:cNvSpPr/>
                <p:nvPr/>
              </p:nvSpPr>
              <p:spPr>
                <a:xfrm>
                  <a:off x="4130163" y="287439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Can 337"/>
                <p:cNvSpPr/>
                <p:nvPr/>
              </p:nvSpPr>
              <p:spPr>
                <a:xfrm>
                  <a:off x="4130163" y="28343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Can 338"/>
                <p:cNvSpPr/>
                <p:nvPr/>
              </p:nvSpPr>
              <p:spPr>
                <a:xfrm>
                  <a:off x="4130163" y="27910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an 339"/>
                <p:cNvSpPr/>
                <p:nvPr/>
              </p:nvSpPr>
              <p:spPr>
                <a:xfrm>
                  <a:off x="4130163" y="27462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Can 340"/>
                <p:cNvSpPr/>
                <p:nvPr/>
              </p:nvSpPr>
              <p:spPr>
                <a:xfrm>
                  <a:off x="4130163" y="269976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Can 341"/>
                <p:cNvSpPr/>
                <p:nvPr/>
              </p:nvSpPr>
              <p:spPr>
                <a:xfrm>
                  <a:off x="4130163" y="26596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Can 342"/>
                <p:cNvSpPr/>
                <p:nvPr/>
              </p:nvSpPr>
              <p:spPr>
                <a:xfrm>
                  <a:off x="4130163" y="26164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Can 343"/>
                <p:cNvSpPr/>
                <p:nvPr/>
              </p:nvSpPr>
              <p:spPr>
                <a:xfrm>
                  <a:off x="4130163" y="25747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Can 344"/>
                <p:cNvSpPr/>
                <p:nvPr/>
              </p:nvSpPr>
              <p:spPr>
                <a:xfrm>
                  <a:off x="4130163" y="252831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Can 345"/>
                <p:cNvSpPr/>
                <p:nvPr/>
              </p:nvSpPr>
              <p:spPr>
                <a:xfrm>
                  <a:off x="4130163" y="24882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Can 346"/>
                <p:cNvSpPr/>
                <p:nvPr/>
              </p:nvSpPr>
              <p:spPr>
                <a:xfrm>
                  <a:off x="4130163" y="24449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Can 347"/>
                <p:cNvSpPr/>
                <p:nvPr/>
              </p:nvSpPr>
              <p:spPr>
                <a:xfrm>
                  <a:off x="4130163" y="24025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Can 348"/>
                <p:cNvSpPr/>
                <p:nvPr/>
              </p:nvSpPr>
              <p:spPr>
                <a:xfrm>
                  <a:off x="4130163" y="23560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Can 349"/>
                <p:cNvSpPr/>
                <p:nvPr/>
              </p:nvSpPr>
              <p:spPr>
                <a:xfrm>
                  <a:off x="4130163" y="231599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Can 350"/>
                <p:cNvSpPr/>
                <p:nvPr/>
              </p:nvSpPr>
              <p:spPr>
                <a:xfrm>
                  <a:off x="4130163" y="227273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Can 351"/>
                <p:cNvSpPr/>
                <p:nvPr/>
              </p:nvSpPr>
              <p:spPr>
                <a:xfrm>
                  <a:off x="4130163" y="22310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Can 352"/>
                <p:cNvSpPr/>
                <p:nvPr/>
              </p:nvSpPr>
              <p:spPr>
                <a:xfrm>
                  <a:off x="4130163" y="21846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an 353"/>
                <p:cNvSpPr/>
                <p:nvPr/>
              </p:nvSpPr>
              <p:spPr>
                <a:xfrm>
                  <a:off x="4130163" y="214454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an 354"/>
                <p:cNvSpPr/>
                <p:nvPr/>
              </p:nvSpPr>
              <p:spPr>
                <a:xfrm>
                  <a:off x="4130163" y="210128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an 355"/>
                <p:cNvSpPr/>
                <p:nvPr/>
              </p:nvSpPr>
              <p:spPr>
                <a:xfrm>
                  <a:off x="4130163" y="20564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Can 356"/>
                <p:cNvSpPr/>
                <p:nvPr/>
              </p:nvSpPr>
              <p:spPr>
                <a:xfrm>
                  <a:off x="4130163" y="20100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Can 357"/>
                <p:cNvSpPr/>
                <p:nvPr/>
              </p:nvSpPr>
              <p:spPr>
                <a:xfrm>
                  <a:off x="4130163" y="196991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Can 358"/>
                <p:cNvSpPr/>
                <p:nvPr/>
              </p:nvSpPr>
              <p:spPr>
                <a:xfrm>
                  <a:off x="4130163" y="192666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Can 359"/>
                <p:cNvSpPr/>
                <p:nvPr/>
              </p:nvSpPr>
              <p:spPr>
                <a:xfrm>
                  <a:off x="4130163" y="18849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an 360"/>
                <p:cNvSpPr/>
                <p:nvPr/>
              </p:nvSpPr>
              <p:spPr>
                <a:xfrm>
                  <a:off x="4130163" y="18385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Can 361"/>
                <p:cNvSpPr/>
                <p:nvPr/>
              </p:nvSpPr>
              <p:spPr>
                <a:xfrm>
                  <a:off x="4130163" y="179846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an 362"/>
                <p:cNvSpPr/>
                <p:nvPr/>
              </p:nvSpPr>
              <p:spPr>
                <a:xfrm>
                  <a:off x="4130163" y="175521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9" name="Rectangle 428"/>
              <p:cNvSpPr/>
              <p:nvPr/>
            </p:nvSpPr>
            <p:spPr>
              <a:xfrm>
                <a:off x="1916308" y="5206938"/>
                <a:ext cx="5713424" cy="461665"/>
              </a:xfrm>
              <a:prstGeom prst="rect">
                <a:avLst/>
              </a:prstGeom>
            </p:spPr>
            <p:txBody>
              <a:bodyPr wrap="none">
                <a:spAutoFit/>
              </a:bodyPr>
              <a:lstStyle/>
              <a:p>
                <a:r>
                  <a:rPr lang="en-US" altLang="zh-CN" sz="2400" dirty="0"/>
                  <a:t>Image</a:t>
                </a:r>
                <a:r>
                  <a:rPr lang="zh-CN" altLang="en-US" sz="2400" dirty="0"/>
                  <a:t> </a:t>
                </a:r>
                <a:r>
                  <a:rPr lang="en-US" altLang="zh-CN" sz="2400" dirty="0"/>
                  <a:t>Classification:</a:t>
                </a:r>
                <a:r>
                  <a:rPr lang="zh-CN" altLang="en-US" sz="2400" dirty="0"/>
                  <a:t> </a:t>
                </a:r>
                <a:r>
                  <a:rPr lang="en-US" altLang="zh-CN" sz="2400" dirty="0"/>
                  <a:t>Vision</a:t>
                </a:r>
                <a:r>
                  <a:rPr lang="zh-CN" altLang="en-US" sz="2400" dirty="0"/>
                  <a:t> </a:t>
                </a:r>
                <a:r>
                  <a:rPr lang="en-US" altLang="zh-CN" sz="2400" dirty="0"/>
                  <a:t>Transformer</a:t>
                </a:r>
                <a:endParaRPr lang="en-US" sz="2400" dirty="0"/>
              </a:p>
            </p:txBody>
          </p:sp>
          <p:sp>
            <p:nvSpPr>
              <p:cNvPr id="262" name="Can 261"/>
              <p:cNvSpPr/>
              <p:nvPr/>
            </p:nvSpPr>
            <p:spPr>
              <a:xfrm>
                <a:off x="3216831" y="4701396"/>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an 262"/>
              <p:cNvSpPr/>
              <p:nvPr/>
            </p:nvSpPr>
            <p:spPr>
              <a:xfrm>
                <a:off x="3216830" y="4506604"/>
                <a:ext cx="2052545" cy="405922"/>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Can 266"/>
              <p:cNvSpPr/>
              <p:nvPr/>
            </p:nvSpPr>
            <p:spPr>
              <a:xfrm>
                <a:off x="3516050" y="4380420"/>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an 267"/>
              <p:cNvSpPr/>
              <p:nvPr/>
            </p:nvSpPr>
            <p:spPr>
              <a:xfrm>
                <a:off x="3516049" y="4214505"/>
                <a:ext cx="1560960" cy="329743"/>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an 268"/>
              <p:cNvSpPr/>
              <p:nvPr/>
            </p:nvSpPr>
            <p:spPr>
              <a:xfrm>
                <a:off x="3729325" y="4166751"/>
                <a:ext cx="1141055" cy="211199"/>
              </a:xfrm>
              <a:prstGeom prst="can">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 name="Group 275"/>
              <p:cNvGrpSpPr/>
              <p:nvPr/>
            </p:nvGrpSpPr>
            <p:grpSpPr>
              <a:xfrm>
                <a:off x="5504527" y="1820652"/>
                <a:ext cx="64018" cy="3262733"/>
                <a:chOff x="4130163" y="1755211"/>
                <a:chExt cx="59250" cy="2786046"/>
              </a:xfrm>
            </p:grpSpPr>
            <p:sp>
              <p:nvSpPr>
                <p:cNvPr id="277" name="Can 276"/>
                <p:cNvSpPr/>
                <p:nvPr/>
              </p:nvSpPr>
              <p:spPr>
                <a:xfrm>
                  <a:off x="4130163" y="446744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Can 277"/>
                <p:cNvSpPr/>
                <p:nvPr/>
              </p:nvSpPr>
              <p:spPr>
                <a:xfrm>
                  <a:off x="4130163" y="442100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an 278"/>
                <p:cNvSpPr/>
                <p:nvPr/>
              </p:nvSpPr>
              <p:spPr>
                <a:xfrm>
                  <a:off x="4130163" y="43809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Can 279"/>
                <p:cNvSpPr/>
                <p:nvPr/>
              </p:nvSpPr>
              <p:spPr>
                <a:xfrm>
                  <a:off x="4130163" y="43376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an 280"/>
                <p:cNvSpPr/>
                <p:nvPr/>
              </p:nvSpPr>
              <p:spPr>
                <a:xfrm>
                  <a:off x="4130163" y="429599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Can 281"/>
                <p:cNvSpPr/>
                <p:nvPr/>
              </p:nvSpPr>
              <p:spPr>
                <a:xfrm>
                  <a:off x="4130163" y="424955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an 282"/>
                <p:cNvSpPr/>
                <p:nvPr/>
              </p:nvSpPr>
              <p:spPr>
                <a:xfrm>
                  <a:off x="4130163" y="42094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Can 283"/>
                <p:cNvSpPr/>
                <p:nvPr/>
              </p:nvSpPr>
              <p:spPr>
                <a:xfrm>
                  <a:off x="4130163" y="41662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Can 284"/>
                <p:cNvSpPr/>
                <p:nvPr/>
              </p:nvSpPr>
              <p:spPr>
                <a:xfrm>
                  <a:off x="4130163" y="412136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Can 285"/>
                <p:cNvSpPr/>
                <p:nvPr/>
              </p:nvSpPr>
              <p:spPr>
                <a:xfrm>
                  <a:off x="4130163" y="407493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an 286"/>
                <p:cNvSpPr/>
                <p:nvPr/>
              </p:nvSpPr>
              <p:spPr>
                <a:xfrm>
                  <a:off x="4130163" y="40348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Can 287"/>
                <p:cNvSpPr/>
                <p:nvPr/>
              </p:nvSpPr>
              <p:spPr>
                <a:xfrm>
                  <a:off x="4130163" y="39915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an 288"/>
                <p:cNvSpPr/>
                <p:nvPr/>
              </p:nvSpPr>
              <p:spPr>
                <a:xfrm>
                  <a:off x="4130163" y="394991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Can 289"/>
                <p:cNvSpPr/>
                <p:nvPr/>
              </p:nvSpPr>
              <p:spPr>
                <a:xfrm>
                  <a:off x="4130163" y="390348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an 290"/>
                <p:cNvSpPr/>
                <p:nvPr/>
              </p:nvSpPr>
              <p:spPr>
                <a:xfrm>
                  <a:off x="4130163" y="38634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Can 292"/>
                <p:cNvSpPr/>
                <p:nvPr/>
              </p:nvSpPr>
              <p:spPr>
                <a:xfrm>
                  <a:off x="4130163" y="38201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Can 293"/>
                <p:cNvSpPr/>
                <p:nvPr/>
              </p:nvSpPr>
              <p:spPr>
                <a:xfrm>
                  <a:off x="4130163" y="377767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Can 294"/>
                <p:cNvSpPr/>
                <p:nvPr/>
              </p:nvSpPr>
              <p:spPr>
                <a:xfrm>
                  <a:off x="4130163" y="373124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Can 295"/>
                <p:cNvSpPr/>
                <p:nvPr/>
              </p:nvSpPr>
              <p:spPr>
                <a:xfrm>
                  <a:off x="4130163" y="369115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Can 296"/>
                <p:cNvSpPr/>
                <p:nvPr/>
              </p:nvSpPr>
              <p:spPr>
                <a:xfrm>
                  <a:off x="4130163" y="36479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Can 297"/>
                <p:cNvSpPr/>
                <p:nvPr/>
              </p:nvSpPr>
              <p:spPr>
                <a:xfrm>
                  <a:off x="4130163" y="360622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Can 470"/>
                <p:cNvSpPr/>
                <p:nvPr/>
              </p:nvSpPr>
              <p:spPr>
                <a:xfrm>
                  <a:off x="4130163" y="355979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Can 471"/>
                <p:cNvSpPr/>
                <p:nvPr/>
              </p:nvSpPr>
              <p:spPr>
                <a:xfrm>
                  <a:off x="4130163" y="351970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an 472"/>
                <p:cNvSpPr/>
                <p:nvPr/>
              </p:nvSpPr>
              <p:spPr>
                <a:xfrm>
                  <a:off x="4130163" y="34764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Can 473"/>
                <p:cNvSpPr/>
                <p:nvPr/>
              </p:nvSpPr>
              <p:spPr>
                <a:xfrm>
                  <a:off x="4130163" y="343160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Can 474"/>
                <p:cNvSpPr/>
                <p:nvPr/>
              </p:nvSpPr>
              <p:spPr>
                <a:xfrm>
                  <a:off x="4130163" y="338516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Can 475"/>
                <p:cNvSpPr/>
                <p:nvPr/>
              </p:nvSpPr>
              <p:spPr>
                <a:xfrm>
                  <a:off x="4130163" y="334508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Can 476"/>
                <p:cNvSpPr/>
                <p:nvPr/>
              </p:nvSpPr>
              <p:spPr>
                <a:xfrm>
                  <a:off x="4130163" y="3301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Can 477"/>
                <p:cNvSpPr/>
                <p:nvPr/>
              </p:nvSpPr>
              <p:spPr>
                <a:xfrm>
                  <a:off x="4130163" y="326015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an 478"/>
                <p:cNvSpPr/>
                <p:nvPr/>
              </p:nvSpPr>
              <p:spPr>
                <a:xfrm>
                  <a:off x="4130163" y="321371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Can 479"/>
                <p:cNvSpPr/>
                <p:nvPr/>
              </p:nvSpPr>
              <p:spPr>
                <a:xfrm>
                  <a:off x="4130163" y="317363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an 480"/>
                <p:cNvSpPr/>
                <p:nvPr/>
              </p:nvSpPr>
              <p:spPr>
                <a:xfrm>
                  <a:off x="4130163" y="31303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Can 481"/>
                <p:cNvSpPr/>
                <p:nvPr/>
              </p:nvSpPr>
              <p:spPr>
                <a:xfrm>
                  <a:off x="4130163" y="309227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an 482"/>
                <p:cNvSpPr/>
                <p:nvPr/>
              </p:nvSpPr>
              <p:spPr>
                <a:xfrm>
                  <a:off x="4130163" y="304584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an 483"/>
                <p:cNvSpPr/>
                <p:nvPr/>
              </p:nvSpPr>
              <p:spPr>
                <a:xfrm>
                  <a:off x="4130163" y="30057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an 484"/>
                <p:cNvSpPr/>
                <p:nvPr/>
              </p:nvSpPr>
              <p:spPr>
                <a:xfrm>
                  <a:off x="4130163" y="29625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an 485"/>
                <p:cNvSpPr/>
                <p:nvPr/>
              </p:nvSpPr>
              <p:spPr>
                <a:xfrm>
                  <a:off x="4130163" y="292082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Can 486"/>
                <p:cNvSpPr/>
                <p:nvPr/>
              </p:nvSpPr>
              <p:spPr>
                <a:xfrm>
                  <a:off x="4130163" y="2874393"/>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Can 487"/>
                <p:cNvSpPr/>
                <p:nvPr/>
              </p:nvSpPr>
              <p:spPr>
                <a:xfrm>
                  <a:off x="4130163" y="28343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Can 488"/>
                <p:cNvSpPr/>
                <p:nvPr/>
              </p:nvSpPr>
              <p:spPr>
                <a:xfrm>
                  <a:off x="4130163" y="27910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Can 489"/>
                <p:cNvSpPr/>
                <p:nvPr/>
              </p:nvSpPr>
              <p:spPr>
                <a:xfrm>
                  <a:off x="4130163" y="274620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Can 490"/>
                <p:cNvSpPr/>
                <p:nvPr/>
              </p:nvSpPr>
              <p:spPr>
                <a:xfrm>
                  <a:off x="4130163" y="269976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Can 491"/>
                <p:cNvSpPr/>
                <p:nvPr/>
              </p:nvSpPr>
              <p:spPr>
                <a:xfrm>
                  <a:off x="4130163" y="26596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Can 492"/>
                <p:cNvSpPr/>
                <p:nvPr/>
              </p:nvSpPr>
              <p:spPr>
                <a:xfrm>
                  <a:off x="4130163" y="26164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an 493"/>
                <p:cNvSpPr/>
                <p:nvPr/>
              </p:nvSpPr>
              <p:spPr>
                <a:xfrm>
                  <a:off x="4130163" y="257475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Can 494"/>
                <p:cNvSpPr/>
                <p:nvPr/>
              </p:nvSpPr>
              <p:spPr>
                <a:xfrm>
                  <a:off x="4130163" y="2528318"/>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an 495"/>
                <p:cNvSpPr/>
                <p:nvPr/>
              </p:nvSpPr>
              <p:spPr>
                <a:xfrm>
                  <a:off x="4130163" y="24882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Can 496"/>
                <p:cNvSpPr/>
                <p:nvPr/>
              </p:nvSpPr>
              <p:spPr>
                <a:xfrm>
                  <a:off x="4130163" y="24449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Can 497"/>
                <p:cNvSpPr/>
                <p:nvPr/>
              </p:nvSpPr>
              <p:spPr>
                <a:xfrm>
                  <a:off x="4130163" y="240251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Can 498"/>
                <p:cNvSpPr/>
                <p:nvPr/>
              </p:nvSpPr>
              <p:spPr>
                <a:xfrm>
                  <a:off x="4130163" y="235607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Can 499"/>
                <p:cNvSpPr/>
                <p:nvPr/>
              </p:nvSpPr>
              <p:spPr>
                <a:xfrm>
                  <a:off x="4130163" y="231599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an 500"/>
                <p:cNvSpPr/>
                <p:nvPr/>
              </p:nvSpPr>
              <p:spPr>
                <a:xfrm>
                  <a:off x="4130163" y="227273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Can 501"/>
                <p:cNvSpPr/>
                <p:nvPr/>
              </p:nvSpPr>
              <p:spPr>
                <a:xfrm>
                  <a:off x="4130163" y="2231060"/>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Can 502"/>
                <p:cNvSpPr/>
                <p:nvPr/>
              </p:nvSpPr>
              <p:spPr>
                <a:xfrm>
                  <a:off x="4130163" y="2184627"/>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Can 503"/>
                <p:cNvSpPr/>
                <p:nvPr/>
              </p:nvSpPr>
              <p:spPr>
                <a:xfrm>
                  <a:off x="4130163" y="2144544"/>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Can 504"/>
                <p:cNvSpPr/>
                <p:nvPr/>
              </p:nvSpPr>
              <p:spPr>
                <a:xfrm>
                  <a:off x="4130163" y="2101286"/>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Can 505"/>
                <p:cNvSpPr/>
                <p:nvPr/>
              </p:nvSpPr>
              <p:spPr>
                <a:xfrm>
                  <a:off x="4130163" y="205643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Can 506"/>
                <p:cNvSpPr/>
                <p:nvPr/>
              </p:nvSpPr>
              <p:spPr>
                <a:xfrm>
                  <a:off x="4130163" y="201000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Can 507"/>
                <p:cNvSpPr/>
                <p:nvPr/>
              </p:nvSpPr>
              <p:spPr>
                <a:xfrm>
                  <a:off x="4130163" y="196991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Can 508"/>
                <p:cNvSpPr/>
                <p:nvPr/>
              </p:nvSpPr>
              <p:spPr>
                <a:xfrm>
                  <a:off x="4130163" y="192666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Can 509"/>
                <p:cNvSpPr/>
                <p:nvPr/>
              </p:nvSpPr>
              <p:spPr>
                <a:xfrm>
                  <a:off x="4130163" y="1884985"/>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Can 510"/>
                <p:cNvSpPr/>
                <p:nvPr/>
              </p:nvSpPr>
              <p:spPr>
                <a:xfrm>
                  <a:off x="4130163" y="1838552"/>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Can 511"/>
                <p:cNvSpPr/>
                <p:nvPr/>
              </p:nvSpPr>
              <p:spPr>
                <a:xfrm>
                  <a:off x="4130163" y="1798469"/>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Can 512"/>
                <p:cNvSpPr/>
                <p:nvPr/>
              </p:nvSpPr>
              <p:spPr>
                <a:xfrm>
                  <a:off x="4130163" y="1755211"/>
                  <a:ext cx="59250" cy="73816"/>
                </a:xfrm>
                <a:prstGeom prst="can">
                  <a:avLst>
                    <a:gd name="adj" fmla="val 47935"/>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5" name="TextBox 514"/>
            <p:cNvSpPr txBox="1"/>
            <p:nvPr/>
          </p:nvSpPr>
          <p:spPr>
            <a:xfrm>
              <a:off x="3882301" y="2921529"/>
              <a:ext cx="2500443" cy="461665"/>
            </a:xfrm>
            <a:prstGeom prst="rect">
              <a:avLst/>
            </a:prstGeom>
            <a:noFill/>
          </p:spPr>
          <p:txBody>
            <a:bodyPr wrap="square" rtlCol="0">
              <a:spAutoFit/>
            </a:bodyPr>
            <a:lstStyle/>
            <a:p>
              <a:r>
                <a:rPr lang="en-US" sz="2400" dirty="0">
                  <a:solidFill>
                    <a:srgbClr val="FF0000"/>
                  </a:solidFill>
                </a:rPr>
                <a:t>768 Layers</a:t>
              </a:r>
            </a:p>
          </p:txBody>
        </p:sp>
        <p:cxnSp>
          <p:nvCxnSpPr>
            <p:cNvPr id="516" name="Straight Arrow Connector 515"/>
            <p:cNvCxnSpPr/>
            <p:nvPr/>
          </p:nvCxnSpPr>
          <p:spPr>
            <a:xfrm flipH="1" flipV="1">
              <a:off x="5767711" y="3171990"/>
              <a:ext cx="97214" cy="309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7480190" y="958952"/>
            <a:ext cx="4533331" cy="830997"/>
          </a:xfrm>
          <a:prstGeom prst="rect">
            <a:avLst/>
          </a:prstGeom>
          <a:noFill/>
        </p:spPr>
        <p:txBody>
          <a:bodyPr wrap="square" rtlCol="0">
            <a:spAutoFit/>
          </a:bodyPr>
          <a:lstStyle/>
          <a:p>
            <a:r>
              <a:rPr lang="en-US" sz="2400" dirty="0"/>
              <a:t>Monolithic Programming Model: </a:t>
            </a:r>
            <a:r>
              <a:rPr lang="en-US" sz="2400" dirty="0">
                <a:solidFill>
                  <a:srgbClr val="FF0000"/>
                </a:solidFill>
              </a:rPr>
              <a:t>49.5 GFLOPS </a:t>
            </a:r>
          </a:p>
        </p:txBody>
      </p:sp>
      <p:sp>
        <p:nvSpPr>
          <p:cNvPr id="265" name="TextBox 264"/>
          <p:cNvSpPr txBox="1"/>
          <p:nvPr/>
        </p:nvSpPr>
        <p:spPr>
          <a:xfrm>
            <a:off x="7502821" y="2318597"/>
            <a:ext cx="3372998" cy="830997"/>
          </a:xfrm>
          <a:prstGeom prst="rect">
            <a:avLst/>
          </a:prstGeom>
          <a:noFill/>
        </p:spPr>
        <p:txBody>
          <a:bodyPr wrap="square" rtlCol="0">
            <a:spAutoFit/>
          </a:bodyPr>
          <a:lstStyle/>
          <a:p>
            <a:r>
              <a:rPr lang="en-US" sz="2400" dirty="0"/>
              <a:t>Partition &amp; Compose : </a:t>
            </a:r>
            <a:r>
              <a:rPr lang="en-US" sz="2400" dirty="0">
                <a:solidFill>
                  <a:srgbClr val="00B0F0"/>
                </a:solidFill>
              </a:rPr>
              <a:t>1609 GFLOPS</a:t>
            </a:r>
          </a:p>
        </p:txBody>
      </p:sp>
      <p:cxnSp>
        <p:nvCxnSpPr>
          <p:cNvPr id="15" name="Straight Arrow Connector 14"/>
          <p:cNvCxnSpPr>
            <a:cxnSpLocks/>
          </p:cNvCxnSpPr>
          <p:nvPr/>
        </p:nvCxnSpPr>
        <p:spPr>
          <a:xfrm>
            <a:off x="8262873" y="1909916"/>
            <a:ext cx="0" cy="3552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649642" y="1830217"/>
            <a:ext cx="3863879" cy="461665"/>
          </a:xfrm>
          <a:prstGeom prst="rect">
            <a:avLst/>
          </a:prstGeom>
          <a:noFill/>
        </p:spPr>
        <p:txBody>
          <a:bodyPr wrap="square" rtlCol="0">
            <a:spAutoFit/>
          </a:bodyPr>
          <a:lstStyle/>
          <a:p>
            <a:r>
              <a:rPr lang="en-US" sz="2400" dirty="0">
                <a:solidFill>
                  <a:srgbClr val="00B0F0"/>
                </a:solidFill>
              </a:rPr>
              <a:t>32.5x</a:t>
            </a:r>
          </a:p>
        </p:txBody>
      </p:sp>
      <p:pic>
        <p:nvPicPr>
          <p:cNvPr id="1026" name="Picture 2" descr="Profiler">
            <a:extLst>
              <a:ext uri="{FF2B5EF4-FFF2-40B4-BE49-F238E27FC236}">
                <a16:creationId xmlns:a16="http://schemas.microsoft.com/office/drawing/2014/main" id="{C5DD1405-4A1D-C56B-751D-33AA438A675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69348" y="958952"/>
            <a:ext cx="6378240" cy="2415924"/>
          </a:xfrm>
          <a:prstGeom prst="rect">
            <a:avLst/>
          </a:prstGeom>
          <a:noFill/>
          <a:extLst>
            <a:ext uri="{909E8E84-426E-40DD-AFC4-6F175D3DCCD1}">
              <a14:hiddenFill xmlns:a14="http://schemas.microsoft.com/office/drawing/2010/main">
                <a:solidFill>
                  <a:srgbClr val="FFFFFF"/>
                </a:solidFill>
              </a14:hiddenFill>
            </a:ext>
          </a:extLst>
        </p:spPr>
      </p:pic>
      <p:grpSp>
        <p:nvGrpSpPr>
          <p:cNvPr id="461" name="Group 460">
            <a:extLst>
              <a:ext uri="{FF2B5EF4-FFF2-40B4-BE49-F238E27FC236}">
                <a16:creationId xmlns:a16="http://schemas.microsoft.com/office/drawing/2014/main" id="{ECFDEB11-24FE-03DA-ACB5-4D4085A3E308}"/>
              </a:ext>
            </a:extLst>
          </p:cNvPr>
          <p:cNvGrpSpPr/>
          <p:nvPr/>
        </p:nvGrpSpPr>
        <p:grpSpPr>
          <a:xfrm>
            <a:off x="702258" y="4536827"/>
            <a:ext cx="4430983" cy="2183256"/>
            <a:chOff x="702258" y="4536827"/>
            <a:chExt cx="4430983" cy="2183256"/>
          </a:xfrm>
        </p:grpSpPr>
        <p:grpSp>
          <p:nvGrpSpPr>
            <p:cNvPr id="6" name="Group 5">
              <a:extLst>
                <a:ext uri="{FF2B5EF4-FFF2-40B4-BE49-F238E27FC236}">
                  <a16:creationId xmlns:a16="http://schemas.microsoft.com/office/drawing/2014/main" id="{C5EBB232-9442-7025-A2B0-AEF404C858F4}"/>
                </a:ext>
              </a:extLst>
            </p:cNvPr>
            <p:cNvGrpSpPr/>
            <p:nvPr/>
          </p:nvGrpSpPr>
          <p:grpSpPr>
            <a:xfrm>
              <a:off x="1463647" y="5391626"/>
              <a:ext cx="2344788" cy="1196469"/>
              <a:chOff x="8096704" y="3534923"/>
              <a:chExt cx="2344788" cy="1196469"/>
            </a:xfrm>
          </p:grpSpPr>
          <p:sp>
            <p:nvSpPr>
              <p:cNvPr id="7" name="文本框 137">
                <a:extLst>
                  <a:ext uri="{FF2B5EF4-FFF2-40B4-BE49-F238E27FC236}">
                    <a16:creationId xmlns:a16="http://schemas.microsoft.com/office/drawing/2014/main" id="{8EBABEC8-EA4D-8A6E-E16B-BA9595A56433}"/>
                  </a:ext>
                </a:extLst>
              </p:cNvPr>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20" name="文本框 145">
                <a:extLst>
                  <a:ext uri="{FF2B5EF4-FFF2-40B4-BE49-F238E27FC236}">
                    <a16:creationId xmlns:a16="http://schemas.microsoft.com/office/drawing/2014/main" id="{ACCF15AC-35EE-F0C6-3F19-3BBC7F596DFA}"/>
                  </a:ext>
                </a:extLst>
              </p:cNvPr>
              <p:cNvSpPr txBox="1"/>
              <p:nvPr>
                <p:custDataLst>
                  <p:tags r:id="rId39"/>
                </p:custDataLst>
              </p:nvPr>
            </p:nvSpPr>
            <p:spPr>
              <a:xfrm>
                <a:off x="8651765"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21" name="文本框 152">
                <a:extLst>
                  <a:ext uri="{FF2B5EF4-FFF2-40B4-BE49-F238E27FC236}">
                    <a16:creationId xmlns:a16="http://schemas.microsoft.com/office/drawing/2014/main" id="{EED8F3F2-04D0-DFF2-8A77-96AC7D7371E1}"/>
                  </a:ext>
                </a:extLst>
              </p:cNvPr>
              <p:cNvSpPr txBox="1"/>
              <p:nvPr>
                <p:custDataLst>
                  <p:tags r:id="rId40"/>
                </p:custDataLst>
              </p:nvPr>
            </p:nvSpPr>
            <p:spPr>
              <a:xfrm>
                <a:off x="9222900"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22" name="文本框 159">
                <a:extLst>
                  <a:ext uri="{FF2B5EF4-FFF2-40B4-BE49-F238E27FC236}">
                    <a16:creationId xmlns:a16="http://schemas.microsoft.com/office/drawing/2014/main" id="{9B06F9F7-022B-78F0-56EB-42F6F172E4FF}"/>
                  </a:ext>
                </a:extLst>
              </p:cNvPr>
              <p:cNvSpPr txBox="1"/>
              <p:nvPr>
                <p:custDataLst>
                  <p:tags r:id="rId41"/>
                </p:custDataLst>
              </p:nvPr>
            </p:nvSpPr>
            <p:spPr>
              <a:xfrm>
                <a:off x="9801941"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cxnSp>
          <p:nvCxnSpPr>
            <p:cNvPr id="23" name="Straight Arrow Connector 74">
              <a:extLst>
                <a:ext uri="{FF2B5EF4-FFF2-40B4-BE49-F238E27FC236}">
                  <a16:creationId xmlns:a16="http://schemas.microsoft.com/office/drawing/2014/main" id="{D22E09B9-ADEA-0D50-7820-DD5573D9F1D7}"/>
                </a:ext>
              </a:extLst>
            </p:cNvPr>
            <p:cNvCxnSpPr>
              <a:cxnSpLocks/>
            </p:cNvCxnSpPr>
            <p:nvPr>
              <p:custDataLst>
                <p:tags r:id="rId8"/>
              </p:custDataLst>
            </p:nvPr>
          </p:nvCxnSpPr>
          <p:spPr>
            <a:xfrm>
              <a:off x="753968" y="6702576"/>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E1C85ED-7288-08B8-A768-5270A9F1DE34}"/>
                </a:ext>
              </a:extLst>
            </p:cNvPr>
            <p:cNvSpPr txBox="1"/>
            <p:nvPr/>
          </p:nvSpPr>
          <p:spPr>
            <a:xfrm>
              <a:off x="792984" y="4536827"/>
              <a:ext cx="1228692" cy="369332"/>
            </a:xfrm>
            <a:prstGeom prst="rect">
              <a:avLst/>
            </a:prstGeom>
            <a:noFill/>
          </p:spPr>
          <p:txBody>
            <a:bodyPr wrap="square" rtlCol="0">
              <a:spAutoFit/>
            </a:bodyPr>
            <a:lstStyle/>
            <a:p>
              <a:r>
                <a:rPr lang="en-US" dirty="0"/>
                <a:t>Scheduling</a:t>
              </a:r>
              <a:endParaRPr lang="en-US" dirty="0">
                <a:solidFill>
                  <a:srgbClr val="C00000"/>
                </a:solidFill>
              </a:endParaRPr>
            </a:p>
          </p:txBody>
        </p:sp>
        <p:grpSp>
          <p:nvGrpSpPr>
            <p:cNvPr id="25" name="Group 24">
              <a:extLst>
                <a:ext uri="{FF2B5EF4-FFF2-40B4-BE49-F238E27FC236}">
                  <a16:creationId xmlns:a16="http://schemas.microsoft.com/office/drawing/2014/main" id="{696BAF87-5A99-3AB2-7A0D-C33DB4FE88F1}"/>
                </a:ext>
              </a:extLst>
            </p:cNvPr>
            <p:cNvGrpSpPr/>
            <p:nvPr/>
          </p:nvGrpSpPr>
          <p:grpSpPr>
            <a:xfrm>
              <a:off x="702258" y="5386359"/>
              <a:ext cx="651838" cy="1244332"/>
              <a:chOff x="7474557" y="3522849"/>
              <a:chExt cx="651838" cy="1244332"/>
            </a:xfrm>
          </p:grpSpPr>
          <p:sp>
            <p:nvSpPr>
              <p:cNvPr id="26" name="TextBox 25">
                <a:extLst>
                  <a:ext uri="{FF2B5EF4-FFF2-40B4-BE49-F238E27FC236}">
                    <a16:creationId xmlns:a16="http://schemas.microsoft.com/office/drawing/2014/main" id="{802241E9-23B7-798E-7467-B04666113AC7}"/>
                  </a:ext>
                </a:extLst>
              </p:cNvPr>
              <p:cNvSpPr txBox="1"/>
              <p:nvPr/>
            </p:nvSpPr>
            <p:spPr>
              <a:xfrm>
                <a:off x="7474557" y="3522849"/>
                <a:ext cx="651838" cy="337912"/>
              </a:xfrm>
              <a:prstGeom prst="rect">
                <a:avLst/>
              </a:prstGeom>
              <a:noFill/>
            </p:spPr>
            <p:txBody>
              <a:bodyPr wrap="none" rtlCol="0">
                <a:spAutoFit/>
              </a:bodyPr>
              <a:lstStyle/>
              <a:p>
                <a:r>
                  <a:rPr lang="en-US" altLang="zh-CN" dirty="0"/>
                  <a:t>ACC0</a:t>
                </a:r>
                <a:endParaRPr lang="en-US" dirty="0"/>
              </a:p>
            </p:txBody>
          </p:sp>
          <p:sp>
            <p:nvSpPr>
              <p:cNvPr id="27" name="TextBox 26">
                <a:extLst>
                  <a:ext uri="{FF2B5EF4-FFF2-40B4-BE49-F238E27FC236}">
                    <a16:creationId xmlns:a16="http://schemas.microsoft.com/office/drawing/2014/main" id="{0D9E774A-4FE7-92E4-2253-AAE20669A43D}"/>
                  </a:ext>
                </a:extLst>
              </p:cNvPr>
              <p:cNvSpPr txBox="1"/>
              <p:nvPr/>
            </p:nvSpPr>
            <p:spPr>
              <a:xfrm>
                <a:off x="7474557" y="3809501"/>
                <a:ext cx="651838" cy="337912"/>
              </a:xfrm>
              <a:prstGeom prst="rect">
                <a:avLst/>
              </a:prstGeom>
              <a:noFill/>
            </p:spPr>
            <p:txBody>
              <a:bodyPr wrap="none" rtlCol="0">
                <a:spAutoFit/>
              </a:bodyPr>
              <a:lstStyle/>
              <a:p>
                <a:r>
                  <a:rPr lang="en-US" altLang="zh-CN" dirty="0"/>
                  <a:t>ACC1</a:t>
                </a:r>
                <a:endParaRPr lang="en-US" dirty="0"/>
              </a:p>
            </p:txBody>
          </p:sp>
          <p:sp>
            <p:nvSpPr>
              <p:cNvPr id="28" name="TextBox 27">
                <a:extLst>
                  <a:ext uri="{FF2B5EF4-FFF2-40B4-BE49-F238E27FC236}">
                    <a16:creationId xmlns:a16="http://schemas.microsoft.com/office/drawing/2014/main" id="{2A6511FC-0D31-6DD7-7BEE-B31709E5C05E}"/>
                  </a:ext>
                </a:extLst>
              </p:cNvPr>
              <p:cNvSpPr txBox="1"/>
              <p:nvPr/>
            </p:nvSpPr>
            <p:spPr>
              <a:xfrm>
                <a:off x="7474557" y="4133672"/>
                <a:ext cx="651838" cy="337912"/>
              </a:xfrm>
              <a:prstGeom prst="rect">
                <a:avLst/>
              </a:prstGeom>
              <a:noFill/>
            </p:spPr>
            <p:txBody>
              <a:bodyPr wrap="none" rtlCol="0">
                <a:spAutoFit/>
              </a:bodyPr>
              <a:lstStyle/>
              <a:p>
                <a:r>
                  <a:rPr lang="en-US" altLang="zh-CN" dirty="0"/>
                  <a:t>ACC2</a:t>
                </a:r>
                <a:endParaRPr lang="en-US" dirty="0"/>
              </a:p>
            </p:txBody>
          </p:sp>
          <p:sp>
            <p:nvSpPr>
              <p:cNvPr id="29" name="TextBox 28">
                <a:extLst>
                  <a:ext uri="{FF2B5EF4-FFF2-40B4-BE49-F238E27FC236}">
                    <a16:creationId xmlns:a16="http://schemas.microsoft.com/office/drawing/2014/main" id="{F6791B7A-2A1B-6CCB-9433-8B6BC83E754A}"/>
                  </a:ext>
                </a:extLst>
              </p:cNvPr>
              <p:cNvSpPr txBox="1"/>
              <p:nvPr/>
            </p:nvSpPr>
            <p:spPr>
              <a:xfrm>
                <a:off x="7474557" y="4429269"/>
                <a:ext cx="651838" cy="337912"/>
              </a:xfrm>
              <a:prstGeom prst="rect">
                <a:avLst/>
              </a:prstGeom>
              <a:noFill/>
            </p:spPr>
            <p:txBody>
              <a:bodyPr wrap="none" rtlCol="0">
                <a:spAutoFit/>
              </a:bodyPr>
              <a:lstStyle/>
              <a:p>
                <a:r>
                  <a:rPr lang="en-US" altLang="zh-CN" dirty="0"/>
                  <a:t>ACC3</a:t>
                </a:r>
                <a:endParaRPr lang="en-US" dirty="0"/>
              </a:p>
            </p:txBody>
          </p:sp>
        </p:grpSp>
        <p:grpSp>
          <p:nvGrpSpPr>
            <p:cNvPr id="30" name="Group 29">
              <a:extLst>
                <a:ext uri="{FF2B5EF4-FFF2-40B4-BE49-F238E27FC236}">
                  <a16:creationId xmlns:a16="http://schemas.microsoft.com/office/drawing/2014/main" id="{D16AD10D-FB40-984C-AEAD-620F528F6D39}"/>
                </a:ext>
              </a:extLst>
            </p:cNvPr>
            <p:cNvGrpSpPr/>
            <p:nvPr/>
          </p:nvGrpSpPr>
          <p:grpSpPr>
            <a:xfrm>
              <a:off x="1405952" y="5447698"/>
              <a:ext cx="2064311" cy="1111348"/>
              <a:chOff x="8149676" y="3584188"/>
              <a:chExt cx="2265007" cy="1112346"/>
            </a:xfrm>
          </p:grpSpPr>
          <p:sp>
            <p:nvSpPr>
              <p:cNvPr id="31" name="矩形 1">
                <a:extLst>
                  <a:ext uri="{FF2B5EF4-FFF2-40B4-BE49-F238E27FC236}">
                    <a16:creationId xmlns:a16="http://schemas.microsoft.com/office/drawing/2014/main" id="{DB779FC2-60EF-A7F6-9E8E-BA3B41B58FA4}"/>
                  </a:ext>
                </a:extLst>
              </p:cNvPr>
              <p:cNvSpPr/>
              <p:nvPr/>
            </p:nvSpPr>
            <p:spPr>
              <a:xfrm>
                <a:off x="8149676" y="3584188"/>
                <a:ext cx="549714"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2" name="矩形 103">
                <a:extLst>
                  <a:ext uri="{FF2B5EF4-FFF2-40B4-BE49-F238E27FC236}">
                    <a16:creationId xmlns:a16="http://schemas.microsoft.com/office/drawing/2014/main" id="{B7EFA948-CFBD-CB2C-97FC-76981F0ECF56}"/>
                  </a:ext>
                </a:extLst>
              </p:cNvPr>
              <p:cNvSpPr/>
              <p:nvPr>
                <p:custDataLst>
                  <p:tags r:id="rId36"/>
                </p:custDataLst>
              </p:nvPr>
            </p:nvSpPr>
            <p:spPr>
              <a:xfrm>
                <a:off x="8690759" y="3863991"/>
                <a:ext cx="571209"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3" name="矩形 110">
                <a:extLst>
                  <a:ext uri="{FF2B5EF4-FFF2-40B4-BE49-F238E27FC236}">
                    <a16:creationId xmlns:a16="http://schemas.microsoft.com/office/drawing/2014/main" id="{F7613984-27C3-A7FF-594D-219F2F545D8C}"/>
                  </a:ext>
                </a:extLst>
              </p:cNvPr>
              <p:cNvSpPr/>
              <p:nvPr>
                <p:custDataLst>
                  <p:tags r:id="rId37"/>
                </p:custDataLst>
              </p:nvPr>
            </p:nvSpPr>
            <p:spPr>
              <a:xfrm>
                <a:off x="9265401"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4" name="矩形 117">
                <a:extLst>
                  <a:ext uri="{FF2B5EF4-FFF2-40B4-BE49-F238E27FC236}">
                    <a16:creationId xmlns:a16="http://schemas.microsoft.com/office/drawing/2014/main" id="{CE9AEC51-3DF6-8B68-C83A-CED91885CCD3}"/>
                  </a:ext>
                </a:extLst>
              </p:cNvPr>
              <p:cNvSpPr/>
              <p:nvPr>
                <p:custDataLst>
                  <p:tags r:id="rId38"/>
                </p:custDataLst>
              </p:nvPr>
            </p:nvSpPr>
            <p:spPr>
              <a:xfrm>
                <a:off x="9840042"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grpSp>
        <p:grpSp>
          <p:nvGrpSpPr>
            <p:cNvPr id="35" name="Group 34">
              <a:extLst>
                <a:ext uri="{FF2B5EF4-FFF2-40B4-BE49-F238E27FC236}">
                  <a16:creationId xmlns:a16="http://schemas.microsoft.com/office/drawing/2014/main" id="{176E0D61-440C-57B9-6844-F4A29B39F044}"/>
                </a:ext>
              </a:extLst>
            </p:cNvPr>
            <p:cNvGrpSpPr/>
            <p:nvPr/>
          </p:nvGrpSpPr>
          <p:grpSpPr>
            <a:xfrm>
              <a:off x="1899410" y="5446700"/>
              <a:ext cx="3155492" cy="1112346"/>
              <a:chOff x="8699390" y="3584188"/>
              <a:chExt cx="3432854" cy="1112346"/>
            </a:xfrm>
          </p:grpSpPr>
          <p:sp>
            <p:nvSpPr>
              <p:cNvPr id="36" name="矩形 2">
                <a:extLst>
                  <a:ext uri="{FF2B5EF4-FFF2-40B4-BE49-F238E27FC236}">
                    <a16:creationId xmlns:a16="http://schemas.microsoft.com/office/drawing/2014/main" id="{D49CB51C-CB62-A7D8-9506-D883986B4611}"/>
                  </a:ext>
                </a:extLst>
              </p:cNvPr>
              <p:cNvSpPr/>
              <p:nvPr>
                <p:custDataLst>
                  <p:tags r:id="rId24"/>
                </p:custDataLst>
              </p:nvPr>
            </p:nvSpPr>
            <p:spPr>
              <a:xfrm>
                <a:off x="8699390" y="3584188"/>
                <a:ext cx="620216"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矩形 3">
                <a:extLst>
                  <a:ext uri="{FF2B5EF4-FFF2-40B4-BE49-F238E27FC236}">
                    <a16:creationId xmlns:a16="http://schemas.microsoft.com/office/drawing/2014/main" id="{864D35B9-A17C-2849-E035-2E3C03ACAD93}"/>
                  </a:ext>
                </a:extLst>
              </p:cNvPr>
              <p:cNvSpPr/>
              <p:nvPr>
                <p:custDataLst>
                  <p:tags r:id="rId25"/>
                </p:custDataLst>
              </p:nvPr>
            </p:nvSpPr>
            <p:spPr>
              <a:xfrm>
                <a:off x="9265398" y="3584188"/>
                <a:ext cx="56828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38" name="矩形 4">
                <a:extLst>
                  <a:ext uri="{FF2B5EF4-FFF2-40B4-BE49-F238E27FC236}">
                    <a16:creationId xmlns:a16="http://schemas.microsoft.com/office/drawing/2014/main" id="{8FFBF9B9-1C4F-1383-D2DA-00925A8EB896}"/>
                  </a:ext>
                </a:extLst>
              </p:cNvPr>
              <p:cNvSpPr/>
              <p:nvPr>
                <p:custDataLst>
                  <p:tags r:id="rId26"/>
                </p:custDataLst>
              </p:nvPr>
            </p:nvSpPr>
            <p:spPr>
              <a:xfrm>
                <a:off x="9833678" y="3584188"/>
                <a:ext cx="574640" cy="253888"/>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矩形 104">
                <a:extLst>
                  <a:ext uri="{FF2B5EF4-FFF2-40B4-BE49-F238E27FC236}">
                    <a16:creationId xmlns:a16="http://schemas.microsoft.com/office/drawing/2014/main" id="{514E9540-B4A2-E793-AC7C-013F7324B101}"/>
                  </a:ext>
                </a:extLst>
              </p:cNvPr>
              <p:cNvSpPr/>
              <p:nvPr>
                <p:custDataLst>
                  <p:tags r:id="rId27"/>
                </p:custDataLst>
              </p:nvPr>
            </p:nvSpPr>
            <p:spPr>
              <a:xfrm>
                <a:off x="926540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矩形 105">
                <a:extLst>
                  <a:ext uri="{FF2B5EF4-FFF2-40B4-BE49-F238E27FC236}">
                    <a16:creationId xmlns:a16="http://schemas.microsoft.com/office/drawing/2014/main" id="{A860767D-49BA-3689-1A59-B9E8F57E82EC}"/>
                  </a:ext>
                </a:extLst>
              </p:cNvPr>
              <p:cNvSpPr/>
              <p:nvPr>
                <p:custDataLst>
                  <p:tags r:id="rId28"/>
                </p:custDataLst>
              </p:nvPr>
            </p:nvSpPr>
            <p:spPr>
              <a:xfrm>
                <a:off x="9833678"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41" name="矩形 106">
                <a:extLst>
                  <a:ext uri="{FF2B5EF4-FFF2-40B4-BE49-F238E27FC236}">
                    <a16:creationId xmlns:a16="http://schemas.microsoft.com/office/drawing/2014/main" id="{425AC6ED-D756-5C15-B7AE-7EF0F34515C3}"/>
                  </a:ext>
                </a:extLst>
              </p:cNvPr>
              <p:cNvSpPr/>
              <p:nvPr>
                <p:custDataLst>
                  <p:tags r:id="rId29"/>
                </p:custDataLst>
              </p:nvPr>
            </p:nvSpPr>
            <p:spPr>
              <a:xfrm>
                <a:off x="10408320" y="3863991"/>
                <a:ext cx="574641" cy="253888"/>
              </a:xfrm>
              <a:prstGeom prst="rect">
                <a:avLst/>
              </a:prstGeom>
              <a:solidFill>
                <a:srgbClr val="3366FF"/>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矩形 111">
                <a:extLst>
                  <a:ext uri="{FF2B5EF4-FFF2-40B4-BE49-F238E27FC236}">
                    <a16:creationId xmlns:a16="http://schemas.microsoft.com/office/drawing/2014/main" id="{7BC267CB-1D72-9356-BA31-0F203C5C66A6}"/>
                  </a:ext>
                </a:extLst>
              </p:cNvPr>
              <p:cNvSpPr/>
              <p:nvPr>
                <p:custDataLst>
                  <p:tags r:id="rId30"/>
                </p:custDataLst>
              </p:nvPr>
            </p:nvSpPr>
            <p:spPr>
              <a:xfrm>
                <a:off x="984004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3" name="矩形 112">
                <a:extLst>
                  <a:ext uri="{FF2B5EF4-FFF2-40B4-BE49-F238E27FC236}">
                    <a16:creationId xmlns:a16="http://schemas.microsoft.com/office/drawing/2014/main" id="{FBA35733-EEB8-F464-056B-783A208477AD}"/>
                  </a:ext>
                </a:extLst>
              </p:cNvPr>
              <p:cNvSpPr/>
              <p:nvPr>
                <p:custDataLst>
                  <p:tags r:id="rId31"/>
                </p:custDataLst>
              </p:nvPr>
            </p:nvSpPr>
            <p:spPr>
              <a:xfrm>
                <a:off x="10408320"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44" name="矩形 113">
                <a:extLst>
                  <a:ext uri="{FF2B5EF4-FFF2-40B4-BE49-F238E27FC236}">
                    <a16:creationId xmlns:a16="http://schemas.microsoft.com/office/drawing/2014/main" id="{7B2E5156-4C14-960D-0DDC-E732AA69BD5E}"/>
                  </a:ext>
                </a:extLst>
              </p:cNvPr>
              <p:cNvSpPr/>
              <p:nvPr>
                <p:custDataLst>
                  <p:tags r:id="rId32"/>
                </p:custDataLst>
              </p:nvPr>
            </p:nvSpPr>
            <p:spPr>
              <a:xfrm>
                <a:off x="10982962" y="4153319"/>
                <a:ext cx="574641" cy="253888"/>
              </a:xfrm>
              <a:prstGeom prst="rect">
                <a:avLst/>
              </a:prstGeom>
              <a:solidFill>
                <a:srgbClr val="FF000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矩形 118">
                <a:extLst>
                  <a:ext uri="{FF2B5EF4-FFF2-40B4-BE49-F238E27FC236}">
                    <a16:creationId xmlns:a16="http://schemas.microsoft.com/office/drawing/2014/main" id="{4B6F3DBE-DDB3-B7A5-7B26-FCDB9AFD659D}"/>
                  </a:ext>
                </a:extLst>
              </p:cNvPr>
              <p:cNvSpPr/>
              <p:nvPr>
                <p:custDataLst>
                  <p:tags r:id="rId33"/>
                </p:custDataLst>
              </p:nvPr>
            </p:nvSpPr>
            <p:spPr>
              <a:xfrm>
                <a:off x="1041468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6" name="矩形 119">
                <a:extLst>
                  <a:ext uri="{FF2B5EF4-FFF2-40B4-BE49-F238E27FC236}">
                    <a16:creationId xmlns:a16="http://schemas.microsoft.com/office/drawing/2014/main" id="{4C4956FF-D460-2DC1-8CAE-87D1AE5AAD87}"/>
                  </a:ext>
                </a:extLst>
              </p:cNvPr>
              <p:cNvSpPr/>
              <p:nvPr>
                <p:custDataLst>
                  <p:tags r:id="rId34"/>
                </p:custDataLst>
              </p:nvPr>
            </p:nvSpPr>
            <p:spPr>
              <a:xfrm>
                <a:off x="10982961"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600"/>
              </a:p>
            </p:txBody>
          </p:sp>
          <p:sp>
            <p:nvSpPr>
              <p:cNvPr id="47" name="矩形 120">
                <a:extLst>
                  <a:ext uri="{FF2B5EF4-FFF2-40B4-BE49-F238E27FC236}">
                    <a16:creationId xmlns:a16="http://schemas.microsoft.com/office/drawing/2014/main" id="{810E3606-D17D-0E43-A3B0-7BC880DDE4E3}"/>
                  </a:ext>
                </a:extLst>
              </p:cNvPr>
              <p:cNvSpPr/>
              <p:nvPr>
                <p:custDataLst>
                  <p:tags r:id="rId35"/>
                </p:custDataLst>
              </p:nvPr>
            </p:nvSpPr>
            <p:spPr>
              <a:xfrm>
                <a:off x="11557603" y="4442646"/>
                <a:ext cx="574641" cy="253888"/>
              </a:xfrm>
              <a:prstGeom prst="rect">
                <a:avLst/>
              </a:prstGeom>
              <a:solidFill>
                <a:srgbClr val="ED7D3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48" name="Rectangle 47">
              <a:extLst>
                <a:ext uri="{FF2B5EF4-FFF2-40B4-BE49-F238E27FC236}">
                  <a16:creationId xmlns:a16="http://schemas.microsoft.com/office/drawing/2014/main" id="{89170D45-4FA5-3FB3-688B-8EAD25517CAB}"/>
                </a:ext>
              </a:extLst>
            </p:cNvPr>
            <p:cNvSpPr/>
            <p:nvPr/>
          </p:nvSpPr>
          <p:spPr>
            <a:xfrm>
              <a:off x="1897112" y="4551553"/>
              <a:ext cx="881844" cy="369332"/>
            </a:xfrm>
            <a:prstGeom prst="rect">
              <a:avLst/>
            </a:prstGeom>
          </p:spPr>
          <p:txBody>
            <a:bodyPr wrap="none">
              <a:spAutoFit/>
            </a:bodyPr>
            <a:lstStyle/>
            <a:p>
              <a:r>
                <a:rPr lang="en-US" dirty="0">
                  <a:solidFill>
                    <a:srgbClr val="C00000"/>
                  </a:solidFill>
                </a:rPr>
                <a:t>Batch 0</a:t>
              </a:r>
            </a:p>
          </p:txBody>
        </p:sp>
        <p:grpSp>
          <p:nvGrpSpPr>
            <p:cNvPr id="49" name="Group 48">
              <a:extLst>
                <a:ext uri="{FF2B5EF4-FFF2-40B4-BE49-F238E27FC236}">
                  <a16:creationId xmlns:a16="http://schemas.microsoft.com/office/drawing/2014/main" id="{33A90329-CB36-6905-516A-02937447160E}"/>
                </a:ext>
              </a:extLst>
            </p:cNvPr>
            <p:cNvGrpSpPr/>
            <p:nvPr/>
          </p:nvGrpSpPr>
          <p:grpSpPr>
            <a:xfrm>
              <a:off x="1325525" y="5399969"/>
              <a:ext cx="2217808" cy="1196469"/>
              <a:chOff x="8096704" y="3534923"/>
              <a:chExt cx="2220797" cy="1196469"/>
            </a:xfrm>
          </p:grpSpPr>
          <p:sp>
            <p:nvSpPr>
              <p:cNvPr id="50" name="文本框 137">
                <a:extLst>
                  <a:ext uri="{FF2B5EF4-FFF2-40B4-BE49-F238E27FC236}">
                    <a16:creationId xmlns:a16="http://schemas.microsoft.com/office/drawing/2014/main" id="{7713105E-8E58-BC21-CAB6-36E70905E8AE}"/>
                  </a:ext>
                </a:extLst>
              </p:cNvPr>
              <p:cNvSpPr txBox="1"/>
              <p:nvPr/>
            </p:nvSpPr>
            <p:spPr>
              <a:xfrm>
                <a:off x="8096704" y="3534923"/>
                <a:ext cx="639551" cy="337912"/>
              </a:xfrm>
              <a:prstGeom prst="rect">
                <a:avLst/>
              </a:prstGeom>
              <a:noFill/>
              <a:ln>
                <a:noFill/>
              </a:ln>
            </p:spPr>
            <p:txBody>
              <a:bodyPr wrap="square" rtlCol="0">
                <a:spAutoFit/>
              </a:bodyPr>
              <a:lstStyle/>
              <a:p>
                <a:pPr algn="ctr"/>
                <a:r>
                  <a:rPr lang="en-US" altLang="zh-CN" dirty="0">
                    <a:solidFill>
                      <a:schemeClr val="bg1"/>
                    </a:solidFill>
                  </a:rPr>
                  <a:t>B0L0</a:t>
                </a:r>
              </a:p>
            </p:txBody>
          </p:sp>
          <p:sp>
            <p:nvSpPr>
              <p:cNvPr id="51" name="文本框 145">
                <a:extLst>
                  <a:ext uri="{FF2B5EF4-FFF2-40B4-BE49-F238E27FC236}">
                    <a16:creationId xmlns:a16="http://schemas.microsoft.com/office/drawing/2014/main" id="{7887EC54-BA0B-086E-41DF-1155141039C2}"/>
                  </a:ext>
                </a:extLst>
              </p:cNvPr>
              <p:cNvSpPr txBox="1"/>
              <p:nvPr>
                <p:custDataLst>
                  <p:tags r:id="rId21"/>
                </p:custDataLst>
              </p:nvPr>
            </p:nvSpPr>
            <p:spPr>
              <a:xfrm>
                <a:off x="8613614" y="3812193"/>
                <a:ext cx="639551" cy="338130"/>
              </a:xfrm>
              <a:prstGeom prst="rect">
                <a:avLst/>
              </a:prstGeom>
              <a:noFill/>
              <a:ln>
                <a:noFill/>
              </a:ln>
            </p:spPr>
            <p:txBody>
              <a:bodyPr wrap="square" rtlCol="0">
                <a:spAutoFit/>
              </a:bodyPr>
              <a:lstStyle/>
              <a:p>
                <a:pPr algn="ctr"/>
                <a:r>
                  <a:rPr lang="en-US" altLang="zh-CN" dirty="0">
                    <a:solidFill>
                      <a:schemeClr val="bg1"/>
                    </a:solidFill>
                  </a:rPr>
                  <a:t>B0L1</a:t>
                </a:r>
              </a:p>
            </p:txBody>
          </p:sp>
          <p:sp>
            <p:nvSpPr>
              <p:cNvPr id="52" name="文本框 152">
                <a:extLst>
                  <a:ext uri="{FF2B5EF4-FFF2-40B4-BE49-F238E27FC236}">
                    <a16:creationId xmlns:a16="http://schemas.microsoft.com/office/drawing/2014/main" id="{8D8DAC7C-611A-9228-6390-2610E209991E}"/>
                  </a:ext>
                </a:extLst>
              </p:cNvPr>
              <p:cNvSpPr txBox="1"/>
              <p:nvPr>
                <p:custDataLst>
                  <p:tags r:id="rId22"/>
                </p:custDataLst>
              </p:nvPr>
            </p:nvSpPr>
            <p:spPr>
              <a:xfrm>
                <a:off x="9127522" y="4107490"/>
                <a:ext cx="639551" cy="338130"/>
              </a:xfrm>
              <a:prstGeom prst="rect">
                <a:avLst/>
              </a:prstGeom>
              <a:noFill/>
              <a:ln>
                <a:noFill/>
              </a:ln>
            </p:spPr>
            <p:txBody>
              <a:bodyPr wrap="square" rtlCol="0">
                <a:spAutoFit/>
              </a:bodyPr>
              <a:lstStyle/>
              <a:p>
                <a:pPr algn="ctr"/>
                <a:r>
                  <a:rPr lang="en-US" altLang="zh-CN" dirty="0">
                    <a:solidFill>
                      <a:schemeClr val="bg1"/>
                    </a:solidFill>
                  </a:rPr>
                  <a:t>B0L2</a:t>
                </a:r>
              </a:p>
            </p:txBody>
          </p:sp>
          <p:sp>
            <p:nvSpPr>
              <p:cNvPr id="53" name="文本框 159">
                <a:extLst>
                  <a:ext uri="{FF2B5EF4-FFF2-40B4-BE49-F238E27FC236}">
                    <a16:creationId xmlns:a16="http://schemas.microsoft.com/office/drawing/2014/main" id="{2925DA74-C688-1795-2DC0-F29BD8AE3B52}"/>
                  </a:ext>
                </a:extLst>
              </p:cNvPr>
              <p:cNvSpPr txBox="1"/>
              <p:nvPr>
                <p:custDataLst>
                  <p:tags r:id="rId23"/>
                </p:custDataLst>
              </p:nvPr>
            </p:nvSpPr>
            <p:spPr>
              <a:xfrm>
                <a:off x="9677950" y="4393262"/>
                <a:ext cx="639551" cy="338130"/>
              </a:xfrm>
              <a:prstGeom prst="rect">
                <a:avLst/>
              </a:prstGeom>
              <a:noFill/>
              <a:ln>
                <a:noFill/>
              </a:ln>
            </p:spPr>
            <p:txBody>
              <a:bodyPr wrap="square" rtlCol="0">
                <a:spAutoFit/>
              </a:bodyPr>
              <a:lstStyle/>
              <a:p>
                <a:pPr algn="ctr"/>
                <a:r>
                  <a:rPr lang="en-US" altLang="zh-CN" dirty="0">
                    <a:solidFill>
                      <a:schemeClr val="bg1"/>
                    </a:solidFill>
                  </a:rPr>
                  <a:t>B0L3</a:t>
                </a:r>
              </a:p>
            </p:txBody>
          </p:sp>
        </p:grpSp>
        <p:grpSp>
          <p:nvGrpSpPr>
            <p:cNvPr id="54" name="Group 53">
              <a:extLst>
                <a:ext uri="{FF2B5EF4-FFF2-40B4-BE49-F238E27FC236}">
                  <a16:creationId xmlns:a16="http://schemas.microsoft.com/office/drawing/2014/main" id="{E95A7EAE-4CC6-8B8D-8706-6C82C6687634}"/>
                </a:ext>
              </a:extLst>
            </p:cNvPr>
            <p:cNvGrpSpPr/>
            <p:nvPr/>
          </p:nvGrpSpPr>
          <p:grpSpPr>
            <a:xfrm>
              <a:off x="1841739" y="5384259"/>
              <a:ext cx="3291502" cy="1205994"/>
              <a:chOff x="8660547" y="3525398"/>
              <a:chExt cx="3291502" cy="1205994"/>
            </a:xfrm>
          </p:grpSpPr>
          <p:sp>
            <p:nvSpPr>
              <p:cNvPr id="55" name="文本框 138">
                <a:extLst>
                  <a:ext uri="{FF2B5EF4-FFF2-40B4-BE49-F238E27FC236}">
                    <a16:creationId xmlns:a16="http://schemas.microsoft.com/office/drawing/2014/main" id="{6AF09BD8-71D6-F630-0ABE-D2C50D884A4B}"/>
                  </a:ext>
                </a:extLst>
              </p:cNvPr>
              <p:cNvSpPr txBox="1"/>
              <p:nvPr>
                <p:custDataLst>
                  <p:tags r:id="rId9"/>
                </p:custDataLst>
              </p:nvPr>
            </p:nvSpPr>
            <p:spPr>
              <a:xfrm>
                <a:off x="8660547" y="3525398"/>
                <a:ext cx="639551" cy="337912"/>
              </a:xfrm>
              <a:prstGeom prst="rect">
                <a:avLst/>
              </a:prstGeom>
              <a:noFill/>
              <a:ln>
                <a:noFill/>
              </a:ln>
            </p:spPr>
            <p:txBody>
              <a:bodyPr wrap="square" rtlCol="0">
                <a:spAutoFit/>
              </a:bodyPr>
              <a:lstStyle/>
              <a:p>
                <a:pPr algn="ctr"/>
                <a:r>
                  <a:rPr lang="en-US" altLang="zh-CN" dirty="0">
                    <a:solidFill>
                      <a:schemeClr val="bg1"/>
                    </a:solidFill>
                  </a:rPr>
                  <a:t>B1L0</a:t>
                </a:r>
              </a:p>
            </p:txBody>
          </p:sp>
          <p:sp>
            <p:nvSpPr>
              <p:cNvPr id="56" name="文本框 139">
                <a:extLst>
                  <a:ext uri="{FF2B5EF4-FFF2-40B4-BE49-F238E27FC236}">
                    <a16:creationId xmlns:a16="http://schemas.microsoft.com/office/drawing/2014/main" id="{E2E55607-4E05-0513-AA6E-A675E7AEC438}"/>
                  </a:ext>
                </a:extLst>
              </p:cNvPr>
              <p:cNvSpPr txBox="1"/>
              <p:nvPr>
                <p:custDataLst>
                  <p:tags r:id="rId10"/>
                </p:custDataLst>
              </p:nvPr>
            </p:nvSpPr>
            <p:spPr>
              <a:xfrm>
                <a:off x="9167242" y="3534923"/>
                <a:ext cx="639551" cy="337912"/>
              </a:xfrm>
              <a:prstGeom prst="rect">
                <a:avLst/>
              </a:prstGeom>
              <a:noFill/>
              <a:ln>
                <a:noFill/>
              </a:ln>
            </p:spPr>
            <p:txBody>
              <a:bodyPr wrap="square" rtlCol="0">
                <a:spAutoFit/>
              </a:bodyPr>
              <a:lstStyle/>
              <a:p>
                <a:pPr algn="ctr"/>
                <a:r>
                  <a:rPr lang="en-US" altLang="zh-CN" dirty="0">
                    <a:solidFill>
                      <a:schemeClr val="bg1"/>
                    </a:solidFill>
                  </a:rPr>
                  <a:t>B2L0</a:t>
                </a:r>
              </a:p>
            </p:txBody>
          </p:sp>
          <p:sp>
            <p:nvSpPr>
              <p:cNvPr id="57" name="文本框 140">
                <a:extLst>
                  <a:ext uri="{FF2B5EF4-FFF2-40B4-BE49-F238E27FC236}">
                    <a16:creationId xmlns:a16="http://schemas.microsoft.com/office/drawing/2014/main" id="{E8D005DA-38F6-1647-A118-E53355338156}"/>
                  </a:ext>
                </a:extLst>
              </p:cNvPr>
              <p:cNvSpPr txBox="1"/>
              <p:nvPr>
                <p:custDataLst>
                  <p:tags r:id="rId11"/>
                </p:custDataLst>
              </p:nvPr>
            </p:nvSpPr>
            <p:spPr>
              <a:xfrm>
                <a:off x="9712035" y="3534923"/>
                <a:ext cx="639551" cy="337912"/>
              </a:xfrm>
              <a:prstGeom prst="rect">
                <a:avLst/>
              </a:prstGeom>
              <a:noFill/>
              <a:ln>
                <a:noFill/>
              </a:ln>
            </p:spPr>
            <p:txBody>
              <a:bodyPr wrap="square" rtlCol="0">
                <a:spAutoFit/>
              </a:bodyPr>
              <a:lstStyle/>
              <a:p>
                <a:pPr algn="ctr"/>
                <a:r>
                  <a:rPr lang="en-US" altLang="zh-CN" dirty="0">
                    <a:solidFill>
                      <a:schemeClr val="bg1"/>
                    </a:solidFill>
                  </a:rPr>
                  <a:t>B3L0</a:t>
                </a:r>
              </a:p>
            </p:txBody>
          </p:sp>
          <p:sp>
            <p:nvSpPr>
              <p:cNvPr id="58" name="文本框 146">
                <a:extLst>
                  <a:ext uri="{FF2B5EF4-FFF2-40B4-BE49-F238E27FC236}">
                    <a16:creationId xmlns:a16="http://schemas.microsoft.com/office/drawing/2014/main" id="{76D2A0DA-A870-3DDC-0E63-7B43527E22F9}"/>
                  </a:ext>
                </a:extLst>
              </p:cNvPr>
              <p:cNvSpPr txBox="1"/>
              <p:nvPr>
                <p:custDataLst>
                  <p:tags r:id="rId12"/>
                </p:custDataLst>
              </p:nvPr>
            </p:nvSpPr>
            <p:spPr>
              <a:xfrm>
                <a:off x="9177509" y="3812193"/>
                <a:ext cx="639551" cy="338130"/>
              </a:xfrm>
              <a:prstGeom prst="rect">
                <a:avLst/>
              </a:prstGeom>
              <a:noFill/>
              <a:ln>
                <a:noFill/>
              </a:ln>
            </p:spPr>
            <p:txBody>
              <a:bodyPr wrap="square" rtlCol="0">
                <a:spAutoFit/>
              </a:bodyPr>
              <a:lstStyle/>
              <a:p>
                <a:pPr algn="ctr"/>
                <a:r>
                  <a:rPr lang="en-US" altLang="zh-CN" dirty="0">
                    <a:solidFill>
                      <a:schemeClr val="bg1"/>
                    </a:solidFill>
                  </a:rPr>
                  <a:t>B1L1</a:t>
                </a:r>
              </a:p>
            </p:txBody>
          </p:sp>
          <p:sp>
            <p:nvSpPr>
              <p:cNvPr id="59" name="文本框 147">
                <a:extLst>
                  <a:ext uri="{FF2B5EF4-FFF2-40B4-BE49-F238E27FC236}">
                    <a16:creationId xmlns:a16="http://schemas.microsoft.com/office/drawing/2014/main" id="{A33AD373-D91A-D44A-9ECA-3A7DA27F3F40}"/>
                  </a:ext>
                </a:extLst>
              </p:cNvPr>
              <p:cNvSpPr txBox="1"/>
              <p:nvPr>
                <p:custDataLst>
                  <p:tags r:id="rId13"/>
                </p:custDataLst>
              </p:nvPr>
            </p:nvSpPr>
            <p:spPr>
              <a:xfrm>
                <a:off x="9722302" y="3812193"/>
                <a:ext cx="639551" cy="338130"/>
              </a:xfrm>
              <a:prstGeom prst="rect">
                <a:avLst/>
              </a:prstGeom>
              <a:noFill/>
              <a:ln>
                <a:noFill/>
              </a:ln>
            </p:spPr>
            <p:txBody>
              <a:bodyPr wrap="square" rtlCol="0">
                <a:spAutoFit/>
              </a:bodyPr>
              <a:lstStyle/>
              <a:p>
                <a:pPr algn="ctr"/>
                <a:r>
                  <a:rPr lang="en-US" altLang="zh-CN" dirty="0">
                    <a:solidFill>
                      <a:schemeClr val="bg1"/>
                    </a:solidFill>
                  </a:rPr>
                  <a:t>B2L1</a:t>
                </a:r>
              </a:p>
            </p:txBody>
          </p:sp>
          <p:sp>
            <p:nvSpPr>
              <p:cNvPr id="60" name="文本框 148">
                <a:extLst>
                  <a:ext uri="{FF2B5EF4-FFF2-40B4-BE49-F238E27FC236}">
                    <a16:creationId xmlns:a16="http://schemas.microsoft.com/office/drawing/2014/main" id="{20496ABE-4EEA-F874-5841-97517F9F69CF}"/>
                  </a:ext>
                </a:extLst>
              </p:cNvPr>
              <p:cNvSpPr txBox="1"/>
              <p:nvPr>
                <p:custDataLst>
                  <p:tags r:id="rId14"/>
                </p:custDataLst>
              </p:nvPr>
            </p:nvSpPr>
            <p:spPr>
              <a:xfrm>
                <a:off x="10248046" y="3812193"/>
                <a:ext cx="639551" cy="338130"/>
              </a:xfrm>
              <a:prstGeom prst="rect">
                <a:avLst/>
              </a:prstGeom>
              <a:noFill/>
              <a:ln>
                <a:noFill/>
              </a:ln>
            </p:spPr>
            <p:txBody>
              <a:bodyPr wrap="square" rtlCol="0">
                <a:spAutoFit/>
              </a:bodyPr>
              <a:lstStyle/>
              <a:p>
                <a:pPr algn="ctr"/>
                <a:r>
                  <a:rPr lang="en-US" altLang="zh-CN" dirty="0">
                    <a:solidFill>
                      <a:schemeClr val="bg1"/>
                    </a:solidFill>
                  </a:rPr>
                  <a:t>B3L1</a:t>
                </a:r>
              </a:p>
            </p:txBody>
          </p:sp>
          <p:sp>
            <p:nvSpPr>
              <p:cNvPr id="61" name="文本框 153">
                <a:extLst>
                  <a:ext uri="{FF2B5EF4-FFF2-40B4-BE49-F238E27FC236}">
                    <a16:creationId xmlns:a16="http://schemas.microsoft.com/office/drawing/2014/main" id="{AA489B5F-8672-74A8-F8FB-1287B3630083}"/>
                  </a:ext>
                </a:extLst>
              </p:cNvPr>
              <p:cNvSpPr txBox="1"/>
              <p:nvPr>
                <p:custDataLst>
                  <p:tags r:id="rId15"/>
                </p:custDataLst>
              </p:nvPr>
            </p:nvSpPr>
            <p:spPr>
              <a:xfrm>
                <a:off x="9720069" y="4107490"/>
                <a:ext cx="639551" cy="338130"/>
              </a:xfrm>
              <a:prstGeom prst="rect">
                <a:avLst/>
              </a:prstGeom>
              <a:noFill/>
              <a:ln>
                <a:noFill/>
              </a:ln>
            </p:spPr>
            <p:txBody>
              <a:bodyPr wrap="square" rtlCol="0">
                <a:spAutoFit/>
              </a:bodyPr>
              <a:lstStyle/>
              <a:p>
                <a:pPr algn="ctr"/>
                <a:r>
                  <a:rPr lang="en-US" altLang="zh-CN" dirty="0">
                    <a:solidFill>
                      <a:schemeClr val="bg1"/>
                    </a:solidFill>
                  </a:rPr>
                  <a:t>B1L2</a:t>
                </a:r>
              </a:p>
            </p:txBody>
          </p:sp>
          <p:sp>
            <p:nvSpPr>
              <p:cNvPr id="62" name="文本框 154">
                <a:extLst>
                  <a:ext uri="{FF2B5EF4-FFF2-40B4-BE49-F238E27FC236}">
                    <a16:creationId xmlns:a16="http://schemas.microsoft.com/office/drawing/2014/main" id="{025B5AA1-16F9-7A72-ACEF-F661447137BC}"/>
                  </a:ext>
                </a:extLst>
              </p:cNvPr>
              <p:cNvSpPr txBox="1"/>
              <p:nvPr>
                <p:custDataLst>
                  <p:tags r:id="rId16"/>
                </p:custDataLst>
              </p:nvPr>
            </p:nvSpPr>
            <p:spPr>
              <a:xfrm>
                <a:off x="10245812" y="4107490"/>
                <a:ext cx="639551" cy="338130"/>
              </a:xfrm>
              <a:prstGeom prst="rect">
                <a:avLst/>
              </a:prstGeom>
              <a:noFill/>
              <a:ln>
                <a:noFill/>
              </a:ln>
            </p:spPr>
            <p:txBody>
              <a:bodyPr wrap="square" rtlCol="0">
                <a:spAutoFit/>
              </a:bodyPr>
              <a:lstStyle/>
              <a:p>
                <a:pPr algn="ctr"/>
                <a:r>
                  <a:rPr lang="en-US" altLang="zh-CN" dirty="0">
                    <a:solidFill>
                      <a:schemeClr val="bg1"/>
                    </a:solidFill>
                  </a:rPr>
                  <a:t>B2L2</a:t>
                </a:r>
              </a:p>
            </p:txBody>
          </p:sp>
          <p:sp>
            <p:nvSpPr>
              <p:cNvPr id="63" name="文本框 155">
                <a:extLst>
                  <a:ext uri="{FF2B5EF4-FFF2-40B4-BE49-F238E27FC236}">
                    <a16:creationId xmlns:a16="http://schemas.microsoft.com/office/drawing/2014/main" id="{0351538F-AA8D-76D3-8C4C-8C8254A14B17}"/>
                  </a:ext>
                </a:extLst>
              </p:cNvPr>
              <p:cNvSpPr txBox="1"/>
              <p:nvPr>
                <p:custDataLst>
                  <p:tags r:id="rId17"/>
                </p:custDataLst>
              </p:nvPr>
            </p:nvSpPr>
            <p:spPr>
              <a:xfrm>
                <a:off x="10771556" y="4107490"/>
                <a:ext cx="639551" cy="338130"/>
              </a:xfrm>
              <a:prstGeom prst="rect">
                <a:avLst/>
              </a:prstGeom>
              <a:noFill/>
              <a:ln>
                <a:noFill/>
              </a:ln>
            </p:spPr>
            <p:txBody>
              <a:bodyPr wrap="square" rtlCol="0">
                <a:spAutoFit/>
              </a:bodyPr>
              <a:lstStyle/>
              <a:p>
                <a:pPr algn="ctr"/>
                <a:r>
                  <a:rPr lang="en-US" altLang="zh-CN" dirty="0">
                    <a:solidFill>
                      <a:schemeClr val="bg1"/>
                    </a:solidFill>
                  </a:rPr>
                  <a:t>B3L2</a:t>
                </a:r>
              </a:p>
            </p:txBody>
          </p:sp>
          <p:sp>
            <p:nvSpPr>
              <p:cNvPr id="448" name="文本框 160">
                <a:extLst>
                  <a:ext uri="{FF2B5EF4-FFF2-40B4-BE49-F238E27FC236}">
                    <a16:creationId xmlns:a16="http://schemas.microsoft.com/office/drawing/2014/main" id="{E63B5C5A-B0AE-C741-E248-5D648602BC7F}"/>
                  </a:ext>
                </a:extLst>
              </p:cNvPr>
              <p:cNvSpPr txBox="1"/>
              <p:nvPr>
                <p:custDataLst>
                  <p:tags r:id="rId18"/>
                </p:custDataLst>
              </p:nvPr>
            </p:nvSpPr>
            <p:spPr>
              <a:xfrm>
                <a:off x="10241960" y="4393262"/>
                <a:ext cx="639551" cy="338130"/>
              </a:xfrm>
              <a:prstGeom prst="rect">
                <a:avLst/>
              </a:prstGeom>
              <a:noFill/>
              <a:ln>
                <a:noFill/>
              </a:ln>
            </p:spPr>
            <p:txBody>
              <a:bodyPr wrap="square" rtlCol="0">
                <a:spAutoFit/>
              </a:bodyPr>
              <a:lstStyle/>
              <a:p>
                <a:pPr algn="ctr"/>
                <a:r>
                  <a:rPr lang="en-US" altLang="zh-CN" dirty="0">
                    <a:solidFill>
                      <a:schemeClr val="bg1"/>
                    </a:solidFill>
                  </a:rPr>
                  <a:t>B1L3</a:t>
                </a:r>
              </a:p>
            </p:txBody>
          </p:sp>
          <p:sp>
            <p:nvSpPr>
              <p:cNvPr id="449" name="文本框 161">
                <a:extLst>
                  <a:ext uri="{FF2B5EF4-FFF2-40B4-BE49-F238E27FC236}">
                    <a16:creationId xmlns:a16="http://schemas.microsoft.com/office/drawing/2014/main" id="{BB65E9EC-B863-058D-DEC5-9D77A4ED8EBF}"/>
                  </a:ext>
                </a:extLst>
              </p:cNvPr>
              <p:cNvSpPr txBox="1"/>
              <p:nvPr>
                <p:custDataLst>
                  <p:tags r:id="rId19"/>
                </p:custDataLst>
              </p:nvPr>
            </p:nvSpPr>
            <p:spPr>
              <a:xfrm>
                <a:off x="10786754" y="4393262"/>
                <a:ext cx="639551" cy="338130"/>
              </a:xfrm>
              <a:prstGeom prst="rect">
                <a:avLst/>
              </a:prstGeom>
              <a:noFill/>
              <a:ln>
                <a:noFill/>
              </a:ln>
            </p:spPr>
            <p:txBody>
              <a:bodyPr wrap="square" rtlCol="0">
                <a:spAutoFit/>
              </a:bodyPr>
              <a:lstStyle/>
              <a:p>
                <a:pPr algn="ctr"/>
                <a:r>
                  <a:rPr lang="en-US" altLang="zh-CN" dirty="0">
                    <a:solidFill>
                      <a:schemeClr val="bg1"/>
                    </a:solidFill>
                  </a:rPr>
                  <a:t>B2L3</a:t>
                </a:r>
              </a:p>
            </p:txBody>
          </p:sp>
          <p:sp>
            <p:nvSpPr>
              <p:cNvPr id="450" name="文本框 162">
                <a:extLst>
                  <a:ext uri="{FF2B5EF4-FFF2-40B4-BE49-F238E27FC236}">
                    <a16:creationId xmlns:a16="http://schemas.microsoft.com/office/drawing/2014/main" id="{41E980D9-AB6D-87FE-E758-AD8EEA10AE6B}"/>
                  </a:ext>
                </a:extLst>
              </p:cNvPr>
              <p:cNvSpPr txBox="1"/>
              <p:nvPr>
                <p:custDataLst>
                  <p:tags r:id="rId20"/>
                </p:custDataLst>
              </p:nvPr>
            </p:nvSpPr>
            <p:spPr>
              <a:xfrm>
                <a:off x="11312498" y="4393262"/>
                <a:ext cx="639551" cy="338130"/>
              </a:xfrm>
              <a:prstGeom prst="rect">
                <a:avLst/>
              </a:prstGeom>
              <a:noFill/>
              <a:ln>
                <a:noFill/>
              </a:ln>
            </p:spPr>
            <p:txBody>
              <a:bodyPr wrap="square" rtlCol="0">
                <a:spAutoFit/>
              </a:bodyPr>
              <a:lstStyle/>
              <a:p>
                <a:pPr algn="ctr"/>
                <a:r>
                  <a:rPr lang="en-US" altLang="zh-CN" dirty="0">
                    <a:solidFill>
                      <a:schemeClr val="bg1"/>
                    </a:solidFill>
                  </a:rPr>
                  <a:t>B3L3</a:t>
                </a:r>
              </a:p>
            </p:txBody>
          </p:sp>
        </p:grpSp>
        <p:sp>
          <p:nvSpPr>
            <p:cNvPr id="451" name="Rectangle 450">
              <a:extLst>
                <a:ext uri="{FF2B5EF4-FFF2-40B4-BE49-F238E27FC236}">
                  <a16:creationId xmlns:a16="http://schemas.microsoft.com/office/drawing/2014/main" id="{04D3850D-5BCC-22E8-3ACF-817EB9C6F032}"/>
                </a:ext>
              </a:extLst>
            </p:cNvPr>
            <p:cNvSpPr/>
            <p:nvPr/>
          </p:nvSpPr>
          <p:spPr>
            <a:xfrm>
              <a:off x="2603823" y="4550309"/>
              <a:ext cx="372218" cy="369332"/>
            </a:xfrm>
            <a:prstGeom prst="rect">
              <a:avLst/>
            </a:prstGeom>
          </p:spPr>
          <p:txBody>
            <a:bodyPr wrap="none">
              <a:spAutoFit/>
            </a:bodyPr>
            <a:lstStyle/>
            <a:p>
              <a:r>
                <a:rPr lang="en-US" dirty="0">
                  <a:solidFill>
                    <a:srgbClr val="C00000"/>
                  </a:solidFill>
                </a:rPr>
                <a:t>-3</a:t>
              </a:r>
            </a:p>
          </p:txBody>
        </p:sp>
      </p:grpSp>
      <p:grpSp>
        <p:nvGrpSpPr>
          <p:cNvPr id="453" name="Group 452">
            <a:extLst>
              <a:ext uri="{FF2B5EF4-FFF2-40B4-BE49-F238E27FC236}">
                <a16:creationId xmlns:a16="http://schemas.microsoft.com/office/drawing/2014/main" id="{14FC2E97-D205-29D1-7541-F1BCE1660500}"/>
              </a:ext>
            </a:extLst>
          </p:cNvPr>
          <p:cNvGrpSpPr/>
          <p:nvPr/>
        </p:nvGrpSpPr>
        <p:grpSpPr>
          <a:xfrm>
            <a:off x="693722" y="3695141"/>
            <a:ext cx="4160992" cy="934822"/>
            <a:chOff x="7651230" y="4307675"/>
            <a:chExt cx="4160992" cy="934822"/>
          </a:xfrm>
        </p:grpSpPr>
        <p:sp>
          <p:nvSpPr>
            <p:cNvPr id="458" name="TextBox 90">
              <a:extLst>
                <a:ext uri="{FF2B5EF4-FFF2-40B4-BE49-F238E27FC236}">
                  <a16:creationId xmlns:a16="http://schemas.microsoft.com/office/drawing/2014/main" id="{4094963F-9D1C-B67F-6FD3-B3430C1C8858}"/>
                </a:ext>
              </a:extLst>
            </p:cNvPr>
            <p:cNvSpPr txBox="1"/>
            <p:nvPr>
              <p:custDataLst>
                <p:tags r:id="rId5"/>
              </p:custDataLst>
            </p:nvPr>
          </p:nvSpPr>
          <p:spPr>
            <a:xfrm>
              <a:off x="7654333" y="4307675"/>
              <a:ext cx="720117" cy="369332"/>
            </a:xfrm>
            <a:prstGeom prst="rect">
              <a:avLst/>
            </a:prstGeom>
            <a:noFill/>
          </p:spPr>
          <p:txBody>
            <a:bodyPr wrap="square" rtlCol="0">
              <a:spAutoFit/>
            </a:bodyPr>
            <a:lstStyle/>
            <a:p>
              <a:r>
                <a:rPr lang="en-US" altLang="zh-CN" dirty="0"/>
                <a:t>ACC0</a:t>
              </a:r>
              <a:endParaRPr lang="en-US" dirty="0"/>
            </a:p>
          </p:txBody>
        </p:sp>
        <p:cxnSp>
          <p:nvCxnSpPr>
            <p:cNvPr id="459" name="Straight Arrow Connector 74">
              <a:extLst>
                <a:ext uri="{FF2B5EF4-FFF2-40B4-BE49-F238E27FC236}">
                  <a16:creationId xmlns:a16="http://schemas.microsoft.com/office/drawing/2014/main" id="{623AB9E6-12A5-E88C-B722-766DBAB5B22B}"/>
                </a:ext>
              </a:extLst>
            </p:cNvPr>
            <p:cNvCxnSpPr>
              <a:cxnSpLocks/>
            </p:cNvCxnSpPr>
            <p:nvPr>
              <p:custDataLst>
                <p:tags r:id="rId6"/>
              </p:custDataLst>
            </p:nvPr>
          </p:nvCxnSpPr>
          <p:spPr>
            <a:xfrm>
              <a:off x="7738974" y="4837000"/>
              <a:ext cx="4073248" cy="1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 name="TextBox 88">
              <a:extLst>
                <a:ext uri="{FF2B5EF4-FFF2-40B4-BE49-F238E27FC236}">
                  <a16:creationId xmlns:a16="http://schemas.microsoft.com/office/drawing/2014/main" id="{7219279B-CD91-6D31-678C-4BC966F60C9C}"/>
                </a:ext>
              </a:extLst>
            </p:cNvPr>
            <p:cNvSpPr txBox="1"/>
            <p:nvPr>
              <p:custDataLst>
                <p:tags r:id="rId7"/>
              </p:custDataLst>
            </p:nvPr>
          </p:nvSpPr>
          <p:spPr>
            <a:xfrm>
              <a:off x="7651230" y="4934720"/>
              <a:ext cx="1032159" cy="307777"/>
            </a:xfrm>
            <a:prstGeom prst="rect">
              <a:avLst/>
            </a:prstGeom>
            <a:noFill/>
          </p:spPr>
          <p:txBody>
            <a:bodyPr wrap="square" rtlCol="0">
              <a:spAutoFit/>
            </a:bodyPr>
            <a:lstStyle/>
            <a:p>
              <a:endParaRPr lang="en-US" altLang="zh-CN" dirty="0"/>
            </a:p>
          </p:txBody>
        </p:sp>
      </p:grpSp>
      <p:sp>
        <p:nvSpPr>
          <p:cNvPr id="454" name="矩形 185">
            <a:extLst>
              <a:ext uri="{FF2B5EF4-FFF2-40B4-BE49-F238E27FC236}">
                <a16:creationId xmlns:a16="http://schemas.microsoft.com/office/drawing/2014/main" id="{B95370E1-DDD2-33A6-FDD5-64D740311DBB}"/>
              </a:ext>
            </a:extLst>
          </p:cNvPr>
          <p:cNvSpPr/>
          <p:nvPr>
            <p:custDataLst>
              <p:tags r:id="rId1"/>
            </p:custDataLst>
          </p:nvPr>
        </p:nvSpPr>
        <p:spPr>
          <a:xfrm>
            <a:off x="1495922" y="3753532"/>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L0</a:t>
            </a:r>
          </a:p>
        </p:txBody>
      </p:sp>
      <p:sp>
        <p:nvSpPr>
          <p:cNvPr id="455" name="矩形 185">
            <a:extLst>
              <a:ext uri="{FF2B5EF4-FFF2-40B4-BE49-F238E27FC236}">
                <a16:creationId xmlns:a16="http://schemas.microsoft.com/office/drawing/2014/main" id="{00AFFDA8-336E-6783-6F41-43AE6FBEEFC8}"/>
              </a:ext>
            </a:extLst>
          </p:cNvPr>
          <p:cNvSpPr/>
          <p:nvPr>
            <p:custDataLst>
              <p:tags r:id="rId2"/>
            </p:custDataLst>
          </p:nvPr>
        </p:nvSpPr>
        <p:spPr>
          <a:xfrm>
            <a:off x="1905595" y="3755645"/>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L1</a:t>
            </a:r>
          </a:p>
        </p:txBody>
      </p:sp>
      <p:sp>
        <p:nvSpPr>
          <p:cNvPr id="456" name="矩形 185">
            <a:extLst>
              <a:ext uri="{FF2B5EF4-FFF2-40B4-BE49-F238E27FC236}">
                <a16:creationId xmlns:a16="http://schemas.microsoft.com/office/drawing/2014/main" id="{B39C7A87-356B-56A7-751A-6BA02963EC39}"/>
              </a:ext>
            </a:extLst>
          </p:cNvPr>
          <p:cNvSpPr/>
          <p:nvPr>
            <p:custDataLst>
              <p:tags r:id="rId3"/>
            </p:custDataLst>
          </p:nvPr>
        </p:nvSpPr>
        <p:spPr>
          <a:xfrm>
            <a:off x="2312936" y="3751059"/>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L2</a:t>
            </a:r>
          </a:p>
        </p:txBody>
      </p:sp>
      <p:sp>
        <p:nvSpPr>
          <p:cNvPr id="457" name="矩形 185">
            <a:extLst>
              <a:ext uri="{FF2B5EF4-FFF2-40B4-BE49-F238E27FC236}">
                <a16:creationId xmlns:a16="http://schemas.microsoft.com/office/drawing/2014/main" id="{EDBF1323-8897-D994-5CA7-E5F544C62716}"/>
              </a:ext>
            </a:extLst>
          </p:cNvPr>
          <p:cNvSpPr/>
          <p:nvPr>
            <p:custDataLst>
              <p:tags r:id="rId4"/>
            </p:custDataLst>
          </p:nvPr>
        </p:nvSpPr>
        <p:spPr>
          <a:xfrm>
            <a:off x="2722609" y="3755804"/>
            <a:ext cx="410450" cy="277495"/>
          </a:xfrm>
          <a:prstGeom prst="rect">
            <a:avLst/>
          </a:prstGeom>
          <a:solidFill>
            <a:srgbClr val="00CC99"/>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t>L3</a:t>
            </a:r>
          </a:p>
        </p:txBody>
      </p:sp>
    </p:spTree>
    <p:extLst>
      <p:ext uri="{BB962C8B-B14F-4D97-AF65-F5344CB8AC3E}">
        <p14:creationId xmlns:p14="http://schemas.microsoft.com/office/powerpoint/2010/main" val="310429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5"/>
                                        </p:tgtEl>
                                        <p:attrNameLst>
                                          <p:attrName>style.visibility</p:attrName>
                                        </p:attrNameLst>
                                      </p:cBhvr>
                                      <p:to>
                                        <p:strVal val="visible"/>
                                      </p:to>
                                    </p:set>
                                    <p:animEffect transition="in" filter="fade">
                                      <p:cBhvr>
                                        <p:cTn id="23" dur="500"/>
                                        <p:tgtEl>
                                          <p:spTgt spid="26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54"/>
                                        </p:tgtEl>
                                        <p:attrNameLst>
                                          <p:attrName>style.visibility</p:attrName>
                                        </p:attrNameLst>
                                      </p:cBhvr>
                                      <p:to>
                                        <p:strVal val="visible"/>
                                      </p:to>
                                    </p:set>
                                    <p:anim calcmode="lin" valueType="num">
                                      <p:cBhvr additive="base">
                                        <p:cTn id="32" dur="500" fill="hold"/>
                                        <p:tgtEl>
                                          <p:spTgt spid="454"/>
                                        </p:tgtEl>
                                        <p:attrNameLst>
                                          <p:attrName>ppt_x</p:attrName>
                                        </p:attrNameLst>
                                      </p:cBhvr>
                                      <p:tavLst>
                                        <p:tav tm="0">
                                          <p:val>
                                            <p:strVal val="#ppt_x"/>
                                          </p:val>
                                        </p:tav>
                                        <p:tav tm="100000">
                                          <p:val>
                                            <p:strVal val="#ppt_x"/>
                                          </p:val>
                                        </p:tav>
                                      </p:tavLst>
                                    </p:anim>
                                    <p:anim calcmode="lin" valueType="num">
                                      <p:cBhvr additive="base">
                                        <p:cTn id="33" dur="500" fill="hold"/>
                                        <p:tgtEl>
                                          <p:spTgt spid="45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55"/>
                                        </p:tgtEl>
                                        <p:attrNameLst>
                                          <p:attrName>style.visibility</p:attrName>
                                        </p:attrNameLst>
                                      </p:cBhvr>
                                      <p:to>
                                        <p:strVal val="visible"/>
                                      </p:to>
                                    </p:set>
                                    <p:anim calcmode="lin" valueType="num">
                                      <p:cBhvr additive="base">
                                        <p:cTn id="36" dur="500" fill="hold"/>
                                        <p:tgtEl>
                                          <p:spTgt spid="455"/>
                                        </p:tgtEl>
                                        <p:attrNameLst>
                                          <p:attrName>ppt_x</p:attrName>
                                        </p:attrNameLst>
                                      </p:cBhvr>
                                      <p:tavLst>
                                        <p:tav tm="0">
                                          <p:val>
                                            <p:strVal val="#ppt_x"/>
                                          </p:val>
                                        </p:tav>
                                        <p:tav tm="100000">
                                          <p:val>
                                            <p:strVal val="#ppt_x"/>
                                          </p:val>
                                        </p:tav>
                                      </p:tavLst>
                                    </p:anim>
                                    <p:anim calcmode="lin" valueType="num">
                                      <p:cBhvr additive="base">
                                        <p:cTn id="37" dur="500" fill="hold"/>
                                        <p:tgtEl>
                                          <p:spTgt spid="45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56"/>
                                        </p:tgtEl>
                                        <p:attrNameLst>
                                          <p:attrName>style.visibility</p:attrName>
                                        </p:attrNameLst>
                                      </p:cBhvr>
                                      <p:to>
                                        <p:strVal val="visible"/>
                                      </p:to>
                                    </p:set>
                                    <p:anim calcmode="lin" valueType="num">
                                      <p:cBhvr additive="base">
                                        <p:cTn id="40" dur="500" fill="hold"/>
                                        <p:tgtEl>
                                          <p:spTgt spid="456"/>
                                        </p:tgtEl>
                                        <p:attrNameLst>
                                          <p:attrName>ppt_x</p:attrName>
                                        </p:attrNameLst>
                                      </p:cBhvr>
                                      <p:tavLst>
                                        <p:tav tm="0">
                                          <p:val>
                                            <p:strVal val="#ppt_x"/>
                                          </p:val>
                                        </p:tav>
                                        <p:tav tm="100000">
                                          <p:val>
                                            <p:strVal val="#ppt_x"/>
                                          </p:val>
                                        </p:tav>
                                      </p:tavLst>
                                    </p:anim>
                                    <p:anim calcmode="lin" valueType="num">
                                      <p:cBhvr additive="base">
                                        <p:cTn id="41" dur="500" fill="hold"/>
                                        <p:tgtEl>
                                          <p:spTgt spid="45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57"/>
                                        </p:tgtEl>
                                        <p:attrNameLst>
                                          <p:attrName>style.visibility</p:attrName>
                                        </p:attrNameLst>
                                      </p:cBhvr>
                                      <p:to>
                                        <p:strVal val="visible"/>
                                      </p:to>
                                    </p:set>
                                    <p:anim calcmode="lin" valueType="num">
                                      <p:cBhvr additive="base">
                                        <p:cTn id="44" dur="500" fill="hold"/>
                                        <p:tgtEl>
                                          <p:spTgt spid="457"/>
                                        </p:tgtEl>
                                        <p:attrNameLst>
                                          <p:attrName>ppt_x</p:attrName>
                                        </p:attrNameLst>
                                      </p:cBhvr>
                                      <p:tavLst>
                                        <p:tav tm="0">
                                          <p:val>
                                            <p:strVal val="#ppt_x"/>
                                          </p:val>
                                        </p:tav>
                                        <p:tav tm="100000">
                                          <p:val>
                                            <p:strVal val="#ppt_x"/>
                                          </p:val>
                                        </p:tav>
                                      </p:tavLst>
                                    </p:anim>
                                    <p:anim calcmode="lin" valueType="num">
                                      <p:cBhvr additive="base">
                                        <p:cTn id="45" dur="500" fill="hold"/>
                                        <p:tgtEl>
                                          <p:spTgt spid="457"/>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53"/>
                                        </p:tgtEl>
                                        <p:attrNameLst>
                                          <p:attrName>style.visibility</p:attrName>
                                        </p:attrNameLst>
                                      </p:cBhvr>
                                      <p:to>
                                        <p:strVal val="visible"/>
                                      </p:to>
                                    </p:set>
                                    <p:anim calcmode="lin" valueType="num">
                                      <p:cBhvr additive="base">
                                        <p:cTn id="48" dur="500" fill="hold"/>
                                        <p:tgtEl>
                                          <p:spTgt spid="453"/>
                                        </p:tgtEl>
                                        <p:attrNameLst>
                                          <p:attrName>ppt_x</p:attrName>
                                        </p:attrNameLst>
                                      </p:cBhvr>
                                      <p:tavLst>
                                        <p:tav tm="0">
                                          <p:val>
                                            <p:strVal val="#ppt_x"/>
                                          </p:val>
                                        </p:tav>
                                        <p:tav tm="100000">
                                          <p:val>
                                            <p:strVal val="#ppt_x"/>
                                          </p:val>
                                        </p:tav>
                                      </p:tavLst>
                                    </p:anim>
                                    <p:anim calcmode="lin" valueType="num">
                                      <p:cBhvr additive="base">
                                        <p:cTn id="49" dur="500" fill="hold"/>
                                        <p:tgtEl>
                                          <p:spTgt spid="45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61"/>
                                        </p:tgtEl>
                                        <p:attrNameLst>
                                          <p:attrName>style.visibility</p:attrName>
                                        </p:attrNameLst>
                                      </p:cBhvr>
                                      <p:to>
                                        <p:strVal val="visible"/>
                                      </p:to>
                                    </p:set>
                                    <p:anim calcmode="lin" valueType="num">
                                      <p:cBhvr additive="base">
                                        <p:cTn id="54" dur="500" fill="hold"/>
                                        <p:tgtEl>
                                          <p:spTgt spid="461"/>
                                        </p:tgtEl>
                                        <p:attrNameLst>
                                          <p:attrName>ppt_x</p:attrName>
                                        </p:attrNameLst>
                                      </p:cBhvr>
                                      <p:tavLst>
                                        <p:tav tm="0">
                                          <p:val>
                                            <p:strVal val="#ppt_x"/>
                                          </p:val>
                                        </p:tav>
                                        <p:tav tm="100000">
                                          <p:val>
                                            <p:strVal val="#ppt_x"/>
                                          </p:val>
                                        </p:tav>
                                      </p:tavLst>
                                    </p:anim>
                                    <p:anim calcmode="lin" valueType="num">
                                      <p:cBhvr additive="base">
                                        <p:cTn id="55" dur="500" fill="hold"/>
                                        <p:tgtEl>
                                          <p:spTgt spid="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5" grpId="0"/>
      <p:bldP spid="18" grpId="0"/>
      <p:bldP spid="454" grpId="0" animBg="1"/>
      <p:bldP spid="455" grpId="0" animBg="1"/>
      <p:bldP spid="456" grpId="0" animBg="1"/>
      <p:bldP spid="4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PPSPLIT_ID" val=" 3"/>
</p:tagLst>
</file>

<file path=ppt/tags/tag101.xml><?xml version="1.0" encoding="utf-8"?>
<p:tagLst xmlns:a="http://schemas.openxmlformats.org/drawingml/2006/main" xmlns:r="http://schemas.openxmlformats.org/officeDocument/2006/relationships" xmlns:p="http://schemas.openxmlformats.org/presentationml/2006/main">
  <p:tag name="PPSPLIT_ID" val=" 48"/>
</p:tagLst>
</file>

<file path=ppt/tags/tag102.xml><?xml version="1.0" encoding="utf-8"?>
<p:tagLst xmlns:a="http://schemas.openxmlformats.org/drawingml/2006/main" xmlns:r="http://schemas.openxmlformats.org/officeDocument/2006/relationships" xmlns:p="http://schemas.openxmlformats.org/presentationml/2006/main">
  <p:tag name="PPSPLIT_ID" val=" 46"/>
</p:tagLst>
</file>

<file path=ppt/tags/tag103.xml><?xml version="1.0" encoding="utf-8"?>
<p:tagLst xmlns:a="http://schemas.openxmlformats.org/drawingml/2006/main" xmlns:r="http://schemas.openxmlformats.org/officeDocument/2006/relationships" xmlns:p="http://schemas.openxmlformats.org/presentationml/2006/main">
  <p:tag name="PPSPLIT_ID" val=" 46"/>
</p:tagLst>
</file>

<file path=ppt/tags/tag104.xml><?xml version="1.0" encoding="utf-8"?>
<p:tagLst xmlns:a="http://schemas.openxmlformats.org/drawingml/2006/main" xmlns:r="http://schemas.openxmlformats.org/officeDocument/2006/relationships" xmlns:p="http://schemas.openxmlformats.org/presentationml/2006/main">
  <p:tag name="PPSPLIT_ID" val=" 46"/>
</p:tagLst>
</file>

<file path=ppt/tags/tag105.xml><?xml version="1.0" encoding="utf-8"?>
<p:tagLst xmlns:a="http://schemas.openxmlformats.org/drawingml/2006/main" xmlns:r="http://schemas.openxmlformats.org/officeDocument/2006/relationships" xmlns:p="http://schemas.openxmlformats.org/presentationml/2006/main">
  <p:tag name="PPSPLIT_ID" val=" 46"/>
</p:tagLst>
</file>

<file path=ppt/tags/tag106.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
  <p:tag name="PPSPLIT_DONE" val="1"/>
</p:tagLst>
</file>

<file path=ppt/tags/tag107.xml><?xml version="1.0" encoding="utf-8"?>
<p:tagLst xmlns:a="http://schemas.openxmlformats.org/drawingml/2006/main" xmlns:r="http://schemas.openxmlformats.org/officeDocument/2006/relationships" xmlns:p="http://schemas.openxmlformats.org/presentationml/2006/main">
  <p:tag name="PPSPLIT_ID" val=" 46"/>
</p:tagLst>
</file>

<file path=ppt/tags/tag108.xml><?xml version="1.0" encoding="utf-8"?>
<p:tagLst xmlns:a="http://schemas.openxmlformats.org/drawingml/2006/main" xmlns:r="http://schemas.openxmlformats.org/officeDocument/2006/relationships" xmlns:p="http://schemas.openxmlformats.org/presentationml/2006/main">
  <p:tag name="PPSPLIT_ID" val=" 46"/>
</p:tagLst>
</file>

<file path=ppt/tags/tag109.xml><?xml version="1.0" encoding="utf-8"?>
<p:tagLst xmlns:a="http://schemas.openxmlformats.org/drawingml/2006/main" xmlns:r="http://schemas.openxmlformats.org/officeDocument/2006/relationships" xmlns:p="http://schemas.openxmlformats.org/presentationml/2006/main">
  <p:tag name="PPSPLIT_ID" val=" 46"/>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PPSPLIT_ID" val=" 46"/>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PPSPLIT_ID" val=" 4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PPSPLIT_ID" val=" 46"/>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PPSPLIT_ID" val=" 46"/>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PPSPLIT_ID" val=" 46"/>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PPSPLIT_ID" val=" 46"/>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
</p:tagLst>
</file>

<file path=ppt/tags/tag91.xml><?xml version="1.0" encoding="utf-8"?>
<p:tagLst xmlns:a="http://schemas.openxmlformats.org/drawingml/2006/main" xmlns:r="http://schemas.openxmlformats.org/officeDocument/2006/relationships" xmlns:p="http://schemas.openxmlformats.org/presentationml/2006/main">
  <p:tag name="PPSPLIT_ID" val=" 46"/>
</p:tagLst>
</file>

<file path=ppt/tags/tag92.xml><?xml version="1.0" encoding="utf-8"?>
<p:tagLst xmlns:a="http://schemas.openxmlformats.org/drawingml/2006/main" xmlns:r="http://schemas.openxmlformats.org/officeDocument/2006/relationships" xmlns:p="http://schemas.openxmlformats.org/presentationml/2006/main">
  <p:tag name="PPSPLIT_ID" val=" 46"/>
</p:tagLst>
</file>

<file path=ppt/tags/tag93.xml><?xml version="1.0" encoding="utf-8"?>
<p:tagLst xmlns:a="http://schemas.openxmlformats.org/drawingml/2006/main" xmlns:r="http://schemas.openxmlformats.org/officeDocument/2006/relationships" xmlns:p="http://schemas.openxmlformats.org/presentationml/2006/main">
  <p:tag name="PPSPLIT_ID" val=" 46"/>
</p:tagLst>
</file>

<file path=ppt/tags/tag94.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
</p:tagLst>
</file>

<file path=ppt/tags/tag95.xml><?xml version="1.0" encoding="utf-8"?>
<p:tagLst xmlns:a="http://schemas.openxmlformats.org/drawingml/2006/main" xmlns:r="http://schemas.openxmlformats.org/officeDocument/2006/relationships" xmlns:p="http://schemas.openxmlformats.org/presentationml/2006/main">
  <p:tag name="PPSPLIT_ID" val=" 46"/>
</p:tagLst>
</file>

<file path=ppt/tags/tag96.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
</p:tagLst>
</file>

<file path=ppt/tags/tag97.xml><?xml version="1.0" encoding="utf-8"?>
<p:tagLst xmlns:a="http://schemas.openxmlformats.org/drawingml/2006/main" xmlns:r="http://schemas.openxmlformats.org/officeDocument/2006/relationships" xmlns:p="http://schemas.openxmlformats.org/presentationml/2006/main">
  <p:tag name="PPSPLIT_ID" val=" 46"/>
</p:tagLst>
</file>

<file path=ppt/tags/tag98.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
</p:tagLst>
</file>

<file path=ppt/tags/tag99.xml><?xml version="1.0" encoding="utf-8"?>
<p:tagLst xmlns:a="http://schemas.openxmlformats.org/drawingml/2006/main" xmlns:r="http://schemas.openxmlformats.org/officeDocument/2006/relationships" xmlns:p="http://schemas.openxmlformats.org/presentationml/2006/main">
  <p:tag name="PPSPLIT_ID" val=" 46"/>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ymposium Template - 2">
  <a:themeElements>
    <a:clrScheme name="OCPGLO23">
      <a:dk1>
        <a:srgbClr val="000000"/>
      </a:dk1>
      <a:lt1>
        <a:srgbClr val="FFFFFF"/>
      </a:lt1>
      <a:dk2>
        <a:srgbClr val="000000"/>
      </a:dk2>
      <a:lt2>
        <a:srgbClr val="E7E6E6"/>
      </a:lt2>
      <a:accent1>
        <a:srgbClr val="8DC63F"/>
      </a:accent1>
      <a:accent2>
        <a:srgbClr val="F6B71C"/>
      </a:accent2>
      <a:accent3>
        <a:srgbClr val="C87728"/>
      </a:accent3>
      <a:accent4>
        <a:srgbClr val="343895"/>
      </a:accent4>
      <a:accent5>
        <a:srgbClr val="5F6061"/>
      </a:accent5>
      <a:accent6>
        <a:srgbClr val="653A05"/>
      </a:accent6>
      <a:hlink>
        <a:srgbClr val="0079FF"/>
      </a:hlink>
      <a:folHlink>
        <a:srgbClr val="954FE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3125</TotalTime>
  <Words>4700</Words>
  <Application>Microsoft Macintosh PowerPoint</Application>
  <PresentationFormat>Widescreen</PresentationFormat>
  <Paragraphs>1582</Paragraphs>
  <Slides>68</Slides>
  <Notes>57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68</vt:i4>
      </vt:variant>
    </vt:vector>
  </HeadingPairs>
  <TitlesOfParts>
    <vt:vector size="83" baseType="lpstr">
      <vt:lpstr>Times New Roman</vt:lpstr>
      <vt:lpstr>Arial Narrow</vt:lpstr>
      <vt:lpstr>Raleway</vt:lpstr>
      <vt:lpstr>Calibri</vt:lpstr>
      <vt:lpstr>Cambria Math</vt:lpstr>
      <vt:lpstr>等线</vt:lpstr>
      <vt:lpstr>Wingdings</vt:lpstr>
      <vt:lpstr>Helvetica Neue</vt:lpstr>
      <vt:lpstr>宋体</vt:lpstr>
      <vt:lpstr>Roboto</vt:lpstr>
      <vt:lpstr>Calibri Light</vt:lpstr>
      <vt:lpstr>Arial</vt:lpstr>
      <vt:lpstr>1_Office Theme</vt:lpstr>
      <vt:lpstr>Symposium Template - 2</vt:lpstr>
      <vt:lpstr>2_Office Theme</vt:lpstr>
      <vt:lpstr>Efficient Programming on Heterogeneous Accelerators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 Core Areas (Peipei, Ben, Haneesh, Kimani)</vt:lpstr>
      <vt:lpstr>Health Innovation Sandbox Lab Space</vt:lpstr>
      <vt:lpstr>PowerPoint Presentation</vt:lpstr>
      <vt:lpstr>PowerPoint Presentation</vt:lpstr>
      <vt:lpstr>Thank you &amp;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End-to-end Deep Learning, e.g., Transformer</vt:lpstr>
      <vt:lpstr>PowerPoint Presentation</vt:lpstr>
      <vt:lpstr>Latency &amp; Throughput Driven Scenarios</vt:lpstr>
      <vt:lpstr>Motivation: Sequential or Spatial Arch?</vt:lpstr>
      <vt:lpstr>Motivation: Sequential or Spatial Arch?</vt:lpstr>
      <vt:lpstr>Motivation: Sequential or Spatial Arch?</vt:lpstr>
      <vt:lpstr>Motivation: Sequential or Spatial Arch?</vt:lpstr>
      <vt:lpstr>Motivation: Sequential or Spatial Arch?</vt:lpstr>
      <vt:lpstr>Motivation: Sequential or Spatial Arch?</vt:lpstr>
      <vt:lpstr>Solution: Sequential + Spatial Hybrid</vt:lpstr>
      <vt:lpstr>SSR-Hybrid Solution</vt:lpstr>
      <vt:lpstr>SSR Architecture, Designs &amp; Software</vt:lpstr>
      <vt:lpstr>SSR Design Methodology</vt:lpstr>
      <vt:lpstr>SSR Design Methodology</vt:lpstr>
      <vt:lpstr>SSR Design Methodology</vt:lpstr>
      <vt:lpstr>Experiment Results</vt:lpstr>
      <vt:lpstr>Experiment Results</vt:lpstr>
      <vt:lpstr>Experiment Results</vt:lpstr>
      <vt:lpstr>Experiment Results</vt:lpstr>
      <vt:lpstr>Experiment Results Further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Zhuang, Jinming</dc:creator>
  <cp:lastModifiedBy>Zhou, Peipei</cp:lastModifiedBy>
  <cp:revision>205</cp:revision>
  <dcterms:created xsi:type="dcterms:W3CDTF">2022-11-29T19:13:25Z</dcterms:created>
  <dcterms:modified xsi:type="dcterms:W3CDTF">2025-09-12T14:17:52Z</dcterms:modified>
</cp:coreProperties>
</file>