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75" r:id="rId4"/>
    <p:sldId id="276" r:id="rId5"/>
    <p:sldId id="258" r:id="rId6"/>
    <p:sldId id="277" r:id="rId7"/>
    <p:sldId id="273" r:id="rId8"/>
    <p:sldId id="259" r:id="rId9"/>
    <p:sldId id="260" r:id="rId10"/>
    <p:sldId id="278" r:id="rId11"/>
    <p:sldId id="279" r:id="rId12"/>
    <p:sldId id="267" r:id="rId13"/>
    <p:sldId id="268" r:id="rId14"/>
    <p:sldId id="269" r:id="rId15"/>
    <p:sldId id="280" r:id="rId16"/>
    <p:sldId id="281" r:id="rId17"/>
    <p:sldId id="271"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9A5973-D677-0ADD-48C8-8AC872FA6803}" v="297" dt="2025-09-11T18:29:21.196"/>
    <p1510:client id="{8FF55658-C8FB-AEE9-831A-739959AB5134}" v="8" dt="2025-09-12T11:11:17.379"/>
    <p1510:client id="{B8C90390-E3DF-375D-EEB4-C3FD7EDD7C01}" v="1294" dt="2025-09-12T05:43:19.963"/>
    <p1510:client id="{CBF959E5-73E0-4E1A-B801-57939FF1F9AA}" v="265" dt="2025-09-12T12:10:27.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77" d="100"/>
          <a:sy n="77" d="100"/>
        </p:scale>
        <p:origin x="96" y="5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7ECC88-953D-4094-AC2C-4204418D6EE9}" type="datetimeFigureOut">
              <a:t>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AE467-4D31-4255-8D28-66784F622CCD}" type="slidenum">
              <a:t>‹#›</a:t>
            </a:fld>
            <a:endParaRPr lang="en-US"/>
          </a:p>
        </p:txBody>
      </p:sp>
    </p:spTree>
    <p:extLst>
      <p:ext uri="{BB962C8B-B14F-4D97-AF65-F5344CB8AC3E}">
        <p14:creationId xmlns:p14="http://schemas.microsoft.com/office/powerpoint/2010/main" val="2957223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AI is used in science as parts of these experimental loop closures. It is used to accelerate discoveries, search solution spaces faster and broader, and the current promise of AI is that it will help answer questions and solve problems we CANNOT currently address.</a:t>
            </a:r>
          </a:p>
        </p:txBody>
      </p:sp>
      <p:sp>
        <p:nvSpPr>
          <p:cNvPr id="4" name="Slide Number Placeholder 3"/>
          <p:cNvSpPr>
            <a:spLocks noGrp="1"/>
          </p:cNvSpPr>
          <p:nvPr>
            <p:ph type="sldNum" sz="quarter" idx="5"/>
          </p:nvPr>
        </p:nvSpPr>
        <p:spPr/>
        <p:txBody>
          <a:bodyPr/>
          <a:lstStyle/>
          <a:p>
            <a:fld id="{4A8AE467-4D31-4255-8D28-66784F622CCD}" type="slidenum">
              <a:t>6</a:t>
            </a:fld>
            <a:endParaRPr lang="en-US"/>
          </a:p>
        </p:txBody>
      </p:sp>
    </p:spTree>
    <p:extLst>
      <p:ext uri="{BB962C8B-B14F-4D97-AF65-F5344CB8AC3E}">
        <p14:creationId xmlns:p14="http://schemas.microsoft.com/office/powerpoint/2010/main" val="1718354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16.xml.rels><?xml version="1.0" encoding="UTF-8" standalone="yes"?>
<Relationships xmlns="http://schemas.openxmlformats.org/package/2006/relationships"><Relationship Id="rId8" Type="http://schemas.openxmlformats.org/officeDocument/2006/relationships/video" Target="../media/media7.mp4"/><Relationship Id="rId13" Type="http://schemas.openxmlformats.org/officeDocument/2006/relationships/image" Target="../media/image39.png"/><Relationship Id="rId3" Type="http://schemas.microsoft.com/office/2007/relationships/media" Target="../media/media5.mp4"/><Relationship Id="rId7" Type="http://schemas.microsoft.com/office/2007/relationships/media" Target="../media/media7.mp4"/><Relationship Id="rId12" Type="http://schemas.openxmlformats.org/officeDocument/2006/relationships/image" Target="../media/image3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37.png"/><Relationship Id="rId5" Type="http://schemas.microsoft.com/office/2007/relationships/media" Target="../media/media6.mp4"/><Relationship Id="rId10" Type="http://schemas.openxmlformats.org/officeDocument/2006/relationships/image" Target="../media/image36.png"/><Relationship Id="rId4" Type="http://schemas.openxmlformats.org/officeDocument/2006/relationships/video" Target="../media/media5.mp4"/><Relationship Id="rId9"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00125" y="2092149"/>
            <a:ext cx="9144000" cy="2387600"/>
          </a:xfrm>
        </p:spPr>
        <p:txBody>
          <a:bodyPr/>
          <a:lstStyle/>
          <a:p>
            <a:pPr algn="l"/>
            <a:r>
              <a:rPr lang="en-US" dirty="0">
                <a:solidFill>
                  <a:srgbClr val="FFFFFF"/>
                </a:solidFill>
              </a:rPr>
              <a:t>Robotics and Embodied AI at Brookhaven Lab</a:t>
            </a:r>
          </a:p>
        </p:txBody>
      </p:sp>
      <p:sp>
        <p:nvSpPr>
          <p:cNvPr id="3" name="Subtitle 2"/>
          <p:cNvSpPr>
            <a:spLocks noGrp="1"/>
          </p:cNvSpPr>
          <p:nvPr>
            <p:ph type="subTitle" idx="1"/>
          </p:nvPr>
        </p:nvSpPr>
        <p:spPr>
          <a:xfrm>
            <a:off x="1000125" y="4571824"/>
            <a:ext cx="9144000" cy="1655762"/>
          </a:xfrm>
        </p:spPr>
        <p:txBody>
          <a:bodyPr vert="horz" lIns="91440" tIns="45720" rIns="91440" bIns="45720" rtlCol="0" anchor="t">
            <a:normAutofit lnSpcReduction="10000"/>
          </a:bodyPr>
          <a:lstStyle/>
          <a:p>
            <a:pPr algn="l"/>
            <a:r>
              <a:rPr lang="en-US" dirty="0">
                <a:solidFill>
                  <a:srgbClr val="FFFFFF"/>
                </a:solidFill>
              </a:rPr>
              <a:t>September 12, 2025</a:t>
            </a:r>
          </a:p>
          <a:p>
            <a:pPr algn="l"/>
            <a:endParaRPr lang="en-US" dirty="0">
              <a:solidFill>
                <a:srgbClr val="FFFFFF"/>
              </a:solidFill>
            </a:endParaRPr>
          </a:p>
          <a:p>
            <a:pPr algn="l"/>
            <a:r>
              <a:rPr lang="en-US" dirty="0">
                <a:solidFill>
                  <a:srgbClr val="FFFFFF"/>
                </a:solidFill>
              </a:rPr>
              <a:t>Carlos Soto</a:t>
            </a:r>
          </a:p>
          <a:p>
            <a:pPr algn="l"/>
            <a:r>
              <a:rPr lang="en-US" dirty="0">
                <a:solidFill>
                  <a:srgbClr val="FFFFFF"/>
                </a:solidFill>
              </a:rPr>
              <a:t>AI Department</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635D-99D9-21D3-8E94-52DF7FF1CEEC}"/>
              </a:ext>
            </a:extLst>
          </p:cNvPr>
          <p:cNvSpPr>
            <a:spLocks noGrp="1"/>
          </p:cNvSpPr>
          <p:nvPr>
            <p:ph type="title"/>
          </p:nvPr>
        </p:nvSpPr>
        <p:spPr/>
        <p:txBody>
          <a:bodyPr/>
          <a:lstStyle/>
          <a:p>
            <a:r>
              <a:rPr lang="en-US" dirty="0"/>
              <a:t>Robotics Research</a:t>
            </a:r>
          </a:p>
        </p:txBody>
      </p:sp>
      <p:sp>
        <p:nvSpPr>
          <p:cNvPr id="3" name="Content Placeholder 2">
            <a:extLst>
              <a:ext uri="{FF2B5EF4-FFF2-40B4-BE49-F238E27FC236}">
                <a16:creationId xmlns:a16="http://schemas.microsoft.com/office/drawing/2014/main" id="{E7F181A8-7B96-680F-A33B-74E35B27AFBD}"/>
              </a:ext>
            </a:extLst>
          </p:cNvPr>
          <p:cNvSpPr>
            <a:spLocks noGrp="1"/>
          </p:cNvSpPr>
          <p:nvPr>
            <p:ph idx="1"/>
          </p:nvPr>
        </p:nvSpPr>
        <p:spPr/>
        <p:txBody>
          <a:bodyPr vert="horz" lIns="91440" tIns="45720" rIns="91440" bIns="45720" rtlCol="0" anchor="t">
            <a:normAutofit/>
          </a:bodyPr>
          <a:lstStyle/>
          <a:p>
            <a:r>
              <a:rPr lang="en-US" dirty="0"/>
              <a:t>Complex mixture of</a:t>
            </a:r>
          </a:p>
          <a:p>
            <a:pPr lvl="1"/>
            <a:r>
              <a:rPr lang="en-US" dirty="0"/>
              <a:t>Mechanical Engineering</a:t>
            </a:r>
          </a:p>
          <a:p>
            <a:pPr lvl="1"/>
            <a:r>
              <a:rPr lang="en-US" dirty="0"/>
              <a:t>Electrical Engineering</a:t>
            </a:r>
          </a:p>
          <a:p>
            <a:pPr lvl="1"/>
            <a:r>
              <a:rPr lang="en-US" dirty="0"/>
              <a:t>Computer Science</a:t>
            </a:r>
          </a:p>
          <a:p>
            <a:pPr lvl="1"/>
            <a:r>
              <a:rPr lang="en-US" dirty="0"/>
              <a:t>AI (CV, NLP, RL, </a:t>
            </a:r>
            <a:r>
              <a:rPr lang="en-US" dirty="0" err="1"/>
              <a:t>etc</a:t>
            </a:r>
            <a:r>
              <a:rPr lang="en-US" dirty="0"/>
              <a:t>)</a:t>
            </a:r>
          </a:p>
          <a:p>
            <a:pPr lvl="1"/>
            <a:r>
              <a:rPr lang="en-US" dirty="0"/>
              <a:t>Control Theory</a:t>
            </a:r>
          </a:p>
          <a:p>
            <a:pPr lvl="1"/>
            <a:r>
              <a:rPr lang="en-US" dirty="0"/>
              <a:t>Operations</a:t>
            </a:r>
          </a:p>
          <a:p>
            <a:pPr lvl="1"/>
            <a:r>
              <a:rPr lang="en-US" dirty="0"/>
              <a:t>Human factors</a:t>
            </a:r>
          </a:p>
          <a:p>
            <a:pPr lvl="1"/>
            <a:r>
              <a:rPr lang="en-US" dirty="0"/>
              <a:t>...</a:t>
            </a:r>
          </a:p>
        </p:txBody>
      </p:sp>
      <p:pic>
        <p:nvPicPr>
          <p:cNvPr id="7" name="Picture 6">
            <a:extLst>
              <a:ext uri="{FF2B5EF4-FFF2-40B4-BE49-F238E27FC236}">
                <a16:creationId xmlns:a16="http://schemas.microsoft.com/office/drawing/2014/main" id="{2800D921-9E36-B862-D841-969E12180F46}"/>
              </a:ext>
            </a:extLst>
          </p:cNvPr>
          <p:cNvPicPr>
            <a:picLocks noChangeAspect="1"/>
          </p:cNvPicPr>
          <p:nvPr/>
        </p:nvPicPr>
        <p:blipFill>
          <a:blip r:embed="rId2"/>
          <a:stretch>
            <a:fillRect/>
          </a:stretch>
        </p:blipFill>
        <p:spPr>
          <a:xfrm>
            <a:off x="6466533" y="479777"/>
            <a:ext cx="4818712" cy="5905501"/>
          </a:xfrm>
          <a:prstGeom prst="rect">
            <a:avLst/>
          </a:prstGeom>
        </p:spPr>
      </p:pic>
    </p:spTree>
    <p:extLst>
      <p:ext uri="{BB962C8B-B14F-4D97-AF65-F5344CB8AC3E}">
        <p14:creationId xmlns:p14="http://schemas.microsoft.com/office/powerpoint/2010/main" val="369879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4852-267A-2A94-7F23-A1334A42F523}"/>
              </a:ext>
            </a:extLst>
          </p:cNvPr>
          <p:cNvSpPr>
            <a:spLocks noGrp="1"/>
          </p:cNvSpPr>
          <p:nvPr>
            <p:ph type="title"/>
          </p:nvPr>
        </p:nvSpPr>
        <p:spPr/>
        <p:txBody>
          <a:bodyPr/>
          <a:lstStyle/>
          <a:p>
            <a:r>
              <a:rPr lang="en-US" dirty="0"/>
              <a:t>Why is AI exciting for Robotics now?</a:t>
            </a:r>
          </a:p>
        </p:txBody>
      </p:sp>
      <p:sp>
        <p:nvSpPr>
          <p:cNvPr id="3" name="Content Placeholder 2">
            <a:extLst>
              <a:ext uri="{FF2B5EF4-FFF2-40B4-BE49-F238E27FC236}">
                <a16:creationId xmlns:a16="http://schemas.microsoft.com/office/drawing/2014/main" id="{B3FA7C6D-07A7-71AA-0004-959E84E3DFE0}"/>
              </a:ext>
            </a:extLst>
          </p:cNvPr>
          <p:cNvSpPr>
            <a:spLocks noGrp="1"/>
          </p:cNvSpPr>
          <p:nvPr>
            <p:ph idx="1"/>
          </p:nvPr>
        </p:nvSpPr>
        <p:spPr>
          <a:xfrm>
            <a:off x="838200" y="1729280"/>
            <a:ext cx="10515600" cy="4526510"/>
          </a:xfrm>
        </p:spPr>
        <p:txBody>
          <a:bodyPr vert="horz" lIns="91440" tIns="45720" rIns="91440" bIns="45720" rtlCol="0" anchor="t">
            <a:normAutofit/>
          </a:bodyPr>
          <a:lstStyle/>
          <a:p>
            <a:r>
              <a:rPr lang="en-US" b="1" dirty="0"/>
              <a:t>Foundation Models</a:t>
            </a:r>
            <a:r>
              <a:rPr lang="en-US" dirty="0"/>
              <a:t> – AI models pretrained on massive data</a:t>
            </a:r>
          </a:p>
          <a:p>
            <a:pPr lvl="1"/>
            <a:r>
              <a:rPr lang="en-US" dirty="0"/>
              <a:t>Scaling laws</a:t>
            </a:r>
          </a:p>
          <a:p>
            <a:pPr lvl="1"/>
            <a:r>
              <a:rPr lang="en-US" dirty="0"/>
              <a:t>Generalization</a:t>
            </a:r>
          </a:p>
          <a:p>
            <a:pPr lvl="1"/>
            <a:r>
              <a:rPr lang="en-US" dirty="0"/>
              <a:t>Multi-modality</a:t>
            </a:r>
          </a:p>
          <a:p>
            <a:pPr lvl="1"/>
            <a:r>
              <a:rPr lang="en-US" dirty="0"/>
              <a:t>Emergent capabilities</a:t>
            </a:r>
          </a:p>
          <a:p>
            <a:r>
              <a:rPr lang="en-US" b="1" dirty="0"/>
              <a:t>AI Agents</a:t>
            </a:r>
            <a:r>
              <a:rPr lang="en-US" dirty="0"/>
              <a:t> – intelligent programs that persist, and demonstrate reasoning and planning to pursue objectives</a:t>
            </a:r>
          </a:p>
          <a:p>
            <a:pPr lvl="1"/>
            <a:r>
              <a:rPr lang="en-US" sz="2300" dirty="0" err="1"/>
              <a:t>Taskability</a:t>
            </a:r>
            <a:endParaRPr lang="en-US" sz="2300" dirty="0"/>
          </a:p>
          <a:p>
            <a:pPr lvl="1"/>
            <a:r>
              <a:rPr lang="en-US" sz="2300" dirty="0"/>
              <a:t>Tool use</a:t>
            </a:r>
            <a:endParaRPr lang="en-US" dirty="0"/>
          </a:p>
          <a:p>
            <a:pPr lvl="1"/>
            <a:r>
              <a:rPr lang="en-US" sz="2300" dirty="0"/>
              <a:t>Memory</a:t>
            </a:r>
          </a:p>
          <a:p>
            <a:pPr lvl="1"/>
            <a:r>
              <a:rPr lang="en-US" sz="2300" dirty="0"/>
              <a:t>Interaction</a:t>
            </a:r>
            <a:endParaRPr lang="en-US" dirty="0"/>
          </a:p>
        </p:txBody>
      </p:sp>
    </p:spTree>
    <p:extLst>
      <p:ext uri="{BB962C8B-B14F-4D97-AF65-F5344CB8AC3E}">
        <p14:creationId xmlns:p14="http://schemas.microsoft.com/office/powerpoint/2010/main" val="373934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6220-92CE-9110-0647-C1249FCA60FB}"/>
              </a:ext>
            </a:extLst>
          </p:cNvPr>
          <p:cNvSpPr>
            <a:spLocks noGrp="1"/>
          </p:cNvSpPr>
          <p:nvPr>
            <p:ph type="title"/>
          </p:nvPr>
        </p:nvSpPr>
        <p:spPr/>
        <p:txBody>
          <a:bodyPr/>
          <a:lstStyle/>
          <a:p>
            <a:r>
              <a:rPr lang="en-US" dirty="0"/>
              <a:t>Embodied AI</a:t>
            </a:r>
          </a:p>
        </p:txBody>
      </p:sp>
      <p:sp>
        <p:nvSpPr>
          <p:cNvPr id="3" name="Content Placeholder 2">
            <a:extLst>
              <a:ext uri="{FF2B5EF4-FFF2-40B4-BE49-F238E27FC236}">
                <a16:creationId xmlns:a16="http://schemas.microsoft.com/office/drawing/2014/main" id="{5AE26012-63BB-ADC6-E9E0-F66286B65657}"/>
              </a:ext>
            </a:extLst>
          </p:cNvPr>
          <p:cNvSpPr>
            <a:spLocks noGrp="1"/>
          </p:cNvSpPr>
          <p:nvPr>
            <p:ph idx="1"/>
          </p:nvPr>
        </p:nvSpPr>
        <p:spPr/>
        <p:txBody>
          <a:bodyPr vert="horz" lIns="91440" tIns="45720" rIns="91440" bIns="45720" rtlCol="0" anchor="t">
            <a:normAutofit/>
          </a:bodyPr>
          <a:lstStyle/>
          <a:p>
            <a:pPr marL="0" indent="0">
              <a:buNone/>
            </a:pPr>
            <a:r>
              <a:rPr lang="en-US" dirty="0"/>
              <a:t>Physical extension of AI into an embodied, agentic form.</a:t>
            </a:r>
          </a:p>
          <a:p>
            <a:pPr marL="0" indent="0">
              <a:buNone/>
            </a:pPr>
            <a:endParaRPr lang="en-US" dirty="0"/>
          </a:p>
          <a:p>
            <a:pPr marL="0" indent="0">
              <a:buNone/>
            </a:pPr>
            <a:r>
              <a:rPr lang="en-US" dirty="0"/>
              <a:t>Agents that are situated in,</a:t>
            </a:r>
          </a:p>
        </p:txBody>
      </p:sp>
      <p:sp>
        <p:nvSpPr>
          <p:cNvPr id="6" name="TextBox 3">
            <a:extLst>
              <a:ext uri="{FF2B5EF4-FFF2-40B4-BE49-F238E27FC236}">
                <a16:creationId xmlns:a16="http://schemas.microsoft.com/office/drawing/2014/main" id="{8122C2BB-20DD-B769-4EC2-91B145BFC876}"/>
              </a:ext>
            </a:extLst>
          </p:cNvPr>
          <p:cNvSpPr txBox="1"/>
          <p:nvPr/>
        </p:nvSpPr>
        <p:spPr>
          <a:xfrm>
            <a:off x="2651325" y="2812921"/>
            <a:ext cx="4709822" cy="31085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br>
              <a:rPr lang="en-US" sz="2800" dirty="0">
                <a:sym typeface="Wingdings" panose="05000000000000000000" pitchFamily="2" charset="2"/>
              </a:rPr>
            </a:br>
            <a:r>
              <a:rPr lang="en-US" sz="2800" dirty="0">
                <a:sym typeface="Wingdings" panose="05000000000000000000" pitchFamily="2" charset="2"/>
              </a:rPr>
              <a:t>perceive,</a:t>
            </a:r>
            <a:br>
              <a:rPr lang="en-US" sz="2800" dirty="0">
                <a:sym typeface="Wingdings" panose="05000000000000000000" pitchFamily="2" charset="2"/>
              </a:rPr>
            </a:br>
            <a:r>
              <a:rPr lang="en-US" sz="2800" dirty="0">
                <a:sym typeface="Wingdings" panose="05000000000000000000" pitchFamily="2" charset="2"/>
              </a:rPr>
              <a:t>learn about,</a:t>
            </a:r>
          </a:p>
          <a:p>
            <a:r>
              <a:rPr lang="en-US" sz="2800" dirty="0">
                <a:sym typeface="Wingdings" panose="05000000000000000000" pitchFamily="2" charset="2"/>
              </a:rPr>
              <a:t>respond to,</a:t>
            </a:r>
          </a:p>
          <a:p>
            <a:r>
              <a:rPr lang="en-US" sz="2800" dirty="0">
                <a:sym typeface="Wingdings" panose="05000000000000000000" pitchFamily="2" charset="2"/>
              </a:rPr>
              <a:t>act upon, and</a:t>
            </a:r>
            <a:br>
              <a:rPr lang="en-US" sz="2800" dirty="0">
                <a:sym typeface="Wingdings" panose="05000000000000000000" pitchFamily="2" charset="2"/>
              </a:rPr>
            </a:br>
            <a:r>
              <a:rPr lang="en-US" sz="2800" dirty="0">
                <a:sym typeface="Wingdings" panose="05000000000000000000" pitchFamily="2" charset="2"/>
              </a:rPr>
              <a:t>affect the </a:t>
            </a:r>
            <a:r>
              <a:rPr lang="en-US" sz="2800" b="1" dirty="0">
                <a:sym typeface="Wingdings" panose="05000000000000000000" pitchFamily="2" charset="2"/>
              </a:rPr>
              <a:t>real world</a:t>
            </a:r>
            <a:br>
              <a:rPr lang="en-US" sz="2800" dirty="0">
                <a:sym typeface="Wingdings" panose="05000000000000000000" pitchFamily="2" charset="2"/>
              </a:rPr>
            </a:br>
            <a:endParaRPr lang="en-US" sz="2800" dirty="0"/>
          </a:p>
        </p:txBody>
      </p:sp>
      <p:sp>
        <p:nvSpPr>
          <p:cNvPr id="7" name="TextBox 6">
            <a:extLst>
              <a:ext uri="{FF2B5EF4-FFF2-40B4-BE49-F238E27FC236}">
                <a16:creationId xmlns:a16="http://schemas.microsoft.com/office/drawing/2014/main" id="{9503BF7C-9C2E-39C0-4432-5F4B2A739FC3}"/>
              </a:ext>
            </a:extLst>
          </p:cNvPr>
          <p:cNvSpPr txBox="1"/>
          <p:nvPr/>
        </p:nvSpPr>
        <p:spPr>
          <a:xfrm>
            <a:off x="6411529" y="3493732"/>
            <a:ext cx="2584537" cy="523220"/>
          </a:xfrm>
          <a:prstGeom prst="rect">
            <a:avLst/>
          </a:prstGeom>
          <a:noFill/>
        </p:spPr>
        <p:txBody>
          <a:bodyPr wrap="square" rtlCol="0">
            <a:spAutoFit/>
          </a:bodyPr>
          <a:lstStyle/>
          <a:p>
            <a:r>
              <a:rPr lang="en-US" sz="2800" dirty="0"/>
              <a:t>multimodality</a:t>
            </a:r>
          </a:p>
        </p:txBody>
      </p:sp>
      <p:sp>
        <p:nvSpPr>
          <p:cNvPr id="8" name="TextBox 7">
            <a:extLst>
              <a:ext uri="{FF2B5EF4-FFF2-40B4-BE49-F238E27FC236}">
                <a16:creationId xmlns:a16="http://schemas.microsoft.com/office/drawing/2014/main" id="{E7EADDCB-884C-ED26-457B-B58F460B42E5}"/>
              </a:ext>
            </a:extLst>
          </p:cNvPr>
          <p:cNvSpPr txBox="1"/>
          <p:nvPr/>
        </p:nvSpPr>
        <p:spPr>
          <a:xfrm>
            <a:off x="6411529" y="4308560"/>
            <a:ext cx="2584537" cy="954107"/>
          </a:xfrm>
          <a:prstGeom prst="rect">
            <a:avLst/>
          </a:prstGeom>
          <a:noFill/>
        </p:spPr>
        <p:txBody>
          <a:bodyPr wrap="square" rtlCol="0">
            <a:spAutoFit/>
          </a:bodyPr>
          <a:lstStyle/>
          <a:p>
            <a:r>
              <a:rPr lang="en-US" sz="2800" dirty="0"/>
              <a:t>action, control, objectives</a:t>
            </a:r>
          </a:p>
        </p:txBody>
      </p:sp>
      <p:sp>
        <p:nvSpPr>
          <p:cNvPr id="9" name="TextBox 8">
            <a:extLst>
              <a:ext uri="{FF2B5EF4-FFF2-40B4-BE49-F238E27FC236}">
                <a16:creationId xmlns:a16="http://schemas.microsoft.com/office/drawing/2014/main" id="{AC01503B-CDCF-06AC-DEED-24DC449846FC}"/>
              </a:ext>
            </a:extLst>
          </p:cNvPr>
          <p:cNvSpPr txBox="1"/>
          <p:nvPr/>
        </p:nvSpPr>
        <p:spPr>
          <a:xfrm>
            <a:off x="9256813" y="3895897"/>
            <a:ext cx="2247378" cy="523220"/>
          </a:xfrm>
          <a:prstGeom prst="rect">
            <a:avLst/>
          </a:prstGeom>
          <a:noFill/>
        </p:spPr>
        <p:txBody>
          <a:bodyPr wrap="square" rtlCol="0">
            <a:spAutoFit/>
          </a:bodyPr>
          <a:lstStyle/>
          <a:p>
            <a:r>
              <a:rPr lang="en-US" sz="2800" dirty="0"/>
              <a:t>Embodiment</a:t>
            </a:r>
          </a:p>
        </p:txBody>
      </p:sp>
      <p:sp>
        <p:nvSpPr>
          <p:cNvPr id="11" name="Right Brace 10">
            <a:extLst>
              <a:ext uri="{FF2B5EF4-FFF2-40B4-BE49-F238E27FC236}">
                <a16:creationId xmlns:a16="http://schemas.microsoft.com/office/drawing/2014/main" id="{13374E21-0B7F-2A48-74CF-6B2936D92EAA}"/>
              </a:ext>
            </a:extLst>
          </p:cNvPr>
          <p:cNvSpPr/>
          <p:nvPr/>
        </p:nvSpPr>
        <p:spPr>
          <a:xfrm>
            <a:off x="6019800" y="4208352"/>
            <a:ext cx="348642" cy="1163046"/>
          </a:xfrm>
          <a:prstGeom prst="rightBrace">
            <a:avLst>
              <a:gd name="adj1" fmla="val 29065"/>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7A09BC5E-A3E8-2EF0-0D06-09553EDB2B54}"/>
              </a:ext>
            </a:extLst>
          </p:cNvPr>
          <p:cNvSpPr/>
          <p:nvPr/>
        </p:nvSpPr>
        <p:spPr>
          <a:xfrm>
            <a:off x="6019799" y="3375764"/>
            <a:ext cx="348642" cy="755751"/>
          </a:xfrm>
          <a:prstGeom prst="rightBrace">
            <a:avLst>
              <a:gd name="adj1" fmla="val 35162"/>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4" name="Right Brace 13">
            <a:extLst>
              <a:ext uri="{FF2B5EF4-FFF2-40B4-BE49-F238E27FC236}">
                <a16:creationId xmlns:a16="http://schemas.microsoft.com/office/drawing/2014/main" id="{D6164EE8-F67B-3343-8C8A-C7FACAB34D6D}"/>
              </a:ext>
            </a:extLst>
          </p:cNvPr>
          <p:cNvSpPr/>
          <p:nvPr/>
        </p:nvSpPr>
        <p:spPr>
          <a:xfrm>
            <a:off x="8886694" y="2943616"/>
            <a:ext cx="348642" cy="2427782"/>
          </a:xfrm>
          <a:prstGeom prst="rightBrace">
            <a:avLst>
              <a:gd name="adj1" fmla="val 29065"/>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6619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3FB5E-62A1-F15D-06F4-6ECEAED2A858}"/>
              </a:ext>
            </a:extLst>
          </p:cNvPr>
          <p:cNvSpPr>
            <a:spLocks noGrp="1"/>
          </p:cNvSpPr>
          <p:nvPr>
            <p:ph type="title"/>
          </p:nvPr>
        </p:nvSpPr>
        <p:spPr/>
        <p:txBody>
          <a:bodyPr/>
          <a:lstStyle/>
          <a:p>
            <a:r>
              <a:rPr lang="en-US" dirty="0"/>
              <a:t>SEAL: The Scientific Embodied Agents Lab</a:t>
            </a:r>
          </a:p>
        </p:txBody>
      </p:sp>
      <p:sp>
        <p:nvSpPr>
          <p:cNvPr id="3" name="Content Placeholder 2">
            <a:extLst>
              <a:ext uri="{FF2B5EF4-FFF2-40B4-BE49-F238E27FC236}">
                <a16:creationId xmlns:a16="http://schemas.microsoft.com/office/drawing/2014/main" id="{65E6A616-A978-B4E5-909F-A7C7438D99E3}"/>
              </a:ext>
            </a:extLst>
          </p:cNvPr>
          <p:cNvSpPr>
            <a:spLocks noGrp="1"/>
          </p:cNvSpPr>
          <p:nvPr>
            <p:ph idx="1"/>
          </p:nvPr>
        </p:nvSpPr>
        <p:spPr/>
        <p:txBody>
          <a:bodyPr vert="horz" lIns="91440" tIns="45720" rIns="91440" bIns="45720" rtlCol="0" anchor="t">
            <a:normAutofit/>
          </a:bodyPr>
          <a:lstStyle/>
          <a:p>
            <a:pPr marL="0" indent="0">
              <a:buNone/>
            </a:pPr>
            <a:r>
              <a:rPr lang="en-US" dirty="0"/>
              <a:t>Currently being established at BNL</a:t>
            </a:r>
          </a:p>
          <a:p>
            <a:pPr marL="0" indent="0">
              <a:buNone/>
            </a:pPr>
            <a:endParaRPr lang="en-US" dirty="0"/>
          </a:p>
          <a:p>
            <a:pPr marL="0" indent="0">
              <a:buNone/>
            </a:pPr>
            <a:r>
              <a:rPr lang="en-US" dirty="0"/>
              <a:t>Will investigate embodied AI for</a:t>
            </a:r>
          </a:p>
          <a:p>
            <a:r>
              <a:rPr lang="en-US" dirty="0"/>
              <a:t>accelerated scientific </a:t>
            </a:r>
            <a:r>
              <a:rPr lang="en-US" b="1" dirty="0"/>
              <a:t>discovery</a:t>
            </a:r>
          </a:p>
          <a:p>
            <a:r>
              <a:rPr lang="en-US" dirty="0"/>
              <a:t>robust </a:t>
            </a:r>
            <a:r>
              <a:rPr lang="en-US" b="1" dirty="0"/>
              <a:t>knowledge capture </a:t>
            </a:r>
            <a:r>
              <a:rPr lang="en-US" dirty="0"/>
              <a:t>and transfer</a:t>
            </a:r>
          </a:p>
          <a:p>
            <a:r>
              <a:rPr lang="en-US" dirty="0"/>
              <a:t>experimental challenges not met by traditional automation</a:t>
            </a:r>
          </a:p>
          <a:p>
            <a:pPr lvl="1"/>
            <a:r>
              <a:rPr lang="en-US" dirty="0"/>
              <a:t>high </a:t>
            </a:r>
            <a:r>
              <a:rPr lang="en-US" b="1" dirty="0"/>
              <a:t>dynamism</a:t>
            </a:r>
            <a:r>
              <a:rPr lang="en-US" dirty="0"/>
              <a:t> in closed experimental loops</a:t>
            </a:r>
          </a:p>
          <a:p>
            <a:pPr lvl="1"/>
            <a:r>
              <a:rPr lang="en-US" dirty="0"/>
              <a:t>anomalies and </a:t>
            </a:r>
            <a:r>
              <a:rPr lang="en-US" b="1" dirty="0"/>
              <a:t>maintenance</a:t>
            </a:r>
            <a:r>
              <a:rPr lang="en-US" dirty="0"/>
              <a:t> affecting facility uptime</a:t>
            </a:r>
          </a:p>
          <a:p>
            <a:pPr lvl="1"/>
            <a:r>
              <a:rPr lang="en-US" b="1" dirty="0"/>
              <a:t>complex</a:t>
            </a:r>
            <a:r>
              <a:rPr lang="en-US" dirty="0"/>
              <a:t> physical interactions</a:t>
            </a:r>
          </a:p>
        </p:txBody>
      </p:sp>
      <p:pic>
        <p:nvPicPr>
          <p:cNvPr id="6" name="Picture 5">
            <a:extLst>
              <a:ext uri="{FF2B5EF4-FFF2-40B4-BE49-F238E27FC236}">
                <a16:creationId xmlns:a16="http://schemas.microsoft.com/office/drawing/2014/main" id="{065239DE-A58C-938A-8834-F6D972E12C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9013" y="1329010"/>
            <a:ext cx="3089219" cy="3091737"/>
          </a:xfrm>
          <a:prstGeom prst="rect">
            <a:avLst/>
          </a:prstGeom>
        </p:spPr>
      </p:pic>
    </p:spTree>
    <p:extLst>
      <p:ext uri="{BB962C8B-B14F-4D97-AF65-F5344CB8AC3E}">
        <p14:creationId xmlns:p14="http://schemas.microsoft.com/office/powerpoint/2010/main" val="391058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619F-1F8F-A96F-31AD-1DEDCD09A49D}"/>
              </a:ext>
            </a:extLst>
          </p:cNvPr>
          <p:cNvSpPr>
            <a:spLocks noGrp="1"/>
          </p:cNvSpPr>
          <p:nvPr>
            <p:ph type="title"/>
          </p:nvPr>
        </p:nvSpPr>
        <p:spPr/>
        <p:txBody>
          <a:bodyPr/>
          <a:lstStyle/>
          <a:p>
            <a:r>
              <a:rPr lang="en-US" dirty="0"/>
              <a:t>SEAL Robots</a:t>
            </a:r>
          </a:p>
        </p:txBody>
      </p:sp>
      <p:sp>
        <p:nvSpPr>
          <p:cNvPr id="3" name="Content Placeholder 2">
            <a:extLst>
              <a:ext uri="{FF2B5EF4-FFF2-40B4-BE49-F238E27FC236}">
                <a16:creationId xmlns:a16="http://schemas.microsoft.com/office/drawing/2014/main" id="{D26F12EA-7614-4CA2-02B4-3F3BCF3CBF41}"/>
              </a:ext>
            </a:extLst>
          </p:cNvPr>
          <p:cNvSpPr>
            <a:spLocks noGrp="1"/>
          </p:cNvSpPr>
          <p:nvPr>
            <p:ph idx="1"/>
          </p:nvPr>
        </p:nvSpPr>
        <p:spPr>
          <a:xfrm>
            <a:off x="838200" y="1825625"/>
            <a:ext cx="5374710" cy="4351338"/>
          </a:xfrm>
        </p:spPr>
        <p:txBody>
          <a:bodyPr/>
          <a:lstStyle/>
          <a:p>
            <a:r>
              <a:rPr lang="en-US" dirty="0"/>
              <a:t>First robot – Trossen Mobile AI</a:t>
            </a:r>
          </a:p>
          <a:p>
            <a:pPr lvl="1" fontAlgn="base"/>
            <a:r>
              <a:rPr lang="en-US" dirty="0"/>
              <a:t>mobile​</a:t>
            </a:r>
          </a:p>
          <a:p>
            <a:pPr lvl="1" fontAlgn="base"/>
            <a:r>
              <a:rPr lang="en-US" dirty="0"/>
              <a:t>multiple dexterous actuators​</a:t>
            </a:r>
          </a:p>
          <a:p>
            <a:pPr lvl="1" fontAlgn="base"/>
            <a:r>
              <a:rPr lang="en-US" dirty="0"/>
              <a:t>human-scale</a:t>
            </a:r>
          </a:p>
          <a:p>
            <a:pPr lvl="1" fontAlgn="base"/>
            <a:r>
              <a:rPr lang="en-US" dirty="0"/>
              <a:t>based on ALOHA platform</a:t>
            </a:r>
          </a:p>
          <a:p>
            <a:pPr fontAlgn="base"/>
            <a:r>
              <a:rPr lang="en-US" dirty="0"/>
              <a:t>Toward a full testbed</a:t>
            </a:r>
          </a:p>
          <a:p>
            <a:pPr lvl="1" fontAlgn="base"/>
            <a:r>
              <a:rPr lang="en-US" dirty="0"/>
              <a:t>emphasis on </a:t>
            </a:r>
            <a:r>
              <a:rPr lang="en-US" b="1" dirty="0"/>
              <a:t>humanoids</a:t>
            </a:r>
            <a:r>
              <a:rPr lang="en-US" dirty="0"/>
              <a:t> and other complex, highly flexible platforms</a:t>
            </a:r>
          </a:p>
          <a:p>
            <a:pPr lvl="1" fontAlgn="base"/>
            <a:r>
              <a:rPr lang="en-US" dirty="0"/>
              <a:t>study embodied AI challenges</a:t>
            </a:r>
            <a:br>
              <a:rPr lang="en-US" dirty="0"/>
            </a:br>
            <a:r>
              <a:rPr lang="en-US" dirty="0"/>
              <a:t>for science</a:t>
            </a:r>
          </a:p>
        </p:txBody>
      </p:sp>
      <p:pic>
        <p:nvPicPr>
          <p:cNvPr id="4098" name="Picture 2">
            <a:extLst>
              <a:ext uri="{FF2B5EF4-FFF2-40B4-BE49-F238E27FC236}">
                <a16:creationId xmlns:a16="http://schemas.microsoft.com/office/drawing/2014/main" id="{0F482A0E-69F5-3A2E-1374-65D2416AE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582" y="365125"/>
            <a:ext cx="3218668" cy="3363539"/>
          </a:xfrm>
          <a:prstGeom prst="rect">
            <a:avLst/>
          </a:prstGeom>
          <a:noFill/>
          <a:extLst>
            <a:ext uri="{909E8E84-426E-40DD-AFC4-6F175D3DCCD1}">
              <a14:hiddenFill xmlns:a14="http://schemas.microsoft.com/office/drawing/2010/main">
                <a:solidFill>
                  <a:srgbClr val="FFFFFF"/>
                </a:solidFill>
              </a14:hiddenFill>
            </a:ext>
          </a:extLst>
        </p:spPr>
      </p:pic>
      <p:pic>
        <p:nvPicPr>
          <p:cNvPr id="8" name="mobile-aloha">
            <a:hlinkClick r:id="" action="ppaction://media"/>
            <a:extLst>
              <a:ext uri="{FF2B5EF4-FFF2-40B4-BE49-F238E27FC236}">
                <a16:creationId xmlns:a16="http://schemas.microsoft.com/office/drawing/2014/main" id="{A5173A1C-D853-8EA3-AFBE-9EF8608EDB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11227" y="1572167"/>
            <a:ext cx="3655513" cy="2056225"/>
          </a:xfrm>
          <a:prstGeom prst="rect">
            <a:avLst/>
          </a:prstGeom>
        </p:spPr>
      </p:pic>
      <p:sp>
        <p:nvSpPr>
          <p:cNvPr id="9" name="TextBox 8">
            <a:extLst>
              <a:ext uri="{FF2B5EF4-FFF2-40B4-BE49-F238E27FC236}">
                <a16:creationId xmlns:a16="http://schemas.microsoft.com/office/drawing/2014/main" id="{0FFD4563-5DDD-87A5-D6FF-B4DA989DA4C4}"/>
              </a:ext>
            </a:extLst>
          </p:cNvPr>
          <p:cNvSpPr txBox="1"/>
          <p:nvPr/>
        </p:nvSpPr>
        <p:spPr>
          <a:xfrm>
            <a:off x="5987654" y="3682496"/>
            <a:ext cx="2198105" cy="276999"/>
          </a:xfrm>
          <a:prstGeom prst="rect">
            <a:avLst/>
          </a:prstGeom>
          <a:noFill/>
        </p:spPr>
        <p:txBody>
          <a:bodyPr wrap="square" rtlCol="0">
            <a:spAutoFit/>
          </a:bodyPr>
          <a:lstStyle/>
          <a:p>
            <a:pPr algn="ctr"/>
            <a:r>
              <a:rPr lang="en-US" sz="1200" b="1" dirty="0"/>
              <a:t>Trossen Mobile AI</a:t>
            </a:r>
          </a:p>
        </p:txBody>
      </p:sp>
      <p:sp>
        <p:nvSpPr>
          <p:cNvPr id="10" name="TextBox 9">
            <a:extLst>
              <a:ext uri="{FF2B5EF4-FFF2-40B4-BE49-F238E27FC236}">
                <a16:creationId xmlns:a16="http://schemas.microsoft.com/office/drawing/2014/main" id="{8672C500-898B-B4FC-BF89-7897A2073310}"/>
              </a:ext>
            </a:extLst>
          </p:cNvPr>
          <p:cNvSpPr txBox="1"/>
          <p:nvPr/>
        </p:nvSpPr>
        <p:spPr>
          <a:xfrm>
            <a:off x="8906005" y="3682495"/>
            <a:ext cx="2657605" cy="276999"/>
          </a:xfrm>
          <a:prstGeom prst="rect">
            <a:avLst/>
          </a:prstGeom>
          <a:noFill/>
        </p:spPr>
        <p:txBody>
          <a:bodyPr wrap="square" rtlCol="0">
            <a:spAutoFit/>
          </a:bodyPr>
          <a:lstStyle/>
          <a:p>
            <a:pPr algn="ctr"/>
            <a:r>
              <a:rPr lang="en-US" sz="1200" b="1" dirty="0"/>
              <a:t>ALOHA Mobile research platform</a:t>
            </a:r>
          </a:p>
        </p:txBody>
      </p:sp>
      <p:pic>
        <p:nvPicPr>
          <p:cNvPr id="11" name="Picture 10">
            <a:extLst>
              <a:ext uri="{FF2B5EF4-FFF2-40B4-BE49-F238E27FC236}">
                <a16:creationId xmlns:a16="http://schemas.microsoft.com/office/drawing/2014/main" id="{CC2AF1C7-9D20-F9D1-E8FC-3FC6B7B5A19D}"/>
              </a:ext>
            </a:extLst>
          </p:cNvPr>
          <p:cNvPicPr>
            <a:picLocks noChangeAspect="1"/>
          </p:cNvPicPr>
          <p:nvPr/>
        </p:nvPicPr>
        <p:blipFill>
          <a:blip r:embed="rId6"/>
          <a:stretch>
            <a:fillRect/>
          </a:stretch>
        </p:blipFill>
        <p:spPr>
          <a:xfrm>
            <a:off x="6002393" y="4145428"/>
            <a:ext cx="743339" cy="1912419"/>
          </a:xfrm>
          <a:prstGeom prst="rect">
            <a:avLst/>
          </a:prstGeom>
        </p:spPr>
      </p:pic>
      <p:pic>
        <p:nvPicPr>
          <p:cNvPr id="12" name="Picture 11">
            <a:extLst>
              <a:ext uri="{FF2B5EF4-FFF2-40B4-BE49-F238E27FC236}">
                <a16:creationId xmlns:a16="http://schemas.microsoft.com/office/drawing/2014/main" id="{53104DCC-1856-4581-62EE-FC9E698CB5CF}"/>
              </a:ext>
            </a:extLst>
          </p:cNvPr>
          <p:cNvPicPr>
            <a:picLocks noChangeAspect="1"/>
          </p:cNvPicPr>
          <p:nvPr/>
        </p:nvPicPr>
        <p:blipFill>
          <a:blip r:embed="rId7"/>
          <a:stretch>
            <a:fillRect/>
          </a:stretch>
        </p:blipFill>
        <p:spPr>
          <a:xfrm>
            <a:off x="7244691" y="4211484"/>
            <a:ext cx="525160" cy="1604882"/>
          </a:xfrm>
          <a:prstGeom prst="rect">
            <a:avLst/>
          </a:prstGeom>
        </p:spPr>
      </p:pic>
      <p:pic>
        <p:nvPicPr>
          <p:cNvPr id="13" name="Picture 12">
            <a:extLst>
              <a:ext uri="{FF2B5EF4-FFF2-40B4-BE49-F238E27FC236}">
                <a16:creationId xmlns:a16="http://schemas.microsoft.com/office/drawing/2014/main" id="{3E32B584-9F20-EF85-CE51-D4C68B73FB51}"/>
              </a:ext>
            </a:extLst>
          </p:cNvPr>
          <p:cNvPicPr>
            <a:picLocks noChangeAspect="1"/>
          </p:cNvPicPr>
          <p:nvPr/>
        </p:nvPicPr>
        <p:blipFill>
          <a:blip r:embed="rId8"/>
          <a:stretch>
            <a:fillRect/>
          </a:stretch>
        </p:blipFill>
        <p:spPr>
          <a:xfrm>
            <a:off x="7845770" y="4015318"/>
            <a:ext cx="814393" cy="1604882"/>
          </a:xfrm>
          <a:prstGeom prst="rect">
            <a:avLst/>
          </a:prstGeom>
        </p:spPr>
      </p:pic>
      <p:pic>
        <p:nvPicPr>
          <p:cNvPr id="14" name="Picture 13">
            <a:extLst>
              <a:ext uri="{FF2B5EF4-FFF2-40B4-BE49-F238E27FC236}">
                <a16:creationId xmlns:a16="http://schemas.microsoft.com/office/drawing/2014/main" id="{EA301C09-79D6-0BB2-107E-5AA59FBE5A8B}"/>
              </a:ext>
            </a:extLst>
          </p:cNvPr>
          <p:cNvPicPr>
            <a:picLocks noChangeAspect="1"/>
          </p:cNvPicPr>
          <p:nvPr/>
        </p:nvPicPr>
        <p:blipFill>
          <a:blip r:embed="rId9"/>
          <a:stretch>
            <a:fillRect/>
          </a:stretch>
        </p:blipFill>
        <p:spPr>
          <a:xfrm>
            <a:off x="8791250" y="4050021"/>
            <a:ext cx="648738" cy="1856833"/>
          </a:xfrm>
          <a:prstGeom prst="rect">
            <a:avLst/>
          </a:prstGeom>
        </p:spPr>
      </p:pic>
      <p:sp>
        <p:nvSpPr>
          <p:cNvPr id="15" name="TextBox 8">
            <a:extLst>
              <a:ext uri="{FF2B5EF4-FFF2-40B4-BE49-F238E27FC236}">
                <a16:creationId xmlns:a16="http://schemas.microsoft.com/office/drawing/2014/main" id="{11EDC9FA-F44E-7A35-44AA-2475053068D5}"/>
              </a:ext>
            </a:extLst>
          </p:cNvPr>
          <p:cNvSpPr txBox="1"/>
          <p:nvPr/>
        </p:nvSpPr>
        <p:spPr>
          <a:xfrm>
            <a:off x="5642389" y="6060602"/>
            <a:ext cx="1617733"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cs typeface="Arial"/>
              </a:rPr>
              <a:t>Unitree G1</a:t>
            </a:r>
            <a:br>
              <a:rPr lang="en-US" sz="1000" b="1" dirty="0">
                <a:cs typeface="Arial"/>
              </a:rPr>
            </a:br>
            <a:r>
              <a:rPr lang="en-US" sz="1000" dirty="0"/>
              <a:t>available through</a:t>
            </a:r>
            <a:br>
              <a:rPr lang="en-US" sz="1000" dirty="0"/>
            </a:br>
            <a:r>
              <a:rPr lang="en-US" sz="1000" dirty="0">
                <a:cs typeface="Arial"/>
              </a:rPr>
              <a:t>academic partners</a:t>
            </a:r>
          </a:p>
        </p:txBody>
      </p:sp>
      <p:sp>
        <p:nvSpPr>
          <p:cNvPr id="16" name="TextBox 9">
            <a:extLst>
              <a:ext uri="{FF2B5EF4-FFF2-40B4-BE49-F238E27FC236}">
                <a16:creationId xmlns:a16="http://schemas.microsoft.com/office/drawing/2014/main" id="{ACDBDBAB-8BFE-EAD5-74DC-3A29EBD61F24}"/>
              </a:ext>
            </a:extLst>
          </p:cNvPr>
          <p:cNvSpPr txBox="1"/>
          <p:nvPr/>
        </p:nvSpPr>
        <p:spPr>
          <a:xfrm>
            <a:off x="7281417" y="5620200"/>
            <a:ext cx="19431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cs typeface="Arial"/>
              </a:rPr>
              <a:t>Boston Dynamics</a:t>
            </a:r>
            <a:br>
              <a:rPr lang="en-US" sz="1000" b="1" dirty="0">
                <a:cs typeface="Arial"/>
              </a:rPr>
            </a:br>
            <a:r>
              <a:rPr lang="en-US" sz="1000" b="1" dirty="0">
                <a:cs typeface="Arial"/>
              </a:rPr>
              <a:t>Atlas</a:t>
            </a:r>
            <a:endParaRPr lang="en-US" sz="1000" dirty="0"/>
          </a:p>
        </p:txBody>
      </p:sp>
      <p:sp>
        <p:nvSpPr>
          <p:cNvPr id="17" name="TextBox 10">
            <a:extLst>
              <a:ext uri="{FF2B5EF4-FFF2-40B4-BE49-F238E27FC236}">
                <a16:creationId xmlns:a16="http://schemas.microsoft.com/office/drawing/2014/main" id="{4C7C8D08-B9A6-E197-5682-88347980B18A}"/>
              </a:ext>
            </a:extLst>
          </p:cNvPr>
          <p:cNvSpPr txBox="1"/>
          <p:nvPr/>
        </p:nvSpPr>
        <p:spPr>
          <a:xfrm>
            <a:off x="6695741" y="5828192"/>
            <a:ext cx="162306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cs typeface="Arial"/>
              </a:rPr>
              <a:t>Apptronik</a:t>
            </a:r>
            <a:br>
              <a:rPr lang="en-US" sz="1000" b="1" dirty="0">
                <a:cs typeface="Arial"/>
              </a:rPr>
            </a:br>
            <a:r>
              <a:rPr lang="en-US" sz="1000" b="1" dirty="0">
                <a:cs typeface="Arial"/>
              </a:rPr>
              <a:t>Apollo</a:t>
            </a:r>
            <a:endParaRPr lang="en-US" sz="1000" dirty="0"/>
          </a:p>
        </p:txBody>
      </p:sp>
      <p:sp>
        <p:nvSpPr>
          <p:cNvPr id="18" name="TextBox 12">
            <a:extLst>
              <a:ext uri="{FF2B5EF4-FFF2-40B4-BE49-F238E27FC236}">
                <a16:creationId xmlns:a16="http://schemas.microsoft.com/office/drawing/2014/main" id="{051CF224-F4F9-9508-D93A-601255EEEC1D}"/>
              </a:ext>
            </a:extLst>
          </p:cNvPr>
          <p:cNvSpPr txBox="1"/>
          <p:nvPr/>
        </p:nvSpPr>
        <p:spPr>
          <a:xfrm>
            <a:off x="8304089" y="5847273"/>
            <a:ext cx="162306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cs typeface="Arial"/>
              </a:rPr>
              <a:t>Figure AI</a:t>
            </a:r>
            <a:br>
              <a:rPr lang="en-US" sz="1000" b="1" dirty="0">
                <a:cs typeface="Arial"/>
              </a:rPr>
            </a:br>
            <a:r>
              <a:rPr lang="en-US" sz="1000" b="1" dirty="0">
                <a:cs typeface="Arial"/>
              </a:rPr>
              <a:t>Figure 02</a:t>
            </a:r>
            <a:endParaRPr lang="en-US" sz="1000" dirty="0"/>
          </a:p>
        </p:txBody>
      </p:sp>
      <p:pic>
        <p:nvPicPr>
          <p:cNvPr id="21" name="Picture 20">
            <a:extLst>
              <a:ext uri="{FF2B5EF4-FFF2-40B4-BE49-F238E27FC236}">
                <a16:creationId xmlns:a16="http://schemas.microsoft.com/office/drawing/2014/main" id="{CE810A34-CAF2-7D75-650D-1360E27DFB81}"/>
              </a:ext>
            </a:extLst>
          </p:cNvPr>
          <p:cNvPicPr>
            <a:picLocks noChangeAspect="1"/>
          </p:cNvPicPr>
          <p:nvPr/>
        </p:nvPicPr>
        <p:blipFill>
          <a:blip r:embed="rId10"/>
          <a:stretch>
            <a:fillRect/>
          </a:stretch>
        </p:blipFill>
        <p:spPr>
          <a:xfrm>
            <a:off x="9681562" y="4187020"/>
            <a:ext cx="1029305" cy="1425354"/>
          </a:xfrm>
          <a:prstGeom prst="rect">
            <a:avLst/>
          </a:prstGeom>
        </p:spPr>
      </p:pic>
      <p:sp>
        <p:nvSpPr>
          <p:cNvPr id="22" name="TextBox 14">
            <a:extLst>
              <a:ext uri="{FF2B5EF4-FFF2-40B4-BE49-F238E27FC236}">
                <a16:creationId xmlns:a16="http://schemas.microsoft.com/office/drawing/2014/main" id="{93356CA3-2FC6-4E4F-214B-57724B56C551}"/>
              </a:ext>
            </a:extLst>
          </p:cNvPr>
          <p:cNvSpPr txBox="1"/>
          <p:nvPr/>
        </p:nvSpPr>
        <p:spPr>
          <a:xfrm>
            <a:off x="9526206" y="5620200"/>
            <a:ext cx="1340015"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cs typeface="Arial"/>
              </a:rPr>
              <a:t>Hugging Face,</a:t>
            </a:r>
            <a:br>
              <a:rPr lang="en-US" sz="1000" b="1" dirty="0">
                <a:cs typeface="Arial"/>
              </a:rPr>
            </a:br>
            <a:r>
              <a:rPr lang="en-US" sz="1000" b="1" dirty="0">
                <a:cs typeface="Arial"/>
              </a:rPr>
              <a:t>The Robot Studio</a:t>
            </a:r>
            <a:br>
              <a:rPr lang="en-US" sz="1000" b="1" dirty="0">
                <a:cs typeface="Arial"/>
              </a:rPr>
            </a:br>
            <a:r>
              <a:rPr lang="en-US" sz="1000" b="1" dirty="0" err="1">
                <a:cs typeface="Arial"/>
              </a:rPr>
              <a:t>HopeJr</a:t>
            </a:r>
            <a:endParaRPr lang="en-US" dirty="0"/>
          </a:p>
        </p:txBody>
      </p:sp>
      <p:sp>
        <p:nvSpPr>
          <p:cNvPr id="23" name="TextBox 22">
            <a:extLst>
              <a:ext uri="{FF2B5EF4-FFF2-40B4-BE49-F238E27FC236}">
                <a16:creationId xmlns:a16="http://schemas.microsoft.com/office/drawing/2014/main" id="{690D9ED4-ADA7-51B6-74DC-706992F4D223}"/>
              </a:ext>
            </a:extLst>
          </p:cNvPr>
          <p:cNvSpPr txBox="1"/>
          <p:nvPr/>
        </p:nvSpPr>
        <p:spPr>
          <a:xfrm>
            <a:off x="7509880" y="6402718"/>
            <a:ext cx="3880981" cy="276999"/>
          </a:xfrm>
          <a:prstGeom prst="rect">
            <a:avLst/>
          </a:prstGeom>
          <a:noFill/>
        </p:spPr>
        <p:txBody>
          <a:bodyPr wrap="square" rtlCol="0">
            <a:spAutoFit/>
          </a:bodyPr>
          <a:lstStyle/>
          <a:p>
            <a:pPr algn="ctr"/>
            <a:r>
              <a:rPr lang="en-US" sz="1200" b="1" dirty="0"/>
              <a:t>Other robot platforms currently being explored</a:t>
            </a:r>
          </a:p>
        </p:txBody>
      </p:sp>
      <p:pic>
        <p:nvPicPr>
          <p:cNvPr id="27" name="Picture 26">
            <a:extLst>
              <a:ext uri="{FF2B5EF4-FFF2-40B4-BE49-F238E27FC236}">
                <a16:creationId xmlns:a16="http://schemas.microsoft.com/office/drawing/2014/main" id="{933E1DC5-052B-EC1E-23F3-ECBDB25ED964}"/>
              </a:ext>
            </a:extLst>
          </p:cNvPr>
          <p:cNvPicPr>
            <a:picLocks noChangeAspect="1"/>
          </p:cNvPicPr>
          <p:nvPr/>
        </p:nvPicPr>
        <p:blipFill>
          <a:blip r:embed="rId11"/>
          <a:stretch>
            <a:fillRect/>
          </a:stretch>
        </p:blipFill>
        <p:spPr>
          <a:xfrm>
            <a:off x="10866221" y="4374579"/>
            <a:ext cx="1138755" cy="1057608"/>
          </a:xfrm>
          <a:prstGeom prst="rect">
            <a:avLst/>
          </a:prstGeom>
        </p:spPr>
      </p:pic>
      <p:sp>
        <p:nvSpPr>
          <p:cNvPr id="28" name="TextBox 14">
            <a:extLst>
              <a:ext uri="{FF2B5EF4-FFF2-40B4-BE49-F238E27FC236}">
                <a16:creationId xmlns:a16="http://schemas.microsoft.com/office/drawing/2014/main" id="{DEFCA75D-8265-6C65-C443-FE6744A316A8}"/>
              </a:ext>
            </a:extLst>
          </p:cNvPr>
          <p:cNvSpPr txBox="1"/>
          <p:nvPr/>
        </p:nvSpPr>
        <p:spPr>
          <a:xfrm>
            <a:off x="10765199" y="5547015"/>
            <a:ext cx="134001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cs typeface="Arial"/>
              </a:rPr>
              <a:t>K-Scale Labs</a:t>
            </a:r>
            <a:br>
              <a:rPr lang="en-US" sz="1000" b="1" dirty="0">
                <a:cs typeface="Arial"/>
              </a:rPr>
            </a:br>
            <a:r>
              <a:rPr lang="en-US" sz="1000" b="1" dirty="0">
                <a:cs typeface="Arial"/>
              </a:rPr>
              <a:t>K-Bot</a:t>
            </a:r>
            <a:endParaRPr lang="en-US" dirty="0"/>
          </a:p>
        </p:txBody>
      </p:sp>
    </p:spTree>
    <p:extLst>
      <p:ext uri="{BB962C8B-B14F-4D97-AF65-F5344CB8AC3E}">
        <p14:creationId xmlns:p14="http://schemas.microsoft.com/office/powerpoint/2010/main" val="418478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fade">
                                      <p:cBhvr>
                                        <p:cTn id="22" dur="500"/>
                                        <p:tgtEl>
                                          <p:spTgt spid="409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mediacall" presetSubtype="0" fill="hold" nodeType="withEffect">
                                  <p:stCondLst>
                                    <p:cond delay="0"/>
                                  </p:stCondLst>
                                  <p:childTnLst>
                                    <p:cmd type="call" cmd="playFrom(0.0)">
                                      <p:cBhvr>
                                        <p:cTn id="33" dur="49706" fill="hold"/>
                                        <p:tgtEl>
                                          <p:spTgt spid="8"/>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0"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par>
                                <p:cTn id="60" presetID="10" presetClass="entr" presetSubtype="0"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4" fill="hold" display="0">
                  <p:stCondLst>
                    <p:cond delay="indefinite"/>
                  </p:stCondLst>
                </p:cTn>
                <p:tgtEl>
                  <p:spTgt spid="8"/>
                </p:tgtEl>
              </p:cMediaNode>
            </p:video>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2" presetClass="mediacall" presetSubtype="0" fill="hold" nodeType="clickEffect">
                                  <p:stCondLst>
                                    <p:cond delay="0"/>
                                  </p:stCondLst>
                                  <p:childTnLst>
                                    <p:cmd type="call" cmd="togglePause">
                                      <p:cBhvr>
                                        <p:cTn id="89"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P spid="10" grpId="0"/>
      <p:bldP spid="15" grpId="0"/>
      <p:bldP spid="16" grpId="0"/>
      <p:bldP spid="17" grpId="0"/>
      <p:bldP spid="18" grpId="0"/>
      <p:bldP spid="22" grpId="0"/>
      <p:bldP spid="23"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6A83F-5E40-079E-5AD0-84FDC08BCDCA}"/>
              </a:ext>
            </a:extLst>
          </p:cNvPr>
          <p:cNvSpPr>
            <a:spLocks noGrp="1"/>
          </p:cNvSpPr>
          <p:nvPr>
            <p:ph type="title"/>
          </p:nvPr>
        </p:nvSpPr>
        <p:spPr/>
        <p:txBody>
          <a:bodyPr/>
          <a:lstStyle/>
          <a:p>
            <a:r>
              <a:rPr lang="en-US" dirty="0"/>
              <a:t>Humanoid Robots, then and now</a:t>
            </a:r>
          </a:p>
        </p:txBody>
      </p:sp>
      <p:pic>
        <p:nvPicPr>
          <p:cNvPr id="6" name="robot_darpa">
            <a:hlinkClick r:id="" action="ppaction://media"/>
            <a:extLst>
              <a:ext uri="{FF2B5EF4-FFF2-40B4-BE49-F238E27FC236}">
                <a16:creationId xmlns:a16="http://schemas.microsoft.com/office/drawing/2014/main" id="{D5CB9493-E9F2-8222-852B-950B39D6F02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62685" y="2181658"/>
            <a:ext cx="5977948" cy="3362596"/>
          </a:xfrm>
          <a:prstGeom prst="rect">
            <a:avLst/>
          </a:prstGeom>
        </p:spPr>
      </p:pic>
      <p:pic>
        <p:nvPicPr>
          <p:cNvPr id="7" name="robot_modern">
            <a:hlinkClick r:id="" action="ppaction://media"/>
            <a:extLst>
              <a:ext uri="{FF2B5EF4-FFF2-40B4-BE49-F238E27FC236}">
                <a16:creationId xmlns:a16="http://schemas.microsoft.com/office/drawing/2014/main" id="{47ABA48C-AE67-D469-37DB-DA1305638FCF}"/>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805161" y="1387736"/>
            <a:ext cx="2871641" cy="5105139"/>
          </a:xfrm>
          <a:prstGeom prst="rect">
            <a:avLst/>
          </a:prstGeom>
        </p:spPr>
      </p:pic>
    </p:spTree>
    <p:extLst>
      <p:ext uri="{BB962C8B-B14F-4D97-AF65-F5344CB8AC3E}">
        <p14:creationId xmlns:p14="http://schemas.microsoft.com/office/powerpoint/2010/main" val="79646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856" fill="hold"/>
                                        <p:tgtEl>
                                          <p:spTgt spid="6"/>
                                        </p:tgtEl>
                                      </p:cBhvr>
                                    </p:cmd>
                                  </p:childTnLst>
                                </p:cTn>
                              </p:par>
                              <p:par>
                                <p:cTn id="7" presetID="1" presetClass="mediacall" presetSubtype="0" fill="hold" nodeType="withEffect">
                                  <p:stCondLst>
                                    <p:cond delay="0"/>
                                  </p:stCondLst>
                                  <p:childTnLst>
                                    <p:cmd type="call" cmd="playFrom(0.0)">
                                      <p:cBhvr>
                                        <p:cTn id="8" dur="646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7D0F-AA20-D234-682B-6C2279D25937}"/>
              </a:ext>
            </a:extLst>
          </p:cNvPr>
          <p:cNvSpPr>
            <a:spLocks noGrp="1"/>
          </p:cNvSpPr>
          <p:nvPr>
            <p:ph type="title"/>
          </p:nvPr>
        </p:nvSpPr>
        <p:spPr/>
        <p:txBody>
          <a:bodyPr/>
          <a:lstStyle/>
          <a:p>
            <a:r>
              <a:rPr lang="en-US" dirty="0"/>
              <a:t>Humanoid robot, also now</a:t>
            </a:r>
          </a:p>
        </p:txBody>
      </p:sp>
      <p:pic>
        <p:nvPicPr>
          <p:cNvPr id="4" name="robot_kobe">
            <a:hlinkClick r:id="" action="ppaction://media"/>
            <a:extLst>
              <a:ext uri="{FF2B5EF4-FFF2-40B4-BE49-F238E27FC236}">
                <a16:creationId xmlns:a16="http://schemas.microsoft.com/office/drawing/2014/main" id="{911CB055-B501-E78A-2BFC-4DB72229984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10"/>
          <a:stretch>
            <a:fillRect/>
          </a:stretch>
        </p:blipFill>
        <p:spPr>
          <a:xfrm>
            <a:off x="7339593" y="1394091"/>
            <a:ext cx="4316404" cy="2427922"/>
          </a:xfrm>
        </p:spPr>
      </p:pic>
      <p:pic>
        <p:nvPicPr>
          <p:cNvPr id="5" name="robot_christiano">
            <a:hlinkClick r:id="" action="ppaction://media"/>
            <a:extLst>
              <a:ext uri="{FF2B5EF4-FFF2-40B4-BE49-F238E27FC236}">
                <a16:creationId xmlns:a16="http://schemas.microsoft.com/office/drawing/2014/main" id="{E5FDA855-CECB-CDBF-AE7B-2DF42BCF9F24}"/>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7339594" y="4064897"/>
            <a:ext cx="4316404" cy="2427978"/>
          </a:xfrm>
          <a:prstGeom prst="rect">
            <a:avLst/>
          </a:prstGeom>
        </p:spPr>
      </p:pic>
      <p:pic>
        <p:nvPicPr>
          <p:cNvPr id="7" name="robot_g1_flip">
            <a:hlinkClick r:id="" action="ppaction://media"/>
            <a:extLst>
              <a:ext uri="{FF2B5EF4-FFF2-40B4-BE49-F238E27FC236}">
                <a16:creationId xmlns:a16="http://schemas.microsoft.com/office/drawing/2014/main" id="{A7CBBF2D-2137-61B8-546F-24E3C3C8C604}"/>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2492543" y="4197083"/>
            <a:ext cx="4229189" cy="2378919"/>
          </a:xfrm>
          <a:prstGeom prst="rect">
            <a:avLst/>
          </a:prstGeom>
        </p:spPr>
      </p:pic>
      <p:pic>
        <p:nvPicPr>
          <p:cNvPr id="8" name="robot_bdatlas">
            <a:hlinkClick r:id="" action="ppaction://media"/>
            <a:extLst>
              <a:ext uri="{FF2B5EF4-FFF2-40B4-BE49-F238E27FC236}">
                <a16:creationId xmlns:a16="http://schemas.microsoft.com/office/drawing/2014/main" id="{52DE504A-13E6-0FE9-AC53-53E85B95BFFB}"/>
              </a:ext>
            </a:extLst>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2199002" y="1394091"/>
            <a:ext cx="4522730" cy="2544035"/>
          </a:xfrm>
          <a:prstGeom prst="rect">
            <a:avLst/>
          </a:prstGeom>
        </p:spPr>
      </p:pic>
    </p:spTree>
    <p:extLst>
      <p:ext uri="{BB962C8B-B14F-4D97-AF65-F5344CB8AC3E}">
        <p14:creationId xmlns:p14="http://schemas.microsoft.com/office/powerpoint/2010/main" val="225326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8" fill="hold"/>
                                        <p:tgtEl>
                                          <p:spTgt spid="4"/>
                                        </p:tgtEl>
                                      </p:cBhvr>
                                    </p:cmd>
                                  </p:childTnLst>
                                </p:cTn>
                              </p:par>
                              <p:par>
                                <p:cTn id="7" presetID="1" presetClass="mediacall" presetSubtype="0" fill="hold" nodeType="withEffect">
                                  <p:stCondLst>
                                    <p:cond delay="0"/>
                                  </p:stCondLst>
                                  <p:childTnLst>
                                    <p:cmd type="call" cmd="playFrom(0.0)">
                                      <p:cBhvr>
                                        <p:cTn id="8" dur="6934" fill="hold"/>
                                        <p:tgtEl>
                                          <p:spTgt spid="5"/>
                                        </p:tgtEl>
                                      </p:cBhvr>
                                    </p:cmd>
                                  </p:childTnLst>
                                </p:cTn>
                              </p:par>
                              <p:par>
                                <p:cTn id="9" presetID="1" presetClass="mediacall" presetSubtype="0" fill="hold" nodeType="withEffect">
                                  <p:stCondLst>
                                    <p:cond delay="0"/>
                                  </p:stCondLst>
                                  <p:childTnLst>
                                    <p:cmd type="call" cmd="playFrom(0.0)">
                                      <p:cBhvr>
                                        <p:cTn id="10" dur="11968" fill="hold"/>
                                        <p:tgtEl>
                                          <p:spTgt spid="7"/>
                                        </p:tgtEl>
                                      </p:cBhvr>
                                    </p:cmd>
                                  </p:childTnLst>
                                </p:cTn>
                              </p:par>
                              <p:par>
                                <p:cTn id="11" presetID="1" presetClass="mediacall" presetSubtype="0" fill="hold" nodeType="withEffect">
                                  <p:stCondLst>
                                    <p:cond delay="0"/>
                                  </p:stCondLst>
                                  <p:childTnLst>
                                    <p:cmd type="call" cmd="playFrom(0.0)">
                                      <p:cBhvr>
                                        <p:cTn id="12" dur="283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fill="hold" display="0">
                  <p:stCondLst>
                    <p:cond delay="indefinite"/>
                  </p:stCondLst>
                </p:cTn>
                <p:tgtEl>
                  <p:spTgt spid="8"/>
                </p:tgtEl>
              </p:cMediaNode>
            </p:vide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92F1B-B8AB-02AD-AC07-D51BBB4DD075}"/>
              </a:ext>
            </a:extLst>
          </p:cNvPr>
          <p:cNvSpPr>
            <a:spLocks noGrp="1"/>
          </p:cNvSpPr>
          <p:nvPr>
            <p:ph type="title"/>
          </p:nvPr>
        </p:nvSpPr>
        <p:spPr/>
        <p:txBody>
          <a:bodyPr/>
          <a:lstStyle/>
          <a:p>
            <a:r>
              <a:rPr lang="en-US" dirty="0"/>
              <a:t>SEAL Research</a:t>
            </a:r>
          </a:p>
        </p:txBody>
      </p:sp>
      <p:sp>
        <p:nvSpPr>
          <p:cNvPr id="3" name="Content Placeholder 2">
            <a:extLst>
              <a:ext uri="{FF2B5EF4-FFF2-40B4-BE49-F238E27FC236}">
                <a16:creationId xmlns:a16="http://schemas.microsoft.com/office/drawing/2014/main" id="{94B35A6C-F4A5-5A8E-3198-AAEF50A66E74}"/>
              </a:ext>
            </a:extLst>
          </p:cNvPr>
          <p:cNvSpPr>
            <a:spLocks noGrp="1"/>
          </p:cNvSpPr>
          <p:nvPr>
            <p:ph idx="1"/>
          </p:nvPr>
        </p:nvSpPr>
        <p:spPr/>
        <p:txBody>
          <a:bodyPr vert="horz" lIns="91440" tIns="45720" rIns="91440" bIns="45720" rtlCol="0" anchor="t">
            <a:normAutofit/>
          </a:bodyPr>
          <a:lstStyle/>
          <a:p>
            <a:pPr marL="0" indent="0" fontAlgn="base">
              <a:buNone/>
            </a:pPr>
            <a:r>
              <a:rPr lang="en-US" dirty="0"/>
              <a:t>SEAL will focus on CS, AI research needed to make </a:t>
            </a:r>
            <a:r>
              <a:rPr lang="en-US" b="1" dirty="0">
                <a:solidFill>
                  <a:schemeClr val="accent1"/>
                </a:solidFill>
              </a:rPr>
              <a:t>scientifically useful embodied AI</a:t>
            </a:r>
            <a:r>
              <a:rPr lang="en-US" b="1" dirty="0"/>
              <a:t> </a:t>
            </a:r>
            <a:r>
              <a:rPr lang="en-US" dirty="0"/>
              <a:t>a reality​</a:t>
            </a:r>
          </a:p>
          <a:p>
            <a:pPr fontAlgn="base"/>
            <a:r>
              <a:rPr lang="en-US" b="1" dirty="0"/>
              <a:t>Generalizable</a:t>
            </a:r>
            <a:r>
              <a:rPr lang="en-US" dirty="0"/>
              <a:t> robotic skills</a:t>
            </a:r>
          </a:p>
          <a:p>
            <a:pPr fontAlgn="base"/>
            <a:r>
              <a:rPr lang="en-US" dirty="0"/>
              <a:t>Knowledge capture &amp; transfer​</a:t>
            </a:r>
          </a:p>
          <a:p>
            <a:pPr fontAlgn="base"/>
            <a:r>
              <a:rPr lang="en-US" dirty="0">
                <a:solidFill>
                  <a:schemeClr val="bg1">
                    <a:lumMod val="65000"/>
                  </a:schemeClr>
                </a:solidFill>
              </a:rPr>
              <a:t>Constrained optimization​</a:t>
            </a:r>
          </a:p>
          <a:p>
            <a:pPr fontAlgn="base"/>
            <a:r>
              <a:rPr lang="en-US" dirty="0">
                <a:solidFill>
                  <a:schemeClr val="bg1">
                    <a:lumMod val="65000"/>
                  </a:schemeClr>
                </a:solidFill>
              </a:rPr>
              <a:t>Representations, control, planning​</a:t>
            </a:r>
          </a:p>
          <a:p>
            <a:pPr fontAlgn="base"/>
            <a:r>
              <a:rPr lang="en-US" dirty="0">
                <a:solidFill>
                  <a:schemeClr val="bg1">
                    <a:lumMod val="65000"/>
                  </a:schemeClr>
                </a:solidFill>
              </a:rPr>
              <a:t>Robust adaptation (sim to real)​</a:t>
            </a:r>
          </a:p>
          <a:p>
            <a:pPr fontAlgn="base"/>
            <a:r>
              <a:rPr lang="en-US" dirty="0">
                <a:solidFill>
                  <a:schemeClr val="bg1">
                    <a:lumMod val="65000"/>
                  </a:schemeClr>
                </a:solidFill>
              </a:rPr>
              <a:t>Fault detection &amp; recovery​</a:t>
            </a:r>
          </a:p>
        </p:txBody>
      </p:sp>
      <p:sp>
        <p:nvSpPr>
          <p:cNvPr id="4" name="TextBox 3">
            <a:extLst>
              <a:ext uri="{FF2B5EF4-FFF2-40B4-BE49-F238E27FC236}">
                <a16:creationId xmlns:a16="http://schemas.microsoft.com/office/drawing/2014/main" id="{03BAD457-173E-CB69-4CB3-8746BDD39A30}"/>
              </a:ext>
            </a:extLst>
          </p:cNvPr>
          <p:cNvSpPr txBox="1"/>
          <p:nvPr/>
        </p:nvSpPr>
        <p:spPr>
          <a:xfrm>
            <a:off x="7003502" y="2715233"/>
            <a:ext cx="4469296" cy="35394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t>AID's year one objective</a:t>
            </a:r>
          </a:p>
          <a:p>
            <a:endParaRPr lang="en-US" sz="2800" dirty="0"/>
          </a:p>
          <a:p>
            <a:r>
              <a:rPr lang="en-US" sz="2800" b="1" dirty="0"/>
              <a:t>Robot skill abstraction</a:t>
            </a:r>
            <a:endParaRPr lang="en-US" sz="2800" dirty="0"/>
          </a:p>
          <a:p>
            <a:pPr marL="457200" indent="-457200">
              <a:buFont typeface="Arial" panose="020B0604020202020204" pitchFamily="34" charset="0"/>
              <a:buChar char="•"/>
            </a:pPr>
            <a:r>
              <a:rPr lang="en-US" sz="2800" dirty="0"/>
              <a:t>Dexterous manipulation</a:t>
            </a:r>
          </a:p>
          <a:p>
            <a:pPr marL="457200" indent="-457200">
              <a:buFont typeface="Arial" panose="020B0604020202020204" pitchFamily="34" charset="0"/>
              <a:buChar char="•"/>
            </a:pPr>
            <a:r>
              <a:rPr lang="en-US" sz="2800" dirty="0"/>
              <a:t>Physical &amp; sim training and eval</a:t>
            </a:r>
          </a:p>
          <a:p>
            <a:pPr marL="457200" indent="-457200">
              <a:buFont typeface="Arial" panose="020B0604020202020204" pitchFamily="34" charset="0"/>
              <a:buChar char="•"/>
            </a:pPr>
            <a:r>
              <a:rPr lang="en-US" sz="2800" dirty="0"/>
              <a:t>Domain relevance (RHIC)</a:t>
            </a:r>
          </a:p>
        </p:txBody>
      </p:sp>
      <p:sp>
        <p:nvSpPr>
          <p:cNvPr id="6" name="TextBox 5">
            <a:extLst>
              <a:ext uri="{FF2B5EF4-FFF2-40B4-BE49-F238E27FC236}">
                <a16:creationId xmlns:a16="http://schemas.microsoft.com/office/drawing/2014/main" id="{6B53CF8F-5788-0978-F234-6CCB5858577A}"/>
              </a:ext>
            </a:extLst>
          </p:cNvPr>
          <p:cNvSpPr txBox="1"/>
          <p:nvPr/>
        </p:nvSpPr>
        <p:spPr>
          <a:xfrm>
            <a:off x="6390410" y="2648729"/>
            <a:ext cx="2670463"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a:t>
            </a:r>
            <a:endParaRPr lang="en-US" sz="3200" dirty="0"/>
          </a:p>
        </p:txBody>
      </p:sp>
    </p:spTree>
    <p:extLst>
      <p:ext uri="{BB962C8B-B14F-4D97-AF65-F5344CB8AC3E}">
        <p14:creationId xmlns:p14="http://schemas.microsoft.com/office/powerpoint/2010/main" val="63029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B2B14-608F-5C4D-7D8F-C6A57D3FCC2A}"/>
              </a:ext>
            </a:extLst>
          </p:cNvPr>
          <p:cNvSpPr>
            <a:spLocks noGrp="1"/>
          </p:cNvSpPr>
          <p:nvPr>
            <p:ph type="title"/>
          </p:nvPr>
        </p:nvSpPr>
        <p:spPr/>
        <p:txBody>
          <a:bodyPr/>
          <a:lstStyle/>
          <a:p>
            <a:r>
              <a:rPr lang="en-US" dirty="0"/>
              <a:t>Partnerships</a:t>
            </a:r>
          </a:p>
        </p:txBody>
      </p:sp>
      <p:sp>
        <p:nvSpPr>
          <p:cNvPr id="3" name="Content Placeholder 2">
            <a:extLst>
              <a:ext uri="{FF2B5EF4-FFF2-40B4-BE49-F238E27FC236}">
                <a16:creationId xmlns:a16="http://schemas.microsoft.com/office/drawing/2014/main" id="{A9ADD593-5AE5-98E4-853A-CE80FA1EEFE8}"/>
              </a:ext>
            </a:extLst>
          </p:cNvPr>
          <p:cNvSpPr>
            <a:spLocks noGrp="1"/>
          </p:cNvSpPr>
          <p:nvPr>
            <p:ph idx="1"/>
          </p:nvPr>
        </p:nvSpPr>
        <p:spPr/>
        <p:txBody>
          <a:bodyPr vert="horz" lIns="91440" tIns="45720" rIns="91440" bIns="45720" rtlCol="0" anchor="t">
            <a:normAutofit/>
          </a:bodyPr>
          <a:lstStyle/>
          <a:p>
            <a:pPr marL="0" indent="0">
              <a:buNone/>
            </a:pPr>
            <a:r>
              <a:rPr lang="en-US" dirty="0"/>
              <a:t>SEAL is collaborating with academic and industry partners to execute on its vision</a:t>
            </a:r>
          </a:p>
        </p:txBody>
      </p:sp>
      <p:pic>
        <p:nvPicPr>
          <p:cNvPr id="4" name="Picture 3">
            <a:extLst>
              <a:ext uri="{FF2B5EF4-FFF2-40B4-BE49-F238E27FC236}">
                <a16:creationId xmlns:a16="http://schemas.microsoft.com/office/drawing/2014/main" id="{6AADDBFE-4887-EC41-1861-038BF0D68BE7}"/>
              </a:ext>
            </a:extLst>
          </p:cNvPr>
          <p:cNvPicPr>
            <a:picLocks noChangeAspect="1"/>
          </p:cNvPicPr>
          <p:nvPr/>
        </p:nvPicPr>
        <p:blipFill>
          <a:blip r:embed="rId2"/>
          <a:srcRect l="8483" t="32905" r="2949" b="32905"/>
          <a:stretch>
            <a:fillRect/>
          </a:stretch>
        </p:blipFill>
        <p:spPr>
          <a:xfrm>
            <a:off x="2424042" y="3843568"/>
            <a:ext cx="2989990" cy="1023628"/>
          </a:xfrm>
          <a:prstGeom prst="rect">
            <a:avLst/>
          </a:prstGeom>
        </p:spPr>
      </p:pic>
      <p:pic>
        <p:nvPicPr>
          <p:cNvPr id="5122" name="Picture 2">
            <a:extLst>
              <a:ext uri="{FF2B5EF4-FFF2-40B4-BE49-F238E27FC236}">
                <a16:creationId xmlns:a16="http://schemas.microsoft.com/office/drawing/2014/main" id="{43EFF18F-91CE-07EC-22CF-E1E5E46A58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30" t="39318" r="15651" b="39689"/>
          <a:stretch>
            <a:fillRect/>
          </a:stretch>
        </p:blipFill>
        <p:spPr bwMode="auto">
          <a:xfrm>
            <a:off x="6234405" y="2851344"/>
            <a:ext cx="5117644" cy="8771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315FA66-D918-EAB8-BE7F-609B010D60FF}"/>
              </a:ext>
            </a:extLst>
          </p:cNvPr>
          <p:cNvPicPr>
            <a:picLocks noChangeAspect="1"/>
          </p:cNvPicPr>
          <p:nvPr/>
        </p:nvPicPr>
        <p:blipFill>
          <a:blip r:embed="rId4"/>
          <a:srcRect l="10773" t="29335" r="10855" b="29541"/>
          <a:stretch>
            <a:fillRect/>
          </a:stretch>
        </p:blipFill>
        <p:spPr>
          <a:xfrm>
            <a:off x="9024431" y="3915387"/>
            <a:ext cx="2235896" cy="1173230"/>
          </a:xfrm>
          <a:prstGeom prst="rect">
            <a:avLst/>
          </a:prstGeom>
        </p:spPr>
      </p:pic>
      <p:pic>
        <p:nvPicPr>
          <p:cNvPr id="12" name="Picture 11">
            <a:extLst>
              <a:ext uri="{FF2B5EF4-FFF2-40B4-BE49-F238E27FC236}">
                <a16:creationId xmlns:a16="http://schemas.microsoft.com/office/drawing/2014/main" id="{A08F5986-F880-129F-EA13-A4AD1AABD938}"/>
              </a:ext>
            </a:extLst>
          </p:cNvPr>
          <p:cNvPicPr>
            <a:picLocks noChangeAspect="1"/>
          </p:cNvPicPr>
          <p:nvPr/>
        </p:nvPicPr>
        <p:blipFill>
          <a:blip r:embed="rId5"/>
          <a:srcRect l="19977" t="31324" r="19103" b="31781"/>
          <a:stretch>
            <a:fillRect/>
          </a:stretch>
        </p:blipFill>
        <p:spPr>
          <a:xfrm>
            <a:off x="3861307" y="5260645"/>
            <a:ext cx="3104107" cy="1172018"/>
          </a:xfrm>
          <a:prstGeom prst="rect">
            <a:avLst/>
          </a:prstGeom>
        </p:spPr>
      </p:pic>
      <p:pic>
        <p:nvPicPr>
          <p:cNvPr id="5130" name="Picture 10">
            <a:extLst>
              <a:ext uri="{FF2B5EF4-FFF2-40B4-BE49-F238E27FC236}">
                <a16:creationId xmlns:a16="http://schemas.microsoft.com/office/drawing/2014/main" id="{E07CFC04-743A-45D1-D880-D81B891BFD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2875" y="5320718"/>
            <a:ext cx="3625205" cy="10363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8E33BF0-7A7A-ECAF-9EC2-1447F292DEA9}"/>
              </a:ext>
            </a:extLst>
          </p:cNvPr>
          <p:cNvPicPr>
            <a:picLocks noChangeAspect="1"/>
          </p:cNvPicPr>
          <p:nvPr/>
        </p:nvPicPr>
        <p:blipFill>
          <a:blip r:embed="rId7"/>
          <a:stretch>
            <a:fillRect/>
          </a:stretch>
        </p:blipFill>
        <p:spPr>
          <a:xfrm>
            <a:off x="5582746" y="3985531"/>
            <a:ext cx="2743197" cy="883904"/>
          </a:xfrm>
          <a:prstGeom prst="rect">
            <a:avLst/>
          </a:prstGeom>
        </p:spPr>
      </p:pic>
      <p:pic>
        <p:nvPicPr>
          <p:cNvPr id="6" name="Picture 5">
            <a:extLst>
              <a:ext uri="{FF2B5EF4-FFF2-40B4-BE49-F238E27FC236}">
                <a16:creationId xmlns:a16="http://schemas.microsoft.com/office/drawing/2014/main" id="{02E50AF5-3A65-2789-44E7-FFF878299992}"/>
              </a:ext>
            </a:extLst>
          </p:cNvPr>
          <p:cNvPicPr>
            <a:picLocks noChangeAspect="1"/>
          </p:cNvPicPr>
          <p:nvPr/>
        </p:nvPicPr>
        <p:blipFill>
          <a:blip r:embed="rId8"/>
          <a:stretch>
            <a:fillRect/>
          </a:stretch>
        </p:blipFill>
        <p:spPr>
          <a:xfrm>
            <a:off x="775152" y="4869408"/>
            <a:ext cx="2881556" cy="1016772"/>
          </a:xfrm>
          <a:prstGeom prst="rect">
            <a:avLst/>
          </a:prstGeom>
        </p:spPr>
      </p:pic>
      <p:pic>
        <p:nvPicPr>
          <p:cNvPr id="7" name="Picture 6">
            <a:extLst>
              <a:ext uri="{FF2B5EF4-FFF2-40B4-BE49-F238E27FC236}">
                <a16:creationId xmlns:a16="http://schemas.microsoft.com/office/drawing/2014/main" id="{F5CBA15F-5CFC-EB20-E8D2-34719AFFD33F}"/>
              </a:ext>
            </a:extLst>
          </p:cNvPr>
          <p:cNvPicPr>
            <a:picLocks noChangeAspect="1"/>
          </p:cNvPicPr>
          <p:nvPr/>
        </p:nvPicPr>
        <p:blipFill>
          <a:blip r:embed="rId9"/>
          <a:stretch>
            <a:fillRect/>
          </a:stretch>
        </p:blipFill>
        <p:spPr>
          <a:xfrm>
            <a:off x="774262" y="2740222"/>
            <a:ext cx="3251200" cy="1263693"/>
          </a:xfrm>
          <a:prstGeom prst="rect">
            <a:avLst/>
          </a:prstGeom>
        </p:spPr>
      </p:pic>
    </p:spTree>
    <p:extLst>
      <p:ext uri="{BB962C8B-B14F-4D97-AF65-F5344CB8AC3E}">
        <p14:creationId xmlns:p14="http://schemas.microsoft.com/office/powerpoint/2010/main" val="361584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CE998-A782-C443-08D2-1E0576A5385D}"/>
              </a:ext>
            </a:extLst>
          </p:cNvPr>
          <p:cNvSpPr>
            <a:spLocks noGrp="1"/>
          </p:cNvSpPr>
          <p:nvPr>
            <p:ph type="title"/>
          </p:nvPr>
        </p:nvSpPr>
        <p:spPr/>
        <p:txBody>
          <a:bodyPr/>
          <a:lstStyle/>
          <a:p>
            <a:r>
              <a:rPr lang="en-US"/>
              <a:t>Scientific Research at BNL</a:t>
            </a:r>
          </a:p>
        </p:txBody>
      </p:sp>
      <p:sp>
        <p:nvSpPr>
          <p:cNvPr id="3" name="Content Placeholder 2">
            <a:extLst>
              <a:ext uri="{FF2B5EF4-FFF2-40B4-BE49-F238E27FC236}">
                <a16:creationId xmlns:a16="http://schemas.microsoft.com/office/drawing/2014/main" id="{EC513C45-A279-E6D3-06A5-D352A914D54F}"/>
              </a:ext>
            </a:extLst>
          </p:cNvPr>
          <p:cNvSpPr>
            <a:spLocks noGrp="1"/>
          </p:cNvSpPr>
          <p:nvPr>
            <p:ph idx="1"/>
          </p:nvPr>
        </p:nvSpPr>
        <p:spPr>
          <a:xfrm>
            <a:off x="838200" y="1825625"/>
            <a:ext cx="5484989" cy="4351338"/>
          </a:xfrm>
        </p:spPr>
        <p:txBody>
          <a:bodyPr vert="horz" lIns="91440" tIns="45720" rIns="91440" bIns="45720" rtlCol="0" anchor="t">
            <a:normAutofit lnSpcReduction="10000"/>
          </a:bodyPr>
          <a:lstStyle/>
          <a:p>
            <a:r>
              <a:rPr lang="en-US" dirty="0"/>
              <a:t>Experiments</a:t>
            </a:r>
          </a:p>
          <a:p>
            <a:pPr lvl="1"/>
            <a:r>
              <a:rPr lang="en-US" dirty="0"/>
              <a:t>physics, biology, material science, energy, chemistry, instruments, quantum sciences, isotopes, etc.</a:t>
            </a:r>
          </a:p>
          <a:p>
            <a:r>
              <a:rPr lang="en-US" dirty="0"/>
              <a:t>World-class user facilities</a:t>
            </a:r>
          </a:p>
          <a:p>
            <a:pPr lvl="1"/>
            <a:r>
              <a:rPr lang="en-US" dirty="0"/>
              <a:t>1000s of users per year</a:t>
            </a:r>
          </a:p>
          <a:p>
            <a:pPr lvl="1"/>
            <a:r>
              <a:rPr lang="en-US" dirty="0"/>
              <a:t>100s of PB of scientific data</a:t>
            </a:r>
          </a:p>
          <a:p>
            <a:r>
              <a:rPr lang="en-US" dirty="0"/>
              <a:t>Big opportunities for automation, robotics, AI</a:t>
            </a:r>
          </a:p>
          <a:p>
            <a:pPr lvl="1"/>
            <a:r>
              <a:rPr lang="en-US" dirty="0"/>
              <a:t>Accelerating scientific discovery, but also more...</a:t>
            </a:r>
          </a:p>
          <a:p>
            <a:pPr lvl="1"/>
            <a:endParaRPr lang="en-US" dirty="0"/>
          </a:p>
        </p:txBody>
      </p:sp>
      <p:pic>
        <p:nvPicPr>
          <p:cNvPr id="4" name="Picture 3">
            <a:extLst>
              <a:ext uri="{FF2B5EF4-FFF2-40B4-BE49-F238E27FC236}">
                <a16:creationId xmlns:a16="http://schemas.microsoft.com/office/drawing/2014/main" id="{88D19630-E07A-B568-C9C2-FA3E871C0A64}"/>
              </a:ext>
            </a:extLst>
          </p:cNvPr>
          <p:cNvPicPr>
            <a:picLocks noChangeAspect="1"/>
          </p:cNvPicPr>
          <p:nvPr/>
        </p:nvPicPr>
        <p:blipFill>
          <a:blip r:embed="rId2"/>
          <a:stretch>
            <a:fillRect/>
          </a:stretch>
        </p:blipFill>
        <p:spPr>
          <a:xfrm>
            <a:off x="7349065" y="3964203"/>
            <a:ext cx="4429477" cy="255614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9CE6963-217E-4A26-D259-05B03B3491C5}"/>
              </a:ext>
            </a:extLst>
          </p:cNvPr>
          <p:cNvPicPr>
            <a:picLocks noChangeAspect="1"/>
          </p:cNvPicPr>
          <p:nvPr/>
        </p:nvPicPr>
        <p:blipFill>
          <a:blip r:embed="rId3"/>
          <a:stretch>
            <a:fillRect/>
          </a:stretch>
        </p:blipFill>
        <p:spPr>
          <a:xfrm>
            <a:off x="7348027" y="987778"/>
            <a:ext cx="4417446" cy="26881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397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45D89-B565-E60B-F851-547D6F68CABF}"/>
              </a:ext>
            </a:extLst>
          </p:cNvPr>
          <p:cNvSpPr>
            <a:spLocks noGrp="1"/>
          </p:cNvSpPr>
          <p:nvPr>
            <p:ph type="title"/>
          </p:nvPr>
        </p:nvSpPr>
        <p:spPr/>
        <p:txBody>
          <a:bodyPr/>
          <a:lstStyle/>
          <a:p>
            <a:r>
              <a:rPr lang="en-US" dirty="0"/>
              <a:t>Automation &amp; Robotics in plain language</a:t>
            </a:r>
          </a:p>
        </p:txBody>
      </p:sp>
      <p:sp>
        <p:nvSpPr>
          <p:cNvPr id="3" name="Content Placeholder 2">
            <a:extLst>
              <a:ext uri="{FF2B5EF4-FFF2-40B4-BE49-F238E27FC236}">
                <a16:creationId xmlns:a16="http://schemas.microsoft.com/office/drawing/2014/main" id="{94530139-AF8B-B86A-3B76-4BC3D1CD131E}"/>
              </a:ext>
            </a:extLst>
          </p:cNvPr>
          <p:cNvSpPr>
            <a:spLocks noGrp="1"/>
          </p:cNvSpPr>
          <p:nvPr>
            <p:ph idx="1"/>
          </p:nvPr>
        </p:nvSpPr>
        <p:spPr>
          <a:xfrm>
            <a:off x="838200" y="1825625"/>
            <a:ext cx="7404100" cy="4351338"/>
          </a:xfrm>
        </p:spPr>
        <p:txBody>
          <a:bodyPr vert="horz" lIns="91440" tIns="45720" rIns="91440" bIns="45720" rtlCol="0" anchor="t">
            <a:normAutofit lnSpcReduction="10000"/>
          </a:bodyPr>
          <a:lstStyle/>
          <a:p>
            <a:pPr marL="0" indent="0">
              <a:buNone/>
            </a:pPr>
            <a:r>
              <a:rPr lang="en-US" b="1" dirty="0"/>
              <a:t>Automation</a:t>
            </a:r>
          </a:p>
          <a:p>
            <a:pPr marL="0" indent="0">
              <a:buNone/>
            </a:pPr>
            <a:r>
              <a:rPr lang="en-US" dirty="0"/>
              <a:t>We want to do something faster, for longer, and consistently</a:t>
            </a:r>
          </a:p>
          <a:p>
            <a:r>
              <a:rPr lang="en-US" sz="2200" dirty="0"/>
              <a:t>That "something" has to look pretty similar every time</a:t>
            </a:r>
          </a:p>
          <a:p>
            <a:pPr marL="0" indent="0">
              <a:buNone/>
            </a:pPr>
            <a:r>
              <a:rPr lang="en-US" b="1" dirty="0"/>
              <a:t>Robotics</a:t>
            </a:r>
            <a:r>
              <a:rPr lang="en-US" sz="2400" b="1" dirty="0"/>
              <a:t> </a:t>
            </a:r>
            <a:r>
              <a:rPr lang="en-US" sz="2400" dirty="0"/>
              <a:t>(</a:t>
            </a:r>
            <a:r>
              <a:rPr lang="en-US" sz="2400" i="1" dirty="0"/>
              <a:t>one way to think about it</a:t>
            </a:r>
            <a:r>
              <a:rPr lang="en-US" sz="2400" dirty="0"/>
              <a:t>)</a:t>
            </a:r>
          </a:p>
          <a:p>
            <a:pPr marL="0" indent="0">
              <a:buNone/>
            </a:pPr>
            <a:r>
              <a:rPr lang="en-US" dirty="0"/>
              <a:t>The thing we want to automate isn't the</a:t>
            </a:r>
            <a:br>
              <a:rPr lang="en-US" dirty="0"/>
            </a:br>
            <a:r>
              <a:rPr lang="en-US" dirty="0"/>
              <a:t>same every time</a:t>
            </a:r>
            <a:endParaRPr lang="en-US" sz="2000" i="1" dirty="0"/>
          </a:p>
          <a:p>
            <a:pPr>
              <a:buFont typeface="Arial"/>
              <a:buChar char="•"/>
            </a:pPr>
            <a:r>
              <a:rPr lang="en-US" sz="2200" dirty="0"/>
              <a:t>Or we want to automate more than one thing with</a:t>
            </a:r>
            <a:br>
              <a:rPr lang="en-US" sz="2200" dirty="0"/>
            </a:br>
            <a:r>
              <a:rPr lang="en-US" sz="2200" dirty="0"/>
              <a:t>the same machine</a:t>
            </a:r>
          </a:p>
          <a:p>
            <a:pPr marL="0" indent="0">
              <a:buNone/>
            </a:pPr>
            <a:r>
              <a:rPr lang="en-US" i="1" dirty="0"/>
              <a:t>Re-programmable automation</a:t>
            </a:r>
          </a:p>
          <a:p>
            <a:pPr marL="0" indent="0">
              <a:buNone/>
            </a:pPr>
            <a:endParaRPr lang="en-US" dirty="0"/>
          </a:p>
        </p:txBody>
      </p:sp>
      <p:pic>
        <p:nvPicPr>
          <p:cNvPr id="6" name="Picture 5">
            <a:extLst>
              <a:ext uri="{FF2B5EF4-FFF2-40B4-BE49-F238E27FC236}">
                <a16:creationId xmlns:a16="http://schemas.microsoft.com/office/drawing/2014/main" id="{505D60BB-B567-4A2E-8B36-9B72BEFF46A6}"/>
              </a:ext>
            </a:extLst>
          </p:cNvPr>
          <p:cNvPicPr>
            <a:picLocks noChangeAspect="1"/>
          </p:cNvPicPr>
          <p:nvPr/>
        </p:nvPicPr>
        <p:blipFill>
          <a:blip r:embed="rId2"/>
          <a:stretch>
            <a:fillRect/>
          </a:stretch>
        </p:blipFill>
        <p:spPr>
          <a:xfrm>
            <a:off x="9126186" y="1442756"/>
            <a:ext cx="1988200" cy="2650724"/>
          </a:xfrm>
          <a:prstGeom prst="rect">
            <a:avLst/>
          </a:prstGeom>
        </p:spPr>
      </p:pic>
      <p:pic>
        <p:nvPicPr>
          <p:cNvPr id="7" name="Picture 6">
            <a:extLst>
              <a:ext uri="{FF2B5EF4-FFF2-40B4-BE49-F238E27FC236}">
                <a16:creationId xmlns:a16="http://schemas.microsoft.com/office/drawing/2014/main" id="{694A64AD-26BF-D22C-B993-FDADC4510C98}"/>
              </a:ext>
            </a:extLst>
          </p:cNvPr>
          <p:cNvPicPr>
            <a:picLocks noChangeAspect="1"/>
          </p:cNvPicPr>
          <p:nvPr/>
        </p:nvPicPr>
        <p:blipFill>
          <a:blip r:embed="rId3"/>
          <a:stretch>
            <a:fillRect/>
          </a:stretch>
        </p:blipFill>
        <p:spPr>
          <a:xfrm>
            <a:off x="7821789" y="4286073"/>
            <a:ext cx="4069645" cy="2025298"/>
          </a:xfrm>
          <a:prstGeom prst="rect">
            <a:avLst/>
          </a:prstGeom>
        </p:spPr>
      </p:pic>
    </p:spTree>
    <p:extLst>
      <p:ext uri="{BB962C8B-B14F-4D97-AF65-F5344CB8AC3E}">
        <p14:creationId xmlns:p14="http://schemas.microsoft.com/office/powerpoint/2010/main" val="344036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DAF7-B7FC-729D-75F3-6777EEBB2380}"/>
              </a:ext>
            </a:extLst>
          </p:cNvPr>
          <p:cNvSpPr>
            <a:spLocks noGrp="1"/>
          </p:cNvSpPr>
          <p:nvPr>
            <p:ph type="title"/>
          </p:nvPr>
        </p:nvSpPr>
        <p:spPr>
          <a:xfrm>
            <a:off x="838200" y="365125"/>
            <a:ext cx="11270544" cy="1346729"/>
          </a:xfrm>
        </p:spPr>
        <p:txBody>
          <a:bodyPr/>
          <a:lstStyle/>
          <a:p>
            <a:r>
              <a:rPr lang="en-US" dirty="0">
                <a:ea typeface="+mj-lt"/>
                <a:cs typeface="+mj-lt"/>
              </a:rPr>
              <a:t>Automation &amp; Robotics for scientific experiments</a:t>
            </a:r>
          </a:p>
        </p:txBody>
      </p:sp>
      <p:sp>
        <p:nvSpPr>
          <p:cNvPr id="3" name="Content Placeholder 2">
            <a:extLst>
              <a:ext uri="{FF2B5EF4-FFF2-40B4-BE49-F238E27FC236}">
                <a16:creationId xmlns:a16="http://schemas.microsoft.com/office/drawing/2014/main" id="{80D3A7B1-4CFC-435E-934A-24964D88678B}"/>
              </a:ext>
            </a:extLst>
          </p:cNvPr>
          <p:cNvSpPr>
            <a:spLocks noGrp="1"/>
          </p:cNvSpPr>
          <p:nvPr>
            <p:ph idx="1"/>
          </p:nvPr>
        </p:nvSpPr>
        <p:spPr/>
        <p:txBody>
          <a:bodyPr vert="horz" lIns="91440" tIns="45720" rIns="91440" bIns="45720" rtlCol="0" anchor="t">
            <a:normAutofit lnSpcReduction="10000"/>
          </a:bodyPr>
          <a:lstStyle/>
          <a:p>
            <a:pPr>
              <a:buFont typeface="Arial,Sans-Serif" panose="020B0604020202020204" pitchFamily="34" charset="0"/>
            </a:pPr>
            <a:r>
              <a:rPr lang="en-US" sz="3200" dirty="0"/>
              <a:t>Instrument the experiment</a:t>
            </a:r>
            <a:endParaRPr lang="en-US" sz="3200" b="1" dirty="0"/>
          </a:p>
          <a:p>
            <a:pPr lvl="1">
              <a:buFont typeface="Arial,Sans-Serif" panose="020B0604020202020204" pitchFamily="34" charset="0"/>
            </a:pPr>
            <a:r>
              <a:rPr lang="en-US" sz="2700" dirty="0"/>
              <a:t>Sensors, Actuators, Controllers, Interfaces</a:t>
            </a:r>
          </a:p>
          <a:p>
            <a:pPr lvl="1">
              <a:buFont typeface="Arial,Sans-Serif" panose="020B0604020202020204" pitchFamily="34" charset="0"/>
            </a:pPr>
            <a:r>
              <a:rPr lang="en-US" sz="2700" dirty="0"/>
              <a:t>High investment, specialized</a:t>
            </a:r>
          </a:p>
          <a:p>
            <a:pPr>
              <a:buFont typeface="Arial,Sans-Serif" panose="020B0604020202020204" pitchFamily="34" charset="0"/>
            </a:pPr>
            <a:endParaRPr lang="en-US" sz="3200" dirty="0"/>
          </a:p>
          <a:p>
            <a:pPr>
              <a:buFont typeface="Arial,Sans-Serif" panose="020B0604020202020204" pitchFamily="34" charset="0"/>
            </a:pPr>
            <a:r>
              <a:rPr lang="en-US" sz="3200" dirty="0"/>
              <a:t>If you can't instrument your</a:t>
            </a:r>
            <a:br>
              <a:rPr lang="en-US" sz="3200" dirty="0"/>
            </a:br>
            <a:r>
              <a:rPr lang="en-US" sz="3200" dirty="0"/>
              <a:t>facility, turn to external</a:t>
            </a:r>
            <a:br>
              <a:rPr lang="en-US" sz="3200" dirty="0"/>
            </a:br>
            <a:r>
              <a:rPr lang="en-US" sz="3200" dirty="0"/>
              <a:t>robots</a:t>
            </a:r>
            <a:endParaRPr lang="en-US" dirty="0"/>
          </a:p>
          <a:p>
            <a:pPr lvl="1">
              <a:buFont typeface="Arial,Sans-Serif" panose="020B0604020202020204" pitchFamily="34" charset="0"/>
            </a:pPr>
            <a:r>
              <a:rPr lang="en-US" sz="2700" dirty="0"/>
              <a:t>Also if you want to reuse</a:t>
            </a:r>
            <a:br>
              <a:rPr lang="en-US" sz="2700" dirty="0"/>
            </a:br>
            <a:r>
              <a:rPr lang="en-US" sz="2700" dirty="0"/>
              <a:t>the automation hardware/</a:t>
            </a:r>
            <a:br>
              <a:rPr lang="en-US" sz="2700" dirty="0"/>
            </a:br>
            <a:r>
              <a:rPr lang="en-US" sz="2700" dirty="0"/>
              <a:t>investments</a:t>
            </a:r>
            <a:endParaRPr lang="en-US" dirty="0"/>
          </a:p>
        </p:txBody>
      </p:sp>
      <p:pic>
        <p:nvPicPr>
          <p:cNvPr id="4" name="Picture 3" descr="photo of cluster tool glovebox">
            <a:extLst>
              <a:ext uri="{FF2B5EF4-FFF2-40B4-BE49-F238E27FC236}">
                <a16:creationId xmlns:a16="http://schemas.microsoft.com/office/drawing/2014/main" id="{EBA4990D-D7BE-D6B4-88C9-D0D017B12378}"/>
              </a:ext>
            </a:extLst>
          </p:cNvPr>
          <p:cNvPicPr>
            <a:picLocks noChangeAspect="1"/>
          </p:cNvPicPr>
          <p:nvPr/>
        </p:nvPicPr>
        <p:blipFill>
          <a:blip r:embed="rId2"/>
          <a:stretch>
            <a:fillRect/>
          </a:stretch>
        </p:blipFill>
        <p:spPr>
          <a:xfrm>
            <a:off x="6424789" y="2810446"/>
            <a:ext cx="5057422" cy="3692440"/>
          </a:xfrm>
          <a:prstGeom prst="rect">
            <a:avLst/>
          </a:prstGeom>
        </p:spPr>
      </p:pic>
      <p:sp>
        <p:nvSpPr>
          <p:cNvPr id="5" name="TextBox 4">
            <a:extLst>
              <a:ext uri="{FF2B5EF4-FFF2-40B4-BE49-F238E27FC236}">
                <a16:creationId xmlns:a16="http://schemas.microsoft.com/office/drawing/2014/main" id="{5674967C-EDFB-7D97-8407-FA921A554B71}"/>
              </a:ext>
            </a:extLst>
          </p:cNvPr>
          <p:cNvSpPr txBox="1"/>
          <p:nvPr/>
        </p:nvSpPr>
        <p:spPr>
          <a:xfrm>
            <a:off x="5802283" y="1736224"/>
            <a:ext cx="5245332" cy="584775"/>
          </a:xfrm>
          <a:prstGeom prst="rect">
            <a:avLst/>
          </a:prstGeom>
          <a:noFill/>
        </p:spPr>
        <p:txBody>
          <a:bodyPr wrap="square" rtlCol="0">
            <a:spAutoFit/>
          </a:bodyPr>
          <a:lstStyle/>
          <a:p>
            <a:r>
              <a:rPr lang="en-US" sz="3200" dirty="0">
                <a:latin typeface="Arial"/>
                <a:ea typeface="+mn-lt"/>
                <a:cs typeface="+mn-lt"/>
              </a:rPr>
              <a:t>→</a:t>
            </a:r>
            <a:r>
              <a:rPr lang="en-US" sz="3200" dirty="0"/>
              <a:t> </a:t>
            </a:r>
            <a:r>
              <a:rPr lang="en-US" sz="3200" b="1" dirty="0"/>
              <a:t>the facility is the robot</a:t>
            </a:r>
          </a:p>
        </p:txBody>
      </p:sp>
    </p:spTree>
    <p:extLst>
      <p:ext uri="{BB962C8B-B14F-4D97-AF65-F5344CB8AC3E}">
        <p14:creationId xmlns:p14="http://schemas.microsoft.com/office/powerpoint/2010/main" val="225421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6AD2E-2FC7-A98A-8259-2DF0B472BCB6}"/>
              </a:ext>
            </a:extLst>
          </p:cNvPr>
          <p:cNvSpPr>
            <a:spLocks noGrp="1"/>
          </p:cNvSpPr>
          <p:nvPr>
            <p:ph type="title"/>
          </p:nvPr>
        </p:nvSpPr>
        <p:spPr/>
        <p:txBody>
          <a:bodyPr/>
          <a:lstStyle/>
          <a:p>
            <a:r>
              <a:rPr lang="en-US" dirty="0"/>
              <a:t>Automation &amp; Robotics at BNL</a:t>
            </a:r>
          </a:p>
        </p:txBody>
      </p:sp>
      <p:sp>
        <p:nvSpPr>
          <p:cNvPr id="3" name="Content Placeholder 2">
            <a:extLst>
              <a:ext uri="{FF2B5EF4-FFF2-40B4-BE49-F238E27FC236}">
                <a16:creationId xmlns:a16="http://schemas.microsoft.com/office/drawing/2014/main" id="{71D0ACBD-C14E-5D59-972B-C57B796E19EE}"/>
              </a:ext>
            </a:extLst>
          </p:cNvPr>
          <p:cNvSpPr>
            <a:spLocks noGrp="1"/>
          </p:cNvSpPr>
          <p:nvPr>
            <p:ph idx="1"/>
          </p:nvPr>
        </p:nvSpPr>
        <p:spPr>
          <a:xfrm>
            <a:off x="838199" y="1832680"/>
            <a:ext cx="7553792" cy="4309005"/>
          </a:xfrm>
        </p:spPr>
        <p:txBody>
          <a:bodyPr vert="horz" lIns="91440" tIns="45720" rIns="91440" bIns="45720" rtlCol="0" anchor="t">
            <a:normAutofit/>
          </a:bodyPr>
          <a:lstStyle/>
          <a:p>
            <a:pPr marL="0" indent="0">
              <a:buNone/>
            </a:pPr>
            <a:r>
              <a:rPr lang="en-US" dirty="0"/>
              <a:t>~20 automation and robotics platforms are being used and studied by groups across the lab</a:t>
            </a:r>
          </a:p>
          <a:p>
            <a:r>
              <a:rPr lang="en-US" sz="2400" dirty="0"/>
              <a:t>Accelerate workflows</a:t>
            </a:r>
          </a:p>
          <a:p>
            <a:r>
              <a:rPr lang="en-US" sz="2400" dirty="0"/>
              <a:t>Improve cycle consistency</a:t>
            </a:r>
          </a:p>
          <a:p>
            <a:r>
              <a:rPr lang="en-US" sz="2400" dirty="0"/>
              <a:t>Mitigate hazards</a:t>
            </a:r>
          </a:p>
          <a:p>
            <a:pPr lvl="2"/>
            <a:endParaRPr lang="en-US" dirty="0"/>
          </a:p>
        </p:txBody>
      </p:sp>
      <p:pic>
        <p:nvPicPr>
          <p:cNvPr id="5" name="Picture 4">
            <a:extLst>
              <a:ext uri="{FF2B5EF4-FFF2-40B4-BE49-F238E27FC236}">
                <a16:creationId xmlns:a16="http://schemas.microsoft.com/office/drawing/2014/main" id="{A9387C9E-B221-68CA-F983-DE3A81F3C93C}"/>
              </a:ext>
            </a:extLst>
          </p:cNvPr>
          <p:cNvPicPr>
            <a:picLocks noChangeAspect="1"/>
          </p:cNvPicPr>
          <p:nvPr/>
        </p:nvPicPr>
        <p:blipFill>
          <a:blip r:embed="rId2"/>
          <a:stretch>
            <a:fillRect/>
          </a:stretch>
        </p:blipFill>
        <p:spPr>
          <a:xfrm>
            <a:off x="7221023" y="3623569"/>
            <a:ext cx="4487153" cy="2464360"/>
          </a:xfrm>
          <a:prstGeom prst="rect">
            <a:avLst/>
          </a:prstGeom>
        </p:spPr>
      </p:pic>
      <p:pic>
        <p:nvPicPr>
          <p:cNvPr id="1026" name="Picture 2">
            <a:extLst>
              <a:ext uri="{FF2B5EF4-FFF2-40B4-BE49-F238E27FC236}">
                <a16:creationId xmlns:a16="http://schemas.microsoft.com/office/drawing/2014/main" id="{CFBD4E66-7DE7-8F34-08E8-F44870FCB2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50" t="5457" r="17050" b="5446"/>
          <a:stretch>
            <a:fillRect/>
          </a:stretch>
        </p:blipFill>
        <p:spPr bwMode="auto">
          <a:xfrm>
            <a:off x="8523125" y="829173"/>
            <a:ext cx="3063508" cy="2233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BAD6BB-28B8-D1BB-7566-54520CFA45FB}"/>
              </a:ext>
            </a:extLst>
          </p:cNvPr>
          <p:cNvSpPr txBox="1"/>
          <p:nvPr/>
        </p:nvSpPr>
        <p:spPr>
          <a:xfrm>
            <a:off x="8118274" y="6153944"/>
            <a:ext cx="2819746" cy="276999"/>
          </a:xfrm>
          <a:prstGeom prst="rect">
            <a:avLst/>
          </a:prstGeom>
          <a:noFill/>
        </p:spPr>
        <p:txBody>
          <a:bodyPr wrap="square" rtlCol="0">
            <a:spAutoFit/>
          </a:bodyPr>
          <a:lstStyle/>
          <a:p>
            <a:pPr algn="ctr"/>
            <a:r>
              <a:rPr lang="en-US" sz="1200" b="1" dirty="0"/>
              <a:t>Automated Liquid Handing at CFN</a:t>
            </a:r>
          </a:p>
        </p:txBody>
      </p:sp>
      <p:pic>
        <p:nvPicPr>
          <p:cNvPr id="1028" name="Picture 4">
            <a:extLst>
              <a:ext uri="{FF2B5EF4-FFF2-40B4-BE49-F238E27FC236}">
                <a16:creationId xmlns:a16="http://schemas.microsoft.com/office/drawing/2014/main" id="{95E26C58-5243-EF35-CB81-3C73D6618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388" y="4210956"/>
            <a:ext cx="4883807" cy="18644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13EED4E-2AB5-4A27-5347-A853C1FCFEAE}"/>
              </a:ext>
            </a:extLst>
          </p:cNvPr>
          <p:cNvSpPr txBox="1"/>
          <p:nvPr/>
        </p:nvSpPr>
        <p:spPr>
          <a:xfrm>
            <a:off x="2680706" y="6134375"/>
            <a:ext cx="3853173" cy="276999"/>
          </a:xfrm>
          <a:prstGeom prst="rect">
            <a:avLst/>
          </a:prstGeom>
          <a:noFill/>
        </p:spPr>
        <p:txBody>
          <a:bodyPr wrap="square" rtlCol="0">
            <a:spAutoFit/>
          </a:bodyPr>
          <a:lstStyle/>
          <a:p>
            <a:pPr algn="ctr"/>
            <a:r>
              <a:rPr lang="en-US" sz="1200" b="1" dirty="0"/>
              <a:t>Investigating robotic sample handling at NSLS-II</a:t>
            </a:r>
          </a:p>
        </p:txBody>
      </p:sp>
      <p:sp>
        <p:nvSpPr>
          <p:cNvPr id="8" name="TextBox 7">
            <a:extLst>
              <a:ext uri="{FF2B5EF4-FFF2-40B4-BE49-F238E27FC236}">
                <a16:creationId xmlns:a16="http://schemas.microsoft.com/office/drawing/2014/main" id="{40525708-7D56-F34E-B037-FDF9B8561C44}"/>
              </a:ext>
            </a:extLst>
          </p:cNvPr>
          <p:cNvSpPr txBox="1"/>
          <p:nvPr/>
        </p:nvSpPr>
        <p:spPr>
          <a:xfrm>
            <a:off x="8386384" y="3009431"/>
            <a:ext cx="3449877" cy="461665"/>
          </a:xfrm>
          <a:prstGeom prst="rect">
            <a:avLst/>
          </a:prstGeom>
          <a:noFill/>
        </p:spPr>
        <p:txBody>
          <a:bodyPr wrap="square" rtlCol="0">
            <a:spAutoFit/>
          </a:bodyPr>
          <a:lstStyle/>
          <a:p>
            <a:pPr algn="ctr"/>
            <a:r>
              <a:rPr lang="en-US" sz="1200" b="1" dirty="0"/>
              <a:t>Spot robot used for studying nuclear security applications at NN</a:t>
            </a:r>
          </a:p>
        </p:txBody>
      </p:sp>
    </p:spTree>
    <p:extLst>
      <p:ext uri="{BB962C8B-B14F-4D97-AF65-F5344CB8AC3E}">
        <p14:creationId xmlns:p14="http://schemas.microsoft.com/office/powerpoint/2010/main" val="204370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500"/>
                                        <p:tgtEl>
                                          <p:spTgt spid="10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EF29D-7951-26B5-B920-A875502458F1}"/>
              </a:ext>
            </a:extLst>
          </p:cNvPr>
          <p:cNvSpPr>
            <a:spLocks noGrp="1"/>
          </p:cNvSpPr>
          <p:nvPr>
            <p:ph type="title"/>
          </p:nvPr>
        </p:nvSpPr>
        <p:spPr/>
        <p:txBody>
          <a:bodyPr/>
          <a:lstStyle/>
          <a:p>
            <a:r>
              <a:rPr lang="en-US" dirty="0"/>
              <a:t>Where does AI fit in?</a:t>
            </a:r>
          </a:p>
        </p:txBody>
      </p:sp>
      <p:sp>
        <p:nvSpPr>
          <p:cNvPr id="3" name="Content Placeholder 2">
            <a:extLst>
              <a:ext uri="{FF2B5EF4-FFF2-40B4-BE49-F238E27FC236}">
                <a16:creationId xmlns:a16="http://schemas.microsoft.com/office/drawing/2014/main" id="{D7125EFF-67E5-ABB2-92D4-1A88874A9A74}"/>
              </a:ext>
            </a:extLst>
          </p:cNvPr>
          <p:cNvSpPr>
            <a:spLocks noGrp="1"/>
          </p:cNvSpPr>
          <p:nvPr>
            <p:ph idx="1"/>
          </p:nvPr>
        </p:nvSpPr>
        <p:spPr>
          <a:xfrm>
            <a:off x="838200" y="1776236"/>
            <a:ext cx="10515600" cy="4598282"/>
          </a:xfrm>
        </p:spPr>
        <p:txBody>
          <a:bodyPr vert="horz" lIns="91440" tIns="45720" rIns="91440" bIns="45720" rtlCol="0" anchor="t">
            <a:normAutofit/>
          </a:bodyPr>
          <a:lstStyle/>
          <a:p>
            <a:r>
              <a:rPr lang="en-US" dirty="0"/>
              <a:t>Science is not a factory, it's a workshop</a:t>
            </a:r>
          </a:p>
          <a:p>
            <a:pPr lvl="1"/>
            <a:r>
              <a:rPr lang="en-US" dirty="0"/>
              <a:t>Novelty is the point </a:t>
            </a:r>
            <a:r>
              <a:rPr lang="en-US" dirty="0">
                <a:latin typeface="Arial"/>
                <a:ea typeface="+mn-lt"/>
                <a:cs typeface="+mn-lt"/>
              </a:rPr>
              <a:t>→</a:t>
            </a:r>
            <a:r>
              <a:rPr lang="en-US" dirty="0">
                <a:ea typeface="+mn-lt"/>
                <a:cs typeface="+mn-lt"/>
              </a:rPr>
              <a:t> automation needs to support </a:t>
            </a:r>
            <a:r>
              <a:rPr lang="en-US" b="1" dirty="0">
                <a:ea typeface="+mn-lt"/>
                <a:cs typeface="+mn-lt"/>
              </a:rPr>
              <a:t>dynamism</a:t>
            </a:r>
          </a:p>
          <a:p>
            <a:r>
              <a:rPr lang="en-US" dirty="0">
                <a:ea typeface="+mn-lt"/>
                <a:cs typeface="+mn-lt"/>
              </a:rPr>
              <a:t>Closing experimental loops </a:t>
            </a:r>
            <a:r>
              <a:rPr lang="en-US" dirty="0">
                <a:latin typeface="Arial"/>
                <a:ea typeface="+mn-lt"/>
                <a:cs typeface="+mn-lt"/>
              </a:rPr>
              <a:t>→</a:t>
            </a:r>
            <a:r>
              <a:rPr lang="en-US" dirty="0">
                <a:ea typeface="+mn-lt"/>
                <a:cs typeface="+mn-lt"/>
              </a:rPr>
              <a:t> multiple AI roles</a:t>
            </a:r>
          </a:p>
          <a:p>
            <a:pPr lvl="1"/>
            <a:r>
              <a:rPr lang="en-US" dirty="0">
                <a:ea typeface="+mn-lt"/>
                <a:cs typeface="+mn-lt"/>
              </a:rPr>
              <a:t>Perception</a:t>
            </a:r>
          </a:p>
          <a:p>
            <a:pPr lvl="1"/>
            <a:r>
              <a:rPr lang="en-US" dirty="0">
                <a:ea typeface="+mn-lt"/>
                <a:cs typeface="+mn-lt"/>
              </a:rPr>
              <a:t>Analysis &amp; inference</a:t>
            </a:r>
          </a:p>
          <a:p>
            <a:pPr lvl="1"/>
            <a:r>
              <a:rPr lang="en-US" dirty="0">
                <a:ea typeface="+mn-lt"/>
                <a:cs typeface="+mn-lt"/>
              </a:rPr>
              <a:t>Ideation/hypothesis generation</a:t>
            </a:r>
          </a:p>
          <a:p>
            <a:pPr lvl="1"/>
            <a:r>
              <a:rPr lang="en-US" dirty="0">
                <a:ea typeface="+mn-lt"/>
                <a:cs typeface="+mn-lt"/>
              </a:rPr>
              <a:t>Simulation surrogates</a:t>
            </a:r>
          </a:p>
          <a:p>
            <a:pPr lvl="1"/>
            <a:r>
              <a:rPr lang="en-US" dirty="0">
                <a:ea typeface="+mn-lt"/>
                <a:cs typeface="+mn-lt"/>
              </a:rPr>
              <a:t>Design &amp; control of experiments</a:t>
            </a:r>
          </a:p>
          <a:p>
            <a:pPr lvl="1"/>
            <a:r>
              <a:rPr lang="en-US" dirty="0">
                <a:ea typeface="+mn-lt"/>
                <a:cs typeface="+mn-lt"/>
              </a:rPr>
              <a:t>Inverse modeling</a:t>
            </a:r>
          </a:p>
          <a:p>
            <a:pPr lvl="1"/>
            <a:r>
              <a:rPr lang="en-US" dirty="0">
                <a:ea typeface="+mn-lt"/>
                <a:cs typeface="+mn-lt"/>
              </a:rPr>
              <a:t>Data management, filtering, compression</a:t>
            </a:r>
          </a:p>
          <a:p>
            <a:pPr lvl="1"/>
            <a:r>
              <a:rPr lang="en-US" dirty="0">
                <a:ea typeface="+mn-lt"/>
                <a:cs typeface="+mn-lt"/>
              </a:rPr>
              <a:t>...</a:t>
            </a:r>
          </a:p>
        </p:txBody>
      </p:sp>
      <p:pic>
        <p:nvPicPr>
          <p:cNvPr id="4" name="Picture 3">
            <a:extLst>
              <a:ext uri="{FF2B5EF4-FFF2-40B4-BE49-F238E27FC236}">
                <a16:creationId xmlns:a16="http://schemas.microsoft.com/office/drawing/2014/main" id="{ECC80BDD-9EE2-54F8-0D14-6C441C547A59}"/>
              </a:ext>
            </a:extLst>
          </p:cNvPr>
          <p:cNvPicPr>
            <a:picLocks noChangeAspect="1"/>
          </p:cNvPicPr>
          <p:nvPr/>
        </p:nvPicPr>
        <p:blipFill>
          <a:blip r:embed="rId3"/>
          <a:srcRect l="34678" r="126" b="224"/>
          <a:stretch>
            <a:fillRect/>
          </a:stretch>
        </p:blipFill>
        <p:spPr>
          <a:xfrm>
            <a:off x="7871179" y="3425895"/>
            <a:ext cx="3117639" cy="2680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094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DDE8C-460E-ECAF-2508-34CE7069625E}"/>
              </a:ext>
            </a:extLst>
          </p:cNvPr>
          <p:cNvSpPr>
            <a:spLocks noGrp="1"/>
          </p:cNvSpPr>
          <p:nvPr>
            <p:ph type="title"/>
          </p:nvPr>
        </p:nvSpPr>
        <p:spPr/>
        <p:txBody>
          <a:bodyPr/>
          <a:lstStyle/>
          <a:p>
            <a:r>
              <a:rPr lang="en-US" dirty="0"/>
              <a:t>AI research at BNL</a:t>
            </a:r>
          </a:p>
        </p:txBody>
      </p:sp>
      <p:sp>
        <p:nvSpPr>
          <p:cNvPr id="3" name="Content Placeholder 2">
            <a:extLst>
              <a:ext uri="{FF2B5EF4-FFF2-40B4-BE49-F238E27FC236}">
                <a16:creationId xmlns:a16="http://schemas.microsoft.com/office/drawing/2014/main" id="{0906239F-DAA1-5E20-8B60-351D2734BA60}"/>
              </a:ext>
            </a:extLst>
          </p:cNvPr>
          <p:cNvSpPr>
            <a:spLocks noGrp="1"/>
          </p:cNvSpPr>
          <p:nvPr>
            <p:ph idx="1"/>
          </p:nvPr>
        </p:nvSpPr>
        <p:spPr/>
        <p:txBody>
          <a:bodyPr vert="horz" lIns="91440" tIns="45720" rIns="91440" bIns="45720" rtlCol="0" anchor="t">
            <a:normAutofit/>
          </a:bodyPr>
          <a:lstStyle/>
          <a:p>
            <a:r>
              <a:rPr lang="en-US" dirty="0"/>
              <a:t>AI Applications</a:t>
            </a:r>
          </a:p>
          <a:p>
            <a:pPr lvl="1"/>
            <a:r>
              <a:rPr lang="en-US" dirty="0"/>
              <a:t>Collaborations with all scientific directorates at BNL</a:t>
            </a:r>
          </a:p>
          <a:p>
            <a:r>
              <a:rPr lang="en-US" dirty="0"/>
              <a:t>AI Fundamentals</a:t>
            </a:r>
          </a:p>
          <a:p>
            <a:pPr lvl="1"/>
            <a:r>
              <a:rPr lang="en-US" dirty="0"/>
              <a:t>Less common among national labs</a:t>
            </a:r>
          </a:p>
          <a:p>
            <a:pPr marL="0" indent="0">
              <a:buNone/>
            </a:pPr>
            <a:endParaRPr lang="en-US" dirty="0"/>
          </a:p>
          <a:p>
            <a:pPr marL="0" indent="0" algn="ctr">
              <a:buNone/>
            </a:pPr>
            <a:r>
              <a:rPr lang="en-US" dirty="0"/>
              <a:t>Quiz:</a:t>
            </a:r>
          </a:p>
          <a:p>
            <a:pPr marL="0" indent="0" algn="ctr">
              <a:buNone/>
            </a:pPr>
            <a:r>
              <a:rPr lang="en-US" dirty="0" err="1"/>
              <a:t>NeurIPS</a:t>
            </a:r>
            <a:r>
              <a:rPr lang="en-US" dirty="0"/>
              <a:t>, ICLR, ICML, ACL, EMNLP, COLING, CVPR, ICCV, ECCV</a:t>
            </a:r>
          </a:p>
          <a:p>
            <a:pPr marL="0" indent="0" algn="ctr">
              <a:buNone/>
            </a:pPr>
            <a:endParaRPr lang="en-US" dirty="0">
              <a:ea typeface="+mn-lt"/>
              <a:cs typeface="+mn-lt"/>
            </a:endParaRPr>
          </a:p>
          <a:p>
            <a:pPr marL="0" indent="0" algn="ctr">
              <a:buNone/>
            </a:pPr>
            <a:r>
              <a:rPr lang="en-US" dirty="0">
                <a:ea typeface="+mn-lt"/>
                <a:cs typeface="+mn-lt"/>
              </a:rPr>
              <a:t>Computer Science, AI as </a:t>
            </a:r>
            <a:r>
              <a:rPr lang="en-US" b="1" dirty="0">
                <a:ea typeface="+mn-lt"/>
                <a:cs typeface="+mn-lt"/>
              </a:rPr>
              <a:t>Sciences</a:t>
            </a:r>
            <a:r>
              <a:rPr lang="en-US" dirty="0">
                <a:ea typeface="+mn-lt"/>
                <a:cs typeface="+mn-lt"/>
              </a:rPr>
              <a:t>, not just technologies</a:t>
            </a:r>
          </a:p>
        </p:txBody>
      </p:sp>
    </p:spTree>
    <p:extLst>
      <p:ext uri="{BB962C8B-B14F-4D97-AF65-F5344CB8AC3E}">
        <p14:creationId xmlns:p14="http://schemas.microsoft.com/office/powerpoint/2010/main" val="89101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scatter chart&#10;&#10;Description automatically generated">
            <a:extLst>
              <a:ext uri="{FF2B5EF4-FFF2-40B4-BE49-F238E27FC236}">
                <a16:creationId xmlns:a16="http://schemas.microsoft.com/office/drawing/2014/main" id="{980A4293-EF9C-A131-ED9D-44F12263EEB9}"/>
              </a:ext>
            </a:extLst>
          </p:cNvPr>
          <p:cNvPicPr>
            <a:picLocks noChangeAspect="1"/>
          </p:cNvPicPr>
          <p:nvPr/>
        </p:nvPicPr>
        <p:blipFill>
          <a:blip r:embed="rId2"/>
          <a:stretch>
            <a:fillRect/>
          </a:stretch>
        </p:blipFill>
        <p:spPr>
          <a:xfrm>
            <a:off x="5631316" y="3016477"/>
            <a:ext cx="2351768" cy="1775733"/>
          </a:xfrm>
          <a:prstGeom prst="rect">
            <a:avLst/>
          </a:prstGeom>
        </p:spPr>
      </p:pic>
      <p:pic>
        <p:nvPicPr>
          <p:cNvPr id="10" name="Picture 9" descr="Chart, scatter chart&#10;&#10;Description automatically generated">
            <a:extLst>
              <a:ext uri="{FF2B5EF4-FFF2-40B4-BE49-F238E27FC236}">
                <a16:creationId xmlns:a16="http://schemas.microsoft.com/office/drawing/2014/main" id="{C869CECE-9BE7-F6B2-28AF-97EEB113009F}"/>
              </a:ext>
            </a:extLst>
          </p:cNvPr>
          <p:cNvPicPr>
            <a:picLocks noChangeAspect="1"/>
          </p:cNvPicPr>
          <p:nvPr/>
        </p:nvPicPr>
        <p:blipFill>
          <a:blip r:embed="rId3"/>
          <a:stretch>
            <a:fillRect/>
          </a:stretch>
        </p:blipFill>
        <p:spPr>
          <a:xfrm>
            <a:off x="5629048" y="4845275"/>
            <a:ext cx="2370818" cy="1775733"/>
          </a:xfrm>
          <a:prstGeom prst="rect">
            <a:avLst/>
          </a:prstGeom>
        </p:spPr>
      </p:pic>
      <p:sp>
        <p:nvSpPr>
          <p:cNvPr id="2" name="Title 1">
            <a:extLst>
              <a:ext uri="{FF2B5EF4-FFF2-40B4-BE49-F238E27FC236}">
                <a16:creationId xmlns:a16="http://schemas.microsoft.com/office/drawing/2014/main" id="{774E6279-95CC-C470-4A20-6E337EB787D4}"/>
              </a:ext>
            </a:extLst>
          </p:cNvPr>
          <p:cNvSpPr>
            <a:spLocks noGrp="1"/>
          </p:cNvSpPr>
          <p:nvPr>
            <p:ph type="title"/>
          </p:nvPr>
        </p:nvSpPr>
        <p:spPr/>
        <p:txBody>
          <a:bodyPr/>
          <a:lstStyle/>
          <a:p>
            <a:r>
              <a:rPr lang="en-US" dirty="0"/>
              <a:t>Designing AI for Unique Data Needs</a:t>
            </a:r>
          </a:p>
        </p:txBody>
      </p:sp>
      <p:sp>
        <p:nvSpPr>
          <p:cNvPr id="4" name="TextBox 3">
            <a:extLst>
              <a:ext uri="{FF2B5EF4-FFF2-40B4-BE49-F238E27FC236}">
                <a16:creationId xmlns:a16="http://schemas.microsoft.com/office/drawing/2014/main" id="{209F514A-5FA9-E33A-59D7-873A9EEBCCAD}"/>
              </a:ext>
            </a:extLst>
          </p:cNvPr>
          <p:cNvSpPr txBox="1"/>
          <p:nvPr/>
        </p:nvSpPr>
        <p:spPr>
          <a:xfrm>
            <a:off x="616857" y="1567542"/>
            <a:ext cx="350519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Scientific Data</a:t>
            </a:r>
          </a:p>
          <a:p>
            <a:pPr marL="285750" indent="-285750">
              <a:buFont typeface="Arial"/>
              <a:buChar char="•"/>
            </a:pPr>
            <a:r>
              <a:rPr lang="en-US" dirty="0"/>
              <a:t>Massive datasets</a:t>
            </a:r>
          </a:p>
          <a:p>
            <a:pPr marL="285750" indent="-285750">
              <a:buFont typeface="Arial"/>
              <a:buChar char="•"/>
            </a:pPr>
            <a:r>
              <a:rPr lang="en-US" dirty="0"/>
              <a:t>Streaming analysis</a:t>
            </a:r>
          </a:p>
          <a:p>
            <a:pPr marL="285750" indent="-285750">
              <a:buFont typeface="Arial"/>
              <a:buChar char="•"/>
            </a:pPr>
            <a:r>
              <a:rPr lang="en-US" dirty="0"/>
              <a:t>Heterogenous, multi-source</a:t>
            </a:r>
          </a:p>
          <a:p>
            <a:pPr marL="285750" indent="-285750">
              <a:buFont typeface="Arial"/>
              <a:buChar char="•"/>
            </a:pPr>
            <a:r>
              <a:rPr lang="en-US" dirty="0"/>
              <a:t>Spatiotemporal, dynamic</a:t>
            </a:r>
          </a:p>
          <a:p>
            <a:pPr marL="285750" indent="-285750">
              <a:buFont typeface="Arial"/>
              <a:buChar char="•"/>
            </a:pPr>
            <a:r>
              <a:rPr lang="en-US" dirty="0"/>
              <a:t>High sparsity</a:t>
            </a:r>
          </a:p>
          <a:p>
            <a:pPr marL="285750" indent="-285750">
              <a:buFont typeface="Arial"/>
              <a:buChar char="•"/>
            </a:pPr>
            <a:endParaRPr lang="en-US" dirty="0"/>
          </a:p>
        </p:txBody>
      </p:sp>
      <p:sp>
        <p:nvSpPr>
          <p:cNvPr id="5" name="TextBox 4">
            <a:extLst>
              <a:ext uri="{FF2B5EF4-FFF2-40B4-BE49-F238E27FC236}">
                <a16:creationId xmlns:a16="http://schemas.microsoft.com/office/drawing/2014/main" id="{1F502B6E-38F6-9535-F34B-96BF41687C0F}"/>
              </a:ext>
            </a:extLst>
          </p:cNvPr>
          <p:cNvSpPr txBox="1"/>
          <p:nvPr/>
        </p:nvSpPr>
        <p:spPr>
          <a:xfrm>
            <a:off x="4274456" y="1567541"/>
            <a:ext cx="771434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Foundational developments, state of the art results</a:t>
            </a:r>
          </a:p>
          <a:p>
            <a:r>
              <a:rPr lang="en-US" dirty="0"/>
              <a:t>Novel algorithms and innovations in </a:t>
            </a:r>
          </a:p>
          <a:p>
            <a:pPr marL="285750" indent="-285750">
              <a:buFont typeface="Arial"/>
              <a:buChar char="•"/>
            </a:pPr>
            <a:r>
              <a:rPr lang="en-US" dirty="0"/>
              <a:t>Foundation model design</a:t>
            </a:r>
          </a:p>
          <a:p>
            <a:pPr marL="285750" indent="-285750">
              <a:buFont typeface="Arial"/>
              <a:buChar char="•"/>
            </a:pPr>
            <a:r>
              <a:rPr lang="en-US" dirty="0"/>
              <a:t>Training and optimization strategies</a:t>
            </a:r>
          </a:p>
          <a:p>
            <a:pPr marL="285750" indent="-285750">
              <a:buFont typeface="Arial"/>
              <a:buChar char="•"/>
            </a:pPr>
            <a:r>
              <a:rPr lang="en-US" dirty="0"/>
              <a:t>Physics integration</a:t>
            </a:r>
          </a:p>
          <a:p>
            <a:pPr marL="285750" indent="-285750">
              <a:buFont typeface="Arial"/>
              <a:buChar char="•"/>
            </a:pPr>
            <a:endParaRPr lang="en-US" dirty="0"/>
          </a:p>
        </p:txBody>
      </p:sp>
      <p:pic>
        <p:nvPicPr>
          <p:cNvPr id="3" name="Picture 2">
            <a:extLst>
              <a:ext uri="{FF2B5EF4-FFF2-40B4-BE49-F238E27FC236}">
                <a16:creationId xmlns:a16="http://schemas.microsoft.com/office/drawing/2014/main" id="{C08813FA-69BF-C2F3-8BF4-EE90A31784E6}"/>
              </a:ext>
            </a:extLst>
          </p:cNvPr>
          <p:cNvPicPr>
            <a:picLocks noChangeAspect="1"/>
          </p:cNvPicPr>
          <p:nvPr/>
        </p:nvPicPr>
        <p:blipFill>
          <a:blip r:embed="rId4"/>
          <a:stretch>
            <a:fillRect/>
          </a:stretch>
        </p:blipFill>
        <p:spPr>
          <a:xfrm>
            <a:off x="613228" y="3368221"/>
            <a:ext cx="2569029" cy="2001158"/>
          </a:xfrm>
          <a:prstGeom prst="rect">
            <a:avLst/>
          </a:prstGeom>
        </p:spPr>
      </p:pic>
      <p:pic>
        <p:nvPicPr>
          <p:cNvPr id="7" name="Picture 6">
            <a:extLst>
              <a:ext uri="{FF2B5EF4-FFF2-40B4-BE49-F238E27FC236}">
                <a16:creationId xmlns:a16="http://schemas.microsoft.com/office/drawing/2014/main" id="{C9C3EF93-5FA0-8309-84B3-5FD85C7CF4E2}"/>
              </a:ext>
            </a:extLst>
          </p:cNvPr>
          <p:cNvPicPr>
            <a:picLocks noChangeAspect="1"/>
          </p:cNvPicPr>
          <p:nvPr/>
        </p:nvPicPr>
        <p:blipFill>
          <a:blip r:embed="rId5"/>
          <a:stretch>
            <a:fillRect/>
          </a:stretch>
        </p:blipFill>
        <p:spPr>
          <a:xfrm>
            <a:off x="3444875" y="3531961"/>
            <a:ext cx="2452915" cy="1256847"/>
          </a:xfrm>
          <a:prstGeom prst="rect">
            <a:avLst/>
          </a:prstGeom>
        </p:spPr>
      </p:pic>
      <p:pic>
        <p:nvPicPr>
          <p:cNvPr id="8" name="Picture 7">
            <a:extLst>
              <a:ext uri="{FF2B5EF4-FFF2-40B4-BE49-F238E27FC236}">
                <a16:creationId xmlns:a16="http://schemas.microsoft.com/office/drawing/2014/main" id="{8FB63280-6693-3E48-47E4-3F774BA2B8D8}"/>
              </a:ext>
            </a:extLst>
          </p:cNvPr>
          <p:cNvPicPr>
            <a:picLocks noChangeAspect="1"/>
          </p:cNvPicPr>
          <p:nvPr/>
        </p:nvPicPr>
        <p:blipFill>
          <a:blip r:embed="rId6"/>
          <a:stretch>
            <a:fillRect/>
          </a:stretch>
        </p:blipFill>
        <p:spPr>
          <a:xfrm>
            <a:off x="3442606" y="4843235"/>
            <a:ext cx="2373994" cy="1325790"/>
          </a:xfrm>
          <a:prstGeom prst="rect">
            <a:avLst/>
          </a:prstGeom>
        </p:spPr>
      </p:pic>
      <p:sp>
        <p:nvSpPr>
          <p:cNvPr id="12" name="TextBox 11">
            <a:extLst>
              <a:ext uri="{FF2B5EF4-FFF2-40B4-BE49-F238E27FC236}">
                <a16:creationId xmlns:a16="http://schemas.microsoft.com/office/drawing/2014/main" id="{79571284-E916-D846-D11C-147B6EED3554}"/>
              </a:ext>
            </a:extLst>
          </p:cNvPr>
          <p:cNvSpPr txBox="1"/>
          <p:nvPr/>
        </p:nvSpPr>
        <p:spPr>
          <a:xfrm>
            <a:off x="471713" y="5508168"/>
            <a:ext cx="2823028"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t>Particle collision tracks from RHIC (</a:t>
            </a:r>
            <a:r>
              <a:rPr lang="en-US" sz="1050" b="1" i="1" dirty="0"/>
              <a:t>above</a:t>
            </a:r>
            <a:r>
              <a:rPr lang="en-US" sz="1050" b="1" dirty="0"/>
              <a:t>), data transformations (</a:t>
            </a:r>
            <a:r>
              <a:rPr lang="en-US" sz="1050" b="1" i="1" dirty="0"/>
              <a:t>above right</a:t>
            </a:r>
            <a:r>
              <a:rPr lang="en-US" sz="1050" b="1" dirty="0"/>
              <a:t>), part of BNL's novel AI model design (</a:t>
            </a:r>
            <a:r>
              <a:rPr lang="en-US" sz="1050" b="1" i="1" dirty="0"/>
              <a:t>right</a:t>
            </a:r>
            <a:r>
              <a:rPr lang="en-US" sz="1050" b="1" dirty="0"/>
              <a:t>).</a:t>
            </a:r>
            <a:endParaRPr lang="en-US" dirty="0"/>
          </a:p>
        </p:txBody>
      </p:sp>
      <p:sp>
        <p:nvSpPr>
          <p:cNvPr id="13" name="Arrow: Left 12">
            <a:extLst>
              <a:ext uri="{FF2B5EF4-FFF2-40B4-BE49-F238E27FC236}">
                <a16:creationId xmlns:a16="http://schemas.microsoft.com/office/drawing/2014/main" id="{2EC995D3-8F40-A748-C42E-149084611D1F}"/>
              </a:ext>
            </a:extLst>
          </p:cNvPr>
          <p:cNvSpPr/>
          <p:nvPr/>
        </p:nvSpPr>
        <p:spPr>
          <a:xfrm rot="16200000">
            <a:off x="6678496" y="4725759"/>
            <a:ext cx="261257" cy="232229"/>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6C2343AB-C0C3-E81B-596A-0A8469417A1D}"/>
              </a:ext>
            </a:extLst>
          </p:cNvPr>
          <p:cNvSpPr txBox="1"/>
          <p:nvPr/>
        </p:nvSpPr>
        <p:spPr>
          <a:xfrm>
            <a:off x="8273143" y="1843313"/>
            <a:ext cx="3918855" cy="1520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Experimental results</a:t>
            </a:r>
          </a:p>
          <a:p>
            <a:pPr marL="285750" indent="-285750">
              <a:buFont typeface="Arial"/>
              <a:buChar char="•"/>
            </a:pPr>
            <a:r>
              <a:rPr lang="en-US" dirty="0"/>
              <a:t>Outperform competing methods</a:t>
            </a:r>
          </a:p>
          <a:p>
            <a:pPr marL="285750" indent="-285750">
              <a:buFont typeface="Arial"/>
              <a:buChar char="•"/>
            </a:pPr>
            <a:r>
              <a:rPr lang="en-US" dirty="0"/>
              <a:t>Regularly publish in top AI conferences (</a:t>
            </a:r>
            <a:r>
              <a:rPr lang="en-US" dirty="0" err="1"/>
              <a:t>NeurIPS</a:t>
            </a:r>
            <a:r>
              <a:rPr lang="en-US" dirty="0"/>
              <a:t>, ICML, ICLR, AAAI, etc.)</a:t>
            </a:r>
          </a:p>
        </p:txBody>
      </p:sp>
      <p:pic>
        <p:nvPicPr>
          <p:cNvPr id="15" name="Picture 14">
            <a:extLst>
              <a:ext uri="{FF2B5EF4-FFF2-40B4-BE49-F238E27FC236}">
                <a16:creationId xmlns:a16="http://schemas.microsoft.com/office/drawing/2014/main" id="{E1F60F57-CFCE-EBB1-4A85-AD403760F72F}"/>
              </a:ext>
            </a:extLst>
          </p:cNvPr>
          <p:cNvPicPr>
            <a:picLocks noChangeAspect="1"/>
          </p:cNvPicPr>
          <p:nvPr/>
        </p:nvPicPr>
        <p:blipFill>
          <a:blip r:embed="rId7"/>
          <a:srcRect l="1786" t="-165" r="-111" b="330"/>
          <a:stretch>
            <a:fillRect/>
          </a:stretch>
        </p:blipFill>
        <p:spPr>
          <a:xfrm>
            <a:off x="8515810" y="3432628"/>
            <a:ext cx="3597243" cy="2231584"/>
          </a:xfrm>
          <a:prstGeom prst="rect">
            <a:avLst/>
          </a:prstGeom>
        </p:spPr>
      </p:pic>
      <p:sp>
        <p:nvSpPr>
          <p:cNvPr id="16" name="TextBox 15">
            <a:extLst>
              <a:ext uri="{FF2B5EF4-FFF2-40B4-BE49-F238E27FC236}">
                <a16:creationId xmlns:a16="http://schemas.microsoft.com/office/drawing/2014/main" id="{EF5B28E6-7BCD-6CEE-508A-777CD1509061}"/>
              </a:ext>
            </a:extLst>
          </p:cNvPr>
          <p:cNvSpPr txBox="1"/>
          <p:nvPr/>
        </p:nvSpPr>
        <p:spPr>
          <a:xfrm>
            <a:off x="7815941" y="5733139"/>
            <a:ext cx="4172856"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t>Robustly learning continuous scientific data with scalable conditional neural fields (</a:t>
            </a:r>
            <a:r>
              <a:rPr lang="en-US" sz="1050" b="1" i="1" dirty="0"/>
              <a:t>left</a:t>
            </a:r>
            <a:r>
              <a:rPr lang="en-US" sz="1050" b="1" dirty="0"/>
              <a:t>), physics-constrained diffusion models for x-ray coherent diffractive imaging (</a:t>
            </a:r>
            <a:r>
              <a:rPr lang="en-US" sz="1050" b="1" i="1" dirty="0"/>
              <a:t>above</a:t>
            </a:r>
            <a:r>
              <a:rPr lang="en-US" sz="1050" b="1" dirty="0"/>
              <a:t>).</a:t>
            </a:r>
            <a:endParaRPr lang="en-US" dirty="0"/>
          </a:p>
        </p:txBody>
      </p:sp>
      <p:sp>
        <p:nvSpPr>
          <p:cNvPr id="17" name="TextBox 16">
            <a:extLst>
              <a:ext uri="{FF2B5EF4-FFF2-40B4-BE49-F238E27FC236}">
                <a16:creationId xmlns:a16="http://schemas.microsoft.com/office/drawing/2014/main" id="{5892E88A-CEFC-FE84-61C3-A7B37130F155}"/>
              </a:ext>
            </a:extLst>
          </p:cNvPr>
          <p:cNvSpPr txBox="1"/>
          <p:nvPr/>
        </p:nvSpPr>
        <p:spPr>
          <a:xfrm>
            <a:off x="7576454" y="3773709"/>
            <a:ext cx="100148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b="1" dirty="0"/>
              <a:t>Ground truth</a:t>
            </a:r>
            <a:endParaRPr lang="en-US" dirty="0"/>
          </a:p>
        </p:txBody>
      </p:sp>
      <p:sp>
        <p:nvSpPr>
          <p:cNvPr id="18" name="TextBox 17">
            <a:extLst>
              <a:ext uri="{FF2B5EF4-FFF2-40B4-BE49-F238E27FC236}">
                <a16:creationId xmlns:a16="http://schemas.microsoft.com/office/drawing/2014/main" id="{C1365BAA-49A7-620F-5B8D-692CF9C3AF2F}"/>
              </a:ext>
            </a:extLst>
          </p:cNvPr>
          <p:cNvSpPr txBox="1"/>
          <p:nvPr/>
        </p:nvSpPr>
        <p:spPr>
          <a:xfrm>
            <a:off x="7496624" y="4368794"/>
            <a:ext cx="100148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b="1" err="1"/>
              <a:t>UNet</a:t>
            </a:r>
            <a:r>
              <a:rPr lang="en-US" sz="1050" b="1" dirty="0"/>
              <a:t> </a:t>
            </a:r>
            <a:r>
              <a:rPr lang="en-US" sz="1050" b="1"/>
              <a:t>baseline</a:t>
            </a:r>
            <a:endParaRPr lang="en-US"/>
          </a:p>
        </p:txBody>
      </p:sp>
      <p:sp>
        <p:nvSpPr>
          <p:cNvPr id="19" name="TextBox 18">
            <a:extLst>
              <a:ext uri="{FF2B5EF4-FFF2-40B4-BE49-F238E27FC236}">
                <a16:creationId xmlns:a16="http://schemas.microsoft.com/office/drawing/2014/main" id="{63B9D2F6-5458-3376-26AC-2165E694FEDC}"/>
              </a:ext>
            </a:extLst>
          </p:cNvPr>
          <p:cNvSpPr txBox="1"/>
          <p:nvPr/>
        </p:nvSpPr>
        <p:spPr>
          <a:xfrm>
            <a:off x="7511139" y="5181594"/>
            <a:ext cx="100148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b="1" dirty="0"/>
              <a:t>Ours</a:t>
            </a:r>
            <a:endParaRPr lang="en-US" dirty="0"/>
          </a:p>
        </p:txBody>
      </p:sp>
    </p:spTree>
    <p:extLst>
      <p:ext uri="{BB962C8B-B14F-4D97-AF65-F5344CB8AC3E}">
        <p14:creationId xmlns:p14="http://schemas.microsoft.com/office/powerpoint/2010/main" val="2567100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F0D21-75B0-1505-7DDB-BE88148D6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5F339-B4D7-CB84-8D35-2134837F37C9}"/>
              </a:ext>
            </a:extLst>
          </p:cNvPr>
          <p:cNvSpPr>
            <a:spLocks noGrp="1"/>
          </p:cNvSpPr>
          <p:nvPr>
            <p:ph type="title"/>
          </p:nvPr>
        </p:nvSpPr>
        <p:spPr/>
        <p:txBody>
          <a:bodyPr/>
          <a:lstStyle/>
          <a:p>
            <a:r>
              <a:rPr lang="en-US" dirty="0"/>
              <a:t>Bringing AI into the Real World</a:t>
            </a:r>
          </a:p>
        </p:txBody>
      </p:sp>
      <p:sp>
        <p:nvSpPr>
          <p:cNvPr id="4" name="TextBox 3">
            <a:extLst>
              <a:ext uri="{FF2B5EF4-FFF2-40B4-BE49-F238E27FC236}">
                <a16:creationId xmlns:a16="http://schemas.microsoft.com/office/drawing/2014/main" id="{0D7ECC6A-35AC-348E-1403-156A526770BA}"/>
              </a:ext>
            </a:extLst>
          </p:cNvPr>
          <p:cNvSpPr txBox="1"/>
          <p:nvPr/>
        </p:nvSpPr>
        <p:spPr>
          <a:xfrm>
            <a:off x="431303" y="1452625"/>
            <a:ext cx="386878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AI Co-design</a:t>
            </a:r>
            <a:r>
              <a:rPr lang="en-US" dirty="0"/>
              <a:t> – identify and exploit synergies between hardware and algorithms</a:t>
            </a:r>
            <a:endParaRPr lang="en-US"/>
          </a:p>
          <a:p>
            <a:pPr marL="285750" indent="-285750">
              <a:buFont typeface="Arial"/>
              <a:buChar char="•"/>
            </a:pPr>
            <a:r>
              <a:rPr lang="en-US" dirty="0"/>
              <a:t>Dataflow architectures</a:t>
            </a:r>
          </a:p>
          <a:p>
            <a:pPr marL="285750" indent="-285750">
              <a:buFont typeface="Arial"/>
              <a:buChar char="•"/>
            </a:pPr>
            <a:r>
              <a:rPr lang="en-US" dirty="0"/>
              <a:t>Efficient edge inference</a:t>
            </a:r>
          </a:p>
          <a:p>
            <a:pPr marL="285750" indent="-285750">
              <a:buFont typeface="Arial"/>
              <a:buChar char="•"/>
            </a:pPr>
            <a:r>
              <a:rPr lang="en-US" dirty="0"/>
              <a:t>Designing algorithms and accelerators for future data needs</a:t>
            </a:r>
          </a:p>
          <a:p>
            <a:pPr marL="285750" indent="-285750">
              <a:buFont typeface="Arial"/>
              <a:buChar char="•"/>
            </a:pPr>
            <a:r>
              <a:rPr lang="en-US" dirty="0"/>
              <a:t>Novel sensors and data modalities</a:t>
            </a:r>
          </a:p>
        </p:txBody>
      </p:sp>
      <p:sp>
        <p:nvSpPr>
          <p:cNvPr id="5" name="TextBox 4">
            <a:extLst>
              <a:ext uri="{FF2B5EF4-FFF2-40B4-BE49-F238E27FC236}">
                <a16:creationId xmlns:a16="http://schemas.microsoft.com/office/drawing/2014/main" id="{7A1A8787-C52E-F1F4-F184-9324D97DA7FE}"/>
              </a:ext>
            </a:extLst>
          </p:cNvPr>
          <p:cNvSpPr txBox="1"/>
          <p:nvPr/>
        </p:nvSpPr>
        <p:spPr>
          <a:xfrm>
            <a:off x="4296295" y="1452625"/>
            <a:ext cx="406033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Trustworthy &amp; Secure AI</a:t>
            </a:r>
            <a:r>
              <a:rPr lang="en-US" dirty="0"/>
              <a:t> – address the vulnerabilities and limitations that impede AI uses for science, security</a:t>
            </a:r>
          </a:p>
          <a:p>
            <a:pPr marL="285750" indent="-285750">
              <a:buFont typeface="Arial"/>
              <a:buChar char="•"/>
            </a:pPr>
            <a:r>
              <a:rPr lang="en-US" dirty="0"/>
              <a:t>Robust adversarial defenses</a:t>
            </a:r>
          </a:p>
          <a:p>
            <a:pPr marL="285750" indent="-285750">
              <a:buFont typeface="Arial"/>
              <a:buChar char="•"/>
            </a:pPr>
            <a:r>
              <a:rPr lang="en-US" dirty="0"/>
              <a:t>Explainable AI</a:t>
            </a:r>
          </a:p>
          <a:p>
            <a:pPr marL="285750" indent="-285750">
              <a:buFont typeface="Arial"/>
              <a:buChar char="•"/>
            </a:pPr>
            <a:r>
              <a:rPr lang="en-US" dirty="0"/>
              <a:t>Data and model lifecycles</a:t>
            </a:r>
          </a:p>
        </p:txBody>
      </p:sp>
      <p:sp>
        <p:nvSpPr>
          <p:cNvPr id="6" name="TextBox 5">
            <a:extLst>
              <a:ext uri="{FF2B5EF4-FFF2-40B4-BE49-F238E27FC236}">
                <a16:creationId xmlns:a16="http://schemas.microsoft.com/office/drawing/2014/main" id="{48E53494-BC90-CAC0-B3FF-880A6B186ADA}"/>
              </a:ext>
            </a:extLst>
          </p:cNvPr>
          <p:cNvSpPr txBox="1"/>
          <p:nvPr/>
        </p:nvSpPr>
        <p:spPr>
          <a:xfrm>
            <a:off x="9463867" y="3392903"/>
            <a:ext cx="20075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Embodied AI...</a:t>
            </a:r>
            <a:endParaRPr lang="en-US" dirty="0"/>
          </a:p>
        </p:txBody>
      </p:sp>
      <p:pic>
        <p:nvPicPr>
          <p:cNvPr id="3" name="Picture 2" descr="A picture containing text&#10;&#10;AI-generated content may be incorrect.">
            <a:extLst>
              <a:ext uri="{FF2B5EF4-FFF2-40B4-BE49-F238E27FC236}">
                <a16:creationId xmlns:a16="http://schemas.microsoft.com/office/drawing/2014/main" id="{5F782755-1C1A-D561-F80E-189AE739CF7F}"/>
              </a:ext>
            </a:extLst>
          </p:cNvPr>
          <p:cNvPicPr>
            <a:picLocks noChangeAspect="1"/>
          </p:cNvPicPr>
          <p:nvPr/>
        </p:nvPicPr>
        <p:blipFill>
          <a:blip r:embed="rId2"/>
          <a:stretch>
            <a:fillRect/>
          </a:stretch>
        </p:blipFill>
        <p:spPr>
          <a:xfrm>
            <a:off x="3897822" y="5066773"/>
            <a:ext cx="2376008" cy="1513165"/>
          </a:xfrm>
          <a:prstGeom prst="rect">
            <a:avLst/>
          </a:prstGeom>
        </p:spPr>
      </p:pic>
      <p:pic>
        <p:nvPicPr>
          <p:cNvPr id="7" name="Picture 6" descr="A picture containing text, floor, indoor, several&#10;&#10;AI-generated content may be incorrect.">
            <a:extLst>
              <a:ext uri="{FF2B5EF4-FFF2-40B4-BE49-F238E27FC236}">
                <a16:creationId xmlns:a16="http://schemas.microsoft.com/office/drawing/2014/main" id="{81A0880D-609D-C404-F38C-AB2B5BD8DFC4}"/>
              </a:ext>
            </a:extLst>
          </p:cNvPr>
          <p:cNvPicPr>
            <a:picLocks noChangeAspect="1"/>
          </p:cNvPicPr>
          <p:nvPr/>
        </p:nvPicPr>
        <p:blipFill>
          <a:blip r:embed="rId3"/>
          <a:stretch>
            <a:fillRect/>
          </a:stretch>
        </p:blipFill>
        <p:spPr>
          <a:xfrm>
            <a:off x="6362393" y="5439474"/>
            <a:ext cx="2424331" cy="1278098"/>
          </a:xfrm>
          <a:prstGeom prst="rect">
            <a:avLst/>
          </a:prstGeom>
        </p:spPr>
      </p:pic>
      <p:pic>
        <p:nvPicPr>
          <p:cNvPr id="8" name="Picture 7" descr="Timeline&#10;&#10;AI-generated content may be incorrect.">
            <a:extLst>
              <a:ext uri="{FF2B5EF4-FFF2-40B4-BE49-F238E27FC236}">
                <a16:creationId xmlns:a16="http://schemas.microsoft.com/office/drawing/2014/main" id="{B258216E-7481-5CBA-DF92-E110E4D23AD0}"/>
              </a:ext>
            </a:extLst>
          </p:cNvPr>
          <p:cNvPicPr>
            <a:picLocks noChangeAspect="1"/>
          </p:cNvPicPr>
          <p:nvPr/>
        </p:nvPicPr>
        <p:blipFill>
          <a:blip r:embed="rId4"/>
          <a:stretch>
            <a:fillRect/>
          </a:stretch>
        </p:blipFill>
        <p:spPr>
          <a:xfrm>
            <a:off x="4483085" y="3185151"/>
            <a:ext cx="4162600" cy="1333588"/>
          </a:xfrm>
          <a:prstGeom prst="rect">
            <a:avLst/>
          </a:prstGeom>
        </p:spPr>
      </p:pic>
      <p:pic>
        <p:nvPicPr>
          <p:cNvPr id="9" name="Picture 8" descr="A screenshot of a video game&#10;&#10;AI-generated content may be incorrect.">
            <a:extLst>
              <a:ext uri="{FF2B5EF4-FFF2-40B4-BE49-F238E27FC236}">
                <a16:creationId xmlns:a16="http://schemas.microsoft.com/office/drawing/2014/main" id="{CD399078-FD07-B105-4336-9D5C1F427566}"/>
              </a:ext>
            </a:extLst>
          </p:cNvPr>
          <p:cNvPicPr>
            <a:picLocks noChangeAspect="1"/>
          </p:cNvPicPr>
          <p:nvPr/>
        </p:nvPicPr>
        <p:blipFill>
          <a:blip r:embed="rId5"/>
          <a:stretch>
            <a:fillRect/>
          </a:stretch>
        </p:blipFill>
        <p:spPr>
          <a:xfrm>
            <a:off x="430067" y="3911232"/>
            <a:ext cx="1572676" cy="1713016"/>
          </a:xfrm>
          <a:prstGeom prst="rect">
            <a:avLst/>
          </a:prstGeom>
        </p:spPr>
      </p:pic>
      <p:sp>
        <p:nvSpPr>
          <p:cNvPr id="11" name="TextBox 10">
            <a:extLst>
              <a:ext uri="{FF2B5EF4-FFF2-40B4-BE49-F238E27FC236}">
                <a16:creationId xmlns:a16="http://schemas.microsoft.com/office/drawing/2014/main" id="{F825D582-A977-A25D-3ACC-74EED072A03B}"/>
              </a:ext>
            </a:extLst>
          </p:cNvPr>
          <p:cNvSpPr txBox="1"/>
          <p:nvPr/>
        </p:nvSpPr>
        <p:spPr>
          <a:xfrm>
            <a:off x="429768" y="5634003"/>
            <a:ext cx="3137615"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t>AI model deployment on dataflow AI accelerator architecture (</a:t>
            </a:r>
            <a:r>
              <a:rPr lang="en-US" sz="1050" b="1" i="1" dirty="0"/>
              <a:t>left</a:t>
            </a:r>
            <a:r>
              <a:rPr lang="en-US" sz="1050" b="1" dirty="0"/>
              <a:t>), sparse pixel updates in event-based camera, requiring novel AI design (right).</a:t>
            </a:r>
          </a:p>
        </p:txBody>
      </p:sp>
      <p:pic>
        <p:nvPicPr>
          <p:cNvPr id="12" name="Picture 11" descr="A picture containing text&#10;&#10;AI-generated content may be incorrect.">
            <a:extLst>
              <a:ext uri="{FF2B5EF4-FFF2-40B4-BE49-F238E27FC236}">
                <a16:creationId xmlns:a16="http://schemas.microsoft.com/office/drawing/2014/main" id="{C80B5AA4-F4DD-BC8A-4500-844666AE56C4}"/>
              </a:ext>
            </a:extLst>
          </p:cNvPr>
          <p:cNvPicPr>
            <a:picLocks noChangeAspect="1"/>
          </p:cNvPicPr>
          <p:nvPr/>
        </p:nvPicPr>
        <p:blipFill>
          <a:blip r:embed="rId6"/>
          <a:stretch>
            <a:fillRect/>
          </a:stretch>
        </p:blipFill>
        <p:spPr>
          <a:xfrm>
            <a:off x="2156233" y="3757131"/>
            <a:ext cx="1252145" cy="1009650"/>
          </a:xfrm>
          <a:prstGeom prst="rect">
            <a:avLst/>
          </a:prstGeom>
        </p:spPr>
      </p:pic>
      <p:pic>
        <p:nvPicPr>
          <p:cNvPr id="13" name="Picture 12" descr="A picture containing text&#10;&#10;AI-generated content may be incorrect.">
            <a:extLst>
              <a:ext uri="{FF2B5EF4-FFF2-40B4-BE49-F238E27FC236}">
                <a16:creationId xmlns:a16="http://schemas.microsoft.com/office/drawing/2014/main" id="{9DEBE978-9C39-B052-276F-EEF1C7D758B8}"/>
              </a:ext>
            </a:extLst>
          </p:cNvPr>
          <p:cNvPicPr>
            <a:picLocks noChangeAspect="1"/>
          </p:cNvPicPr>
          <p:nvPr/>
        </p:nvPicPr>
        <p:blipFill>
          <a:blip r:embed="rId7"/>
          <a:stretch>
            <a:fillRect/>
          </a:stretch>
        </p:blipFill>
        <p:spPr>
          <a:xfrm>
            <a:off x="2159293" y="4773860"/>
            <a:ext cx="1260446" cy="861619"/>
          </a:xfrm>
          <a:prstGeom prst="rect">
            <a:avLst/>
          </a:prstGeom>
        </p:spPr>
      </p:pic>
      <p:sp>
        <p:nvSpPr>
          <p:cNvPr id="14" name="TextBox 13">
            <a:extLst>
              <a:ext uri="{FF2B5EF4-FFF2-40B4-BE49-F238E27FC236}">
                <a16:creationId xmlns:a16="http://schemas.microsoft.com/office/drawing/2014/main" id="{4EE08451-6C6F-B4AD-A86E-DBF2FC1C10B1}"/>
              </a:ext>
            </a:extLst>
          </p:cNvPr>
          <p:cNvSpPr txBox="1"/>
          <p:nvPr/>
        </p:nvSpPr>
        <p:spPr>
          <a:xfrm>
            <a:off x="4344630" y="4515470"/>
            <a:ext cx="4444899"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ea typeface="+mn-lt"/>
                <a:cs typeface="+mn-lt"/>
              </a:rPr>
              <a:t>Benchmark design for </a:t>
            </a:r>
            <a:r>
              <a:rPr lang="en-US" sz="1050" b="1" dirty="0"/>
              <a:t>evaluating dataset distillation vulnerability (</a:t>
            </a:r>
            <a:r>
              <a:rPr lang="en-US" sz="1050" b="1" i="1" dirty="0"/>
              <a:t>above</a:t>
            </a:r>
            <a:r>
              <a:rPr lang="en-US" sz="1050" b="1" dirty="0"/>
              <a:t>), learning features that are robust against adversarial attacks (</a:t>
            </a:r>
            <a:r>
              <a:rPr lang="en-US" sz="1050" b="1" i="1" dirty="0"/>
              <a:t>below left</a:t>
            </a:r>
            <a:r>
              <a:rPr lang="en-US" sz="1050" b="1" dirty="0"/>
              <a:t>), detecting data manipulation in the wild (</a:t>
            </a:r>
            <a:r>
              <a:rPr lang="en-US" sz="1050" b="1" i="1" dirty="0"/>
              <a:t>below right</a:t>
            </a:r>
            <a:r>
              <a:rPr lang="en-US" sz="1050" b="1" dirty="0"/>
              <a:t>).</a:t>
            </a:r>
            <a:endParaRPr lang="en-US" dirty="0"/>
          </a:p>
        </p:txBody>
      </p:sp>
    </p:spTree>
    <p:extLst>
      <p:ext uri="{BB962C8B-B14F-4D97-AF65-F5344CB8AC3E}">
        <p14:creationId xmlns:p14="http://schemas.microsoft.com/office/powerpoint/2010/main" val="5468813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TotalTime>
  <Words>977</Words>
  <Application>Microsoft Office PowerPoint</Application>
  <PresentationFormat>Widescreen</PresentationFormat>
  <Paragraphs>172</Paragraphs>
  <Slides>18</Slides>
  <Notes>1</Notes>
  <HiddenSlides>0</HiddenSlides>
  <MMClips>7</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Robotics and Embodied AI at Brookhaven Lab</vt:lpstr>
      <vt:lpstr>Scientific Research at BNL</vt:lpstr>
      <vt:lpstr>Automation &amp; Robotics in plain language</vt:lpstr>
      <vt:lpstr>Automation &amp; Robotics for scientific experiments</vt:lpstr>
      <vt:lpstr>Automation &amp; Robotics at BNL</vt:lpstr>
      <vt:lpstr>Where does AI fit in?</vt:lpstr>
      <vt:lpstr>AI research at BNL</vt:lpstr>
      <vt:lpstr>Designing AI for Unique Data Needs</vt:lpstr>
      <vt:lpstr>Bringing AI into the Real World</vt:lpstr>
      <vt:lpstr>Robotics Research</vt:lpstr>
      <vt:lpstr>Why is AI exciting for Robotics now?</vt:lpstr>
      <vt:lpstr>Embodied AI</vt:lpstr>
      <vt:lpstr>SEAL: The Scientific Embodied Agents Lab</vt:lpstr>
      <vt:lpstr>SEAL Robots</vt:lpstr>
      <vt:lpstr>Humanoid Robots, then and now</vt:lpstr>
      <vt:lpstr>Humanoid robot, also now</vt:lpstr>
      <vt:lpstr>SEAL Research</vt:lpstr>
      <vt:lpstr>Partnerships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Soto, Carlos</dc:creator>
  <cp:lastModifiedBy>Carlos X Soto</cp:lastModifiedBy>
  <cp:revision>511</cp:revision>
  <dcterms:created xsi:type="dcterms:W3CDTF">2025-09-10T15:54:25Z</dcterms:created>
  <dcterms:modified xsi:type="dcterms:W3CDTF">2025-09-12T13:14:17Z</dcterms:modified>
</cp:coreProperties>
</file>