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9"/>
  </p:notesMasterIdLst>
  <p:sldIdLst>
    <p:sldId id="256" r:id="rId5"/>
    <p:sldId id="262" r:id="rId6"/>
    <p:sldId id="270" r:id="rId7"/>
    <p:sldId id="263" r:id="rId8"/>
    <p:sldId id="264" r:id="rId9"/>
    <p:sldId id="265" r:id="rId10"/>
    <p:sldId id="266" r:id="rId11"/>
    <p:sldId id="268" r:id="rId12"/>
    <p:sldId id="269" r:id="rId13"/>
    <p:sldId id="272" r:id="rId14"/>
    <p:sldId id="273" r:id="rId15"/>
    <p:sldId id="274" r:id="rId16"/>
    <p:sldId id="275"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0E15C2-37BC-425B-BACC-A8212BF9AAE7}" v="1088" dt="2025-09-09T15:24:53.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61" autoAdjust="0"/>
    <p:restoredTop sz="95388" autoAdjust="0"/>
  </p:normalViewPr>
  <p:slideViewPr>
    <p:cSldViewPr snapToGrid="0" snapToObjects="1">
      <p:cViewPr>
        <p:scale>
          <a:sx n="73" d="100"/>
          <a:sy n="73" d="100"/>
        </p:scale>
        <p:origin x="1248" y="3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My name is Jasmin Lin, and I’m excited to share with you my work at Brookhaven National Laboratory, alongside my mentor, Dr. Wei Xu. Our project looks into evaluating the baseline reinforcement learning algorithm to train policies in simulation with the support of virtual reality for evaluation.</a:t>
            </a:r>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611311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the initial behaviors of the robots were erratic and unstable, reflective of typical reinforcement learning behavior. By approximately step 3, 420, the G1 robot was exhibiting stable alternating bipedal stepping. The H1 robot achieved this sooner, at approximately 2, 250 steps, with smoother stepping and improved posture. This significant difference may be attributed to the difference in shape &amp; height of the robots, as well as the H1 robot having higher degrees-of-freedom.</a:t>
            </a:r>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4238738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forward, we plant to extend this framework to variable terrains, apply curriculum learning for more stable policy development, and explore upper-limb coordination in tandem with walking efficiency. We aim to bridge the sim-to-real gap to improve real-time adaptability in dynamic environments and deploy the policies on physical robots. Finally, integration with vision-language-action models can unify high-level planning with low-level motor control, advancing humanoid autonomy and embodied intelligence.</a:t>
            </a:r>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51063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all seen those science-fiction movies where humanoid robots take over human roles, or over the world. You might recognize these characters on the screen. C-3PO from Star Wars, Sonny from I, Robot, and my personal favorite, Mother from I am Mother. Mother is a humanoid robot that plays the roles of a mother and mentor to a human girl. She can walk, talk, and almost think like a human. She’s just another fictional robot in a movie, but what if we could make her real?</a:t>
            </a:r>
          </a:p>
        </p:txBody>
      </p:sp>
      <p:sp>
        <p:nvSpPr>
          <p:cNvPr id="4" name="Slide Number Placeholder 3"/>
          <p:cNvSpPr>
            <a:spLocks noGrp="1"/>
          </p:cNvSpPr>
          <p:nvPr>
            <p:ph type="sldNum" sz="quarter" idx="5"/>
          </p:nvPr>
        </p:nvSpPr>
        <p:spPr/>
        <p:txBody>
          <a:bodyPr/>
          <a:lstStyle/>
          <a:p>
            <a:fld id="{515839EF-EF2D-A244-8B03-02564FD38722}" type="slidenum">
              <a:rPr lang="en-US" smtClean="0"/>
              <a:t>2</a:t>
            </a:fld>
            <a:endParaRPr lang="en-US"/>
          </a:p>
        </p:txBody>
      </p:sp>
    </p:spTree>
    <p:extLst>
      <p:ext uri="{BB962C8B-B14F-4D97-AF65-F5344CB8AC3E}">
        <p14:creationId xmlns:p14="http://schemas.microsoft.com/office/powerpoint/2010/main" val="3631636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current human-centric world, humanoid robots are uniquely valuable because of their ability to operate alongside us without the need for </a:t>
            </a:r>
            <a:r>
              <a:rPr lang="en-US" dirty="0" err="1"/>
              <a:t>majot</a:t>
            </a:r>
            <a:r>
              <a:rPr lang="en-US" dirty="0"/>
              <a:t> modifications. To be useful, they require reliable control policies. Recently, vision-language-action models have made breakthroughs in high-level planning, but lack precise lower-level motor control. To this, we asked, “to what extent can reinforcement learning produce stable humanoid walking policies out-of-the-box? As new platforms like the Unitree R1 are released, the development of baseline locomotion policies becomes more important. I’m going to play a video, which some of you may have seen before.</a:t>
            </a:r>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110668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was done by some remarkable researchers at UC San Diego, MIT, and NVIDIA, who all came together with expertise in robotics, reinforcement learning, and simulation. The impressive part is how the robot can toss the ball while maintaining balance. My research builds on top of this by exploring reinforcement learning  in locomotion, testing their capabilities, and finding ways to extend them for more complex tasks.</a:t>
            </a:r>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1583500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Vision-language-action models aim to translate both visual and language input directly into action. For instance, NVIDIA’s GR00T-N1.5 has a dual-system architecture that mimics the human nervous system to produce actions in response to instruction. OpenVLA has been trained on over a million robot data to have increased understanding of tasks. Both models excel at generalization, understanding natural language, and planning multi-step tasks.</a:t>
            </a:r>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63295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Reinforcement learning takes trial-and-error to the next level, allowing robots to discover their own gait &amp; movement strategies. A great example is the ANYmal robot, a quadruped whose reinforcement learning navigation policy adapts its locomotive behaviors to the environment. The robot is able to navigate through varying obstacles without relying on hand-coded trajectories or pre-mapped paths, demonstrating its versatility in the real-world. Unlike the ANYmal robot, humanoids have their own set of challenges and complexity due to their body shape. We study the baseline evaluation of reinforcement learning in humanoid robots to help us understand how well these methods translate to more challenging robots.</a:t>
            </a:r>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2559784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common obstacles in our everyday lives are stairs. What may come easily to some of us is difficult for humanoid robots due to their need to determine varying stair height and translate it into leg raising, balancing, and stepping. To understand </a:t>
            </a:r>
            <a:r>
              <a:rPr lang="en-US" dirty="0" err="1"/>
              <a:t>strair</a:t>
            </a:r>
            <a:r>
              <a:rPr lang="en-US" dirty="0"/>
              <a:t> climbing in humanoids, we must first begin with something less complex—walking.</a:t>
            </a:r>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2416313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aim to benchmark the baseline performance of walking in humanoid locomotion by running simulations in NVIDIA Isaac Sim using the Isaac Lab framework &amp; the skrl library</a:t>
            </a:r>
            <a:r>
              <a:rPr lang="en-US"/>
              <a:t>, alongside </a:t>
            </a:r>
            <a:r>
              <a:rPr lang="en-US" dirty="0"/>
              <a:t>the Proximal Policy algorithm. We compare Unitree G1 &amp; H1 robots under identical conditions to understand how their designs affect stability. We bring in virtual reality evaluation via a Meta Quest Pro to allow us to step inside the robot’s world and observer gait, posture, and spatial realism up close. Altogether, we work to understand the limits and potential of reinforcement learning for complex robot behaviors so that future work can build on the foundations for more advanced interactions.</a:t>
            </a:r>
          </a:p>
        </p:txBody>
      </p:sp>
      <p:sp>
        <p:nvSpPr>
          <p:cNvPr id="4" name="Slide Number Placeholder 3"/>
          <p:cNvSpPr>
            <a:spLocks noGrp="1"/>
          </p:cNvSpPr>
          <p:nvPr>
            <p:ph type="sldNum" sz="quarter" idx="5"/>
          </p:nvPr>
        </p:nvSpPr>
        <p:spPr/>
        <p:txBody>
          <a:bodyPr/>
          <a:lstStyle/>
          <a:p>
            <a:fld id="{515839EF-EF2D-A244-8B03-02564FD38722}" type="slidenum">
              <a:rPr lang="en-US" smtClean="0"/>
              <a:t>8</a:t>
            </a:fld>
            <a:endParaRPr lang="en-US"/>
          </a:p>
        </p:txBody>
      </p:sp>
    </p:spTree>
    <p:extLst>
      <p:ext uri="{BB962C8B-B14F-4D97-AF65-F5344CB8AC3E}">
        <p14:creationId xmlns:p14="http://schemas.microsoft.com/office/powerpoint/2010/main" val="3433739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added minor adjustments to the algorithm, such as rewards for joint symmetry and correct torso orientation to promote proper human-like locomotive behaviors. The observation space for both robots included joint angles, velocities, foot contacts, and </a:t>
            </a:r>
            <a:r>
              <a:rPr lang="en-US" dirty="0" err="1"/>
              <a:t>Intertial</a:t>
            </a:r>
            <a:r>
              <a:rPr lang="en-US" dirty="0"/>
              <a:t> Measurement Unit readings. The action space allowed for the control of joint angles, torques, and positions, so robots could experiment with movement. Penalties and rewards were the driving force for achieving stable locomotion.</a:t>
            </a:r>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1344115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85326"/>
            <a:ext cx="10334625" cy="1803939"/>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50602"/>
            <a:ext cx="10334625" cy="1838663"/>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irobot.fandom.com/wiki/Sonny" TargetMode="External"/><Relationship Id="rId2" Type="http://schemas.openxmlformats.org/officeDocument/2006/relationships/hyperlink" Target="https://starwars.fandom.com/wiki/C-3PO" TargetMode="External"/><Relationship Id="rId1" Type="http://schemas.openxmlformats.org/officeDocument/2006/relationships/slideLayout" Target="../slideLayouts/slideLayout3.xml"/><Relationship Id="rId5" Type="http://schemas.openxmlformats.org/officeDocument/2006/relationships/hyperlink" Target="https://www.unitree.com/R1?utm_source=chatgpt.com" TargetMode="External"/><Relationship Id="rId4" Type="http://schemas.openxmlformats.org/officeDocument/2006/relationships/hyperlink" Target="https://villains.fandom.com/wiki/Mother_(I_Am_Mothe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DA73B626-F018-4332-D393-5A869DC88724}"/>
              </a:ext>
            </a:extLst>
          </p:cNvPr>
          <p:cNvSpPr>
            <a:spLocks noGrp="1"/>
          </p:cNvSpPr>
          <p:nvPr>
            <p:ph type="ctrTitle"/>
          </p:nvPr>
        </p:nvSpPr>
        <p:spPr>
          <a:xfrm>
            <a:off x="813175" y="2685326"/>
            <a:ext cx="10334625" cy="1803939"/>
          </a:xfrm>
        </p:spPr>
        <p:txBody>
          <a:bodyPr>
            <a:noAutofit/>
          </a:bodyPr>
          <a:lstStyle/>
          <a:p>
            <a:r>
              <a:rPr lang="en-US" sz="4800" dirty="0"/>
              <a:t>Reinforcement Learning for Humanoid Locomotion in Isaac Lab with VR Evaluation</a:t>
            </a:r>
          </a:p>
        </p:txBody>
      </p:sp>
      <p:sp>
        <p:nvSpPr>
          <p:cNvPr id="26" name="Subtitle 2">
            <a:extLst>
              <a:ext uri="{FF2B5EF4-FFF2-40B4-BE49-F238E27FC236}">
                <a16:creationId xmlns:a16="http://schemas.microsoft.com/office/drawing/2014/main" id="{1F3D125D-1958-B4A2-4785-10BC28809FF7}"/>
              </a:ext>
            </a:extLst>
          </p:cNvPr>
          <p:cNvSpPr>
            <a:spLocks noGrp="1"/>
          </p:cNvSpPr>
          <p:nvPr>
            <p:ph type="subTitle" idx="1"/>
          </p:nvPr>
        </p:nvSpPr>
        <p:spPr>
          <a:xfrm>
            <a:off x="813175" y="5773229"/>
            <a:ext cx="10334625" cy="746185"/>
          </a:xfrm>
        </p:spPr>
        <p:txBody>
          <a:bodyPr vert="horz" lIns="91440" tIns="45720" rIns="91440" bIns="45720" rtlCol="0" anchor="t">
            <a:normAutofit/>
          </a:bodyPr>
          <a:lstStyle/>
          <a:p>
            <a:endParaRPr lang="en-US" sz="1600"/>
          </a:p>
          <a:p>
            <a:r>
              <a:rPr lang="en-US" sz="1600" dirty="0"/>
              <a:t>September 11, 2025</a:t>
            </a:r>
            <a:endParaRPr lang="en-US"/>
          </a:p>
        </p:txBody>
      </p:sp>
      <p:sp>
        <p:nvSpPr>
          <p:cNvPr id="27" name="Text Placeholder 3">
            <a:extLst>
              <a:ext uri="{FF2B5EF4-FFF2-40B4-BE49-F238E27FC236}">
                <a16:creationId xmlns:a16="http://schemas.microsoft.com/office/drawing/2014/main" id="{3C986A36-DACF-5272-3BB7-C3D257B5D5F4}"/>
              </a:ext>
            </a:extLst>
          </p:cNvPr>
          <p:cNvSpPr>
            <a:spLocks noGrp="1"/>
          </p:cNvSpPr>
          <p:nvPr>
            <p:ph type="body" sz="quarter" idx="10"/>
          </p:nvPr>
        </p:nvSpPr>
        <p:spPr>
          <a:xfrm>
            <a:off x="813175" y="4793285"/>
            <a:ext cx="10334625" cy="746185"/>
          </a:xfrm>
        </p:spPr>
        <p:txBody>
          <a:bodyPr vert="horz" lIns="91440" tIns="45720" rIns="91440" bIns="45720" rtlCol="0" anchor="t">
            <a:noAutofit/>
          </a:bodyPr>
          <a:lstStyle/>
          <a:p>
            <a:r>
              <a:rPr lang="en-US" sz="2000" b="1"/>
              <a:t>Jasmin Lin</a:t>
            </a:r>
            <a:r>
              <a:rPr lang="en-US" sz="2000"/>
              <a:t>, Wei (Celia) Xu</a:t>
            </a:r>
          </a:p>
          <a:p>
            <a:r>
              <a:rPr lang="en-US" sz="2000">
                <a:cs typeface="Arial"/>
              </a:rPr>
              <a:t>Artificial Intelligence Department, Computing and Data Sciences Directorate</a:t>
            </a:r>
          </a:p>
          <a:p>
            <a:r>
              <a:rPr lang="en-US" sz="2000">
                <a:cs typeface="Arial"/>
              </a:rPr>
              <a:t>Brookhaven National Laboratory</a:t>
            </a:r>
            <a:endParaRPr lang="en-US" sz="2000"/>
          </a:p>
        </p:txBody>
      </p:sp>
      <p:sp>
        <p:nvSpPr>
          <p:cNvPr id="28" name="TextBox 27">
            <a:extLst>
              <a:ext uri="{FF2B5EF4-FFF2-40B4-BE49-F238E27FC236}">
                <a16:creationId xmlns:a16="http://schemas.microsoft.com/office/drawing/2014/main" id="{578B0B51-9569-7787-521F-EE4DA1518352}"/>
              </a:ext>
            </a:extLst>
          </p:cNvPr>
          <p:cNvSpPr txBox="1"/>
          <p:nvPr/>
        </p:nvSpPr>
        <p:spPr>
          <a:xfrm>
            <a:off x="865429" y="2303815"/>
            <a:ext cx="5582194" cy="369332"/>
          </a:xfrm>
          <a:prstGeom prst="rect">
            <a:avLst/>
          </a:prstGeom>
          <a:noFill/>
        </p:spPr>
        <p:txBody>
          <a:bodyPr wrap="square" rtlCol="0">
            <a:spAutoFit/>
          </a:bodyPr>
          <a:lstStyle/>
          <a:p>
            <a:r>
              <a:rPr lang="en-US" b="1" dirty="0">
                <a:solidFill>
                  <a:schemeClr val="bg1"/>
                </a:solidFill>
              </a:rPr>
              <a:t>New York Scientific Data Summit 2025</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B3670-69AB-2537-DB6A-C0A931AEE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E44532-6B30-2097-EA4D-B3A618F36B78}"/>
              </a:ext>
            </a:extLst>
          </p:cNvPr>
          <p:cNvSpPr>
            <a:spLocks noGrp="1"/>
          </p:cNvSpPr>
          <p:nvPr>
            <p:ph type="title"/>
          </p:nvPr>
        </p:nvSpPr>
        <p:spPr>
          <a:xfrm>
            <a:off x="478971" y="167905"/>
            <a:ext cx="6062661" cy="1325563"/>
          </a:xfrm>
        </p:spPr>
        <p:txBody>
          <a:bodyPr>
            <a:normAutofit/>
          </a:bodyPr>
          <a:lstStyle/>
          <a:p>
            <a:r>
              <a:rPr lang="en-US" sz="4000" dirty="0"/>
              <a:t>Learned Behaviors in Humanoid Navigation</a:t>
            </a:r>
          </a:p>
        </p:txBody>
      </p:sp>
      <p:sp>
        <p:nvSpPr>
          <p:cNvPr id="3" name="Content Placeholder 2">
            <a:extLst>
              <a:ext uri="{FF2B5EF4-FFF2-40B4-BE49-F238E27FC236}">
                <a16:creationId xmlns:a16="http://schemas.microsoft.com/office/drawing/2014/main" id="{8E3EEDE3-A6FF-DF77-FCD5-C3EF25A3A34D}"/>
              </a:ext>
            </a:extLst>
          </p:cNvPr>
          <p:cNvSpPr>
            <a:spLocks noGrp="1"/>
          </p:cNvSpPr>
          <p:nvPr>
            <p:ph idx="1"/>
          </p:nvPr>
        </p:nvSpPr>
        <p:spPr>
          <a:xfrm>
            <a:off x="478971" y="1435118"/>
            <a:ext cx="5619041" cy="2804684"/>
          </a:xfrm>
        </p:spPr>
        <p:txBody>
          <a:bodyPr>
            <a:normAutofit fontScale="92500" lnSpcReduction="10000"/>
          </a:bodyPr>
          <a:lstStyle/>
          <a:p>
            <a:pPr marL="342900" indent="-342900">
              <a:buFont typeface="Arial" panose="020B0604020202020204" pitchFamily="34" charset="0"/>
              <a:buChar char="•"/>
            </a:pPr>
            <a:r>
              <a:rPr lang="en-US" sz="2400" dirty="0"/>
              <a:t>Beginning of training:</a:t>
            </a:r>
          </a:p>
          <a:p>
            <a:pPr marL="800100" lvl="1" indent="-342900"/>
            <a:r>
              <a:rPr lang="en-US" sz="1800" dirty="0"/>
              <a:t>Loss of balance, erratic limb motion, frequent falling.</a:t>
            </a:r>
          </a:p>
          <a:p>
            <a:pPr marL="457200" indent="-457200">
              <a:buFont typeface="Arial" panose="020B0604020202020204" pitchFamily="34" charset="0"/>
              <a:buChar char="•"/>
            </a:pPr>
            <a:r>
              <a:rPr lang="en-US" sz="2400" dirty="0"/>
              <a:t>G1 robot training:</a:t>
            </a:r>
          </a:p>
          <a:p>
            <a:pPr marL="914400" lvl="1" indent="-457200"/>
            <a:r>
              <a:rPr lang="en-US" sz="1800" dirty="0"/>
              <a:t>~3,420 steps</a:t>
            </a:r>
          </a:p>
          <a:p>
            <a:pPr marL="914400" lvl="1" indent="-457200"/>
            <a:r>
              <a:rPr lang="en-US" sz="1800" dirty="0"/>
              <a:t>Alternating bipedal stepping</a:t>
            </a:r>
          </a:p>
          <a:p>
            <a:pPr marL="457200" indent="-457200">
              <a:buFont typeface="Arial" panose="020B0604020202020204" pitchFamily="34" charset="0"/>
              <a:buChar char="•"/>
            </a:pPr>
            <a:r>
              <a:rPr lang="en-US" sz="2400" dirty="0"/>
              <a:t>H1 robot training:</a:t>
            </a:r>
          </a:p>
          <a:p>
            <a:pPr marL="914400" lvl="1" indent="-457200"/>
            <a:r>
              <a:rPr lang="en-US" sz="1800" dirty="0"/>
              <a:t>~2,250 steps	</a:t>
            </a:r>
          </a:p>
          <a:p>
            <a:pPr marL="914400" lvl="1" indent="-457200"/>
            <a:r>
              <a:rPr lang="en-US" sz="1800" dirty="0"/>
              <a:t>Smoother stepping, improved posture</a:t>
            </a:r>
          </a:p>
        </p:txBody>
      </p:sp>
      <p:pic>
        <p:nvPicPr>
          <p:cNvPr id="6" name="Picture 5">
            <a:extLst>
              <a:ext uri="{FF2B5EF4-FFF2-40B4-BE49-F238E27FC236}">
                <a16:creationId xmlns:a16="http://schemas.microsoft.com/office/drawing/2014/main" id="{9C55AE1C-3C5B-381F-9F9A-C1D826F25C9D}"/>
              </a:ext>
            </a:extLst>
          </p:cNvPr>
          <p:cNvPicPr>
            <a:picLocks noChangeAspect="1"/>
          </p:cNvPicPr>
          <p:nvPr/>
        </p:nvPicPr>
        <p:blipFill>
          <a:blip r:embed="rId3"/>
          <a:stretch>
            <a:fillRect/>
          </a:stretch>
        </p:blipFill>
        <p:spPr>
          <a:xfrm>
            <a:off x="580188" y="4078941"/>
            <a:ext cx="2649328" cy="2025401"/>
          </a:xfrm>
          <a:prstGeom prst="rect">
            <a:avLst/>
          </a:prstGeom>
        </p:spPr>
      </p:pic>
      <p:sp>
        <p:nvSpPr>
          <p:cNvPr id="7" name="TextBox 6">
            <a:extLst>
              <a:ext uri="{FF2B5EF4-FFF2-40B4-BE49-F238E27FC236}">
                <a16:creationId xmlns:a16="http://schemas.microsoft.com/office/drawing/2014/main" id="{4727023F-7249-7715-B660-412F20CB19F9}"/>
              </a:ext>
            </a:extLst>
          </p:cNvPr>
          <p:cNvSpPr txBox="1"/>
          <p:nvPr/>
        </p:nvSpPr>
        <p:spPr>
          <a:xfrm>
            <a:off x="2346319" y="6131681"/>
            <a:ext cx="5612560" cy="253916"/>
          </a:xfrm>
          <a:prstGeom prst="rect">
            <a:avLst/>
          </a:prstGeom>
          <a:noFill/>
        </p:spPr>
        <p:txBody>
          <a:bodyPr wrap="square" rtlCol="0">
            <a:spAutoFit/>
          </a:bodyPr>
          <a:lstStyle/>
          <a:p>
            <a:r>
              <a:rPr lang="en-US" sz="1050" i="1" dirty="0"/>
              <a:t>Training curves for the Unitree robots: G1 (left) and H1 (right).</a:t>
            </a:r>
          </a:p>
        </p:txBody>
      </p:sp>
      <p:pic>
        <p:nvPicPr>
          <p:cNvPr id="5" name="Picture 4">
            <a:extLst>
              <a:ext uri="{FF2B5EF4-FFF2-40B4-BE49-F238E27FC236}">
                <a16:creationId xmlns:a16="http://schemas.microsoft.com/office/drawing/2014/main" id="{274A2A6A-27B4-E066-9314-D79E5668C8FC}"/>
              </a:ext>
            </a:extLst>
          </p:cNvPr>
          <p:cNvPicPr>
            <a:picLocks noChangeAspect="1"/>
          </p:cNvPicPr>
          <p:nvPr/>
        </p:nvPicPr>
        <p:blipFill>
          <a:blip r:embed="rId4"/>
          <a:stretch>
            <a:fillRect/>
          </a:stretch>
        </p:blipFill>
        <p:spPr>
          <a:xfrm>
            <a:off x="3316331" y="4078941"/>
            <a:ext cx="2711735" cy="2050750"/>
          </a:xfrm>
          <a:prstGeom prst="rect">
            <a:avLst/>
          </a:prstGeom>
        </p:spPr>
      </p:pic>
      <p:pic>
        <p:nvPicPr>
          <p:cNvPr id="8" name="Picture 7" descr="A picture containing sky&#10;&#10;AI-generated content may be incorrect.">
            <a:extLst>
              <a:ext uri="{FF2B5EF4-FFF2-40B4-BE49-F238E27FC236}">
                <a16:creationId xmlns:a16="http://schemas.microsoft.com/office/drawing/2014/main" id="{EB19CC0E-78C8-1A32-1633-4A7D5590EEFC}"/>
              </a:ext>
            </a:extLst>
          </p:cNvPr>
          <p:cNvPicPr>
            <a:picLocks noChangeAspect="1"/>
          </p:cNvPicPr>
          <p:nvPr/>
        </p:nvPicPr>
        <p:blipFill>
          <a:blip r:embed="rId5"/>
          <a:srcRect t="19500" r="20281"/>
          <a:stretch>
            <a:fillRect/>
          </a:stretch>
        </p:blipFill>
        <p:spPr>
          <a:xfrm>
            <a:off x="6541634" y="97217"/>
            <a:ext cx="2686104" cy="2541655"/>
          </a:xfrm>
          <a:prstGeom prst="rect">
            <a:avLst/>
          </a:prstGeom>
        </p:spPr>
      </p:pic>
      <p:pic>
        <p:nvPicPr>
          <p:cNvPr id="9" name="Picture 8" descr="A picture containing sky&#10;&#10;AI-generated content may be incorrect.">
            <a:extLst>
              <a:ext uri="{FF2B5EF4-FFF2-40B4-BE49-F238E27FC236}">
                <a16:creationId xmlns:a16="http://schemas.microsoft.com/office/drawing/2014/main" id="{E601FC2D-326B-AB1E-B4DA-258144875EC4}"/>
              </a:ext>
            </a:extLst>
          </p:cNvPr>
          <p:cNvPicPr>
            <a:picLocks noChangeAspect="1"/>
          </p:cNvPicPr>
          <p:nvPr/>
        </p:nvPicPr>
        <p:blipFill>
          <a:blip r:embed="rId6"/>
          <a:srcRect t="18624" r="16581" b="3742"/>
          <a:stretch>
            <a:fillRect/>
          </a:stretch>
        </p:blipFill>
        <p:spPr>
          <a:xfrm>
            <a:off x="9227737" y="97217"/>
            <a:ext cx="2677398" cy="2535476"/>
          </a:xfrm>
          <a:prstGeom prst="rect">
            <a:avLst/>
          </a:prstGeom>
        </p:spPr>
      </p:pic>
      <p:pic>
        <p:nvPicPr>
          <p:cNvPr id="10" name="Content Placeholder 6" descr="A picture containing light, green&#10;&#10;AI-generated content may be incorrect.">
            <a:extLst>
              <a:ext uri="{FF2B5EF4-FFF2-40B4-BE49-F238E27FC236}">
                <a16:creationId xmlns:a16="http://schemas.microsoft.com/office/drawing/2014/main" id="{FBE6CEE8-9EFF-08B5-8CA2-1885EE048413}"/>
              </a:ext>
            </a:extLst>
          </p:cNvPr>
          <p:cNvPicPr>
            <a:picLocks noChangeAspect="1"/>
          </p:cNvPicPr>
          <p:nvPr/>
        </p:nvPicPr>
        <p:blipFill>
          <a:blip r:embed="rId7"/>
          <a:srcRect l="49835" t="16485" b="2382"/>
          <a:stretch>
            <a:fillRect/>
          </a:stretch>
        </p:blipFill>
        <p:spPr>
          <a:xfrm>
            <a:off x="6552872" y="4769473"/>
            <a:ext cx="5374030" cy="1721944"/>
          </a:xfrm>
          <a:prstGeom prst="rect">
            <a:avLst/>
          </a:prstGeom>
          <a:ln>
            <a:solidFill>
              <a:schemeClr val="bg1"/>
            </a:solidFill>
          </a:ln>
        </p:spPr>
      </p:pic>
      <p:pic>
        <p:nvPicPr>
          <p:cNvPr id="11" name="Content Placeholder 6" descr="A picture containing light, green&#10;&#10;AI-generated content may be incorrect.">
            <a:extLst>
              <a:ext uri="{FF2B5EF4-FFF2-40B4-BE49-F238E27FC236}">
                <a16:creationId xmlns:a16="http://schemas.microsoft.com/office/drawing/2014/main" id="{45046133-311A-AA61-14DB-D50F40979ED9}"/>
              </a:ext>
            </a:extLst>
          </p:cNvPr>
          <p:cNvPicPr>
            <a:picLocks noChangeAspect="1"/>
          </p:cNvPicPr>
          <p:nvPr/>
        </p:nvPicPr>
        <p:blipFill>
          <a:blip r:embed="rId7"/>
          <a:srcRect t="12626" r="49835"/>
          <a:stretch>
            <a:fillRect/>
          </a:stretch>
        </p:blipFill>
        <p:spPr>
          <a:xfrm>
            <a:off x="6566104" y="2922490"/>
            <a:ext cx="5352505" cy="1846983"/>
          </a:xfrm>
          <a:prstGeom prst="rect">
            <a:avLst/>
          </a:prstGeom>
          <a:ln>
            <a:solidFill>
              <a:schemeClr val="bg1"/>
            </a:solidFill>
          </a:ln>
        </p:spPr>
      </p:pic>
      <p:sp>
        <p:nvSpPr>
          <p:cNvPr id="12" name="TextBox 11">
            <a:extLst>
              <a:ext uri="{FF2B5EF4-FFF2-40B4-BE49-F238E27FC236}">
                <a16:creationId xmlns:a16="http://schemas.microsoft.com/office/drawing/2014/main" id="{A929FD02-272D-E946-E093-860190148EDF}"/>
              </a:ext>
            </a:extLst>
          </p:cNvPr>
          <p:cNvSpPr txBox="1"/>
          <p:nvPr/>
        </p:nvSpPr>
        <p:spPr>
          <a:xfrm>
            <a:off x="6469912" y="2608428"/>
            <a:ext cx="5612560" cy="253916"/>
          </a:xfrm>
          <a:prstGeom prst="rect">
            <a:avLst/>
          </a:prstGeom>
          <a:noFill/>
        </p:spPr>
        <p:txBody>
          <a:bodyPr wrap="square" rtlCol="0">
            <a:spAutoFit/>
          </a:bodyPr>
          <a:lstStyle/>
          <a:p>
            <a:r>
              <a:rPr lang="en-US" sz="1050" dirty="0"/>
              <a:t>Point-of-view of the user when immersed in the environment via VR (above).</a:t>
            </a:r>
          </a:p>
        </p:txBody>
      </p:sp>
      <p:sp>
        <p:nvSpPr>
          <p:cNvPr id="13" name="TextBox 12">
            <a:extLst>
              <a:ext uri="{FF2B5EF4-FFF2-40B4-BE49-F238E27FC236}">
                <a16:creationId xmlns:a16="http://schemas.microsoft.com/office/drawing/2014/main" id="{4AAF8178-E8D2-AB7D-ECAE-44F0F42FB6B8}"/>
              </a:ext>
            </a:extLst>
          </p:cNvPr>
          <p:cNvSpPr txBox="1"/>
          <p:nvPr/>
        </p:nvSpPr>
        <p:spPr>
          <a:xfrm>
            <a:off x="6478430" y="6473487"/>
            <a:ext cx="5612560" cy="253916"/>
          </a:xfrm>
          <a:prstGeom prst="rect">
            <a:avLst/>
          </a:prstGeom>
          <a:noFill/>
        </p:spPr>
        <p:txBody>
          <a:bodyPr wrap="square" rtlCol="0">
            <a:spAutoFit/>
          </a:bodyPr>
          <a:lstStyle/>
          <a:p>
            <a:r>
              <a:rPr lang="en-US" sz="1050" dirty="0"/>
              <a:t>Training of Unitree: G1 after (a) 100, (b) 3,420, and H1 after (c) 100, (d) 2,250 steps</a:t>
            </a:r>
          </a:p>
        </p:txBody>
      </p:sp>
    </p:spTree>
    <p:extLst>
      <p:ext uri="{BB962C8B-B14F-4D97-AF65-F5344CB8AC3E}">
        <p14:creationId xmlns:p14="http://schemas.microsoft.com/office/powerpoint/2010/main" val="18673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7"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84DF3-DD69-5284-9D95-82A494D44F01}"/>
            </a:ext>
          </a:extLst>
        </p:cNvPr>
        <p:cNvGrpSpPr/>
        <p:nvPr/>
      </p:nvGrpSpPr>
      <p:grpSpPr>
        <a:xfrm>
          <a:off x="0" y="0"/>
          <a:ext cx="0" cy="0"/>
          <a:chOff x="0" y="0"/>
          <a:chExt cx="0" cy="0"/>
        </a:xfrm>
      </p:grpSpPr>
      <p:pic>
        <p:nvPicPr>
          <p:cNvPr id="9" name="Picture 8" descr="A picture containing diagram&#10;&#10;AI-generated content may be incorrect.">
            <a:extLst>
              <a:ext uri="{FF2B5EF4-FFF2-40B4-BE49-F238E27FC236}">
                <a16:creationId xmlns:a16="http://schemas.microsoft.com/office/drawing/2014/main" id="{6A7F674B-A4F4-4FA3-DB75-79FD54138C86}"/>
              </a:ext>
            </a:extLst>
          </p:cNvPr>
          <p:cNvPicPr>
            <a:picLocks noChangeAspect="1"/>
          </p:cNvPicPr>
          <p:nvPr/>
        </p:nvPicPr>
        <p:blipFill>
          <a:blip r:embed="rId3"/>
          <a:srcRect t="34602" r="29622" b="15417"/>
          <a:stretch>
            <a:fillRect/>
          </a:stretch>
        </p:blipFill>
        <p:spPr>
          <a:xfrm>
            <a:off x="5999631" y="3885945"/>
            <a:ext cx="6048935" cy="2863877"/>
          </a:xfrm>
          <a:prstGeom prst="rect">
            <a:avLst/>
          </a:prstGeom>
        </p:spPr>
      </p:pic>
      <p:sp>
        <p:nvSpPr>
          <p:cNvPr id="2" name="Title 1">
            <a:extLst>
              <a:ext uri="{FF2B5EF4-FFF2-40B4-BE49-F238E27FC236}">
                <a16:creationId xmlns:a16="http://schemas.microsoft.com/office/drawing/2014/main" id="{ED1BF465-F5E4-867C-80EC-B803D77D4A39}"/>
              </a:ext>
            </a:extLst>
          </p:cNvPr>
          <p:cNvSpPr>
            <a:spLocks noGrp="1"/>
          </p:cNvSpPr>
          <p:nvPr>
            <p:ph type="title"/>
          </p:nvPr>
        </p:nvSpPr>
        <p:spPr>
          <a:xfrm>
            <a:off x="571500" y="341614"/>
            <a:ext cx="11049000" cy="1325563"/>
          </a:xfrm>
        </p:spPr>
        <p:txBody>
          <a:bodyPr/>
          <a:lstStyle/>
          <a:p>
            <a:r>
              <a:rPr lang="en-US" dirty="0"/>
              <a:t>Advancing Humanoid Autonomy with RL</a:t>
            </a:r>
          </a:p>
        </p:txBody>
      </p:sp>
      <p:sp>
        <p:nvSpPr>
          <p:cNvPr id="3" name="Content Placeholder 2">
            <a:extLst>
              <a:ext uri="{FF2B5EF4-FFF2-40B4-BE49-F238E27FC236}">
                <a16:creationId xmlns:a16="http://schemas.microsoft.com/office/drawing/2014/main" id="{6201FBC8-A727-09F0-933A-6D75E61EE1CF}"/>
              </a:ext>
            </a:extLst>
          </p:cNvPr>
          <p:cNvSpPr>
            <a:spLocks noGrp="1"/>
          </p:cNvSpPr>
          <p:nvPr>
            <p:ph idx="1"/>
          </p:nvPr>
        </p:nvSpPr>
        <p:spPr>
          <a:xfrm>
            <a:off x="571500" y="1568824"/>
            <a:ext cx="11049000" cy="4222375"/>
          </a:xfrm>
        </p:spPr>
        <p:txBody>
          <a:bodyPr>
            <a:normAutofit/>
          </a:bodyPr>
          <a:lstStyle/>
          <a:p>
            <a:pPr marL="457200" indent="-457200">
              <a:buFont typeface="Arial" panose="020B0604020202020204" pitchFamily="34" charset="0"/>
              <a:buChar char="•"/>
            </a:pPr>
            <a:r>
              <a:rPr lang="en-US" dirty="0"/>
              <a:t>Extend framework to variable terrains for robust locomotion</a:t>
            </a:r>
          </a:p>
          <a:p>
            <a:pPr marL="457200" indent="-457200">
              <a:buFont typeface="Arial" panose="020B0604020202020204" pitchFamily="34" charset="0"/>
              <a:buChar char="•"/>
            </a:pPr>
            <a:r>
              <a:rPr lang="en-US" dirty="0"/>
              <a:t>Apply curriculum learning for more stable policy development</a:t>
            </a:r>
          </a:p>
          <a:p>
            <a:pPr marL="457200" indent="-457200">
              <a:buFont typeface="Arial" panose="020B0604020202020204" pitchFamily="34" charset="0"/>
              <a:buChar char="•"/>
            </a:pPr>
            <a:r>
              <a:rPr lang="en-US" dirty="0"/>
              <a:t>Explore upper-limb coordination to improve walking efficiency</a:t>
            </a:r>
          </a:p>
          <a:p>
            <a:pPr marL="457200" indent="-457200">
              <a:buFont typeface="Arial" panose="020B0604020202020204" pitchFamily="34" charset="0"/>
              <a:buChar char="•"/>
            </a:pPr>
            <a:r>
              <a:rPr lang="en-US" dirty="0"/>
              <a:t>Enable real-time adaptability in dynamic environments</a:t>
            </a:r>
          </a:p>
          <a:p>
            <a:pPr marL="457200" indent="-457200">
              <a:buFont typeface="Arial" panose="020B0604020202020204" pitchFamily="34" charset="0"/>
              <a:buChar char="•"/>
            </a:pPr>
            <a:r>
              <a:rPr lang="en-US" dirty="0"/>
              <a:t>Deploy on physical robots to assess real-world performance</a:t>
            </a:r>
          </a:p>
          <a:p>
            <a:pPr marL="457200" indent="-457200">
              <a:buFont typeface="Arial" panose="020B0604020202020204" pitchFamily="34" charset="0"/>
              <a:buChar char="•"/>
            </a:pPr>
            <a:r>
              <a:rPr lang="en-US" dirty="0"/>
              <a:t>Integrate with Vision-Language-Action </a:t>
            </a:r>
            <a:br>
              <a:rPr lang="en-US" dirty="0"/>
            </a:br>
            <a:r>
              <a:rPr lang="en-US" dirty="0"/>
              <a:t>(VLA) models to combine:</a:t>
            </a:r>
          </a:p>
          <a:p>
            <a:pPr marL="914400" lvl="1" indent="-457200"/>
            <a:r>
              <a:rPr lang="en-US" dirty="0"/>
              <a:t>High-level planning</a:t>
            </a:r>
          </a:p>
          <a:p>
            <a:pPr marL="914400" lvl="1" indent="-457200"/>
            <a:r>
              <a:rPr lang="en-US" dirty="0"/>
              <a:t>Low-level motor control</a:t>
            </a:r>
          </a:p>
        </p:txBody>
      </p:sp>
      <p:sp>
        <p:nvSpPr>
          <p:cNvPr id="4" name="Slide Number Placeholder 3">
            <a:extLst>
              <a:ext uri="{FF2B5EF4-FFF2-40B4-BE49-F238E27FC236}">
                <a16:creationId xmlns:a16="http://schemas.microsoft.com/office/drawing/2014/main" id="{CC6B2EFC-E228-4CB5-9A71-70A139EFEE82}"/>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11</a:t>
            </a:fld>
            <a:endParaRPr lang="en-US" dirty="0"/>
          </a:p>
        </p:txBody>
      </p:sp>
      <p:sp>
        <p:nvSpPr>
          <p:cNvPr id="11" name="TextBox 10">
            <a:extLst>
              <a:ext uri="{FF2B5EF4-FFF2-40B4-BE49-F238E27FC236}">
                <a16:creationId xmlns:a16="http://schemas.microsoft.com/office/drawing/2014/main" id="{E4D25095-8617-DDF4-69FF-91ED80DEE321}"/>
              </a:ext>
            </a:extLst>
          </p:cNvPr>
          <p:cNvSpPr txBox="1"/>
          <p:nvPr/>
        </p:nvSpPr>
        <p:spPr>
          <a:xfrm>
            <a:off x="5916706" y="6631829"/>
            <a:ext cx="6096000" cy="253916"/>
          </a:xfrm>
          <a:prstGeom prst="rect">
            <a:avLst/>
          </a:prstGeom>
          <a:noFill/>
        </p:spPr>
        <p:txBody>
          <a:bodyPr wrap="square">
            <a:spAutoFit/>
          </a:bodyPr>
          <a:lstStyle/>
          <a:p>
            <a:r>
              <a:rPr lang="en-US" sz="1050" dirty="0"/>
              <a:t>Image generated with assistance from AI (ChatGPT).</a:t>
            </a:r>
          </a:p>
        </p:txBody>
      </p:sp>
    </p:spTree>
    <p:extLst>
      <p:ext uri="{BB962C8B-B14F-4D97-AF65-F5344CB8AC3E}">
        <p14:creationId xmlns:p14="http://schemas.microsoft.com/office/powerpoint/2010/main" val="99405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DA469-47FB-E738-A9A3-D6644DA377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253A2-86CD-CC48-D53F-D42CD6358255}"/>
              </a:ext>
            </a:extLst>
          </p:cNvPr>
          <p:cNvSpPr>
            <a:spLocks noGrp="1"/>
          </p:cNvSpPr>
          <p:nvPr>
            <p:ph type="title"/>
          </p:nvPr>
        </p:nvSpPr>
        <p:spPr>
          <a:xfrm>
            <a:off x="571500" y="365125"/>
            <a:ext cx="11049000" cy="1325563"/>
          </a:xfrm>
        </p:spPr>
        <p:txBody>
          <a:bodyPr/>
          <a:lstStyle/>
          <a:p>
            <a:r>
              <a:rPr lang="en-US" dirty="0"/>
              <a:t>Acknowledgements</a:t>
            </a:r>
          </a:p>
        </p:txBody>
      </p:sp>
      <p:sp>
        <p:nvSpPr>
          <p:cNvPr id="3" name="Slide Number Placeholder 3">
            <a:extLst>
              <a:ext uri="{FF2B5EF4-FFF2-40B4-BE49-F238E27FC236}">
                <a16:creationId xmlns:a16="http://schemas.microsoft.com/office/drawing/2014/main" id="{E771DA0F-2C6C-085B-D27C-AA88960C885C}"/>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12</a:t>
            </a:fld>
            <a:endParaRPr lang="en-US" dirty="0"/>
          </a:p>
        </p:txBody>
      </p:sp>
      <p:sp>
        <p:nvSpPr>
          <p:cNvPr id="4" name="Content Placeholder 2">
            <a:extLst>
              <a:ext uri="{FF2B5EF4-FFF2-40B4-BE49-F238E27FC236}">
                <a16:creationId xmlns:a16="http://schemas.microsoft.com/office/drawing/2014/main" id="{60FEA41E-01DD-D236-532A-EF744124C267}"/>
              </a:ext>
            </a:extLst>
          </p:cNvPr>
          <p:cNvSpPr txBox="1">
            <a:spLocks/>
          </p:cNvSpPr>
          <p:nvPr/>
        </p:nvSpPr>
        <p:spPr>
          <a:xfrm>
            <a:off x="571500" y="1581964"/>
            <a:ext cx="7501737" cy="459242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pPr>
            <a:r>
              <a:rPr lang="en-US" sz="2100" kern="100" dirty="0">
                <a:latin typeface="Arial" panose="020B0604020202020204" pitchFamily="34" charset="0"/>
                <a:ea typeface="Calibri" panose="020F0502020204030204" pitchFamily="34" charset="0"/>
                <a:cs typeface="Arial" panose="020B0604020202020204" pitchFamily="34" charset="0"/>
              </a:rPr>
              <a:t>This project was supported in part by the U.S. Department of Energy, Office of Science, Office of </a:t>
            </a:r>
            <a:r>
              <a:rPr lang="en-US" sz="2100" b="1" dirty="0"/>
              <a:t>Workforce Development &amp; Science Education </a:t>
            </a:r>
            <a:r>
              <a:rPr lang="en-US" sz="2100" kern="100" dirty="0">
                <a:latin typeface="Arial" panose="020B0604020202020204" pitchFamily="34" charset="0"/>
                <a:ea typeface="Calibri" panose="020F0502020204030204" pitchFamily="34" charset="0"/>
                <a:cs typeface="Arial" panose="020B0604020202020204" pitchFamily="34" charset="0"/>
              </a:rPr>
              <a:t>(WDSE) under the Science Undergraduate Laboratory Internships Program (SULI).</a:t>
            </a:r>
          </a:p>
          <a:p>
            <a:pPr marL="0" indent="0">
              <a:lnSpc>
                <a:spcPct val="150000"/>
              </a:lnSpc>
            </a:pPr>
            <a:r>
              <a:rPr lang="en-US" sz="2100" kern="100" dirty="0">
                <a:latin typeface="Arial" panose="020B0604020202020204" pitchFamily="34" charset="0"/>
                <a:ea typeface="Calibri" panose="020F0502020204030204" pitchFamily="34" charset="0"/>
                <a:cs typeface="Arial" panose="020B0604020202020204" pitchFamily="34" charset="0"/>
              </a:rPr>
              <a:t>I would like to extend my gratitude to my mentor, </a:t>
            </a:r>
            <a:r>
              <a:rPr lang="en-US" sz="2100" b="1" kern="100" dirty="0">
                <a:latin typeface="Arial" panose="020B0604020202020204" pitchFamily="34" charset="0"/>
                <a:ea typeface="Calibri" panose="020F0502020204030204" pitchFamily="34" charset="0"/>
                <a:cs typeface="Arial" panose="020B0604020202020204" pitchFamily="34" charset="0"/>
              </a:rPr>
              <a:t>Wei (Celia) Xu</a:t>
            </a:r>
            <a:r>
              <a:rPr lang="en-US" sz="2100" kern="100" dirty="0">
                <a:latin typeface="Arial" panose="020B0604020202020204" pitchFamily="34" charset="0"/>
                <a:ea typeface="Calibri" panose="020F0502020204030204" pitchFamily="34" charset="0"/>
                <a:cs typeface="Arial" panose="020B0604020202020204" pitchFamily="34" charset="0"/>
              </a:rPr>
              <a:t>, for allowing me the opportunity to work alongside her on the project. I would also like to thank the </a:t>
            </a:r>
            <a:r>
              <a:rPr lang="en-US" sz="2100" b="1" kern="100" dirty="0">
                <a:latin typeface="Arial" panose="020B0604020202020204" pitchFamily="34" charset="0"/>
                <a:ea typeface="Calibri" panose="020F0502020204030204" pitchFamily="34" charset="0"/>
                <a:cs typeface="Arial" panose="020B0604020202020204" pitchFamily="34" charset="0"/>
              </a:rPr>
              <a:t>Computing and Data Sciences Directorate</a:t>
            </a:r>
            <a:r>
              <a:rPr lang="en-US" sz="2100" kern="100" dirty="0">
                <a:latin typeface="Arial" panose="020B0604020202020204" pitchFamily="34" charset="0"/>
                <a:ea typeface="Calibri" panose="020F0502020204030204" pitchFamily="34" charset="0"/>
                <a:cs typeface="Arial" panose="020B0604020202020204" pitchFamily="34" charset="0"/>
              </a:rPr>
              <a:t> for its resources and staff. </a:t>
            </a:r>
          </a:p>
        </p:txBody>
      </p:sp>
      <p:sp>
        <p:nvSpPr>
          <p:cNvPr id="5" name="Slide Number Placeholder 3">
            <a:extLst>
              <a:ext uri="{FF2B5EF4-FFF2-40B4-BE49-F238E27FC236}">
                <a16:creationId xmlns:a16="http://schemas.microsoft.com/office/drawing/2014/main" id="{00C9A495-066E-F7C8-AB70-666E85FD44F3}"/>
              </a:ext>
            </a:extLst>
          </p:cNvPr>
          <p:cNvSpPr txBox="1">
            <a:spLocks/>
          </p:cNvSpPr>
          <p:nvPr/>
        </p:nvSpPr>
        <p:spPr>
          <a:xfrm>
            <a:off x="14236014" y="6316596"/>
            <a:ext cx="432486" cy="365125"/>
          </a:xfrm>
          <a:prstGeom prst="rect">
            <a:avLst/>
          </a:prstGeom>
        </p:spPr>
        <p:txBody>
          <a:bodyPr lIns="0" tIns="0" rIns="45720" bIns="0" anchor="ctr"/>
          <a:lstStyle>
            <a:defPPr>
              <a:defRPr lang="en-US"/>
            </a:defPPr>
            <a:lvl1pPr marL="0" algn="r"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a:pPr/>
              <a:t>12</a:t>
            </a:fld>
            <a:endParaRPr lang="en-US" sz="1000" dirty="0"/>
          </a:p>
        </p:txBody>
      </p:sp>
      <p:pic>
        <p:nvPicPr>
          <p:cNvPr id="6" name="Picture 5">
            <a:extLst>
              <a:ext uri="{FF2B5EF4-FFF2-40B4-BE49-F238E27FC236}">
                <a16:creationId xmlns:a16="http://schemas.microsoft.com/office/drawing/2014/main" id="{4A1008B1-FDA6-B6D0-05C3-44F777F9A14F}"/>
              </a:ext>
            </a:extLst>
          </p:cNvPr>
          <p:cNvPicPr>
            <a:picLocks noChangeAspect="1"/>
          </p:cNvPicPr>
          <p:nvPr/>
        </p:nvPicPr>
        <p:blipFill>
          <a:blip r:embed="rId2"/>
          <a:srcRect b="35970"/>
          <a:stretch/>
        </p:blipFill>
        <p:spPr>
          <a:xfrm>
            <a:off x="8326419" y="922632"/>
            <a:ext cx="2975675" cy="4353412"/>
          </a:xfrm>
          <a:prstGeom prst="rect">
            <a:avLst/>
          </a:prstGeom>
        </p:spPr>
      </p:pic>
      <p:pic>
        <p:nvPicPr>
          <p:cNvPr id="7" name="Picture 6">
            <a:extLst>
              <a:ext uri="{FF2B5EF4-FFF2-40B4-BE49-F238E27FC236}">
                <a16:creationId xmlns:a16="http://schemas.microsoft.com/office/drawing/2014/main" id="{CA51EED4-672C-9A68-5CD1-959D9F9F98F2}"/>
              </a:ext>
            </a:extLst>
          </p:cNvPr>
          <p:cNvPicPr>
            <a:picLocks noChangeAspect="1"/>
          </p:cNvPicPr>
          <p:nvPr/>
        </p:nvPicPr>
        <p:blipFill>
          <a:blip r:embed="rId2"/>
          <a:srcRect t="87968"/>
          <a:stretch/>
        </p:blipFill>
        <p:spPr>
          <a:xfrm>
            <a:off x="8579601" y="5276044"/>
            <a:ext cx="2982058" cy="825190"/>
          </a:xfrm>
          <a:prstGeom prst="rect">
            <a:avLst/>
          </a:prstGeom>
        </p:spPr>
      </p:pic>
    </p:spTree>
    <p:extLst>
      <p:ext uri="{BB962C8B-B14F-4D97-AF65-F5344CB8AC3E}">
        <p14:creationId xmlns:p14="http://schemas.microsoft.com/office/powerpoint/2010/main" val="88929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F85C-8C12-E819-5E12-F0DF7B024426}"/>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a16="http://schemas.microsoft.com/office/drawing/2014/main" id="{AFAAF80F-BBEB-32AF-6DDD-B3E243C0FFD0}"/>
              </a:ext>
            </a:extLst>
          </p:cNvPr>
          <p:cNvSpPr>
            <a:spLocks noGrp="1"/>
          </p:cNvSpPr>
          <p:nvPr>
            <p:ph idx="1"/>
          </p:nvPr>
        </p:nvSpPr>
        <p:spPr>
          <a:xfrm>
            <a:off x="571500" y="1332411"/>
            <a:ext cx="11049000" cy="4984183"/>
          </a:xfrm>
        </p:spPr>
        <p:txBody>
          <a:bodyPr>
            <a:normAutofit fontScale="77500" lnSpcReduction="20000"/>
          </a:bodyPr>
          <a:lstStyle/>
          <a:p>
            <a:pPr marL="0" indent="0"/>
            <a:r>
              <a:rPr lang="en-US" sz="1800" dirty="0"/>
              <a:t>[1]    Image of C-3PO, </a:t>
            </a:r>
            <a:r>
              <a:rPr lang="en-US" sz="1800" dirty="0" err="1"/>
              <a:t>Wookieepedia</a:t>
            </a:r>
            <a:r>
              <a:rPr lang="en-US" sz="1800" dirty="0"/>
              <a:t>, Fandom, [Online]. Available: </a:t>
            </a:r>
            <a:r>
              <a:rPr lang="en-US" sz="1800" dirty="0">
                <a:hlinkClick r:id="rId2"/>
              </a:rPr>
              <a:t>https://starwars.fandom.com/wiki/C-3PO</a:t>
            </a:r>
            <a:endParaRPr lang="en-US" sz="1800" dirty="0"/>
          </a:p>
          <a:p>
            <a:pPr marL="0" indent="0"/>
            <a:r>
              <a:rPr lang="en-US" sz="1800" dirty="0"/>
              <a:t>[2]   </a:t>
            </a:r>
            <a:r>
              <a:rPr lang="pl-PL" sz="1800" dirty="0"/>
              <a:t>Sonny, I, Robot Wiki, Fandom. </a:t>
            </a:r>
            <a:r>
              <a:rPr lang="pl-PL" sz="1800" dirty="0">
                <a:hlinkClick r:id="rId3"/>
              </a:rPr>
              <a:t>https://irobot.fandom.com/wiki/Sonny</a:t>
            </a:r>
            <a:endParaRPr lang="en-US" sz="1800" dirty="0"/>
          </a:p>
          <a:p>
            <a:pPr marL="0" indent="0"/>
            <a:r>
              <a:rPr lang="en-US" sz="1800" dirty="0"/>
              <a:t>[3]   </a:t>
            </a:r>
            <a:r>
              <a:rPr lang="pl-PL" sz="1800" dirty="0"/>
              <a:t>Mother, Villains Wiki, Fandom.</a:t>
            </a:r>
            <a:r>
              <a:rPr lang="en-US" sz="1800" dirty="0"/>
              <a:t> </a:t>
            </a:r>
            <a:r>
              <a:rPr lang="pl-PL" sz="1800" dirty="0">
                <a:hlinkClick r:id="rId4"/>
              </a:rPr>
              <a:t>https://villains.fandom.com/wiki/Mother_(I_Am_Mother)</a:t>
            </a:r>
            <a:r>
              <a:rPr lang="en-US" sz="1800" dirty="0"/>
              <a:t> </a:t>
            </a:r>
          </a:p>
          <a:p>
            <a:pPr marL="0" indent="0"/>
            <a:r>
              <a:rPr lang="en-US" sz="1800" dirty="0"/>
              <a:t>[4]   “The Current Generation of Humanoid Robots (2025).” </a:t>
            </a:r>
            <a:r>
              <a:rPr lang="en-US" sz="1800" dirty="0" err="1"/>
              <a:t>VoronoiApp</a:t>
            </a:r>
            <a:r>
              <a:rPr lang="en-US" sz="1800" dirty="0"/>
              <a:t> (Visual Capitalist), 15 Apr. 2025, https://www.voronoiapp.com/technology/The-Current-Generation-of-Humanoid-Robots-2025-4656. </a:t>
            </a:r>
          </a:p>
          <a:p>
            <a:pPr marL="0" indent="0"/>
            <a:r>
              <a:rPr lang="en-US" sz="1800" dirty="0"/>
              <a:t>[5]   Unitree Robotics. (n.d.). R1 Robot. Retrieved September 4, 2025, from </a:t>
            </a:r>
            <a:r>
              <a:rPr lang="en-US" sz="1800" dirty="0">
                <a:hlinkClick r:id="rId5"/>
              </a:rPr>
              <a:t>https://www.unitree.com/R1</a:t>
            </a:r>
            <a:endParaRPr lang="en-US" sz="1800" dirty="0"/>
          </a:p>
          <a:p>
            <a:pPr marL="0" indent="0"/>
            <a:r>
              <a:rPr lang="en-US" sz="1800" dirty="0"/>
              <a:t>[6]   Lu, C., Cheng, X., Li, J., Yang, S., Ji, M., Yuan, C., Yang, G., Yi, S., &amp; Wang, X. (2024). Mobile-</a:t>
            </a:r>
            <a:r>
              <a:rPr lang="en-US" sz="1800" dirty="0" err="1"/>
              <a:t>TeleVision</a:t>
            </a:r>
            <a:r>
              <a:rPr lang="en-US" sz="1800" dirty="0"/>
              <a:t>: Predictive Motion Priors for Humanoid Whole-Body Control. </a:t>
            </a:r>
            <a:r>
              <a:rPr lang="en-US" sz="1800" dirty="0" err="1"/>
              <a:t>arXiv</a:t>
            </a:r>
            <a:r>
              <a:rPr lang="en-US" sz="1800" dirty="0"/>
              <a:t> preprint arXiv:2412.07773.</a:t>
            </a:r>
          </a:p>
          <a:p>
            <a:pPr marL="0" indent="0"/>
            <a:r>
              <a:rPr lang="en-US" sz="1800" dirty="0"/>
              <a:t>[7]   R. Sapkota, Y. Cao, K. I. Roumeliotis, and M. </a:t>
            </a:r>
            <a:r>
              <a:rPr lang="en-US" sz="1800" dirty="0" err="1"/>
              <a:t>Karkee</a:t>
            </a:r>
            <a:r>
              <a:rPr lang="en-US" sz="1800" dirty="0"/>
              <a:t>, Vision-language-action models: Concepts, progress, applications and challenges, 2025, https://arxiv.org/abs/2505.04769. </a:t>
            </a:r>
            <a:r>
              <a:rPr lang="en-US" sz="1800" dirty="0" err="1"/>
              <a:t>arXiv</a:t>
            </a:r>
            <a:r>
              <a:rPr lang="en-US" sz="1800" dirty="0"/>
              <a:t> preprint arXiv:2505.04769. </a:t>
            </a:r>
          </a:p>
          <a:p>
            <a:pPr marL="0" indent="0"/>
            <a:r>
              <a:rPr lang="en-US" sz="1800" dirty="0"/>
              <a:t>[8]   NVIDIA, Gr00t n1.5: An improved open foundation model for generalist humanoid robots, 2025, https: //research.nvidia.com/labs/gear/gr00t-n1_5/</a:t>
            </a:r>
          </a:p>
          <a:p>
            <a:pPr marL="0" indent="0"/>
            <a:r>
              <a:rPr lang="en-US" sz="1800" dirty="0"/>
              <a:t>[9]   M. J. Kim, K. </a:t>
            </a:r>
            <a:r>
              <a:rPr lang="en-US" sz="1800" dirty="0" err="1"/>
              <a:t>Pertsch</a:t>
            </a:r>
            <a:r>
              <a:rPr lang="en-US" sz="1800" dirty="0"/>
              <a:t>, S. </a:t>
            </a:r>
            <a:r>
              <a:rPr lang="en-US" sz="1800" dirty="0" err="1"/>
              <a:t>Karamcheti</a:t>
            </a:r>
            <a:r>
              <a:rPr lang="en-US" sz="1800" dirty="0"/>
              <a:t>, T. Xiao, A. Balakrishna, S. Nair, R. Rafailov, E. Foster, G. Lam, P. </a:t>
            </a:r>
            <a:r>
              <a:rPr lang="en-US" sz="1800" dirty="0" err="1"/>
              <a:t>Sanketi</a:t>
            </a:r>
            <a:r>
              <a:rPr lang="en-US" sz="1800" dirty="0"/>
              <a:t>, Q. Vuong, T. Kollar, B. Burchfiel, R. </a:t>
            </a:r>
            <a:r>
              <a:rPr lang="en-US" sz="1800" dirty="0" err="1"/>
              <a:t>Tedrake</a:t>
            </a:r>
            <a:r>
              <a:rPr lang="en-US" sz="1800" dirty="0"/>
              <a:t>, D. Sadigh, S. Levine, P. Liang, and C. Finn, </a:t>
            </a:r>
            <a:r>
              <a:rPr lang="en-US" sz="1800" dirty="0" err="1"/>
              <a:t>Openvla</a:t>
            </a:r>
            <a:r>
              <a:rPr lang="en-US" sz="1800" dirty="0"/>
              <a:t>: An open-source vision-language-action model, 2024, https://arxiv.org/abs/2406.09246. </a:t>
            </a:r>
            <a:r>
              <a:rPr lang="en-US" sz="1800" dirty="0" err="1"/>
              <a:t>arXiv</a:t>
            </a:r>
            <a:r>
              <a:rPr lang="en-US" sz="1800" dirty="0"/>
              <a:t> preprint arXiv:2406.09246.</a:t>
            </a:r>
          </a:p>
          <a:p>
            <a:pPr marL="0" indent="0"/>
            <a:r>
              <a:rPr lang="en-US" sz="1800" dirty="0"/>
              <a:t>[10]   J. Hwangbo, J. Lee, A. </a:t>
            </a:r>
            <a:r>
              <a:rPr lang="en-US" sz="1800" dirty="0" err="1"/>
              <a:t>Dosovitskiy</a:t>
            </a:r>
            <a:r>
              <a:rPr lang="en-US" sz="1800" dirty="0"/>
              <a:t>, D. </a:t>
            </a:r>
            <a:r>
              <a:rPr lang="en-US" sz="1800" dirty="0" err="1"/>
              <a:t>Bellicoso</a:t>
            </a:r>
            <a:r>
              <a:rPr lang="en-US" sz="1800" dirty="0"/>
              <a:t>, V. </a:t>
            </a:r>
            <a:r>
              <a:rPr lang="en-US" sz="1800" dirty="0" err="1"/>
              <a:t>Tsounis</a:t>
            </a:r>
            <a:r>
              <a:rPr lang="en-US" sz="1800" dirty="0"/>
              <a:t>, V. Koltun, and M. Hutter, Learning agile and dynamic motor skills for legged robots, Science Robotics, 4 (2019), https://doi. org/10.1126/scirobotics.aau5872.</a:t>
            </a:r>
          </a:p>
          <a:p>
            <a:pPr marL="0" indent="0"/>
            <a:r>
              <a:rPr lang="en-US" sz="1800" dirty="0"/>
              <a:t>[11]    A. Serrano-Mu˜ </a:t>
            </a:r>
            <a:r>
              <a:rPr lang="en-US" sz="1800" dirty="0" err="1"/>
              <a:t>noz</a:t>
            </a:r>
            <a:r>
              <a:rPr lang="en-US" sz="1800" dirty="0"/>
              <a:t>, N. Arana-</a:t>
            </a:r>
            <a:r>
              <a:rPr lang="en-US" sz="1800" dirty="0" err="1"/>
              <a:t>Arexolaleiba</a:t>
            </a:r>
            <a:r>
              <a:rPr lang="en-US" sz="1800" dirty="0"/>
              <a:t>, D. </a:t>
            </a:r>
            <a:r>
              <a:rPr lang="en-US" sz="1800" dirty="0" err="1"/>
              <a:t>Chrysostomou</a:t>
            </a:r>
            <a:r>
              <a:rPr lang="en-US" sz="1800" dirty="0"/>
              <a:t>, and S. Bøgh, skrl: Modu lar and flexible library for reinforcement learning, 2022, https://arxiv.org/abs/2202.03825. </a:t>
            </a:r>
            <a:r>
              <a:rPr lang="en-US" sz="1800" dirty="0" err="1"/>
              <a:t>arXiv</a:t>
            </a:r>
            <a:r>
              <a:rPr lang="en-US" sz="1800" dirty="0"/>
              <a:t> preprint arXiv:2202.03825.</a:t>
            </a:r>
          </a:p>
          <a:p>
            <a:pPr marL="0" indent="0"/>
            <a:r>
              <a:rPr lang="en-US" sz="1800" dirty="0"/>
              <a:t>[12]    Z. Wei, J. Xu, Y. Lan, J. Guo, and X. Cheng, Reinforcement learning to rank with </a:t>
            </a:r>
            <a:r>
              <a:rPr lang="en-US" sz="1800" dirty="0" err="1"/>
              <a:t>markov</a:t>
            </a:r>
            <a:r>
              <a:rPr lang="en-US" sz="1800" dirty="0"/>
              <a:t> decision process, in Proceedings of the 40th International ACM SIGIR Conference on Research and Development in Information Retrieval (SIGIR ’17), ACM, 2017, pp. 945–948, https://doi.org/10.1145/3077136. 3080685</a:t>
            </a:r>
          </a:p>
        </p:txBody>
      </p:sp>
      <p:sp>
        <p:nvSpPr>
          <p:cNvPr id="4" name="Slide Number Placeholder 3">
            <a:extLst>
              <a:ext uri="{FF2B5EF4-FFF2-40B4-BE49-F238E27FC236}">
                <a16:creationId xmlns:a16="http://schemas.microsoft.com/office/drawing/2014/main" id="{7F715CFB-2E3C-F6AC-75B2-FBDAABA82901}"/>
              </a:ext>
            </a:extLst>
          </p:cNvPr>
          <p:cNvSpPr>
            <a:spLocks noGrp="1"/>
          </p:cNvSpPr>
          <p:nvPr>
            <p:ph type="sldNum" sz="quarter" idx="4"/>
          </p:nvPr>
        </p:nvSpPr>
        <p:spPr/>
        <p:txBody>
          <a:bodyPr/>
          <a:lstStyle/>
          <a:p>
            <a:fld id="{933A556B-7C63-244D-9B7C-B0EA8042B330}" type="slidenum">
              <a:rPr lang="en-US" smtClean="0"/>
              <a:pPr/>
              <a:t>13</a:t>
            </a:fld>
            <a:endParaRPr lang="en-US" dirty="0"/>
          </a:p>
        </p:txBody>
      </p:sp>
    </p:spTree>
    <p:extLst>
      <p:ext uri="{BB962C8B-B14F-4D97-AF65-F5344CB8AC3E}">
        <p14:creationId xmlns:p14="http://schemas.microsoft.com/office/powerpoint/2010/main" val="1736120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14</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Thank you!</a:t>
            </a:r>
          </a:p>
        </p:txBody>
      </p:sp>
      <p:sp>
        <p:nvSpPr>
          <p:cNvPr id="3" name="Text Placeholder 2">
            <a:extLst>
              <a:ext uri="{FF2B5EF4-FFF2-40B4-BE49-F238E27FC236}">
                <a16:creationId xmlns:a16="http://schemas.microsoft.com/office/drawing/2014/main" id="{23BD80E2-64A8-2746-84CE-DAC7C5339965}"/>
              </a:ext>
            </a:extLst>
          </p:cNvPr>
          <p:cNvSpPr>
            <a:spLocks noGrp="1"/>
          </p:cNvSpPr>
          <p:nvPr>
            <p:ph type="body" sz="quarter" idx="10"/>
          </p:nvPr>
        </p:nvSpPr>
        <p:spPr/>
        <p:txBody>
          <a:bodyPr/>
          <a:lstStyle/>
          <a:p>
            <a:r>
              <a:rPr lang="en-US" dirty="0"/>
              <a:t>NYSDS 2025</a:t>
            </a:r>
          </a:p>
        </p:txBody>
      </p:sp>
    </p:spTree>
    <p:extLst>
      <p:ext uri="{BB962C8B-B14F-4D97-AF65-F5344CB8AC3E}">
        <p14:creationId xmlns:p14="http://schemas.microsoft.com/office/powerpoint/2010/main" val="1215709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51258897-1543-2370-40B2-ABEC66829EBD}"/>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2</a:t>
            </a:fld>
            <a:endParaRPr lang="en-US" sz="750" dirty="0"/>
          </a:p>
        </p:txBody>
      </p:sp>
      <p:pic>
        <p:nvPicPr>
          <p:cNvPr id="13" name="Content Placeholder 5">
            <a:extLst>
              <a:ext uri="{FF2B5EF4-FFF2-40B4-BE49-F238E27FC236}">
                <a16:creationId xmlns:a16="http://schemas.microsoft.com/office/drawing/2014/main" id="{4452ABD1-C64A-20B7-269D-5D274F59A168}"/>
              </a:ext>
            </a:extLst>
          </p:cNvPr>
          <p:cNvPicPr>
            <a:picLocks noChangeAspect="1"/>
          </p:cNvPicPr>
          <p:nvPr/>
        </p:nvPicPr>
        <p:blipFill>
          <a:blip r:embed="rId3"/>
          <a:stretch>
            <a:fillRect/>
          </a:stretch>
        </p:blipFill>
        <p:spPr>
          <a:xfrm>
            <a:off x="290193" y="807894"/>
            <a:ext cx="3601527" cy="4802037"/>
          </a:xfrm>
          <a:prstGeom prst="rect">
            <a:avLst/>
          </a:prstGeom>
        </p:spPr>
      </p:pic>
      <p:sp>
        <p:nvSpPr>
          <p:cNvPr id="14" name="TextBox 13">
            <a:extLst>
              <a:ext uri="{FF2B5EF4-FFF2-40B4-BE49-F238E27FC236}">
                <a16:creationId xmlns:a16="http://schemas.microsoft.com/office/drawing/2014/main" id="{6726950D-3B30-75D5-B0E5-6472C7B1F952}"/>
              </a:ext>
            </a:extLst>
          </p:cNvPr>
          <p:cNvSpPr txBox="1"/>
          <p:nvPr/>
        </p:nvSpPr>
        <p:spPr>
          <a:xfrm>
            <a:off x="455260" y="5609930"/>
            <a:ext cx="3271395" cy="253916"/>
          </a:xfrm>
          <a:prstGeom prst="rect">
            <a:avLst/>
          </a:prstGeom>
          <a:noFill/>
        </p:spPr>
        <p:txBody>
          <a:bodyPr wrap="square">
            <a:spAutoFit/>
          </a:bodyPr>
          <a:lstStyle/>
          <a:p>
            <a:r>
              <a:rPr lang="en-US" sz="1050" dirty="0"/>
              <a:t>C-3PO from the </a:t>
            </a:r>
            <a:r>
              <a:rPr lang="en-US" sz="1050" i="1" dirty="0"/>
              <a:t>Star Wars </a:t>
            </a:r>
            <a:r>
              <a:rPr lang="en-US" sz="1050" dirty="0"/>
              <a:t>series [1].</a:t>
            </a:r>
          </a:p>
        </p:txBody>
      </p:sp>
      <p:pic>
        <p:nvPicPr>
          <p:cNvPr id="15" name="Picture 14">
            <a:extLst>
              <a:ext uri="{FF2B5EF4-FFF2-40B4-BE49-F238E27FC236}">
                <a16:creationId xmlns:a16="http://schemas.microsoft.com/office/drawing/2014/main" id="{DF27EBB8-D7E7-2264-B3EA-B86E7D4C0688}"/>
              </a:ext>
            </a:extLst>
          </p:cNvPr>
          <p:cNvPicPr>
            <a:picLocks noChangeAspect="1"/>
          </p:cNvPicPr>
          <p:nvPr/>
        </p:nvPicPr>
        <p:blipFill>
          <a:blip r:embed="rId4"/>
          <a:stretch>
            <a:fillRect/>
          </a:stretch>
        </p:blipFill>
        <p:spPr>
          <a:xfrm>
            <a:off x="4183245" y="844773"/>
            <a:ext cx="2792321" cy="4765157"/>
          </a:xfrm>
          <a:prstGeom prst="rect">
            <a:avLst/>
          </a:prstGeom>
        </p:spPr>
      </p:pic>
      <p:sp>
        <p:nvSpPr>
          <p:cNvPr id="16" name="TextBox 15">
            <a:extLst>
              <a:ext uri="{FF2B5EF4-FFF2-40B4-BE49-F238E27FC236}">
                <a16:creationId xmlns:a16="http://schemas.microsoft.com/office/drawing/2014/main" id="{4BB178F0-310E-0D9F-F0B0-7ADE926D3EF7}"/>
              </a:ext>
            </a:extLst>
          </p:cNvPr>
          <p:cNvSpPr txBox="1"/>
          <p:nvPr/>
        </p:nvSpPr>
        <p:spPr>
          <a:xfrm>
            <a:off x="4278233" y="5609930"/>
            <a:ext cx="3155156" cy="253916"/>
          </a:xfrm>
          <a:prstGeom prst="rect">
            <a:avLst/>
          </a:prstGeom>
          <a:noFill/>
        </p:spPr>
        <p:txBody>
          <a:bodyPr wrap="square">
            <a:spAutoFit/>
          </a:bodyPr>
          <a:lstStyle/>
          <a:p>
            <a:r>
              <a:rPr lang="pl-PL" sz="1050" dirty="0"/>
              <a:t>Sonny</a:t>
            </a:r>
            <a:r>
              <a:rPr lang="en-US" sz="1050" dirty="0"/>
              <a:t> from the</a:t>
            </a:r>
            <a:r>
              <a:rPr lang="en-US" sz="1050" i="1" dirty="0"/>
              <a:t> I, Robot</a:t>
            </a:r>
            <a:r>
              <a:rPr lang="en-US" sz="1050" dirty="0"/>
              <a:t> movie [2].</a:t>
            </a:r>
          </a:p>
        </p:txBody>
      </p:sp>
      <p:pic>
        <p:nvPicPr>
          <p:cNvPr id="17" name="Picture 16" descr="A picture containing automaton&#10;&#10;AI-generated content may be incorrect.">
            <a:extLst>
              <a:ext uri="{FF2B5EF4-FFF2-40B4-BE49-F238E27FC236}">
                <a16:creationId xmlns:a16="http://schemas.microsoft.com/office/drawing/2014/main" id="{6D4640C3-3BAB-1723-62B8-DF3D054A8392}"/>
              </a:ext>
            </a:extLst>
          </p:cNvPr>
          <p:cNvPicPr>
            <a:picLocks noChangeAspect="1"/>
          </p:cNvPicPr>
          <p:nvPr/>
        </p:nvPicPr>
        <p:blipFill>
          <a:blip r:embed="rId5"/>
          <a:srcRect l="25860" r="23093"/>
          <a:stretch>
            <a:fillRect/>
          </a:stretch>
        </p:blipFill>
        <p:spPr>
          <a:xfrm>
            <a:off x="7332974" y="881183"/>
            <a:ext cx="4287526" cy="4728739"/>
          </a:xfrm>
          <a:prstGeom prst="rect">
            <a:avLst/>
          </a:prstGeom>
        </p:spPr>
      </p:pic>
      <p:sp>
        <p:nvSpPr>
          <p:cNvPr id="18" name="TextBox 17">
            <a:extLst>
              <a:ext uri="{FF2B5EF4-FFF2-40B4-BE49-F238E27FC236}">
                <a16:creationId xmlns:a16="http://schemas.microsoft.com/office/drawing/2014/main" id="{7D803498-130B-4C71-0FEE-B499938EF23A}"/>
              </a:ext>
            </a:extLst>
          </p:cNvPr>
          <p:cNvSpPr txBox="1"/>
          <p:nvPr/>
        </p:nvSpPr>
        <p:spPr>
          <a:xfrm>
            <a:off x="7654835" y="5609930"/>
            <a:ext cx="3892731" cy="253916"/>
          </a:xfrm>
          <a:prstGeom prst="rect">
            <a:avLst/>
          </a:prstGeom>
          <a:noFill/>
        </p:spPr>
        <p:txBody>
          <a:bodyPr wrap="square">
            <a:spAutoFit/>
          </a:bodyPr>
          <a:lstStyle/>
          <a:p>
            <a:r>
              <a:rPr lang="en-US" sz="1050" dirty="0"/>
              <a:t>Mother, from the </a:t>
            </a:r>
            <a:r>
              <a:rPr lang="en-US" sz="1050" i="1" dirty="0"/>
              <a:t>I am Mother</a:t>
            </a:r>
            <a:r>
              <a:rPr lang="en-US" sz="1050" dirty="0"/>
              <a:t> movie [3].</a:t>
            </a:r>
          </a:p>
        </p:txBody>
      </p:sp>
    </p:spTree>
    <p:extLst>
      <p:ext uri="{BB962C8B-B14F-4D97-AF65-F5344CB8AC3E}">
        <p14:creationId xmlns:p14="http://schemas.microsoft.com/office/powerpoint/2010/main" val="387274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descr="A picture containing diagram&#10;&#10;AI-generated content may be incorrect.">
            <a:extLst>
              <a:ext uri="{FF2B5EF4-FFF2-40B4-BE49-F238E27FC236}">
                <a16:creationId xmlns:a16="http://schemas.microsoft.com/office/drawing/2014/main" id="{979FEF55-E21A-8CC3-C190-CBD2063A8F82}"/>
              </a:ext>
            </a:extLst>
          </p:cNvPr>
          <p:cNvPicPr>
            <a:picLocks noChangeAspect="1"/>
          </p:cNvPicPr>
          <p:nvPr/>
        </p:nvPicPr>
        <p:blipFill>
          <a:blip r:embed="rId3"/>
          <a:stretch>
            <a:fillRect/>
          </a:stretch>
        </p:blipFill>
        <p:spPr>
          <a:xfrm>
            <a:off x="6692303" y="375697"/>
            <a:ext cx="4809003" cy="7311494"/>
          </a:xfrm>
          <a:prstGeom prst="rect">
            <a:avLst/>
          </a:prstGeom>
        </p:spPr>
      </p:pic>
      <p:sp>
        <p:nvSpPr>
          <p:cNvPr id="13" name="Title 1">
            <a:extLst>
              <a:ext uri="{FF2B5EF4-FFF2-40B4-BE49-F238E27FC236}">
                <a16:creationId xmlns:a16="http://schemas.microsoft.com/office/drawing/2014/main" id="{4B132D0C-9A4A-799D-9777-672EC77419C7}"/>
              </a:ext>
            </a:extLst>
          </p:cNvPr>
          <p:cNvSpPr>
            <a:spLocks noGrp="1"/>
          </p:cNvSpPr>
          <p:nvPr>
            <p:ph type="title"/>
          </p:nvPr>
        </p:nvSpPr>
        <p:spPr>
          <a:xfrm>
            <a:off x="571500" y="365125"/>
            <a:ext cx="11049000" cy="1325563"/>
          </a:xfrm>
        </p:spPr>
        <p:txBody>
          <a:bodyPr/>
          <a:lstStyle/>
          <a:p>
            <a:r>
              <a:rPr lang="en-US"/>
              <a:t>Why Humanoid Robots Need Robust Control Policies</a:t>
            </a:r>
          </a:p>
        </p:txBody>
      </p:sp>
      <p:sp>
        <p:nvSpPr>
          <p:cNvPr id="14" name="Content Placeholder 6">
            <a:extLst>
              <a:ext uri="{FF2B5EF4-FFF2-40B4-BE49-F238E27FC236}">
                <a16:creationId xmlns:a16="http://schemas.microsoft.com/office/drawing/2014/main" id="{6864201C-240B-7575-7887-BC2C36BF7A0B}"/>
              </a:ext>
            </a:extLst>
          </p:cNvPr>
          <p:cNvSpPr>
            <a:spLocks noGrp="1"/>
          </p:cNvSpPr>
          <p:nvPr>
            <p:ph idx="1"/>
          </p:nvPr>
        </p:nvSpPr>
        <p:spPr>
          <a:xfrm>
            <a:off x="571499" y="1825625"/>
            <a:ext cx="5244373" cy="4349346"/>
          </a:xfrm>
        </p:spPr>
        <p:txBody>
          <a:bodyPr>
            <a:normAutofit/>
          </a:bodyPr>
          <a:lstStyle/>
          <a:p>
            <a:pPr marL="342900" indent="-342900">
              <a:buFont typeface="Arial" panose="020B0604020202020204" pitchFamily="34" charset="0"/>
              <a:buChar char="•"/>
            </a:pPr>
            <a:r>
              <a:rPr lang="en-US" sz="2400" dirty="0"/>
              <a:t>Humanoids excel in human-centered environments without modifications.</a:t>
            </a:r>
          </a:p>
          <a:p>
            <a:pPr marL="800100" lvl="1" indent="-342900"/>
            <a:r>
              <a:rPr lang="en-US" sz="2000" dirty="0"/>
              <a:t>assistive robots, industry, exploration.</a:t>
            </a:r>
          </a:p>
          <a:p>
            <a:pPr marL="457200" indent="-457200">
              <a:buFont typeface="Arial" panose="020B0604020202020204" pitchFamily="34" charset="0"/>
              <a:buChar char="•"/>
            </a:pPr>
            <a:r>
              <a:rPr lang="en-US" sz="2400" dirty="0"/>
              <a:t>Challenges arise: locomotion and balance require robust low-level control.</a:t>
            </a:r>
          </a:p>
          <a:p>
            <a:pPr marL="914400" lvl="1" indent="-457200"/>
            <a:r>
              <a:rPr lang="en-US" sz="2000" dirty="0"/>
              <a:t>VLAs → strong in high-level reasoning, weak in low-level motor skills.</a:t>
            </a:r>
          </a:p>
          <a:p>
            <a:pPr marL="457200" indent="-457200">
              <a:buFont typeface="Arial" panose="020B0604020202020204" pitchFamily="34" charset="0"/>
              <a:buChar char="•"/>
            </a:pPr>
            <a:r>
              <a:rPr lang="en-US" sz="2400" dirty="0"/>
              <a:t>RL can provide stable, adaptable low-level control policies.</a:t>
            </a:r>
          </a:p>
        </p:txBody>
      </p:sp>
      <p:sp>
        <p:nvSpPr>
          <p:cNvPr id="15" name="Slide Number Placeholder 3">
            <a:extLst>
              <a:ext uri="{FF2B5EF4-FFF2-40B4-BE49-F238E27FC236}">
                <a16:creationId xmlns:a16="http://schemas.microsoft.com/office/drawing/2014/main" id="{0C87C45D-B33E-2B4A-8DD0-634FA929C3F5}"/>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3</a:t>
            </a:fld>
            <a:endParaRPr lang="en-US"/>
          </a:p>
        </p:txBody>
      </p:sp>
      <p:pic>
        <p:nvPicPr>
          <p:cNvPr id="16" name="Picture 15" descr="A picture containing graphical user interface&#10;&#10;AI-generated content may be incorrect.">
            <a:extLst>
              <a:ext uri="{FF2B5EF4-FFF2-40B4-BE49-F238E27FC236}">
                <a16:creationId xmlns:a16="http://schemas.microsoft.com/office/drawing/2014/main" id="{FF511197-571C-7D7F-FBD1-6144F4BF0160}"/>
              </a:ext>
            </a:extLst>
          </p:cNvPr>
          <p:cNvPicPr>
            <a:picLocks noChangeAspect="1"/>
          </p:cNvPicPr>
          <p:nvPr/>
        </p:nvPicPr>
        <p:blipFill>
          <a:blip r:embed="rId4"/>
          <a:srcRect l="992" t="50" r="481" b="1018"/>
          <a:stretch>
            <a:fillRect/>
          </a:stretch>
        </p:blipFill>
        <p:spPr>
          <a:xfrm>
            <a:off x="5840931" y="1531621"/>
            <a:ext cx="6084368" cy="4636098"/>
          </a:xfrm>
          <a:prstGeom prst="rect">
            <a:avLst/>
          </a:prstGeom>
        </p:spPr>
      </p:pic>
      <p:sp>
        <p:nvSpPr>
          <p:cNvPr id="17" name="TextBox 16">
            <a:extLst>
              <a:ext uri="{FF2B5EF4-FFF2-40B4-BE49-F238E27FC236}">
                <a16:creationId xmlns:a16="http://schemas.microsoft.com/office/drawing/2014/main" id="{FA158AA6-F04F-F1F3-4235-67D6D2ACC934}"/>
              </a:ext>
            </a:extLst>
          </p:cNvPr>
          <p:cNvSpPr txBox="1"/>
          <p:nvPr/>
        </p:nvSpPr>
        <p:spPr>
          <a:xfrm>
            <a:off x="5815873" y="6174971"/>
            <a:ext cx="6093912" cy="253916"/>
          </a:xfrm>
          <a:prstGeom prst="rect">
            <a:avLst/>
          </a:prstGeom>
          <a:noFill/>
        </p:spPr>
        <p:txBody>
          <a:bodyPr wrap="square">
            <a:spAutoFit/>
          </a:bodyPr>
          <a:lstStyle/>
          <a:p>
            <a:r>
              <a:rPr lang="en-US" sz="1050" dirty="0"/>
              <a:t>A portrayal of recent humanoid robots [4].</a:t>
            </a:r>
          </a:p>
        </p:txBody>
      </p:sp>
      <p:sp>
        <p:nvSpPr>
          <p:cNvPr id="18" name="TextBox 17">
            <a:extLst>
              <a:ext uri="{FF2B5EF4-FFF2-40B4-BE49-F238E27FC236}">
                <a16:creationId xmlns:a16="http://schemas.microsoft.com/office/drawing/2014/main" id="{2B33978F-794B-B840-78D0-EA3EA7175819}"/>
              </a:ext>
            </a:extLst>
          </p:cNvPr>
          <p:cNvSpPr txBox="1"/>
          <p:nvPr/>
        </p:nvSpPr>
        <p:spPr>
          <a:xfrm>
            <a:off x="6436453" y="6372199"/>
            <a:ext cx="6094602" cy="253916"/>
          </a:xfrm>
          <a:prstGeom prst="rect">
            <a:avLst/>
          </a:prstGeom>
          <a:noFill/>
        </p:spPr>
        <p:txBody>
          <a:bodyPr wrap="square">
            <a:spAutoFit/>
          </a:bodyPr>
          <a:lstStyle/>
          <a:p>
            <a:r>
              <a:rPr lang="en-US" sz="1050" dirty="0"/>
              <a:t>The new Unitree R1 robot [5].</a:t>
            </a:r>
          </a:p>
        </p:txBody>
      </p:sp>
    </p:spTree>
    <p:extLst>
      <p:ext uri="{BB962C8B-B14F-4D97-AF65-F5344CB8AC3E}">
        <p14:creationId xmlns:p14="http://schemas.microsoft.com/office/powerpoint/2010/main" val="278526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fade">
                                      <p:cBhvr>
                                        <p:cTn id="18" dur="500"/>
                                        <p:tgtEl>
                                          <p:spTgt spid="14">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Effect transition="in" filter="fade">
                                      <p:cBhvr>
                                        <p:cTn id="21" dur="500"/>
                                        <p:tgtEl>
                                          <p:spTgt spid="14">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xEl>
                                              <p:pRg st="4" end="4"/>
                                            </p:txEl>
                                          </p:spTgt>
                                        </p:tgtEl>
                                        <p:attrNameLst>
                                          <p:attrName>style.visibility</p:attrName>
                                        </p:attrNameLst>
                                      </p:cBhvr>
                                      <p:to>
                                        <p:strVal val="visible"/>
                                      </p:to>
                                    </p:set>
                                    <p:animEffect transition="in" filter="fade">
                                      <p:cBhvr>
                                        <p:cTn id="24" dur="500"/>
                                        <p:tgtEl>
                                          <p:spTgt spid="14">
                                            <p:txEl>
                                              <p:pRg st="4" end="4"/>
                                            </p:txEl>
                                          </p:spTgt>
                                        </p:tgtEl>
                                      </p:cBhvr>
                                    </p:animEffec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uiExpand="1" build="p"/>
      <p:bldP spid="17" grpId="0"/>
      <p:bldP spid="17" grpId="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bile_tv_vid">
            <a:hlinkClick r:id="" action="ppaction://media"/>
            <a:extLst>
              <a:ext uri="{FF2B5EF4-FFF2-40B4-BE49-F238E27FC236}">
                <a16:creationId xmlns:a16="http://schemas.microsoft.com/office/drawing/2014/main" id="{A239AB81-8603-5F31-5EF8-47F07020E9E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09540" y="591577"/>
            <a:ext cx="9673526" cy="5424216"/>
          </a:xfrm>
        </p:spPr>
      </p:pic>
      <p:sp>
        <p:nvSpPr>
          <p:cNvPr id="6" name="Slide Number Placeholder 3">
            <a:extLst>
              <a:ext uri="{FF2B5EF4-FFF2-40B4-BE49-F238E27FC236}">
                <a16:creationId xmlns:a16="http://schemas.microsoft.com/office/drawing/2014/main" id="{EB702C80-F7EF-4D82-1260-CB38BDAB0FC2}"/>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4</a:t>
            </a:fld>
            <a:endParaRPr lang="en-US" sz="750" dirty="0"/>
          </a:p>
        </p:txBody>
      </p:sp>
      <p:sp>
        <p:nvSpPr>
          <p:cNvPr id="7" name="TextBox 6">
            <a:extLst>
              <a:ext uri="{FF2B5EF4-FFF2-40B4-BE49-F238E27FC236}">
                <a16:creationId xmlns:a16="http://schemas.microsoft.com/office/drawing/2014/main" id="{C6034E08-4ABD-FBD0-648C-AB8AD4958128}"/>
              </a:ext>
            </a:extLst>
          </p:cNvPr>
          <p:cNvSpPr txBox="1"/>
          <p:nvPr/>
        </p:nvSpPr>
        <p:spPr>
          <a:xfrm>
            <a:off x="4213781" y="6035389"/>
            <a:ext cx="6769284" cy="415498"/>
          </a:xfrm>
          <a:prstGeom prst="rect">
            <a:avLst/>
          </a:prstGeom>
          <a:noFill/>
        </p:spPr>
        <p:txBody>
          <a:bodyPr wrap="square">
            <a:spAutoFit/>
          </a:bodyPr>
          <a:lstStyle/>
          <a:p>
            <a:pPr algn="r"/>
            <a:r>
              <a:rPr lang="en-US" sz="1050" dirty="0"/>
              <a:t>A video from the paper, </a:t>
            </a:r>
            <a:r>
              <a:rPr lang="en-US" sz="1050" i="1" dirty="0"/>
              <a:t>“Mobile-</a:t>
            </a:r>
            <a:r>
              <a:rPr lang="en-US" sz="1050" i="1" dirty="0" err="1"/>
              <a:t>TeleVision</a:t>
            </a:r>
            <a:r>
              <a:rPr lang="en-US" sz="1050" i="1" dirty="0"/>
              <a:t>: Predictive Motion Priors for Humanoid Whole-Body Control”, </a:t>
            </a:r>
            <a:r>
              <a:rPr lang="en-US" sz="1050" dirty="0"/>
              <a:t>depicting a humanoid robot tossing a ball to a quadruped [6].</a:t>
            </a:r>
          </a:p>
        </p:txBody>
      </p:sp>
    </p:spTree>
    <p:extLst>
      <p:ext uri="{BB962C8B-B14F-4D97-AF65-F5344CB8AC3E}">
        <p14:creationId xmlns:p14="http://schemas.microsoft.com/office/powerpoint/2010/main" val="177633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6CD9B-110D-564B-66F3-11D8EB4F2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904AA-8D01-F7C3-3609-6DAF715BB2C2}"/>
              </a:ext>
            </a:extLst>
          </p:cNvPr>
          <p:cNvSpPr>
            <a:spLocks noGrp="1"/>
          </p:cNvSpPr>
          <p:nvPr>
            <p:ph type="title"/>
          </p:nvPr>
        </p:nvSpPr>
        <p:spPr>
          <a:xfrm>
            <a:off x="571500" y="365125"/>
            <a:ext cx="11049000" cy="1325563"/>
          </a:xfrm>
        </p:spPr>
        <p:txBody>
          <a:bodyPr/>
          <a:lstStyle/>
          <a:p>
            <a:r>
              <a:rPr lang="en-US" dirty="0"/>
              <a:t>From High-Level Models to Low-Level Control Challenges</a:t>
            </a:r>
          </a:p>
        </p:txBody>
      </p:sp>
      <p:sp>
        <p:nvSpPr>
          <p:cNvPr id="3" name="Content Placeholder 6">
            <a:extLst>
              <a:ext uri="{FF2B5EF4-FFF2-40B4-BE49-F238E27FC236}">
                <a16:creationId xmlns:a16="http://schemas.microsoft.com/office/drawing/2014/main" id="{A115FCD3-F481-2AD9-794A-D33C2F103C3B}"/>
              </a:ext>
            </a:extLst>
          </p:cNvPr>
          <p:cNvSpPr>
            <a:spLocks noGrp="1"/>
          </p:cNvSpPr>
          <p:nvPr>
            <p:ph idx="1"/>
          </p:nvPr>
        </p:nvSpPr>
        <p:spPr>
          <a:xfrm>
            <a:off x="571500" y="1681345"/>
            <a:ext cx="5768349" cy="4726176"/>
          </a:xfrm>
        </p:spPr>
        <p:txBody>
          <a:bodyPr>
            <a:normAutofit lnSpcReduction="10000"/>
          </a:bodyPr>
          <a:lstStyle/>
          <a:p>
            <a:pPr marL="457200" indent="-457200">
              <a:buFont typeface="Arial" panose="020B0604020202020204" pitchFamily="34" charset="0"/>
              <a:buChar char="•"/>
            </a:pPr>
            <a:r>
              <a:rPr lang="en-US" sz="2400" dirty="0"/>
              <a:t>Vision-Language-Action models:</a:t>
            </a:r>
          </a:p>
          <a:p>
            <a:pPr lvl="1"/>
            <a:r>
              <a:rPr lang="en-US" sz="2000" dirty="0"/>
              <a:t>translate visual and language input into actions.</a:t>
            </a:r>
          </a:p>
          <a:p>
            <a:pPr lvl="1"/>
            <a:r>
              <a:rPr lang="en-US" sz="2000" dirty="0"/>
              <a:t>GR00T N1 (NVIDIA): dual-system design (System 2 = reasoning, System 1 = smooth action) [8].</a:t>
            </a:r>
          </a:p>
          <a:p>
            <a:pPr lvl="1"/>
            <a:r>
              <a:rPr lang="en-US" sz="2000" dirty="0"/>
              <a:t>OpenVLA: open-source 7B model, trained on 970k robot episodes [9].</a:t>
            </a:r>
          </a:p>
          <a:p>
            <a:pPr marL="457200" indent="-457200">
              <a:buFont typeface="Arial" panose="020B0604020202020204" pitchFamily="34" charset="0"/>
              <a:buChar char="•"/>
            </a:pPr>
            <a:r>
              <a:rPr lang="en-US" sz="2400" dirty="0"/>
              <a:t>Strengths: generalization, natural language grounding, task planning [7].</a:t>
            </a:r>
          </a:p>
          <a:p>
            <a:pPr marL="457200" indent="-457200">
              <a:buFont typeface="Arial" panose="020B0604020202020204" pitchFamily="34" charset="0"/>
              <a:buChar char="•"/>
            </a:pPr>
            <a:r>
              <a:rPr lang="en-US" sz="2400" dirty="0"/>
              <a:t>Weaknesses: rely on scripted policies, poor low-level control, lack physical grounding [7].</a:t>
            </a:r>
          </a:p>
        </p:txBody>
      </p:sp>
      <p:sp>
        <p:nvSpPr>
          <p:cNvPr id="4" name="Slide Number Placeholder 3">
            <a:extLst>
              <a:ext uri="{FF2B5EF4-FFF2-40B4-BE49-F238E27FC236}">
                <a16:creationId xmlns:a16="http://schemas.microsoft.com/office/drawing/2014/main" id="{10E0B9D6-C0AB-4A3A-71D8-90A4B425155E}"/>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5</a:t>
            </a:fld>
            <a:endParaRPr lang="en-US" dirty="0"/>
          </a:p>
        </p:txBody>
      </p:sp>
      <p:pic>
        <p:nvPicPr>
          <p:cNvPr id="5" name="Picture 4">
            <a:extLst>
              <a:ext uri="{FF2B5EF4-FFF2-40B4-BE49-F238E27FC236}">
                <a16:creationId xmlns:a16="http://schemas.microsoft.com/office/drawing/2014/main" id="{5189D9DD-1B1A-C962-16ED-78B034B2A126}"/>
              </a:ext>
            </a:extLst>
          </p:cNvPr>
          <p:cNvPicPr>
            <a:picLocks noChangeAspect="1"/>
          </p:cNvPicPr>
          <p:nvPr/>
        </p:nvPicPr>
        <p:blipFill>
          <a:blip r:embed="rId3"/>
          <a:stretch>
            <a:fillRect/>
          </a:stretch>
        </p:blipFill>
        <p:spPr>
          <a:xfrm>
            <a:off x="6818432" y="1599763"/>
            <a:ext cx="4802068" cy="4237119"/>
          </a:xfrm>
          <a:prstGeom prst="rect">
            <a:avLst/>
          </a:prstGeom>
        </p:spPr>
      </p:pic>
      <p:sp>
        <p:nvSpPr>
          <p:cNvPr id="6" name="TextBox 5">
            <a:extLst>
              <a:ext uri="{FF2B5EF4-FFF2-40B4-BE49-F238E27FC236}">
                <a16:creationId xmlns:a16="http://schemas.microsoft.com/office/drawing/2014/main" id="{1811F435-2C53-EDAA-DF32-6C3315C4ED6D}"/>
              </a:ext>
            </a:extLst>
          </p:cNvPr>
          <p:cNvSpPr txBox="1"/>
          <p:nvPr/>
        </p:nvSpPr>
        <p:spPr>
          <a:xfrm>
            <a:off x="6818432" y="5807357"/>
            <a:ext cx="4802067" cy="600164"/>
          </a:xfrm>
          <a:prstGeom prst="rect">
            <a:avLst/>
          </a:prstGeom>
          <a:noFill/>
        </p:spPr>
        <p:txBody>
          <a:bodyPr wrap="square" rtlCol="0">
            <a:spAutoFit/>
          </a:bodyPr>
          <a:lstStyle/>
          <a:p>
            <a:r>
              <a:rPr lang="en-US" sz="1100" dirty="0"/>
              <a:t>Screenshots from the paper, </a:t>
            </a:r>
            <a:r>
              <a:rPr lang="en-US" sz="1100" i="1" dirty="0"/>
              <a:t>“</a:t>
            </a:r>
            <a:r>
              <a:rPr lang="en-US" sz="1050" i="1" dirty="0"/>
              <a:t>GR00T</a:t>
            </a:r>
            <a:r>
              <a:rPr lang="en-US" sz="1100" i="1" dirty="0"/>
              <a:t> N1.5: An Improved Open Foundation Model for Generalist Humanoid Robots,” </a:t>
            </a:r>
            <a:r>
              <a:rPr lang="en-US" sz="1100" dirty="0"/>
              <a:t>showing the Unitree G1 robot performing tasks given GR00T-N1.5 instructions [8].</a:t>
            </a:r>
          </a:p>
        </p:txBody>
      </p:sp>
    </p:spTree>
    <p:extLst>
      <p:ext uri="{BB962C8B-B14F-4D97-AF65-F5344CB8AC3E}">
        <p14:creationId xmlns:p14="http://schemas.microsoft.com/office/powerpoint/2010/main" val="103466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C1BDB-BADE-B5E8-159C-B104E2C4D6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91862-25BB-0C29-77FC-E0A07E5EA09E}"/>
              </a:ext>
            </a:extLst>
          </p:cNvPr>
          <p:cNvSpPr>
            <a:spLocks noGrp="1"/>
          </p:cNvSpPr>
          <p:nvPr>
            <p:ph type="title"/>
          </p:nvPr>
        </p:nvSpPr>
        <p:spPr>
          <a:xfrm>
            <a:off x="571500" y="365125"/>
            <a:ext cx="11049000" cy="1325563"/>
          </a:xfrm>
        </p:spPr>
        <p:txBody>
          <a:bodyPr/>
          <a:lstStyle/>
          <a:p>
            <a:r>
              <a:rPr lang="en-US" dirty="0"/>
              <a:t>Reinforcement Learning for Low-level Control</a:t>
            </a:r>
          </a:p>
        </p:txBody>
      </p:sp>
      <p:sp>
        <p:nvSpPr>
          <p:cNvPr id="3" name="Content Placeholder 2">
            <a:extLst>
              <a:ext uri="{FF2B5EF4-FFF2-40B4-BE49-F238E27FC236}">
                <a16:creationId xmlns:a16="http://schemas.microsoft.com/office/drawing/2014/main" id="{51862E90-EEE3-8C75-15E6-ABE197DCAA62}"/>
              </a:ext>
            </a:extLst>
          </p:cNvPr>
          <p:cNvSpPr>
            <a:spLocks noGrp="1"/>
          </p:cNvSpPr>
          <p:nvPr>
            <p:ph idx="1"/>
          </p:nvPr>
        </p:nvSpPr>
        <p:spPr>
          <a:xfrm>
            <a:off x="571500" y="1739093"/>
            <a:ext cx="11049000" cy="4667250"/>
          </a:xfrm>
        </p:spPr>
        <p:txBody>
          <a:bodyPr>
            <a:normAutofit/>
          </a:bodyPr>
          <a:lstStyle/>
          <a:p>
            <a:pPr marL="457200" indent="-457200">
              <a:buFont typeface="Arial" panose="020B0604020202020204" pitchFamily="34" charset="0"/>
              <a:buChar char="•"/>
            </a:pPr>
            <a:r>
              <a:rPr lang="en-US" dirty="0"/>
              <a:t>Reinforcement Learning allows for the discovery of its own gait and strategies for movement.</a:t>
            </a:r>
          </a:p>
          <a:p>
            <a:pPr marL="457200" indent="-457200">
              <a:buFont typeface="Arial" panose="020B0604020202020204" pitchFamily="34" charset="0"/>
              <a:buChar char="•"/>
            </a:pPr>
            <a:r>
              <a:rPr lang="en-US" dirty="0"/>
              <a:t>ANYmal robot can perform complex maneuvers [10].</a:t>
            </a:r>
          </a:p>
          <a:p>
            <a:pPr marL="914400" lvl="1" indent="-457200"/>
            <a:r>
              <a:rPr lang="en-US" dirty="0"/>
              <a:t>High-level RL navigation policy selects which locomotion skill to use based on terrain.</a:t>
            </a:r>
          </a:p>
          <a:p>
            <a:pPr marL="914400" lvl="1" indent="-457200"/>
            <a:r>
              <a:rPr lang="en-US" dirty="0"/>
              <a:t>Adaptively responds to different obstacle heights, gaps, and layouts.</a:t>
            </a:r>
          </a:p>
          <a:p>
            <a:pPr marL="914400" lvl="1" indent="-457200"/>
            <a:r>
              <a:rPr lang="en-US" dirty="0"/>
              <a:t>Eliminates need for hand-coded trajectories or pre-mapped paths.</a:t>
            </a:r>
          </a:p>
          <a:p>
            <a:pPr marL="914400" lvl="1" indent="-457200"/>
            <a:r>
              <a:rPr lang="en-US" dirty="0"/>
              <a:t>Demonstrated real-world</a:t>
            </a:r>
            <a:br>
              <a:rPr lang="en-US" dirty="0"/>
            </a:br>
            <a:r>
              <a:rPr lang="en-US" dirty="0"/>
              <a:t>agility in complex parkour-</a:t>
            </a:r>
            <a:br>
              <a:rPr lang="en-US" dirty="0"/>
            </a:br>
            <a:r>
              <a:rPr lang="en-US" dirty="0"/>
              <a:t>like environments.</a:t>
            </a:r>
          </a:p>
        </p:txBody>
      </p:sp>
      <p:sp>
        <p:nvSpPr>
          <p:cNvPr id="4" name="Slide Number Placeholder 3">
            <a:extLst>
              <a:ext uri="{FF2B5EF4-FFF2-40B4-BE49-F238E27FC236}">
                <a16:creationId xmlns:a16="http://schemas.microsoft.com/office/drawing/2014/main" id="{F5AF06C9-A2BD-6DD4-6CDD-1911258C90D5}"/>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6</a:t>
            </a:fld>
            <a:endParaRPr lang="en-US" dirty="0"/>
          </a:p>
        </p:txBody>
      </p:sp>
      <p:pic>
        <p:nvPicPr>
          <p:cNvPr id="5" name="Picture 4">
            <a:extLst>
              <a:ext uri="{FF2B5EF4-FFF2-40B4-BE49-F238E27FC236}">
                <a16:creationId xmlns:a16="http://schemas.microsoft.com/office/drawing/2014/main" id="{E9FF839E-495D-2A76-FE2A-D8B67DFAE4DF}"/>
              </a:ext>
            </a:extLst>
          </p:cNvPr>
          <p:cNvPicPr>
            <a:picLocks noChangeAspect="1"/>
          </p:cNvPicPr>
          <p:nvPr/>
        </p:nvPicPr>
        <p:blipFill>
          <a:blip r:embed="rId3"/>
          <a:stretch>
            <a:fillRect/>
          </a:stretch>
        </p:blipFill>
        <p:spPr>
          <a:xfrm>
            <a:off x="5217452" y="4614239"/>
            <a:ext cx="6280609" cy="1782917"/>
          </a:xfrm>
          <a:prstGeom prst="rect">
            <a:avLst/>
          </a:prstGeom>
        </p:spPr>
      </p:pic>
      <p:sp>
        <p:nvSpPr>
          <p:cNvPr id="6" name="TextBox 5">
            <a:extLst>
              <a:ext uri="{FF2B5EF4-FFF2-40B4-BE49-F238E27FC236}">
                <a16:creationId xmlns:a16="http://schemas.microsoft.com/office/drawing/2014/main" id="{06653A26-6129-4160-D681-722CF966D152}"/>
              </a:ext>
            </a:extLst>
          </p:cNvPr>
          <p:cNvSpPr txBox="1"/>
          <p:nvPr/>
        </p:nvSpPr>
        <p:spPr>
          <a:xfrm>
            <a:off x="5217452" y="6373802"/>
            <a:ext cx="6973071" cy="415498"/>
          </a:xfrm>
          <a:prstGeom prst="rect">
            <a:avLst/>
          </a:prstGeom>
          <a:noFill/>
        </p:spPr>
        <p:txBody>
          <a:bodyPr wrap="square" rtlCol="0">
            <a:spAutoFit/>
          </a:bodyPr>
          <a:lstStyle/>
          <a:p>
            <a:r>
              <a:rPr lang="en-US" sz="1050" dirty="0"/>
              <a:t>The ANYmal robot performing dexterous tasks, from the paper, </a:t>
            </a:r>
            <a:r>
              <a:rPr lang="en-US" sz="1050" i="1" dirty="0"/>
              <a:t>“ANYmal Parkour: Learning Agile Navigation for Quadrupedal Robots” </a:t>
            </a:r>
            <a:r>
              <a:rPr lang="en-US" sz="1050" dirty="0"/>
              <a:t>[10].</a:t>
            </a:r>
          </a:p>
        </p:txBody>
      </p:sp>
    </p:spTree>
    <p:extLst>
      <p:ext uri="{BB962C8B-B14F-4D97-AF65-F5344CB8AC3E}">
        <p14:creationId xmlns:p14="http://schemas.microsoft.com/office/powerpoint/2010/main" val="42399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DAC9E-1F7C-0257-FE9C-2D840781D0AE}"/>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09BC441-59A7-AB0B-6AB5-ADABFFD927CE}"/>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7</a:t>
            </a:fld>
            <a:endParaRPr lang="en-US" sz="750" dirty="0"/>
          </a:p>
        </p:txBody>
      </p:sp>
      <p:pic>
        <p:nvPicPr>
          <p:cNvPr id="3" name="Picture 2">
            <a:extLst>
              <a:ext uri="{FF2B5EF4-FFF2-40B4-BE49-F238E27FC236}">
                <a16:creationId xmlns:a16="http://schemas.microsoft.com/office/drawing/2014/main" id="{F12FB08E-E64E-5635-23FE-11F9FFA19913}"/>
              </a:ext>
            </a:extLst>
          </p:cNvPr>
          <p:cNvPicPr>
            <a:picLocks noChangeAspect="1"/>
          </p:cNvPicPr>
          <p:nvPr/>
        </p:nvPicPr>
        <p:blipFill>
          <a:blip r:embed="rId3"/>
          <a:stretch>
            <a:fillRect/>
          </a:stretch>
        </p:blipFill>
        <p:spPr>
          <a:xfrm>
            <a:off x="7312244" y="205834"/>
            <a:ext cx="4480260" cy="5973680"/>
          </a:xfrm>
          <a:prstGeom prst="rect">
            <a:avLst/>
          </a:prstGeom>
        </p:spPr>
      </p:pic>
      <p:pic>
        <p:nvPicPr>
          <p:cNvPr id="4" name="Picture 3">
            <a:extLst>
              <a:ext uri="{FF2B5EF4-FFF2-40B4-BE49-F238E27FC236}">
                <a16:creationId xmlns:a16="http://schemas.microsoft.com/office/drawing/2014/main" id="{29C3B89B-7F92-CBE5-0206-6725F257FAB5}"/>
              </a:ext>
            </a:extLst>
          </p:cNvPr>
          <p:cNvPicPr>
            <a:picLocks noChangeAspect="1"/>
          </p:cNvPicPr>
          <p:nvPr/>
        </p:nvPicPr>
        <p:blipFill>
          <a:blip r:embed="rId4"/>
          <a:stretch>
            <a:fillRect/>
          </a:stretch>
        </p:blipFill>
        <p:spPr>
          <a:xfrm>
            <a:off x="529826" y="205834"/>
            <a:ext cx="4480260" cy="5973680"/>
          </a:xfrm>
          <a:prstGeom prst="rect">
            <a:avLst/>
          </a:prstGeom>
        </p:spPr>
      </p:pic>
      <p:sp>
        <p:nvSpPr>
          <p:cNvPr id="5" name="Rectangle 4">
            <a:extLst>
              <a:ext uri="{FF2B5EF4-FFF2-40B4-BE49-F238E27FC236}">
                <a16:creationId xmlns:a16="http://schemas.microsoft.com/office/drawing/2014/main" id="{B7C877AC-C63C-0CD8-6EEC-D89C96C610F5}"/>
              </a:ext>
            </a:extLst>
          </p:cNvPr>
          <p:cNvSpPr/>
          <p:nvPr/>
        </p:nvSpPr>
        <p:spPr>
          <a:xfrm>
            <a:off x="4181383" y="927204"/>
            <a:ext cx="3817398" cy="43638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wall, indoor&#10;&#10;AI-generated content may be incorrect.">
            <a:extLst>
              <a:ext uri="{FF2B5EF4-FFF2-40B4-BE49-F238E27FC236}">
                <a16:creationId xmlns:a16="http://schemas.microsoft.com/office/drawing/2014/main" id="{06ADF4FE-A27F-C26C-8135-45A976C65903}"/>
              </a:ext>
            </a:extLst>
          </p:cNvPr>
          <p:cNvPicPr>
            <a:picLocks noGrp="1" noChangeAspect="1"/>
          </p:cNvPicPr>
          <p:nvPr>
            <p:ph idx="1"/>
          </p:nvPr>
        </p:nvPicPr>
        <p:blipFill>
          <a:blip r:embed="rId5"/>
          <a:stretch>
            <a:fillRect/>
          </a:stretch>
        </p:blipFill>
        <p:spPr>
          <a:xfrm>
            <a:off x="4271203" y="998228"/>
            <a:ext cx="3649593" cy="4206875"/>
          </a:xfrm>
        </p:spPr>
      </p:pic>
      <p:sp>
        <p:nvSpPr>
          <p:cNvPr id="7" name="TextBox 6">
            <a:extLst>
              <a:ext uri="{FF2B5EF4-FFF2-40B4-BE49-F238E27FC236}">
                <a16:creationId xmlns:a16="http://schemas.microsoft.com/office/drawing/2014/main" id="{DC340792-6DF8-0FD5-2AD9-B3745F8AD8BF}"/>
              </a:ext>
            </a:extLst>
          </p:cNvPr>
          <p:cNvSpPr txBox="1"/>
          <p:nvPr/>
        </p:nvSpPr>
        <p:spPr>
          <a:xfrm>
            <a:off x="529826" y="5891236"/>
            <a:ext cx="2938509" cy="253916"/>
          </a:xfrm>
          <a:prstGeom prst="rect">
            <a:avLst/>
          </a:prstGeom>
          <a:noFill/>
        </p:spPr>
        <p:txBody>
          <a:bodyPr wrap="square" rtlCol="0">
            <a:spAutoFit/>
          </a:bodyPr>
          <a:lstStyle/>
          <a:p>
            <a:r>
              <a:rPr lang="en-US" sz="1050" i="1" dirty="0">
                <a:solidFill>
                  <a:schemeClr val="bg1"/>
                </a:solidFill>
              </a:rPr>
              <a:t>Stony Brook Earth &amp; Space Sciences building.</a:t>
            </a:r>
          </a:p>
        </p:txBody>
      </p:sp>
      <p:sp>
        <p:nvSpPr>
          <p:cNvPr id="8" name="TextBox 7">
            <a:extLst>
              <a:ext uri="{FF2B5EF4-FFF2-40B4-BE49-F238E27FC236}">
                <a16:creationId xmlns:a16="http://schemas.microsoft.com/office/drawing/2014/main" id="{C36F5324-273E-ACBB-6D0A-49E571518A12}"/>
              </a:ext>
            </a:extLst>
          </p:cNvPr>
          <p:cNvSpPr txBox="1"/>
          <p:nvPr/>
        </p:nvSpPr>
        <p:spPr>
          <a:xfrm>
            <a:off x="4234772" y="4951187"/>
            <a:ext cx="2938509" cy="253916"/>
          </a:xfrm>
          <a:prstGeom prst="rect">
            <a:avLst/>
          </a:prstGeom>
          <a:noFill/>
        </p:spPr>
        <p:txBody>
          <a:bodyPr wrap="square" rtlCol="0">
            <a:spAutoFit/>
          </a:bodyPr>
          <a:lstStyle/>
          <a:p>
            <a:r>
              <a:rPr lang="en-US" sz="1050" i="1" dirty="0">
                <a:solidFill>
                  <a:schemeClr val="bg1"/>
                </a:solidFill>
              </a:rPr>
              <a:t>Stony Brook University.</a:t>
            </a:r>
          </a:p>
        </p:txBody>
      </p:sp>
      <p:sp>
        <p:nvSpPr>
          <p:cNvPr id="9" name="TextBox 8">
            <a:extLst>
              <a:ext uri="{FF2B5EF4-FFF2-40B4-BE49-F238E27FC236}">
                <a16:creationId xmlns:a16="http://schemas.microsoft.com/office/drawing/2014/main" id="{59DF5840-17AF-350A-A557-DDA3E590389C}"/>
              </a:ext>
            </a:extLst>
          </p:cNvPr>
          <p:cNvSpPr txBox="1"/>
          <p:nvPr/>
        </p:nvSpPr>
        <p:spPr>
          <a:xfrm>
            <a:off x="7312244" y="5899040"/>
            <a:ext cx="2938509" cy="253916"/>
          </a:xfrm>
          <a:prstGeom prst="rect">
            <a:avLst/>
          </a:prstGeom>
          <a:noFill/>
        </p:spPr>
        <p:txBody>
          <a:bodyPr wrap="square" rtlCol="0">
            <a:spAutoFit/>
          </a:bodyPr>
          <a:lstStyle/>
          <a:p>
            <a:r>
              <a:rPr lang="en-US" sz="1050" i="1" dirty="0">
                <a:solidFill>
                  <a:schemeClr val="bg1"/>
                </a:solidFill>
              </a:rPr>
              <a:t>Fulton Center, Manhattan.</a:t>
            </a:r>
          </a:p>
        </p:txBody>
      </p:sp>
    </p:spTree>
    <p:extLst>
      <p:ext uri="{BB962C8B-B14F-4D97-AF65-F5344CB8AC3E}">
        <p14:creationId xmlns:p14="http://schemas.microsoft.com/office/powerpoint/2010/main" val="98217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A5085-8AB6-BD78-3AE6-30C92E4C7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C72A4-550A-3132-7411-9B4CCCA129AA}"/>
              </a:ext>
            </a:extLst>
          </p:cNvPr>
          <p:cNvSpPr>
            <a:spLocks noGrp="1"/>
          </p:cNvSpPr>
          <p:nvPr>
            <p:ph type="title"/>
          </p:nvPr>
        </p:nvSpPr>
        <p:spPr>
          <a:xfrm>
            <a:off x="571500" y="365125"/>
            <a:ext cx="5617028" cy="1325563"/>
          </a:xfrm>
        </p:spPr>
        <p:txBody>
          <a:bodyPr>
            <a:normAutofit/>
          </a:bodyPr>
          <a:lstStyle/>
          <a:p>
            <a:r>
              <a:rPr lang="en-US" dirty="0"/>
              <a:t>Experimental Design: PPO + VR</a:t>
            </a:r>
          </a:p>
        </p:txBody>
      </p:sp>
      <p:pic>
        <p:nvPicPr>
          <p:cNvPr id="3" name="Content Placeholder 7" descr="A picture containing chessman&#10;&#10;AI-generated content may be incorrect.">
            <a:extLst>
              <a:ext uri="{FF2B5EF4-FFF2-40B4-BE49-F238E27FC236}">
                <a16:creationId xmlns:a16="http://schemas.microsoft.com/office/drawing/2014/main" id="{1633EFB5-534C-B457-0F9B-E3F2221C3B5C}"/>
              </a:ext>
            </a:extLst>
          </p:cNvPr>
          <p:cNvPicPr>
            <a:picLocks noGrp="1" noChangeAspect="1"/>
          </p:cNvPicPr>
          <p:nvPr>
            <p:ph idx="1"/>
          </p:nvPr>
        </p:nvPicPr>
        <p:blipFill>
          <a:blip r:embed="rId3"/>
          <a:srcRect l="-582" r="4189"/>
          <a:stretch>
            <a:fillRect/>
          </a:stretch>
        </p:blipFill>
        <p:spPr>
          <a:xfrm>
            <a:off x="6278880" y="233213"/>
            <a:ext cx="5617028" cy="6140318"/>
          </a:xfrm>
        </p:spPr>
      </p:pic>
      <p:sp>
        <p:nvSpPr>
          <p:cNvPr id="4" name="Slide Number Placeholder 3">
            <a:extLst>
              <a:ext uri="{FF2B5EF4-FFF2-40B4-BE49-F238E27FC236}">
                <a16:creationId xmlns:a16="http://schemas.microsoft.com/office/drawing/2014/main" id="{C450EE5E-8174-0F3D-4E26-1C7D1C347D7B}"/>
              </a:ext>
            </a:extLst>
          </p:cNvPr>
          <p:cNvSpPr>
            <a:spLocks noGrp="1"/>
          </p:cNvSpPr>
          <p:nvPr>
            <p:ph type="sldNum" sz="quarter" idx="4"/>
          </p:nvPr>
        </p:nvSpPr>
        <p:spPr>
          <a:xfrm>
            <a:off x="11042341" y="6405815"/>
            <a:ext cx="268070" cy="365125"/>
          </a:xfrm>
        </p:spPr>
        <p:txBody>
          <a:bodyPr/>
          <a:lstStyle/>
          <a:p>
            <a:fld id="{933A556B-7C63-244D-9B7C-B0EA8042B330}" type="slidenum">
              <a:rPr lang="en-US" smtClean="0"/>
              <a:pPr/>
              <a:t>8</a:t>
            </a:fld>
            <a:endParaRPr lang="en-US" dirty="0"/>
          </a:p>
        </p:txBody>
      </p:sp>
      <p:sp>
        <p:nvSpPr>
          <p:cNvPr id="5" name="Content Placeholder 6">
            <a:extLst>
              <a:ext uri="{FF2B5EF4-FFF2-40B4-BE49-F238E27FC236}">
                <a16:creationId xmlns:a16="http://schemas.microsoft.com/office/drawing/2014/main" id="{D2C8B9EC-B218-20AA-54BF-F61779B158A7}"/>
              </a:ext>
            </a:extLst>
          </p:cNvPr>
          <p:cNvSpPr txBox="1">
            <a:spLocks/>
          </p:cNvSpPr>
          <p:nvPr/>
        </p:nvSpPr>
        <p:spPr>
          <a:xfrm>
            <a:off x="571500" y="1855433"/>
            <a:ext cx="5617028" cy="4637442"/>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Benchmark RL’s baseline performance in humanoid locomotion.</a:t>
            </a:r>
          </a:p>
          <a:p>
            <a:pPr marL="342900" indent="-342900">
              <a:buFont typeface="Arial" panose="020B0604020202020204" pitchFamily="34" charset="0"/>
              <a:buChar char="•"/>
            </a:pPr>
            <a:r>
              <a:rPr lang="en-US" dirty="0"/>
              <a:t>Simulation is performed using NVIDIA Isaac Sim + Isaac Lab framework.</a:t>
            </a:r>
          </a:p>
          <a:p>
            <a:pPr marL="342900" indent="-342900">
              <a:buFont typeface="Arial" panose="020B0604020202020204" pitchFamily="34" charset="0"/>
              <a:buChar char="•"/>
            </a:pPr>
            <a:r>
              <a:rPr lang="en-US" dirty="0"/>
              <a:t>The RL library is </a:t>
            </a:r>
            <a:r>
              <a:rPr lang="en-US" i="1" dirty="0"/>
              <a:t>skrl</a:t>
            </a:r>
            <a:r>
              <a:rPr lang="en-US" dirty="0"/>
              <a:t>, with the Proximal Policy Optimization (PPO) algorithm [11].</a:t>
            </a:r>
          </a:p>
          <a:p>
            <a:pPr marL="342900" indent="-342900">
              <a:buFont typeface="Arial" panose="020B0604020202020204" pitchFamily="34" charset="0"/>
              <a:buChar char="•"/>
            </a:pPr>
            <a:r>
              <a:rPr lang="en-US" dirty="0"/>
              <a:t>Compare G1 and H1 under identical conditions.</a:t>
            </a:r>
          </a:p>
          <a:p>
            <a:pPr marL="342900" indent="-342900">
              <a:buFont typeface="Arial" panose="020B0604020202020204" pitchFamily="34" charset="0"/>
              <a:buChar char="•"/>
            </a:pPr>
            <a:r>
              <a:rPr lang="en-US" dirty="0"/>
              <a:t>Use VR for evaluation.</a:t>
            </a:r>
          </a:p>
          <a:p>
            <a:pPr marL="342900" indent="-342900">
              <a:buFont typeface="Arial" panose="020B0604020202020204" pitchFamily="34" charset="0"/>
              <a:buChar char="•"/>
            </a:pPr>
            <a:r>
              <a:rPr lang="en-US" dirty="0"/>
              <a:t>Virtual Reality was used via a Meta Quest Pro headset to assess gait, posture, and spatial realism.</a:t>
            </a:r>
          </a:p>
        </p:txBody>
      </p:sp>
      <p:sp>
        <p:nvSpPr>
          <p:cNvPr id="6" name="TextBox 5">
            <a:extLst>
              <a:ext uri="{FF2B5EF4-FFF2-40B4-BE49-F238E27FC236}">
                <a16:creationId xmlns:a16="http://schemas.microsoft.com/office/drawing/2014/main" id="{D753EC1E-4E90-57F3-62E0-54E73A5F6B66}"/>
              </a:ext>
            </a:extLst>
          </p:cNvPr>
          <p:cNvSpPr txBox="1"/>
          <p:nvPr/>
        </p:nvSpPr>
        <p:spPr>
          <a:xfrm>
            <a:off x="6260950" y="6370782"/>
            <a:ext cx="4763461" cy="415498"/>
          </a:xfrm>
          <a:prstGeom prst="rect">
            <a:avLst/>
          </a:prstGeom>
          <a:noFill/>
        </p:spPr>
        <p:txBody>
          <a:bodyPr wrap="square" rtlCol="0">
            <a:spAutoFit/>
          </a:bodyPr>
          <a:lstStyle/>
          <a:p>
            <a:r>
              <a:rPr lang="en-US" sz="1050" i="1" dirty="0"/>
              <a:t>Side-by-side comparison of the Unitree G1 and H1 models, imported via Omniverse Nucleus.</a:t>
            </a:r>
          </a:p>
        </p:txBody>
      </p:sp>
    </p:spTree>
    <p:extLst>
      <p:ext uri="{BB962C8B-B14F-4D97-AF65-F5344CB8AC3E}">
        <p14:creationId xmlns:p14="http://schemas.microsoft.com/office/powerpoint/2010/main" val="18139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F25EF-5709-12EA-2992-07A08838A0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7571F-87BC-1891-1014-0FE39AD7908E}"/>
              </a:ext>
            </a:extLst>
          </p:cNvPr>
          <p:cNvSpPr>
            <a:spLocks noGrp="1"/>
          </p:cNvSpPr>
          <p:nvPr>
            <p:ph type="title"/>
          </p:nvPr>
        </p:nvSpPr>
        <p:spPr>
          <a:xfrm>
            <a:off x="571500" y="365125"/>
            <a:ext cx="11049000" cy="1325563"/>
          </a:xfrm>
        </p:spPr>
        <p:txBody>
          <a:bodyPr/>
          <a:lstStyle/>
          <a:p>
            <a:r>
              <a:rPr lang="en-US"/>
              <a:t>Robot Environment Setup and Training Pipeline</a:t>
            </a:r>
          </a:p>
        </p:txBody>
      </p:sp>
      <p:sp>
        <p:nvSpPr>
          <p:cNvPr id="3" name="Content Placeholder 2">
            <a:extLst>
              <a:ext uri="{FF2B5EF4-FFF2-40B4-BE49-F238E27FC236}">
                <a16:creationId xmlns:a16="http://schemas.microsoft.com/office/drawing/2014/main" id="{9DCB8D5F-DFB8-9683-5A81-AC3FC7AC7FFE}"/>
              </a:ext>
            </a:extLst>
          </p:cNvPr>
          <p:cNvSpPr>
            <a:spLocks noGrp="1"/>
          </p:cNvSpPr>
          <p:nvPr>
            <p:ph idx="1"/>
          </p:nvPr>
        </p:nvSpPr>
        <p:spPr>
          <a:xfrm>
            <a:off x="571501" y="1690689"/>
            <a:ext cx="8035172" cy="4396346"/>
          </a:xfrm>
        </p:spPr>
        <p:txBody>
          <a:bodyPr vert="horz" lIns="91440" tIns="45720" rIns="91440" bIns="45720" rtlCol="0" anchor="t">
            <a:noAutofit/>
          </a:bodyPr>
          <a:lstStyle/>
          <a:p>
            <a:pPr marL="342900" indent="-342900">
              <a:buFont typeface="Arial" panose="020B0604020202020204" pitchFamily="34" charset="0"/>
              <a:buChar char="•"/>
            </a:pPr>
            <a:r>
              <a:rPr lang="en-US" sz="2500" dirty="0"/>
              <a:t>The observation space included joint angles, velocities, foot contact, IMU.</a:t>
            </a:r>
          </a:p>
          <a:p>
            <a:pPr marL="342900" indent="-342900">
              <a:buFont typeface="Arial" panose="020B0604020202020204" pitchFamily="34" charset="0"/>
              <a:buChar char="•"/>
            </a:pPr>
            <a:r>
              <a:rPr lang="en-US" sz="2500" dirty="0"/>
              <a:t>The action space included joint angles, torques, positions.</a:t>
            </a:r>
          </a:p>
          <a:p>
            <a:pPr marL="342900" indent="-342900">
              <a:buFont typeface="Arial" panose="020B0604020202020204" pitchFamily="34" charset="0"/>
              <a:buChar char="•"/>
            </a:pPr>
            <a:r>
              <a:rPr lang="en-US" sz="2500" dirty="0"/>
              <a:t>This environment setup enabled reinforcement learning to explore and optimize locomotion behaviors.</a:t>
            </a:r>
          </a:p>
          <a:p>
            <a:pPr marL="342900" indent="-342900">
              <a:buFont typeface="Arial" panose="020B0604020202020204" pitchFamily="34" charset="0"/>
              <a:buChar char="•"/>
            </a:pPr>
            <a:r>
              <a:rPr lang="en-US" sz="2500" dirty="0"/>
              <a:t>Markov Decision Process (MDP) was used: </a:t>
            </a:r>
          </a:p>
          <a:p>
            <a:pPr lvl="1" indent="-342900"/>
            <a:r>
              <a:rPr lang="en-US" sz="2500" dirty="0"/>
              <a:t>Observations + Rewards → Policy Updates [12].</a:t>
            </a:r>
            <a:endParaRPr lang="en-US" sz="2500" dirty="0">
              <a:cs typeface="Arial"/>
            </a:endParaRPr>
          </a:p>
          <a:p>
            <a:pPr indent="-342900">
              <a:buFont typeface="Arial" panose="020B0604020202020204" pitchFamily="34" charset="0"/>
              <a:buChar char="•"/>
            </a:pPr>
            <a:r>
              <a:rPr lang="en-US" sz="2500" dirty="0"/>
              <a:t>Penalties were applied for destabilizing behaviors.</a:t>
            </a:r>
            <a:endParaRPr lang="en-US" sz="2500" dirty="0">
              <a:cs typeface="Arial"/>
            </a:endParaRPr>
          </a:p>
          <a:p>
            <a:pPr indent="-342900">
              <a:buFont typeface="Arial" panose="020B0604020202020204" pitchFamily="34" charset="0"/>
              <a:buChar char="•"/>
            </a:pPr>
            <a:r>
              <a:rPr lang="en-US" sz="2500" dirty="0"/>
              <a:t>Rewards were issued for stable locomotion.</a:t>
            </a:r>
            <a:endParaRPr lang="en-US" sz="2500" dirty="0">
              <a:cs typeface="Arial"/>
            </a:endParaRPr>
          </a:p>
        </p:txBody>
      </p:sp>
      <p:sp>
        <p:nvSpPr>
          <p:cNvPr id="4" name="Slide Number Placeholder 3">
            <a:extLst>
              <a:ext uri="{FF2B5EF4-FFF2-40B4-BE49-F238E27FC236}">
                <a16:creationId xmlns:a16="http://schemas.microsoft.com/office/drawing/2014/main" id="{50092535-5FA3-FB52-45DB-FE7760EDA5EC}"/>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9</a:t>
            </a:fld>
            <a:endParaRPr lang="en-US"/>
          </a:p>
        </p:txBody>
      </p:sp>
      <p:pic>
        <p:nvPicPr>
          <p:cNvPr id="5" name="Picture 4" descr="Diagram&#10;&#10;AI-generated content may be incorrect.">
            <a:extLst>
              <a:ext uri="{FF2B5EF4-FFF2-40B4-BE49-F238E27FC236}">
                <a16:creationId xmlns:a16="http://schemas.microsoft.com/office/drawing/2014/main" id="{ED121771-AC6D-6FAB-BE4F-CC1552AF5D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0675" y="4205734"/>
            <a:ext cx="4054475" cy="1783080"/>
          </a:xfrm>
          <a:prstGeom prst="rect">
            <a:avLst/>
          </a:prstGeom>
        </p:spPr>
      </p:pic>
      <p:pic>
        <p:nvPicPr>
          <p:cNvPr id="6" name="Picture 5">
            <a:extLst>
              <a:ext uri="{FF2B5EF4-FFF2-40B4-BE49-F238E27FC236}">
                <a16:creationId xmlns:a16="http://schemas.microsoft.com/office/drawing/2014/main" id="{1BA1535C-FD3F-28EB-8A32-99CB5FA9321D}"/>
              </a:ext>
            </a:extLst>
          </p:cNvPr>
          <p:cNvPicPr>
            <a:picLocks noChangeAspect="1"/>
          </p:cNvPicPr>
          <p:nvPr/>
        </p:nvPicPr>
        <p:blipFill>
          <a:blip r:embed="rId4"/>
          <a:stretch>
            <a:fillRect/>
          </a:stretch>
        </p:blipFill>
        <p:spPr>
          <a:xfrm>
            <a:off x="8879900" y="1213395"/>
            <a:ext cx="2662109" cy="2643545"/>
          </a:xfrm>
          <a:prstGeom prst="rect">
            <a:avLst/>
          </a:prstGeom>
        </p:spPr>
      </p:pic>
      <p:sp>
        <p:nvSpPr>
          <p:cNvPr id="7" name="TextBox 6">
            <a:extLst>
              <a:ext uri="{FF2B5EF4-FFF2-40B4-BE49-F238E27FC236}">
                <a16:creationId xmlns:a16="http://schemas.microsoft.com/office/drawing/2014/main" id="{D2E3727A-0616-648B-F57F-D14433405702}"/>
              </a:ext>
            </a:extLst>
          </p:cNvPr>
          <p:cNvSpPr txBox="1"/>
          <p:nvPr/>
        </p:nvSpPr>
        <p:spPr>
          <a:xfrm>
            <a:off x="8879900" y="3864919"/>
            <a:ext cx="2599084" cy="253916"/>
          </a:xfrm>
          <a:prstGeom prst="rect">
            <a:avLst/>
          </a:prstGeom>
          <a:noFill/>
        </p:spPr>
        <p:txBody>
          <a:bodyPr wrap="square" rtlCol="0">
            <a:spAutoFit/>
          </a:bodyPr>
          <a:lstStyle/>
          <a:p>
            <a:r>
              <a:rPr lang="en-US" sz="1050" dirty="0"/>
              <a:t>Table displaying reward metrics.</a:t>
            </a:r>
          </a:p>
        </p:txBody>
      </p:sp>
      <p:sp>
        <p:nvSpPr>
          <p:cNvPr id="8" name="TextBox 7">
            <a:extLst>
              <a:ext uri="{FF2B5EF4-FFF2-40B4-BE49-F238E27FC236}">
                <a16:creationId xmlns:a16="http://schemas.microsoft.com/office/drawing/2014/main" id="{4FE12BFB-8C22-6485-1013-D7297953A863}"/>
              </a:ext>
            </a:extLst>
          </p:cNvPr>
          <p:cNvSpPr txBox="1"/>
          <p:nvPr/>
        </p:nvSpPr>
        <p:spPr>
          <a:xfrm>
            <a:off x="8050674" y="5977782"/>
            <a:ext cx="4141326" cy="577081"/>
          </a:xfrm>
          <a:prstGeom prst="rect">
            <a:avLst/>
          </a:prstGeom>
          <a:noFill/>
        </p:spPr>
        <p:txBody>
          <a:bodyPr wrap="square" rtlCol="0">
            <a:spAutoFit/>
          </a:bodyPr>
          <a:lstStyle/>
          <a:p>
            <a:r>
              <a:rPr lang="en-US" sz="1050" dirty="0"/>
              <a:t>Relationship between agent and environment in MDP, adopted from </a:t>
            </a:r>
            <a:r>
              <a:rPr lang="en-US" sz="1050" i="1" dirty="0"/>
              <a:t>“Reinforcement learning to rank with </a:t>
            </a:r>
            <a:r>
              <a:rPr lang="en-US" sz="1050" i="1" dirty="0" err="1"/>
              <a:t>markov</a:t>
            </a:r>
            <a:r>
              <a:rPr lang="en-US" sz="1050" i="1" dirty="0"/>
              <a:t> decision process”</a:t>
            </a:r>
            <a:r>
              <a:rPr lang="en-US" sz="1050" dirty="0"/>
              <a:t> [12].</a:t>
            </a:r>
          </a:p>
        </p:txBody>
      </p:sp>
      <p:sp>
        <p:nvSpPr>
          <p:cNvPr id="9" name="Rectangle 8">
            <a:extLst>
              <a:ext uri="{FF2B5EF4-FFF2-40B4-BE49-F238E27FC236}">
                <a16:creationId xmlns:a16="http://schemas.microsoft.com/office/drawing/2014/main" id="{24D87328-F38B-2717-E238-AC491700D481}"/>
              </a:ext>
            </a:extLst>
          </p:cNvPr>
          <p:cNvSpPr/>
          <p:nvPr/>
        </p:nvSpPr>
        <p:spPr>
          <a:xfrm>
            <a:off x="8929252" y="1590731"/>
            <a:ext cx="2494548" cy="165602"/>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BA1DD7E3-DE75-4005-12D9-B9DCFCAADB8C}"/>
              </a:ext>
            </a:extLst>
          </p:cNvPr>
          <p:cNvSpPr/>
          <p:nvPr/>
        </p:nvSpPr>
        <p:spPr>
          <a:xfrm>
            <a:off x="8927572" y="1993040"/>
            <a:ext cx="2494548" cy="165602"/>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4358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animBg="1"/>
      <p:bldP spid="10" grpId="0" animBg="1"/>
    </p:bldLst>
  </p:timing>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02B1611D-C42F-0A41-BAED-D3B41970EBE3}" vid="{7E203859-C242-EE45-BB6D-C700A593D7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7356498-e9d0-4745-b207-fb59e91a798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A2EE1F66DB574FB7BBFD3E5D857DEC" ma:contentTypeVersion="12" ma:contentTypeDescription="Create a new document." ma:contentTypeScope="" ma:versionID="c55499f89c9d537e2a7b73899b5f19ec">
  <xsd:schema xmlns:xsd="http://www.w3.org/2001/XMLSchema" xmlns:xs="http://www.w3.org/2001/XMLSchema" xmlns:p="http://schemas.microsoft.com/office/2006/metadata/properties" xmlns:ns3="77356498-e9d0-4745-b207-fb59e91a798c" targetNamespace="http://schemas.microsoft.com/office/2006/metadata/properties" ma:root="true" ma:fieldsID="c85b95e5298ca60a7d90c03d4dd0e18e" ns3:_="">
    <xsd:import namespace="77356498-e9d0-4745-b207-fb59e91a798c"/>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356498-e9d0-4745-b207-fb59e91a798c"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F9DD61-EF2C-46E4-9031-0ED64CFCE3A2}">
  <ds:schemaRefs>
    <ds:schemaRef ds:uri="http://schemas.microsoft.com/sharepoint/v3/contenttype/forms"/>
  </ds:schemaRefs>
</ds:datastoreItem>
</file>

<file path=customXml/itemProps2.xml><?xml version="1.0" encoding="utf-8"?>
<ds:datastoreItem xmlns:ds="http://schemas.openxmlformats.org/officeDocument/2006/customXml" ds:itemID="{8E05C803-C022-4CF0-B21B-FD95124D9DF2}">
  <ds:schemaRefs>
    <ds:schemaRef ds:uri="http://purl.org/dc/elements/1.1/"/>
    <ds:schemaRef ds:uri="http://purl.org/dc/dcmitype/"/>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77356498-e9d0-4745-b207-fb59e91a798c"/>
    <ds:schemaRef ds:uri="http://schemas.microsoft.com/office/2006/metadata/properties"/>
  </ds:schemaRefs>
</ds:datastoreItem>
</file>

<file path=customXml/itemProps3.xml><?xml version="1.0" encoding="utf-8"?>
<ds:datastoreItem xmlns:ds="http://schemas.openxmlformats.org/officeDocument/2006/customXml" ds:itemID="{D5FFB2E6-40BA-4EA3-956C-C831D51865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356498-e9d0-4745-b207-fb59e91a79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bnl-ppt-template-widescreen</Template>
  <TotalTime>1103</TotalTime>
  <Words>2416</Words>
  <Application>Microsoft Office PowerPoint</Application>
  <PresentationFormat>Widescreen</PresentationFormat>
  <Paragraphs>131</Paragraphs>
  <Slides>14</Slides>
  <Notes>11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BNL</vt:lpstr>
      <vt:lpstr>Reinforcement Learning for Humanoid Locomotion in Isaac Lab with VR Evaluation</vt:lpstr>
      <vt:lpstr>PowerPoint Presentation</vt:lpstr>
      <vt:lpstr>Why Humanoid Robots Need Robust Control Policies</vt:lpstr>
      <vt:lpstr>PowerPoint Presentation</vt:lpstr>
      <vt:lpstr>From High-Level Models to Low-Level Control Challenges</vt:lpstr>
      <vt:lpstr>Reinforcement Learning for Low-level Control</vt:lpstr>
      <vt:lpstr>PowerPoint Presentation</vt:lpstr>
      <vt:lpstr>Experimental Design: PPO + VR</vt:lpstr>
      <vt:lpstr>Robot Environment Setup and Training Pipeline</vt:lpstr>
      <vt:lpstr>Learned Behaviors in Humanoid Navigation</vt:lpstr>
      <vt:lpstr>Advancing Humanoid Autonomy with RL</vt:lpstr>
      <vt:lpstr>Acknowledgements</vt:lpstr>
      <vt:lpstr>Citations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Lin, Jasmin (STUDENT)</dc:creator>
  <cp:keywords/>
  <dc:description/>
  <cp:lastModifiedBy>Lin, Jasmin (STUDENT)</cp:lastModifiedBy>
  <cp:revision>11</cp:revision>
  <dcterms:created xsi:type="dcterms:W3CDTF">2025-09-07T20:46:47Z</dcterms:created>
  <dcterms:modified xsi:type="dcterms:W3CDTF">2025-09-10T13:14:04Z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0x01010059A2EE1F66DB574FB7BBFD3E5D857DEC</vt:lpwstr>
  </property>
</Properties>
</file>