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d422456f9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d422456f9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d422456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d422456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d422456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d422456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d422456f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d422456f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d422456f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d422456f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1C6DECB3-694C-B49A-66E3-02A55F519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d422456f9_1_8:notes">
            <a:extLst>
              <a:ext uri="{FF2B5EF4-FFF2-40B4-BE49-F238E27FC236}">
                <a16:creationId xmlns:a16="http://schemas.microsoft.com/office/drawing/2014/main" id="{393F34D0-5280-3A57-6AD4-C31A2FFD60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d422456f9_1_8:notes">
            <a:extLst>
              <a:ext uri="{FF2B5EF4-FFF2-40B4-BE49-F238E27FC236}">
                <a16:creationId xmlns:a16="http://schemas.microsoft.com/office/drawing/2014/main" id="{97C57C10-A133-2F74-DC61-3914EC4540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5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d422456f9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d422456f9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d422456f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d422456f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d422456f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7d422456f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455176"/>
            <a:ext cx="8222100" cy="11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Neural Network Memory Criticality: from Echo-State to HiPPO and Beyond </a:t>
            </a:r>
            <a:endParaRPr sz="38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Authors: Evan Coats and Lav Varshney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265" y="3325601"/>
            <a:ext cx="995775" cy="14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598100" y="2715965"/>
            <a:ext cx="82221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to organizers of NYSDS 2025: Stony Brook, Brookhaven National Lab, and others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funded through NSF Expeditions: Mind in Vitro project at the University of Illinois at Urbana-Champaign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311300"/>
            <a:ext cx="8455500" cy="3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Inspiration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Background: Recurrence and Lyapunov Exponent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Defining Memory Criticality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Echo-State Property and Criticality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Vanishing Gradients and LSTM solution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HiPPO generalizes and preserves criticality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Conclusion and Future Work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Acknowledgements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Philosophy of Balance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“Virtue is the golden mean between two vices, the one of excess and the other of deficiency”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Aristotle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832413" y="1177050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Brain Hypothesis in Neuroscience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Hypothesis: some information processing functions in the brain occur at a critical state at the edge between order and disorder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375" y="2671875"/>
            <a:ext cx="1452550" cy="194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836000" y="4616175"/>
            <a:ext cx="951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Wikipedia </a:t>
            </a: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074" y="2671875"/>
            <a:ext cx="1717412" cy="19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6076225" y="4616175"/>
            <a:ext cx="1512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Source: Wikipedia </a:t>
            </a:r>
            <a:endParaRPr sz="7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(Santiago Ramón y Cajal)</a:t>
            </a:r>
            <a:endParaRPr sz="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Recurrent Neural Network Model: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/>
              <a:t>Sequential model with hidden-to-hidden propagating memory of information through time</a:t>
            </a:r>
            <a:endParaRPr sz="1200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Maximal Lyapunov Exponent: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Characterizes the (exponential) rate λ at which initial differences in a trajectory diverge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l="34412" r="19619"/>
          <a:stretch/>
        </p:blipFill>
        <p:spPr>
          <a:xfrm>
            <a:off x="374750" y="2321775"/>
            <a:ext cx="3873776" cy="22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740" y="2321775"/>
            <a:ext cx="2995218" cy="22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Criticality </a:t>
            </a:r>
            <a:endParaRPr/>
          </a:p>
        </p:txBody>
      </p:sp>
      <p:pic>
        <p:nvPicPr>
          <p:cNvPr id="119" name="Google Shape;119;p17" title="Screenshot 2025-09-09 174449.png"/>
          <p:cNvPicPr preferRelativeResize="0"/>
          <p:nvPr/>
        </p:nvPicPr>
        <p:blipFill rotWithShape="1">
          <a:blip r:embed="rId3">
            <a:alphaModFix/>
          </a:blip>
          <a:srcRect t="5089" b="35244"/>
          <a:stretch/>
        </p:blipFill>
        <p:spPr>
          <a:xfrm>
            <a:off x="311700" y="2195650"/>
            <a:ext cx="8477150" cy="7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D8D38-5559-4890-F459-4FB208896EB3}"/>
              </a:ext>
            </a:extLst>
          </p:cNvPr>
          <p:cNvSpPr txBox="1"/>
          <p:nvPr/>
        </p:nvSpPr>
        <p:spPr>
          <a:xfrm>
            <a:off x="311700" y="1298947"/>
            <a:ext cx="859241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connect memory criticality of a system relative to the maximal Lyapunov exponent of the Jacobian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the hidden state transition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also say memory is exponentially vanishing when its maximal Lyapunov exponent is less than 0 and is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chaotic when its maximal Lyapunov exponent is greater than 0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Such a definition is useful to analyze innovations in recurrent models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54631975-D197-D3A2-1BCA-7F758464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>
            <a:extLst>
              <a:ext uri="{FF2B5EF4-FFF2-40B4-BE49-F238E27FC236}">
                <a16:creationId xmlns:a16="http://schemas.microsoft.com/office/drawing/2014/main" id="{D7913335-891D-A340-4EFF-392A0A9DF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Echo State Networks (ESN) and Criticality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50F85-5A09-CFD9-A2C5-100FF228A3F5}"/>
              </a:ext>
            </a:extLst>
          </p:cNvPr>
          <p:cNvSpPr txBox="1"/>
          <p:nvPr/>
        </p:nvSpPr>
        <p:spPr>
          <a:xfrm>
            <a:off x="311700" y="1298946"/>
            <a:ext cx="62675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ESN, an early RNN and reservoir computer model, aims to maintain the echo state property (ESP), with a sufficient condition being scaling the spectral radius of the reservoir below 1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Applying our definition of criticality, ESP ensures that ESN is non-critical, meaning the memory decays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7748E-6104-EEE0-36F1-F58453C5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455054"/>
            <a:ext cx="5464098" cy="23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4E80F-8988-02BF-BFD2-E6A4AE529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145" y="1556521"/>
            <a:ext cx="2939855" cy="15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Vanishing Gradient Problem and LSTM Solution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06C80-CEE2-BE37-363D-DA1FBC7BC842}"/>
              </a:ext>
            </a:extLst>
          </p:cNvPr>
          <p:cNvSpPr txBox="1"/>
          <p:nvPr/>
        </p:nvSpPr>
        <p:spPr>
          <a:xfrm>
            <a:off x="277650" y="1038859"/>
            <a:ext cx="879200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The vanishing gradients problem is an example of a case where non-critical properties lead to training problems.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The backpropagated error signal in a simple case with      as the hidden-to-hidden matrix obeys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 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Errors signals grow or decay exponentially to past timesteps according to the spectral radius of the hidden-to-hidden matrix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Long Short-Term Memory helps by fixing self-weights in a part of the network, the “constant error carousel” and training the “gate” input/output weights to / from the cell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This can be abstracted as the approach of maintaining criticality in a</a:t>
            </a: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sub-network where it is needed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0FB90-52A0-B955-381C-16DD2BD49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59" y="2009697"/>
            <a:ext cx="2514951" cy="562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6251-909C-5CA8-066F-63C301387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81" y="2571750"/>
            <a:ext cx="6452838" cy="263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2ABF9-DA88-E3F0-CC23-B24A7EEB2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785" r="52461"/>
          <a:stretch>
            <a:fillRect/>
          </a:stretch>
        </p:blipFill>
        <p:spPr>
          <a:xfrm>
            <a:off x="4673654" y="1555205"/>
            <a:ext cx="214027" cy="490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277650" y="4304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HiPPO and Memory Criticality</a:t>
            </a:r>
            <a:endParaRPr dirty="0"/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8BA60974-F685-6C9E-7245-038B2686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047" y="1696675"/>
            <a:ext cx="3306203" cy="112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6BD48-04A7-A22B-6754-25C5DEB989CB}"/>
              </a:ext>
            </a:extLst>
          </p:cNvPr>
          <p:cNvSpPr txBox="1"/>
          <p:nvPr/>
        </p:nvSpPr>
        <p:spPr>
          <a:xfrm>
            <a:off x="277650" y="1038859"/>
            <a:ext cx="5662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HiPPO</a:t>
            </a:r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 matrices such as </a:t>
            </a:r>
            <a:r>
              <a:rPr lang="en-US" dirty="0" err="1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LegS</a:t>
            </a:r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, prominent elements of modern-day recurrent models including Mamba and S4, represent the history of their input using optimal approximations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Given its gradient norm and measure, </a:t>
            </a:r>
            <a:r>
              <a:rPr lang="en-US" dirty="0" err="1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LegS</a:t>
            </a:r>
            <a:r>
              <a:rPr lang="en-US" dirty="0"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</a:rPr>
              <a:t> is memory critical</a:t>
            </a: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  <a:p>
            <a:endParaRPr lang="en-US" dirty="0"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</a:endParaRPr>
          </a:p>
        </p:txBody>
      </p:sp>
      <p:pic>
        <p:nvPicPr>
          <p:cNvPr id="8" name="Picture 7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10A647C7-2B26-63B4-8A4B-0B3F9859C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0" y="3285628"/>
            <a:ext cx="5538439" cy="1012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35B99-9548-E84A-0B7E-EE526B6B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16" r="1"/>
          <a:stretch>
            <a:fillRect/>
          </a:stretch>
        </p:blipFill>
        <p:spPr>
          <a:xfrm>
            <a:off x="349281" y="2525792"/>
            <a:ext cx="4679857" cy="543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 and Future Work</a:t>
            </a:r>
            <a:endParaRPr dirty="0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918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 conclusion, the Lyapunov-style analysis is a useful way to characterize memory criticality. In applying this method to different recurrent models, we can understand the transformations that occur in memory propagation.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5" name="Google Shape;144;p21">
            <a:extLst>
              <a:ext uri="{FF2B5EF4-FFF2-40B4-BE49-F238E27FC236}">
                <a16:creationId xmlns:a16="http://schemas.microsoft.com/office/drawing/2014/main" id="{4D768A60-68F1-A226-B574-69444DBF7A8E}"/>
              </a:ext>
            </a:extLst>
          </p:cNvPr>
          <p:cNvSpPr txBox="1">
            <a:spLocks/>
          </p:cNvSpPr>
          <p:nvPr/>
        </p:nvSpPr>
        <p:spPr>
          <a:xfrm>
            <a:off x="311700" y="1823678"/>
            <a:ext cx="8520600" cy="29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Roboto"/>
              <a:buNone/>
            </a:pPr>
            <a:r>
              <a:rPr lang="en-US" sz="1400" dirty="0"/>
              <a:t>Future Work: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Apply numerical methods for computing Lyapunov exponents to analyze the criticality of instantiated models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Utilize the analysis method to categorize novel architectures (for example, Transformer-XL or Transformer-SSM hybrids) for their memory criticality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Extend theory of memory criticality to include other definitions from dynamical systems or neuroscience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Roboto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Roboto"/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544</Words>
  <Application>Microsoft Office PowerPoint</Application>
  <PresentationFormat>On-screen Show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Roboto</vt:lpstr>
      <vt:lpstr>Arial</vt:lpstr>
      <vt:lpstr>Geometric</vt:lpstr>
      <vt:lpstr>Neural Network Memory Criticality: from Echo-State to HiPPO and Beyond </vt:lpstr>
      <vt:lpstr>Outline</vt:lpstr>
      <vt:lpstr>Inspiration</vt:lpstr>
      <vt:lpstr>Background</vt:lpstr>
      <vt:lpstr>Memory Criticality </vt:lpstr>
      <vt:lpstr>Echo State Networks (ESN) and Criticality</vt:lpstr>
      <vt:lpstr>Vanishing Gradient Problem and LSTM Solution</vt:lpstr>
      <vt:lpstr>HiPPO and Memory Criticality</vt:lpstr>
      <vt:lpstr>Conclusions and 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Evan Coats</dc:creator>
  <cp:lastModifiedBy>Evan Coats</cp:lastModifiedBy>
  <cp:revision>3</cp:revision>
  <dcterms:modified xsi:type="dcterms:W3CDTF">2025-09-11T14:33:11Z</dcterms:modified>
</cp:coreProperties>
</file>