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4C_789C1394.xml" ContentType="application/vnd.ms-powerpoint.comments+xml"/>
  <Override PartName="/ppt/comments/modernComment_14F_258DB5FE.xml" ContentType="application/vnd.ms-powerpoint.comments+xml"/>
  <Override PartName="/ppt/comments/modernComment_153_EE685A8F.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5F_99B202E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48" r:id="rId2"/>
  </p:sldMasterIdLst>
  <p:notesMasterIdLst>
    <p:notesMasterId r:id="rId22"/>
  </p:notesMasterIdLst>
  <p:sldIdLst>
    <p:sldId id="291" r:id="rId3"/>
    <p:sldId id="332" r:id="rId4"/>
    <p:sldId id="334" r:id="rId5"/>
    <p:sldId id="335" r:id="rId6"/>
    <p:sldId id="339" r:id="rId7"/>
    <p:sldId id="333" r:id="rId8"/>
    <p:sldId id="337" r:id="rId9"/>
    <p:sldId id="264" r:id="rId10"/>
    <p:sldId id="265" r:id="rId11"/>
    <p:sldId id="346" r:id="rId12"/>
    <p:sldId id="347" r:id="rId13"/>
    <p:sldId id="349" r:id="rId14"/>
    <p:sldId id="350" r:id="rId15"/>
    <p:sldId id="351" r:id="rId16"/>
    <p:sldId id="356" r:id="rId17"/>
    <p:sldId id="354" r:id="rId18"/>
    <p:sldId id="355" r:id="rId19"/>
    <p:sldId id="340" r:id="rId20"/>
    <p:sldId id="3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FF6720-4B9F-2721-E108-69622687FF56}" name="Lancon, Eric" initials="LE" userId="S::elancon@bnl.gov::99ce055a-68d0-4033-8e07-a08c2a896ef5" providerId="AD"/>
  <p188:author id="{C793E261-C1BC-2F9B-7FC5-85077F47D89A}" name="Guest User" initials="GU" userId="S::urn:spo:tenantanon#89561e60-dc75-4c28-a1c9-2e8d8870196b::" providerId="AD"/>
  <p188:author id="{BD9F1674-6119-9514-2577-AD3736DB0986}" name="Mohammad Atif, FNU" initials="MF" userId="S::fmohammad@bnl.gov::c01c16f5-6836-414a-9697-cac2f683a3bd" providerId="AD"/>
  <p188:author id="{12C138E4-F974-A69D-D745-00D16A6DE494}" name="Garonne, Vincent" initials="GV" userId="S::vgaronne1@bnl.gov::d5b4732d-0734-450f-af41-5eb27629ac2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09EF0"/>
    <a:srgbClr val="DEF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8464F-C88A-DACF-1190-67892A3775A4}" v="326" dt="2025-09-11T00:16:26.137"/>
    <p1510:client id="{2D221CF9-C0B9-61F9-51D4-935DD983F397}" v="2" dt="2025-09-10T14:11:26.368"/>
    <p1510:client id="{5C45B092-6E77-6FAC-3927-35F3C145C208}" v="59" dt="2025-09-10T14:30:03.354"/>
    <p1510:client id="{7C7DD065-1EF9-2B3B-1810-2AFB4516591E}" v="4" dt="2025-09-10T18:41:30.571"/>
    <p1510:client id="{80CB3BB4-527D-570F-99FF-853190021BB7}" v="5" dt="2025-09-10T14:50:58.071"/>
    <p1510:client id="{92AE772E-5A3D-E70D-E979-5806A474C2E0}" v="2" dt="2025-09-09T14:09:05.610"/>
    <p1510:client id="{B3A41E76-B3B0-CE9C-6BA1-782AD1AB698D}" v="2797" dt="2025-09-10T15:01:25.630"/>
    <p1510:client id="{FB57C9D9-4DD1-E657-7E4D-21B8E8AA5E7D}" v="16" dt="2025-09-10T14:19:25.980"/>
    <p1510:client id="{FFB00DAC-4502-4433-AE27-C58705F1ED83}" v="18" dt="2025-09-11T13:40:07.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7"/>
    <p:restoredTop sz="94685"/>
  </p:normalViewPr>
  <p:slideViewPr>
    <p:cSldViewPr snapToGrid="0">
      <p:cViewPr varScale="1">
        <p:scale>
          <a:sx n="94" d="100"/>
          <a:sy n="94" d="100"/>
        </p:scale>
        <p:origin x="224"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comments/modernComment_14C_789C1394.xml><?xml version="1.0" encoding="utf-8"?>
<p188:cmLst xmlns:a="http://schemas.openxmlformats.org/drawingml/2006/main" xmlns:r="http://schemas.openxmlformats.org/officeDocument/2006/relationships" xmlns:p188="http://schemas.microsoft.com/office/powerpoint/2018/8/main">
  <p188:cm id="{7FC314E7-B41D-4CFB-A6D5-F0B933CD0418}" authorId="{41FF6720-4B9F-2721-E108-69622687FF56}" status="resolved" created="2025-09-10T14:01:42.834" complete="100000">
    <ac:deMkLst xmlns:ac="http://schemas.microsoft.com/office/drawing/2013/main/command">
      <pc:docMk xmlns:pc="http://schemas.microsoft.com/office/powerpoint/2013/main/command"/>
      <pc:sldMk xmlns:pc="http://schemas.microsoft.com/office/powerpoint/2013/main/command" cId="2023494548" sldId="332"/>
      <ac:spMk id="3" creationId="{81AF5A97-A2B7-F4D6-AD1A-E24911EDF9CA}"/>
    </ac:deMkLst>
    <p188:txBody>
      <a:bodyPr/>
      <a:lstStyle/>
      <a:p>
        <a:r>
          <a:rPr lang="en-US"/>
          <a:t>Knowledge loss risk as experts transition away
Future users of RHIC Data will lack historical context and knowledge</a:t>
        </a:r>
      </a:p>
    </p188:txBody>
  </p188:cm>
</p188:cmLst>
</file>

<file path=ppt/comments/modernComment_14F_258DB5FE.xml><?xml version="1.0" encoding="utf-8"?>
<p188:cmLst xmlns:a="http://schemas.openxmlformats.org/drawingml/2006/main" xmlns:r="http://schemas.openxmlformats.org/officeDocument/2006/relationships" xmlns:p188="http://schemas.microsoft.com/office/powerpoint/2018/8/main">
  <p188:cm id="{B55A425B-7528-4E67-A415-D5E183D7039B}" authorId="{41FF6720-4B9F-2721-E108-69622687FF56}" status="resolved" created="2025-09-10T14:03:42.085" complete="100000">
    <pc:sldMkLst xmlns:pc="http://schemas.microsoft.com/office/powerpoint/2013/main/command">
      <pc:docMk/>
      <pc:sldMk cId="630044158" sldId="335"/>
    </pc:sldMkLst>
    <p188:replyLst>
      <p188:reply id="{C33891B1-9E26-4166-9B77-A76A2A0C1D38}" authorId="{41FF6720-4B9F-2721-E108-69622687FF56}" created="2025-09-10T14:04:22.585">
        <p188:txBody>
          <a:bodyPr/>
          <a:lstStyle/>
          <a:p>
            <a:r>
              <a:rPr lang="en-US"/>
              <a:t>then:
- Local LLM + RHIC knowledge base + Authentication
- Key benefits: secure, tailored, domain-aware</a:t>
            </a:r>
          </a:p>
        </p188:txBody>
      </p188:reply>
    </p188:replyLst>
    <p188:txBody>
      <a:bodyPr/>
      <a:lstStyle/>
      <a:p>
        <a:r>
          <a:rPr lang="en-US"/>
          <a:t>say somewhere:
Our Solution: Domain-Specific AI Assistant
maybe the title?</a:t>
        </a:r>
      </a:p>
    </p188:txBody>
  </p188:cm>
  <p188:cm id="{8963F21F-67EA-4050-96CA-412F19B8E33E}" authorId="{41FF6720-4B9F-2721-E108-69622687FF56}" status="resolved" created="2025-09-10T14:06:29.539" complete="100000">
    <pc:sldMkLst xmlns:pc="http://schemas.microsoft.com/office/powerpoint/2013/main/command">
      <pc:docMk/>
      <pc:sldMk cId="630044158" sldId="335"/>
    </pc:sldMkLst>
    <p188:txBody>
      <a:bodyPr/>
      <a:lstStyle/>
      <a:p>
        <a:r>
          <a:rPr lang="en-US"/>
          <a:t>Emphasize modular design and security</a:t>
        </a:r>
      </a:p>
    </p188:txBody>
  </p188:cm>
  <p188:cm id="{5B6A41A6-02BA-453A-A230-E62CBC137947}" authorId="{12C138E4-F974-A69D-D745-00D16A6DE494}" status="resolved" created="2025-09-10T14:27:57.211" complete="100000">
    <ac:txMkLst xmlns:ac="http://schemas.microsoft.com/office/drawing/2013/main/command">
      <pc:docMk xmlns:pc="http://schemas.microsoft.com/office/powerpoint/2013/main/command"/>
      <pc:sldMk xmlns:pc="http://schemas.microsoft.com/office/powerpoint/2013/main/command" cId="630044158" sldId="335"/>
      <ac:spMk id="3" creationId="{969E2D03-6214-D1B8-D8B0-3D92E8915BF3}"/>
      <ac:txMk cp="0" len="408">
        <ac:context len="409" hash="2665424523"/>
      </ac:txMk>
    </ac:txMkLst>
    <p188:pos x="5684921" y="4030578"/>
    <p188:txBody>
      <a:bodyPr/>
      <a:lstStyle/>
      <a:p>
        <a:r>
          <a:rPr lang="fr-FR"/>
          <a:t>Maybe add the keypoint about MCP:Leverage MCP technologies to ensure interoperability across LLM providers, AI tools, and public/restricted knowledge sources.</a:t>
        </a:r>
      </a:p>
    </p188:txBody>
  </p188:cm>
</p188:cmLst>
</file>

<file path=ppt/comments/modernComment_153_EE685A8F.xml><?xml version="1.0" encoding="utf-8"?>
<p188:cmLst xmlns:a="http://schemas.openxmlformats.org/drawingml/2006/main" xmlns:r="http://schemas.openxmlformats.org/officeDocument/2006/relationships" xmlns:p188="http://schemas.microsoft.com/office/powerpoint/2018/8/main">
  <p188:cm id="{B3E7A98A-4BC0-4FB4-92EE-4C1D3F546683}" authorId="{41FF6720-4B9F-2721-E108-69622687FF56}" status="resolved" created="2025-09-08T16:40:29.214" complete="100000">
    <ac:txMkLst xmlns:ac="http://schemas.microsoft.com/office/drawing/2013/main/command">
      <pc:docMk xmlns:pc="http://schemas.microsoft.com/office/powerpoint/2013/main/command"/>
      <pc:sldMk xmlns:pc="http://schemas.microsoft.com/office/powerpoint/2013/main/command" cId="3999816335" sldId="339"/>
      <ac:spMk id="11" creationId="{0D081B54-93D8-782D-2CF0-6B2A11C1B0B7}"/>
      <ac:txMk cp="0" len="10">
        <ac:context len="34" hash="4017843440"/>
      </ac:txMk>
    </ac:txMkLst>
    <p188:pos x="2496064" y="345989"/>
    <p188:txBody>
      <a:bodyPr/>
      <a:lstStyle/>
      <a:p>
        <a:r>
          <a:rPr lang="en-US"/>
          <a:t>what is multimedia?</a:t>
        </a:r>
      </a:p>
    </p188:txBody>
  </p188:cm>
  <p188:cm id="{BB0FD87D-E019-47C3-81D1-77882DE0F33F}" authorId="{41FF6720-4B9F-2721-E108-69622687FF56}" status="resolved" created="2025-09-10T14:05:57.742" complete="100000">
    <pc:sldMkLst xmlns:pc="http://schemas.microsoft.com/office/powerpoint/2013/main/command">
      <pc:docMk/>
      <pc:sldMk cId="3999816335" sldId="339"/>
    </pc:sldMkLst>
    <p188:txBody>
      <a:bodyPr/>
      <a:lstStyle/>
      <a:p>
        <a:r>
          <a:rPr lang="en-US"/>
          <a:t>Before that slides should come system architecture</a:t>
        </a:r>
      </a:p>
    </p188:txBody>
  </p188:cm>
</p188:cmLst>
</file>

<file path=ppt/comments/modernComment_15F_99B202E6.xml><?xml version="1.0" encoding="utf-8"?>
<p188:cmLst xmlns:a="http://schemas.openxmlformats.org/drawingml/2006/main" xmlns:r="http://schemas.openxmlformats.org/officeDocument/2006/relationships" xmlns:p188="http://schemas.microsoft.com/office/powerpoint/2018/8/main">
  <p188:cm id="{3BCB2EC2-066F-4C4D-AFF4-FBED763E6F1D}" authorId="{12C138E4-F974-A69D-D745-00D16A6DE494}" status="resolved" created="2025-09-10T14:04:50.421" complete="100000">
    <pc:sldMkLst xmlns:pc="http://schemas.microsoft.com/office/powerpoint/2013/main/command">
      <pc:docMk/>
      <pc:sldMk cId="2578580198" sldId="351"/>
    </pc:sldMkLst>
    <p188:txBody>
      <a:bodyPr/>
      <a:lstStyle/>
      <a:p>
        <a:r>
          <a:rPr lang="fr-FR"/>
          <a:t>I added a empty box with ... to illustrate that more metrics can be added</a:t>
        </a:r>
      </a:p>
    </p188:txBody>
    <p188:extLst>
      <p:ext xmlns:p="http://schemas.openxmlformats.org/presentationml/2006/main" uri="{57CB4572-C831-44C2-8A1C-0ADB6CCDFE69}">
        <p223:reactions xmlns:p223="http://schemas.microsoft.com/office/powerpoint/2022/03/main">
          <p223:rxn type="👍">
            <p223:instance time="2025-09-10T21:33:04.214" authorId="{BD9F1674-6119-9514-2577-AD3736DB0986}"/>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9923E-2BE4-4351-BA93-9C04D5323616}" type="datetimeFigureOut">
              <a:t>9/11/25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7923D-DA45-44FC-86F8-40A9604BE12E}" type="slidenum">
              <a:t>‹#›</a:t>
            </a:fld>
            <a:endParaRPr lang="en-US"/>
          </a:p>
        </p:txBody>
      </p:sp>
    </p:spTree>
    <p:extLst>
      <p:ext uri="{BB962C8B-B14F-4D97-AF65-F5344CB8AC3E}">
        <p14:creationId xmlns:p14="http://schemas.microsoft.com/office/powerpoint/2010/main" val="426877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63ca76ce3b_2_144:notes"/>
          <p:cNvSpPr txBox="1">
            <a:spLocks noGrp="1"/>
          </p:cNvSpPr>
          <p:nvPr>
            <p:ph type="body" idx="1"/>
          </p:nvPr>
        </p:nvSpPr>
        <p:spPr>
          <a:xfrm>
            <a:off x="369707" y="419718"/>
            <a:ext cx="3934200" cy="83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363ca76ce3b_2_144:notes"/>
          <p:cNvSpPr>
            <a:spLocks noGrp="1" noRot="1" noChangeAspect="1"/>
          </p:cNvSpPr>
          <p:nvPr>
            <p:ph type="sldImg" idx="2"/>
          </p:nvPr>
        </p:nvSpPr>
        <p:spPr>
          <a:xfrm>
            <a:off x="2779713" y="2546350"/>
            <a:ext cx="5672137" cy="3190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63ca76ce3b_2_158:notes"/>
          <p:cNvSpPr txBox="1">
            <a:spLocks noGrp="1"/>
          </p:cNvSpPr>
          <p:nvPr>
            <p:ph type="body" idx="1"/>
          </p:nvPr>
        </p:nvSpPr>
        <p:spPr>
          <a:xfrm>
            <a:off x="369707" y="419718"/>
            <a:ext cx="3934200" cy="83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363ca76ce3b_2_158:notes"/>
          <p:cNvSpPr>
            <a:spLocks noGrp="1" noRot="1" noChangeAspect="1"/>
          </p:cNvSpPr>
          <p:nvPr>
            <p:ph type="sldImg" idx="2"/>
          </p:nvPr>
        </p:nvSpPr>
        <p:spPr>
          <a:xfrm>
            <a:off x="2779713" y="2546350"/>
            <a:ext cx="5672137" cy="31908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a:alphaModFix amt="60000"/>
          </a:blip>
          <a:srcRect/>
          <a:stretch/>
        </p:blipFill>
        <p:spPr>
          <a:xfrm>
            <a:off x="8418740" y="5755088"/>
            <a:ext cx="3173185" cy="419100"/>
          </a:xfrm>
          <a:prstGeom prst="rect">
            <a:avLst/>
          </a:prstGeom>
        </p:spPr>
      </p:pic>
    </p:spTree>
    <p:extLst>
      <p:ext uri="{BB962C8B-B14F-4D97-AF65-F5344CB8AC3E}">
        <p14:creationId xmlns:p14="http://schemas.microsoft.com/office/powerpoint/2010/main" val="3140920070"/>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rcRect/>
          <a:stretch/>
        </p:blipFill>
        <p:spPr>
          <a:xfrm>
            <a:off x="8418740" y="5742910"/>
            <a:ext cx="3173185" cy="419100"/>
          </a:xfrm>
          <a:prstGeom prst="rect">
            <a:avLst/>
          </a:prstGeom>
        </p:spPr>
      </p:pic>
    </p:spTree>
    <p:extLst>
      <p:ext uri="{BB962C8B-B14F-4D97-AF65-F5344CB8AC3E}">
        <p14:creationId xmlns:p14="http://schemas.microsoft.com/office/powerpoint/2010/main" val="33689677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42"/>
          <p:cNvSpPr txBox="1">
            <a:spLocks noGrp="1"/>
          </p:cNvSpPr>
          <p:nvPr>
            <p:ph type="ctrTitle"/>
          </p:nvPr>
        </p:nvSpPr>
        <p:spPr>
          <a:xfrm>
            <a:off x="813175" y="2541806"/>
            <a:ext cx="10334625" cy="194746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Arial"/>
              <a:buNone/>
              <a:defRPr sz="6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42"/>
          <p:cNvSpPr txBox="1">
            <a:spLocks noGrp="1"/>
          </p:cNvSpPr>
          <p:nvPr>
            <p:ph type="subTitle" idx="1"/>
          </p:nvPr>
        </p:nvSpPr>
        <p:spPr>
          <a:xfrm>
            <a:off x="813175" y="5773229"/>
            <a:ext cx="10334625" cy="7461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42"/>
          <p:cNvSpPr txBox="1">
            <a:spLocks noGrp="1"/>
          </p:cNvSpPr>
          <p:nvPr>
            <p:ph type="body" idx="2"/>
          </p:nvPr>
        </p:nvSpPr>
        <p:spPr>
          <a:xfrm>
            <a:off x="813175" y="4501444"/>
            <a:ext cx="10334625" cy="12596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dk1"/>
              </a:buClr>
              <a:buSzPts val="2000"/>
              <a:buFont typeface="Arial"/>
              <a:buNone/>
              <a:defRPr sz="2000"/>
            </a:lvl2pPr>
            <a:lvl3pPr marL="1371600" lvl="2" indent="-228600" algn="l">
              <a:lnSpc>
                <a:spcPct val="90000"/>
              </a:lnSpc>
              <a:spcBef>
                <a:spcPts val="500"/>
              </a:spcBef>
              <a:spcAft>
                <a:spcPts val="0"/>
              </a:spcAft>
              <a:buClr>
                <a:schemeClr val="dk1"/>
              </a:buClr>
              <a:buSzPts val="2000"/>
              <a:buFont typeface="Arial"/>
              <a:buNone/>
              <a:defRPr sz="2000"/>
            </a:lvl3pPr>
            <a:lvl4pPr marL="1828800" lvl="3" indent="-228600" algn="l">
              <a:lnSpc>
                <a:spcPct val="90000"/>
              </a:lnSpc>
              <a:spcBef>
                <a:spcPts val="500"/>
              </a:spcBef>
              <a:spcAft>
                <a:spcPts val="0"/>
              </a:spcAft>
              <a:buClr>
                <a:schemeClr val="dk1"/>
              </a:buClr>
              <a:buSzPts val="2000"/>
              <a:buFont typeface="Arial"/>
              <a:buNone/>
              <a:defRPr sz="2000"/>
            </a:lvl4pPr>
            <a:lvl5pPr marL="2286000" lvl="4" indent="-228600" algn="l">
              <a:lnSpc>
                <a:spcPct val="90000"/>
              </a:lnSpc>
              <a:spcBef>
                <a:spcPts val="500"/>
              </a:spcBef>
              <a:spcAft>
                <a:spcPts val="0"/>
              </a:spcAft>
              <a:buClr>
                <a:schemeClr val="dk1"/>
              </a:buClr>
              <a:buSzPts val="20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 name="Google Shape;17;p42"/>
          <p:cNvPicPr preferRelativeResize="0"/>
          <p:nvPr/>
        </p:nvPicPr>
        <p:blipFill rotWithShape="1">
          <a:blip r:embed="rId3">
            <a:alphaModFix/>
          </a:blip>
          <a:srcRect/>
          <a:stretch/>
        </p:blipFill>
        <p:spPr>
          <a:xfrm>
            <a:off x="8386083" y="5755088"/>
            <a:ext cx="3238500" cy="419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88">
          <p15:clr>
            <a:srgbClr val="FBAE40"/>
          </p15:clr>
        </p15:guide>
        <p15:guide id="4" pos="360">
          <p15:clr>
            <a:srgbClr val="FBAE40"/>
          </p15:clr>
        </p15:guide>
        <p15:guide id="5" pos="7320">
          <p15:clr>
            <a:srgbClr val="FBAE40"/>
          </p15:clr>
        </p15:guide>
        <p15:guide id="6" orient="horz" pos="39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571500" y="365125"/>
            <a:ext cx="11049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3"/>
          <p:cNvSpPr txBox="1">
            <a:spLocks noGrp="1"/>
          </p:cNvSpPr>
          <p:nvPr>
            <p:ph type="body" idx="1"/>
          </p:nvPr>
        </p:nvSpPr>
        <p:spPr>
          <a:xfrm>
            <a:off x="571500" y="1825625"/>
            <a:ext cx="11049000" cy="42071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Font typeface="Arial"/>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3"/>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type="tx">
  <p:cSld name="TITLE_AND_BODY">
    <p:spTree>
      <p:nvGrpSpPr>
        <p:cNvPr id="1" name="Shape 22"/>
        <p:cNvGrpSpPr/>
        <p:nvPr/>
      </p:nvGrpSpPr>
      <p:grpSpPr>
        <a:xfrm>
          <a:off x="0" y="0"/>
          <a:ext cx="0" cy="0"/>
          <a:chOff x="0" y="0"/>
          <a:chExt cx="0" cy="0"/>
        </a:xfrm>
      </p:grpSpPr>
      <p:sp>
        <p:nvSpPr>
          <p:cNvPr id="23" name="Google Shape;23;p44"/>
          <p:cNvSpPr txBox="1">
            <a:spLocks noGrp="1"/>
          </p:cNvSpPr>
          <p:nvPr>
            <p:ph type="title"/>
          </p:nvPr>
        </p:nvSpPr>
        <p:spPr>
          <a:xfrm>
            <a:off x="813240" y="2541960"/>
            <a:ext cx="10334160" cy="19472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4"/>
          <p:cNvSpPr txBox="1">
            <a:spLocks noGrp="1"/>
          </p:cNvSpPr>
          <p:nvPr>
            <p:ph type="subTitle" idx="1"/>
          </p:nvPr>
        </p:nvSpPr>
        <p:spPr>
          <a:xfrm>
            <a:off x="813240" y="4501440"/>
            <a:ext cx="10334160" cy="12592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5" name="Google Shape;25;p44"/>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lvl1pPr>
            <a:lvl2pPr marL="0" lvl="1" indent="0" algn="r">
              <a:spcBef>
                <a:spcPts val="0"/>
              </a:spcBef>
              <a:buNone/>
              <a:defRPr sz="1000"/>
            </a:lvl2pPr>
            <a:lvl3pPr marL="0" lvl="2" indent="0" algn="r">
              <a:spcBef>
                <a:spcPts val="0"/>
              </a:spcBef>
              <a:buNone/>
              <a:defRPr sz="1000"/>
            </a:lvl3pPr>
            <a:lvl4pPr marL="0" lvl="3" indent="0" algn="r">
              <a:spcBef>
                <a:spcPts val="0"/>
              </a:spcBef>
              <a:buNone/>
              <a:defRPr sz="1000"/>
            </a:lvl4pPr>
            <a:lvl5pPr marL="0" lvl="4" indent="0" algn="r">
              <a:spcBef>
                <a:spcPts val="0"/>
              </a:spcBef>
              <a:buNone/>
              <a:defRPr sz="1000"/>
            </a:lvl5pPr>
            <a:lvl6pPr marL="0" lvl="5" indent="0" algn="r">
              <a:spcBef>
                <a:spcPts val="0"/>
              </a:spcBef>
              <a:buNone/>
              <a:defRPr sz="1000"/>
            </a:lvl6pPr>
            <a:lvl7pPr marL="0" lvl="6" indent="0" algn="r">
              <a:spcBef>
                <a:spcPts val="0"/>
              </a:spcBef>
              <a:buNone/>
              <a:defRPr sz="1000"/>
            </a:lvl7pPr>
            <a:lvl8pPr marL="0" lvl="7" indent="0" algn="r">
              <a:spcBef>
                <a:spcPts val="0"/>
              </a:spcBef>
              <a:buNone/>
              <a:defRPr sz="1000"/>
            </a:lvl8pPr>
            <a:lvl9pPr marL="0" lvl="8" indent="0" algn="r">
              <a:spcBef>
                <a:spcPts val="0"/>
              </a:spcBef>
              <a:buNone/>
              <a:defRPr sz="10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_Title Slide_Print-friendly">
  <p:cSld name="1_Title Slide_Print-friendly">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45"/>
          <p:cNvSpPr txBox="1">
            <a:spLocks noGrp="1"/>
          </p:cNvSpPr>
          <p:nvPr>
            <p:ph type="ctrTitle"/>
          </p:nvPr>
        </p:nvSpPr>
        <p:spPr>
          <a:xfrm>
            <a:off x="813175" y="2541806"/>
            <a:ext cx="10334625" cy="194746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6000"/>
              <a:buFont typeface="Arial"/>
              <a:buNone/>
              <a:defRPr sz="6000"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5"/>
          <p:cNvSpPr txBox="1">
            <a:spLocks noGrp="1"/>
          </p:cNvSpPr>
          <p:nvPr>
            <p:ph type="subTitle" idx="1"/>
          </p:nvPr>
        </p:nvSpPr>
        <p:spPr>
          <a:xfrm>
            <a:off x="813175" y="5773229"/>
            <a:ext cx="10334625" cy="7461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None/>
              <a:defRPr sz="18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5"/>
          <p:cNvSpPr txBox="1">
            <a:spLocks noGrp="1"/>
          </p:cNvSpPr>
          <p:nvPr>
            <p:ph type="body" idx="2"/>
          </p:nvPr>
        </p:nvSpPr>
        <p:spPr>
          <a:xfrm>
            <a:off x="813175" y="4501444"/>
            <a:ext cx="10334625" cy="12596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Font typeface="Arial"/>
              <a:buNone/>
              <a:defRPr sz="2400">
                <a:solidFill>
                  <a:schemeClr val="dk1"/>
                </a:solidFill>
              </a:defRPr>
            </a:lvl1pPr>
            <a:lvl2pPr marL="914400" lvl="1" indent="-228600" algn="l">
              <a:lnSpc>
                <a:spcPct val="90000"/>
              </a:lnSpc>
              <a:spcBef>
                <a:spcPts val="500"/>
              </a:spcBef>
              <a:spcAft>
                <a:spcPts val="0"/>
              </a:spcAft>
              <a:buClr>
                <a:schemeClr val="dk1"/>
              </a:buClr>
              <a:buSzPts val="2000"/>
              <a:buFont typeface="Arial"/>
              <a:buNone/>
              <a:defRPr sz="2000"/>
            </a:lvl2pPr>
            <a:lvl3pPr marL="1371600" lvl="2" indent="-228600" algn="l">
              <a:lnSpc>
                <a:spcPct val="90000"/>
              </a:lnSpc>
              <a:spcBef>
                <a:spcPts val="500"/>
              </a:spcBef>
              <a:spcAft>
                <a:spcPts val="0"/>
              </a:spcAft>
              <a:buClr>
                <a:schemeClr val="dk1"/>
              </a:buClr>
              <a:buSzPts val="2000"/>
              <a:buFont typeface="Arial"/>
              <a:buNone/>
              <a:defRPr sz="2000"/>
            </a:lvl3pPr>
            <a:lvl4pPr marL="1828800" lvl="3" indent="-228600" algn="l">
              <a:lnSpc>
                <a:spcPct val="90000"/>
              </a:lnSpc>
              <a:spcBef>
                <a:spcPts val="500"/>
              </a:spcBef>
              <a:spcAft>
                <a:spcPts val="0"/>
              </a:spcAft>
              <a:buClr>
                <a:schemeClr val="dk1"/>
              </a:buClr>
              <a:buSzPts val="2000"/>
              <a:buFont typeface="Arial"/>
              <a:buNone/>
              <a:defRPr sz="2000"/>
            </a:lvl4pPr>
            <a:lvl5pPr marL="2286000" lvl="4" indent="-228600" algn="l">
              <a:lnSpc>
                <a:spcPct val="90000"/>
              </a:lnSpc>
              <a:spcBef>
                <a:spcPts val="500"/>
              </a:spcBef>
              <a:spcAft>
                <a:spcPts val="0"/>
              </a:spcAft>
              <a:buClr>
                <a:schemeClr val="dk1"/>
              </a:buClr>
              <a:buSzPts val="20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45"/>
          <p:cNvPicPr preferRelativeResize="0"/>
          <p:nvPr/>
        </p:nvPicPr>
        <p:blipFill rotWithShape="1">
          <a:blip r:embed="rId3">
            <a:alphaModFix/>
          </a:blip>
          <a:srcRect/>
          <a:stretch/>
        </p:blipFill>
        <p:spPr>
          <a:xfrm>
            <a:off x="8386083" y="5742910"/>
            <a:ext cx="3238500" cy="4191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88">
          <p15:clr>
            <a:srgbClr val="FBAE40"/>
          </p15:clr>
        </p15:guide>
        <p15:guide id="4" pos="360">
          <p15:clr>
            <a:srgbClr val="FBAE40"/>
          </p15:clr>
        </p15:guide>
        <p15:guide id="5" pos="7320">
          <p15:clr>
            <a:srgbClr val="FBAE40"/>
          </p15:clr>
        </p15:guide>
        <p15:guide id="6" orient="horz" pos="39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46"/>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solidFill>
                  <a:schemeClr val="dk1"/>
                </a:solidFill>
                <a:latin typeface="Arial"/>
                <a:ea typeface="Arial"/>
                <a:cs typeface="Arial"/>
                <a:sym typeface="Arial"/>
              </a:defRPr>
            </a:lvl1pPr>
            <a:lvl2pPr marL="0" lvl="1" indent="0" algn="r">
              <a:spcBef>
                <a:spcPts val="0"/>
              </a:spcBef>
              <a:buNone/>
              <a:defRPr sz="1000">
                <a:solidFill>
                  <a:schemeClr val="dk1"/>
                </a:solidFill>
                <a:latin typeface="Arial"/>
                <a:ea typeface="Arial"/>
                <a:cs typeface="Arial"/>
                <a:sym typeface="Arial"/>
              </a:defRPr>
            </a:lvl2pPr>
            <a:lvl3pPr marL="0" lvl="2" indent="0" algn="r">
              <a:spcBef>
                <a:spcPts val="0"/>
              </a:spcBef>
              <a:buNone/>
              <a:defRPr sz="1000">
                <a:solidFill>
                  <a:schemeClr val="dk1"/>
                </a:solidFill>
                <a:latin typeface="Arial"/>
                <a:ea typeface="Arial"/>
                <a:cs typeface="Arial"/>
                <a:sym typeface="Arial"/>
              </a:defRPr>
            </a:lvl3pPr>
            <a:lvl4pPr marL="0" lvl="3" indent="0" algn="r">
              <a:spcBef>
                <a:spcPts val="0"/>
              </a:spcBef>
              <a:buNone/>
              <a:defRPr sz="1000">
                <a:solidFill>
                  <a:schemeClr val="dk1"/>
                </a:solidFill>
                <a:latin typeface="Arial"/>
                <a:ea typeface="Arial"/>
                <a:cs typeface="Arial"/>
                <a:sym typeface="Arial"/>
              </a:defRPr>
            </a:lvl4pPr>
            <a:lvl5pPr marL="0" lvl="4" indent="0" algn="r">
              <a:spcBef>
                <a:spcPts val="0"/>
              </a:spcBef>
              <a:buNone/>
              <a:defRPr sz="1000">
                <a:solidFill>
                  <a:schemeClr val="dk1"/>
                </a:solidFill>
                <a:latin typeface="Arial"/>
                <a:ea typeface="Arial"/>
                <a:cs typeface="Arial"/>
                <a:sym typeface="Arial"/>
              </a:defRPr>
            </a:lvl5pPr>
            <a:lvl6pPr marL="0" lvl="5" indent="0" algn="r">
              <a:spcBef>
                <a:spcPts val="0"/>
              </a:spcBef>
              <a:buNone/>
              <a:defRPr sz="1000">
                <a:solidFill>
                  <a:schemeClr val="dk1"/>
                </a:solidFill>
                <a:latin typeface="Arial"/>
                <a:ea typeface="Arial"/>
                <a:cs typeface="Arial"/>
                <a:sym typeface="Arial"/>
              </a:defRPr>
            </a:lvl6pPr>
            <a:lvl7pPr marL="0" lvl="6" indent="0" algn="r">
              <a:spcBef>
                <a:spcPts val="0"/>
              </a:spcBef>
              <a:buNone/>
              <a:defRPr sz="1000">
                <a:solidFill>
                  <a:schemeClr val="dk1"/>
                </a:solidFill>
                <a:latin typeface="Arial"/>
                <a:ea typeface="Arial"/>
                <a:cs typeface="Arial"/>
                <a:sym typeface="Arial"/>
              </a:defRPr>
            </a:lvl7pPr>
            <a:lvl8pPr marL="0" lvl="7" indent="0" algn="r">
              <a:spcBef>
                <a:spcPts val="0"/>
              </a:spcBef>
              <a:buNone/>
              <a:defRPr sz="1000">
                <a:solidFill>
                  <a:schemeClr val="dk1"/>
                </a:solidFill>
                <a:latin typeface="Arial"/>
                <a:ea typeface="Arial"/>
                <a:cs typeface="Arial"/>
                <a:sym typeface="Arial"/>
              </a:defRPr>
            </a:lvl8pPr>
            <a:lvl9pPr marL="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6"/>
          <p:cNvSpPr txBox="1">
            <a:spLocks noGrp="1"/>
          </p:cNvSpPr>
          <p:nvPr>
            <p:ph type="ctrTitle"/>
          </p:nvPr>
        </p:nvSpPr>
        <p:spPr>
          <a:xfrm>
            <a:off x="813175" y="2541806"/>
            <a:ext cx="10334625" cy="194746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Arial"/>
              <a:buNone/>
              <a:defRPr sz="6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6"/>
          <p:cNvSpPr txBox="1">
            <a:spLocks noGrp="1"/>
          </p:cNvSpPr>
          <p:nvPr>
            <p:ph type="body" idx="1"/>
          </p:nvPr>
        </p:nvSpPr>
        <p:spPr>
          <a:xfrm>
            <a:off x="813175" y="4501444"/>
            <a:ext cx="10334625" cy="12596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dk1"/>
              </a:buClr>
              <a:buSzPts val="2000"/>
              <a:buFont typeface="Arial"/>
              <a:buNone/>
              <a:defRPr sz="2000"/>
            </a:lvl2pPr>
            <a:lvl3pPr marL="1371600" lvl="2" indent="-228600" algn="l">
              <a:lnSpc>
                <a:spcPct val="90000"/>
              </a:lnSpc>
              <a:spcBef>
                <a:spcPts val="500"/>
              </a:spcBef>
              <a:spcAft>
                <a:spcPts val="0"/>
              </a:spcAft>
              <a:buClr>
                <a:schemeClr val="dk1"/>
              </a:buClr>
              <a:buSzPts val="2000"/>
              <a:buFont typeface="Arial"/>
              <a:buNone/>
              <a:defRPr sz="2000"/>
            </a:lvl3pPr>
            <a:lvl4pPr marL="1828800" lvl="3" indent="-228600" algn="l">
              <a:lnSpc>
                <a:spcPct val="90000"/>
              </a:lnSpc>
              <a:spcBef>
                <a:spcPts val="500"/>
              </a:spcBef>
              <a:spcAft>
                <a:spcPts val="0"/>
              </a:spcAft>
              <a:buClr>
                <a:schemeClr val="dk1"/>
              </a:buClr>
              <a:buSzPts val="2000"/>
              <a:buFont typeface="Arial"/>
              <a:buNone/>
              <a:defRPr sz="2000"/>
            </a:lvl4pPr>
            <a:lvl5pPr marL="2286000" lvl="4" indent="-228600" algn="l">
              <a:lnSpc>
                <a:spcPct val="90000"/>
              </a:lnSpc>
              <a:spcBef>
                <a:spcPts val="500"/>
              </a:spcBef>
              <a:spcAft>
                <a:spcPts val="0"/>
              </a:spcAft>
              <a:buClr>
                <a:schemeClr val="dk1"/>
              </a:buClr>
              <a:buSzPts val="20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_Print-friendly">
  <p:cSld name="1_Section Header_Print-friendl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7"/>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solidFill>
                  <a:schemeClr val="dk1"/>
                </a:solidFill>
                <a:latin typeface="Arial"/>
                <a:ea typeface="Arial"/>
                <a:cs typeface="Arial"/>
                <a:sym typeface="Arial"/>
              </a:defRPr>
            </a:lvl1pPr>
            <a:lvl2pPr marL="0" lvl="1" indent="0" algn="r">
              <a:spcBef>
                <a:spcPts val="0"/>
              </a:spcBef>
              <a:buNone/>
              <a:defRPr sz="1000">
                <a:solidFill>
                  <a:schemeClr val="dk1"/>
                </a:solidFill>
                <a:latin typeface="Arial"/>
                <a:ea typeface="Arial"/>
                <a:cs typeface="Arial"/>
                <a:sym typeface="Arial"/>
              </a:defRPr>
            </a:lvl2pPr>
            <a:lvl3pPr marL="0" lvl="2" indent="0" algn="r">
              <a:spcBef>
                <a:spcPts val="0"/>
              </a:spcBef>
              <a:buNone/>
              <a:defRPr sz="1000">
                <a:solidFill>
                  <a:schemeClr val="dk1"/>
                </a:solidFill>
                <a:latin typeface="Arial"/>
                <a:ea typeface="Arial"/>
                <a:cs typeface="Arial"/>
                <a:sym typeface="Arial"/>
              </a:defRPr>
            </a:lvl3pPr>
            <a:lvl4pPr marL="0" lvl="3" indent="0" algn="r">
              <a:spcBef>
                <a:spcPts val="0"/>
              </a:spcBef>
              <a:buNone/>
              <a:defRPr sz="1000">
                <a:solidFill>
                  <a:schemeClr val="dk1"/>
                </a:solidFill>
                <a:latin typeface="Arial"/>
                <a:ea typeface="Arial"/>
                <a:cs typeface="Arial"/>
                <a:sym typeface="Arial"/>
              </a:defRPr>
            </a:lvl4pPr>
            <a:lvl5pPr marL="0" lvl="4" indent="0" algn="r">
              <a:spcBef>
                <a:spcPts val="0"/>
              </a:spcBef>
              <a:buNone/>
              <a:defRPr sz="1000">
                <a:solidFill>
                  <a:schemeClr val="dk1"/>
                </a:solidFill>
                <a:latin typeface="Arial"/>
                <a:ea typeface="Arial"/>
                <a:cs typeface="Arial"/>
                <a:sym typeface="Arial"/>
              </a:defRPr>
            </a:lvl5pPr>
            <a:lvl6pPr marL="0" lvl="5" indent="0" algn="r">
              <a:spcBef>
                <a:spcPts val="0"/>
              </a:spcBef>
              <a:buNone/>
              <a:defRPr sz="1000">
                <a:solidFill>
                  <a:schemeClr val="dk1"/>
                </a:solidFill>
                <a:latin typeface="Arial"/>
                <a:ea typeface="Arial"/>
                <a:cs typeface="Arial"/>
                <a:sym typeface="Arial"/>
              </a:defRPr>
            </a:lvl6pPr>
            <a:lvl7pPr marL="0" lvl="6" indent="0" algn="r">
              <a:spcBef>
                <a:spcPts val="0"/>
              </a:spcBef>
              <a:buNone/>
              <a:defRPr sz="1000">
                <a:solidFill>
                  <a:schemeClr val="dk1"/>
                </a:solidFill>
                <a:latin typeface="Arial"/>
                <a:ea typeface="Arial"/>
                <a:cs typeface="Arial"/>
                <a:sym typeface="Arial"/>
              </a:defRPr>
            </a:lvl7pPr>
            <a:lvl8pPr marL="0" lvl="7" indent="0" algn="r">
              <a:spcBef>
                <a:spcPts val="0"/>
              </a:spcBef>
              <a:buNone/>
              <a:defRPr sz="1000">
                <a:solidFill>
                  <a:schemeClr val="dk1"/>
                </a:solidFill>
                <a:latin typeface="Arial"/>
                <a:ea typeface="Arial"/>
                <a:cs typeface="Arial"/>
                <a:sym typeface="Arial"/>
              </a:defRPr>
            </a:lvl8pPr>
            <a:lvl9pPr marL="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47"/>
          <p:cNvSpPr txBox="1">
            <a:spLocks noGrp="1"/>
          </p:cNvSpPr>
          <p:nvPr>
            <p:ph type="ctrTitle"/>
          </p:nvPr>
        </p:nvSpPr>
        <p:spPr>
          <a:xfrm>
            <a:off x="813175" y="2541806"/>
            <a:ext cx="10334625" cy="194746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6000"/>
              <a:buFont typeface="Arial"/>
              <a:buNone/>
              <a:defRPr sz="6000"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7"/>
          <p:cNvSpPr txBox="1">
            <a:spLocks noGrp="1"/>
          </p:cNvSpPr>
          <p:nvPr>
            <p:ph type="body" idx="1"/>
          </p:nvPr>
        </p:nvSpPr>
        <p:spPr>
          <a:xfrm>
            <a:off x="813175" y="4501444"/>
            <a:ext cx="10334625" cy="12596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Font typeface="Arial"/>
              <a:buNone/>
              <a:defRPr sz="2400">
                <a:solidFill>
                  <a:schemeClr val="dk1"/>
                </a:solidFill>
              </a:defRPr>
            </a:lvl1pPr>
            <a:lvl2pPr marL="914400" lvl="1" indent="-228600" algn="l">
              <a:lnSpc>
                <a:spcPct val="90000"/>
              </a:lnSpc>
              <a:spcBef>
                <a:spcPts val="500"/>
              </a:spcBef>
              <a:spcAft>
                <a:spcPts val="0"/>
              </a:spcAft>
              <a:buClr>
                <a:schemeClr val="dk1"/>
              </a:buClr>
              <a:buSzPts val="2000"/>
              <a:buFont typeface="Arial"/>
              <a:buNone/>
              <a:defRPr sz="2000"/>
            </a:lvl2pPr>
            <a:lvl3pPr marL="1371600" lvl="2" indent="-228600" algn="l">
              <a:lnSpc>
                <a:spcPct val="90000"/>
              </a:lnSpc>
              <a:spcBef>
                <a:spcPts val="500"/>
              </a:spcBef>
              <a:spcAft>
                <a:spcPts val="0"/>
              </a:spcAft>
              <a:buClr>
                <a:schemeClr val="dk1"/>
              </a:buClr>
              <a:buSzPts val="2000"/>
              <a:buFont typeface="Arial"/>
              <a:buNone/>
              <a:defRPr sz="2000"/>
            </a:lvl3pPr>
            <a:lvl4pPr marL="1828800" lvl="3" indent="-228600" algn="l">
              <a:lnSpc>
                <a:spcPct val="90000"/>
              </a:lnSpc>
              <a:spcBef>
                <a:spcPts val="500"/>
              </a:spcBef>
              <a:spcAft>
                <a:spcPts val="0"/>
              </a:spcAft>
              <a:buClr>
                <a:schemeClr val="dk1"/>
              </a:buClr>
              <a:buSzPts val="2000"/>
              <a:buFont typeface="Arial"/>
              <a:buNone/>
              <a:defRPr sz="2000"/>
            </a:lvl4pPr>
            <a:lvl5pPr marL="2286000" lvl="4" indent="-228600" algn="l">
              <a:lnSpc>
                <a:spcPct val="90000"/>
              </a:lnSpc>
              <a:spcBef>
                <a:spcPts val="500"/>
              </a:spcBef>
              <a:spcAft>
                <a:spcPts val="0"/>
              </a:spcAft>
              <a:buClr>
                <a:schemeClr val="dk1"/>
              </a:buClr>
              <a:buSzPts val="20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48"/>
          <p:cNvSpPr txBox="1">
            <a:spLocks noGrp="1"/>
          </p:cNvSpPr>
          <p:nvPr>
            <p:ph type="title"/>
          </p:nvPr>
        </p:nvSpPr>
        <p:spPr>
          <a:xfrm>
            <a:off x="571500" y="365125"/>
            <a:ext cx="11049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8"/>
          <p:cNvSpPr txBox="1">
            <a:spLocks noGrp="1"/>
          </p:cNvSpPr>
          <p:nvPr>
            <p:ph type="body" idx="1"/>
          </p:nvPr>
        </p:nvSpPr>
        <p:spPr>
          <a:xfrm>
            <a:off x="5715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8"/>
          <p:cNvSpPr txBox="1">
            <a:spLocks noGrp="1"/>
          </p:cNvSpPr>
          <p:nvPr>
            <p:ph type="body" idx="2"/>
          </p:nvPr>
        </p:nvSpPr>
        <p:spPr>
          <a:xfrm>
            <a:off x="60960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8"/>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solidFill>
                  <a:schemeClr val="dk1"/>
                </a:solidFill>
                <a:latin typeface="Arial"/>
                <a:ea typeface="Arial"/>
                <a:cs typeface="Arial"/>
                <a:sym typeface="Arial"/>
              </a:defRPr>
            </a:lvl1pPr>
            <a:lvl2pPr marL="0" lvl="1" indent="0" algn="r">
              <a:spcBef>
                <a:spcPts val="0"/>
              </a:spcBef>
              <a:buNone/>
              <a:defRPr sz="1000">
                <a:solidFill>
                  <a:schemeClr val="dk1"/>
                </a:solidFill>
                <a:latin typeface="Arial"/>
                <a:ea typeface="Arial"/>
                <a:cs typeface="Arial"/>
                <a:sym typeface="Arial"/>
              </a:defRPr>
            </a:lvl2pPr>
            <a:lvl3pPr marL="0" lvl="2" indent="0" algn="r">
              <a:spcBef>
                <a:spcPts val="0"/>
              </a:spcBef>
              <a:buNone/>
              <a:defRPr sz="1000">
                <a:solidFill>
                  <a:schemeClr val="dk1"/>
                </a:solidFill>
                <a:latin typeface="Arial"/>
                <a:ea typeface="Arial"/>
                <a:cs typeface="Arial"/>
                <a:sym typeface="Arial"/>
              </a:defRPr>
            </a:lvl3pPr>
            <a:lvl4pPr marL="0" lvl="3" indent="0" algn="r">
              <a:spcBef>
                <a:spcPts val="0"/>
              </a:spcBef>
              <a:buNone/>
              <a:defRPr sz="1000">
                <a:solidFill>
                  <a:schemeClr val="dk1"/>
                </a:solidFill>
                <a:latin typeface="Arial"/>
                <a:ea typeface="Arial"/>
                <a:cs typeface="Arial"/>
                <a:sym typeface="Arial"/>
              </a:defRPr>
            </a:lvl4pPr>
            <a:lvl5pPr marL="0" lvl="4" indent="0" algn="r">
              <a:spcBef>
                <a:spcPts val="0"/>
              </a:spcBef>
              <a:buNone/>
              <a:defRPr sz="1000">
                <a:solidFill>
                  <a:schemeClr val="dk1"/>
                </a:solidFill>
                <a:latin typeface="Arial"/>
                <a:ea typeface="Arial"/>
                <a:cs typeface="Arial"/>
                <a:sym typeface="Arial"/>
              </a:defRPr>
            </a:lvl5pPr>
            <a:lvl6pPr marL="0" lvl="5" indent="0" algn="r">
              <a:spcBef>
                <a:spcPts val="0"/>
              </a:spcBef>
              <a:buNone/>
              <a:defRPr sz="1000">
                <a:solidFill>
                  <a:schemeClr val="dk1"/>
                </a:solidFill>
                <a:latin typeface="Arial"/>
                <a:ea typeface="Arial"/>
                <a:cs typeface="Arial"/>
                <a:sym typeface="Arial"/>
              </a:defRPr>
            </a:lvl6pPr>
            <a:lvl7pPr marL="0" lvl="6" indent="0" algn="r">
              <a:spcBef>
                <a:spcPts val="0"/>
              </a:spcBef>
              <a:buNone/>
              <a:defRPr sz="1000">
                <a:solidFill>
                  <a:schemeClr val="dk1"/>
                </a:solidFill>
                <a:latin typeface="Arial"/>
                <a:ea typeface="Arial"/>
                <a:cs typeface="Arial"/>
                <a:sym typeface="Arial"/>
              </a:defRPr>
            </a:lvl7pPr>
            <a:lvl8pPr marL="0" lvl="7" indent="0" algn="r">
              <a:spcBef>
                <a:spcPts val="0"/>
              </a:spcBef>
              <a:buNone/>
              <a:defRPr sz="1000">
                <a:solidFill>
                  <a:schemeClr val="dk1"/>
                </a:solidFill>
                <a:latin typeface="Arial"/>
                <a:ea typeface="Arial"/>
                <a:cs typeface="Arial"/>
                <a:sym typeface="Arial"/>
              </a:defRPr>
            </a:lvl8pPr>
            <a:lvl9pPr marL="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9"/>
          <p:cNvSpPr txBox="1">
            <a:spLocks noGrp="1"/>
          </p:cNvSpPr>
          <p:nvPr>
            <p:ph type="title"/>
          </p:nvPr>
        </p:nvSpPr>
        <p:spPr>
          <a:xfrm>
            <a:off x="5715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9"/>
          <p:cNvSpPr txBox="1">
            <a:spLocks noGrp="1"/>
          </p:cNvSpPr>
          <p:nvPr>
            <p:ph type="body" idx="1"/>
          </p:nvPr>
        </p:nvSpPr>
        <p:spPr>
          <a:xfrm>
            <a:off x="571500"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9"/>
          <p:cNvSpPr txBox="1">
            <a:spLocks noGrp="1"/>
          </p:cNvSpPr>
          <p:nvPr>
            <p:ph type="body" idx="2"/>
          </p:nvPr>
        </p:nvSpPr>
        <p:spPr>
          <a:xfrm>
            <a:off x="571500"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9"/>
          <p:cNvSpPr txBox="1">
            <a:spLocks noGrp="1"/>
          </p:cNvSpPr>
          <p:nvPr>
            <p:ph type="body" idx="3"/>
          </p:nvPr>
        </p:nvSpPr>
        <p:spPr>
          <a:xfrm>
            <a:off x="60960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9"/>
          <p:cNvSpPr txBox="1">
            <a:spLocks noGrp="1"/>
          </p:cNvSpPr>
          <p:nvPr>
            <p:ph type="body" idx="4"/>
          </p:nvPr>
        </p:nvSpPr>
        <p:spPr>
          <a:xfrm>
            <a:off x="60960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9"/>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solidFill>
                  <a:schemeClr val="dk1"/>
                </a:solidFill>
                <a:latin typeface="Arial"/>
                <a:ea typeface="Arial"/>
                <a:cs typeface="Arial"/>
                <a:sym typeface="Arial"/>
              </a:defRPr>
            </a:lvl1pPr>
            <a:lvl2pPr marL="0" lvl="1" indent="0" algn="r">
              <a:spcBef>
                <a:spcPts val="0"/>
              </a:spcBef>
              <a:buNone/>
              <a:defRPr sz="1000">
                <a:solidFill>
                  <a:schemeClr val="dk1"/>
                </a:solidFill>
                <a:latin typeface="Arial"/>
                <a:ea typeface="Arial"/>
                <a:cs typeface="Arial"/>
                <a:sym typeface="Arial"/>
              </a:defRPr>
            </a:lvl2pPr>
            <a:lvl3pPr marL="0" lvl="2" indent="0" algn="r">
              <a:spcBef>
                <a:spcPts val="0"/>
              </a:spcBef>
              <a:buNone/>
              <a:defRPr sz="1000">
                <a:solidFill>
                  <a:schemeClr val="dk1"/>
                </a:solidFill>
                <a:latin typeface="Arial"/>
                <a:ea typeface="Arial"/>
                <a:cs typeface="Arial"/>
                <a:sym typeface="Arial"/>
              </a:defRPr>
            </a:lvl3pPr>
            <a:lvl4pPr marL="0" lvl="3" indent="0" algn="r">
              <a:spcBef>
                <a:spcPts val="0"/>
              </a:spcBef>
              <a:buNone/>
              <a:defRPr sz="1000">
                <a:solidFill>
                  <a:schemeClr val="dk1"/>
                </a:solidFill>
                <a:latin typeface="Arial"/>
                <a:ea typeface="Arial"/>
                <a:cs typeface="Arial"/>
                <a:sym typeface="Arial"/>
              </a:defRPr>
            </a:lvl4pPr>
            <a:lvl5pPr marL="0" lvl="4" indent="0" algn="r">
              <a:spcBef>
                <a:spcPts val="0"/>
              </a:spcBef>
              <a:buNone/>
              <a:defRPr sz="1000">
                <a:solidFill>
                  <a:schemeClr val="dk1"/>
                </a:solidFill>
                <a:latin typeface="Arial"/>
                <a:ea typeface="Arial"/>
                <a:cs typeface="Arial"/>
                <a:sym typeface="Arial"/>
              </a:defRPr>
            </a:lvl5pPr>
            <a:lvl6pPr marL="0" lvl="5" indent="0" algn="r">
              <a:spcBef>
                <a:spcPts val="0"/>
              </a:spcBef>
              <a:buNone/>
              <a:defRPr sz="1000">
                <a:solidFill>
                  <a:schemeClr val="dk1"/>
                </a:solidFill>
                <a:latin typeface="Arial"/>
                <a:ea typeface="Arial"/>
                <a:cs typeface="Arial"/>
                <a:sym typeface="Arial"/>
              </a:defRPr>
            </a:lvl6pPr>
            <a:lvl7pPr marL="0" lvl="6" indent="0" algn="r">
              <a:spcBef>
                <a:spcPts val="0"/>
              </a:spcBef>
              <a:buNone/>
              <a:defRPr sz="1000">
                <a:solidFill>
                  <a:schemeClr val="dk1"/>
                </a:solidFill>
                <a:latin typeface="Arial"/>
                <a:ea typeface="Arial"/>
                <a:cs typeface="Arial"/>
                <a:sym typeface="Arial"/>
              </a:defRPr>
            </a:lvl7pPr>
            <a:lvl8pPr marL="0" lvl="7" indent="0" algn="r">
              <a:spcBef>
                <a:spcPts val="0"/>
              </a:spcBef>
              <a:buNone/>
              <a:defRPr sz="1000">
                <a:solidFill>
                  <a:schemeClr val="dk1"/>
                </a:solidFill>
                <a:latin typeface="Arial"/>
                <a:ea typeface="Arial"/>
                <a:cs typeface="Arial"/>
                <a:sym typeface="Arial"/>
              </a:defRPr>
            </a:lvl8pPr>
            <a:lvl9pPr marL="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50"/>
          <p:cNvSpPr txBox="1">
            <a:spLocks noGrp="1"/>
          </p:cNvSpPr>
          <p:nvPr>
            <p:ph type="title"/>
          </p:nvPr>
        </p:nvSpPr>
        <p:spPr>
          <a:xfrm>
            <a:off x="571500" y="365125"/>
            <a:ext cx="11049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solidFill>
                  <a:schemeClr val="dk1"/>
                </a:solidFill>
                <a:latin typeface="Arial"/>
                <a:ea typeface="Arial"/>
                <a:cs typeface="Arial"/>
                <a:sym typeface="Arial"/>
              </a:defRPr>
            </a:lvl1pPr>
            <a:lvl2pPr marL="0" lvl="1" indent="0" algn="r">
              <a:spcBef>
                <a:spcPts val="0"/>
              </a:spcBef>
              <a:buNone/>
              <a:defRPr sz="1000">
                <a:solidFill>
                  <a:schemeClr val="dk1"/>
                </a:solidFill>
                <a:latin typeface="Arial"/>
                <a:ea typeface="Arial"/>
                <a:cs typeface="Arial"/>
                <a:sym typeface="Arial"/>
              </a:defRPr>
            </a:lvl2pPr>
            <a:lvl3pPr marL="0" lvl="2" indent="0" algn="r">
              <a:spcBef>
                <a:spcPts val="0"/>
              </a:spcBef>
              <a:buNone/>
              <a:defRPr sz="1000">
                <a:solidFill>
                  <a:schemeClr val="dk1"/>
                </a:solidFill>
                <a:latin typeface="Arial"/>
                <a:ea typeface="Arial"/>
                <a:cs typeface="Arial"/>
                <a:sym typeface="Arial"/>
              </a:defRPr>
            </a:lvl3pPr>
            <a:lvl4pPr marL="0" lvl="3" indent="0" algn="r">
              <a:spcBef>
                <a:spcPts val="0"/>
              </a:spcBef>
              <a:buNone/>
              <a:defRPr sz="1000">
                <a:solidFill>
                  <a:schemeClr val="dk1"/>
                </a:solidFill>
                <a:latin typeface="Arial"/>
                <a:ea typeface="Arial"/>
                <a:cs typeface="Arial"/>
                <a:sym typeface="Arial"/>
              </a:defRPr>
            </a:lvl4pPr>
            <a:lvl5pPr marL="0" lvl="4" indent="0" algn="r">
              <a:spcBef>
                <a:spcPts val="0"/>
              </a:spcBef>
              <a:buNone/>
              <a:defRPr sz="1000">
                <a:solidFill>
                  <a:schemeClr val="dk1"/>
                </a:solidFill>
                <a:latin typeface="Arial"/>
                <a:ea typeface="Arial"/>
                <a:cs typeface="Arial"/>
                <a:sym typeface="Arial"/>
              </a:defRPr>
            </a:lvl5pPr>
            <a:lvl6pPr marL="0" lvl="5" indent="0" algn="r">
              <a:spcBef>
                <a:spcPts val="0"/>
              </a:spcBef>
              <a:buNone/>
              <a:defRPr sz="1000">
                <a:solidFill>
                  <a:schemeClr val="dk1"/>
                </a:solidFill>
                <a:latin typeface="Arial"/>
                <a:ea typeface="Arial"/>
                <a:cs typeface="Arial"/>
                <a:sym typeface="Arial"/>
              </a:defRPr>
            </a:lvl6pPr>
            <a:lvl7pPr marL="0" lvl="6" indent="0" algn="r">
              <a:spcBef>
                <a:spcPts val="0"/>
              </a:spcBef>
              <a:buNone/>
              <a:defRPr sz="1000">
                <a:solidFill>
                  <a:schemeClr val="dk1"/>
                </a:solidFill>
                <a:latin typeface="Arial"/>
                <a:ea typeface="Arial"/>
                <a:cs typeface="Arial"/>
                <a:sym typeface="Arial"/>
              </a:defRPr>
            </a:lvl7pPr>
            <a:lvl8pPr marL="0" lvl="7" indent="0" algn="r">
              <a:spcBef>
                <a:spcPts val="0"/>
              </a:spcBef>
              <a:buNone/>
              <a:defRPr sz="1000">
                <a:solidFill>
                  <a:schemeClr val="dk1"/>
                </a:solidFill>
                <a:latin typeface="Arial"/>
                <a:ea typeface="Arial"/>
                <a:cs typeface="Arial"/>
                <a:sym typeface="Arial"/>
              </a:defRPr>
            </a:lvl8pPr>
            <a:lvl9pPr marL="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1"/>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solidFill>
                  <a:schemeClr val="dk1"/>
                </a:solidFill>
                <a:latin typeface="Arial"/>
                <a:ea typeface="Arial"/>
                <a:cs typeface="Arial"/>
                <a:sym typeface="Arial"/>
              </a:defRPr>
            </a:lvl1pPr>
            <a:lvl2pPr marL="0" lvl="1" indent="0" algn="r">
              <a:spcBef>
                <a:spcPts val="0"/>
              </a:spcBef>
              <a:buNone/>
              <a:defRPr sz="1000">
                <a:solidFill>
                  <a:schemeClr val="dk1"/>
                </a:solidFill>
                <a:latin typeface="Arial"/>
                <a:ea typeface="Arial"/>
                <a:cs typeface="Arial"/>
                <a:sym typeface="Arial"/>
              </a:defRPr>
            </a:lvl2pPr>
            <a:lvl3pPr marL="0" lvl="2" indent="0" algn="r">
              <a:spcBef>
                <a:spcPts val="0"/>
              </a:spcBef>
              <a:buNone/>
              <a:defRPr sz="1000">
                <a:solidFill>
                  <a:schemeClr val="dk1"/>
                </a:solidFill>
                <a:latin typeface="Arial"/>
                <a:ea typeface="Arial"/>
                <a:cs typeface="Arial"/>
                <a:sym typeface="Arial"/>
              </a:defRPr>
            </a:lvl3pPr>
            <a:lvl4pPr marL="0" lvl="3" indent="0" algn="r">
              <a:spcBef>
                <a:spcPts val="0"/>
              </a:spcBef>
              <a:buNone/>
              <a:defRPr sz="1000">
                <a:solidFill>
                  <a:schemeClr val="dk1"/>
                </a:solidFill>
                <a:latin typeface="Arial"/>
                <a:ea typeface="Arial"/>
                <a:cs typeface="Arial"/>
                <a:sym typeface="Arial"/>
              </a:defRPr>
            </a:lvl4pPr>
            <a:lvl5pPr marL="0" lvl="4" indent="0" algn="r">
              <a:spcBef>
                <a:spcPts val="0"/>
              </a:spcBef>
              <a:buNone/>
              <a:defRPr sz="1000">
                <a:solidFill>
                  <a:schemeClr val="dk1"/>
                </a:solidFill>
                <a:latin typeface="Arial"/>
                <a:ea typeface="Arial"/>
                <a:cs typeface="Arial"/>
                <a:sym typeface="Arial"/>
              </a:defRPr>
            </a:lvl5pPr>
            <a:lvl6pPr marL="0" lvl="5" indent="0" algn="r">
              <a:spcBef>
                <a:spcPts val="0"/>
              </a:spcBef>
              <a:buNone/>
              <a:defRPr sz="1000">
                <a:solidFill>
                  <a:schemeClr val="dk1"/>
                </a:solidFill>
                <a:latin typeface="Arial"/>
                <a:ea typeface="Arial"/>
                <a:cs typeface="Arial"/>
                <a:sym typeface="Arial"/>
              </a:defRPr>
            </a:lvl6pPr>
            <a:lvl7pPr marL="0" lvl="6" indent="0" algn="r">
              <a:spcBef>
                <a:spcPts val="0"/>
              </a:spcBef>
              <a:buNone/>
              <a:defRPr sz="1000">
                <a:solidFill>
                  <a:schemeClr val="dk1"/>
                </a:solidFill>
                <a:latin typeface="Arial"/>
                <a:ea typeface="Arial"/>
                <a:cs typeface="Arial"/>
                <a:sym typeface="Arial"/>
              </a:defRPr>
            </a:lvl7pPr>
            <a:lvl8pPr marL="0" lvl="7" indent="0" algn="r">
              <a:spcBef>
                <a:spcPts val="0"/>
              </a:spcBef>
              <a:buNone/>
              <a:defRPr sz="1000">
                <a:solidFill>
                  <a:schemeClr val="dk1"/>
                </a:solidFill>
                <a:latin typeface="Arial"/>
                <a:ea typeface="Arial"/>
                <a:cs typeface="Arial"/>
                <a:sym typeface="Arial"/>
              </a:defRPr>
            </a:lvl8pPr>
            <a:lvl9pPr marL="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52"/>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solidFill>
                  <a:schemeClr val="dk1"/>
                </a:solidFill>
                <a:latin typeface="Arial"/>
                <a:ea typeface="Arial"/>
                <a:cs typeface="Arial"/>
                <a:sym typeface="Arial"/>
              </a:defRPr>
            </a:lvl1pPr>
            <a:lvl2pPr marL="0" lvl="1" indent="0" algn="r">
              <a:spcBef>
                <a:spcPts val="0"/>
              </a:spcBef>
              <a:buNone/>
              <a:defRPr sz="1000">
                <a:solidFill>
                  <a:schemeClr val="dk1"/>
                </a:solidFill>
                <a:latin typeface="Arial"/>
                <a:ea typeface="Arial"/>
                <a:cs typeface="Arial"/>
                <a:sym typeface="Arial"/>
              </a:defRPr>
            </a:lvl2pPr>
            <a:lvl3pPr marL="0" lvl="2" indent="0" algn="r">
              <a:spcBef>
                <a:spcPts val="0"/>
              </a:spcBef>
              <a:buNone/>
              <a:defRPr sz="1000">
                <a:solidFill>
                  <a:schemeClr val="dk1"/>
                </a:solidFill>
                <a:latin typeface="Arial"/>
                <a:ea typeface="Arial"/>
                <a:cs typeface="Arial"/>
                <a:sym typeface="Arial"/>
              </a:defRPr>
            </a:lvl3pPr>
            <a:lvl4pPr marL="0" lvl="3" indent="0" algn="r">
              <a:spcBef>
                <a:spcPts val="0"/>
              </a:spcBef>
              <a:buNone/>
              <a:defRPr sz="1000">
                <a:solidFill>
                  <a:schemeClr val="dk1"/>
                </a:solidFill>
                <a:latin typeface="Arial"/>
                <a:ea typeface="Arial"/>
                <a:cs typeface="Arial"/>
                <a:sym typeface="Arial"/>
              </a:defRPr>
            </a:lvl4pPr>
            <a:lvl5pPr marL="0" lvl="4" indent="0" algn="r">
              <a:spcBef>
                <a:spcPts val="0"/>
              </a:spcBef>
              <a:buNone/>
              <a:defRPr sz="1000">
                <a:solidFill>
                  <a:schemeClr val="dk1"/>
                </a:solidFill>
                <a:latin typeface="Arial"/>
                <a:ea typeface="Arial"/>
                <a:cs typeface="Arial"/>
                <a:sym typeface="Arial"/>
              </a:defRPr>
            </a:lvl5pPr>
            <a:lvl6pPr marL="0" lvl="5" indent="0" algn="r">
              <a:spcBef>
                <a:spcPts val="0"/>
              </a:spcBef>
              <a:buNone/>
              <a:defRPr sz="1000">
                <a:solidFill>
                  <a:schemeClr val="dk1"/>
                </a:solidFill>
                <a:latin typeface="Arial"/>
                <a:ea typeface="Arial"/>
                <a:cs typeface="Arial"/>
                <a:sym typeface="Arial"/>
              </a:defRPr>
            </a:lvl6pPr>
            <a:lvl7pPr marL="0" lvl="6" indent="0" algn="r">
              <a:spcBef>
                <a:spcPts val="0"/>
              </a:spcBef>
              <a:buNone/>
              <a:defRPr sz="1000">
                <a:solidFill>
                  <a:schemeClr val="dk1"/>
                </a:solidFill>
                <a:latin typeface="Arial"/>
                <a:ea typeface="Arial"/>
                <a:cs typeface="Arial"/>
                <a:sym typeface="Arial"/>
              </a:defRPr>
            </a:lvl7pPr>
            <a:lvl8pPr marL="0" lvl="7" indent="0" algn="r">
              <a:spcBef>
                <a:spcPts val="0"/>
              </a:spcBef>
              <a:buNone/>
              <a:defRPr sz="1000">
                <a:solidFill>
                  <a:schemeClr val="dk1"/>
                </a:solidFill>
                <a:latin typeface="Arial"/>
                <a:ea typeface="Arial"/>
                <a:cs typeface="Arial"/>
                <a:sym typeface="Arial"/>
              </a:defRPr>
            </a:lvl8pPr>
            <a:lvl9pPr marL="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3"/>
          <p:cNvSpPr>
            <a:spLocks noGrp="1"/>
          </p:cNvSpPr>
          <p:nvPr>
            <p:ph type="pic" idx="2"/>
          </p:nvPr>
        </p:nvSpPr>
        <p:spPr>
          <a:xfrm>
            <a:off x="5183188" y="987425"/>
            <a:ext cx="6172200" cy="4873625"/>
          </a:xfrm>
          <a:prstGeom prst="rect">
            <a:avLst/>
          </a:prstGeom>
          <a:noFill/>
          <a:ln>
            <a:noFill/>
          </a:ln>
        </p:spPr>
      </p:sp>
      <p:sp>
        <p:nvSpPr>
          <p:cNvPr id="64" name="Google Shape;64;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3"/>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solidFill>
                  <a:schemeClr val="dk1"/>
                </a:solidFill>
                <a:latin typeface="Arial"/>
                <a:ea typeface="Arial"/>
                <a:cs typeface="Arial"/>
                <a:sym typeface="Arial"/>
              </a:defRPr>
            </a:lvl1pPr>
            <a:lvl2pPr marL="0" lvl="1" indent="0" algn="r">
              <a:spcBef>
                <a:spcPts val="0"/>
              </a:spcBef>
              <a:buNone/>
              <a:defRPr sz="1000">
                <a:solidFill>
                  <a:schemeClr val="dk1"/>
                </a:solidFill>
                <a:latin typeface="Arial"/>
                <a:ea typeface="Arial"/>
                <a:cs typeface="Arial"/>
                <a:sym typeface="Arial"/>
              </a:defRPr>
            </a:lvl2pPr>
            <a:lvl3pPr marL="0" lvl="2" indent="0" algn="r">
              <a:spcBef>
                <a:spcPts val="0"/>
              </a:spcBef>
              <a:buNone/>
              <a:defRPr sz="1000">
                <a:solidFill>
                  <a:schemeClr val="dk1"/>
                </a:solidFill>
                <a:latin typeface="Arial"/>
                <a:ea typeface="Arial"/>
                <a:cs typeface="Arial"/>
                <a:sym typeface="Arial"/>
              </a:defRPr>
            </a:lvl3pPr>
            <a:lvl4pPr marL="0" lvl="3" indent="0" algn="r">
              <a:spcBef>
                <a:spcPts val="0"/>
              </a:spcBef>
              <a:buNone/>
              <a:defRPr sz="1000">
                <a:solidFill>
                  <a:schemeClr val="dk1"/>
                </a:solidFill>
                <a:latin typeface="Arial"/>
                <a:ea typeface="Arial"/>
                <a:cs typeface="Arial"/>
                <a:sym typeface="Arial"/>
              </a:defRPr>
            </a:lvl4pPr>
            <a:lvl5pPr marL="0" lvl="4" indent="0" algn="r">
              <a:spcBef>
                <a:spcPts val="0"/>
              </a:spcBef>
              <a:buNone/>
              <a:defRPr sz="1000">
                <a:solidFill>
                  <a:schemeClr val="dk1"/>
                </a:solidFill>
                <a:latin typeface="Arial"/>
                <a:ea typeface="Arial"/>
                <a:cs typeface="Arial"/>
                <a:sym typeface="Arial"/>
              </a:defRPr>
            </a:lvl5pPr>
            <a:lvl6pPr marL="0" lvl="5" indent="0" algn="r">
              <a:spcBef>
                <a:spcPts val="0"/>
              </a:spcBef>
              <a:buNone/>
              <a:defRPr sz="1000">
                <a:solidFill>
                  <a:schemeClr val="dk1"/>
                </a:solidFill>
                <a:latin typeface="Arial"/>
                <a:ea typeface="Arial"/>
                <a:cs typeface="Arial"/>
                <a:sym typeface="Arial"/>
              </a:defRPr>
            </a:lvl6pPr>
            <a:lvl7pPr marL="0" lvl="6" indent="0" algn="r">
              <a:spcBef>
                <a:spcPts val="0"/>
              </a:spcBef>
              <a:buNone/>
              <a:defRPr sz="1000">
                <a:solidFill>
                  <a:schemeClr val="dk1"/>
                </a:solidFill>
                <a:latin typeface="Arial"/>
                <a:ea typeface="Arial"/>
                <a:cs typeface="Arial"/>
                <a:sym typeface="Arial"/>
              </a:defRPr>
            </a:lvl7pPr>
            <a:lvl8pPr marL="0" lvl="7" indent="0" algn="r">
              <a:spcBef>
                <a:spcPts val="0"/>
              </a:spcBef>
              <a:buNone/>
              <a:defRPr sz="1000">
                <a:solidFill>
                  <a:schemeClr val="dk1"/>
                </a:solidFill>
                <a:latin typeface="Arial"/>
                <a:ea typeface="Arial"/>
                <a:cs typeface="Arial"/>
                <a:sym typeface="Arial"/>
              </a:defRPr>
            </a:lvl8pPr>
            <a:lvl9pPr marL="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54"/>
          <p:cNvSpPr txBox="1">
            <a:spLocks noGrp="1"/>
          </p:cNvSpPr>
          <p:nvPr>
            <p:ph type="title"/>
          </p:nvPr>
        </p:nvSpPr>
        <p:spPr>
          <a:xfrm>
            <a:off x="571500" y="365125"/>
            <a:ext cx="11049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4"/>
          <p:cNvSpPr txBox="1">
            <a:spLocks noGrp="1"/>
          </p:cNvSpPr>
          <p:nvPr>
            <p:ph type="body" idx="1"/>
          </p:nvPr>
        </p:nvSpPr>
        <p:spPr>
          <a:xfrm rot="5400000">
            <a:off x="3992408" y="-1595282"/>
            <a:ext cx="4207185" cy="11049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4"/>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solidFill>
                  <a:schemeClr val="dk1"/>
                </a:solidFill>
                <a:latin typeface="Arial"/>
                <a:ea typeface="Arial"/>
                <a:cs typeface="Arial"/>
                <a:sym typeface="Arial"/>
              </a:defRPr>
            </a:lvl1pPr>
            <a:lvl2pPr marL="0" lvl="1" indent="0" algn="r">
              <a:spcBef>
                <a:spcPts val="0"/>
              </a:spcBef>
              <a:buNone/>
              <a:defRPr sz="1000">
                <a:solidFill>
                  <a:schemeClr val="dk1"/>
                </a:solidFill>
                <a:latin typeface="Arial"/>
                <a:ea typeface="Arial"/>
                <a:cs typeface="Arial"/>
                <a:sym typeface="Arial"/>
              </a:defRPr>
            </a:lvl2pPr>
            <a:lvl3pPr marL="0" lvl="2" indent="0" algn="r">
              <a:spcBef>
                <a:spcPts val="0"/>
              </a:spcBef>
              <a:buNone/>
              <a:defRPr sz="1000">
                <a:solidFill>
                  <a:schemeClr val="dk1"/>
                </a:solidFill>
                <a:latin typeface="Arial"/>
                <a:ea typeface="Arial"/>
                <a:cs typeface="Arial"/>
                <a:sym typeface="Arial"/>
              </a:defRPr>
            </a:lvl3pPr>
            <a:lvl4pPr marL="0" lvl="3" indent="0" algn="r">
              <a:spcBef>
                <a:spcPts val="0"/>
              </a:spcBef>
              <a:buNone/>
              <a:defRPr sz="1000">
                <a:solidFill>
                  <a:schemeClr val="dk1"/>
                </a:solidFill>
                <a:latin typeface="Arial"/>
                <a:ea typeface="Arial"/>
                <a:cs typeface="Arial"/>
                <a:sym typeface="Arial"/>
              </a:defRPr>
            </a:lvl4pPr>
            <a:lvl5pPr marL="0" lvl="4" indent="0" algn="r">
              <a:spcBef>
                <a:spcPts val="0"/>
              </a:spcBef>
              <a:buNone/>
              <a:defRPr sz="1000">
                <a:solidFill>
                  <a:schemeClr val="dk1"/>
                </a:solidFill>
                <a:latin typeface="Arial"/>
                <a:ea typeface="Arial"/>
                <a:cs typeface="Arial"/>
                <a:sym typeface="Arial"/>
              </a:defRPr>
            </a:lvl5pPr>
            <a:lvl6pPr marL="0" lvl="5" indent="0" algn="r">
              <a:spcBef>
                <a:spcPts val="0"/>
              </a:spcBef>
              <a:buNone/>
              <a:defRPr sz="1000">
                <a:solidFill>
                  <a:schemeClr val="dk1"/>
                </a:solidFill>
                <a:latin typeface="Arial"/>
                <a:ea typeface="Arial"/>
                <a:cs typeface="Arial"/>
                <a:sym typeface="Arial"/>
              </a:defRPr>
            </a:lvl6pPr>
            <a:lvl7pPr marL="0" lvl="6" indent="0" algn="r">
              <a:spcBef>
                <a:spcPts val="0"/>
              </a:spcBef>
              <a:buNone/>
              <a:defRPr sz="1000">
                <a:solidFill>
                  <a:schemeClr val="dk1"/>
                </a:solidFill>
                <a:latin typeface="Arial"/>
                <a:ea typeface="Arial"/>
                <a:cs typeface="Arial"/>
                <a:sym typeface="Arial"/>
              </a:defRPr>
            </a:lvl7pPr>
            <a:lvl8pPr marL="0" lvl="7" indent="0" algn="r">
              <a:spcBef>
                <a:spcPts val="0"/>
              </a:spcBef>
              <a:buNone/>
              <a:defRPr sz="1000">
                <a:solidFill>
                  <a:schemeClr val="dk1"/>
                </a:solidFill>
                <a:latin typeface="Arial"/>
                <a:ea typeface="Arial"/>
                <a:cs typeface="Arial"/>
                <a:sym typeface="Arial"/>
              </a:defRPr>
            </a:lvl8pPr>
            <a:lvl9pPr marL="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5"/>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lvl="0" indent="0" algn="r">
              <a:spcBef>
                <a:spcPts val="0"/>
              </a:spcBef>
              <a:buNone/>
              <a:defRPr sz="1000">
                <a:solidFill>
                  <a:schemeClr val="dk1"/>
                </a:solidFill>
                <a:latin typeface="Arial"/>
                <a:ea typeface="Arial"/>
                <a:cs typeface="Arial"/>
                <a:sym typeface="Arial"/>
              </a:defRPr>
            </a:lvl1pPr>
            <a:lvl2pPr marL="0" lvl="1" indent="0" algn="r">
              <a:spcBef>
                <a:spcPts val="0"/>
              </a:spcBef>
              <a:buNone/>
              <a:defRPr sz="1000">
                <a:solidFill>
                  <a:schemeClr val="dk1"/>
                </a:solidFill>
                <a:latin typeface="Arial"/>
                <a:ea typeface="Arial"/>
                <a:cs typeface="Arial"/>
                <a:sym typeface="Arial"/>
              </a:defRPr>
            </a:lvl2pPr>
            <a:lvl3pPr marL="0" lvl="2" indent="0" algn="r">
              <a:spcBef>
                <a:spcPts val="0"/>
              </a:spcBef>
              <a:buNone/>
              <a:defRPr sz="1000">
                <a:solidFill>
                  <a:schemeClr val="dk1"/>
                </a:solidFill>
                <a:latin typeface="Arial"/>
                <a:ea typeface="Arial"/>
                <a:cs typeface="Arial"/>
                <a:sym typeface="Arial"/>
              </a:defRPr>
            </a:lvl3pPr>
            <a:lvl4pPr marL="0" lvl="3" indent="0" algn="r">
              <a:spcBef>
                <a:spcPts val="0"/>
              </a:spcBef>
              <a:buNone/>
              <a:defRPr sz="1000">
                <a:solidFill>
                  <a:schemeClr val="dk1"/>
                </a:solidFill>
                <a:latin typeface="Arial"/>
                <a:ea typeface="Arial"/>
                <a:cs typeface="Arial"/>
                <a:sym typeface="Arial"/>
              </a:defRPr>
            </a:lvl4pPr>
            <a:lvl5pPr marL="0" lvl="4" indent="0" algn="r">
              <a:spcBef>
                <a:spcPts val="0"/>
              </a:spcBef>
              <a:buNone/>
              <a:defRPr sz="1000">
                <a:solidFill>
                  <a:schemeClr val="dk1"/>
                </a:solidFill>
                <a:latin typeface="Arial"/>
                <a:ea typeface="Arial"/>
                <a:cs typeface="Arial"/>
                <a:sym typeface="Arial"/>
              </a:defRPr>
            </a:lvl5pPr>
            <a:lvl6pPr marL="0" lvl="5" indent="0" algn="r">
              <a:spcBef>
                <a:spcPts val="0"/>
              </a:spcBef>
              <a:buNone/>
              <a:defRPr sz="1000">
                <a:solidFill>
                  <a:schemeClr val="dk1"/>
                </a:solidFill>
                <a:latin typeface="Arial"/>
                <a:ea typeface="Arial"/>
                <a:cs typeface="Arial"/>
                <a:sym typeface="Arial"/>
              </a:defRPr>
            </a:lvl6pPr>
            <a:lvl7pPr marL="0" lvl="6" indent="0" algn="r">
              <a:spcBef>
                <a:spcPts val="0"/>
              </a:spcBef>
              <a:buNone/>
              <a:defRPr sz="1000">
                <a:solidFill>
                  <a:schemeClr val="dk1"/>
                </a:solidFill>
                <a:latin typeface="Arial"/>
                <a:ea typeface="Arial"/>
                <a:cs typeface="Arial"/>
                <a:sym typeface="Arial"/>
              </a:defRPr>
            </a:lvl7pPr>
            <a:lvl8pPr marL="0" lvl="7" indent="0" algn="r">
              <a:spcBef>
                <a:spcPts val="0"/>
              </a:spcBef>
              <a:buNone/>
              <a:defRPr sz="1000">
                <a:solidFill>
                  <a:schemeClr val="dk1"/>
                </a:solidFill>
                <a:latin typeface="Arial"/>
                <a:ea typeface="Arial"/>
                <a:cs typeface="Arial"/>
                <a:sym typeface="Arial"/>
              </a:defRPr>
            </a:lvl8pPr>
            <a:lvl9pPr marL="0" lvl="8" indent="0" algn="r">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571500" y="365125"/>
            <a:ext cx="110490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571500" y="1825625"/>
            <a:ext cx="11049000" cy="420718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1"/>
          <p:cNvSpPr txBox="1">
            <a:spLocks noGrp="1"/>
          </p:cNvSpPr>
          <p:nvPr>
            <p:ph type="sldNum" idx="12"/>
          </p:nvPr>
        </p:nvSpPr>
        <p:spPr>
          <a:xfrm>
            <a:off x="11188014" y="6316595"/>
            <a:ext cx="432486" cy="365125"/>
          </a:xfrm>
          <a:prstGeom prst="rect">
            <a:avLst/>
          </a:prstGeom>
          <a:noFill/>
          <a:ln>
            <a:noFill/>
          </a:ln>
        </p:spPr>
        <p:txBody>
          <a:bodyPr spcFirstLastPara="1" wrap="square" lIns="0" tIns="0" rIns="45700" bIns="0" anchor="ctr" anchorCtr="0">
            <a:noAutofit/>
          </a:bodyPr>
          <a:lstStyle>
            <a:lvl1pPr marL="0" marR="0" lvl="0" indent="0" algn="r" rtl="0">
              <a:spcBef>
                <a:spcPts val="0"/>
              </a:spcBef>
              <a:buNone/>
              <a:defRPr sz="1000" b="0" i="0" u="none" strike="noStrike" cap="none">
                <a:solidFill>
                  <a:schemeClr val="dk1"/>
                </a:solidFill>
                <a:latin typeface="Arial"/>
                <a:ea typeface="Arial"/>
                <a:cs typeface="Arial"/>
                <a:sym typeface="Arial"/>
              </a:defRPr>
            </a:lvl1pPr>
            <a:lvl2pPr marL="0" marR="0" lvl="1" indent="0" algn="r" rtl="0">
              <a:spcBef>
                <a:spcPts val="0"/>
              </a:spcBef>
              <a:buNone/>
              <a:defRPr sz="1000" b="0" i="0" u="none" strike="noStrike" cap="none">
                <a:solidFill>
                  <a:schemeClr val="dk1"/>
                </a:solidFill>
                <a:latin typeface="Arial"/>
                <a:ea typeface="Arial"/>
                <a:cs typeface="Arial"/>
                <a:sym typeface="Arial"/>
              </a:defRPr>
            </a:lvl2pPr>
            <a:lvl3pPr marL="0" marR="0" lvl="2" indent="0" algn="r" rtl="0">
              <a:spcBef>
                <a:spcPts val="0"/>
              </a:spcBef>
              <a:buNone/>
              <a:defRPr sz="1000" b="0" i="0" u="none" strike="noStrike" cap="none">
                <a:solidFill>
                  <a:schemeClr val="dk1"/>
                </a:solidFill>
                <a:latin typeface="Arial"/>
                <a:ea typeface="Arial"/>
                <a:cs typeface="Arial"/>
                <a:sym typeface="Arial"/>
              </a:defRPr>
            </a:lvl3pPr>
            <a:lvl4pPr marL="0" marR="0" lvl="3" indent="0" algn="r" rtl="0">
              <a:spcBef>
                <a:spcPts val="0"/>
              </a:spcBef>
              <a:buNone/>
              <a:defRPr sz="1000" b="0" i="0" u="none" strike="noStrike" cap="none">
                <a:solidFill>
                  <a:schemeClr val="dk1"/>
                </a:solidFill>
                <a:latin typeface="Arial"/>
                <a:ea typeface="Arial"/>
                <a:cs typeface="Arial"/>
                <a:sym typeface="Arial"/>
              </a:defRPr>
            </a:lvl4pPr>
            <a:lvl5pPr marL="0" marR="0" lvl="4" indent="0" algn="r" rtl="0">
              <a:spcBef>
                <a:spcPts val="0"/>
              </a:spcBef>
              <a:buNone/>
              <a:defRPr sz="1000" b="0" i="0" u="none" strike="noStrike" cap="none">
                <a:solidFill>
                  <a:schemeClr val="dk1"/>
                </a:solidFill>
                <a:latin typeface="Arial"/>
                <a:ea typeface="Arial"/>
                <a:cs typeface="Arial"/>
                <a:sym typeface="Arial"/>
              </a:defRPr>
            </a:lvl5pPr>
            <a:lvl6pPr marL="0" marR="0" lvl="5" indent="0" algn="r" rtl="0">
              <a:spcBef>
                <a:spcPts val="0"/>
              </a:spcBef>
              <a:buNone/>
              <a:defRPr sz="1000" b="0" i="0" u="none" strike="noStrike" cap="none">
                <a:solidFill>
                  <a:schemeClr val="dk1"/>
                </a:solidFill>
                <a:latin typeface="Arial"/>
                <a:ea typeface="Arial"/>
                <a:cs typeface="Arial"/>
                <a:sym typeface="Arial"/>
              </a:defRPr>
            </a:lvl6pPr>
            <a:lvl7pPr marL="0" marR="0" lvl="6" indent="0" algn="r" rtl="0">
              <a:spcBef>
                <a:spcPts val="0"/>
              </a:spcBef>
              <a:buNone/>
              <a:defRPr sz="1000" b="0" i="0" u="none" strike="noStrike" cap="none">
                <a:solidFill>
                  <a:schemeClr val="dk1"/>
                </a:solidFill>
                <a:latin typeface="Arial"/>
                <a:ea typeface="Arial"/>
                <a:cs typeface="Arial"/>
                <a:sym typeface="Arial"/>
              </a:defRPr>
            </a:lvl7pPr>
            <a:lvl8pPr marL="0" marR="0" lvl="7" indent="0" algn="r" rtl="0">
              <a:spcBef>
                <a:spcPts val="0"/>
              </a:spcBef>
              <a:buNone/>
              <a:defRPr sz="1000" b="0" i="0" u="none" strike="noStrike" cap="none">
                <a:solidFill>
                  <a:schemeClr val="dk1"/>
                </a:solidFill>
                <a:latin typeface="Arial"/>
                <a:ea typeface="Arial"/>
                <a:cs typeface="Arial"/>
                <a:sym typeface="Arial"/>
              </a:defRPr>
            </a:lvl8pPr>
            <a:lvl9pPr marL="0" marR="0" lvl="8" indent="0" algn="r" rtl="0">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orient="horz" pos="3888">
          <p15:clr>
            <a:srgbClr val="F26B43"/>
          </p15:clr>
        </p15:guide>
        <p15:guide id="5" pos="7320">
          <p15:clr>
            <a:srgbClr val="F26B43"/>
          </p15:clr>
        </p15:guide>
        <p15:guide id="6"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drupal.star.bnl.gov/STAR/blog/genevb/run-16-tpc-gating-grid-studies" TargetMode="External"/><Relationship Id="rId3" Type="http://schemas.openxmlformats.org/officeDocument/2006/relationships/hyperlink" Target="https://www.star.bnl.gov/HyperNews-star/protected/get/starops/1133.html" TargetMode="External"/><Relationship Id="rId7" Type="http://schemas.openxmlformats.org/officeDocument/2006/relationships/hyperlink" Target="https://drupal.star.bnl.gov/STAR/files/startheses/1996/meier_john.pdf" TargetMode="External"/><Relationship Id="rId2" Type="http://schemas.openxmlformats.org/officeDocument/2006/relationships/hyperlink" Target="https://drupal.star.bnl.gov/STAR/files/Kapitan_MSc.pdf" TargetMode="External"/><Relationship Id="rId1" Type="http://schemas.openxmlformats.org/officeDocument/2006/relationships/slideLayout" Target="../slideLayouts/slideLayout15.xml"/><Relationship Id="rId6" Type="http://schemas.openxmlformats.org/officeDocument/2006/relationships/hyperlink" Target="https://www.star.bnl.gov/HyperNews-star/protected/get/Svt/820.html" TargetMode="External"/><Relationship Id="rId11" Type="http://schemas.openxmlformats.org/officeDocument/2006/relationships/hyperlink" Target="https://drupal.star.bnl.gov/STAR/files/RHICAGS_UsersMeeting_2024_Poster_v5.pdf" TargetMode="External"/><Relationship Id="rId5" Type="http://schemas.openxmlformats.org/officeDocument/2006/relationships/hyperlink" Target="https://arxiv.org/abs/0907.2213v2" TargetMode="External"/><Relationship Id="rId10" Type="http://schemas.openxmlformats.org/officeDocument/2006/relationships/hyperlink" Target="https://ar5iv.org/abs/physics/0512157v1" TargetMode="External"/><Relationship Id="rId4" Type="http://schemas.openxmlformats.org/officeDocument/2006/relationships/hyperlink" Target="https://drupal.star.bnl.gov/STAR/starnotes/public/sn0456" TargetMode="External"/><Relationship Id="rId9" Type="http://schemas.openxmlformats.org/officeDocument/2006/relationships/hyperlink" Target="https://www.sciencedirect.com/science/article/pii/S0168900202019666?utm_source=chatgpt.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rupal.star.bnl.gov/STAR/blog/genevb/run-16-tpc-gating-grid-studies" TargetMode="External"/><Relationship Id="rId3" Type="http://schemas.openxmlformats.org/officeDocument/2006/relationships/hyperlink" Target="https://www.star.bnl.gov/HyperNews-star/protected/get/starops/1133.html" TargetMode="External"/><Relationship Id="rId7" Type="http://schemas.openxmlformats.org/officeDocument/2006/relationships/hyperlink" Target="https://drupal.star.bnl.gov/STAR/files/startheses/1996/meier_john.pdf" TargetMode="External"/><Relationship Id="rId2" Type="http://schemas.openxmlformats.org/officeDocument/2006/relationships/hyperlink" Target="https://drupal.star.bnl.gov/STAR/files/Kapitan_MSc.pdf" TargetMode="External"/><Relationship Id="rId1" Type="http://schemas.openxmlformats.org/officeDocument/2006/relationships/slideLayout" Target="../slideLayouts/slideLayout15.xml"/><Relationship Id="rId6" Type="http://schemas.openxmlformats.org/officeDocument/2006/relationships/hyperlink" Target="https://www.star.bnl.gov/HyperNews-star/protected/get/Svt/820.html" TargetMode="External"/><Relationship Id="rId11" Type="http://schemas.openxmlformats.org/officeDocument/2006/relationships/hyperlink" Target="https://drupal.star.bnl.gov/STAR/files/RHICAGS_UsersMeeting_2024_Poster_v5.pdf" TargetMode="External"/><Relationship Id="rId5" Type="http://schemas.openxmlformats.org/officeDocument/2006/relationships/hyperlink" Target="https://arxiv.org/abs/0907.2213v2" TargetMode="External"/><Relationship Id="rId10" Type="http://schemas.openxmlformats.org/officeDocument/2006/relationships/hyperlink" Target="https://ar5iv.org/abs/physics/0512157v1" TargetMode="External"/><Relationship Id="rId4" Type="http://schemas.openxmlformats.org/officeDocument/2006/relationships/hyperlink" Target="https://drupal.star.bnl.gov/STAR/starnotes/public/sn0456" TargetMode="External"/><Relationship Id="rId9" Type="http://schemas.openxmlformats.org/officeDocument/2006/relationships/hyperlink" Target="https://www.sciencedirect.com/science/article/pii/S0168900202019666?utm_source=chatgpt.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5F_99B202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4C_789C139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4F_258DB5FE.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www.bnl.gov/public" TargetMode="External"/><Relationship Id="rId2" Type="http://schemas.microsoft.com/office/2018/10/relationships/comments" Target="../comments/modernComment_153_EE685A8F.xml"/><Relationship Id="rId1" Type="http://schemas.openxmlformats.org/officeDocument/2006/relationships/slideLayout" Target="../slideLayouts/slideLayout15.xml"/><Relationship Id="rId6" Type="http://schemas.openxmlformats.org/officeDocument/2006/relationships/hyperlink" Target="http://www.phenix.bnl.gov" TargetMode="External"/><Relationship Id="rId5" Type="http://schemas.openxmlformats.org/officeDocument/2006/relationships/hyperlink" Target="http://www.sphenix.bnl.gov" TargetMode="External"/><Relationship Id="rId4" Type="http://schemas.openxmlformats.org/officeDocument/2006/relationships/hyperlink" Target="http://www.star.bnl.go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680653" y="1859319"/>
            <a:ext cx="10334625" cy="1947460"/>
          </a:xfrm>
        </p:spPr>
        <p:txBody>
          <a:bodyPr vert="horz" lIns="91440" tIns="45720" rIns="91440" bIns="45720" rtlCol="0" anchor="t" anchorCtr="0">
            <a:noAutofit/>
          </a:bodyPr>
          <a:lstStyle/>
          <a:p>
            <a:r>
              <a:rPr lang="en-US" sz="4800" b="0">
                <a:latin typeface="Aptos Display"/>
                <a:ea typeface="Calibri"/>
                <a:cs typeface="Calibri"/>
              </a:rPr>
              <a:t>AI-Powered Assistant for Long-Term Access to RHIC Knowledge</a:t>
            </a:r>
            <a:endParaRPr lang="en-US">
              <a:ea typeface="Calibri"/>
            </a:endParaRPr>
          </a:p>
          <a:p>
            <a:endParaRPr lang="en-US" sz="3200">
              <a:ea typeface="Calibri"/>
              <a:cs typeface="Calibri"/>
            </a:endParaRP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680653" y="5773229"/>
            <a:ext cx="10334625" cy="746185"/>
          </a:xfrm>
        </p:spPr>
        <p:txBody>
          <a:bodyPr vert="horz" lIns="91440" tIns="45720" rIns="91440" bIns="45720" rtlCol="0" anchor="t">
            <a:noAutofit/>
          </a:bodyPr>
          <a:lstStyle/>
          <a:p>
            <a:r>
              <a:rPr lang="en-US" sz="2000">
                <a:ea typeface="Calibri"/>
                <a:cs typeface="Calibri"/>
              </a:rPr>
              <a:t>New York Scientific Data Summit</a:t>
            </a:r>
          </a:p>
          <a:p>
            <a:r>
              <a:rPr lang="en-US" sz="2000"/>
              <a:t>Sept 11-12, 2025</a:t>
            </a:r>
            <a:endParaRPr lang="en-US" sz="2000">
              <a:ea typeface="Calibri"/>
              <a:cs typeface="Calibri"/>
            </a:endParaRP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680653" y="3520783"/>
            <a:ext cx="9161806" cy="1822824"/>
          </a:xfrm>
        </p:spPr>
        <p:txBody>
          <a:bodyPr vert="horz" lIns="91440" tIns="45720" rIns="91440" bIns="45720" rtlCol="0" anchor="t">
            <a:noAutofit/>
          </a:bodyPr>
          <a:lstStyle/>
          <a:p>
            <a:r>
              <a:rPr lang="en-US" sz="2800" u="sng">
                <a:latin typeface="Aptos"/>
              </a:rPr>
              <a:t>Mohammad Atif</a:t>
            </a:r>
            <a:r>
              <a:rPr lang="en-US" sz="2800" u="sng">
                <a:latin typeface="Aptos"/>
                <a:ea typeface="Calibri" panose="020F0502020204030204"/>
                <a:cs typeface="Calibri" panose="020F0502020204030204"/>
              </a:rPr>
              <a:t>*</a:t>
            </a:r>
            <a:r>
              <a:rPr lang="en-US" sz="2800">
                <a:latin typeface="Aptos"/>
                <a:ea typeface="Calibri" panose="020F0502020204030204"/>
                <a:cs typeface="Calibri" panose="020F0502020204030204"/>
              </a:rPr>
              <a:t>, Vincent Garonne</a:t>
            </a:r>
            <a:r>
              <a:rPr lang="en-US" sz="2800" baseline="30000">
                <a:latin typeface="Aptos"/>
                <a:ea typeface="Calibri" panose="020F0502020204030204"/>
                <a:cs typeface="Calibri" panose="020F0502020204030204"/>
              </a:rPr>
              <a:t>#</a:t>
            </a:r>
            <a:r>
              <a:rPr lang="en-US" sz="2800">
                <a:latin typeface="Aptos"/>
                <a:ea typeface="Calibri" panose="020F0502020204030204"/>
                <a:cs typeface="Calibri" panose="020F0502020204030204"/>
              </a:rPr>
              <a:t>, Eric Lancon</a:t>
            </a:r>
            <a:r>
              <a:rPr lang="en-US" sz="2700" baseline="30000">
                <a:latin typeface="Aptos"/>
                <a:ea typeface="Calibri" panose="020F0502020204030204"/>
                <a:cs typeface="Calibri" panose="020F0502020204030204"/>
              </a:rPr>
              <a:t>#</a:t>
            </a:r>
            <a:r>
              <a:rPr lang="en-US" sz="2800">
                <a:latin typeface="Aptos"/>
                <a:ea typeface="Calibri" panose="020F0502020204030204"/>
                <a:cs typeface="Calibri" panose="020F0502020204030204"/>
              </a:rPr>
              <a:t>, Jerome Lauret</a:t>
            </a:r>
            <a:r>
              <a:rPr lang="en-US" sz="2700" baseline="30000">
                <a:latin typeface="Aptos"/>
                <a:ea typeface="Calibri" panose="020F0502020204030204"/>
                <a:cs typeface="Calibri" panose="020F0502020204030204"/>
              </a:rPr>
              <a:t>#</a:t>
            </a:r>
            <a:r>
              <a:rPr lang="en-US" sz="2800">
                <a:latin typeface="Aptos"/>
                <a:ea typeface="Calibri" panose="020F0502020204030204"/>
                <a:cs typeface="Calibri" panose="020F0502020204030204"/>
              </a:rPr>
              <a:t>, Alexandr </a:t>
            </a:r>
            <a:r>
              <a:rPr lang="en-US" sz="2800" err="1">
                <a:latin typeface="Aptos"/>
                <a:ea typeface="Calibri" panose="020F0502020204030204"/>
                <a:cs typeface="Calibri" panose="020F0502020204030204"/>
              </a:rPr>
              <a:t>Prozorov</a:t>
            </a:r>
            <a:r>
              <a:rPr lang="en-US" sz="2800" baseline="30000">
                <a:latin typeface="Aptos"/>
                <a:ea typeface="Calibri" panose="020F0502020204030204"/>
                <a:cs typeface="Calibri" panose="020F0502020204030204"/>
              </a:rPr>
              <a:t>$</a:t>
            </a:r>
            <a:r>
              <a:rPr lang="en-US" sz="2800">
                <a:latin typeface="Aptos"/>
                <a:ea typeface="Calibri" panose="020F0502020204030204"/>
                <a:cs typeface="Calibri" panose="020F0502020204030204"/>
              </a:rPr>
              <a:t>, Michal </a:t>
            </a:r>
            <a:r>
              <a:rPr lang="en-US" sz="2800" err="1">
                <a:latin typeface="Aptos"/>
                <a:ea typeface="Calibri" panose="020F0502020204030204"/>
                <a:cs typeface="Calibri" panose="020F0502020204030204"/>
              </a:rPr>
              <a:t>Vranovsky</a:t>
            </a:r>
            <a:r>
              <a:rPr lang="en-US" sz="2700" baseline="30000">
                <a:latin typeface="Aptos"/>
                <a:ea typeface="Calibri" panose="020F0502020204030204"/>
                <a:cs typeface="Calibri" panose="020F0502020204030204"/>
              </a:rPr>
              <a:t>$</a:t>
            </a:r>
            <a:endParaRPr lang="en-US" sz="2800">
              <a:latin typeface="Aptos"/>
              <a:ea typeface="Calibri" panose="020F0502020204030204"/>
              <a:cs typeface="Calibri" panose="020F0502020204030204"/>
            </a:endParaRPr>
          </a:p>
          <a:p>
            <a:r>
              <a:rPr lang="en-US" sz="1600">
                <a:ea typeface="+mn-lt"/>
                <a:cs typeface="+mn-lt"/>
              </a:rPr>
              <a:t>*Computational Science Department, Brookhaven National Lab, Upton, NY (USA)</a:t>
            </a:r>
          </a:p>
          <a:p>
            <a:pPr>
              <a:spcBef>
                <a:spcPts val="0"/>
              </a:spcBef>
            </a:pPr>
            <a:r>
              <a:rPr lang="en-US" baseline="30000">
                <a:latin typeface="Aptos"/>
                <a:ea typeface="+mn-lt"/>
                <a:cs typeface="+mn-lt"/>
              </a:rPr>
              <a:t>#</a:t>
            </a:r>
            <a:r>
              <a:rPr lang="en-US" sz="1600">
                <a:ea typeface="+mn-lt"/>
                <a:cs typeface="+mn-lt"/>
              </a:rPr>
              <a:t>Physics Department, Brookhaven National Laboratory, Upton, NY (USA)</a:t>
            </a:r>
            <a:endParaRPr lang="en-US" sz="1600">
              <a:ea typeface="Calibri"/>
              <a:cs typeface="Calibri"/>
            </a:endParaRPr>
          </a:p>
          <a:p>
            <a:pPr>
              <a:spcBef>
                <a:spcPts val="0"/>
              </a:spcBef>
            </a:pPr>
            <a:r>
              <a:rPr lang="en-US" baseline="30000">
                <a:latin typeface="Aptos"/>
                <a:ea typeface="+mn-lt"/>
                <a:cs typeface="+mn-lt"/>
              </a:rPr>
              <a:t>$</a:t>
            </a:r>
            <a:r>
              <a:rPr lang="en-US" sz="1600">
                <a:ea typeface="+mn-lt"/>
                <a:cs typeface="+mn-lt"/>
              </a:rPr>
              <a:t>FNSPE, Czech Technical University, Prague, Czech Republic</a:t>
            </a:r>
            <a:endParaRPr lang="en-US" sz="1600">
              <a:ea typeface="Calibri"/>
              <a:cs typeface="Calibri"/>
            </a:endParaRPr>
          </a:p>
          <a:p>
            <a:endParaRPr lang="en-US" sz="1800">
              <a:ea typeface="Calibri"/>
              <a:cs typeface="Calibri"/>
            </a:endParaRP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AF26B-7A4B-FF43-6248-E93814B74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198F5-6E51-BB7F-E6D8-823A9A34B9C3}"/>
              </a:ext>
            </a:extLst>
          </p:cNvPr>
          <p:cNvSpPr>
            <a:spLocks noGrp="1"/>
          </p:cNvSpPr>
          <p:nvPr>
            <p:ph type="title"/>
          </p:nvPr>
        </p:nvSpPr>
        <p:spPr>
          <a:xfrm>
            <a:off x="438150" y="4018"/>
            <a:ext cx="6891760" cy="800845"/>
          </a:xfrm>
        </p:spPr>
        <p:txBody>
          <a:bodyPr>
            <a:normAutofit fontScale="90000"/>
          </a:bodyPr>
          <a:lstStyle/>
          <a:p>
            <a:r>
              <a:rPr lang="en-US" sz="3200"/>
              <a:t>Evaluating Responses:</a:t>
            </a:r>
            <a:br>
              <a:rPr lang="en-US" sz="3200"/>
            </a:br>
            <a:r>
              <a:rPr lang="en-US" sz="2000">
                <a:solidFill>
                  <a:srgbClr val="000000"/>
                </a:solidFill>
              </a:rPr>
              <a:t>why local domain knowledge matters</a:t>
            </a:r>
          </a:p>
        </p:txBody>
      </p:sp>
      <p:sp>
        <p:nvSpPr>
          <p:cNvPr id="3" name="Text Placeholder 2">
            <a:extLst>
              <a:ext uri="{FF2B5EF4-FFF2-40B4-BE49-F238E27FC236}">
                <a16:creationId xmlns:a16="http://schemas.microsoft.com/office/drawing/2014/main" id="{69BDF059-6A5C-8AE9-B594-374A961EF745}"/>
              </a:ext>
            </a:extLst>
          </p:cNvPr>
          <p:cNvSpPr>
            <a:spLocks noGrp="1"/>
          </p:cNvSpPr>
          <p:nvPr>
            <p:ph type="body" idx="1"/>
          </p:nvPr>
        </p:nvSpPr>
        <p:spPr>
          <a:xfrm>
            <a:off x="6934200" y="34925"/>
            <a:ext cx="5095875" cy="2406960"/>
          </a:xfrm>
          <a:ln>
            <a:solidFill>
              <a:schemeClr val="accent5"/>
            </a:solidFill>
          </a:ln>
        </p:spPr>
        <p:txBody>
          <a:bodyPr spcFirstLastPara="1" wrap="square" lIns="91425" tIns="45700" rIns="91425" bIns="45700" anchor="t" anchorCtr="0">
            <a:noAutofit/>
          </a:bodyPr>
          <a:lstStyle/>
          <a:p>
            <a:r>
              <a:rPr lang="en-US" sz="1100" b="1">
                <a:solidFill>
                  <a:srgbClr val="3F4350"/>
                </a:solidFill>
                <a:latin typeface="Calibri"/>
                <a:ea typeface="Open Sans"/>
                <a:cs typeface="Open Sans"/>
              </a:rPr>
              <a:t>Llama3.3</a:t>
            </a:r>
            <a:r>
              <a:rPr lang="en-US" sz="1100">
                <a:solidFill>
                  <a:srgbClr val="3F4350"/>
                </a:solidFill>
                <a:latin typeface="Calibri"/>
                <a:ea typeface="Open Sans"/>
                <a:cs typeface="Open Sans"/>
              </a:rPr>
              <a:t> </a:t>
            </a:r>
            <a:r>
              <a:rPr lang="en-US" sz="1100" b="1">
                <a:solidFill>
                  <a:srgbClr val="3F4350"/>
                </a:solidFill>
                <a:latin typeface="Calibri"/>
                <a:ea typeface="Open Sans"/>
                <a:cs typeface="Open Sans"/>
              </a:rPr>
              <a:t>(RHIC </a:t>
            </a:r>
            <a:r>
              <a:rPr lang="en-US" sz="1100" b="1" err="1">
                <a:solidFill>
                  <a:srgbClr val="3F4350"/>
                </a:solidFill>
                <a:latin typeface="Calibri"/>
                <a:ea typeface="Open Sans"/>
                <a:cs typeface="Open Sans"/>
              </a:rPr>
              <a:t>Scibot</a:t>
            </a:r>
            <a:r>
              <a:rPr lang="en-US" sz="1100" b="1">
                <a:solidFill>
                  <a:srgbClr val="3F4350"/>
                </a:solidFill>
                <a:latin typeface="Calibri"/>
                <a:ea typeface="Open Sans"/>
                <a:cs typeface="Open Sans"/>
              </a:rPr>
              <a:t>)</a:t>
            </a:r>
            <a:endParaRPr lang="en-US" sz="1100" b="1">
              <a:solidFill>
                <a:srgbClr val="000000"/>
              </a:solidFill>
              <a:latin typeface="Calibri"/>
              <a:ea typeface="Open Sans"/>
            </a:endParaRPr>
          </a:p>
          <a:p>
            <a:pPr marL="228600" indent="0">
              <a:spcBef>
                <a:spcPts val="0"/>
              </a:spcBef>
            </a:pPr>
            <a:r>
              <a:rPr lang="en-US" sz="1050">
                <a:solidFill>
                  <a:srgbClr val="3F4350"/>
                </a:solidFill>
                <a:latin typeface="Calibri"/>
                <a:ea typeface="Calibri"/>
                <a:cs typeface="Calibri"/>
              </a:rPr>
              <a:t>The STAR experiment considers space charge effects by using a numerical relaxation method to solve for the electrical potential due to space charge. This is done by integrating the effect of continual collision contributions along the distance from the endcap to any point in space, representing the effect of space charge on the TPC gas volume. The amplitude of this distortion is directly proportional to the quantity of space charge. Additionally, the STAR experiment uses an event-by-event space charge correction procedure to account for the effects of space charge on charged particle tracks.</a:t>
            </a:r>
            <a:endParaRPr lang="en-US" sz="1050"/>
          </a:p>
          <a:p>
            <a:r>
              <a:rPr lang="en-US" sz="1050">
                <a:solidFill>
                  <a:srgbClr val="3F4350"/>
                </a:solidFill>
                <a:latin typeface="Calibri"/>
                <a:ea typeface="Open Sans"/>
                <a:cs typeface="Open Sans"/>
              </a:rPr>
              <a:t>References: </a:t>
            </a:r>
            <a:endParaRPr lang="en-US" sz="1050">
              <a:solidFill>
                <a:srgbClr val="000000"/>
              </a:solidFill>
              <a:latin typeface="Calibri"/>
              <a:ea typeface="Open Sans"/>
            </a:endParaRPr>
          </a:p>
          <a:p>
            <a:pPr>
              <a:lnSpc>
                <a:spcPct val="120000"/>
              </a:lnSpc>
              <a:spcBef>
                <a:spcPts val="0"/>
              </a:spcBef>
            </a:pPr>
            <a:r>
              <a:rPr lang="en-US" sz="1050">
                <a:solidFill>
                  <a:srgbClr val="386FE5"/>
                </a:solidFill>
                <a:latin typeface="Calibri"/>
                <a:ea typeface="Open Sans"/>
                <a:cs typeface="Open Sans"/>
                <a:hlinkClick r:id="rId2"/>
              </a:rPr>
              <a:t>https://drupal.star.bnl.gov/STAR/files/Kapitan_MSc.pdf</a:t>
            </a:r>
            <a:r>
              <a:rPr lang="en-US" sz="1050">
                <a:solidFill>
                  <a:srgbClr val="3F4350"/>
                </a:solidFill>
                <a:latin typeface="Calibri"/>
                <a:ea typeface="Open Sans"/>
                <a:cs typeface="Open Sans"/>
              </a:rPr>
              <a:t> </a:t>
            </a:r>
            <a:endParaRPr lang="en-US" sz="1050">
              <a:solidFill>
                <a:srgbClr val="000000"/>
              </a:solidFill>
              <a:latin typeface="Calibri"/>
              <a:ea typeface="Open Sans"/>
            </a:endParaRPr>
          </a:p>
          <a:p>
            <a:pPr>
              <a:spcBef>
                <a:spcPts val="0"/>
              </a:spcBef>
            </a:pPr>
            <a:r>
              <a:rPr lang="en-US" sz="1050">
                <a:solidFill>
                  <a:srgbClr val="386FE5"/>
                </a:solidFill>
                <a:latin typeface="Calibri"/>
                <a:ea typeface="Open Sans"/>
                <a:cs typeface="Open Sans"/>
                <a:hlinkClick r:id="rId3"/>
              </a:rPr>
              <a:t>https://www.star.bnl.gov/HyperNews-star/protected/get/starops/1133.html</a:t>
            </a:r>
            <a:r>
              <a:rPr lang="en-US" sz="1050">
                <a:solidFill>
                  <a:srgbClr val="3F4350"/>
                </a:solidFill>
                <a:latin typeface="Calibri"/>
                <a:ea typeface="Open Sans"/>
                <a:cs typeface="Open Sans"/>
              </a:rPr>
              <a:t> </a:t>
            </a:r>
            <a:endParaRPr lang="en-US" sz="1050">
              <a:solidFill>
                <a:srgbClr val="000000"/>
              </a:solidFill>
              <a:latin typeface="Calibri"/>
              <a:ea typeface="Open Sans"/>
            </a:endParaRPr>
          </a:p>
          <a:p>
            <a:pPr>
              <a:spcBef>
                <a:spcPts val="0"/>
              </a:spcBef>
            </a:pPr>
            <a:r>
              <a:rPr lang="en-US" sz="1050">
                <a:solidFill>
                  <a:srgbClr val="386FE5"/>
                </a:solidFill>
                <a:latin typeface="Calibri"/>
                <a:ea typeface="Open Sans"/>
                <a:cs typeface="Open Sans"/>
                <a:hlinkClick r:id="rId4">
                  <a:extLst>
                    <a:ext uri="{A12FA001-AC4F-418D-AE19-62706E023703}">
                      <ahyp:hlinkClr xmlns:ahyp="http://schemas.microsoft.com/office/drawing/2018/hyperlinkcolor" val="tx"/>
                    </a:ext>
                  </a:extLst>
                </a:hlinkClick>
              </a:rPr>
              <a:t>https://drupal.star.</a:t>
            </a:r>
            <a:r>
              <a:rPr lang="en-US" sz="1050">
                <a:solidFill>
                  <a:srgbClr val="386FE5"/>
                </a:solidFill>
                <a:latin typeface="Calibri"/>
                <a:ea typeface="Open Sans"/>
                <a:cs typeface="Open Sans"/>
                <a:hlinkClick r:id="rId4"/>
              </a:rPr>
              <a:t>bnl.gov</a:t>
            </a:r>
            <a:r>
              <a:rPr lang="en-US" sz="1050">
                <a:solidFill>
                  <a:srgbClr val="386FE5"/>
                </a:solidFill>
                <a:latin typeface="Calibri"/>
                <a:ea typeface="Open Sans"/>
                <a:cs typeface="Open Sans"/>
                <a:hlinkClick r:id="rId4">
                  <a:extLst>
                    <a:ext uri="{A12FA001-AC4F-418D-AE19-62706E023703}">
                      <ahyp:hlinkClr xmlns:ahyp="http://schemas.microsoft.com/office/drawing/2018/hyperlinkcolor" val="tx"/>
                    </a:ext>
                  </a:extLst>
                </a:hlinkClick>
              </a:rPr>
              <a:t>/STAR/starnotes/public/sn0456</a:t>
            </a:r>
            <a:endParaRPr lang="en-US" sz="1050">
              <a:solidFill>
                <a:srgbClr val="386FE5"/>
              </a:solidFill>
              <a:latin typeface="Calibri"/>
              <a:ea typeface="Open Sans"/>
              <a:cs typeface="Open Sans"/>
            </a:endParaRPr>
          </a:p>
          <a:p>
            <a:pPr>
              <a:spcBef>
                <a:spcPts val="0"/>
              </a:spcBef>
            </a:pPr>
            <a:r>
              <a:rPr lang="en-US" sz="1050">
                <a:solidFill>
                  <a:srgbClr val="386FE5"/>
                </a:solidFill>
                <a:latin typeface="Calibri"/>
                <a:ea typeface="Open Sans"/>
                <a:cs typeface="Open Sans"/>
                <a:hlinkClick r:id="rId5"/>
              </a:rPr>
              <a:t>https://arxiv.org/abs/0907.2213v2</a:t>
            </a:r>
            <a:endParaRPr lang="en-US" sz="1050">
              <a:solidFill>
                <a:srgbClr val="386FE5"/>
              </a:solidFill>
              <a:latin typeface="Calibri"/>
              <a:ea typeface="Open Sans"/>
              <a:cs typeface="Open Sans"/>
            </a:endParaRPr>
          </a:p>
        </p:txBody>
      </p:sp>
      <p:sp>
        <p:nvSpPr>
          <p:cNvPr id="4" name="Slide Number Placeholder 3">
            <a:extLst>
              <a:ext uri="{FF2B5EF4-FFF2-40B4-BE49-F238E27FC236}">
                <a16:creationId xmlns:a16="http://schemas.microsoft.com/office/drawing/2014/main" id="{3D00BEE1-8D39-66AA-9F14-C5B8B393F9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a:t>
            </a:fld>
            <a:endParaRPr lang="en-US"/>
          </a:p>
        </p:txBody>
      </p:sp>
      <p:sp>
        <p:nvSpPr>
          <p:cNvPr id="5" name="TextBox 4">
            <a:extLst>
              <a:ext uri="{FF2B5EF4-FFF2-40B4-BE49-F238E27FC236}">
                <a16:creationId xmlns:a16="http://schemas.microsoft.com/office/drawing/2014/main" id="{7FF2EE08-0AEA-17CD-DF47-D6BE440C751D}"/>
              </a:ext>
            </a:extLst>
          </p:cNvPr>
          <p:cNvSpPr txBox="1"/>
          <p:nvPr/>
        </p:nvSpPr>
        <p:spPr>
          <a:xfrm>
            <a:off x="503981" y="801065"/>
            <a:ext cx="6257925" cy="307777"/>
          </a:xfrm>
          <a:prstGeom prst="rect">
            <a:avLst/>
          </a:prstGeom>
          <a:no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3F4350"/>
                </a:solidFill>
                <a:latin typeface="Open Sans"/>
              </a:rPr>
              <a:t>How are space charge effects considered in the STAR experiment?</a:t>
            </a:r>
            <a:r>
              <a:rPr lang="en-US" sz="1400">
                <a:latin typeface="Open Sans"/>
                <a:ea typeface="Open Sans"/>
                <a:cs typeface="Open Sans"/>
              </a:rPr>
              <a:t>​</a:t>
            </a:r>
            <a:endParaRPr lang="en-US" sz="1400">
              <a:cs typeface="Arial"/>
            </a:endParaRPr>
          </a:p>
        </p:txBody>
      </p:sp>
      <p:sp>
        <p:nvSpPr>
          <p:cNvPr id="9" name="TextBox 8">
            <a:extLst>
              <a:ext uri="{FF2B5EF4-FFF2-40B4-BE49-F238E27FC236}">
                <a16:creationId xmlns:a16="http://schemas.microsoft.com/office/drawing/2014/main" id="{280C4809-CBA7-DF67-B2A7-53C20A9A8CFC}"/>
              </a:ext>
            </a:extLst>
          </p:cNvPr>
          <p:cNvSpPr txBox="1"/>
          <p:nvPr/>
        </p:nvSpPr>
        <p:spPr>
          <a:xfrm>
            <a:off x="6934200" y="2505075"/>
            <a:ext cx="5172075" cy="4149854"/>
          </a:xfrm>
          <a:prstGeom prst="rect">
            <a:avLst/>
          </a:prstGeom>
          <a:noFill/>
          <a:ln>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0"/>
              </a:lnSpc>
            </a:pPr>
            <a:r>
              <a:rPr lang="en-US" sz="1100" b="1">
                <a:solidFill>
                  <a:srgbClr val="3F4350"/>
                </a:solidFill>
                <a:latin typeface="Calibri"/>
                <a:cs typeface="Arial"/>
              </a:rPr>
              <a:t>Mistral (RHIC </a:t>
            </a:r>
            <a:r>
              <a:rPr lang="en-US" sz="1100" b="1" err="1">
                <a:solidFill>
                  <a:srgbClr val="3F4350"/>
                </a:solidFill>
                <a:latin typeface="Calibri"/>
                <a:cs typeface="Arial"/>
              </a:rPr>
              <a:t>Scibot</a:t>
            </a:r>
            <a:r>
              <a:rPr lang="en-US" sz="1100" b="1">
                <a:solidFill>
                  <a:srgbClr val="3F4350"/>
                </a:solidFill>
                <a:latin typeface="Calibri"/>
                <a:cs typeface="Arial"/>
              </a:rPr>
              <a:t>)</a:t>
            </a:r>
            <a:r>
              <a:rPr lang="en-US" sz="1100">
                <a:solidFill>
                  <a:srgbClr val="3F4350"/>
                </a:solidFill>
                <a:latin typeface="Calibri"/>
                <a:cs typeface="Arial"/>
              </a:rPr>
              <a:t> </a:t>
            </a:r>
            <a:r>
              <a:rPr lang="en-US" sz="1100">
                <a:latin typeface="Calibri"/>
                <a:cs typeface="Arial"/>
              </a:rPr>
              <a:t>​</a:t>
            </a:r>
            <a:endParaRPr lang="en-US" sz="1100">
              <a:latin typeface="Calibri"/>
              <a:ea typeface="Calibri"/>
              <a:cs typeface="Arial"/>
            </a:endParaRPr>
          </a:p>
          <a:p>
            <a:pPr>
              <a:lnSpc>
                <a:spcPts val="1275"/>
              </a:lnSpc>
            </a:pPr>
            <a:r>
              <a:rPr lang="en-US" sz="1050">
                <a:solidFill>
                  <a:srgbClr val="3F4350"/>
                </a:solidFill>
                <a:latin typeface="Calibri"/>
                <a:cs typeface="Arial"/>
              </a:rPr>
              <a:t>Space charge effects are a significant consideration in the STAR (Solenoidal Tracker at RHIC) experiment due to their impact on track reconstruction and momentum measurements. Here’s how these effects are addressed:</a:t>
            </a:r>
            <a:r>
              <a:rPr lang="en-US" sz="1050">
                <a:latin typeface="Calibri"/>
                <a:cs typeface="Arial"/>
              </a:rPr>
              <a:t>​</a:t>
            </a:r>
            <a:endParaRPr lang="en-US" sz="1050">
              <a:solidFill>
                <a:srgbClr val="000000"/>
              </a:solidFill>
              <a:latin typeface="Calibri"/>
              <a:cs typeface="Arial"/>
            </a:endParaRPr>
          </a:p>
          <a:p>
            <a:pPr marL="171450" indent="-171450">
              <a:lnSpc>
                <a:spcPts val="1275"/>
              </a:lnSpc>
              <a:buFont typeface="Arial"/>
              <a:buChar char="•"/>
            </a:pPr>
            <a:r>
              <a:rPr lang="en-US" sz="900">
                <a:solidFill>
                  <a:srgbClr val="3F4350"/>
                </a:solidFill>
                <a:latin typeface="Calibri"/>
                <a:cs typeface="Arial"/>
              </a:rPr>
              <a:t>Understanding Space Charge Sources: The space charge in the Time Projection Chamber (TPC) arises from various sources, including beam gas interactions and the collisions themselves. These interactions leave a distribution of charge that can distort the electric field within the TPC.</a:t>
            </a:r>
            <a:r>
              <a:rPr lang="en-US" sz="900">
                <a:latin typeface="Calibri"/>
                <a:cs typeface="Arial"/>
              </a:rPr>
              <a:t>​</a:t>
            </a:r>
            <a:endParaRPr lang="en-US" sz="900">
              <a:solidFill>
                <a:srgbClr val="000000"/>
              </a:solidFill>
              <a:latin typeface="Calibri"/>
              <a:ea typeface="Calibri"/>
              <a:cs typeface="Arial"/>
            </a:endParaRPr>
          </a:p>
          <a:p>
            <a:pPr marL="171450" indent="-171450">
              <a:lnSpc>
                <a:spcPts val="1275"/>
              </a:lnSpc>
              <a:buFont typeface="Arial"/>
              <a:buChar char="•"/>
            </a:pPr>
            <a:r>
              <a:rPr lang="en-US" sz="900">
                <a:solidFill>
                  <a:srgbClr val="3F4350"/>
                </a:solidFill>
                <a:latin typeface="Calibri"/>
                <a:cs typeface="Arial"/>
              </a:rPr>
              <a:t>Modeling and Correction: To correct for these distortions, STAR uses numerical models to calculate the electrical potential due to space charge. This involves solving for the potential on a grid with assumed azimuthal symmetry and interpolating the results. The perturbing field is then used to calculate the distortions to the measured positions of electron clusters.</a:t>
            </a:r>
            <a:endParaRPr lang="en-US" sz="900">
              <a:latin typeface="Calibri"/>
              <a:ea typeface="Calibri"/>
              <a:cs typeface="Arial"/>
            </a:endParaRPr>
          </a:p>
          <a:p>
            <a:pPr marL="171450" indent="-171450">
              <a:lnSpc>
                <a:spcPts val="1275"/>
              </a:lnSpc>
              <a:buFont typeface="Arial"/>
              <a:buChar char="•"/>
            </a:pPr>
            <a:r>
              <a:rPr lang="en-US" sz="900">
                <a:latin typeface="Calibri"/>
                <a:cs typeface="Arial"/>
              </a:rPr>
              <a:t>​</a:t>
            </a:r>
            <a:r>
              <a:rPr lang="en-US" sz="900">
                <a:solidFill>
                  <a:srgbClr val="3F4350"/>
                </a:solidFill>
                <a:latin typeface="Calibri"/>
                <a:cs typeface="Arial"/>
              </a:rPr>
              <a:t>Event-by-Event Corrections: Given the variability in space charge effects, STAR employs event-by-event corrections. This approach adjusts for the specific conditions of each collision, ensuring more accurate track reconstruction and momentum measurements. The amplitude of the distortion is directly proportional to the quantity of space charge, which depends on operating conditions.</a:t>
            </a:r>
            <a:endParaRPr lang="en-US" sz="900">
              <a:latin typeface="Calibri"/>
              <a:ea typeface="Calibri"/>
              <a:cs typeface="Arial"/>
            </a:endParaRPr>
          </a:p>
          <a:p>
            <a:pPr marL="171450" indent="-171450">
              <a:lnSpc>
                <a:spcPts val="1275"/>
              </a:lnSpc>
              <a:buFont typeface="Arial"/>
              <a:buChar char="•"/>
            </a:pPr>
            <a:r>
              <a:rPr lang="en-US" sz="900">
                <a:latin typeface="Calibri"/>
                <a:cs typeface="Arial"/>
              </a:rPr>
              <a:t>​</a:t>
            </a:r>
            <a:r>
              <a:rPr lang="en-US" sz="900">
                <a:solidFill>
                  <a:srgbClr val="3F4350"/>
                </a:solidFill>
                <a:latin typeface="Calibri"/>
                <a:cs typeface="Arial"/>
              </a:rPr>
              <a:t>Impact Assessment: The impact of space charge effects on particle identification and mass measurements has been evaluated. For example, studies using </a:t>
            </a:r>
            <a:r>
              <a:rPr lang="en-US" sz="900" err="1">
                <a:solidFill>
                  <a:srgbClr val="3F4350"/>
                </a:solidFill>
                <a:latin typeface="Calibri"/>
                <a:cs typeface="Arial"/>
              </a:rPr>
              <a:t>Hijing</a:t>
            </a:r>
            <a:r>
              <a:rPr lang="en-US" sz="900">
                <a:solidFill>
                  <a:srgbClr val="3F4350"/>
                </a:solidFill>
                <a:latin typeface="Calibri"/>
                <a:cs typeface="Arial"/>
              </a:rPr>
              <a:t> events have shown that a ±2% per GeV correction for negative/positive charged tracks does not significantly alter the rho mass, indicating that the corrections are effective within acceptable limits.</a:t>
            </a:r>
            <a:r>
              <a:rPr lang="en-US" sz="900">
                <a:latin typeface="Calibri"/>
                <a:cs typeface="Arial"/>
              </a:rPr>
              <a:t>​</a:t>
            </a:r>
            <a:endParaRPr lang="en-US" sz="900">
              <a:solidFill>
                <a:srgbClr val="000000"/>
              </a:solidFill>
              <a:latin typeface="Calibri"/>
              <a:ea typeface="Calibri"/>
              <a:cs typeface="Arial"/>
            </a:endParaRPr>
          </a:p>
          <a:p>
            <a:pPr marL="171450" indent="-171450">
              <a:lnSpc>
                <a:spcPts val="1275"/>
              </a:lnSpc>
              <a:buFont typeface="Arial"/>
              <a:buChar char="•"/>
            </a:pPr>
            <a:r>
              <a:rPr lang="en-US" sz="900">
                <a:solidFill>
                  <a:srgbClr val="3F4350"/>
                </a:solidFill>
                <a:latin typeface="Calibri"/>
                <a:cs typeface="Arial"/>
              </a:rPr>
              <a:t>Continuous Improvement: The performance of space charge corrections is continuously studied and improved. This includes evaluating the effects on various particle species and refining the models used to predict and correct for distortions.</a:t>
            </a:r>
            <a:r>
              <a:rPr lang="en-US" sz="900">
                <a:latin typeface="Calibri"/>
                <a:cs typeface="Arial"/>
              </a:rPr>
              <a:t>​</a:t>
            </a:r>
            <a:endParaRPr lang="en-US" sz="900">
              <a:latin typeface="Calibri"/>
              <a:ea typeface="Calibri"/>
              <a:cs typeface="Arial"/>
            </a:endParaRPr>
          </a:p>
          <a:p>
            <a:pPr>
              <a:lnSpc>
                <a:spcPts val="1275"/>
              </a:lnSpc>
            </a:pPr>
            <a:r>
              <a:rPr lang="en-US" sz="1050">
                <a:solidFill>
                  <a:srgbClr val="3F4350"/>
                </a:solidFill>
                <a:latin typeface="Calibri"/>
                <a:cs typeface="Arial"/>
              </a:rPr>
              <a:t>References:</a:t>
            </a:r>
            <a:r>
              <a:rPr lang="en-US" sz="1050">
                <a:latin typeface="Calibri"/>
                <a:cs typeface="Arial"/>
              </a:rPr>
              <a:t>​</a:t>
            </a:r>
            <a:endParaRPr lang="en-US" sz="1050">
              <a:latin typeface="Calibri"/>
              <a:ea typeface="Calibri"/>
              <a:cs typeface="Arial"/>
            </a:endParaRPr>
          </a:p>
          <a:p>
            <a:pPr marL="285750" indent="-285750">
              <a:lnSpc>
                <a:spcPts val="975"/>
              </a:lnSpc>
              <a:buFont typeface="Arial,Sans-Serif"/>
              <a:buChar char="•"/>
            </a:pPr>
            <a:r>
              <a:rPr lang="en-US" sz="1050" u="sng">
                <a:solidFill>
                  <a:srgbClr val="4881C3"/>
                </a:solidFill>
                <a:latin typeface="Calibri"/>
                <a:cs typeface="Arial"/>
                <a:hlinkClick r:id="rId6"/>
              </a:rPr>
              <a:t>STAR TPC Space Charge Corrections</a:t>
            </a:r>
            <a:r>
              <a:rPr lang="en-US" sz="1050">
                <a:latin typeface="Calibri"/>
                <a:cs typeface="Arial"/>
              </a:rPr>
              <a:t>​</a:t>
            </a:r>
            <a:endParaRPr lang="en-US" sz="1050">
              <a:latin typeface="Calibri"/>
              <a:ea typeface="Calibri"/>
              <a:cs typeface="Arial"/>
            </a:endParaRPr>
          </a:p>
          <a:p>
            <a:pPr marL="285750" indent="-285750">
              <a:lnSpc>
                <a:spcPts val="975"/>
              </a:lnSpc>
              <a:buFont typeface="Arial,Sans-Serif"/>
              <a:buChar char="•"/>
            </a:pPr>
            <a:r>
              <a:rPr lang="en-US" sz="1050" u="sng">
                <a:solidFill>
                  <a:srgbClr val="4881C3"/>
                </a:solidFill>
                <a:latin typeface="Calibri"/>
                <a:cs typeface="Arial"/>
                <a:hlinkClick r:id="rId7"/>
              </a:rPr>
              <a:t>Space Charge Effects in STAR</a:t>
            </a:r>
            <a:r>
              <a:rPr lang="en-US" sz="1050">
                <a:latin typeface="Calibri"/>
                <a:cs typeface="Arial"/>
              </a:rPr>
              <a:t>​</a:t>
            </a:r>
            <a:endParaRPr lang="en-US" sz="1050">
              <a:latin typeface="Calibri"/>
              <a:ea typeface="Calibri"/>
              <a:cs typeface="Arial"/>
            </a:endParaRPr>
          </a:p>
          <a:p>
            <a:pPr marL="285750" indent="-285750">
              <a:lnSpc>
                <a:spcPts val="975"/>
              </a:lnSpc>
              <a:buFont typeface="Arial,Sans-Serif"/>
              <a:buChar char="•"/>
            </a:pPr>
            <a:r>
              <a:rPr lang="en-US" sz="1050" u="sng">
                <a:solidFill>
                  <a:srgbClr val="4881C3"/>
                </a:solidFill>
                <a:latin typeface="Calibri"/>
                <a:cs typeface="Arial"/>
                <a:hlinkClick r:id="rId7"/>
              </a:rPr>
              <a:t>Event-by-Event Space Charge Corrections</a:t>
            </a:r>
            <a:r>
              <a:rPr lang="en-US" sz="1050">
                <a:latin typeface="Calibri"/>
                <a:cs typeface="Arial"/>
              </a:rPr>
              <a:t>​</a:t>
            </a:r>
            <a:endParaRPr lang="en-US" sz="1050">
              <a:latin typeface="Calibri"/>
              <a:ea typeface="Calibri"/>
              <a:cs typeface="Arial"/>
            </a:endParaRPr>
          </a:p>
        </p:txBody>
      </p:sp>
      <p:graphicFrame>
        <p:nvGraphicFramePr>
          <p:cNvPr id="16" name="Table 15">
            <a:extLst>
              <a:ext uri="{FF2B5EF4-FFF2-40B4-BE49-F238E27FC236}">
                <a16:creationId xmlns:a16="http://schemas.microsoft.com/office/drawing/2014/main" id="{38D41CA6-2BC0-2DB4-C358-D2D481D25EC3}"/>
              </a:ext>
            </a:extLst>
          </p:cNvPr>
          <p:cNvGraphicFramePr>
            <a:graphicFrameLocks noGrp="1"/>
          </p:cNvGraphicFramePr>
          <p:nvPr/>
        </p:nvGraphicFramePr>
        <p:xfrm>
          <a:off x="504825" y="3143250"/>
          <a:ext cx="6124572" cy="1280160"/>
        </p:xfrm>
        <a:graphic>
          <a:graphicData uri="http://schemas.openxmlformats.org/drawingml/2006/table">
            <a:tbl>
              <a:tblPr bandRow="1">
                <a:tableStyleId>{5C22544A-7EE6-4342-B048-85BDC9FD1C3A}</a:tableStyleId>
              </a:tblPr>
              <a:tblGrid>
                <a:gridCol w="1609723">
                  <a:extLst>
                    <a:ext uri="{9D8B030D-6E8A-4147-A177-3AD203B41FA5}">
                      <a16:colId xmlns:a16="http://schemas.microsoft.com/office/drawing/2014/main" val="1179761899"/>
                    </a:ext>
                  </a:extLst>
                </a:gridCol>
                <a:gridCol w="2333624">
                  <a:extLst>
                    <a:ext uri="{9D8B030D-6E8A-4147-A177-3AD203B41FA5}">
                      <a16:colId xmlns:a16="http://schemas.microsoft.com/office/drawing/2014/main" val="4290493069"/>
                    </a:ext>
                  </a:extLst>
                </a:gridCol>
                <a:gridCol w="2181225">
                  <a:extLst>
                    <a:ext uri="{9D8B030D-6E8A-4147-A177-3AD203B41FA5}">
                      <a16:colId xmlns:a16="http://schemas.microsoft.com/office/drawing/2014/main" val="1865896688"/>
                    </a:ext>
                  </a:extLst>
                </a:gridCol>
              </a:tblGrid>
              <a:tr h="0">
                <a:tc>
                  <a:txBody>
                    <a:bodyPr/>
                    <a:lstStyle/>
                    <a:p>
                      <a:pPr algn="l">
                        <a:buNone/>
                      </a:pPr>
                      <a:r>
                        <a:rPr lang="en-US" sz="600">
                          <a:effectLst/>
                        </a:rPr>
                        <a:t>Hardware element</a:t>
                      </a:r>
                    </a:p>
                  </a:txBody>
                  <a:tcPr marL="123825" marR="123825" marT="57150" marB="57150" anchor="ctr">
                    <a:lnL>
                      <a:noFill/>
                    </a:lnL>
                    <a:lnR>
                      <a:noFill/>
                    </a:lnR>
                    <a:lnT>
                      <a:noFill/>
                    </a:lnT>
                    <a:lnB>
                      <a:noFill/>
                    </a:lnB>
                    <a:noFill/>
                  </a:tcPr>
                </a:tc>
                <a:tc>
                  <a:txBody>
                    <a:bodyPr/>
                    <a:lstStyle/>
                    <a:p>
                      <a:pPr algn="l">
                        <a:buNone/>
                      </a:pPr>
                      <a:r>
                        <a:rPr lang="en-US" sz="600">
                          <a:effectLst/>
                        </a:rPr>
                        <a:t>Role in limiting or measuring SC</a:t>
                      </a:r>
                    </a:p>
                  </a:txBody>
                  <a:tcPr marL="123825" marR="123825" marT="57150" marB="57150" anchor="ctr">
                    <a:lnL>
                      <a:noFill/>
                    </a:lnL>
                    <a:lnR>
                      <a:noFill/>
                    </a:lnR>
                    <a:lnT>
                      <a:noFill/>
                    </a:lnT>
                    <a:lnB>
                      <a:noFill/>
                    </a:lnB>
                    <a:noFill/>
                  </a:tcPr>
                </a:tc>
                <a:tc>
                  <a:txBody>
                    <a:bodyPr/>
                    <a:lstStyle/>
                    <a:p>
                      <a:pPr algn="l">
                        <a:buNone/>
                      </a:pPr>
                      <a:r>
                        <a:rPr lang="en-US" sz="600">
                          <a:effectLst/>
                        </a:rPr>
                        <a:t>Notes</a:t>
                      </a:r>
                    </a:p>
                  </a:txBody>
                  <a:tcPr marL="123825" marR="123825" marT="57150" marB="57150" anchor="ctr">
                    <a:lnL>
                      <a:noFill/>
                    </a:lnL>
                    <a:lnR>
                      <a:noFill/>
                    </a:lnR>
                    <a:lnT>
                      <a:noFill/>
                    </a:lnT>
                    <a:lnB>
                      <a:noFill/>
                    </a:lnB>
                    <a:noFill/>
                  </a:tcPr>
                </a:tc>
                <a:extLst>
                  <a:ext uri="{0D108BD9-81ED-4DB2-BD59-A6C34878D82A}">
                    <a16:rowId xmlns:a16="http://schemas.microsoft.com/office/drawing/2014/main" val="779467799"/>
                  </a:ext>
                </a:extLst>
              </a:tr>
              <a:tr h="0">
                <a:tc>
                  <a:txBody>
                    <a:bodyPr/>
                    <a:lstStyle/>
                    <a:p>
                      <a:pPr>
                        <a:buNone/>
                      </a:pPr>
                      <a:r>
                        <a:rPr lang="en-US" sz="600" b="1">
                          <a:effectLst/>
                        </a:rPr>
                        <a:t>Gating grid</a:t>
                      </a:r>
                      <a:r>
                        <a:rPr lang="en-US" sz="600">
                          <a:effectLst/>
                        </a:rPr>
                        <a:t> (1 mm-pitch wires, ±115 V open / −40 V,−190 V closed)</a:t>
                      </a:r>
                    </a:p>
                  </a:txBody>
                  <a:tcPr marL="123825" marR="123825" marT="57150" marB="57150" anchor="ctr">
                    <a:lnL>
                      <a:noFill/>
                    </a:lnL>
                    <a:lnR>
                      <a:noFill/>
                    </a:lnR>
                    <a:lnT>
                      <a:noFill/>
                    </a:lnT>
                    <a:lnB>
                      <a:noFill/>
                    </a:lnB>
                    <a:noFill/>
                  </a:tcPr>
                </a:tc>
                <a:tc>
                  <a:txBody>
                    <a:bodyPr/>
                    <a:lstStyle/>
                    <a:p>
                      <a:pPr>
                        <a:buNone/>
                      </a:pPr>
                      <a:r>
                        <a:rPr lang="en-US" sz="600">
                          <a:effectLst/>
                        </a:rPr>
                        <a:t>Blocks ion back-flow from MWPC anodes between triggers; operation parameters have been </a:t>
                      </a:r>
                      <a:r>
                        <a:rPr lang="en-US" sz="600" err="1">
                          <a:effectLst/>
                        </a:rPr>
                        <a:t>optimised</a:t>
                      </a:r>
                      <a:r>
                        <a:rPr lang="en-US" sz="600">
                          <a:effectLst/>
                        </a:rPr>
                        <a:t> in dedicated studies.</a:t>
                      </a:r>
                    </a:p>
                  </a:txBody>
                  <a:tcPr marL="123825" marR="123825" marT="57150" marB="57150" anchor="ctr">
                    <a:lnL>
                      <a:noFill/>
                    </a:lnL>
                    <a:lnR>
                      <a:noFill/>
                    </a:lnR>
                    <a:lnT>
                      <a:noFill/>
                    </a:lnT>
                    <a:lnB>
                      <a:noFill/>
                    </a:lnB>
                    <a:noFill/>
                  </a:tcPr>
                </a:tc>
                <a:tc>
                  <a:txBody>
                    <a:bodyPr/>
                    <a:lstStyle/>
                    <a:p>
                      <a:pPr>
                        <a:buNone/>
                      </a:pPr>
                      <a:r>
                        <a:rPr lang="en-US" sz="600">
                          <a:effectLst/>
                        </a:rPr>
                        <a:t>Streaming/open-grid modes were tested in Run-16 to quantify residual ion back-flow (IBF). (</a:t>
                      </a:r>
                      <a:r>
                        <a:rPr lang="en-US" sz="600" u="none" strike="noStrike">
                          <a:solidFill>
                            <a:srgbClr val="386FE5"/>
                          </a:solidFill>
                          <a:effectLst/>
                          <a:hlinkClick r:id="rId8"/>
                        </a:rPr>
                        <a:t>drupal.star.bnl.gov</a:t>
                      </a:r>
                      <a:r>
                        <a:rPr lang="en-US" sz="600">
                          <a:effectLst/>
                        </a:rPr>
                        <a:t>)</a:t>
                      </a:r>
                    </a:p>
                  </a:txBody>
                  <a:tcPr marL="123825" marR="123825" marT="57150" marB="57150" anchor="ctr">
                    <a:lnL>
                      <a:noFill/>
                    </a:lnL>
                    <a:lnR>
                      <a:noFill/>
                    </a:lnR>
                    <a:lnT>
                      <a:noFill/>
                    </a:lnT>
                    <a:lnB>
                      <a:noFill/>
                    </a:lnB>
                    <a:noFill/>
                  </a:tcPr>
                </a:tc>
                <a:extLst>
                  <a:ext uri="{0D108BD9-81ED-4DB2-BD59-A6C34878D82A}">
                    <a16:rowId xmlns:a16="http://schemas.microsoft.com/office/drawing/2014/main" val="1146705326"/>
                  </a:ext>
                </a:extLst>
              </a:tr>
              <a:tr h="0">
                <a:tc>
                  <a:txBody>
                    <a:bodyPr/>
                    <a:lstStyle/>
                    <a:p>
                      <a:pPr>
                        <a:buNone/>
                      </a:pPr>
                      <a:r>
                        <a:rPr lang="en-US" sz="600" b="1">
                          <a:effectLst/>
                        </a:rPr>
                        <a:t>Central membrane &amp; field-cage resistors</a:t>
                      </a:r>
                      <a:endParaRPr lang="en-US" sz="600">
                        <a:effectLst/>
                      </a:endParaRPr>
                    </a:p>
                  </a:txBody>
                  <a:tcPr marL="123825" marR="123825" marT="57150" marB="57150" anchor="ctr">
                    <a:lnL>
                      <a:noFill/>
                    </a:lnL>
                    <a:lnR>
                      <a:noFill/>
                    </a:lnR>
                    <a:lnT>
                      <a:noFill/>
                    </a:lnT>
                    <a:lnB>
                      <a:noFill/>
                    </a:lnB>
                    <a:noFill/>
                  </a:tcPr>
                </a:tc>
                <a:tc>
                  <a:txBody>
                    <a:bodyPr/>
                    <a:lstStyle/>
                    <a:p>
                      <a:pPr>
                        <a:buNone/>
                      </a:pPr>
                      <a:r>
                        <a:rPr lang="en-US" sz="600">
                          <a:effectLst/>
                        </a:rPr>
                        <a:t>Provide a highly uniform nominal field against which distortions are computed.</a:t>
                      </a:r>
                    </a:p>
                  </a:txBody>
                  <a:tcPr marL="123825" marR="123825" marT="57150" marB="57150" anchor="ctr">
                    <a:lnL>
                      <a:noFill/>
                    </a:lnL>
                    <a:lnR>
                      <a:noFill/>
                    </a:lnR>
                    <a:lnT>
                      <a:noFill/>
                    </a:lnT>
                    <a:lnB>
                      <a:noFill/>
                    </a:lnB>
                    <a:noFill/>
                  </a:tcPr>
                </a:tc>
                <a:tc>
                  <a:txBody>
                    <a:bodyPr/>
                    <a:lstStyle/>
                    <a:p>
                      <a:pPr>
                        <a:buNone/>
                      </a:pPr>
                      <a:r>
                        <a:rPr lang="en-US" sz="600">
                          <a:effectLst/>
                        </a:rPr>
                        <a:t>—</a:t>
                      </a:r>
                    </a:p>
                  </a:txBody>
                  <a:tcPr marL="123825" marR="123825" marT="57150" marB="57150" anchor="ctr">
                    <a:lnL>
                      <a:noFill/>
                    </a:lnL>
                    <a:lnR>
                      <a:noFill/>
                    </a:lnR>
                    <a:lnT>
                      <a:noFill/>
                    </a:lnT>
                    <a:lnB>
                      <a:noFill/>
                    </a:lnB>
                    <a:noFill/>
                  </a:tcPr>
                </a:tc>
                <a:extLst>
                  <a:ext uri="{0D108BD9-81ED-4DB2-BD59-A6C34878D82A}">
                    <a16:rowId xmlns:a16="http://schemas.microsoft.com/office/drawing/2014/main" val="1657945671"/>
                  </a:ext>
                </a:extLst>
              </a:tr>
              <a:tr h="0">
                <a:tc>
                  <a:txBody>
                    <a:bodyPr/>
                    <a:lstStyle/>
                    <a:p>
                      <a:pPr>
                        <a:buNone/>
                      </a:pPr>
                      <a:r>
                        <a:rPr lang="en-US" sz="600" b="1">
                          <a:effectLst/>
                        </a:rPr>
                        <a:t>UV-laser track system</a:t>
                      </a:r>
                      <a:endParaRPr lang="en-US" sz="600">
                        <a:effectLst/>
                      </a:endParaRPr>
                    </a:p>
                  </a:txBody>
                  <a:tcPr marL="123825" marR="123825" marT="57150" marB="57150" anchor="ctr">
                    <a:lnL>
                      <a:noFill/>
                    </a:lnL>
                    <a:lnR>
                      <a:noFill/>
                    </a:lnR>
                    <a:lnT>
                      <a:noFill/>
                    </a:lnT>
                    <a:lnB>
                      <a:noFill/>
                    </a:lnB>
                    <a:noFill/>
                  </a:tcPr>
                </a:tc>
                <a:tc>
                  <a:txBody>
                    <a:bodyPr/>
                    <a:lstStyle/>
                    <a:p>
                      <a:pPr>
                        <a:buNone/>
                      </a:pPr>
                      <a:r>
                        <a:rPr lang="en-US" sz="600">
                          <a:effectLst/>
                        </a:rPr>
                        <a:t>Generates straight “reference” tracks every 90 s that sample the full drift volume; used to anchor long-term alignment of the correction maps.</a:t>
                      </a:r>
                    </a:p>
                  </a:txBody>
                  <a:tcPr marL="123825" marR="123825" marT="57150" marB="57150" anchor="ctr">
                    <a:lnL>
                      <a:noFill/>
                    </a:lnL>
                    <a:lnR>
                      <a:noFill/>
                    </a:lnR>
                    <a:lnT>
                      <a:noFill/>
                    </a:lnT>
                    <a:lnB>
                      <a:noFill/>
                    </a:lnB>
                    <a:noFill/>
                  </a:tcPr>
                </a:tc>
                <a:tc>
                  <a:txBody>
                    <a:bodyPr/>
                    <a:lstStyle/>
                    <a:p>
                      <a:pPr>
                        <a:buNone/>
                      </a:pPr>
                      <a:r>
                        <a:rPr lang="en-US" sz="600">
                          <a:effectLst/>
                        </a:rPr>
                        <a:t>System design described in the TPC technical papers. (</a:t>
                      </a:r>
                      <a:r>
                        <a:rPr lang="en-US" sz="600" u="none" strike="noStrike">
                          <a:solidFill>
                            <a:srgbClr val="386FE5"/>
                          </a:solidFill>
                          <a:effectLst/>
                          <a:hlinkClick r:id="rId9"/>
                        </a:rPr>
                        <a:t>ScienceDirect</a:t>
                      </a:r>
                      <a:r>
                        <a:rPr lang="en-US" sz="600">
                          <a:effectLst/>
                        </a:rPr>
                        <a:t>)</a:t>
                      </a:r>
                    </a:p>
                  </a:txBody>
                  <a:tcPr marL="123825" marR="123825" marT="57150" marB="57150" anchor="ctr">
                    <a:lnL>
                      <a:noFill/>
                    </a:lnL>
                    <a:lnR>
                      <a:noFill/>
                    </a:lnR>
                    <a:lnT>
                      <a:noFill/>
                    </a:lnT>
                    <a:lnB>
                      <a:noFill/>
                    </a:lnB>
                    <a:noFill/>
                  </a:tcPr>
                </a:tc>
                <a:extLst>
                  <a:ext uri="{0D108BD9-81ED-4DB2-BD59-A6C34878D82A}">
                    <a16:rowId xmlns:a16="http://schemas.microsoft.com/office/drawing/2014/main" val="2758271015"/>
                  </a:ext>
                </a:extLst>
              </a:tr>
            </a:tbl>
          </a:graphicData>
        </a:graphic>
      </p:graphicFrame>
      <p:sp>
        <p:nvSpPr>
          <p:cNvPr id="17" name="TextBox 16">
            <a:extLst>
              <a:ext uri="{FF2B5EF4-FFF2-40B4-BE49-F238E27FC236}">
                <a16:creationId xmlns:a16="http://schemas.microsoft.com/office/drawing/2014/main" id="{51E1E30C-880D-7678-D75F-59A5A194EF01}"/>
              </a:ext>
            </a:extLst>
          </p:cNvPr>
          <p:cNvSpPr txBox="1"/>
          <p:nvPr/>
        </p:nvSpPr>
        <p:spPr>
          <a:xfrm>
            <a:off x="504825" y="1143000"/>
            <a:ext cx="6257925" cy="5509200"/>
          </a:xfrm>
          <a:prstGeom prst="rect">
            <a:avLst/>
          </a:prstGeom>
          <a:noFill/>
          <a:ln>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3F4350"/>
                </a:solidFill>
                <a:latin typeface="Aptos"/>
                <a:ea typeface="Open Sans"/>
                <a:cs typeface="Open Sans"/>
              </a:rPr>
              <a:t>ChatGPT o3 (Commercial Enterprise)</a:t>
            </a:r>
          </a:p>
          <a:p>
            <a:r>
              <a:rPr lang="en-US" sz="800">
                <a:solidFill>
                  <a:srgbClr val="3F4350"/>
                </a:solidFill>
                <a:latin typeface="Aptos"/>
                <a:ea typeface="Open Sans"/>
                <a:cs typeface="Open Sans"/>
              </a:rPr>
              <a:t>Below is an outline of the way STAR treats space-charge (SC) from first principles all the way through the final track‐reconstruction pass. Citations point either to the original 2006 </a:t>
            </a:r>
            <a:r>
              <a:rPr lang="en-US" sz="800" err="1">
                <a:solidFill>
                  <a:srgbClr val="3F4350"/>
                </a:solidFill>
                <a:latin typeface="Aptos"/>
                <a:ea typeface="Open Sans"/>
                <a:cs typeface="Open Sans"/>
              </a:rPr>
              <a:t>Nucl</a:t>
            </a:r>
            <a:r>
              <a:rPr lang="en-US" sz="800">
                <a:solidFill>
                  <a:srgbClr val="3F4350"/>
                </a:solidFill>
                <a:latin typeface="Aptos"/>
                <a:ea typeface="Open Sans"/>
                <a:cs typeface="Open Sans"/>
              </a:rPr>
              <a:t>. Instr. Meth. note that laid out the algorithm, or to more recent Run-22 calibration material and internal studies of the gating grid.</a:t>
            </a:r>
            <a:endParaRPr lang="en-US" sz="800">
              <a:cs typeface="Arial"/>
            </a:endParaRPr>
          </a:p>
          <a:p>
            <a:endParaRPr lang="en-US" sz="800">
              <a:solidFill>
                <a:srgbClr val="3F4350"/>
              </a:solidFill>
              <a:latin typeface="Aptos"/>
              <a:ea typeface="Open Sans"/>
              <a:cs typeface="Open Sans"/>
            </a:endParaRPr>
          </a:p>
          <a:p>
            <a:r>
              <a:rPr lang="en-US" sz="800" b="1">
                <a:solidFill>
                  <a:srgbClr val="3F4350"/>
                </a:solidFill>
                <a:latin typeface="Aptos"/>
                <a:ea typeface="Open Sans"/>
                <a:cs typeface="Open Sans"/>
              </a:rPr>
              <a:t>1. What the “space-charge problem” is</a:t>
            </a:r>
          </a:p>
          <a:p>
            <a:pPr>
              <a:buFont typeface=""/>
              <a:buChar char="•"/>
            </a:pPr>
            <a:r>
              <a:rPr lang="en-US" sz="800" b="1">
                <a:solidFill>
                  <a:srgbClr val="3F4350"/>
                </a:solidFill>
                <a:latin typeface="Aptos"/>
                <a:ea typeface="Open Sans"/>
                <a:cs typeface="Open Sans"/>
              </a:rPr>
              <a:t>Source of SC</a:t>
            </a:r>
            <a:r>
              <a:rPr lang="en-US" sz="800">
                <a:solidFill>
                  <a:srgbClr val="3F4350"/>
                </a:solidFill>
                <a:latin typeface="Aptos"/>
                <a:ea typeface="Open Sans"/>
                <a:cs typeface="Open Sans"/>
              </a:rPr>
              <a:t> – every RHIC collision floods the TPC gas with slow-drifting positive ions. They build up on ~½-s time-scales (an ion drift across the 210 cm chamber). The accumulated charge modifies the otherwise uniform E-field. The dominant effect is an </a:t>
            </a:r>
            <a:r>
              <a:rPr lang="en-US" sz="800" b="1">
                <a:solidFill>
                  <a:srgbClr val="3F4350"/>
                </a:solidFill>
                <a:latin typeface="Aptos"/>
                <a:ea typeface="Open Sans"/>
                <a:cs typeface="Open Sans"/>
              </a:rPr>
              <a:t>azimuthal (φ) twist</a:t>
            </a:r>
            <a:r>
              <a:rPr lang="en-US" sz="800">
                <a:solidFill>
                  <a:srgbClr val="3F4350"/>
                </a:solidFill>
                <a:latin typeface="Aptos"/>
                <a:ea typeface="Open Sans"/>
                <a:cs typeface="Open Sans"/>
              </a:rPr>
              <a:t> of all hit positions that is roughly proportional to the average charge density ρₛ꜀. (</a:t>
            </a:r>
            <a:r>
              <a:rPr lang="en-US" sz="800">
                <a:solidFill>
                  <a:srgbClr val="386FE5"/>
                </a:solidFill>
                <a:latin typeface="Aptos"/>
                <a:ea typeface="Open Sans"/>
                <a:cs typeface="Open Sans"/>
                <a:hlinkClick r:id="rId10"/>
              </a:rPr>
              <a:t>ar5iv</a:t>
            </a:r>
            <a:r>
              <a:rPr lang="en-US" sz="800">
                <a:solidFill>
                  <a:srgbClr val="3F4350"/>
                </a:solidFill>
                <a:latin typeface="Aptos"/>
                <a:ea typeface="Open Sans"/>
                <a:cs typeface="Open Sans"/>
              </a:rPr>
              <a:t>)</a:t>
            </a:r>
          </a:p>
          <a:p>
            <a:pPr>
              <a:buFont typeface=""/>
              <a:buChar char="•"/>
            </a:pPr>
            <a:r>
              <a:rPr lang="en-US" sz="800" b="1">
                <a:solidFill>
                  <a:srgbClr val="3F4350"/>
                </a:solidFill>
                <a:latin typeface="Aptos"/>
                <a:ea typeface="Open Sans"/>
                <a:cs typeface="Open Sans"/>
              </a:rPr>
              <a:t>Magnitude</a:t>
            </a:r>
            <a:r>
              <a:rPr lang="en-US" sz="800">
                <a:solidFill>
                  <a:srgbClr val="3F4350"/>
                </a:solidFill>
                <a:latin typeface="Aptos"/>
                <a:ea typeface="Open Sans"/>
                <a:cs typeface="Open Sans"/>
              </a:rPr>
              <a:t> – before corrections, offsets of 1 cm in signed DCA (</a:t>
            </a:r>
            <a:r>
              <a:rPr lang="en-US" sz="800" err="1">
                <a:solidFill>
                  <a:srgbClr val="3F4350"/>
                </a:solidFill>
                <a:latin typeface="Aptos"/>
                <a:ea typeface="Open Sans"/>
                <a:cs typeface="Open Sans"/>
              </a:rPr>
              <a:t>sDCA</a:t>
            </a:r>
            <a:r>
              <a:rPr lang="en-US" sz="800">
                <a:solidFill>
                  <a:srgbClr val="3F4350"/>
                </a:solidFill>
                <a:latin typeface="Aptos"/>
                <a:ea typeface="Open Sans"/>
                <a:cs typeface="Open Sans"/>
              </a:rPr>
              <a:t>) for central </a:t>
            </a:r>
            <a:r>
              <a:rPr lang="en-US" sz="800" err="1">
                <a:solidFill>
                  <a:srgbClr val="3F4350"/>
                </a:solidFill>
                <a:latin typeface="Aptos"/>
                <a:ea typeface="Open Sans"/>
                <a:cs typeface="Open Sans"/>
              </a:rPr>
              <a:t>Au+Au</a:t>
            </a:r>
            <a:r>
              <a:rPr lang="en-US" sz="800">
                <a:solidFill>
                  <a:srgbClr val="3F4350"/>
                </a:solidFill>
                <a:latin typeface="Aptos"/>
                <a:ea typeface="Open Sans"/>
                <a:cs typeface="Open Sans"/>
              </a:rPr>
              <a:t> events were observed, large enough to spoil momentum resolution and primary-vertex finding. (</a:t>
            </a:r>
            <a:r>
              <a:rPr lang="en-US" sz="800">
                <a:solidFill>
                  <a:srgbClr val="386FE5"/>
                </a:solidFill>
                <a:latin typeface="Aptos"/>
                <a:ea typeface="Open Sans"/>
                <a:cs typeface="Open Sans"/>
                <a:hlinkClick r:id="rId10"/>
              </a:rPr>
              <a:t>ar5iv</a:t>
            </a:r>
            <a:r>
              <a:rPr lang="en-US" sz="800">
                <a:solidFill>
                  <a:srgbClr val="3F4350"/>
                </a:solidFill>
                <a:latin typeface="Aptos"/>
                <a:ea typeface="Open Sans"/>
                <a:cs typeface="Open Sans"/>
              </a:rPr>
              <a:t>)</a:t>
            </a:r>
          </a:p>
          <a:p>
            <a:r>
              <a:rPr lang="en-US" sz="800" b="1">
                <a:solidFill>
                  <a:srgbClr val="3F4350"/>
                </a:solidFill>
                <a:latin typeface="Aptos"/>
                <a:ea typeface="Open Sans"/>
                <a:cs typeface="Open Sans"/>
              </a:rPr>
              <a:t>2. Hardware mitigations built into STAR</a:t>
            </a:r>
          </a:p>
          <a:p>
            <a:r>
              <a:rPr lang="en-US" sz="800" b="1">
                <a:solidFill>
                  <a:srgbClr val="3F4350"/>
                </a:solidFill>
                <a:latin typeface="Aptos"/>
                <a:ea typeface="Open Sans"/>
                <a:cs typeface="Open Sans"/>
              </a:rPr>
              <a:t>3. Simulation framework</a:t>
            </a:r>
          </a:p>
          <a:p>
            <a:r>
              <a:rPr lang="en-US" sz="800">
                <a:solidFill>
                  <a:srgbClr val="3F4350"/>
                </a:solidFill>
                <a:latin typeface="Aptos"/>
                <a:ea typeface="Open Sans"/>
                <a:cs typeface="Open Sans"/>
              </a:rPr>
              <a:t>A numerical relaxation of Poisson’s equation is solved for a realistic ρₛ꜀(</a:t>
            </a:r>
            <a:r>
              <a:rPr lang="en-US" sz="800" err="1">
                <a:solidFill>
                  <a:srgbClr val="3F4350"/>
                </a:solidFill>
                <a:latin typeface="Aptos"/>
                <a:ea typeface="Open Sans"/>
                <a:cs typeface="Open Sans"/>
              </a:rPr>
              <a:t>r,z</a:t>
            </a:r>
            <a:r>
              <a:rPr lang="en-US" sz="800">
                <a:solidFill>
                  <a:srgbClr val="3F4350"/>
                </a:solidFill>
                <a:latin typeface="Aptos"/>
                <a:ea typeface="Open Sans"/>
                <a:cs typeface="Open Sans"/>
              </a:rPr>
              <a:t>) (∝ 1/r² from HIJET and uniform in z). The resulting potential gives a 3-D distortion map </a:t>
            </a:r>
            <a:r>
              <a:rPr lang="en-US" sz="800" b="1" err="1">
                <a:solidFill>
                  <a:srgbClr val="3F4350"/>
                </a:solidFill>
                <a:latin typeface="Aptos"/>
                <a:ea typeface="Open Sans"/>
                <a:cs typeface="Open Sans"/>
              </a:rPr>
              <a:t>Δrφ</a:t>
            </a:r>
            <a:r>
              <a:rPr lang="en-US" sz="800" b="1">
                <a:solidFill>
                  <a:srgbClr val="3F4350"/>
                </a:solidFill>
                <a:latin typeface="Aptos"/>
                <a:ea typeface="Open Sans"/>
                <a:cs typeface="Open Sans"/>
              </a:rPr>
              <a:t>(</a:t>
            </a:r>
            <a:r>
              <a:rPr lang="en-US" sz="800" b="1" err="1">
                <a:solidFill>
                  <a:srgbClr val="3F4350"/>
                </a:solidFill>
                <a:latin typeface="Aptos"/>
                <a:ea typeface="Open Sans"/>
                <a:cs typeface="Open Sans"/>
              </a:rPr>
              <a:t>r,z</a:t>
            </a:r>
            <a:r>
              <a:rPr lang="en-US" sz="800" b="1">
                <a:solidFill>
                  <a:srgbClr val="3F4350"/>
                </a:solidFill>
                <a:latin typeface="Aptos"/>
                <a:ea typeface="Open Sans"/>
                <a:cs typeface="Open Sans"/>
              </a:rPr>
              <a:t>; ρₛ꜀)</a:t>
            </a:r>
            <a:r>
              <a:rPr lang="en-US" sz="800">
                <a:solidFill>
                  <a:srgbClr val="3F4350"/>
                </a:solidFill>
                <a:latin typeface="Aptos"/>
                <a:ea typeface="Open Sans"/>
                <a:cs typeface="Open Sans"/>
              </a:rPr>
              <a:t> used by the offline calibration software. (</a:t>
            </a:r>
            <a:r>
              <a:rPr lang="en-US" sz="800">
                <a:solidFill>
                  <a:srgbClr val="386FE5"/>
                </a:solidFill>
                <a:latin typeface="Aptos"/>
                <a:ea typeface="Open Sans"/>
                <a:cs typeface="Open Sans"/>
                <a:hlinkClick r:id="rId10"/>
              </a:rPr>
              <a:t>ar5iv</a:t>
            </a:r>
            <a:r>
              <a:rPr lang="en-US" sz="800">
                <a:solidFill>
                  <a:srgbClr val="3F4350"/>
                </a:solidFill>
                <a:latin typeface="Aptos"/>
                <a:ea typeface="Open Sans"/>
                <a:cs typeface="Open Sans"/>
              </a:rPr>
              <a:t>)</a:t>
            </a:r>
          </a:p>
          <a:p>
            <a:r>
              <a:rPr lang="en-US" sz="800" b="1">
                <a:solidFill>
                  <a:srgbClr val="3F4350"/>
                </a:solidFill>
                <a:latin typeface="Aptos"/>
                <a:ea typeface="Open Sans"/>
                <a:cs typeface="Open Sans"/>
              </a:rPr>
              <a:t>4. How STAR measures ρₛ꜀ in data</a:t>
            </a: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r>
              <a:rPr lang="en-US" sz="800" b="1">
                <a:solidFill>
                  <a:srgbClr val="3F4350"/>
                </a:solidFill>
                <a:latin typeface="Aptos"/>
                <a:ea typeface="Open Sans"/>
                <a:cs typeface="Open Sans"/>
              </a:rPr>
              <a:t>5. Applying the correction</a:t>
            </a:r>
            <a:endParaRPr lang="en-US" sz="800">
              <a:latin typeface="Aptos"/>
            </a:endParaRPr>
          </a:p>
          <a:p>
            <a:pPr marL="285750" indent="-285750">
              <a:buFont typeface="Arial"/>
              <a:buChar char="•"/>
            </a:pPr>
            <a:r>
              <a:rPr lang="en-US" sz="800" b="1">
                <a:solidFill>
                  <a:srgbClr val="3F4350"/>
                </a:solidFill>
                <a:latin typeface="Aptos"/>
                <a:ea typeface="Open Sans"/>
                <a:cs typeface="Open Sans"/>
              </a:rPr>
              <a:t>Determine ρₛ꜀</a:t>
            </a:r>
            <a:r>
              <a:rPr lang="en-US" sz="800">
                <a:solidFill>
                  <a:srgbClr val="3F4350"/>
                </a:solidFill>
                <a:latin typeface="Aptos"/>
                <a:ea typeface="Open Sans"/>
                <a:cs typeface="Open Sans"/>
              </a:rPr>
              <a:t> for each event (running average seeded with first-event pre-pass).</a:t>
            </a:r>
            <a:endParaRPr lang="en-US" sz="800">
              <a:latin typeface="Aptos"/>
            </a:endParaRPr>
          </a:p>
          <a:p>
            <a:pPr marL="285750" indent="-285750">
              <a:buFont typeface="Arial"/>
              <a:buChar char="•"/>
            </a:pPr>
            <a:r>
              <a:rPr lang="en-US" sz="800">
                <a:solidFill>
                  <a:srgbClr val="3F4350"/>
                </a:solidFill>
                <a:latin typeface="Aptos"/>
                <a:ea typeface="Open Sans"/>
                <a:cs typeface="Open Sans"/>
              </a:rPr>
              <a:t>Look up </a:t>
            </a:r>
            <a:r>
              <a:rPr lang="en-US" sz="800" b="1" err="1">
                <a:solidFill>
                  <a:srgbClr val="3F4350"/>
                </a:solidFill>
                <a:latin typeface="Aptos"/>
                <a:ea typeface="Open Sans"/>
                <a:cs typeface="Open Sans"/>
              </a:rPr>
              <a:t>Δrφ</a:t>
            </a:r>
            <a:r>
              <a:rPr lang="en-US" sz="800" b="1">
                <a:solidFill>
                  <a:srgbClr val="3F4350"/>
                </a:solidFill>
                <a:latin typeface="Aptos"/>
                <a:ea typeface="Open Sans"/>
                <a:cs typeface="Open Sans"/>
              </a:rPr>
              <a:t>(</a:t>
            </a:r>
            <a:r>
              <a:rPr lang="en-US" sz="800" b="1" err="1">
                <a:solidFill>
                  <a:srgbClr val="3F4350"/>
                </a:solidFill>
                <a:latin typeface="Aptos"/>
                <a:ea typeface="Open Sans"/>
                <a:cs typeface="Open Sans"/>
              </a:rPr>
              <a:t>r,z</a:t>
            </a:r>
            <a:r>
              <a:rPr lang="en-US" sz="800" b="1">
                <a:solidFill>
                  <a:srgbClr val="3F4350"/>
                </a:solidFill>
                <a:latin typeface="Aptos"/>
                <a:ea typeface="Open Sans"/>
                <a:cs typeface="Open Sans"/>
              </a:rPr>
              <a:t>; ρₛ꜀)</a:t>
            </a:r>
            <a:r>
              <a:rPr lang="en-US" sz="800">
                <a:solidFill>
                  <a:srgbClr val="3F4350"/>
                </a:solidFill>
                <a:latin typeface="Aptos"/>
                <a:ea typeface="Open Sans"/>
                <a:cs typeface="Open Sans"/>
              </a:rPr>
              <a:t> and subtract it from every hit.</a:t>
            </a:r>
            <a:endParaRPr lang="en-US" sz="800">
              <a:latin typeface="Aptos"/>
            </a:endParaRPr>
          </a:p>
          <a:p>
            <a:pPr marL="285750" indent="-285750">
              <a:buFont typeface="Arial"/>
              <a:buChar char="•"/>
            </a:pPr>
            <a:r>
              <a:rPr lang="en-US" sz="800">
                <a:solidFill>
                  <a:srgbClr val="3F4350"/>
                </a:solidFill>
                <a:latin typeface="Aptos"/>
                <a:ea typeface="Open Sans"/>
                <a:cs typeface="Open Sans"/>
              </a:rPr>
              <a:t>Re-fit tracks.</a:t>
            </a:r>
            <a:endParaRPr lang="en-US" sz="800">
              <a:latin typeface="Aptos"/>
            </a:endParaRPr>
          </a:p>
          <a:p>
            <a:pPr marL="285750" indent="-285750">
              <a:buFont typeface="Arial"/>
              <a:buChar char="•"/>
            </a:pPr>
            <a:r>
              <a:rPr lang="en-US" sz="800">
                <a:solidFill>
                  <a:srgbClr val="3F4350"/>
                </a:solidFill>
                <a:latin typeface="Aptos"/>
                <a:ea typeface="Open Sans"/>
                <a:cs typeface="Open Sans"/>
              </a:rPr>
              <a:t>Iterate once; the procedure is self-correcting because </a:t>
            </a:r>
            <a:r>
              <a:rPr lang="en-US" sz="800" err="1">
                <a:solidFill>
                  <a:srgbClr val="3F4350"/>
                </a:solidFill>
                <a:latin typeface="Aptos"/>
                <a:ea typeface="Open Sans"/>
                <a:cs typeface="Open Sans"/>
              </a:rPr>
              <a:t>sDCA</a:t>
            </a:r>
            <a:r>
              <a:rPr lang="en-US" sz="800">
                <a:solidFill>
                  <a:srgbClr val="3F4350"/>
                </a:solidFill>
                <a:latin typeface="Aptos"/>
                <a:ea typeface="Open Sans"/>
                <a:cs typeface="Open Sans"/>
              </a:rPr>
              <a:t> → 0 when the map is right. (</a:t>
            </a:r>
            <a:r>
              <a:rPr lang="en-US" sz="800">
                <a:solidFill>
                  <a:srgbClr val="386FE5"/>
                </a:solidFill>
                <a:latin typeface="Aptos"/>
                <a:ea typeface="Open Sans"/>
                <a:cs typeface="Open Sans"/>
                <a:hlinkClick r:id="rId10"/>
              </a:rPr>
              <a:t>ar5iv</a:t>
            </a:r>
            <a:r>
              <a:rPr lang="en-US" sz="800">
                <a:solidFill>
                  <a:srgbClr val="3F4350"/>
                </a:solidFill>
                <a:latin typeface="Aptos"/>
                <a:ea typeface="Open Sans"/>
                <a:cs typeface="Open Sans"/>
              </a:rPr>
              <a:t>)</a:t>
            </a:r>
            <a:endParaRPr lang="en-US" sz="800">
              <a:latin typeface="Aptos"/>
            </a:endParaRPr>
          </a:p>
          <a:p>
            <a:r>
              <a:rPr lang="en-US" sz="800" b="1">
                <a:solidFill>
                  <a:srgbClr val="3F4350"/>
                </a:solidFill>
                <a:latin typeface="Aptos"/>
                <a:ea typeface="Open Sans"/>
                <a:cs typeface="Open Sans"/>
              </a:rPr>
              <a:t>6. Performance and recent improvements</a:t>
            </a:r>
            <a:endParaRPr lang="en-US" sz="800">
              <a:latin typeface="Aptos"/>
            </a:endParaRPr>
          </a:p>
          <a:p>
            <a:pPr marL="285750" indent="-285750">
              <a:buFont typeface="Arial"/>
              <a:buChar char="•"/>
            </a:pPr>
            <a:r>
              <a:rPr lang="en-US" sz="800">
                <a:solidFill>
                  <a:srgbClr val="3F4350"/>
                </a:solidFill>
                <a:latin typeface="Aptos"/>
                <a:ea typeface="Open Sans"/>
                <a:cs typeface="Open Sans"/>
              </a:rPr>
              <a:t>With the </a:t>
            </a:r>
            <a:r>
              <a:rPr lang="en-US" sz="800" b="1" err="1">
                <a:solidFill>
                  <a:srgbClr val="3F4350"/>
                </a:solidFill>
                <a:latin typeface="Aptos"/>
                <a:ea typeface="Open Sans"/>
                <a:cs typeface="Open Sans"/>
              </a:rPr>
              <a:t>iTPC</a:t>
            </a:r>
            <a:r>
              <a:rPr lang="en-US" sz="800" b="1">
                <a:solidFill>
                  <a:srgbClr val="3F4350"/>
                </a:solidFill>
                <a:latin typeface="Aptos"/>
                <a:ea typeface="Open Sans"/>
                <a:cs typeface="Open Sans"/>
              </a:rPr>
              <a:t> upgrade</a:t>
            </a:r>
            <a:r>
              <a:rPr lang="en-US" sz="800">
                <a:solidFill>
                  <a:srgbClr val="3F4350"/>
                </a:solidFill>
                <a:latin typeface="Aptos"/>
                <a:ea typeface="Open Sans"/>
                <a:cs typeface="Open Sans"/>
              </a:rPr>
              <a:t> (full‐pad inner sectors &amp; lower ion back-flow), grid-leak distortions have become negligible and SC corrections converge in ≤8 passes for an entire run. (</a:t>
            </a:r>
            <a:r>
              <a:rPr lang="en-US" sz="800">
                <a:solidFill>
                  <a:srgbClr val="386FE5"/>
                </a:solidFill>
                <a:latin typeface="Aptos"/>
                <a:ea typeface="Open Sans"/>
                <a:cs typeface="Open Sans"/>
                <a:hlinkClick r:id="rId11"/>
              </a:rPr>
              <a:t>drupal.star.bnl.gov</a:t>
            </a:r>
            <a:r>
              <a:rPr lang="en-US" sz="800">
                <a:solidFill>
                  <a:srgbClr val="3F4350"/>
                </a:solidFill>
                <a:latin typeface="Aptos"/>
                <a:ea typeface="Open Sans"/>
                <a:cs typeface="Open Sans"/>
              </a:rPr>
              <a:t>)</a:t>
            </a:r>
            <a:endParaRPr lang="en-US" sz="800">
              <a:latin typeface="Aptos"/>
            </a:endParaRPr>
          </a:p>
          <a:p>
            <a:pPr marL="285750" indent="-285750">
              <a:buFont typeface="Arial"/>
              <a:buChar char="•"/>
            </a:pPr>
            <a:r>
              <a:rPr lang="en-US" sz="800">
                <a:solidFill>
                  <a:srgbClr val="3F4350"/>
                </a:solidFill>
                <a:latin typeface="Aptos"/>
                <a:ea typeface="Open Sans"/>
                <a:cs typeface="Open Sans"/>
              </a:rPr>
              <a:t>The event-plane detector (EPD) now supplies an independent luminosity-like scaler that is being evaluated as an even better real-time predictor of ρₛ꜀ for high-rate </a:t>
            </a:r>
            <a:r>
              <a:rPr lang="en-US" sz="800" err="1">
                <a:solidFill>
                  <a:srgbClr val="3F4350"/>
                </a:solidFill>
                <a:latin typeface="Aptos"/>
                <a:ea typeface="Open Sans"/>
                <a:cs typeface="Open Sans"/>
              </a:rPr>
              <a:t>p+p</a:t>
            </a:r>
            <a:r>
              <a:rPr lang="en-US" sz="800">
                <a:solidFill>
                  <a:srgbClr val="3F4350"/>
                </a:solidFill>
                <a:latin typeface="Aptos"/>
                <a:ea typeface="Open Sans"/>
                <a:cs typeface="Open Sans"/>
              </a:rPr>
              <a:t> running. (</a:t>
            </a:r>
            <a:r>
              <a:rPr lang="en-US" sz="800">
                <a:solidFill>
                  <a:srgbClr val="386FE5"/>
                </a:solidFill>
                <a:latin typeface="Aptos"/>
                <a:ea typeface="Open Sans"/>
                <a:cs typeface="Open Sans"/>
                <a:hlinkClick r:id="rId11"/>
              </a:rPr>
              <a:t>drupal.star.bnl.gov</a:t>
            </a:r>
            <a:r>
              <a:rPr lang="en-US" sz="800">
                <a:solidFill>
                  <a:srgbClr val="3F4350"/>
                </a:solidFill>
                <a:latin typeface="Aptos"/>
                <a:ea typeface="Open Sans"/>
                <a:cs typeface="Open Sans"/>
              </a:rPr>
              <a:t>)</a:t>
            </a:r>
            <a:endParaRPr lang="en-US" sz="800">
              <a:latin typeface="Aptos"/>
            </a:endParaRPr>
          </a:p>
          <a:p>
            <a:r>
              <a:rPr lang="en-US" sz="800" b="1">
                <a:solidFill>
                  <a:srgbClr val="3F4350"/>
                </a:solidFill>
                <a:latin typeface="Aptos"/>
                <a:ea typeface="Open Sans"/>
                <a:cs typeface="Open Sans"/>
              </a:rPr>
              <a:t>Take-away</a:t>
            </a:r>
            <a:endParaRPr lang="en-US" sz="800">
              <a:latin typeface="Aptos"/>
            </a:endParaRPr>
          </a:p>
          <a:p>
            <a:r>
              <a:rPr lang="en-US" sz="800">
                <a:solidFill>
                  <a:srgbClr val="3F4350"/>
                </a:solidFill>
                <a:latin typeface="Aptos"/>
                <a:ea typeface="Open Sans"/>
                <a:cs typeface="Open Sans"/>
              </a:rPr>
              <a:t>Space-charge is an ever-present, rate-dependent distortion in the STAR TPC. STAR combats it with a </a:t>
            </a:r>
            <a:r>
              <a:rPr lang="en-US" sz="800" b="1">
                <a:solidFill>
                  <a:srgbClr val="3F4350"/>
                </a:solidFill>
                <a:latin typeface="Aptos"/>
                <a:ea typeface="Open Sans"/>
                <a:cs typeface="Open Sans"/>
              </a:rPr>
              <a:t>three-layer </a:t>
            </a:r>
            <a:r>
              <a:rPr lang="en-US" sz="800" b="1" err="1">
                <a:solidFill>
                  <a:srgbClr val="3F4350"/>
                </a:solidFill>
                <a:latin typeface="Aptos"/>
                <a:ea typeface="Open Sans"/>
                <a:cs typeface="Open Sans"/>
              </a:rPr>
              <a:t>defence</a:t>
            </a:r>
            <a:r>
              <a:rPr lang="en-US" sz="800">
                <a:solidFill>
                  <a:srgbClr val="3F4350"/>
                </a:solidFill>
                <a:latin typeface="Aptos"/>
                <a:ea typeface="Open Sans"/>
                <a:cs typeface="Open Sans"/>
              </a:rPr>
              <a:t>:</a:t>
            </a:r>
            <a:endParaRPr lang="en-US" sz="800">
              <a:latin typeface="Aptos"/>
            </a:endParaRPr>
          </a:p>
          <a:p>
            <a:pPr marL="285750" indent="-285750">
              <a:buFont typeface="Arial"/>
              <a:buChar char="•"/>
            </a:pPr>
            <a:r>
              <a:rPr lang="en-US" sz="800" b="1">
                <a:solidFill>
                  <a:srgbClr val="3F4350"/>
                </a:solidFill>
                <a:latin typeface="Aptos"/>
                <a:ea typeface="Open Sans"/>
                <a:cs typeface="Open Sans"/>
              </a:rPr>
              <a:t>Prevent</a:t>
            </a:r>
            <a:r>
              <a:rPr lang="en-US" sz="800">
                <a:solidFill>
                  <a:srgbClr val="3F4350"/>
                </a:solidFill>
                <a:latin typeface="Aptos"/>
                <a:ea typeface="Open Sans"/>
                <a:cs typeface="Open Sans"/>
              </a:rPr>
              <a:t> as much ion back-flow as possible (gating grid, </a:t>
            </a:r>
            <a:r>
              <a:rPr lang="en-US" sz="800" err="1">
                <a:solidFill>
                  <a:srgbClr val="3F4350"/>
                </a:solidFill>
                <a:latin typeface="Aptos"/>
                <a:ea typeface="Open Sans"/>
                <a:cs typeface="Open Sans"/>
              </a:rPr>
              <a:t>iTPC</a:t>
            </a:r>
            <a:r>
              <a:rPr lang="en-US" sz="800">
                <a:solidFill>
                  <a:srgbClr val="3F4350"/>
                </a:solidFill>
                <a:latin typeface="Aptos"/>
                <a:ea typeface="Open Sans"/>
                <a:cs typeface="Open Sans"/>
              </a:rPr>
              <a:t> design).</a:t>
            </a:r>
            <a:endParaRPr lang="en-US" sz="800">
              <a:latin typeface="Aptos"/>
            </a:endParaRPr>
          </a:p>
          <a:p>
            <a:pPr marL="285750" indent="-285750">
              <a:buFont typeface="Arial"/>
              <a:buChar char="•"/>
            </a:pPr>
            <a:r>
              <a:rPr lang="en-US" sz="800" b="1">
                <a:solidFill>
                  <a:srgbClr val="3F4350"/>
                </a:solidFill>
                <a:latin typeface="Aptos"/>
                <a:ea typeface="Open Sans"/>
                <a:cs typeface="Open Sans"/>
              </a:rPr>
              <a:t>Model</a:t>
            </a:r>
            <a:r>
              <a:rPr lang="en-US" sz="800">
                <a:solidFill>
                  <a:srgbClr val="3F4350"/>
                </a:solidFill>
                <a:latin typeface="Aptos"/>
                <a:ea typeface="Open Sans"/>
                <a:cs typeface="Open Sans"/>
              </a:rPr>
              <a:t> the residual field distortions with detailed electrostatic simulations.</a:t>
            </a:r>
            <a:endParaRPr lang="en-US" sz="800">
              <a:latin typeface="Aptos"/>
            </a:endParaRPr>
          </a:p>
          <a:p>
            <a:pPr marL="285750" indent="-285750">
              <a:buFont typeface="Arial"/>
              <a:buChar char="•"/>
            </a:pPr>
            <a:r>
              <a:rPr lang="en-US" sz="800" b="1">
                <a:solidFill>
                  <a:srgbClr val="3F4350"/>
                </a:solidFill>
                <a:latin typeface="Aptos"/>
                <a:ea typeface="Open Sans"/>
                <a:cs typeface="Open Sans"/>
              </a:rPr>
              <a:t>Measure &amp; correct</a:t>
            </a:r>
            <a:r>
              <a:rPr lang="en-US" sz="800">
                <a:solidFill>
                  <a:srgbClr val="3F4350"/>
                </a:solidFill>
                <a:latin typeface="Aptos"/>
                <a:ea typeface="Open Sans"/>
                <a:cs typeface="Open Sans"/>
              </a:rPr>
              <a:t> them in real time using track-based observables and fast scaler proxies, with periodic laser and fill-by-fill calibrations to keep the model tied to reality.</a:t>
            </a:r>
            <a:endParaRPr lang="en-US" sz="800">
              <a:latin typeface="Aptos"/>
            </a:endParaRPr>
          </a:p>
          <a:p>
            <a:r>
              <a:rPr lang="en-US" sz="800">
                <a:solidFill>
                  <a:srgbClr val="3F4350"/>
                </a:solidFill>
                <a:latin typeface="Aptos"/>
                <a:ea typeface="Open Sans"/>
                <a:cs typeface="Open Sans"/>
              </a:rPr>
              <a:t>The net result is that, even at today’s highest RHIC luminosities, the residual tracking bias after correction is ≲ 100 µm—well below the intrinsic TPC hit resolution—so physics analyses are not limited by space-charge.</a:t>
            </a:r>
            <a:endParaRPr lang="en-US" sz="800">
              <a:latin typeface="Aptos"/>
            </a:endParaRPr>
          </a:p>
          <a:p>
            <a:endParaRPr lang="en-US" sz="800" b="1">
              <a:solidFill>
                <a:srgbClr val="3F4350"/>
              </a:solidFill>
              <a:latin typeface="Aptos"/>
              <a:ea typeface="Open Sans"/>
              <a:cs typeface="Open Sans"/>
            </a:endParaRPr>
          </a:p>
        </p:txBody>
      </p:sp>
    </p:spTree>
    <p:extLst>
      <p:ext uri="{BB962C8B-B14F-4D97-AF65-F5344CB8AC3E}">
        <p14:creationId xmlns:p14="http://schemas.microsoft.com/office/powerpoint/2010/main" val="262554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533DB-FF3E-577A-E0B3-1D0D47FDF39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7BFF546-7DB5-15B7-AB66-5BE0D3732C37}"/>
              </a:ext>
            </a:extLst>
          </p:cNvPr>
          <p:cNvSpPr>
            <a:spLocks noGrp="1"/>
          </p:cNvSpPr>
          <p:nvPr>
            <p:ph type="body" idx="1"/>
          </p:nvPr>
        </p:nvSpPr>
        <p:spPr>
          <a:xfrm>
            <a:off x="6934200" y="34925"/>
            <a:ext cx="5095875" cy="2406960"/>
          </a:xfrm>
          <a:ln>
            <a:solidFill>
              <a:schemeClr val="accent5"/>
            </a:solidFill>
          </a:ln>
        </p:spPr>
        <p:txBody>
          <a:bodyPr spcFirstLastPara="1" wrap="square" lIns="91425" tIns="45700" rIns="91425" bIns="45700" anchor="t" anchorCtr="0">
            <a:noAutofit/>
          </a:bodyPr>
          <a:lstStyle/>
          <a:p>
            <a:r>
              <a:rPr lang="en-US" sz="1100" b="1">
                <a:solidFill>
                  <a:srgbClr val="3F4350"/>
                </a:solidFill>
                <a:latin typeface="Calibri"/>
                <a:ea typeface="Open Sans"/>
                <a:cs typeface="Open Sans"/>
              </a:rPr>
              <a:t>Llama3.3</a:t>
            </a:r>
            <a:r>
              <a:rPr lang="en-US" sz="1100">
                <a:solidFill>
                  <a:srgbClr val="3F4350"/>
                </a:solidFill>
                <a:latin typeface="Calibri"/>
                <a:ea typeface="Open Sans"/>
                <a:cs typeface="Open Sans"/>
              </a:rPr>
              <a:t> </a:t>
            </a:r>
            <a:r>
              <a:rPr lang="en-US" sz="1100" b="1">
                <a:solidFill>
                  <a:srgbClr val="3F4350"/>
                </a:solidFill>
                <a:latin typeface="Calibri"/>
                <a:ea typeface="Open Sans"/>
                <a:cs typeface="Open Sans"/>
              </a:rPr>
              <a:t>(RHIC </a:t>
            </a:r>
            <a:r>
              <a:rPr lang="en-US" sz="1100" b="1" err="1">
                <a:solidFill>
                  <a:srgbClr val="3F4350"/>
                </a:solidFill>
                <a:latin typeface="Calibri"/>
                <a:ea typeface="Open Sans"/>
                <a:cs typeface="Open Sans"/>
              </a:rPr>
              <a:t>Scibot</a:t>
            </a:r>
            <a:r>
              <a:rPr lang="en-US" sz="1100" b="1">
                <a:solidFill>
                  <a:srgbClr val="3F4350"/>
                </a:solidFill>
                <a:latin typeface="Calibri"/>
                <a:ea typeface="Open Sans"/>
                <a:cs typeface="Open Sans"/>
              </a:rPr>
              <a:t>)</a:t>
            </a:r>
            <a:endParaRPr lang="en-US" sz="1100" b="1">
              <a:solidFill>
                <a:srgbClr val="000000"/>
              </a:solidFill>
              <a:latin typeface="Calibri"/>
              <a:ea typeface="Open Sans"/>
            </a:endParaRPr>
          </a:p>
          <a:p>
            <a:pPr marL="228600" indent="0">
              <a:spcBef>
                <a:spcPts val="0"/>
              </a:spcBef>
            </a:pPr>
            <a:r>
              <a:rPr lang="en-US" sz="1050">
                <a:solidFill>
                  <a:srgbClr val="3F4350"/>
                </a:solidFill>
                <a:latin typeface="Calibri"/>
                <a:ea typeface="Calibri"/>
                <a:cs typeface="Calibri"/>
              </a:rPr>
              <a:t>The STAR experiment considers space charge effects by using a numerical relaxation method to solve for the electrical potential due to space charge. This is done by integrating the effect of continual collision contributions along the distance from the endcap to any point in space, representing the effect of space charge on the TPC gas volume. The amplitude of this distortion is directly proportional to the quantity of space charge. Additionally, the STAR experiment uses an event-by-event space charge correction procedure to account for the effects of space charge on charged particle tracks.</a:t>
            </a:r>
            <a:endParaRPr lang="en-US" sz="1050"/>
          </a:p>
          <a:p>
            <a:r>
              <a:rPr lang="en-US" sz="1050">
                <a:solidFill>
                  <a:srgbClr val="3F4350"/>
                </a:solidFill>
                <a:latin typeface="Calibri"/>
                <a:ea typeface="Open Sans"/>
                <a:cs typeface="Open Sans"/>
              </a:rPr>
              <a:t>References: </a:t>
            </a:r>
            <a:endParaRPr lang="en-US" sz="1050">
              <a:solidFill>
                <a:srgbClr val="000000"/>
              </a:solidFill>
              <a:latin typeface="Calibri"/>
              <a:ea typeface="Open Sans"/>
            </a:endParaRPr>
          </a:p>
          <a:p>
            <a:pPr>
              <a:lnSpc>
                <a:spcPct val="120000"/>
              </a:lnSpc>
              <a:spcBef>
                <a:spcPts val="0"/>
              </a:spcBef>
            </a:pPr>
            <a:r>
              <a:rPr lang="en-US" sz="1050">
                <a:solidFill>
                  <a:srgbClr val="386FE5"/>
                </a:solidFill>
                <a:latin typeface="Calibri"/>
                <a:ea typeface="Open Sans"/>
                <a:cs typeface="Open Sans"/>
                <a:hlinkClick r:id="rId2"/>
              </a:rPr>
              <a:t>https://drupal.star.bnl.gov/STAR/files/Kapitan_MSc.pdf</a:t>
            </a:r>
            <a:r>
              <a:rPr lang="en-US" sz="1050">
                <a:solidFill>
                  <a:srgbClr val="3F4350"/>
                </a:solidFill>
                <a:latin typeface="Calibri"/>
                <a:ea typeface="Open Sans"/>
                <a:cs typeface="Open Sans"/>
              </a:rPr>
              <a:t> </a:t>
            </a:r>
            <a:endParaRPr lang="en-US" sz="1050">
              <a:solidFill>
                <a:srgbClr val="000000"/>
              </a:solidFill>
              <a:latin typeface="Calibri"/>
              <a:ea typeface="Open Sans"/>
            </a:endParaRPr>
          </a:p>
          <a:p>
            <a:pPr>
              <a:spcBef>
                <a:spcPts val="0"/>
              </a:spcBef>
            </a:pPr>
            <a:r>
              <a:rPr lang="en-US" sz="1050">
                <a:solidFill>
                  <a:srgbClr val="386FE5"/>
                </a:solidFill>
                <a:latin typeface="Calibri"/>
                <a:ea typeface="Open Sans"/>
                <a:cs typeface="Open Sans"/>
                <a:hlinkClick r:id="rId3"/>
              </a:rPr>
              <a:t>https://www.star.bnl.gov/HyperNews-star/protected/get/starops/1133.html</a:t>
            </a:r>
            <a:r>
              <a:rPr lang="en-US" sz="1050">
                <a:solidFill>
                  <a:srgbClr val="3F4350"/>
                </a:solidFill>
                <a:latin typeface="Calibri"/>
                <a:ea typeface="Open Sans"/>
                <a:cs typeface="Open Sans"/>
              </a:rPr>
              <a:t> </a:t>
            </a:r>
            <a:endParaRPr lang="en-US" sz="1050">
              <a:solidFill>
                <a:srgbClr val="000000"/>
              </a:solidFill>
              <a:latin typeface="Calibri"/>
              <a:ea typeface="Open Sans"/>
            </a:endParaRPr>
          </a:p>
          <a:p>
            <a:pPr>
              <a:spcBef>
                <a:spcPts val="0"/>
              </a:spcBef>
            </a:pPr>
            <a:r>
              <a:rPr lang="en-US" sz="1050">
                <a:solidFill>
                  <a:srgbClr val="386FE5"/>
                </a:solidFill>
                <a:latin typeface="Calibri"/>
                <a:ea typeface="Open Sans"/>
                <a:cs typeface="Open Sans"/>
                <a:hlinkClick r:id="rId4">
                  <a:extLst>
                    <a:ext uri="{A12FA001-AC4F-418D-AE19-62706E023703}">
                      <ahyp:hlinkClr xmlns:ahyp="http://schemas.microsoft.com/office/drawing/2018/hyperlinkcolor" val="tx"/>
                    </a:ext>
                  </a:extLst>
                </a:hlinkClick>
              </a:rPr>
              <a:t>https://drupal.star.</a:t>
            </a:r>
            <a:r>
              <a:rPr lang="en-US" sz="1050">
                <a:solidFill>
                  <a:srgbClr val="386FE5"/>
                </a:solidFill>
                <a:latin typeface="Calibri"/>
                <a:ea typeface="Open Sans"/>
                <a:cs typeface="Open Sans"/>
                <a:hlinkClick r:id="rId4"/>
              </a:rPr>
              <a:t>bnl.gov</a:t>
            </a:r>
            <a:r>
              <a:rPr lang="en-US" sz="1050">
                <a:solidFill>
                  <a:srgbClr val="386FE5"/>
                </a:solidFill>
                <a:latin typeface="Calibri"/>
                <a:ea typeface="Open Sans"/>
                <a:cs typeface="Open Sans"/>
                <a:hlinkClick r:id="rId4">
                  <a:extLst>
                    <a:ext uri="{A12FA001-AC4F-418D-AE19-62706E023703}">
                      <ahyp:hlinkClr xmlns:ahyp="http://schemas.microsoft.com/office/drawing/2018/hyperlinkcolor" val="tx"/>
                    </a:ext>
                  </a:extLst>
                </a:hlinkClick>
              </a:rPr>
              <a:t>/STAR/starnotes/public/sn0456</a:t>
            </a:r>
            <a:endParaRPr lang="en-US" sz="1050">
              <a:solidFill>
                <a:srgbClr val="386FE5"/>
              </a:solidFill>
              <a:latin typeface="Calibri"/>
              <a:ea typeface="Open Sans"/>
              <a:cs typeface="Open Sans"/>
            </a:endParaRPr>
          </a:p>
          <a:p>
            <a:pPr>
              <a:spcBef>
                <a:spcPts val="0"/>
              </a:spcBef>
            </a:pPr>
            <a:r>
              <a:rPr lang="en-US" sz="1050">
                <a:solidFill>
                  <a:srgbClr val="386FE5"/>
                </a:solidFill>
                <a:latin typeface="Calibri"/>
                <a:ea typeface="Open Sans"/>
                <a:cs typeface="Open Sans"/>
                <a:hlinkClick r:id="rId5"/>
              </a:rPr>
              <a:t>https://arxiv.org/abs/0907.2213v2</a:t>
            </a:r>
            <a:endParaRPr lang="en-US" sz="1050">
              <a:solidFill>
                <a:srgbClr val="386FE5"/>
              </a:solidFill>
              <a:latin typeface="Calibri"/>
              <a:ea typeface="Open Sans"/>
              <a:cs typeface="Open Sans"/>
            </a:endParaRPr>
          </a:p>
        </p:txBody>
      </p:sp>
      <p:sp>
        <p:nvSpPr>
          <p:cNvPr id="4" name="Slide Number Placeholder 3">
            <a:extLst>
              <a:ext uri="{FF2B5EF4-FFF2-40B4-BE49-F238E27FC236}">
                <a16:creationId xmlns:a16="http://schemas.microsoft.com/office/drawing/2014/main" id="{E72BCD76-4FB2-28B5-B48B-7BD43FE62F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11</a:t>
            </a:fld>
            <a:endParaRPr lang="en-US"/>
          </a:p>
        </p:txBody>
      </p:sp>
      <p:sp>
        <p:nvSpPr>
          <p:cNvPr id="9" name="TextBox 8">
            <a:extLst>
              <a:ext uri="{FF2B5EF4-FFF2-40B4-BE49-F238E27FC236}">
                <a16:creationId xmlns:a16="http://schemas.microsoft.com/office/drawing/2014/main" id="{8F6A92E8-76B9-06D3-518D-04F85514A038}"/>
              </a:ext>
            </a:extLst>
          </p:cNvPr>
          <p:cNvSpPr txBox="1"/>
          <p:nvPr/>
        </p:nvSpPr>
        <p:spPr>
          <a:xfrm>
            <a:off x="6934200" y="2505075"/>
            <a:ext cx="5172075" cy="4149854"/>
          </a:xfrm>
          <a:prstGeom prst="rect">
            <a:avLst/>
          </a:prstGeom>
          <a:noFill/>
          <a:ln>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0"/>
              </a:lnSpc>
            </a:pPr>
            <a:r>
              <a:rPr lang="en-US" sz="1100" b="1">
                <a:solidFill>
                  <a:srgbClr val="3F4350"/>
                </a:solidFill>
                <a:latin typeface="Calibri"/>
                <a:cs typeface="Arial"/>
              </a:rPr>
              <a:t>Mistral (RHIC </a:t>
            </a:r>
            <a:r>
              <a:rPr lang="en-US" sz="1100" b="1" err="1">
                <a:solidFill>
                  <a:srgbClr val="3F4350"/>
                </a:solidFill>
                <a:latin typeface="Calibri"/>
                <a:cs typeface="Arial"/>
              </a:rPr>
              <a:t>Scibot</a:t>
            </a:r>
            <a:r>
              <a:rPr lang="en-US" sz="1100" b="1">
                <a:solidFill>
                  <a:srgbClr val="3F4350"/>
                </a:solidFill>
                <a:latin typeface="Calibri"/>
                <a:cs typeface="Arial"/>
              </a:rPr>
              <a:t>)</a:t>
            </a:r>
            <a:r>
              <a:rPr lang="en-US" sz="1100">
                <a:solidFill>
                  <a:srgbClr val="3F4350"/>
                </a:solidFill>
                <a:latin typeface="Calibri"/>
                <a:cs typeface="Arial"/>
              </a:rPr>
              <a:t> </a:t>
            </a:r>
            <a:r>
              <a:rPr lang="en-US" sz="1100">
                <a:latin typeface="Calibri"/>
                <a:cs typeface="Arial"/>
              </a:rPr>
              <a:t>​</a:t>
            </a:r>
            <a:endParaRPr lang="en-US" sz="1100">
              <a:latin typeface="Calibri"/>
              <a:ea typeface="Calibri"/>
              <a:cs typeface="Arial"/>
            </a:endParaRPr>
          </a:p>
          <a:p>
            <a:pPr>
              <a:lnSpc>
                <a:spcPts val="1275"/>
              </a:lnSpc>
            </a:pPr>
            <a:r>
              <a:rPr lang="en-US" sz="1050">
                <a:solidFill>
                  <a:srgbClr val="3F4350"/>
                </a:solidFill>
                <a:latin typeface="Calibri"/>
                <a:cs typeface="Arial"/>
              </a:rPr>
              <a:t>Space charge effects are a significant consideration in the STAR (Solenoidal Tracker at RHIC) experiment due to their impact on track reconstruction and momentum measurements. Here’s how these effects are addressed:</a:t>
            </a:r>
            <a:r>
              <a:rPr lang="en-US" sz="1050">
                <a:latin typeface="Calibri"/>
                <a:cs typeface="Arial"/>
              </a:rPr>
              <a:t>​</a:t>
            </a:r>
            <a:endParaRPr lang="en-US" sz="1050">
              <a:solidFill>
                <a:srgbClr val="000000"/>
              </a:solidFill>
              <a:latin typeface="Calibri"/>
              <a:cs typeface="Arial"/>
            </a:endParaRPr>
          </a:p>
          <a:p>
            <a:pPr marL="171450" indent="-171450">
              <a:lnSpc>
                <a:spcPts val="1275"/>
              </a:lnSpc>
              <a:buFont typeface="Arial"/>
              <a:buChar char="•"/>
            </a:pPr>
            <a:r>
              <a:rPr lang="en-US" sz="900">
                <a:solidFill>
                  <a:srgbClr val="3F4350"/>
                </a:solidFill>
                <a:latin typeface="Calibri"/>
                <a:cs typeface="Arial"/>
              </a:rPr>
              <a:t>Understanding Space Charge Sources: The space charge in the Time Projection Chamber (TPC) arises from various sources, including beam gas interactions and the collisions themselves. These interactions leave a distribution of charge that can distort the electric field within the TPC.</a:t>
            </a:r>
            <a:r>
              <a:rPr lang="en-US" sz="900">
                <a:latin typeface="Calibri"/>
                <a:cs typeface="Arial"/>
              </a:rPr>
              <a:t>​</a:t>
            </a:r>
            <a:endParaRPr lang="en-US" sz="900">
              <a:solidFill>
                <a:srgbClr val="000000"/>
              </a:solidFill>
              <a:latin typeface="Calibri"/>
              <a:ea typeface="Calibri"/>
              <a:cs typeface="Arial"/>
            </a:endParaRPr>
          </a:p>
          <a:p>
            <a:pPr marL="171450" indent="-171450">
              <a:lnSpc>
                <a:spcPts val="1275"/>
              </a:lnSpc>
              <a:buFont typeface="Arial"/>
              <a:buChar char="•"/>
            </a:pPr>
            <a:r>
              <a:rPr lang="en-US" sz="900">
                <a:solidFill>
                  <a:srgbClr val="3F4350"/>
                </a:solidFill>
                <a:latin typeface="Calibri"/>
                <a:cs typeface="Arial"/>
              </a:rPr>
              <a:t>Modeling and Correction: To correct for these distortions, STAR uses numerical models to calculate the electrical potential due to space charge. This involves solving for the potential on a grid with assumed azimuthal symmetry and interpolating the results. The perturbing field is then used to calculate the distortions to the measured positions of electron clusters.</a:t>
            </a:r>
            <a:endParaRPr lang="en-US" sz="900">
              <a:latin typeface="Calibri"/>
              <a:ea typeface="Calibri"/>
              <a:cs typeface="Arial"/>
            </a:endParaRPr>
          </a:p>
          <a:p>
            <a:pPr marL="171450" indent="-171450">
              <a:lnSpc>
                <a:spcPts val="1275"/>
              </a:lnSpc>
              <a:buFont typeface="Arial"/>
              <a:buChar char="•"/>
            </a:pPr>
            <a:r>
              <a:rPr lang="en-US" sz="900">
                <a:latin typeface="Calibri"/>
                <a:cs typeface="Arial"/>
              </a:rPr>
              <a:t>​</a:t>
            </a:r>
            <a:r>
              <a:rPr lang="en-US" sz="900">
                <a:solidFill>
                  <a:srgbClr val="3F4350"/>
                </a:solidFill>
                <a:latin typeface="Calibri"/>
                <a:cs typeface="Arial"/>
              </a:rPr>
              <a:t>Event-by-Event Corrections: Given the variability in space charge effects, STAR employs event-by-event corrections. This approach adjusts for the specific conditions of each collision, ensuring more accurate track reconstruction and momentum measurements. The amplitude of the distortion is directly proportional to the quantity of space charge, which depends on operating conditions.</a:t>
            </a:r>
            <a:endParaRPr lang="en-US" sz="900">
              <a:latin typeface="Calibri"/>
              <a:ea typeface="Calibri"/>
              <a:cs typeface="Arial"/>
            </a:endParaRPr>
          </a:p>
          <a:p>
            <a:pPr marL="171450" indent="-171450">
              <a:lnSpc>
                <a:spcPts val="1275"/>
              </a:lnSpc>
              <a:buFont typeface="Arial"/>
              <a:buChar char="•"/>
            </a:pPr>
            <a:r>
              <a:rPr lang="en-US" sz="900">
                <a:latin typeface="Calibri"/>
                <a:cs typeface="Arial"/>
              </a:rPr>
              <a:t>​</a:t>
            </a:r>
            <a:r>
              <a:rPr lang="en-US" sz="900">
                <a:solidFill>
                  <a:srgbClr val="3F4350"/>
                </a:solidFill>
                <a:latin typeface="Calibri"/>
                <a:cs typeface="Arial"/>
              </a:rPr>
              <a:t>Impact Assessment: The impact of space charge effects on particle identification and mass measurements has been evaluated. For example, studies using </a:t>
            </a:r>
            <a:r>
              <a:rPr lang="en-US" sz="900" err="1">
                <a:solidFill>
                  <a:srgbClr val="3F4350"/>
                </a:solidFill>
                <a:latin typeface="Calibri"/>
                <a:cs typeface="Arial"/>
              </a:rPr>
              <a:t>Hijing</a:t>
            </a:r>
            <a:r>
              <a:rPr lang="en-US" sz="900">
                <a:solidFill>
                  <a:srgbClr val="3F4350"/>
                </a:solidFill>
                <a:latin typeface="Calibri"/>
                <a:cs typeface="Arial"/>
              </a:rPr>
              <a:t> events have shown that a ±2% per GeV correction for negative/positive charged tracks does not significantly alter the rho mass, indicating that the corrections are effective within acceptable limits.</a:t>
            </a:r>
            <a:r>
              <a:rPr lang="en-US" sz="900">
                <a:latin typeface="Calibri"/>
                <a:cs typeface="Arial"/>
              </a:rPr>
              <a:t>​</a:t>
            </a:r>
            <a:endParaRPr lang="en-US" sz="900">
              <a:solidFill>
                <a:srgbClr val="000000"/>
              </a:solidFill>
              <a:latin typeface="Calibri"/>
              <a:ea typeface="Calibri"/>
              <a:cs typeface="Arial"/>
            </a:endParaRPr>
          </a:p>
          <a:p>
            <a:pPr marL="171450" indent="-171450">
              <a:lnSpc>
                <a:spcPts val="1275"/>
              </a:lnSpc>
              <a:buFont typeface="Arial"/>
              <a:buChar char="•"/>
            </a:pPr>
            <a:r>
              <a:rPr lang="en-US" sz="900">
                <a:solidFill>
                  <a:srgbClr val="3F4350"/>
                </a:solidFill>
                <a:latin typeface="Calibri"/>
                <a:cs typeface="Arial"/>
              </a:rPr>
              <a:t>Continuous Improvement: The performance of space charge corrections is continuously studied and improved. This includes evaluating the effects on various particle species and refining the models used to predict and correct for distortions.</a:t>
            </a:r>
            <a:r>
              <a:rPr lang="en-US" sz="900">
                <a:latin typeface="Calibri"/>
                <a:cs typeface="Arial"/>
              </a:rPr>
              <a:t>​</a:t>
            </a:r>
            <a:endParaRPr lang="en-US" sz="900">
              <a:latin typeface="Calibri"/>
              <a:ea typeface="Calibri"/>
              <a:cs typeface="Arial"/>
            </a:endParaRPr>
          </a:p>
          <a:p>
            <a:pPr>
              <a:lnSpc>
                <a:spcPts val="1275"/>
              </a:lnSpc>
            </a:pPr>
            <a:r>
              <a:rPr lang="en-US" sz="1050">
                <a:solidFill>
                  <a:srgbClr val="3F4350"/>
                </a:solidFill>
                <a:latin typeface="Calibri"/>
                <a:cs typeface="Arial"/>
              </a:rPr>
              <a:t>References:</a:t>
            </a:r>
            <a:r>
              <a:rPr lang="en-US" sz="1050">
                <a:latin typeface="Calibri"/>
                <a:cs typeface="Arial"/>
              </a:rPr>
              <a:t>​</a:t>
            </a:r>
            <a:endParaRPr lang="en-US" sz="1050">
              <a:latin typeface="Calibri"/>
              <a:ea typeface="Calibri"/>
              <a:cs typeface="Arial"/>
            </a:endParaRPr>
          </a:p>
          <a:p>
            <a:pPr marL="285750" indent="-285750">
              <a:lnSpc>
                <a:spcPts val="975"/>
              </a:lnSpc>
              <a:buFont typeface="Arial,Sans-Serif"/>
              <a:buChar char="•"/>
            </a:pPr>
            <a:r>
              <a:rPr lang="en-US" sz="1050" u="sng">
                <a:solidFill>
                  <a:srgbClr val="4881C3"/>
                </a:solidFill>
                <a:latin typeface="Calibri"/>
                <a:cs typeface="Arial"/>
                <a:hlinkClick r:id="rId6"/>
              </a:rPr>
              <a:t>STAR TPC Space Charge Corrections</a:t>
            </a:r>
            <a:r>
              <a:rPr lang="en-US" sz="1050">
                <a:latin typeface="Calibri"/>
                <a:cs typeface="Arial"/>
              </a:rPr>
              <a:t>​</a:t>
            </a:r>
            <a:endParaRPr lang="en-US" sz="1050">
              <a:latin typeface="Calibri"/>
              <a:ea typeface="Calibri"/>
              <a:cs typeface="Arial"/>
            </a:endParaRPr>
          </a:p>
          <a:p>
            <a:pPr marL="285750" indent="-285750">
              <a:lnSpc>
                <a:spcPts val="975"/>
              </a:lnSpc>
              <a:buFont typeface="Arial,Sans-Serif"/>
              <a:buChar char="•"/>
            </a:pPr>
            <a:r>
              <a:rPr lang="en-US" sz="1050" u="sng">
                <a:solidFill>
                  <a:srgbClr val="4881C3"/>
                </a:solidFill>
                <a:latin typeface="Calibri"/>
                <a:cs typeface="Arial"/>
                <a:hlinkClick r:id="rId7"/>
              </a:rPr>
              <a:t>Space Charge Effects in STAR</a:t>
            </a:r>
            <a:r>
              <a:rPr lang="en-US" sz="1050">
                <a:latin typeface="Calibri"/>
                <a:cs typeface="Arial"/>
              </a:rPr>
              <a:t>​</a:t>
            </a:r>
            <a:endParaRPr lang="en-US" sz="1050">
              <a:latin typeface="Calibri"/>
              <a:ea typeface="Calibri"/>
              <a:cs typeface="Arial"/>
            </a:endParaRPr>
          </a:p>
          <a:p>
            <a:pPr marL="285750" indent="-285750">
              <a:lnSpc>
                <a:spcPts val="975"/>
              </a:lnSpc>
              <a:buFont typeface="Arial,Sans-Serif"/>
              <a:buChar char="•"/>
            </a:pPr>
            <a:r>
              <a:rPr lang="en-US" sz="1050" u="sng">
                <a:solidFill>
                  <a:srgbClr val="4881C3"/>
                </a:solidFill>
                <a:latin typeface="Calibri"/>
                <a:cs typeface="Arial"/>
                <a:hlinkClick r:id="rId7"/>
              </a:rPr>
              <a:t>Event-by-Event Space Charge Corrections</a:t>
            </a:r>
            <a:r>
              <a:rPr lang="en-US" sz="1050">
                <a:latin typeface="Calibri"/>
                <a:cs typeface="Arial"/>
              </a:rPr>
              <a:t>​</a:t>
            </a:r>
            <a:endParaRPr lang="en-US" sz="1050">
              <a:latin typeface="Calibri"/>
              <a:ea typeface="Calibri"/>
              <a:cs typeface="Arial"/>
            </a:endParaRPr>
          </a:p>
        </p:txBody>
      </p:sp>
      <p:graphicFrame>
        <p:nvGraphicFramePr>
          <p:cNvPr id="16" name="Table 15">
            <a:extLst>
              <a:ext uri="{FF2B5EF4-FFF2-40B4-BE49-F238E27FC236}">
                <a16:creationId xmlns:a16="http://schemas.microsoft.com/office/drawing/2014/main" id="{0086983C-ECF5-E5A4-28FE-314DBF8C9779}"/>
              </a:ext>
            </a:extLst>
          </p:cNvPr>
          <p:cNvGraphicFramePr>
            <a:graphicFrameLocks noGrp="1"/>
          </p:cNvGraphicFramePr>
          <p:nvPr/>
        </p:nvGraphicFramePr>
        <p:xfrm>
          <a:off x="504825" y="3143250"/>
          <a:ext cx="6124572" cy="1280160"/>
        </p:xfrm>
        <a:graphic>
          <a:graphicData uri="http://schemas.openxmlformats.org/drawingml/2006/table">
            <a:tbl>
              <a:tblPr bandRow="1">
                <a:tableStyleId>{5C22544A-7EE6-4342-B048-85BDC9FD1C3A}</a:tableStyleId>
              </a:tblPr>
              <a:tblGrid>
                <a:gridCol w="1609723">
                  <a:extLst>
                    <a:ext uri="{9D8B030D-6E8A-4147-A177-3AD203B41FA5}">
                      <a16:colId xmlns:a16="http://schemas.microsoft.com/office/drawing/2014/main" val="1179761899"/>
                    </a:ext>
                  </a:extLst>
                </a:gridCol>
                <a:gridCol w="2333624">
                  <a:extLst>
                    <a:ext uri="{9D8B030D-6E8A-4147-A177-3AD203B41FA5}">
                      <a16:colId xmlns:a16="http://schemas.microsoft.com/office/drawing/2014/main" val="4290493069"/>
                    </a:ext>
                  </a:extLst>
                </a:gridCol>
                <a:gridCol w="2181225">
                  <a:extLst>
                    <a:ext uri="{9D8B030D-6E8A-4147-A177-3AD203B41FA5}">
                      <a16:colId xmlns:a16="http://schemas.microsoft.com/office/drawing/2014/main" val="1865896688"/>
                    </a:ext>
                  </a:extLst>
                </a:gridCol>
              </a:tblGrid>
              <a:tr h="0">
                <a:tc>
                  <a:txBody>
                    <a:bodyPr/>
                    <a:lstStyle/>
                    <a:p>
                      <a:pPr algn="l">
                        <a:buNone/>
                      </a:pPr>
                      <a:r>
                        <a:rPr lang="en-US" sz="600">
                          <a:effectLst/>
                        </a:rPr>
                        <a:t>Hardware element</a:t>
                      </a:r>
                    </a:p>
                  </a:txBody>
                  <a:tcPr marL="123825" marR="123825" marT="57150" marB="57150" anchor="ctr">
                    <a:lnL>
                      <a:noFill/>
                    </a:lnL>
                    <a:lnR>
                      <a:noFill/>
                    </a:lnR>
                    <a:lnT>
                      <a:noFill/>
                    </a:lnT>
                    <a:lnB>
                      <a:noFill/>
                    </a:lnB>
                    <a:noFill/>
                  </a:tcPr>
                </a:tc>
                <a:tc>
                  <a:txBody>
                    <a:bodyPr/>
                    <a:lstStyle/>
                    <a:p>
                      <a:pPr algn="l">
                        <a:buNone/>
                      </a:pPr>
                      <a:r>
                        <a:rPr lang="en-US" sz="600">
                          <a:effectLst/>
                        </a:rPr>
                        <a:t>Role in limiting or measuring SC</a:t>
                      </a:r>
                    </a:p>
                  </a:txBody>
                  <a:tcPr marL="123825" marR="123825" marT="57150" marB="57150" anchor="ctr">
                    <a:lnL>
                      <a:noFill/>
                    </a:lnL>
                    <a:lnR>
                      <a:noFill/>
                    </a:lnR>
                    <a:lnT>
                      <a:noFill/>
                    </a:lnT>
                    <a:lnB>
                      <a:noFill/>
                    </a:lnB>
                    <a:noFill/>
                  </a:tcPr>
                </a:tc>
                <a:tc>
                  <a:txBody>
                    <a:bodyPr/>
                    <a:lstStyle/>
                    <a:p>
                      <a:pPr algn="l">
                        <a:buNone/>
                      </a:pPr>
                      <a:r>
                        <a:rPr lang="en-US" sz="600">
                          <a:effectLst/>
                        </a:rPr>
                        <a:t>Notes</a:t>
                      </a:r>
                    </a:p>
                  </a:txBody>
                  <a:tcPr marL="123825" marR="123825" marT="57150" marB="57150" anchor="ctr">
                    <a:lnL>
                      <a:noFill/>
                    </a:lnL>
                    <a:lnR>
                      <a:noFill/>
                    </a:lnR>
                    <a:lnT>
                      <a:noFill/>
                    </a:lnT>
                    <a:lnB>
                      <a:noFill/>
                    </a:lnB>
                    <a:noFill/>
                  </a:tcPr>
                </a:tc>
                <a:extLst>
                  <a:ext uri="{0D108BD9-81ED-4DB2-BD59-A6C34878D82A}">
                    <a16:rowId xmlns:a16="http://schemas.microsoft.com/office/drawing/2014/main" val="779467799"/>
                  </a:ext>
                </a:extLst>
              </a:tr>
              <a:tr h="0">
                <a:tc>
                  <a:txBody>
                    <a:bodyPr/>
                    <a:lstStyle/>
                    <a:p>
                      <a:pPr>
                        <a:buNone/>
                      </a:pPr>
                      <a:r>
                        <a:rPr lang="en-US" sz="600" b="1">
                          <a:effectLst/>
                        </a:rPr>
                        <a:t>Gating grid</a:t>
                      </a:r>
                      <a:r>
                        <a:rPr lang="en-US" sz="600">
                          <a:effectLst/>
                        </a:rPr>
                        <a:t> (1 mm-pitch wires, ±115 V open / −40 V,−190 V closed)</a:t>
                      </a:r>
                    </a:p>
                  </a:txBody>
                  <a:tcPr marL="123825" marR="123825" marT="57150" marB="57150" anchor="ctr">
                    <a:lnL>
                      <a:noFill/>
                    </a:lnL>
                    <a:lnR>
                      <a:noFill/>
                    </a:lnR>
                    <a:lnT>
                      <a:noFill/>
                    </a:lnT>
                    <a:lnB>
                      <a:noFill/>
                    </a:lnB>
                    <a:noFill/>
                  </a:tcPr>
                </a:tc>
                <a:tc>
                  <a:txBody>
                    <a:bodyPr/>
                    <a:lstStyle/>
                    <a:p>
                      <a:pPr>
                        <a:buNone/>
                      </a:pPr>
                      <a:r>
                        <a:rPr lang="en-US" sz="600">
                          <a:effectLst/>
                        </a:rPr>
                        <a:t>Blocks ion back-flow from MWPC anodes between triggers; operation parameters have been </a:t>
                      </a:r>
                      <a:r>
                        <a:rPr lang="en-US" sz="600" err="1">
                          <a:effectLst/>
                        </a:rPr>
                        <a:t>optimised</a:t>
                      </a:r>
                      <a:r>
                        <a:rPr lang="en-US" sz="600">
                          <a:effectLst/>
                        </a:rPr>
                        <a:t> in dedicated studies.</a:t>
                      </a:r>
                    </a:p>
                  </a:txBody>
                  <a:tcPr marL="123825" marR="123825" marT="57150" marB="57150" anchor="ctr">
                    <a:lnL>
                      <a:noFill/>
                    </a:lnL>
                    <a:lnR>
                      <a:noFill/>
                    </a:lnR>
                    <a:lnT>
                      <a:noFill/>
                    </a:lnT>
                    <a:lnB>
                      <a:noFill/>
                    </a:lnB>
                    <a:noFill/>
                  </a:tcPr>
                </a:tc>
                <a:tc>
                  <a:txBody>
                    <a:bodyPr/>
                    <a:lstStyle/>
                    <a:p>
                      <a:pPr>
                        <a:buNone/>
                      </a:pPr>
                      <a:r>
                        <a:rPr lang="en-US" sz="600">
                          <a:effectLst/>
                        </a:rPr>
                        <a:t>Streaming/open-grid modes were tested in Run-16 to quantify residual ion back-flow (IBF). (</a:t>
                      </a:r>
                      <a:r>
                        <a:rPr lang="en-US" sz="600" u="none" strike="noStrike">
                          <a:solidFill>
                            <a:srgbClr val="386FE5"/>
                          </a:solidFill>
                          <a:effectLst/>
                          <a:hlinkClick r:id="rId8"/>
                        </a:rPr>
                        <a:t>drupal.star.bnl.gov</a:t>
                      </a:r>
                      <a:r>
                        <a:rPr lang="en-US" sz="600">
                          <a:effectLst/>
                        </a:rPr>
                        <a:t>)</a:t>
                      </a:r>
                    </a:p>
                  </a:txBody>
                  <a:tcPr marL="123825" marR="123825" marT="57150" marB="57150" anchor="ctr">
                    <a:lnL>
                      <a:noFill/>
                    </a:lnL>
                    <a:lnR>
                      <a:noFill/>
                    </a:lnR>
                    <a:lnT>
                      <a:noFill/>
                    </a:lnT>
                    <a:lnB>
                      <a:noFill/>
                    </a:lnB>
                    <a:noFill/>
                  </a:tcPr>
                </a:tc>
                <a:extLst>
                  <a:ext uri="{0D108BD9-81ED-4DB2-BD59-A6C34878D82A}">
                    <a16:rowId xmlns:a16="http://schemas.microsoft.com/office/drawing/2014/main" val="1146705326"/>
                  </a:ext>
                </a:extLst>
              </a:tr>
              <a:tr h="0">
                <a:tc>
                  <a:txBody>
                    <a:bodyPr/>
                    <a:lstStyle/>
                    <a:p>
                      <a:pPr>
                        <a:buNone/>
                      </a:pPr>
                      <a:r>
                        <a:rPr lang="en-US" sz="600" b="1">
                          <a:effectLst/>
                        </a:rPr>
                        <a:t>Central membrane &amp; field-cage resistors</a:t>
                      </a:r>
                      <a:endParaRPr lang="en-US" sz="600">
                        <a:effectLst/>
                      </a:endParaRPr>
                    </a:p>
                  </a:txBody>
                  <a:tcPr marL="123825" marR="123825" marT="57150" marB="57150" anchor="ctr">
                    <a:lnL>
                      <a:noFill/>
                    </a:lnL>
                    <a:lnR>
                      <a:noFill/>
                    </a:lnR>
                    <a:lnT>
                      <a:noFill/>
                    </a:lnT>
                    <a:lnB>
                      <a:noFill/>
                    </a:lnB>
                    <a:noFill/>
                  </a:tcPr>
                </a:tc>
                <a:tc>
                  <a:txBody>
                    <a:bodyPr/>
                    <a:lstStyle/>
                    <a:p>
                      <a:pPr>
                        <a:buNone/>
                      </a:pPr>
                      <a:r>
                        <a:rPr lang="en-US" sz="600">
                          <a:effectLst/>
                        </a:rPr>
                        <a:t>Provide a highly uniform nominal field against which distortions are computed.</a:t>
                      </a:r>
                    </a:p>
                  </a:txBody>
                  <a:tcPr marL="123825" marR="123825" marT="57150" marB="57150" anchor="ctr">
                    <a:lnL>
                      <a:noFill/>
                    </a:lnL>
                    <a:lnR>
                      <a:noFill/>
                    </a:lnR>
                    <a:lnT>
                      <a:noFill/>
                    </a:lnT>
                    <a:lnB>
                      <a:noFill/>
                    </a:lnB>
                    <a:noFill/>
                  </a:tcPr>
                </a:tc>
                <a:tc>
                  <a:txBody>
                    <a:bodyPr/>
                    <a:lstStyle/>
                    <a:p>
                      <a:pPr>
                        <a:buNone/>
                      </a:pPr>
                      <a:r>
                        <a:rPr lang="en-US" sz="600">
                          <a:effectLst/>
                        </a:rPr>
                        <a:t>—</a:t>
                      </a:r>
                    </a:p>
                  </a:txBody>
                  <a:tcPr marL="123825" marR="123825" marT="57150" marB="57150" anchor="ctr">
                    <a:lnL>
                      <a:noFill/>
                    </a:lnL>
                    <a:lnR>
                      <a:noFill/>
                    </a:lnR>
                    <a:lnT>
                      <a:noFill/>
                    </a:lnT>
                    <a:lnB>
                      <a:noFill/>
                    </a:lnB>
                    <a:noFill/>
                  </a:tcPr>
                </a:tc>
                <a:extLst>
                  <a:ext uri="{0D108BD9-81ED-4DB2-BD59-A6C34878D82A}">
                    <a16:rowId xmlns:a16="http://schemas.microsoft.com/office/drawing/2014/main" val="1657945671"/>
                  </a:ext>
                </a:extLst>
              </a:tr>
              <a:tr h="0">
                <a:tc>
                  <a:txBody>
                    <a:bodyPr/>
                    <a:lstStyle/>
                    <a:p>
                      <a:pPr>
                        <a:buNone/>
                      </a:pPr>
                      <a:r>
                        <a:rPr lang="en-US" sz="600" b="1">
                          <a:effectLst/>
                        </a:rPr>
                        <a:t>UV-laser track system</a:t>
                      </a:r>
                      <a:endParaRPr lang="en-US" sz="600">
                        <a:effectLst/>
                      </a:endParaRPr>
                    </a:p>
                  </a:txBody>
                  <a:tcPr marL="123825" marR="123825" marT="57150" marB="57150" anchor="ctr">
                    <a:lnL>
                      <a:noFill/>
                    </a:lnL>
                    <a:lnR>
                      <a:noFill/>
                    </a:lnR>
                    <a:lnT>
                      <a:noFill/>
                    </a:lnT>
                    <a:lnB>
                      <a:noFill/>
                    </a:lnB>
                    <a:noFill/>
                  </a:tcPr>
                </a:tc>
                <a:tc>
                  <a:txBody>
                    <a:bodyPr/>
                    <a:lstStyle/>
                    <a:p>
                      <a:pPr>
                        <a:buNone/>
                      </a:pPr>
                      <a:r>
                        <a:rPr lang="en-US" sz="600">
                          <a:effectLst/>
                        </a:rPr>
                        <a:t>Generates straight “reference” tracks every 90 s that sample the full drift volume; used to anchor long-term alignment of the correction maps.</a:t>
                      </a:r>
                    </a:p>
                  </a:txBody>
                  <a:tcPr marL="123825" marR="123825" marT="57150" marB="57150" anchor="ctr">
                    <a:lnL>
                      <a:noFill/>
                    </a:lnL>
                    <a:lnR>
                      <a:noFill/>
                    </a:lnR>
                    <a:lnT>
                      <a:noFill/>
                    </a:lnT>
                    <a:lnB>
                      <a:noFill/>
                    </a:lnB>
                    <a:noFill/>
                  </a:tcPr>
                </a:tc>
                <a:tc>
                  <a:txBody>
                    <a:bodyPr/>
                    <a:lstStyle/>
                    <a:p>
                      <a:pPr>
                        <a:buNone/>
                      </a:pPr>
                      <a:r>
                        <a:rPr lang="en-US" sz="600">
                          <a:effectLst/>
                        </a:rPr>
                        <a:t>System design described in the TPC technical papers. (</a:t>
                      </a:r>
                      <a:r>
                        <a:rPr lang="en-US" sz="600" u="none" strike="noStrike">
                          <a:solidFill>
                            <a:srgbClr val="386FE5"/>
                          </a:solidFill>
                          <a:effectLst/>
                          <a:hlinkClick r:id="rId9"/>
                        </a:rPr>
                        <a:t>ScienceDirect</a:t>
                      </a:r>
                      <a:r>
                        <a:rPr lang="en-US" sz="600">
                          <a:effectLst/>
                        </a:rPr>
                        <a:t>)</a:t>
                      </a:r>
                    </a:p>
                  </a:txBody>
                  <a:tcPr marL="123825" marR="123825" marT="57150" marB="57150" anchor="ctr">
                    <a:lnL>
                      <a:noFill/>
                    </a:lnL>
                    <a:lnR>
                      <a:noFill/>
                    </a:lnR>
                    <a:lnT>
                      <a:noFill/>
                    </a:lnT>
                    <a:lnB>
                      <a:noFill/>
                    </a:lnB>
                    <a:noFill/>
                  </a:tcPr>
                </a:tc>
                <a:extLst>
                  <a:ext uri="{0D108BD9-81ED-4DB2-BD59-A6C34878D82A}">
                    <a16:rowId xmlns:a16="http://schemas.microsoft.com/office/drawing/2014/main" val="2758271015"/>
                  </a:ext>
                </a:extLst>
              </a:tr>
            </a:tbl>
          </a:graphicData>
        </a:graphic>
      </p:graphicFrame>
      <p:sp>
        <p:nvSpPr>
          <p:cNvPr id="17" name="TextBox 16">
            <a:extLst>
              <a:ext uri="{FF2B5EF4-FFF2-40B4-BE49-F238E27FC236}">
                <a16:creationId xmlns:a16="http://schemas.microsoft.com/office/drawing/2014/main" id="{50A513E8-7DDB-EE35-A948-3682B97A0938}"/>
              </a:ext>
            </a:extLst>
          </p:cNvPr>
          <p:cNvSpPr txBox="1"/>
          <p:nvPr/>
        </p:nvSpPr>
        <p:spPr>
          <a:xfrm>
            <a:off x="504825" y="1143000"/>
            <a:ext cx="6257925" cy="5509200"/>
          </a:xfrm>
          <a:prstGeom prst="rect">
            <a:avLst/>
          </a:prstGeom>
          <a:noFill/>
          <a:ln>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3F4350"/>
                </a:solidFill>
                <a:latin typeface="Aptos"/>
                <a:ea typeface="Open Sans"/>
                <a:cs typeface="Open Sans"/>
              </a:rPr>
              <a:t>ChatGPT o3 (Commercial Enterprise)</a:t>
            </a:r>
          </a:p>
          <a:p>
            <a:r>
              <a:rPr lang="en-US" sz="800">
                <a:solidFill>
                  <a:srgbClr val="3F4350"/>
                </a:solidFill>
                <a:latin typeface="Aptos"/>
                <a:ea typeface="Open Sans"/>
                <a:cs typeface="Open Sans"/>
              </a:rPr>
              <a:t>Below is an outline of the way STAR treats space-charge (SC) from first principles all the way through the final track‐reconstruction pass. Citations point either to the original 2006 </a:t>
            </a:r>
            <a:r>
              <a:rPr lang="en-US" sz="800" err="1">
                <a:solidFill>
                  <a:srgbClr val="3F4350"/>
                </a:solidFill>
                <a:latin typeface="Aptos"/>
                <a:ea typeface="Open Sans"/>
                <a:cs typeface="Open Sans"/>
              </a:rPr>
              <a:t>Nucl</a:t>
            </a:r>
            <a:r>
              <a:rPr lang="en-US" sz="800">
                <a:solidFill>
                  <a:srgbClr val="3F4350"/>
                </a:solidFill>
                <a:latin typeface="Aptos"/>
                <a:ea typeface="Open Sans"/>
                <a:cs typeface="Open Sans"/>
              </a:rPr>
              <a:t>. Instr. Meth. note that laid out the algorithm, or to more recent Run-22 calibration material and internal studies of the gating grid.</a:t>
            </a:r>
            <a:endParaRPr lang="en-US" sz="800">
              <a:cs typeface="Arial"/>
            </a:endParaRPr>
          </a:p>
          <a:p>
            <a:endParaRPr lang="en-US" sz="800">
              <a:solidFill>
                <a:srgbClr val="3F4350"/>
              </a:solidFill>
              <a:latin typeface="Aptos"/>
              <a:ea typeface="Open Sans"/>
              <a:cs typeface="Open Sans"/>
            </a:endParaRPr>
          </a:p>
          <a:p>
            <a:r>
              <a:rPr lang="en-US" sz="800" b="1">
                <a:solidFill>
                  <a:srgbClr val="3F4350"/>
                </a:solidFill>
                <a:latin typeface="Aptos"/>
                <a:ea typeface="Open Sans"/>
                <a:cs typeface="Open Sans"/>
              </a:rPr>
              <a:t>1. What the “space-charge problem” is</a:t>
            </a:r>
          </a:p>
          <a:p>
            <a:pPr>
              <a:buFont typeface=""/>
              <a:buChar char="•"/>
            </a:pPr>
            <a:r>
              <a:rPr lang="en-US" sz="800" b="1">
                <a:solidFill>
                  <a:srgbClr val="3F4350"/>
                </a:solidFill>
                <a:latin typeface="Aptos"/>
                <a:ea typeface="Open Sans"/>
                <a:cs typeface="Open Sans"/>
              </a:rPr>
              <a:t>Source of SC</a:t>
            </a:r>
            <a:r>
              <a:rPr lang="en-US" sz="800">
                <a:solidFill>
                  <a:srgbClr val="3F4350"/>
                </a:solidFill>
                <a:latin typeface="Aptos"/>
                <a:ea typeface="Open Sans"/>
                <a:cs typeface="Open Sans"/>
              </a:rPr>
              <a:t> – every RHIC collision floods the TPC gas with slow-drifting positive ions. They build up on ~½-s time-scales (an ion drift across the 210 cm chamber). The accumulated charge modifies the otherwise uniform E-field. The dominant effect is an </a:t>
            </a:r>
            <a:r>
              <a:rPr lang="en-US" sz="800" b="1">
                <a:solidFill>
                  <a:srgbClr val="3F4350"/>
                </a:solidFill>
                <a:latin typeface="Aptos"/>
                <a:ea typeface="Open Sans"/>
                <a:cs typeface="Open Sans"/>
              </a:rPr>
              <a:t>azimuthal (φ) twist</a:t>
            </a:r>
            <a:r>
              <a:rPr lang="en-US" sz="800">
                <a:solidFill>
                  <a:srgbClr val="3F4350"/>
                </a:solidFill>
                <a:latin typeface="Aptos"/>
                <a:ea typeface="Open Sans"/>
                <a:cs typeface="Open Sans"/>
              </a:rPr>
              <a:t> of all hit positions that is roughly proportional to the average charge density ρₛ꜀. (</a:t>
            </a:r>
            <a:r>
              <a:rPr lang="en-US" sz="800">
                <a:solidFill>
                  <a:srgbClr val="386FE5"/>
                </a:solidFill>
                <a:latin typeface="Aptos"/>
                <a:ea typeface="Open Sans"/>
                <a:cs typeface="Open Sans"/>
                <a:hlinkClick r:id="rId10"/>
              </a:rPr>
              <a:t>ar5iv</a:t>
            </a:r>
            <a:r>
              <a:rPr lang="en-US" sz="800">
                <a:solidFill>
                  <a:srgbClr val="3F4350"/>
                </a:solidFill>
                <a:latin typeface="Aptos"/>
                <a:ea typeface="Open Sans"/>
                <a:cs typeface="Open Sans"/>
              </a:rPr>
              <a:t>)</a:t>
            </a:r>
          </a:p>
          <a:p>
            <a:pPr>
              <a:buFont typeface=""/>
              <a:buChar char="•"/>
            </a:pPr>
            <a:r>
              <a:rPr lang="en-US" sz="800" b="1">
                <a:solidFill>
                  <a:srgbClr val="3F4350"/>
                </a:solidFill>
                <a:latin typeface="Aptos"/>
                <a:ea typeface="Open Sans"/>
                <a:cs typeface="Open Sans"/>
              </a:rPr>
              <a:t>Magnitude</a:t>
            </a:r>
            <a:r>
              <a:rPr lang="en-US" sz="800">
                <a:solidFill>
                  <a:srgbClr val="3F4350"/>
                </a:solidFill>
                <a:latin typeface="Aptos"/>
                <a:ea typeface="Open Sans"/>
                <a:cs typeface="Open Sans"/>
              </a:rPr>
              <a:t> – before corrections, offsets of 1 cm in signed DCA (</a:t>
            </a:r>
            <a:r>
              <a:rPr lang="en-US" sz="800" err="1">
                <a:solidFill>
                  <a:srgbClr val="3F4350"/>
                </a:solidFill>
                <a:latin typeface="Aptos"/>
                <a:ea typeface="Open Sans"/>
                <a:cs typeface="Open Sans"/>
              </a:rPr>
              <a:t>sDCA</a:t>
            </a:r>
            <a:r>
              <a:rPr lang="en-US" sz="800">
                <a:solidFill>
                  <a:srgbClr val="3F4350"/>
                </a:solidFill>
                <a:latin typeface="Aptos"/>
                <a:ea typeface="Open Sans"/>
                <a:cs typeface="Open Sans"/>
              </a:rPr>
              <a:t>) for central </a:t>
            </a:r>
            <a:r>
              <a:rPr lang="en-US" sz="800" err="1">
                <a:solidFill>
                  <a:srgbClr val="3F4350"/>
                </a:solidFill>
                <a:latin typeface="Aptos"/>
                <a:ea typeface="Open Sans"/>
                <a:cs typeface="Open Sans"/>
              </a:rPr>
              <a:t>Au+Au</a:t>
            </a:r>
            <a:r>
              <a:rPr lang="en-US" sz="800">
                <a:solidFill>
                  <a:srgbClr val="3F4350"/>
                </a:solidFill>
                <a:latin typeface="Aptos"/>
                <a:ea typeface="Open Sans"/>
                <a:cs typeface="Open Sans"/>
              </a:rPr>
              <a:t> events were observed, large enough to spoil momentum resolution and primary-vertex finding. (</a:t>
            </a:r>
            <a:r>
              <a:rPr lang="en-US" sz="800">
                <a:solidFill>
                  <a:srgbClr val="386FE5"/>
                </a:solidFill>
                <a:latin typeface="Aptos"/>
                <a:ea typeface="Open Sans"/>
                <a:cs typeface="Open Sans"/>
                <a:hlinkClick r:id="rId10"/>
              </a:rPr>
              <a:t>ar5iv</a:t>
            </a:r>
            <a:r>
              <a:rPr lang="en-US" sz="800">
                <a:solidFill>
                  <a:srgbClr val="3F4350"/>
                </a:solidFill>
                <a:latin typeface="Aptos"/>
                <a:ea typeface="Open Sans"/>
                <a:cs typeface="Open Sans"/>
              </a:rPr>
              <a:t>)</a:t>
            </a:r>
          </a:p>
          <a:p>
            <a:r>
              <a:rPr lang="en-US" sz="800" b="1">
                <a:solidFill>
                  <a:srgbClr val="3F4350"/>
                </a:solidFill>
                <a:latin typeface="Aptos"/>
                <a:ea typeface="Open Sans"/>
                <a:cs typeface="Open Sans"/>
              </a:rPr>
              <a:t>2. Hardware mitigations built into STAR</a:t>
            </a:r>
          </a:p>
          <a:p>
            <a:r>
              <a:rPr lang="en-US" sz="800" b="1">
                <a:solidFill>
                  <a:srgbClr val="3F4350"/>
                </a:solidFill>
                <a:latin typeface="Aptos"/>
                <a:ea typeface="Open Sans"/>
                <a:cs typeface="Open Sans"/>
              </a:rPr>
              <a:t>3. Simulation framework</a:t>
            </a:r>
          </a:p>
          <a:p>
            <a:r>
              <a:rPr lang="en-US" sz="800">
                <a:solidFill>
                  <a:srgbClr val="3F4350"/>
                </a:solidFill>
                <a:latin typeface="Aptos"/>
                <a:ea typeface="Open Sans"/>
                <a:cs typeface="Open Sans"/>
              </a:rPr>
              <a:t>A numerical relaxation of Poisson’s equation is solved for a realistic ρₛ꜀(</a:t>
            </a:r>
            <a:r>
              <a:rPr lang="en-US" sz="800" err="1">
                <a:solidFill>
                  <a:srgbClr val="3F4350"/>
                </a:solidFill>
                <a:latin typeface="Aptos"/>
                <a:ea typeface="Open Sans"/>
                <a:cs typeface="Open Sans"/>
              </a:rPr>
              <a:t>r,z</a:t>
            </a:r>
            <a:r>
              <a:rPr lang="en-US" sz="800">
                <a:solidFill>
                  <a:srgbClr val="3F4350"/>
                </a:solidFill>
                <a:latin typeface="Aptos"/>
                <a:ea typeface="Open Sans"/>
                <a:cs typeface="Open Sans"/>
              </a:rPr>
              <a:t>) (∝ 1/r² from HIJET and uniform in z). The resulting potential gives a 3-D distortion map </a:t>
            </a:r>
            <a:r>
              <a:rPr lang="en-US" sz="800" b="1" err="1">
                <a:solidFill>
                  <a:srgbClr val="3F4350"/>
                </a:solidFill>
                <a:latin typeface="Aptos"/>
                <a:ea typeface="Open Sans"/>
                <a:cs typeface="Open Sans"/>
              </a:rPr>
              <a:t>Δrφ</a:t>
            </a:r>
            <a:r>
              <a:rPr lang="en-US" sz="800" b="1">
                <a:solidFill>
                  <a:srgbClr val="3F4350"/>
                </a:solidFill>
                <a:latin typeface="Aptos"/>
                <a:ea typeface="Open Sans"/>
                <a:cs typeface="Open Sans"/>
              </a:rPr>
              <a:t>(</a:t>
            </a:r>
            <a:r>
              <a:rPr lang="en-US" sz="800" b="1" err="1">
                <a:solidFill>
                  <a:srgbClr val="3F4350"/>
                </a:solidFill>
                <a:latin typeface="Aptos"/>
                <a:ea typeface="Open Sans"/>
                <a:cs typeface="Open Sans"/>
              </a:rPr>
              <a:t>r,z</a:t>
            </a:r>
            <a:r>
              <a:rPr lang="en-US" sz="800" b="1">
                <a:solidFill>
                  <a:srgbClr val="3F4350"/>
                </a:solidFill>
                <a:latin typeface="Aptos"/>
                <a:ea typeface="Open Sans"/>
                <a:cs typeface="Open Sans"/>
              </a:rPr>
              <a:t>; ρₛ꜀)</a:t>
            </a:r>
            <a:r>
              <a:rPr lang="en-US" sz="800">
                <a:solidFill>
                  <a:srgbClr val="3F4350"/>
                </a:solidFill>
                <a:latin typeface="Aptos"/>
                <a:ea typeface="Open Sans"/>
                <a:cs typeface="Open Sans"/>
              </a:rPr>
              <a:t> used by the offline calibration software. (</a:t>
            </a:r>
            <a:r>
              <a:rPr lang="en-US" sz="800">
                <a:solidFill>
                  <a:srgbClr val="386FE5"/>
                </a:solidFill>
                <a:latin typeface="Aptos"/>
                <a:ea typeface="Open Sans"/>
                <a:cs typeface="Open Sans"/>
                <a:hlinkClick r:id="rId10"/>
              </a:rPr>
              <a:t>ar5iv</a:t>
            </a:r>
            <a:r>
              <a:rPr lang="en-US" sz="800">
                <a:solidFill>
                  <a:srgbClr val="3F4350"/>
                </a:solidFill>
                <a:latin typeface="Aptos"/>
                <a:ea typeface="Open Sans"/>
                <a:cs typeface="Open Sans"/>
              </a:rPr>
              <a:t>)</a:t>
            </a:r>
          </a:p>
          <a:p>
            <a:r>
              <a:rPr lang="en-US" sz="800" b="1">
                <a:solidFill>
                  <a:srgbClr val="3F4350"/>
                </a:solidFill>
                <a:latin typeface="Aptos"/>
                <a:ea typeface="Open Sans"/>
                <a:cs typeface="Open Sans"/>
              </a:rPr>
              <a:t>4. How STAR measures ρₛ꜀ in data</a:t>
            </a: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endParaRPr lang="en-US" sz="800" b="1">
              <a:solidFill>
                <a:srgbClr val="3F4350"/>
              </a:solidFill>
              <a:latin typeface="Aptos"/>
              <a:ea typeface="Open Sans"/>
              <a:cs typeface="Open Sans"/>
            </a:endParaRPr>
          </a:p>
          <a:p>
            <a:r>
              <a:rPr lang="en-US" sz="800" b="1">
                <a:solidFill>
                  <a:srgbClr val="3F4350"/>
                </a:solidFill>
                <a:latin typeface="Aptos"/>
                <a:ea typeface="Open Sans"/>
                <a:cs typeface="Open Sans"/>
              </a:rPr>
              <a:t>5. Applying the correction</a:t>
            </a:r>
            <a:endParaRPr lang="en-US" sz="800">
              <a:latin typeface="Aptos"/>
            </a:endParaRPr>
          </a:p>
          <a:p>
            <a:pPr marL="285750" indent="-285750">
              <a:buFont typeface="Arial"/>
              <a:buChar char="•"/>
            </a:pPr>
            <a:r>
              <a:rPr lang="en-US" sz="800" b="1">
                <a:solidFill>
                  <a:srgbClr val="3F4350"/>
                </a:solidFill>
                <a:latin typeface="Aptos"/>
                <a:ea typeface="Open Sans"/>
                <a:cs typeface="Open Sans"/>
              </a:rPr>
              <a:t>Determine ρₛ꜀</a:t>
            </a:r>
            <a:r>
              <a:rPr lang="en-US" sz="800">
                <a:solidFill>
                  <a:srgbClr val="3F4350"/>
                </a:solidFill>
                <a:latin typeface="Aptos"/>
                <a:ea typeface="Open Sans"/>
                <a:cs typeface="Open Sans"/>
              </a:rPr>
              <a:t> for each event (running average seeded with first-event pre-pass).</a:t>
            </a:r>
            <a:endParaRPr lang="en-US" sz="800">
              <a:latin typeface="Aptos"/>
            </a:endParaRPr>
          </a:p>
          <a:p>
            <a:pPr marL="285750" indent="-285750">
              <a:buFont typeface="Arial"/>
              <a:buChar char="•"/>
            </a:pPr>
            <a:r>
              <a:rPr lang="en-US" sz="800">
                <a:solidFill>
                  <a:srgbClr val="3F4350"/>
                </a:solidFill>
                <a:latin typeface="Aptos"/>
                <a:ea typeface="Open Sans"/>
                <a:cs typeface="Open Sans"/>
              </a:rPr>
              <a:t>Look up </a:t>
            </a:r>
            <a:r>
              <a:rPr lang="en-US" sz="800" b="1" err="1">
                <a:solidFill>
                  <a:srgbClr val="3F4350"/>
                </a:solidFill>
                <a:latin typeface="Aptos"/>
                <a:ea typeface="Open Sans"/>
                <a:cs typeface="Open Sans"/>
              </a:rPr>
              <a:t>Δrφ</a:t>
            </a:r>
            <a:r>
              <a:rPr lang="en-US" sz="800" b="1">
                <a:solidFill>
                  <a:srgbClr val="3F4350"/>
                </a:solidFill>
                <a:latin typeface="Aptos"/>
                <a:ea typeface="Open Sans"/>
                <a:cs typeface="Open Sans"/>
              </a:rPr>
              <a:t>(</a:t>
            </a:r>
            <a:r>
              <a:rPr lang="en-US" sz="800" b="1" err="1">
                <a:solidFill>
                  <a:srgbClr val="3F4350"/>
                </a:solidFill>
                <a:latin typeface="Aptos"/>
                <a:ea typeface="Open Sans"/>
                <a:cs typeface="Open Sans"/>
              </a:rPr>
              <a:t>r,z</a:t>
            </a:r>
            <a:r>
              <a:rPr lang="en-US" sz="800" b="1">
                <a:solidFill>
                  <a:srgbClr val="3F4350"/>
                </a:solidFill>
                <a:latin typeface="Aptos"/>
                <a:ea typeface="Open Sans"/>
                <a:cs typeface="Open Sans"/>
              </a:rPr>
              <a:t>; ρₛ꜀)</a:t>
            </a:r>
            <a:r>
              <a:rPr lang="en-US" sz="800">
                <a:solidFill>
                  <a:srgbClr val="3F4350"/>
                </a:solidFill>
                <a:latin typeface="Aptos"/>
                <a:ea typeface="Open Sans"/>
                <a:cs typeface="Open Sans"/>
              </a:rPr>
              <a:t> and subtract it from every hit.</a:t>
            </a:r>
            <a:endParaRPr lang="en-US" sz="800">
              <a:latin typeface="Aptos"/>
            </a:endParaRPr>
          </a:p>
          <a:p>
            <a:pPr marL="285750" indent="-285750">
              <a:buFont typeface="Arial"/>
              <a:buChar char="•"/>
            </a:pPr>
            <a:r>
              <a:rPr lang="en-US" sz="800">
                <a:solidFill>
                  <a:srgbClr val="3F4350"/>
                </a:solidFill>
                <a:latin typeface="Aptos"/>
                <a:ea typeface="Open Sans"/>
                <a:cs typeface="Open Sans"/>
              </a:rPr>
              <a:t>Re-fit tracks.</a:t>
            </a:r>
            <a:endParaRPr lang="en-US" sz="800">
              <a:latin typeface="Aptos"/>
            </a:endParaRPr>
          </a:p>
          <a:p>
            <a:pPr marL="285750" indent="-285750">
              <a:buFont typeface="Arial"/>
              <a:buChar char="•"/>
            </a:pPr>
            <a:r>
              <a:rPr lang="en-US" sz="800">
                <a:solidFill>
                  <a:srgbClr val="3F4350"/>
                </a:solidFill>
                <a:latin typeface="Aptos"/>
                <a:ea typeface="Open Sans"/>
                <a:cs typeface="Open Sans"/>
              </a:rPr>
              <a:t>Iterate once; the procedure is self-correcting because </a:t>
            </a:r>
            <a:r>
              <a:rPr lang="en-US" sz="800" err="1">
                <a:solidFill>
                  <a:srgbClr val="3F4350"/>
                </a:solidFill>
                <a:latin typeface="Aptos"/>
                <a:ea typeface="Open Sans"/>
                <a:cs typeface="Open Sans"/>
              </a:rPr>
              <a:t>sDCA</a:t>
            </a:r>
            <a:r>
              <a:rPr lang="en-US" sz="800">
                <a:solidFill>
                  <a:srgbClr val="3F4350"/>
                </a:solidFill>
                <a:latin typeface="Aptos"/>
                <a:ea typeface="Open Sans"/>
                <a:cs typeface="Open Sans"/>
              </a:rPr>
              <a:t> → 0 when the map is right. (</a:t>
            </a:r>
            <a:r>
              <a:rPr lang="en-US" sz="800">
                <a:solidFill>
                  <a:srgbClr val="386FE5"/>
                </a:solidFill>
                <a:latin typeface="Aptos"/>
                <a:ea typeface="Open Sans"/>
                <a:cs typeface="Open Sans"/>
                <a:hlinkClick r:id="rId10"/>
              </a:rPr>
              <a:t>ar5iv</a:t>
            </a:r>
            <a:r>
              <a:rPr lang="en-US" sz="800">
                <a:solidFill>
                  <a:srgbClr val="3F4350"/>
                </a:solidFill>
                <a:latin typeface="Aptos"/>
                <a:ea typeface="Open Sans"/>
                <a:cs typeface="Open Sans"/>
              </a:rPr>
              <a:t>)</a:t>
            </a:r>
            <a:endParaRPr lang="en-US" sz="800">
              <a:latin typeface="Aptos"/>
            </a:endParaRPr>
          </a:p>
          <a:p>
            <a:r>
              <a:rPr lang="en-US" sz="800" b="1">
                <a:solidFill>
                  <a:srgbClr val="3F4350"/>
                </a:solidFill>
                <a:latin typeface="Aptos"/>
                <a:ea typeface="Open Sans"/>
                <a:cs typeface="Open Sans"/>
              </a:rPr>
              <a:t>6. Performance and recent improvements</a:t>
            </a:r>
            <a:endParaRPr lang="en-US" sz="800">
              <a:latin typeface="Aptos"/>
            </a:endParaRPr>
          </a:p>
          <a:p>
            <a:pPr marL="285750" indent="-285750">
              <a:buFont typeface="Arial"/>
              <a:buChar char="•"/>
            </a:pPr>
            <a:r>
              <a:rPr lang="en-US" sz="800">
                <a:solidFill>
                  <a:srgbClr val="3F4350"/>
                </a:solidFill>
                <a:latin typeface="Aptos"/>
                <a:ea typeface="Open Sans"/>
                <a:cs typeface="Open Sans"/>
              </a:rPr>
              <a:t>With the </a:t>
            </a:r>
            <a:r>
              <a:rPr lang="en-US" sz="800" b="1" err="1">
                <a:solidFill>
                  <a:srgbClr val="3F4350"/>
                </a:solidFill>
                <a:latin typeface="Aptos"/>
                <a:ea typeface="Open Sans"/>
                <a:cs typeface="Open Sans"/>
              </a:rPr>
              <a:t>iTPC</a:t>
            </a:r>
            <a:r>
              <a:rPr lang="en-US" sz="800" b="1">
                <a:solidFill>
                  <a:srgbClr val="3F4350"/>
                </a:solidFill>
                <a:latin typeface="Aptos"/>
                <a:ea typeface="Open Sans"/>
                <a:cs typeface="Open Sans"/>
              </a:rPr>
              <a:t> upgrade</a:t>
            </a:r>
            <a:r>
              <a:rPr lang="en-US" sz="800">
                <a:solidFill>
                  <a:srgbClr val="3F4350"/>
                </a:solidFill>
                <a:latin typeface="Aptos"/>
                <a:ea typeface="Open Sans"/>
                <a:cs typeface="Open Sans"/>
              </a:rPr>
              <a:t> (full‐pad inner sectors &amp; lower ion back-flow), grid-leak distortions have become negligible and SC corrections converge in ≤8 passes for an entire run. (</a:t>
            </a:r>
            <a:r>
              <a:rPr lang="en-US" sz="800">
                <a:solidFill>
                  <a:srgbClr val="386FE5"/>
                </a:solidFill>
                <a:latin typeface="Aptos"/>
                <a:ea typeface="Open Sans"/>
                <a:cs typeface="Open Sans"/>
                <a:hlinkClick r:id="rId11"/>
              </a:rPr>
              <a:t>drupal.star.bnl.gov</a:t>
            </a:r>
            <a:r>
              <a:rPr lang="en-US" sz="800">
                <a:solidFill>
                  <a:srgbClr val="3F4350"/>
                </a:solidFill>
                <a:latin typeface="Aptos"/>
                <a:ea typeface="Open Sans"/>
                <a:cs typeface="Open Sans"/>
              </a:rPr>
              <a:t>)</a:t>
            </a:r>
            <a:endParaRPr lang="en-US" sz="800">
              <a:latin typeface="Aptos"/>
            </a:endParaRPr>
          </a:p>
          <a:p>
            <a:pPr marL="285750" indent="-285750">
              <a:buFont typeface="Arial"/>
              <a:buChar char="•"/>
            </a:pPr>
            <a:r>
              <a:rPr lang="en-US" sz="800">
                <a:solidFill>
                  <a:srgbClr val="3F4350"/>
                </a:solidFill>
                <a:latin typeface="Aptos"/>
                <a:ea typeface="Open Sans"/>
                <a:cs typeface="Open Sans"/>
              </a:rPr>
              <a:t>The event-plane detector (EPD) now supplies an independent luminosity-like scaler that is being evaluated as an even better real-time predictor of ρₛ꜀ for high-rate </a:t>
            </a:r>
            <a:r>
              <a:rPr lang="en-US" sz="800" err="1">
                <a:solidFill>
                  <a:srgbClr val="3F4350"/>
                </a:solidFill>
                <a:latin typeface="Aptos"/>
                <a:ea typeface="Open Sans"/>
                <a:cs typeface="Open Sans"/>
              </a:rPr>
              <a:t>p+p</a:t>
            </a:r>
            <a:r>
              <a:rPr lang="en-US" sz="800">
                <a:solidFill>
                  <a:srgbClr val="3F4350"/>
                </a:solidFill>
                <a:latin typeface="Aptos"/>
                <a:ea typeface="Open Sans"/>
                <a:cs typeface="Open Sans"/>
              </a:rPr>
              <a:t> running. (</a:t>
            </a:r>
            <a:r>
              <a:rPr lang="en-US" sz="800">
                <a:solidFill>
                  <a:srgbClr val="386FE5"/>
                </a:solidFill>
                <a:latin typeface="Aptos"/>
                <a:ea typeface="Open Sans"/>
                <a:cs typeface="Open Sans"/>
                <a:hlinkClick r:id="rId11"/>
              </a:rPr>
              <a:t>drupal.star.bnl.gov</a:t>
            </a:r>
            <a:r>
              <a:rPr lang="en-US" sz="800">
                <a:solidFill>
                  <a:srgbClr val="3F4350"/>
                </a:solidFill>
                <a:latin typeface="Aptos"/>
                <a:ea typeface="Open Sans"/>
                <a:cs typeface="Open Sans"/>
              </a:rPr>
              <a:t>)</a:t>
            </a:r>
            <a:endParaRPr lang="en-US" sz="800">
              <a:latin typeface="Aptos"/>
            </a:endParaRPr>
          </a:p>
          <a:p>
            <a:r>
              <a:rPr lang="en-US" sz="800" b="1">
                <a:solidFill>
                  <a:srgbClr val="3F4350"/>
                </a:solidFill>
                <a:latin typeface="Aptos"/>
                <a:ea typeface="Open Sans"/>
                <a:cs typeface="Open Sans"/>
              </a:rPr>
              <a:t>Take-away</a:t>
            </a:r>
            <a:endParaRPr lang="en-US" sz="800">
              <a:latin typeface="Aptos"/>
            </a:endParaRPr>
          </a:p>
          <a:p>
            <a:r>
              <a:rPr lang="en-US" sz="800">
                <a:solidFill>
                  <a:srgbClr val="3F4350"/>
                </a:solidFill>
                <a:latin typeface="Aptos"/>
                <a:ea typeface="Open Sans"/>
                <a:cs typeface="Open Sans"/>
              </a:rPr>
              <a:t>Space-charge is an ever-present, rate-dependent distortion in the STAR TPC. STAR combats it with a </a:t>
            </a:r>
            <a:r>
              <a:rPr lang="en-US" sz="800" b="1">
                <a:solidFill>
                  <a:srgbClr val="3F4350"/>
                </a:solidFill>
                <a:latin typeface="Aptos"/>
                <a:ea typeface="Open Sans"/>
                <a:cs typeface="Open Sans"/>
              </a:rPr>
              <a:t>three-layer </a:t>
            </a:r>
            <a:r>
              <a:rPr lang="en-US" sz="800" b="1" err="1">
                <a:solidFill>
                  <a:srgbClr val="3F4350"/>
                </a:solidFill>
                <a:latin typeface="Aptos"/>
                <a:ea typeface="Open Sans"/>
                <a:cs typeface="Open Sans"/>
              </a:rPr>
              <a:t>defence</a:t>
            </a:r>
            <a:r>
              <a:rPr lang="en-US" sz="800">
                <a:solidFill>
                  <a:srgbClr val="3F4350"/>
                </a:solidFill>
                <a:latin typeface="Aptos"/>
                <a:ea typeface="Open Sans"/>
                <a:cs typeface="Open Sans"/>
              </a:rPr>
              <a:t>:</a:t>
            </a:r>
            <a:endParaRPr lang="en-US" sz="800">
              <a:latin typeface="Aptos"/>
            </a:endParaRPr>
          </a:p>
          <a:p>
            <a:pPr marL="285750" indent="-285750">
              <a:buFont typeface="Arial"/>
              <a:buChar char="•"/>
            </a:pPr>
            <a:r>
              <a:rPr lang="en-US" sz="800" b="1">
                <a:solidFill>
                  <a:srgbClr val="3F4350"/>
                </a:solidFill>
                <a:latin typeface="Aptos"/>
                <a:ea typeface="Open Sans"/>
                <a:cs typeface="Open Sans"/>
              </a:rPr>
              <a:t>Prevent</a:t>
            </a:r>
            <a:r>
              <a:rPr lang="en-US" sz="800">
                <a:solidFill>
                  <a:srgbClr val="3F4350"/>
                </a:solidFill>
                <a:latin typeface="Aptos"/>
                <a:ea typeface="Open Sans"/>
                <a:cs typeface="Open Sans"/>
              </a:rPr>
              <a:t> as much ion back-flow as possible (gating grid, </a:t>
            </a:r>
            <a:r>
              <a:rPr lang="en-US" sz="800" err="1">
                <a:solidFill>
                  <a:srgbClr val="3F4350"/>
                </a:solidFill>
                <a:latin typeface="Aptos"/>
                <a:ea typeface="Open Sans"/>
                <a:cs typeface="Open Sans"/>
              </a:rPr>
              <a:t>iTPC</a:t>
            </a:r>
            <a:r>
              <a:rPr lang="en-US" sz="800">
                <a:solidFill>
                  <a:srgbClr val="3F4350"/>
                </a:solidFill>
                <a:latin typeface="Aptos"/>
                <a:ea typeface="Open Sans"/>
                <a:cs typeface="Open Sans"/>
              </a:rPr>
              <a:t> design).</a:t>
            </a:r>
            <a:endParaRPr lang="en-US" sz="800">
              <a:latin typeface="Aptos"/>
            </a:endParaRPr>
          </a:p>
          <a:p>
            <a:pPr marL="285750" indent="-285750">
              <a:buFont typeface="Arial"/>
              <a:buChar char="•"/>
            </a:pPr>
            <a:r>
              <a:rPr lang="en-US" sz="800" b="1">
                <a:solidFill>
                  <a:srgbClr val="3F4350"/>
                </a:solidFill>
                <a:latin typeface="Aptos"/>
                <a:ea typeface="Open Sans"/>
                <a:cs typeface="Open Sans"/>
              </a:rPr>
              <a:t>Model</a:t>
            </a:r>
            <a:r>
              <a:rPr lang="en-US" sz="800">
                <a:solidFill>
                  <a:srgbClr val="3F4350"/>
                </a:solidFill>
                <a:latin typeface="Aptos"/>
                <a:ea typeface="Open Sans"/>
                <a:cs typeface="Open Sans"/>
              </a:rPr>
              <a:t> the residual field distortions with detailed electrostatic simulations.</a:t>
            </a:r>
            <a:endParaRPr lang="en-US" sz="800">
              <a:latin typeface="Aptos"/>
            </a:endParaRPr>
          </a:p>
          <a:p>
            <a:pPr marL="285750" indent="-285750">
              <a:buFont typeface="Arial"/>
              <a:buChar char="•"/>
            </a:pPr>
            <a:r>
              <a:rPr lang="en-US" sz="800" b="1">
                <a:solidFill>
                  <a:srgbClr val="3F4350"/>
                </a:solidFill>
                <a:latin typeface="Aptos"/>
                <a:ea typeface="Open Sans"/>
                <a:cs typeface="Open Sans"/>
              </a:rPr>
              <a:t>Measure &amp; correct</a:t>
            </a:r>
            <a:r>
              <a:rPr lang="en-US" sz="800">
                <a:solidFill>
                  <a:srgbClr val="3F4350"/>
                </a:solidFill>
                <a:latin typeface="Aptos"/>
                <a:ea typeface="Open Sans"/>
                <a:cs typeface="Open Sans"/>
              </a:rPr>
              <a:t> them in real time using track-based observables and fast scaler proxies, with periodic laser and fill-by-fill calibrations to keep the model tied to reality.</a:t>
            </a:r>
            <a:endParaRPr lang="en-US" sz="800">
              <a:latin typeface="Aptos"/>
            </a:endParaRPr>
          </a:p>
          <a:p>
            <a:r>
              <a:rPr lang="en-US" sz="800">
                <a:solidFill>
                  <a:srgbClr val="3F4350"/>
                </a:solidFill>
                <a:latin typeface="Aptos"/>
                <a:ea typeface="Open Sans"/>
                <a:cs typeface="Open Sans"/>
              </a:rPr>
              <a:t>The net result is that, even at today’s highest RHIC luminosities, the residual tracking bias after correction is ≲ 100 µm—well below the intrinsic TPC hit resolution—so physics analyses are not limited by space-charge.</a:t>
            </a:r>
            <a:endParaRPr lang="en-US" sz="800">
              <a:latin typeface="Aptos"/>
            </a:endParaRPr>
          </a:p>
          <a:p>
            <a:endParaRPr lang="en-US" sz="800" b="1">
              <a:solidFill>
                <a:srgbClr val="3F4350"/>
              </a:solidFill>
              <a:latin typeface="Aptos"/>
              <a:ea typeface="Open Sans"/>
              <a:cs typeface="Open Sans"/>
            </a:endParaRPr>
          </a:p>
        </p:txBody>
      </p:sp>
      <p:sp>
        <p:nvSpPr>
          <p:cNvPr id="6" name="Oval 5">
            <a:extLst>
              <a:ext uri="{FF2B5EF4-FFF2-40B4-BE49-F238E27FC236}">
                <a16:creationId xmlns:a16="http://schemas.microsoft.com/office/drawing/2014/main" id="{2DD64358-641B-ACCD-A816-F7EB08A1F05A}"/>
              </a:ext>
            </a:extLst>
          </p:cNvPr>
          <p:cNvSpPr/>
          <p:nvPr/>
        </p:nvSpPr>
        <p:spPr>
          <a:xfrm>
            <a:off x="4410075" y="1219199"/>
            <a:ext cx="2809875" cy="1000125"/>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Arial"/>
              </a:rPr>
              <a:t>Factually, all produce valid responses</a:t>
            </a:r>
            <a:endParaRPr lang="en-US">
              <a:solidFill>
                <a:schemeClr val="tx1"/>
              </a:solidFill>
            </a:endParaRPr>
          </a:p>
        </p:txBody>
      </p:sp>
      <p:sp>
        <p:nvSpPr>
          <p:cNvPr id="7" name="Oval 5">
            <a:extLst>
              <a:ext uri="{FF2B5EF4-FFF2-40B4-BE49-F238E27FC236}">
                <a16:creationId xmlns:a16="http://schemas.microsoft.com/office/drawing/2014/main" id="{F2D5C2E9-02D4-531D-FF82-8B796FD11A59}"/>
              </a:ext>
            </a:extLst>
          </p:cNvPr>
          <p:cNvSpPr/>
          <p:nvPr/>
        </p:nvSpPr>
        <p:spPr>
          <a:xfrm>
            <a:off x="6629400" y="3305174"/>
            <a:ext cx="2809875" cy="1000125"/>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ChatGPT can only cite public information.</a:t>
            </a:r>
            <a:endParaRPr lang="en-US">
              <a:solidFill>
                <a:schemeClr val="tx1"/>
              </a:solidFill>
            </a:endParaRPr>
          </a:p>
        </p:txBody>
      </p:sp>
      <p:sp>
        <p:nvSpPr>
          <p:cNvPr id="8" name="Oval 5">
            <a:extLst>
              <a:ext uri="{FF2B5EF4-FFF2-40B4-BE49-F238E27FC236}">
                <a16:creationId xmlns:a16="http://schemas.microsoft.com/office/drawing/2014/main" id="{369865F7-CEDB-D01C-FB1D-F3803F0F3332}"/>
              </a:ext>
            </a:extLst>
          </p:cNvPr>
          <p:cNvSpPr/>
          <p:nvPr/>
        </p:nvSpPr>
        <p:spPr>
          <a:xfrm>
            <a:off x="1221611" y="2802640"/>
            <a:ext cx="4686300" cy="2371725"/>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a:solidFill>
                  <a:schemeClr val="tx1"/>
                </a:solidFill>
                <a:cs typeface="Arial"/>
              </a:rPr>
              <a:t>ChatGPT included irrelevant details</a:t>
            </a:r>
            <a:br>
              <a:rPr lang="en-US">
                <a:cs typeface="Arial"/>
              </a:rPr>
            </a:br>
            <a:r>
              <a:rPr lang="en-US">
                <a:solidFill>
                  <a:schemeClr val="tx1"/>
                </a:solidFill>
                <a:cs typeface="Arial"/>
              </a:rPr>
              <a:t>(convoluted answers - would never be </a:t>
            </a:r>
            <a:br>
              <a:rPr lang="en-US">
                <a:cs typeface="Arial"/>
              </a:rPr>
            </a:br>
            <a:r>
              <a:rPr lang="en-US">
                <a:solidFill>
                  <a:schemeClr val="tx1"/>
                </a:solidFill>
                <a:cs typeface="Arial"/>
              </a:rPr>
              <a:t>provided by science domain experts)</a:t>
            </a:r>
            <a:endParaRPr lang="en-US">
              <a:solidFill>
                <a:schemeClr val="tx1"/>
              </a:solidFill>
            </a:endParaRPr>
          </a:p>
          <a:p>
            <a:pPr marL="285750" indent="-285750">
              <a:buFont typeface="Arial"/>
              <a:buChar char="•"/>
            </a:pPr>
            <a:r>
              <a:rPr lang="en-US">
                <a:solidFill>
                  <a:schemeClr val="tx1"/>
                </a:solidFill>
                <a:cs typeface="Arial"/>
              </a:rPr>
              <a:t>Local RAG-based LLMs </a:t>
            </a:r>
          </a:p>
          <a:p>
            <a:pPr marL="742950" lvl="1" indent="-285750">
              <a:buFont typeface="Arial"/>
              <a:buChar char="•"/>
            </a:pPr>
            <a:r>
              <a:rPr lang="en-US">
                <a:solidFill>
                  <a:schemeClr val="tx1"/>
                </a:solidFill>
                <a:cs typeface="Arial"/>
              </a:rPr>
              <a:t>Retrieve unpublished content </a:t>
            </a:r>
          </a:p>
          <a:p>
            <a:pPr marL="742950" lvl="1" indent="-285750">
              <a:buFont typeface="Arial"/>
              <a:buChar char="•"/>
            </a:pPr>
            <a:r>
              <a:rPr lang="en-US">
                <a:solidFill>
                  <a:schemeClr val="tx1"/>
                </a:solidFill>
                <a:cs typeface="Arial"/>
              </a:rPr>
              <a:t>Respond with a</a:t>
            </a:r>
            <a:r>
              <a:rPr lang="en-US">
                <a:solidFill>
                  <a:schemeClr val="tx1"/>
                </a:solidFill>
                <a:latin typeface="Arial"/>
                <a:cs typeface="Arial"/>
              </a:rPr>
              <a:t> community-appropriate "tone"</a:t>
            </a:r>
          </a:p>
        </p:txBody>
      </p:sp>
      <p:sp>
        <p:nvSpPr>
          <p:cNvPr id="13" name="Title 1">
            <a:extLst>
              <a:ext uri="{FF2B5EF4-FFF2-40B4-BE49-F238E27FC236}">
                <a16:creationId xmlns:a16="http://schemas.microsoft.com/office/drawing/2014/main" id="{989AE147-F45F-CCA8-58E2-57A7D4062A74}"/>
              </a:ext>
            </a:extLst>
          </p:cNvPr>
          <p:cNvSpPr>
            <a:spLocks noGrp="1"/>
          </p:cNvSpPr>
          <p:nvPr>
            <p:ph type="title"/>
          </p:nvPr>
        </p:nvSpPr>
        <p:spPr>
          <a:xfrm>
            <a:off x="438150" y="4018"/>
            <a:ext cx="6891760" cy="800845"/>
          </a:xfrm>
        </p:spPr>
        <p:txBody>
          <a:bodyPr>
            <a:normAutofit fontScale="90000"/>
          </a:bodyPr>
          <a:lstStyle/>
          <a:p>
            <a:r>
              <a:rPr lang="en-US" sz="3200"/>
              <a:t>Evaluating Responses:</a:t>
            </a:r>
            <a:br>
              <a:rPr lang="en-US" sz="3200"/>
            </a:br>
            <a:r>
              <a:rPr lang="en-US" sz="2000">
                <a:solidFill>
                  <a:srgbClr val="000000"/>
                </a:solidFill>
              </a:rPr>
              <a:t>why local domain knowledge matters</a:t>
            </a:r>
          </a:p>
        </p:txBody>
      </p:sp>
      <p:sp>
        <p:nvSpPr>
          <p:cNvPr id="15" name="TextBox 14">
            <a:extLst>
              <a:ext uri="{FF2B5EF4-FFF2-40B4-BE49-F238E27FC236}">
                <a16:creationId xmlns:a16="http://schemas.microsoft.com/office/drawing/2014/main" id="{5A53B311-2FE7-2EEA-2120-D56C572BA419}"/>
              </a:ext>
            </a:extLst>
          </p:cNvPr>
          <p:cNvSpPr txBox="1"/>
          <p:nvPr/>
        </p:nvSpPr>
        <p:spPr>
          <a:xfrm>
            <a:off x="503981" y="801065"/>
            <a:ext cx="6257925" cy="307777"/>
          </a:xfrm>
          <a:prstGeom prst="rect">
            <a:avLst/>
          </a:prstGeom>
          <a:noFill/>
          <a:ln w="285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3F4350"/>
                </a:solidFill>
                <a:latin typeface="Open Sans"/>
              </a:rPr>
              <a:t>How are space charge effects considered in the STAR experiment?</a:t>
            </a:r>
            <a:r>
              <a:rPr lang="en-US" sz="1400">
                <a:latin typeface="Open Sans"/>
                <a:ea typeface="Open Sans"/>
                <a:cs typeface="Open Sans"/>
              </a:rPr>
              <a:t>​</a:t>
            </a:r>
            <a:endParaRPr lang="en-US" sz="1400">
              <a:cs typeface="Arial"/>
            </a:endParaRPr>
          </a:p>
        </p:txBody>
      </p:sp>
    </p:spTree>
    <p:extLst>
      <p:ext uri="{BB962C8B-B14F-4D97-AF65-F5344CB8AC3E}">
        <p14:creationId xmlns:p14="http://schemas.microsoft.com/office/powerpoint/2010/main" val="141655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F267-54CC-43E9-AF08-F3AEE9D77F85}"/>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D9AD06A-9348-89B3-1004-86A90C60E8BB}"/>
              </a:ext>
            </a:extLst>
          </p:cNvPr>
          <p:cNvSpPr/>
          <p:nvPr/>
        </p:nvSpPr>
        <p:spPr>
          <a:xfrm>
            <a:off x="3638549" y="1905000"/>
            <a:ext cx="1095375" cy="304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cs typeface="Arial"/>
              </a:rPr>
              <a:t>Question 1</a:t>
            </a:r>
            <a:endParaRPr lang="en-US" sz="1400"/>
          </a:p>
        </p:txBody>
      </p:sp>
      <p:sp>
        <p:nvSpPr>
          <p:cNvPr id="18" name="Rectangle: Rounded Corners 17">
            <a:extLst>
              <a:ext uri="{FF2B5EF4-FFF2-40B4-BE49-F238E27FC236}">
                <a16:creationId xmlns:a16="http://schemas.microsoft.com/office/drawing/2014/main" id="{DB77ABDF-C4A4-33D4-09E1-B8F0EC0C9F17}"/>
              </a:ext>
            </a:extLst>
          </p:cNvPr>
          <p:cNvSpPr/>
          <p:nvPr/>
        </p:nvSpPr>
        <p:spPr>
          <a:xfrm>
            <a:off x="3638549" y="2381250"/>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2</a:t>
            </a:r>
            <a:endParaRPr lang="en-US" sz="1400"/>
          </a:p>
        </p:txBody>
      </p:sp>
      <p:sp>
        <p:nvSpPr>
          <p:cNvPr id="19" name="Rectangle: Rounded Corners 18">
            <a:extLst>
              <a:ext uri="{FF2B5EF4-FFF2-40B4-BE49-F238E27FC236}">
                <a16:creationId xmlns:a16="http://schemas.microsoft.com/office/drawing/2014/main" id="{DCDD14E6-FFD3-59C2-D0E5-D37F316819FA}"/>
              </a:ext>
            </a:extLst>
          </p:cNvPr>
          <p:cNvSpPr/>
          <p:nvPr/>
        </p:nvSpPr>
        <p:spPr>
          <a:xfrm>
            <a:off x="3638549" y="2828925"/>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3</a:t>
            </a:r>
            <a:endParaRPr lang="en-US" sz="1400"/>
          </a:p>
        </p:txBody>
      </p:sp>
      <p:sp>
        <p:nvSpPr>
          <p:cNvPr id="20" name="TextBox 19">
            <a:extLst>
              <a:ext uri="{FF2B5EF4-FFF2-40B4-BE49-F238E27FC236}">
                <a16:creationId xmlns:a16="http://schemas.microsoft.com/office/drawing/2014/main" id="{B0E413BF-B710-DA71-DDFC-24DDA42D1C84}"/>
              </a:ext>
            </a:extLst>
          </p:cNvPr>
          <p:cNvSpPr txBox="1"/>
          <p:nvPr/>
        </p:nvSpPr>
        <p:spPr>
          <a:xfrm>
            <a:off x="3809999" y="3143249"/>
            <a:ext cx="3714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a:t>
            </a:r>
          </a:p>
          <a:p>
            <a:pPr algn="l"/>
            <a:r>
              <a:rPr lang="en-US" sz="1400" b="1">
                <a:cs typeface="Arial"/>
              </a:rPr>
              <a:t>.</a:t>
            </a:r>
          </a:p>
          <a:p>
            <a:r>
              <a:rPr lang="en-US" sz="1400" b="1">
                <a:cs typeface="Arial"/>
              </a:rPr>
              <a:t>.</a:t>
            </a:r>
          </a:p>
        </p:txBody>
      </p:sp>
      <p:sp>
        <p:nvSpPr>
          <p:cNvPr id="21" name="Rectangle: Rounded Corners 20">
            <a:extLst>
              <a:ext uri="{FF2B5EF4-FFF2-40B4-BE49-F238E27FC236}">
                <a16:creationId xmlns:a16="http://schemas.microsoft.com/office/drawing/2014/main" id="{3EF8DD6A-5A28-5015-080D-B003E5CE0974}"/>
              </a:ext>
            </a:extLst>
          </p:cNvPr>
          <p:cNvSpPr/>
          <p:nvPr/>
        </p:nvSpPr>
        <p:spPr>
          <a:xfrm>
            <a:off x="3638549" y="3886199"/>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n</a:t>
            </a:r>
            <a:endParaRPr lang="en-US" sz="1400"/>
          </a:p>
        </p:txBody>
      </p:sp>
      <p:sp>
        <p:nvSpPr>
          <p:cNvPr id="22" name="Rectangle: Rounded Corners 21">
            <a:extLst>
              <a:ext uri="{FF2B5EF4-FFF2-40B4-BE49-F238E27FC236}">
                <a16:creationId xmlns:a16="http://schemas.microsoft.com/office/drawing/2014/main" id="{5DB4047C-F0D6-95E8-867C-88289489EF14}"/>
              </a:ext>
            </a:extLst>
          </p:cNvPr>
          <p:cNvSpPr/>
          <p:nvPr/>
        </p:nvSpPr>
        <p:spPr>
          <a:xfrm>
            <a:off x="4914899" y="1895475"/>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1</a:t>
            </a:r>
            <a:endParaRPr lang="en-US" sz="1400">
              <a:solidFill>
                <a:srgbClr val="000000"/>
              </a:solidFill>
            </a:endParaRPr>
          </a:p>
        </p:txBody>
      </p:sp>
      <p:sp>
        <p:nvSpPr>
          <p:cNvPr id="23" name="Rectangle: Rounded Corners 22">
            <a:extLst>
              <a:ext uri="{FF2B5EF4-FFF2-40B4-BE49-F238E27FC236}">
                <a16:creationId xmlns:a16="http://schemas.microsoft.com/office/drawing/2014/main" id="{BCF9D6D2-CBE7-A9B1-BACD-82A44E550859}"/>
              </a:ext>
            </a:extLst>
          </p:cNvPr>
          <p:cNvSpPr/>
          <p:nvPr/>
        </p:nvSpPr>
        <p:spPr>
          <a:xfrm>
            <a:off x="4914899" y="2381250"/>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2</a:t>
            </a:r>
          </a:p>
        </p:txBody>
      </p:sp>
      <p:sp>
        <p:nvSpPr>
          <p:cNvPr id="24" name="Rectangle: Rounded Corners 23">
            <a:extLst>
              <a:ext uri="{FF2B5EF4-FFF2-40B4-BE49-F238E27FC236}">
                <a16:creationId xmlns:a16="http://schemas.microsoft.com/office/drawing/2014/main" id="{2F48A408-7783-4CAB-B911-7ADF08019359}"/>
              </a:ext>
            </a:extLst>
          </p:cNvPr>
          <p:cNvSpPr/>
          <p:nvPr/>
        </p:nvSpPr>
        <p:spPr>
          <a:xfrm>
            <a:off x="4914899" y="2838449"/>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3</a:t>
            </a:r>
          </a:p>
        </p:txBody>
      </p:sp>
      <p:sp>
        <p:nvSpPr>
          <p:cNvPr id="25" name="Rectangle: Rounded Corners 24">
            <a:extLst>
              <a:ext uri="{FF2B5EF4-FFF2-40B4-BE49-F238E27FC236}">
                <a16:creationId xmlns:a16="http://schemas.microsoft.com/office/drawing/2014/main" id="{2F0E5191-A67A-C148-5E1F-92E4D5EAEC20}"/>
              </a:ext>
            </a:extLst>
          </p:cNvPr>
          <p:cNvSpPr/>
          <p:nvPr/>
        </p:nvSpPr>
        <p:spPr>
          <a:xfrm>
            <a:off x="4914899" y="3895724"/>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n</a:t>
            </a:r>
          </a:p>
        </p:txBody>
      </p:sp>
      <p:sp>
        <p:nvSpPr>
          <p:cNvPr id="26" name="Left Brace 25">
            <a:extLst>
              <a:ext uri="{FF2B5EF4-FFF2-40B4-BE49-F238E27FC236}">
                <a16:creationId xmlns:a16="http://schemas.microsoft.com/office/drawing/2014/main" id="{49C08618-71C6-99E0-BFE4-218400FC325A}"/>
              </a:ext>
            </a:extLst>
          </p:cNvPr>
          <p:cNvSpPr/>
          <p:nvPr/>
        </p:nvSpPr>
        <p:spPr>
          <a:xfrm flipH="1">
            <a:off x="6438900" y="1752599"/>
            <a:ext cx="247650" cy="2638425"/>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7" name="Left Brace 26">
            <a:extLst>
              <a:ext uri="{FF2B5EF4-FFF2-40B4-BE49-F238E27FC236}">
                <a16:creationId xmlns:a16="http://schemas.microsoft.com/office/drawing/2014/main" id="{6A539A86-2EE3-8306-15A0-8637072B33DB}"/>
              </a:ext>
            </a:extLst>
          </p:cNvPr>
          <p:cNvSpPr/>
          <p:nvPr/>
        </p:nvSpPr>
        <p:spPr>
          <a:xfrm>
            <a:off x="3333750" y="1752599"/>
            <a:ext cx="228600" cy="2647950"/>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Title 1">
            <a:extLst>
              <a:ext uri="{FF2B5EF4-FFF2-40B4-BE49-F238E27FC236}">
                <a16:creationId xmlns:a16="http://schemas.microsoft.com/office/drawing/2014/main" id="{62FE208B-BEA4-0398-EFEF-F0E88A9CC4AB}"/>
              </a:ext>
            </a:extLst>
          </p:cNvPr>
          <p:cNvSpPr>
            <a:spLocks noGrp="1"/>
          </p:cNvSpPr>
          <p:nvPr>
            <p:ph type="title"/>
          </p:nvPr>
        </p:nvSpPr>
        <p:spPr>
          <a:xfrm>
            <a:off x="571500" y="113334"/>
            <a:ext cx="11049000" cy="908120"/>
          </a:xfrm>
        </p:spPr>
        <p:txBody>
          <a:bodyPr/>
          <a:lstStyle/>
          <a:p>
            <a:r>
              <a:rPr lang="en-US"/>
              <a:t>Standardized Benchmark Scores (WIP)</a:t>
            </a:r>
          </a:p>
        </p:txBody>
      </p:sp>
    </p:spTree>
    <p:extLst>
      <p:ext uri="{BB962C8B-B14F-4D97-AF65-F5344CB8AC3E}">
        <p14:creationId xmlns:p14="http://schemas.microsoft.com/office/powerpoint/2010/main" val="271841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78578-B29F-8DDE-1A0E-CB7AE813B21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A7D81A-39AB-0148-C2E4-F91BCC63EDC3}"/>
              </a:ext>
            </a:extLst>
          </p:cNvPr>
          <p:cNvSpPr>
            <a:spLocks noGrp="1"/>
          </p:cNvSpPr>
          <p:nvPr>
            <p:ph type="sldNum" idx="12"/>
          </p:nvPr>
        </p:nvSpPr>
        <p:spPr>
          <a:xfrm>
            <a:off x="11197539" y="6316595"/>
            <a:ext cx="432486" cy="365125"/>
          </a:xfrm>
        </p:spPr>
        <p:txBody>
          <a:bodyPr/>
          <a:lstStyle/>
          <a:p>
            <a:pPr marL="0" lvl="0" indent="0" algn="r" rtl="0">
              <a:spcBef>
                <a:spcPts val="0"/>
              </a:spcBef>
              <a:spcAft>
                <a:spcPts val="0"/>
              </a:spcAft>
              <a:buNone/>
            </a:pPr>
            <a:fld id="{00000000-1234-1234-1234-123412341234}" type="slidenum">
              <a:rPr lang="en-US" sz="800"/>
              <a:t>13</a:t>
            </a:fld>
            <a:endParaRPr lang="en-US" sz="800"/>
          </a:p>
        </p:txBody>
      </p:sp>
      <p:sp>
        <p:nvSpPr>
          <p:cNvPr id="17" name="Rectangle: Rounded Corners 16">
            <a:extLst>
              <a:ext uri="{FF2B5EF4-FFF2-40B4-BE49-F238E27FC236}">
                <a16:creationId xmlns:a16="http://schemas.microsoft.com/office/drawing/2014/main" id="{DB2EC26B-E217-0106-F8A4-C4AF5E0A0EB5}"/>
              </a:ext>
            </a:extLst>
          </p:cNvPr>
          <p:cNvSpPr/>
          <p:nvPr/>
        </p:nvSpPr>
        <p:spPr>
          <a:xfrm>
            <a:off x="3638549" y="1905000"/>
            <a:ext cx="1095375" cy="304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cs typeface="Arial"/>
              </a:rPr>
              <a:t>Question 1</a:t>
            </a:r>
            <a:endParaRPr lang="en-US" sz="1400"/>
          </a:p>
        </p:txBody>
      </p:sp>
      <p:sp>
        <p:nvSpPr>
          <p:cNvPr id="18" name="Rectangle: Rounded Corners 17">
            <a:extLst>
              <a:ext uri="{FF2B5EF4-FFF2-40B4-BE49-F238E27FC236}">
                <a16:creationId xmlns:a16="http://schemas.microsoft.com/office/drawing/2014/main" id="{330E41BA-EAB1-C04C-A87B-3EF70BA44970}"/>
              </a:ext>
            </a:extLst>
          </p:cNvPr>
          <p:cNvSpPr/>
          <p:nvPr/>
        </p:nvSpPr>
        <p:spPr>
          <a:xfrm>
            <a:off x="3638549" y="2381250"/>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2</a:t>
            </a:r>
            <a:endParaRPr lang="en-US" sz="1400"/>
          </a:p>
        </p:txBody>
      </p:sp>
      <p:sp>
        <p:nvSpPr>
          <p:cNvPr id="19" name="Rectangle: Rounded Corners 18">
            <a:extLst>
              <a:ext uri="{FF2B5EF4-FFF2-40B4-BE49-F238E27FC236}">
                <a16:creationId xmlns:a16="http://schemas.microsoft.com/office/drawing/2014/main" id="{36F137A2-D939-3136-DD86-D682B6B58627}"/>
              </a:ext>
            </a:extLst>
          </p:cNvPr>
          <p:cNvSpPr/>
          <p:nvPr/>
        </p:nvSpPr>
        <p:spPr>
          <a:xfrm>
            <a:off x="3638549" y="2828925"/>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3</a:t>
            </a:r>
            <a:endParaRPr lang="en-US" sz="1400"/>
          </a:p>
        </p:txBody>
      </p:sp>
      <p:sp>
        <p:nvSpPr>
          <p:cNvPr id="20" name="TextBox 19">
            <a:extLst>
              <a:ext uri="{FF2B5EF4-FFF2-40B4-BE49-F238E27FC236}">
                <a16:creationId xmlns:a16="http://schemas.microsoft.com/office/drawing/2014/main" id="{40B3A0B9-6FD8-D599-A16F-1900CA3B3ABF}"/>
              </a:ext>
            </a:extLst>
          </p:cNvPr>
          <p:cNvSpPr txBox="1"/>
          <p:nvPr/>
        </p:nvSpPr>
        <p:spPr>
          <a:xfrm>
            <a:off x="3809999" y="3143249"/>
            <a:ext cx="3714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a:t>
            </a:r>
          </a:p>
          <a:p>
            <a:pPr algn="l"/>
            <a:r>
              <a:rPr lang="en-US" sz="1400" b="1">
                <a:cs typeface="Arial"/>
              </a:rPr>
              <a:t>.</a:t>
            </a:r>
          </a:p>
          <a:p>
            <a:r>
              <a:rPr lang="en-US" sz="1400" b="1">
                <a:cs typeface="Arial"/>
              </a:rPr>
              <a:t>.</a:t>
            </a:r>
          </a:p>
        </p:txBody>
      </p:sp>
      <p:sp>
        <p:nvSpPr>
          <p:cNvPr id="21" name="Rectangle: Rounded Corners 20">
            <a:extLst>
              <a:ext uri="{FF2B5EF4-FFF2-40B4-BE49-F238E27FC236}">
                <a16:creationId xmlns:a16="http://schemas.microsoft.com/office/drawing/2014/main" id="{ECAA7D4C-8511-D843-DCD9-DEE23B5936E7}"/>
              </a:ext>
            </a:extLst>
          </p:cNvPr>
          <p:cNvSpPr/>
          <p:nvPr/>
        </p:nvSpPr>
        <p:spPr>
          <a:xfrm>
            <a:off x="3638549" y="3886199"/>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n</a:t>
            </a:r>
            <a:endParaRPr lang="en-US" sz="1400"/>
          </a:p>
        </p:txBody>
      </p:sp>
      <p:sp>
        <p:nvSpPr>
          <p:cNvPr id="22" name="Rectangle: Rounded Corners 21">
            <a:extLst>
              <a:ext uri="{FF2B5EF4-FFF2-40B4-BE49-F238E27FC236}">
                <a16:creationId xmlns:a16="http://schemas.microsoft.com/office/drawing/2014/main" id="{DCC51A4F-9B04-7396-5C4B-9083838E37A5}"/>
              </a:ext>
            </a:extLst>
          </p:cNvPr>
          <p:cNvSpPr/>
          <p:nvPr/>
        </p:nvSpPr>
        <p:spPr>
          <a:xfrm>
            <a:off x="4914899" y="1895475"/>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1</a:t>
            </a:r>
            <a:endParaRPr lang="en-US" sz="1400">
              <a:solidFill>
                <a:srgbClr val="000000"/>
              </a:solidFill>
            </a:endParaRPr>
          </a:p>
        </p:txBody>
      </p:sp>
      <p:sp>
        <p:nvSpPr>
          <p:cNvPr id="23" name="Rectangle: Rounded Corners 22">
            <a:extLst>
              <a:ext uri="{FF2B5EF4-FFF2-40B4-BE49-F238E27FC236}">
                <a16:creationId xmlns:a16="http://schemas.microsoft.com/office/drawing/2014/main" id="{6F70F690-BE79-E2DC-FBD6-96D7756010DB}"/>
              </a:ext>
            </a:extLst>
          </p:cNvPr>
          <p:cNvSpPr/>
          <p:nvPr/>
        </p:nvSpPr>
        <p:spPr>
          <a:xfrm>
            <a:off x="4914899" y="2381250"/>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2</a:t>
            </a:r>
          </a:p>
        </p:txBody>
      </p:sp>
      <p:sp>
        <p:nvSpPr>
          <p:cNvPr id="24" name="Rectangle: Rounded Corners 23">
            <a:extLst>
              <a:ext uri="{FF2B5EF4-FFF2-40B4-BE49-F238E27FC236}">
                <a16:creationId xmlns:a16="http://schemas.microsoft.com/office/drawing/2014/main" id="{4C1558A6-8B47-F6AD-C0D4-DED86E58E16E}"/>
              </a:ext>
            </a:extLst>
          </p:cNvPr>
          <p:cNvSpPr/>
          <p:nvPr/>
        </p:nvSpPr>
        <p:spPr>
          <a:xfrm>
            <a:off x="4914899" y="2838449"/>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3</a:t>
            </a:r>
          </a:p>
        </p:txBody>
      </p:sp>
      <p:sp>
        <p:nvSpPr>
          <p:cNvPr id="25" name="Rectangle: Rounded Corners 24">
            <a:extLst>
              <a:ext uri="{FF2B5EF4-FFF2-40B4-BE49-F238E27FC236}">
                <a16:creationId xmlns:a16="http://schemas.microsoft.com/office/drawing/2014/main" id="{EB5942A6-E222-B6C2-C750-BAC0CEBA536E}"/>
              </a:ext>
            </a:extLst>
          </p:cNvPr>
          <p:cNvSpPr/>
          <p:nvPr/>
        </p:nvSpPr>
        <p:spPr>
          <a:xfrm>
            <a:off x="4914899" y="3895724"/>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n</a:t>
            </a:r>
          </a:p>
        </p:txBody>
      </p:sp>
      <p:sp>
        <p:nvSpPr>
          <p:cNvPr id="26" name="Left Brace 25">
            <a:extLst>
              <a:ext uri="{FF2B5EF4-FFF2-40B4-BE49-F238E27FC236}">
                <a16:creationId xmlns:a16="http://schemas.microsoft.com/office/drawing/2014/main" id="{6A12F3AA-A9EB-F995-4AD3-72103E196742}"/>
              </a:ext>
            </a:extLst>
          </p:cNvPr>
          <p:cNvSpPr/>
          <p:nvPr/>
        </p:nvSpPr>
        <p:spPr>
          <a:xfrm flipH="1">
            <a:off x="6438900" y="1752599"/>
            <a:ext cx="247650" cy="2638425"/>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7" name="Left Brace 26">
            <a:extLst>
              <a:ext uri="{FF2B5EF4-FFF2-40B4-BE49-F238E27FC236}">
                <a16:creationId xmlns:a16="http://schemas.microsoft.com/office/drawing/2014/main" id="{27814021-B4BD-E19D-2107-77B5FE91D1DB}"/>
              </a:ext>
            </a:extLst>
          </p:cNvPr>
          <p:cNvSpPr/>
          <p:nvPr/>
        </p:nvSpPr>
        <p:spPr>
          <a:xfrm>
            <a:off x="3333750" y="1752599"/>
            <a:ext cx="228600" cy="2647950"/>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Title 1">
            <a:extLst>
              <a:ext uri="{FF2B5EF4-FFF2-40B4-BE49-F238E27FC236}">
                <a16:creationId xmlns:a16="http://schemas.microsoft.com/office/drawing/2014/main" id="{DACAFEA1-10BA-FD2A-1F29-FD65FC3FFE64}"/>
              </a:ext>
            </a:extLst>
          </p:cNvPr>
          <p:cNvSpPr>
            <a:spLocks noGrp="1"/>
          </p:cNvSpPr>
          <p:nvPr>
            <p:ph type="title"/>
          </p:nvPr>
        </p:nvSpPr>
        <p:spPr>
          <a:xfrm>
            <a:off x="571500" y="113334"/>
            <a:ext cx="11049000" cy="908120"/>
          </a:xfrm>
        </p:spPr>
        <p:txBody>
          <a:bodyPr/>
          <a:lstStyle/>
          <a:p>
            <a:r>
              <a:rPr lang="en-US"/>
              <a:t>Standardized Benchmark Scores (WIP)</a:t>
            </a:r>
          </a:p>
        </p:txBody>
      </p:sp>
      <p:sp>
        <p:nvSpPr>
          <p:cNvPr id="30" name="Rectangle 29">
            <a:extLst>
              <a:ext uri="{FF2B5EF4-FFF2-40B4-BE49-F238E27FC236}">
                <a16:creationId xmlns:a16="http://schemas.microsoft.com/office/drawing/2014/main" id="{67C11133-0607-0BA0-E749-33B32DE0770A}"/>
              </a:ext>
            </a:extLst>
          </p:cNvPr>
          <p:cNvSpPr/>
          <p:nvPr/>
        </p:nvSpPr>
        <p:spPr>
          <a:xfrm>
            <a:off x="6886574" y="1190625"/>
            <a:ext cx="1400175"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extBox 30">
            <a:extLst>
              <a:ext uri="{FF2B5EF4-FFF2-40B4-BE49-F238E27FC236}">
                <a16:creationId xmlns:a16="http://schemas.microsoft.com/office/drawing/2014/main" id="{E58C0A97-83D6-D8E6-3950-6A74D37335B1}"/>
              </a:ext>
            </a:extLst>
          </p:cNvPr>
          <p:cNvSpPr txBox="1"/>
          <p:nvPr/>
        </p:nvSpPr>
        <p:spPr>
          <a:xfrm>
            <a:off x="6877050" y="1190624"/>
            <a:ext cx="1495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RHIC </a:t>
            </a:r>
            <a:r>
              <a:rPr lang="en-US" sz="1400" b="1" err="1">
                <a:cs typeface="Arial"/>
              </a:rPr>
              <a:t>Scibot</a:t>
            </a:r>
            <a:r>
              <a:rPr lang="en-US" sz="1400" b="1">
                <a:cs typeface="Arial"/>
              </a:rPr>
              <a:t> 1</a:t>
            </a:r>
          </a:p>
          <a:p>
            <a:r>
              <a:rPr lang="en-US" sz="1400">
                <a:cs typeface="Arial"/>
              </a:rPr>
              <a:t>(LLM1,temp,…)</a:t>
            </a:r>
          </a:p>
        </p:txBody>
      </p:sp>
      <p:sp>
        <p:nvSpPr>
          <p:cNvPr id="32" name="Rectangle: Rounded Corners 31">
            <a:extLst>
              <a:ext uri="{FF2B5EF4-FFF2-40B4-BE49-F238E27FC236}">
                <a16:creationId xmlns:a16="http://schemas.microsoft.com/office/drawing/2014/main" id="{1CD21E4F-E2BC-1607-C739-39B988C84918}"/>
              </a:ext>
            </a:extLst>
          </p:cNvPr>
          <p:cNvSpPr/>
          <p:nvPr/>
        </p:nvSpPr>
        <p:spPr>
          <a:xfrm>
            <a:off x="7000874" y="188595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33" name="Rectangle: Rounded Corners 32">
            <a:extLst>
              <a:ext uri="{FF2B5EF4-FFF2-40B4-BE49-F238E27FC236}">
                <a16:creationId xmlns:a16="http://schemas.microsoft.com/office/drawing/2014/main" id="{5B7F6E43-5A58-EFC3-70DB-3FBA1FC67D07}"/>
              </a:ext>
            </a:extLst>
          </p:cNvPr>
          <p:cNvSpPr/>
          <p:nvPr/>
        </p:nvSpPr>
        <p:spPr>
          <a:xfrm>
            <a:off x="7000874" y="23622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34" name="Rectangle: Rounded Corners 33">
            <a:extLst>
              <a:ext uri="{FF2B5EF4-FFF2-40B4-BE49-F238E27FC236}">
                <a16:creationId xmlns:a16="http://schemas.microsoft.com/office/drawing/2014/main" id="{1FB0E00B-5859-9DB6-2628-19D869B942AC}"/>
              </a:ext>
            </a:extLst>
          </p:cNvPr>
          <p:cNvSpPr/>
          <p:nvPr/>
        </p:nvSpPr>
        <p:spPr>
          <a:xfrm>
            <a:off x="6991349" y="28575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35" name="Rectangle: Rounded Corners 34">
            <a:extLst>
              <a:ext uri="{FF2B5EF4-FFF2-40B4-BE49-F238E27FC236}">
                <a16:creationId xmlns:a16="http://schemas.microsoft.com/office/drawing/2014/main" id="{6BD6C5C2-34AA-3C53-33FE-B375211D0399}"/>
              </a:ext>
            </a:extLst>
          </p:cNvPr>
          <p:cNvSpPr/>
          <p:nvPr/>
        </p:nvSpPr>
        <p:spPr>
          <a:xfrm>
            <a:off x="7010399" y="38481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36" name="Rectangle 35">
            <a:extLst>
              <a:ext uri="{FF2B5EF4-FFF2-40B4-BE49-F238E27FC236}">
                <a16:creationId xmlns:a16="http://schemas.microsoft.com/office/drawing/2014/main" id="{28F75F6A-C2F0-0D19-CF6B-B06074E16FAE}"/>
              </a:ext>
            </a:extLst>
          </p:cNvPr>
          <p:cNvSpPr/>
          <p:nvPr/>
        </p:nvSpPr>
        <p:spPr>
          <a:xfrm>
            <a:off x="8477249" y="1200150"/>
            <a:ext cx="1400175"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ectangle: Rounded Corners 37">
            <a:extLst>
              <a:ext uri="{FF2B5EF4-FFF2-40B4-BE49-F238E27FC236}">
                <a16:creationId xmlns:a16="http://schemas.microsoft.com/office/drawing/2014/main" id="{1A68755D-B548-7B3F-A425-7FF6E5579721}"/>
              </a:ext>
            </a:extLst>
          </p:cNvPr>
          <p:cNvSpPr/>
          <p:nvPr/>
        </p:nvSpPr>
        <p:spPr>
          <a:xfrm>
            <a:off x="8591549" y="187642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39" name="Rectangle: Rounded Corners 38">
            <a:extLst>
              <a:ext uri="{FF2B5EF4-FFF2-40B4-BE49-F238E27FC236}">
                <a16:creationId xmlns:a16="http://schemas.microsoft.com/office/drawing/2014/main" id="{436F9602-44F6-DA66-8F1A-B0D162626E29}"/>
              </a:ext>
            </a:extLst>
          </p:cNvPr>
          <p:cNvSpPr/>
          <p:nvPr/>
        </p:nvSpPr>
        <p:spPr>
          <a:xfrm>
            <a:off x="8591549" y="2352674"/>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40" name="Rectangle: Rounded Corners 39">
            <a:extLst>
              <a:ext uri="{FF2B5EF4-FFF2-40B4-BE49-F238E27FC236}">
                <a16:creationId xmlns:a16="http://schemas.microsoft.com/office/drawing/2014/main" id="{C6789222-FC53-A4F3-2FC5-E39E5327EA6B}"/>
              </a:ext>
            </a:extLst>
          </p:cNvPr>
          <p:cNvSpPr/>
          <p:nvPr/>
        </p:nvSpPr>
        <p:spPr>
          <a:xfrm>
            <a:off x="8582024" y="284797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41" name="Rectangle: Rounded Corners 40">
            <a:extLst>
              <a:ext uri="{FF2B5EF4-FFF2-40B4-BE49-F238E27FC236}">
                <a16:creationId xmlns:a16="http://schemas.microsoft.com/office/drawing/2014/main" id="{A9221C00-06F2-42EF-3341-A5A3E3144728}"/>
              </a:ext>
            </a:extLst>
          </p:cNvPr>
          <p:cNvSpPr/>
          <p:nvPr/>
        </p:nvSpPr>
        <p:spPr>
          <a:xfrm>
            <a:off x="8601074" y="383857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42" name="TextBox 41">
            <a:extLst>
              <a:ext uri="{FF2B5EF4-FFF2-40B4-BE49-F238E27FC236}">
                <a16:creationId xmlns:a16="http://schemas.microsoft.com/office/drawing/2014/main" id="{20A804F8-67BF-0153-E5A2-89D0568E96BA}"/>
              </a:ext>
            </a:extLst>
          </p:cNvPr>
          <p:cNvSpPr txBox="1"/>
          <p:nvPr/>
        </p:nvSpPr>
        <p:spPr>
          <a:xfrm>
            <a:off x="10020299" y="2638424"/>
            <a:ext cx="533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 . .</a:t>
            </a:r>
            <a:endParaRPr lang="en-US" sz="1400"/>
          </a:p>
        </p:txBody>
      </p:sp>
      <p:sp>
        <p:nvSpPr>
          <p:cNvPr id="49" name="Rectangle 48">
            <a:extLst>
              <a:ext uri="{FF2B5EF4-FFF2-40B4-BE49-F238E27FC236}">
                <a16:creationId xmlns:a16="http://schemas.microsoft.com/office/drawing/2014/main" id="{BCD61DE3-690B-5AE9-FF2B-738AC219AA71}"/>
              </a:ext>
            </a:extLst>
          </p:cNvPr>
          <p:cNvSpPr/>
          <p:nvPr/>
        </p:nvSpPr>
        <p:spPr>
          <a:xfrm>
            <a:off x="10553699" y="1190625"/>
            <a:ext cx="1409700"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TextBox 49">
            <a:extLst>
              <a:ext uri="{FF2B5EF4-FFF2-40B4-BE49-F238E27FC236}">
                <a16:creationId xmlns:a16="http://schemas.microsoft.com/office/drawing/2014/main" id="{3A8AF62B-5CAC-3B5B-3166-B4378E0DF2B6}"/>
              </a:ext>
            </a:extLst>
          </p:cNvPr>
          <p:cNvSpPr txBox="1"/>
          <p:nvPr/>
        </p:nvSpPr>
        <p:spPr>
          <a:xfrm>
            <a:off x="10553700" y="1200149"/>
            <a:ext cx="14763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Arial"/>
              </a:rPr>
              <a:t>Commercial </a:t>
            </a:r>
            <a:endParaRPr lang="en-US" sz="1400">
              <a:cs typeface="Arial"/>
            </a:endParaRPr>
          </a:p>
          <a:p>
            <a:pPr algn="ctr"/>
            <a:r>
              <a:rPr lang="en-US" sz="1400" b="1">
                <a:cs typeface="Arial"/>
              </a:rPr>
              <a:t>LLM</a:t>
            </a:r>
            <a:endParaRPr lang="en-US" sz="1400">
              <a:cs typeface="Arial"/>
            </a:endParaRPr>
          </a:p>
          <a:p>
            <a:endParaRPr lang="en-US" sz="1400" b="1">
              <a:cs typeface="Arial"/>
            </a:endParaRPr>
          </a:p>
        </p:txBody>
      </p:sp>
      <p:sp>
        <p:nvSpPr>
          <p:cNvPr id="51" name="Rectangle: Rounded Corners 50">
            <a:extLst>
              <a:ext uri="{FF2B5EF4-FFF2-40B4-BE49-F238E27FC236}">
                <a16:creationId xmlns:a16="http://schemas.microsoft.com/office/drawing/2014/main" id="{D60266BC-A952-2E30-CCB9-28D747015B17}"/>
              </a:ext>
            </a:extLst>
          </p:cNvPr>
          <p:cNvSpPr/>
          <p:nvPr/>
        </p:nvSpPr>
        <p:spPr>
          <a:xfrm>
            <a:off x="10677524" y="188595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52" name="Rectangle: Rounded Corners 51">
            <a:extLst>
              <a:ext uri="{FF2B5EF4-FFF2-40B4-BE49-F238E27FC236}">
                <a16:creationId xmlns:a16="http://schemas.microsoft.com/office/drawing/2014/main" id="{45379AD9-89AC-C30C-1A97-C5120F6D805B}"/>
              </a:ext>
            </a:extLst>
          </p:cNvPr>
          <p:cNvSpPr/>
          <p:nvPr/>
        </p:nvSpPr>
        <p:spPr>
          <a:xfrm>
            <a:off x="10677524" y="2362199"/>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53" name="Rectangle: Rounded Corners 52">
            <a:extLst>
              <a:ext uri="{FF2B5EF4-FFF2-40B4-BE49-F238E27FC236}">
                <a16:creationId xmlns:a16="http://schemas.microsoft.com/office/drawing/2014/main" id="{90CB931F-6CA9-7613-13E4-F038221C5690}"/>
              </a:ext>
            </a:extLst>
          </p:cNvPr>
          <p:cNvSpPr/>
          <p:nvPr/>
        </p:nvSpPr>
        <p:spPr>
          <a:xfrm>
            <a:off x="10667999" y="28575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54" name="Rectangle: Rounded Corners 53">
            <a:extLst>
              <a:ext uri="{FF2B5EF4-FFF2-40B4-BE49-F238E27FC236}">
                <a16:creationId xmlns:a16="http://schemas.microsoft.com/office/drawing/2014/main" id="{94CE5313-D2C0-32A5-DDEE-8AE4F4E29B9D}"/>
              </a:ext>
            </a:extLst>
          </p:cNvPr>
          <p:cNvSpPr/>
          <p:nvPr/>
        </p:nvSpPr>
        <p:spPr>
          <a:xfrm>
            <a:off x="10687049" y="38481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55" name="TextBox 54">
            <a:extLst>
              <a:ext uri="{FF2B5EF4-FFF2-40B4-BE49-F238E27FC236}">
                <a16:creationId xmlns:a16="http://schemas.microsoft.com/office/drawing/2014/main" id="{73C3DAAA-7FD0-931D-F89E-3B5C909F7066}"/>
              </a:ext>
            </a:extLst>
          </p:cNvPr>
          <p:cNvSpPr txBox="1"/>
          <p:nvPr/>
        </p:nvSpPr>
        <p:spPr>
          <a:xfrm>
            <a:off x="8477250" y="1200149"/>
            <a:ext cx="1495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RHIC </a:t>
            </a:r>
            <a:r>
              <a:rPr lang="en-US" sz="1400" b="1" err="1">
                <a:cs typeface="Arial"/>
              </a:rPr>
              <a:t>Scibot</a:t>
            </a:r>
            <a:r>
              <a:rPr lang="en-US" sz="1400" b="1">
                <a:cs typeface="Arial"/>
              </a:rPr>
              <a:t> 2</a:t>
            </a:r>
          </a:p>
          <a:p>
            <a:r>
              <a:rPr lang="en-US" sz="1400">
                <a:cs typeface="Arial"/>
              </a:rPr>
              <a:t>(LLM2,temp,…)</a:t>
            </a:r>
          </a:p>
        </p:txBody>
      </p:sp>
    </p:spTree>
    <p:extLst>
      <p:ext uri="{BB962C8B-B14F-4D97-AF65-F5344CB8AC3E}">
        <p14:creationId xmlns:p14="http://schemas.microsoft.com/office/powerpoint/2010/main" val="4228817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FBD4-C1E6-6694-13E2-05F38C1B066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ADD3D-D3D5-9261-A083-625AF51A8FA3}"/>
              </a:ext>
            </a:extLst>
          </p:cNvPr>
          <p:cNvSpPr>
            <a:spLocks noGrp="1"/>
          </p:cNvSpPr>
          <p:nvPr>
            <p:ph type="sldNum" idx="12"/>
          </p:nvPr>
        </p:nvSpPr>
        <p:spPr>
          <a:xfrm>
            <a:off x="11197539" y="6316595"/>
            <a:ext cx="432486" cy="365125"/>
          </a:xfrm>
        </p:spPr>
        <p:txBody>
          <a:bodyPr/>
          <a:lstStyle/>
          <a:p>
            <a:pPr marL="0" lvl="0" indent="0" algn="r" rtl="0">
              <a:spcBef>
                <a:spcPts val="0"/>
              </a:spcBef>
              <a:spcAft>
                <a:spcPts val="0"/>
              </a:spcAft>
              <a:buNone/>
            </a:pPr>
            <a:fld id="{00000000-1234-1234-1234-123412341234}" type="slidenum">
              <a:rPr lang="en-US" sz="800"/>
              <a:t>14</a:t>
            </a:fld>
            <a:endParaRPr lang="en-US" sz="800"/>
          </a:p>
        </p:txBody>
      </p:sp>
      <p:sp>
        <p:nvSpPr>
          <p:cNvPr id="17" name="Rectangle: Rounded Corners 16">
            <a:extLst>
              <a:ext uri="{FF2B5EF4-FFF2-40B4-BE49-F238E27FC236}">
                <a16:creationId xmlns:a16="http://schemas.microsoft.com/office/drawing/2014/main" id="{EBC24BAC-F9EA-5247-3D93-9E7BFA786018}"/>
              </a:ext>
            </a:extLst>
          </p:cNvPr>
          <p:cNvSpPr/>
          <p:nvPr/>
        </p:nvSpPr>
        <p:spPr>
          <a:xfrm>
            <a:off x="3638549" y="1905000"/>
            <a:ext cx="1095375" cy="304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cs typeface="Arial"/>
              </a:rPr>
              <a:t>Question 1</a:t>
            </a:r>
            <a:endParaRPr lang="en-US" sz="1400"/>
          </a:p>
        </p:txBody>
      </p:sp>
      <p:sp>
        <p:nvSpPr>
          <p:cNvPr id="18" name="Rectangle: Rounded Corners 17">
            <a:extLst>
              <a:ext uri="{FF2B5EF4-FFF2-40B4-BE49-F238E27FC236}">
                <a16:creationId xmlns:a16="http://schemas.microsoft.com/office/drawing/2014/main" id="{E4F8C6FC-A07C-F76A-DFA9-FBCE2651B066}"/>
              </a:ext>
            </a:extLst>
          </p:cNvPr>
          <p:cNvSpPr/>
          <p:nvPr/>
        </p:nvSpPr>
        <p:spPr>
          <a:xfrm>
            <a:off x="3638549" y="2381250"/>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2</a:t>
            </a:r>
            <a:endParaRPr lang="en-US" sz="1400"/>
          </a:p>
        </p:txBody>
      </p:sp>
      <p:sp>
        <p:nvSpPr>
          <p:cNvPr id="19" name="Rectangle: Rounded Corners 18">
            <a:extLst>
              <a:ext uri="{FF2B5EF4-FFF2-40B4-BE49-F238E27FC236}">
                <a16:creationId xmlns:a16="http://schemas.microsoft.com/office/drawing/2014/main" id="{5C730BB4-49C8-4D41-C7BC-BB60C23D6166}"/>
              </a:ext>
            </a:extLst>
          </p:cNvPr>
          <p:cNvSpPr/>
          <p:nvPr/>
        </p:nvSpPr>
        <p:spPr>
          <a:xfrm>
            <a:off x="3638549" y="2828925"/>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3</a:t>
            </a:r>
            <a:endParaRPr lang="en-US" sz="1400"/>
          </a:p>
        </p:txBody>
      </p:sp>
      <p:sp>
        <p:nvSpPr>
          <p:cNvPr id="20" name="TextBox 19">
            <a:extLst>
              <a:ext uri="{FF2B5EF4-FFF2-40B4-BE49-F238E27FC236}">
                <a16:creationId xmlns:a16="http://schemas.microsoft.com/office/drawing/2014/main" id="{49129E3D-9A73-BF95-C043-BE9AA6B44043}"/>
              </a:ext>
            </a:extLst>
          </p:cNvPr>
          <p:cNvSpPr txBox="1"/>
          <p:nvPr/>
        </p:nvSpPr>
        <p:spPr>
          <a:xfrm>
            <a:off x="3809999" y="3143249"/>
            <a:ext cx="3714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a:t>
            </a:r>
          </a:p>
          <a:p>
            <a:pPr algn="l"/>
            <a:r>
              <a:rPr lang="en-US" sz="1400" b="1">
                <a:cs typeface="Arial"/>
              </a:rPr>
              <a:t>.</a:t>
            </a:r>
          </a:p>
          <a:p>
            <a:r>
              <a:rPr lang="en-US" sz="1400" b="1">
                <a:cs typeface="Arial"/>
              </a:rPr>
              <a:t>.</a:t>
            </a:r>
          </a:p>
        </p:txBody>
      </p:sp>
      <p:sp>
        <p:nvSpPr>
          <p:cNvPr id="21" name="Rectangle: Rounded Corners 20">
            <a:extLst>
              <a:ext uri="{FF2B5EF4-FFF2-40B4-BE49-F238E27FC236}">
                <a16:creationId xmlns:a16="http://schemas.microsoft.com/office/drawing/2014/main" id="{1CCB18BD-33FF-119F-7F71-1B381E8DE27C}"/>
              </a:ext>
            </a:extLst>
          </p:cNvPr>
          <p:cNvSpPr/>
          <p:nvPr/>
        </p:nvSpPr>
        <p:spPr>
          <a:xfrm>
            <a:off x="3638549" y="3886199"/>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n</a:t>
            </a:r>
            <a:endParaRPr lang="en-US" sz="1400"/>
          </a:p>
        </p:txBody>
      </p:sp>
      <p:sp>
        <p:nvSpPr>
          <p:cNvPr id="22" name="Rectangle: Rounded Corners 21">
            <a:extLst>
              <a:ext uri="{FF2B5EF4-FFF2-40B4-BE49-F238E27FC236}">
                <a16:creationId xmlns:a16="http://schemas.microsoft.com/office/drawing/2014/main" id="{30323FD2-EEC3-9266-18DE-2153AA5320E6}"/>
              </a:ext>
            </a:extLst>
          </p:cNvPr>
          <p:cNvSpPr/>
          <p:nvPr/>
        </p:nvSpPr>
        <p:spPr>
          <a:xfrm>
            <a:off x="4914899" y="1895475"/>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1</a:t>
            </a:r>
            <a:endParaRPr lang="en-US" sz="1400">
              <a:solidFill>
                <a:srgbClr val="000000"/>
              </a:solidFill>
            </a:endParaRPr>
          </a:p>
        </p:txBody>
      </p:sp>
      <p:sp>
        <p:nvSpPr>
          <p:cNvPr id="23" name="Rectangle: Rounded Corners 22">
            <a:extLst>
              <a:ext uri="{FF2B5EF4-FFF2-40B4-BE49-F238E27FC236}">
                <a16:creationId xmlns:a16="http://schemas.microsoft.com/office/drawing/2014/main" id="{7C104132-9590-B6A3-C6EF-17AC55971874}"/>
              </a:ext>
            </a:extLst>
          </p:cNvPr>
          <p:cNvSpPr/>
          <p:nvPr/>
        </p:nvSpPr>
        <p:spPr>
          <a:xfrm>
            <a:off x="4914899" y="2381250"/>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2</a:t>
            </a:r>
          </a:p>
        </p:txBody>
      </p:sp>
      <p:sp>
        <p:nvSpPr>
          <p:cNvPr id="24" name="Rectangle: Rounded Corners 23">
            <a:extLst>
              <a:ext uri="{FF2B5EF4-FFF2-40B4-BE49-F238E27FC236}">
                <a16:creationId xmlns:a16="http://schemas.microsoft.com/office/drawing/2014/main" id="{290621B2-2C3E-2BEF-E5F4-B828A516C477}"/>
              </a:ext>
            </a:extLst>
          </p:cNvPr>
          <p:cNvSpPr/>
          <p:nvPr/>
        </p:nvSpPr>
        <p:spPr>
          <a:xfrm>
            <a:off x="4914899" y="2838449"/>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3</a:t>
            </a:r>
          </a:p>
        </p:txBody>
      </p:sp>
      <p:sp>
        <p:nvSpPr>
          <p:cNvPr id="25" name="Rectangle: Rounded Corners 24">
            <a:extLst>
              <a:ext uri="{FF2B5EF4-FFF2-40B4-BE49-F238E27FC236}">
                <a16:creationId xmlns:a16="http://schemas.microsoft.com/office/drawing/2014/main" id="{D085928C-536F-C9A1-86E7-06E7A459A32A}"/>
              </a:ext>
            </a:extLst>
          </p:cNvPr>
          <p:cNvSpPr/>
          <p:nvPr/>
        </p:nvSpPr>
        <p:spPr>
          <a:xfrm>
            <a:off x="4914899" y="3895724"/>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n</a:t>
            </a:r>
          </a:p>
        </p:txBody>
      </p:sp>
      <p:sp>
        <p:nvSpPr>
          <p:cNvPr id="27" name="Left Brace 26">
            <a:extLst>
              <a:ext uri="{FF2B5EF4-FFF2-40B4-BE49-F238E27FC236}">
                <a16:creationId xmlns:a16="http://schemas.microsoft.com/office/drawing/2014/main" id="{9EEBD510-323B-66BA-BCD8-3AF923AE5E89}"/>
              </a:ext>
            </a:extLst>
          </p:cNvPr>
          <p:cNvSpPr/>
          <p:nvPr/>
        </p:nvSpPr>
        <p:spPr>
          <a:xfrm>
            <a:off x="3333750" y="1752599"/>
            <a:ext cx="228600" cy="2647950"/>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Title 1">
            <a:extLst>
              <a:ext uri="{FF2B5EF4-FFF2-40B4-BE49-F238E27FC236}">
                <a16:creationId xmlns:a16="http://schemas.microsoft.com/office/drawing/2014/main" id="{7FCD0826-D16F-124D-B11E-38BD1ED93036}"/>
              </a:ext>
            </a:extLst>
          </p:cNvPr>
          <p:cNvSpPr>
            <a:spLocks noGrp="1"/>
          </p:cNvSpPr>
          <p:nvPr>
            <p:ph type="title"/>
          </p:nvPr>
        </p:nvSpPr>
        <p:spPr>
          <a:xfrm>
            <a:off x="571500" y="113334"/>
            <a:ext cx="11049000" cy="908120"/>
          </a:xfrm>
        </p:spPr>
        <p:txBody>
          <a:bodyPr/>
          <a:lstStyle/>
          <a:p>
            <a:r>
              <a:rPr lang="en-US"/>
              <a:t>Standardized Benchmark Scores (WIP)</a:t>
            </a:r>
          </a:p>
        </p:txBody>
      </p:sp>
      <p:sp>
        <p:nvSpPr>
          <p:cNvPr id="30" name="Rectangle 29">
            <a:extLst>
              <a:ext uri="{FF2B5EF4-FFF2-40B4-BE49-F238E27FC236}">
                <a16:creationId xmlns:a16="http://schemas.microsoft.com/office/drawing/2014/main" id="{F1BB4A53-0FD8-CDB5-B26D-7B7E671E9442}"/>
              </a:ext>
            </a:extLst>
          </p:cNvPr>
          <p:cNvSpPr/>
          <p:nvPr/>
        </p:nvSpPr>
        <p:spPr>
          <a:xfrm>
            <a:off x="6886574" y="1190625"/>
            <a:ext cx="1400175"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extBox 30">
            <a:extLst>
              <a:ext uri="{FF2B5EF4-FFF2-40B4-BE49-F238E27FC236}">
                <a16:creationId xmlns:a16="http://schemas.microsoft.com/office/drawing/2014/main" id="{E4B8F043-38B8-ACF2-0664-7EFAB2CB2EA2}"/>
              </a:ext>
            </a:extLst>
          </p:cNvPr>
          <p:cNvSpPr txBox="1"/>
          <p:nvPr/>
        </p:nvSpPr>
        <p:spPr>
          <a:xfrm>
            <a:off x="6877050" y="1190624"/>
            <a:ext cx="1495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RHIC </a:t>
            </a:r>
            <a:r>
              <a:rPr lang="en-US" sz="1400" b="1" err="1">
                <a:cs typeface="Arial"/>
              </a:rPr>
              <a:t>Scibot</a:t>
            </a:r>
            <a:r>
              <a:rPr lang="en-US" sz="1400" b="1">
                <a:cs typeface="Arial"/>
              </a:rPr>
              <a:t> 1</a:t>
            </a:r>
          </a:p>
          <a:p>
            <a:r>
              <a:rPr lang="en-US" sz="1400">
                <a:cs typeface="Arial"/>
              </a:rPr>
              <a:t>(LLM1,temp,…)</a:t>
            </a:r>
          </a:p>
        </p:txBody>
      </p:sp>
      <p:sp>
        <p:nvSpPr>
          <p:cNvPr id="32" name="Rectangle: Rounded Corners 31">
            <a:extLst>
              <a:ext uri="{FF2B5EF4-FFF2-40B4-BE49-F238E27FC236}">
                <a16:creationId xmlns:a16="http://schemas.microsoft.com/office/drawing/2014/main" id="{E871018C-0A8E-AF78-688A-ABEE5484F3B5}"/>
              </a:ext>
            </a:extLst>
          </p:cNvPr>
          <p:cNvSpPr/>
          <p:nvPr/>
        </p:nvSpPr>
        <p:spPr>
          <a:xfrm>
            <a:off x="7000874" y="188595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33" name="Rectangle: Rounded Corners 32">
            <a:extLst>
              <a:ext uri="{FF2B5EF4-FFF2-40B4-BE49-F238E27FC236}">
                <a16:creationId xmlns:a16="http://schemas.microsoft.com/office/drawing/2014/main" id="{44CEBC7E-649A-3CD8-F097-44DF683C39AC}"/>
              </a:ext>
            </a:extLst>
          </p:cNvPr>
          <p:cNvSpPr/>
          <p:nvPr/>
        </p:nvSpPr>
        <p:spPr>
          <a:xfrm>
            <a:off x="7000874" y="23622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34" name="Rectangle: Rounded Corners 33">
            <a:extLst>
              <a:ext uri="{FF2B5EF4-FFF2-40B4-BE49-F238E27FC236}">
                <a16:creationId xmlns:a16="http://schemas.microsoft.com/office/drawing/2014/main" id="{193F7A89-CADE-38AA-BE65-6BDA777782B6}"/>
              </a:ext>
            </a:extLst>
          </p:cNvPr>
          <p:cNvSpPr/>
          <p:nvPr/>
        </p:nvSpPr>
        <p:spPr>
          <a:xfrm>
            <a:off x="6991349" y="28575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35" name="Rectangle: Rounded Corners 34">
            <a:extLst>
              <a:ext uri="{FF2B5EF4-FFF2-40B4-BE49-F238E27FC236}">
                <a16:creationId xmlns:a16="http://schemas.microsoft.com/office/drawing/2014/main" id="{C56E53F4-3028-23EA-5B0C-AD864E93EE6E}"/>
              </a:ext>
            </a:extLst>
          </p:cNvPr>
          <p:cNvSpPr/>
          <p:nvPr/>
        </p:nvSpPr>
        <p:spPr>
          <a:xfrm>
            <a:off x="7010399" y="38481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36" name="Rectangle 35">
            <a:extLst>
              <a:ext uri="{FF2B5EF4-FFF2-40B4-BE49-F238E27FC236}">
                <a16:creationId xmlns:a16="http://schemas.microsoft.com/office/drawing/2014/main" id="{C8FFF8E2-2072-14A0-BC85-BDB4EAADB244}"/>
              </a:ext>
            </a:extLst>
          </p:cNvPr>
          <p:cNvSpPr/>
          <p:nvPr/>
        </p:nvSpPr>
        <p:spPr>
          <a:xfrm>
            <a:off x="8477249" y="1200150"/>
            <a:ext cx="1400175"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ectangle: Rounded Corners 37">
            <a:extLst>
              <a:ext uri="{FF2B5EF4-FFF2-40B4-BE49-F238E27FC236}">
                <a16:creationId xmlns:a16="http://schemas.microsoft.com/office/drawing/2014/main" id="{D10195BA-96B9-8FDC-F1F8-8B0EA0BC26BE}"/>
              </a:ext>
            </a:extLst>
          </p:cNvPr>
          <p:cNvSpPr/>
          <p:nvPr/>
        </p:nvSpPr>
        <p:spPr>
          <a:xfrm>
            <a:off x="8591549" y="187642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39" name="Rectangle: Rounded Corners 38">
            <a:extLst>
              <a:ext uri="{FF2B5EF4-FFF2-40B4-BE49-F238E27FC236}">
                <a16:creationId xmlns:a16="http://schemas.microsoft.com/office/drawing/2014/main" id="{FFEB3E84-36E1-F161-DEBF-2661AC0A5225}"/>
              </a:ext>
            </a:extLst>
          </p:cNvPr>
          <p:cNvSpPr/>
          <p:nvPr/>
        </p:nvSpPr>
        <p:spPr>
          <a:xfrm>
            <a:off x="8591549" y="2352674"/>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40" name="Rectangle: Rounded Corners 39">
            <a:extLst>
              <a:ext uri="{FF2B5EF4-FFF2-40B4-BE49-F238E27FC236}">
                <a16:creationId xmlns:a16="http://schemas.microsoft.com/office/drawing/2014/main" id="{2462B4A0-3B22-2768-A312-5B76B0102773}"/>
              </a:ext>
            </a:extLst>
          </p:cNvPr>
          <p:cNvSpPr/>
          <p:nvPr/>
        </p:nvSpPr>
        <p:spPr>
          <a:xfrm>
            <a:off x="8582024" y="284797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41" name="Rectangle: Rounded Corners 40">
            <a:extLst>
              <a:ext uri="{FF2B5EF4-FFF2-40B4-BE49-F238E27FC236}">
                <a16:creationId xmlns:a16="http://schemas.microsoft.com/office/drawing/2014/main" id="{CB04518E-FA8F-1B9F-DFA9-6F87F5366B5D}"/>
              </a:ext>
            </a:extLst>
          </p:cNvPr>
          <p:cNvSpPr/>
          <p:nvPr/>
        </p:nvSpPr>
        <p:spPr>
          <a:xfrm>
            <a:off x="8601074" y="383857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42" name="TextBox 41">
            <a:extLst>
              <a:ext uri="{FF2B5EF4-FFF2-40B4-BE49-F238E27FC236}">
                <a16:creationId xmlns:a16="http://schemas.microsoft.com/office/drawing/2014/main" id="{5857CAD6-1805-2AF2-0121-37ACE4A6E1CA}"/>
              </a:ext>
            </a:extLst>
          </p:cNvPr>
          <p:cNvSpPr txBox="1"/>
          <p:nvPr/>
        </p:nvSpPr>
        <p:spPr>
          <a:xfrm>
            <a:off x="10020299" y="2638424"/>
            <a:ext cx="533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 . .</a:t>
            </a:r>
            <a:endParaRPr lang="en-US" sz="1400"/>
          </a:p>
        </p:txBody>
      </p:sp>
      <p:sp>
        <p:nvSpPr>
          <p:cNvPr id="49" name="Rectangle 48">
            <a:extLst>
              <a:ext uri="{FF2B5EF4-FFF2-40B4-BE49-F238E27FC236}">
                <a16:creationId xmlns:a16="http://schemas.microsoft.com/office/drawing/2014/main" id="{92AD51C8-6A46-8FEC-9408-6F76BBC254FE}"/>
              </a:ext>
            </a:extLst>
          </p:cNvPr>
          <p:cNvSpPr/>
          <p:nvPr/>
        </p:nvSpPr>
        <p:spPr>
          <a:xfrm>
            <a:off x="10553699" y="1190625"/>
            <a:ext cx="1409700"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TextBox 49">
            <a:extLst>
              <a:ext uri="{FF2B5EF4-FFF2-40B4-BE49-F238E27FC236}">
                <a16:creationId xmlns:a16="http://schemas.microsoft.com/office/drawing/2014/main" id="{FA996CC8-DCBE-90AF-92F6-2357F59CE405}"/>
              </a:ext>
            </a:extLst>
          </p:cNvPr>
          <p:cNvSpPr txBox="1"/>
          <p:nvPr/>
        </p:nvSpPr>
        <p:spPr>
          <a:xfrm>
            <a:off x="10553700" y="1200149"/>
            <a:ext cx="14763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Arial"/>
              </a:rPr>
              <a:t>Commercial </a:t>
            </a:r>
            <a:endParaRPr lang="en-US" sz="1400">
              <a:cs typeface="Arial"/>
            </a:endParaRPr>
          </a:p>
          <a:p>
            <a:pPr algn="ctr"/>
            <a:r>
              <a:rPr lang="en-US" sz="1400" b="1">
                <a:cs typeface="Arial"/>
              </a:rPr>
              <a:t>LLM</a:t>
            </a:r>
            <a:endParaRPr lang="en-US" sz="1400">
              <a:cs typeface="Arial"/>
            </a:endParaRPr>
          </a:p>
          <a:p>
            <a:endParaRPr lang="en-US" sz="1400" b="1">
              <a:cs typeface="Arial"/>
            </a:endParaRPr>
          </a:p>
        </p:txBody>
      </p:sp>
      <p:sp>
        <p:nvSpPr>
          <p:cNvPr id="51" name="Rectangle: Rounded Corners 50">
            <a:extLst>
              <a:ext uri="{FF2B5EF4-FFF2-40B4-BE49-F238E27FC236}">
                <a16:creationId xmlns:a16="http://schemas.microsoft.com/office/drawing/2014/main" id="{8F39089E-423E-9EAE-FB36-494D55F0C445}"/>
              </a:ext>
            </a:extLst>
          </p:cNvPr>
          <p:cNvSpPr/>
          <p:nvPr/>
        </p:nvSpPr>
        <p:spPr>
          <a:xfrm>
            <a:off x="10677524" y="188595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52" name="Rectangle: Rounded Corners 51">
            <a:extLst>
              <a:ext uri="{FF2B5EF4-FFF2-40B4-BE49-F238E27FC236}">
                <a16:creationId xmlns:a16="http://schemas.microsoft.com/office/drawing/2014/main" id="{B4DC7D78-B20E-509F-1BDE-52F471A25D8F}"/>
              </a:ext>
            </a:extLst>
          </p:cNvPr>
          <p:cNvSpPr/>
          <p:nvPr/>
        </p:nvSpPr>
        <p:spPr>
          <a:xfrm>
            <a:off x="10677524" y="2362199"/>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53" name="Rectangle: Rounded Corners 52">
            <a:extLst>
              <a:ext uri="{FF2B5EF4-FFF2-40B4-BE49-F238E27FC236}">
                <a16:creationId xmlns:a16="http://schemas.microsoft.com/office/drawing/2014/main" id="{D56E7463-A925-5DA1-6BAF-1FFE920B5DC4}"/>
              </a:ext>
            </a:extLst>
          </p:cNvPr>
          <p:cNvSpPr/>
          <p:nvPr/>
        </p:nvSpPr>
        <p:spPr>
          <a:xfrm>
            <a:off x="10667999" y="28575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54" name="Rectangle: Rounded Corners 53">
            <a:extLst>
              <a:ext uri="{FF2B5EF4-FFF2-40B4-BE49-F238E27FC236}">
                <a16:creationId xmlns:a16="http://schemas.microsoft.com/office/drawing/2014/main" id="{CB186B9C-DAC4-EC51-6871-16F0011D2061}"/>
              </a:ext>
            </a:extLst>
          </p:cNvPr>
          <p:cNvSpPr/>
          <p:nvPr/>
        </p:nvSpPr>
        <p:spPr>
          <a:xfrm>
            <a:off x="10687049" y="38481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55" name="TextBox 54">
            <a:extLst>
              <a:ext uri="{FF2B5EF4-FFF2-40B4-BE49-F238E27FC236}">
                <a16:creationId xmlns:a16="http://schemas.microsoft.com/office/drawing/2014/main" id="{E5F9DDB6-B08B-5C89-B783-5435497F56B8}"/>
              </a:ext>
            </a:extLst>
          </p:cNvPr>
          <p:cNvSpPr txBox="1"/>
          <p:nvPr/>
        </p:nvSpPr>
        <p:spPr>
          <a:xfrm>
            <a:off x="8477250" y="1200149"/>
            <a:ext cx="1495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RHIC </a:t>
            </a:r>
            <a:r>
              <a:rPr lang="en-US" sz="1400" b="1" err="1">
                <a:cs typeface="Arial"/>
              </a:rPr>
              <a:t>Scibot</a:t>
            </a:r>
            <a:r>
              <a:rPr lang="en-US" sz="1400" b="1">
                <a:cs typeface="Arial"/>
              </a:rPr>
              <a:t> 2</a:t>
            </a:r>
          </a:p>
          <a:p>
            <a:r>
              <a:rPr lang="en-US" sz="1400">
                <a:cs typeface="Arial"/>
              </a:rPr>
              <a:t>(LLM2,temp,…)</a:t>
            </a:r>
          </a:p>
        </p:txBody>
      </p:sp>
      <p:cxnSp>
        <p:nvCxnSpPr>
          <p:cNvPr id="5" name="Straight Arrow Connector 4">
            <a:extLst>
              <a:ext uri="{FF2B5EF4-FFF2-40B4-BE49-F238E27FC236}">
                <a16:creationId xmlns:a16="http://schemas.microsoft.com/office/drawing/2014/main" id="{37056365-E2AA-674F-F6CF-971FF19004A2}"/>
              </a:ext>
            </a:extLst>
          </p:cNvPr>
          <p:cNvCxnSpPr>
            <a:cxnSpLocks/>
          </p:cNvCxnSpPr>
          <p:nvPr/>
        </p:nvCxnSpPr>
        <p:spPr>
          <a:xfrm>
            <a:off x="5886449" y="2695574"/>
            <a:ext cx="390525" cy="203835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56A0902-171F-C280-9AE7-2D58C0F37766}"/>
              </a:ext>
            </a:extLst>
          </p:cNvPr>
          <p:cNvCxnSpPr>
            <a:cxnSpLocks/>
          </p:cNvCxnSpPr>
          <p:nvPr/>
        </p:nvCxnSpPr>
        <p:spPr>
          <a:xfrm>
            <a:off x="5762624" y="3152774"/>
            <a:ext cx="276225" cy="159067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0B5CF38-6CF0-95CF-C2C1-776532D5ECDD}"/>
              </a:ext>
            </a:extLst>
          </p:cNvPr>
          <p:cNvCxnSpPr>
            <a:cxnSpLocks/>
          </p:cNvCxnSpPr>
          <p:nvPr/>
        </p:nvCxnSpPr>
        <p:spPr>
          <a:xfrm>
            <a:off x="5657849" y="4200524"/>
            <a:ext cx="133350" cy="5334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B95ED33-BE13-FD4B-04CF-456D92F5269A}"/>
              </a:ext>
            </a:extLst>
          </p:cNvPr>
          <p:cNvCxnSpPr>
            <a:cxnSpLocks/>
          </p:cNvCxnSpPr>
          <p:nvPr/>
        </p:nvCxnSpPr>
        <p:spPr>
          <a:xfrm flipH="1">
            <a:off x="6943724" y="2705099"/>
            <a:ext cx="352425" cy="202882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45F8CE8-1EE5-6782-54E4-84BA40A4EE41}"/>
              </a:ext>
            </a:extLst>
          </p:cNvPr>
          <p:cNvCxnSpPr>
            <a:cxnSpLocks/>
          </p:cNvCxnSpPr>
          <p:nvPr/>
        </p:nvCxnSpPr>
        <p:spPr>
          <a:xfrm flipH="1">
            <a:off x="7172324" y="3209924"/>
            <a:ext cx="247650" cy="15240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46FE384-B8D2-609B-C62E-E99989C138BC}"/>
              </a:ext>
            </a:extLst>
          </p:cNvPr>
          <p:cNvCxnSpPr>
            <a:cxnSpLocks/>
          </p:cNvCxnSpPr>
          <p:nvPr/>
        </p:nvCxnSpPr>
        <p:spPr>
          <a:xfrm flipH="1">
            <a:off x="7391399" y="4200524"/>
            <a:ext cx="142875" cy="5334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0691EE1-6C7C-9E70-B226-887E1CC700CE}"/>
              </a:ext>
            </a:extLst>
          </p:cNvPr>
          <p:cNvSpPr/>
          <p:nvPr/>
        </p:nvSpPr>
        <p:spPr>
          <a:xfrm>
            <a:off x="4376733" y="4743450"/>
            <a:ext cx="5941595" cy="543927"/>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6EBF489-F1C9-5712-7D61-5B7F0871C1A4}"/>
              </a:ext>
            </a:extLst>
          </p:cNvPr>
          <p:cNvSpPr/>
          <p:nvPr/>
        </p:nvSpPr>
        <p:spPr>
          <a:xfrm>
            <a:off x="8096249" y="4848224"/>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cs typeface="Arial"/>
              </a:rPr>
              <a:t>Relevance</a:t>
            </a:r>
          </a:p>
        </p:txBody>
      </p:sp>
      <p:sp>
        <p:nvSpPr>
          <p:cNvPr id="14" name="Rectangle: Rounded Corners 13">
            <a:extLst>
              <a:ext uri="{FF2B5EF4-FFF2-40B4-BE49-F238E27FC236}">
                <a16:creationId xmlns:a16="http://schemas.microsoft.com/office/drawing/2014/main" id="{40A5C18F-AF14-47A0-A7E6-F89E24B8019D}"/>
              </a:ext>
            </a:extLst>
          </p:cNvPr>
          <p:cNvSpPr/>
          <p:nvPr/>
        </p:nvSpPr>
        <p:spPr>
          <a:xfrm>
            <a:off x="4429124" y="4848224"/>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Correctness</a:t>
            </a:r>
          </a:p>
        </p:txBody>
      </p:sp>
      <p:sp>
        <p:nvSpPr>
          <p:cNvPr id="15" name="Rectangle: Rounded Corners 14">
            <a:extLst>
              <a:ext uri="{FF2B5EF4-FFF2-40B4-BE49-F238E27FC236}">
                <a16:creationId xmlns:a16="http://schemas.microsoft.com/office/drawing/2014/main" id="{6A8AEA5F-070F-DFD0-17FF-CD597CAE9FD7}"/>
              </a:ext>
            </a:extLst>
          </p:cNvPr>
          <p:cNvSpPr/>
          <p:nvPr/>
        </p:nvSpPr>
        <p:spPr>
          <a:xfrm>
            <a:off x="5762624" y="4848224"/>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Completeness</a:t>
            </a:r>
          </a:p>
        </p:txBody>
      </p:sp>
      <p:sp>
        <p:nvSpPr>
          <p:cNvPr id="16" name="Rectangle: Rounded Corners 15">
            <a:extLst>
              <a:ext uri="{FF2B5EF4-FFF2-40B4-BE49-F238E27FC236}">
                <a16:creationId xmlns:a16="http://schemas.microsoft.com/office/drawing/2014/main" id="{0A543B82-42D2-20C0-2828-158113BB03BC}"/>
              </a:ext>
            </a:extLst>
          </p:cNvPr>
          <p:cNvSpPr/>
          <p:nvPr/>
        </p:nvSpPr>
        <p:spPr>
          <a:xfrm>
            <a:off x="7238999" y="4848224"/>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Clarity</a:t>
            </a:r>
          </a:p>
        </p:txBody>
      </p:sp>
      <p:sp>
        <p:nvSpPr>
          <p:cNvPr id="37" name="Text Placeholder 2">
            <a:extLst>
              <a:ext uri="{FF2B5EF4-FFF2-40B4-BE49-F238E27FC236}">
                <a16:creationId xmlns:a16="http://schemas.microsoft.com/office/drawing/2014/main" id="{B5A9425C-F33E-4B4C-6225-C836A5F45BD9}"/>
              </a:ext>
            </a:extLst>
          </p:cNvPr>
          <p:cNvSpPr>
            <a:spLocks noGrp="1"/>
          </p:cNvSpPr>
          <p:nvPr>
            <p:ph type="body" idx="1"/>
          </p:nvPr>
        </p:nvSpPr>
        <p:spPr>
          <a:xfrm>
            <a:off x="217418" y="1245014"/>
            <a:ext cx="2896016" cy="4535590"/>
          </a:xfrm>
        </p:spPr>
        <p:txBody>
          <a:bodyPr spcFirstLastPara="1" wrap="square" lIns="91425" tIns="45700" rIns="91425" bIns="45700" anchor="t" anchorCtr="0">
            <a:noAutofit/>
          </a:bodyPr>
          <a:lstStyle/>
          <a:p>
            <a:pPr marL="514350" indent="-285750">
              <a:buChar char="•"/>
            </a:pPr>
            <a:r>
              <a:rPr lang="en-US" sz="1800"/>
              <a:t>SME Rating (Human) </a:t>
            </a:r>
            <a:endParaRPr lang="en-US"/>
          </a:p>
          <a:p>
            <a:pPr>
              <a:buAutoNum type="arabicPeriod"/>
            </a:pPr>
            <a:endParaRPr lang="en-US" sz="1800"/>
          </a:p>
          <a:p>
            <a:pPr marL="228600" indent="0"/>
            <a:endParaRPr lang="en-US" sz="1600">
              <a:solidFill>
                <a:srgbClr val="000000"/>
              </a:solidFill>
            </a:endParaRPr>
          </a:p>
        </p:txBody>
      </p:sp>
      <p:pic>
        <p:nvPicPr>
          <p:cNvPr id="75" name="Picture 74">
            <a:extLst>
              <a:ext uri="{FF2B5EF4-FFF2-40B4-BE49-F238E27FC236}">
                <a16:creationId xmlns:a16="http://schemas.microsoft.com/office/drawing/2014/main" id="{EEA21A5F-D3AD-EA43-1F1C-AC10F95F90A4}"/>
              </a:ext>
            </a:extLst>
          </p:cNvPr>
          <p:cNvPicPr>
            <a:picLocks noChangeAspect="1"/>
          </p:cNvPicPr>
          <p:nvPr/>
        </p:nvPicPr>
        <p:blipFill>
          <a:blip r:embed="rId3"/>
          <a:stretch>
            <a:fillRect/>
          </a:stretch>
        </p:blipFill>
        <p:spPr>
          <a:xfrm>
            <a:off x="8375911" y="1015196"/>
            <a:ext cx="3812531" cy="3564037"/>
          </a:xfrm>
          <a:prstGeom prst="rect">
            <a:avLst/>
          </a:prstGeom>
        </p:spPr>
      </p:pic>
      <p:pic>
        <p:nvPicPr>
          <p:cNvPr id="77" name="Picture 76">
            <a:extLst>
              <a:ext uri="{FF2B5EF4-FFF2-40B4-BE49-F238E27FC236}">
                <a16:creationId xmlns:a16="http://schemas.microsoft.com/office/drawing/2014/main" id="{0FD299E5-9400-0170-81C8-1CFDB476A219}"/>
              </a:ext>
            </a:extLst>
          </p:cNvPr>
          <p:cNvPicPr>
            <a:picLocks noChangeAspect="1"/>
          </p:cNvPicPr>
          <p:nvPr/>
        </p:nvPicPr>
        <p:blipFill>
          <a:blip r:embed="rId4"/>
          <a:stretch>
            <a:fillRect/>
          </a:stretch>
        </p:blipFill>
        <p:spPr>
          <a:xfrm>
            <a:off x="3548826" y="2303603"/>
            <a:ext cx="4733925" cy="1962150"/>
          </a:xfrm>
          <a:prstGeom prst="rect">
            <a:avLst/>
          </a:prstGeom>
        </p:spPr>
      </p:pic>
      <p:cxnSp>
        <p:nvCxnSpPr>
          <p:cNvPr id="86" name="Straight Arrow Connector 85">
            <a:extLst>
              <a:ext uri="{FF2B5EF4-FFF2-40B4-BE49-F238E27FC236}">
                <a16:creationId xmlns:a16="http://schemas.microsoft.com/office/drawing/2014/main" id="{6A264371-F6D5-538F-432F-1780F56C00C5}"/>
              </a:ext>
            </a:extLst>
          </p:cNvPr>
          <p:cNvCxnSpPr>
            <a:cxnSpLocks/>
          </p:cNvCxnSpPr>
          <p:nvPr/>
        </p:nvCxnSpPr>
        <p:spPr>
          <a:xfrm>
            <a:off x="6019799" y="2219324"/>
            <a:ext cx="495300" cy="25146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16AE524-F3AF-2121-E488-7F83B5DF413C}"/>
              </a:ext>
            </a:extLst>
          </p:cNvPr>
          <p:cNvCxnSpPr>
            <a:cxnSpLocks/>
          </p:cNvCxnSpPr>
          <p:nvPr/>
        </p:nvCxnSpPr>
        <p:spPr>
          <a:xfrm flipH="1">
            <a:off x="6715124" y="2228849"/>
            <a:ext cx="428625" cy="250507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Left Brace 87">
            <a:extLst>
              <a:ext uri="{FF2B5EF4-FFF2-40B4-BE49-F238E27FC236}">
                <a16:creationId xmlns:a16="http://schemas.microsoft.com/office/drawing/2014/main" id="{C3D4E442-D45D-0913-4216-8A44E049ED71}"/>
              </a:ext>
            </a:extLst>
          </p:cNvPr>
          <p:cNvSpPr/>
          <p:nvPr/>
        </p:nvSpPr>
        <p:spPr>
          <a:xfrm flipH="1">
            <a:off x="6438900" y="1752599"/>
            <a:ext cx="247650" cy="2638425"/>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3" name="Rectangle: Rounded Corners 11">
            <a:extLst>
              <a:ext uri="{FF2B5EF4-FFF2-40B4-BE49-F238E27FC236}">
                <a16:creationId xmlns:a16="http://schemas.microsoft.com/office/drawing/2014/main" id="{4A261E73-AA08-EA16-C57A-C112FB693F31}"/>
              </a:ext>
            </a:extLst>
          </p:cNvPr>
          <p:cNvSpPr/>
          <p:nvPr/>
        </p:nvSpPr>
        <p:spPr>
          <a:xfrm>
            <a:off x="9299407" y="4838198"/>
            <a:ext cx="884321" cy="29728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p>
        </p:txBody>
      </p:sp>
    </p:spTree>
    <p:extLst>
      <p:ext uri="{BB962C8B-B14F-4D97-AF65-F5344CB8AC3E}">
        <p14:creationId xmlns:p14="http://schemas.microsoft.com/office/powerpoint/2010/main" val="2578580198"/>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31B90-72D6-8E2F-4844-A3F15F7263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04D02D-8BFB-85CC-CA93-F216ADFE2209}"/>
              </a:ext>
            </a:extLst>
          </p:cNvPr>
          <p:cNvSpPr>
            <a:spLocks noGrp="1"/>
          </p:cNvSpPr>
          <p:nvPr>
            <p:ph type="sldNum" idx="12"/>
          </p:nvPr>
        </p:nvSpPr>
        <p:spPr>
          <a:xfrm>
            <a:off x="11197539" y="6316595"/>
            <a:ext cx="432486" cy="365125"/>
          </a:xfrm>
        </p:spPr>
        <p:txBody>
          <a:bodyPr/>
          <a:lstStyle/>
          <a:p>
            <a:pPr marL="0" lvl="0" indent="0" algn="r" rtl="0">
              <a:spcBef>
                <a:spcPts val="0"/>
              </a:spcBef>
              <a:spcAft>
                <a:spcPts val="0"/>
              </a:spcAft>
              <a:buNone/>
            </a:pPr>
            <a:fld id="{00000000-1234-1234-1234-123412341234}" type="slidenum">
              <a:rPr lang="en-US" sz="800"/>
              <a:t>15</a:t>
            </a:fld>
            <a:endParaRPr lang="en-US" sz="800"/>
          </a:p>
        </p:txBody>
      </p:sp>
      <p:sp>
        <p:nvSpPr>
          <p:cNvPr id="17" name="Rectangle: Rounded Corners 16">
            <a:extLst>
              <a:ext uri="{FF2B5EF4-FFF2-40B4-BE49-F238E27FC236}">
                <a16:creationId xmlns:a16="http://schemas.microsoft.com/office/drawing/2014/main" id="{E2ED05CA-31F8-1FC9-28EA-A59E30C8988B}"/>
              </a:ext>
            </a:extLst>
          </p:cNvPr>
          <p:cNvSpPr/>
          <p:nvPr/>
        </p:nvSpPr>
        <p:spPr>
          <a:xfrm>
            <a:off x="3638549" y="1905000"/>
            <a:ext cx="1095375" cy="304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cs typeface="Arial"/>
              </a:rPr>
              <a:t>Question 1</a:t>
            </a:r>
            <a:endParaRPr lang="en-US" sz="1400"/>
          </a:p>
        </p:txBody>
      </p:sp>
      <p:sp>
        <p:nvSpPr>
          <p:cNvPr id="18" name="Rectangle: Rounded Corners 17">
            <a:extLst>
              <a:ext uri="{FF2B5EF4-FFF2-40B4-BE49-F238E27FC236}">
                <a16:creationId xmlns:a16="http://schemas.microsoft.com/office/drawing/2014/main" id="{821E690F-6C13-E9B1-AB0E-94F685F82B45}"/>
              </a:ext>
            </a:extLst>
          </p:cNvPr>
          <p:cNvSpPr/>
          <p:nvPr/>
        </p:nvSpPr>
        <p:spPr>
          <a:xfrm>
            <a:off x="3638549" y="2381250"/>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2</a:t>
            </a:r>
            <a:endParaRPr lang="en-US" sz="1400"/>
          </a:p>
        </p:txBody>
      </p:sp>
      <p:sp>
        <p:nvSpPr>
          <p:cNvPr id="19" name="Rectangle: Rounded Corners 18">
            <a:extLst>
              <a:ext uri="{FF2B5EF4-FFF2-40B4-BE49-F238E27FC236}">
                <a16:creationId xmlns:a16="http://schemas.microsoft.com/office/drawing/2014/main" id="{C4620AF5-6858-9188-5FD3-5368436FF168}"/>
              </a:ext>
            </a:extLst>
          </p:cNvPr>
          <p:cNvSpPr/>
          <p:nvPr/>
        </p:nvSpPr>
        <p:spPr>
          <a:xfrm>
            <a:off x="3638549" y="2828925"/>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3</a:t>
            </a:r>
            <a:endParaRPr lang="en-US" sz="1400"/>
          </a:p>
        </p:txBody>
      </p:sp>
      <p:sp>
        <p:nvSpPr>
          <p:cNvPr id="20" name="TextBox 19">
            <a:extLst>
              <a:ext uri="{FF2B5EF4-FFF2-40B4-BE49-F238E27FC236}">
                <a16:creationId xmlns:a16="http://schemas.microsoft.com/office/drawing/2014/main" id="{5535BEF8-A915-5B4E-8FBD-FBF8EB94E298}"/>
              </a:ext>
            </a:extLst>
          </p:cNvPr>
          <p:cNvSpPr txBox="1"/>
          <p:nvPr/>
        </p:nvSpPr>
        <p:spPr>
          <a:xfrm>
            <a:off x="3809999" y="3143249"/>
            <a:ext cx="3714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a:t>
            </a:r>
          </a:p>
          <a:p>
            <a:pPr algn="l"/>
            <a:r>
              <a:rPr lang="en-US" sz="1400" b="1">
                <a:cs typeface="Arial"/>
              </a:rPr>
              <a:t>.</a:t>
            </a:r>
          </a:p>
          <a:p>
            <a:r>
              <a:rPr lang="en-US" sz="1400" b="1">
                <a:cs typeface="Arial"/>
              </a:rPr>
              <a:t>.</a:t>
            </a:r>
          </a:p>
        </p:txBody>
      </p:sp>
      <p:sp>
        <p:nvSpPr>
          <p:cNvPr id="21" name="Rectangle: Rounded Corners 20">
            <a:extLst>
              <a:ext uri="{FF2B5EF4-FFF2-40B4-BE49-F238E27FC236}">
                <a16:creationId xmlns:a16="http://schemas.microsoft.com/office/drawing/2014/main" id="{F13162A2-9C7F-16D3-632C-1CAB26315FC6}"/>
              </a:ext>
            </a:extLst>
          </p:cNvPr>
          <p:cNvSpPr/>
          <p:nvPr/>
        </p:nvSpPr>
        <p:spPr>
          <a:xfrm>
            <a:off x="3638549" y="3886199"/>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n</a:t>
            </a:r>
            <a:endParaRPr lang="en-US" sz="1400"/>
          </a:p>
        </p:txBody>
      </p:sp>
      <p:sp>
        <p:nvSpPr>
          <p:cNvPr id="22" name="Rectangle: Rounded Corners 21">
            <a:extLst>
              <a:ext uri="{FF2B5EF4-FFF2-40B4-BE49-F238E27FC236}">
                <a16:creationId xmlns:a16="http://schemas.microsoft.com/office/drawing/2014/main" id="{27F6A6A4-1C65-31D0-BA3F-1A345F5879E2}"/>
              </a:ext>
            </a:extLst>
          </p:cNvPr>
          <p:cNvSpPr/>
          <p:nvPr/>
        </p:nvSpPr>
        <p:spPr>
          <a:xfrm>
            <a:off x="4914899" y="1895475"/>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1</a:t>
            </a:r>
            <a:endParaRPr lang="en-US" sz="1400">
              <a:solidFill>
                <a:srgbClr val="000000"/>
              </a:solidFill>
            </a:endParaRPr>
          </a:p>
        </p:txBody>
      </p:sp>
      <p:sp>
        <p:nvSpPr>
          <p:cNvPr id="23" name="Rectangle: Rounded Corners 22">
            <a:extLst>
              <a:ext uri="{FF2B5EF4-FFF2-40B4-BE49-F238E27FC236}">
                <a16:creationId xmlns:a16="http://schemas.microsoft.com/office/drawing/2014/main" id="{A296DFF3-973A-BCB2-0BAA-F01669BFD335}"/>
              </a:ext>
            </a:extLst>
          </p:cNvPr>
          <p:cNvSpPr/>
          <p:nvPr/>
        </p:nvSpPr>
        <p:spPr>
          <a:xfrm>
            <a:off x="4914899" y="2381250"/>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2</a:t>
            </a:r>
          </a:p>
        </p:txBody>
      </p:sp>
      <p:sp>
        <p:nvSpPr>
          <p:cNvPr id="24" name="Rectangle: Rounded Corners 23">
            <a:extLst>
              <a:ext uri="{FF2B5EF4-FFF2-40B4-BE49-F238E27FC236}">
                <a16:creationId xmlns:a16="http://schemas.microsoft.com/office/drawing/2014/main" id="{5D70583C-98D9-3DE7-17BE-FEEFBED32B7C}"/>
              </a:ext>
            </a:extLst>
          </p:cNvPr>
          <p:cNvSpPr/>
          <p:nvPr/>
        </p:nvSpPr>
        <p:spPr>
          <a:xfrm>
            <a:off x="4914899" y="2838449"/>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3</a:t>
            </a:r>
          </a:p>
        </p:txBody>
      </p:sp>
      <p:sp>
        <p:nvSpPr>
          <p:cNvPr id="25" name="Rectangle: Rounded Corners 24">
            <a:extLst>
              <a:ext uri="{FF2B5EF4-FFF2-40B4-BE49-F238E27FC236}">
                <a16:creationId xmlns:a16="http://schemas.microsoft.com/office/drawing/2014/main" id="{269BD059-EFAC-AED9-C625-1487A8A5D90C}"/>
              </a:ext>
            </a:extLst>
          </p:cNvPr>
          <p:cNvSpPr/>
          <p:nvPr/>
        </p:nvSpPr>
        <p:spPr>
          <a:xfrm>
            <a:off x="4914899" y="3895724"/>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n</a:t>
            </a:r>
          </a:p>
        </p:txBody>
      </p:sp>
      <p:sp>
        <p:nvSpPr>
          <p:cNvPr id="27" name="Left Brace 26">
            <a:extLst>
              <a:ext uri="{FF2B5EF4-FFF2-40B4-BE49-F238E27FC236}">
                <a16:creationId xmlns:a16="http://schemas.microsoft.com/office/drawing/2014/main" id="{B03BB05C-AF2D-26D8-0044-7B101E7AE9EB}"/>
              </a:ext>
            </a:extLst>
          </p:cNvPr>
          <p:cNvSpPr/>
          <p:nvPr/>
        </p:nvSpPr>
        <p:spPr>
          <a:xfrm>
            <a:off x="3333750" y="1752599"/>
            <a:ext cx="228600" cy="2647950"/>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Title 1">
            <a:extLst>
              <a:ext uri="{FF2B5EF4-FFF2-40B4-BE49-F238E27FC236}">
                <a16:creationId xmlns:a16="http://schemas.microsoft.com/office/drawing/2014/main" id="{1AC2DF35-9F20-3353-7005-B686483D6900}"/>
              </a:ext>
            </a:extLst>
          </p:cNvPr>
          <p:cNvSpPr>
            <a:spLocks noGrp="1"/>
          </p:cNvSpPr>
          <p:nvPr>
            <p:ph type="title"/>
          </p:nvPr>
        </p:nvSpPr>
        <p:spPr>
          <a:xfrm>
            <a:off x="571500" y="113334"/>
            <a:ext cx="11049000" cy="908120"/>
          </a:xfrm>
        </p:spPr>
        <p:txBody>
          <a:bodyPr/>
          <a:lstStyle/>
          <a:p>
            <a:r>
              <a:rPr lang="en-US"/>
              <a:t>Standardized Benchmark Scores (WIP)</a:t>
            </a:r>
          </a:p>
        </p:txBody>
      </p:sp>
      <p:sp>
        <p:nvSpPr>
          <p:cNvPr id="30" name="Rectangle 29">
            <a:extLst>
              <a:ext uri="{FF2B5EF4-FFF2-40B4-BE49-F238E27FC236}">
                <a16:creationId xmlns:a16="http://schemas.microsoft.com/office/drawing/2014/main" id="{9527126B-4BB4-D686-F7BA-EB37E5BD25EB}"/>
              </a:ext>
            </a:extLst>
          </p:cNvPr>
          <p:cNvSpPr/>
          <p:nvPr/>
        </p:nvSpPr>
        <p:spPr>
          <a:xfrm>
            <a:off x="6886574" y="1190625"/>
            <a:ext cx="1400175"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extBox 30">
            <a:extLst>
              <a:ext uri="{FF2B5EF4-FFF2-40B4-BE49-F238E27FC236}">
                <a16:creationId xmlns:a16="http://schemas.microsoft.com/office/drawing/2014/main" id="{CB169390-2894-54D9-01E4-248EEF44A8E0}"/>
              </a:ext>
            </a:extLst>
          </p:cNvPr>
          <p:cNvSpPr txBox="1"/>
          <p:nvPr/>
        </p:nvSpPr>
        <p:spPr>
          <a:xfrm>
            <a:off x="6877050" y="1190624"/>
            <a:ext cx="1495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RHIC </a:t>
            </a:r>
            <a:r>
              <a:rPr lang="en-US" sz="1400" b="1" err="1">
                <a:cs typeface="Arial"/>
              </a:rPr>
              <a:t>Scibot</a:t>
            </a:r>
            <a:r>
              <a:rPr lang="en-US" sz="1400" b="1">
                <a:cs typeface="Arial"/>
              </a:rPr>
              <a:t> 1</a:t>
            </a:r>
          </a:p>
          <a:p>
            <a:r>
              <a:rPr lang="en-US" sz="1400">
                <a:cs typeface="Arial"/>
              </a:rPr>
              <a:t>(LLM1,temp,…)</a:t>
            </a:r>
          </a:p>
        </p:txBody>
      </p:sp>
      <p:sp>
        <p:nvSpPr>
          <p:cNvPr id="32" name="Rectangle: Rounded Corners 31">
            <a:extLst>
              <a:ext uri="{FF2B5EF4-FFF2-40B4-BE49-F238E27FC236}">
                <a16:creationId xmlns:a16="http://schemas.microsoft.com/office/drawing/2014/main" id="{51AC965A-7823-E09B-6CAF-7FB80DA3E88A}"/>
              </a:ext>
            </a:extLst>
          </p:cNvPr>
          <p:cNvSpPr/>
          <p:nvPr/>
        </p:nvSpPr>
        <p:spPr>
          <a:xfrm>
            <a:off x="7000874" y="188595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33" name="Rectangle: Rounded Corners 32">
            <a:extLst>
              <a:ext uri="{FF2B5EF4-FFF2-40B4-BE49-F238E27FC236}">
                <a16:creationId xmlns:a16="http://schemas.microsoft.com/office/drawing/2014/main" id="{FA4FD3BA-897D-58FC-51B6-BD2DB0878487}"/>
              </a:ext>
            </a:extLst>
          </p:cNvPr>
          <p:cNvSpPr/>
          <p:nvPr/>
        </p:nvSpPr>
        <p:spPr>
          <a:xfrm>
            <a:off x="7000874" y="23622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34" name="Rectangle: Rounded Corners 33">
            <a:extLst>
              <a:ext uri="{FF2B5EF4-FFF2-40B4-BE49-F238E27FC236}">
                <a16:creationId xmlns:a16="http://schemas.microsoft.com/office/drawing/2014/main" id="{68F0A228-5530-93CB-1930-60591DCFECDD}"/>
              </a:ext>
            </a:extLst>
          </p:cNvPr>
          <p:cNvSpPr/>
          <p:nvPr/>
        </p:nvSpPr>
        <p:spPr>
          <a:xfrm>
            <a:off x="6991349" y="28575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35" name="Rectangle: Rounded Corners 34">
            <a:extLst>
              <a:ext uri="{FF2B5EF4-FFF2-40B4-BE49-F238E27FC236}">
                <a16:creationId xmlns:a16="http://schemas.microsoft.com/office/drawing/2014/main" id="{096C777E-9579-E076-E26D-C313B9BD7894}"/>
              </a:ext>
            </a:extLst>
          </p:cNvPr>
          <p:cNvSpPr/>
          <p:nvPr/>
        </p:nvSpPr>
        <p:spPr>
          <a:xfrm>
            <a:off x="7010399" y="38481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36" name="Rectangle 35">
            <a:extLst>
              <a:ext uri="{FF2B5EF4-FFF2-40B4-BE49-F238E27FC236}">
                <a16:creationId xmlns:a16="http://schemas.microsoft.com/office/drawing/2014/main" id="{B342ED92-B248-7CE5-31D8-DBD2AFE5806A}"/>
              </a:ext>
            </a:extLst>
          </p:cNvPr>
          <p:cNvSpPr/>
          <p:nvPr/>
        </p:nvSpPr>
        <p:spPr>
          <a:xfrm>
            <a:off x="8477249" y="1200150"/>
            <a:ext cx="1400175"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ectangle: Rounded Corners 37">
            <a:extLst>
              <a:ext uri="{FF2B5EF4-FFF2-40B4-BE49-F238E27FC236}">
                <a16:creationId xmlns:a16="http://schemas.microsoft.com/office/drawing/2014/main" id="{5E1CB427-8282-9F27-2A3D-7E2265810A84}"/>
              </a:ext>
            </a:extLst>
          </p:cNvPr>
          <p:cNvSpPr/>
          <p:nvPr/>
        </p:nvSpPr>
        <p:spPr>
          <a:xfrm>
            <a:off x="8591549" y="187642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39" name="Rectangle: Rounded Corners 38">
            <a:extLst>
              <a:ext uri="{FF2B5EF4-FFF2-40B4-BE49-F238E27FC236}">
                <a16:creationId xmlns:a16="http://schemas.microsoft.com/office/drawing/2014/main" id="{B9ABD028-C9F8-CFD7-A8C3-FC93358C575B}"/>
              </a:ext>
            </a:extLst>
          </p:cNvPr>
          <p:cNvSpPr/>
          <p:nvPr/>
        </p:nvSpPr>
        <p:spPr>
          <a:xfrm>
            <a:off x="8591549" y="2352674"/>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40" name="Rectangle: Rounded Corners 39">
            <a:extLst>
              <a:ext uri="{FF2B5EF4-FFF2-40B4-BE49-F238E27FC236}">
                <a16:creationId xmlns:a16="http://schemas.microsoft.com/office/drawing/2014/main" id="{BC88AC77-C08B-46A1-75F0-7973C90F4219}"/>
              </a:ext>
            </a:extLst>
          </p:cNvPr>
          <p:cNvSpPr/>
          <p:nvPr/>
        </p:nvSpPr>
        <p:spPr>
          <a:xfrm>
            <a:off x="8582024" y="284797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41" name="Rectangle: Rounded Corners 40">
            <a:extLst>
              <a:ext uri="{FF2B5EF4-FFF2-40B4-BE49-F238E27FC236}">
                <a16:creationId xmlns:a16="http://schemas.microsoft.com/office/drawing/2014/main" id="{C3119A6A-CC4E-66F1-B197-DB7C27EFA95B}"/>
              </a:ext>
            </a:extLst>
          </p:cNvPr>
          <p:cNvSpPr/>
          <p:nvPr/>
        </p:nvSpPr>
        <p:spPr>
          <a:xfrm>
            <a:off x="8601074" y="383857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42" name="TextBox 41">
            <a:extLst>
              <a:ext uri="{FF2B5EF4-FFF2-40B4-BE49-F238E27FC236}">
                <a16:creationId xmlns:a16="http://schemas.microsoft.com/office/drawing/2014/main" id="{300EFF0E-7395-29C6-E687-D860032FEDBF}"/>
              </a:ext>
            </a:extLst>
          </p:cNvPr>
          <p:cNvSpPr txBox="1"/>
          <p:nvPr/>
        </p:nvSpPr>
        <p:spPr>
          <a:xfrm>
            <a:off x="10020299" y="2638424"/>
            <a:ext cx="533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 . .</a:t>
            </a:r>
            <a:endParaRPr lang="en-US" sz="1400"/>
          </a:p>
        </p:txBody>
      </p:sp>
      <p:sp>
        <p:nvSpPr>
          <p:cNvPr id="49" name="Rectangle 48">
            <a:extLst>
              <a:ext uri="{FF2B5EF4-FFF2-40B4-BE49-F238E27FC236}">
                <a16:creationId xmlns:a16="http://schemas.microsoft.com/office/drawing/2014/main" id="{457B700D-9CFA-FE7B-9867-E4EEC3CDC5F0}"/>
              </a:ext>
            </a:extLst>
          </p:cNvPr>
          <p:cNvSpPr/>
          <p:nvPr/>
        </p:nvSpPr>
        <p:spPr>
          <a:xfrm>
            <a:off x="10553699" y="1190625"/>
            <a:ext cx="1409700"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TextBox 49">
            <a:extLst>
              <a:ext uri="{FF2B5EF4-FFF2-40B4-BE49-F238E27FC236}">
                <a16:creationId xmlns:a16="http://schemas.microsoft.com/office/drawing/2014/main" id="{2EAD7155-1A8D-1B01-6715-0FE2498876B3}"/>
              </a:ext>
            </a:extLst>
          </p:cNvPr>
          <p:cNvSpPr txBox="1"/>
          <p:nvPr/>
        </p:nvSpPr>
        <p:spPr>
          <a:xfrm>
            <a:off x="10553700" y="1200149"/>
            <a:ext cx="14763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Arial"/>
              </a:rPr>
              <a:t>Commercial </a:t>
            </a:r>
            <a:endParaRPr lang="en-US" sz="1400">
              <a:cs typeface="Arial"/>
            </a:endParaRPr>
          </a:p>
          <a:p>
            <a:pPr algn="ctr"/>
            <a:r>
              <a:rPr lang="en-US" sz="1400" b="1">
                <a:cs typeface="Arial"/>
              </a:rPr>
              <a:t>LLM</a:t>
            </a:r>
            <a:endParaRPr lang="en-US" sz="1400">
              <a:cs typeface="Arial"/>
            </a:endParaRPr>
          </a:p>
          <a:p>
            <a:endParaRPr lang="en-US" sz="1400" b="1">
              <a:cs typeface="Arial"/>
            </a:endParaRPr>
          </a:p>
        </p:txBody>
      </p:sp>
      <p:sp>
        <p:nvSpPr>
          <p:cNvPr id="51" name="Rectangle: Rounded Corners 50">
            <a:extLst>
              <a:ext uri="{FF2B5EF4-FFF2-40B4-BE49-F238E27FC236}">
                <a16:creationId xmlns:a16="http://schemas.microsoft.com/office/drawing/2014/main" id="{036EDBC4-EF50-F0E4-376E-04A6C96A38C6}"/>
              </a:ext>
            </a:extLst>
          </p:cNvPr>
          <p:cNvSpPr/>
          <p:nvPr/>
        </p:nvSpPr>
        <p:spPr>
          <a:xfrm>
            <a:off x="10677524" y="188595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52" name="Rectangle: Rounded Corners 51">
            <a:extLst>
              <a:ext uri="{FF2B5EF4-FFF2-40B4-BE49-F238E27FC236}">
                <a16:creationId xmlns:a16="http://schemas.microsoft.com/office/drawing/2014/main" id="{88214609-7188-6003-2B59-617C3D6729EC}"/>
              </a:ext>
            </a:extLst>
          </p:cNvPr>
          <p:cNvSpPr/>
          <p:nvPr/>
        </p:nvSpPr>
        <p:spPr>
          <a:xfrm>
            <a:off x="10677524" y="2362199"/>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53" name="Rectangle: Rounded Corners 52">
            <a:extLst>
              <a:ext uri="{FF2B5EF4-FFF2-40B4-BE49-F238E27FC236}">
                <a16:creationId xmlns:a16="http://schemas.microsoft.com/office/drawing/2014/main" id="{753EF881-A318-A8D1-48B1-A5E739C415FC}"/>
              </a:ext>
            </a:extLst>
          </p:cNvPr>
          <p:cNvSpPr/>
          <p:nvPr/>
        </p:nvSpPr>
        <p:spPr>
          <a:xfrm>
            <a:off x="10667999" y="28575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54" name="Rectangle: Rounded Corners 53">
            <a:extLst>
              <a:ext uri="{FF2B5EF4-FFF2-40B4-BE49-F238E27FC236}">
                <a16:creationId xmlns:a16="http://schemas.microsoft.com/office/drawing/2014/main" id="{2C7A01E7-5844-D860-7730-D4B598068AAC}"/>
              </a:ext>
            </a:extLst>
          </p:cNvPr>
          <p:cNvSpPr/>
          <p:nvPr/>
        </p:nvSpPr>
        <p:spPr>
          <a:xfrm>
            <a:off x="10687049" y="38481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55" name="TextBox 54">
            <a:extLst>
              <a:ext uri="{FF2B5EF4-FFF2-40B4-BE49-F238E27FC236}">
                <a16:creationId xmlns:a16="http://schemas.microsoft.com/office/drawing/2014/main" id="{EFD78C11-22A2-447D-F869-BF6493CAF86B}"/>
              </a:ext>
            </a:extLst>
          </p:cNvPr>
          <p:cNvSpPr txBox="1"/>
          <p:nvPr/>
        </p:nvSpPr>
        <p:spPr>
          <a:xfrm>
            <a:off x="8477250" y="1200149"/>
            <a:ext cx="1495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RHIC </a:t>
            </a:r>
            <a:r>
              <a:rPr lang="en-US" sz="1400" b="1" err="1">
                <a:cs typeface="Arial"/>
              </a:rPr>
              <a:t>Scibot</a:t>
            </a:r>
            <a:r>
              <a:rPr lang="en-US" sz="1400" b="1">
                <a:cs typeface="Arial"/>
              </a:rPr>
              <a:t> 2</a:t>
            </a:r>
          </a:p>
          <a:p>
            <a:r>
              <a:rPr lang="en-US" sz="1400">
                <a:cs typeface="Arial"/>
              </a:rPr>
              <a:t>(LLM2,temp,…)</a:t>
            </a:r>
          </a:p>
        </p:txBody>
      </p:sp>
      <p:cxnSp>
        <p:nvCxnSpPr>
          <p:cNvPr id="5" name="Straight Arrow Connector 4">
            <a:extLst>
              <a:ext uri="{FF2B5EF4-FFF2-40B4-BE49-F238E27FC236}">
                <a16:creationId xmlns:a16="http://schemas.microsoft.com/office/drawing/2014/main" id="{46DFB627-032E-57B3-058A-0173686C2AF2}"/>
              </a:ext>
            </a:extLst>
          </p:cNvPr>
          <p:cNvCxnSpPr>
            <a:cxnSpLocks/>
          </p:cNvCxnSpPr>
          <p:nvPr/>
        </p:nvCxnSpPr>
        <p:spPr>
          <a:xfrm>
            <a:off x="5886449" y="2695574"/>
            <a:ext cx="390525" cy="203835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ED92EB-24C9-1E6B-86B7-888FE449FD37}"/>
              </a:ext>
            </a:extLst>
          </p:cNvPr>
          <p:cNvCxnSpPr>
            <a:cxnSpLocks/>
          </p:cNvCxnSpPr>
          <p:nvPr/>
        </p:nvCxnSpPr>
        <p:spPr>
          <a:xfrm>
            <a:off x="5762624" y="3152774"/>
            <a:ext cx="276225" cy="159067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31C5A0C-6A16-6EDA-1EEC-4C725895A4F4}"/>
              </a:ext>
            </a:extLst>
          </p:cNvPr>
          <p:cNvCxnSpPr>
            <a:cxnSpLocks/>
          </p:cNvCxnSpPr>
          <p:nvPr/>
        </p:nvCxnSpPr>
        <p:spPr>
          <a:xfrm>
            <a:off x="5657849" y="4200524"/>
            <a:ext cx="133350" cy="5334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A9DADB4-A1F1-1469-A164-C17DD2966728}"/>
              </a:ext>
            </a:extLst>
          </p:cNvPr>
          <p:cNvCxnSpPr>
            <a:cxnSpLocks/>
          </p:cNvCxnSpPr>
          <p:nvPr/>
        </p:nvCxnSpPr>
        <p:spPr>
          <a:xfrm flipH="1">
            <a:off x="6943724" y="2705099"/>
            <a:ext cx="352425" cy="202882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444BB36-26F6-6990-0D94-B2535DE79632}"/>
              </a:ext>
            </a:extLst>
          </p:cNvPr>
          <p:cNvCxnSpPr>
            <a:cxnSpLocks/>
          </p:cNvCxnSpPr>
          <p:nvPr/>
        </p:nvCxnSpPr>
        <p:spPr>
          <a:xfrm flipH="1">
            <a:off x="7172324" y="3209924"/>
            <a:ext cx="247650" cy="15240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EB03A0-D563-7445-0ED0-726C156A1192}"/>
              </a:ext>
            </a:extLst>
          </p:cNvPr>
          <p:cNvCxnSpPr>
            <a:cxnSpLocks/>
          </p:cNvCxnSpPr>
          <p:nvPr/>
        </p:nvCxnSpPr>
        <p:spPr>
          <a:xfrm flipH="1">
            <a:off x="7391399" y="4200524"/>
            <a:ext cx="142875" cy="5334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 Placeholder 2">
            <a:extLst>
              <a:ext uri="{FF2B5EF4-FFF2-40B4-BE49-F238E27FC236}">
                <a16:creationId xmlns:a16="http://schemas.microsoft.com/office/drawing/2014/main" id="{33D5CC02-45D7-FB7A-7C1D-AE24B90CC35B}"/>
              </a:ext>
            </a:extLst>
          </p:cNvPr>
          <p:cNvSpPr>
            <a:spLocks noGrp="1"/>
          </p:cNvSpPr>
          <p:nvPr>
            <p:ph type="body" idx="1"/>
          </p:nvPr>
        </p:nvSpPr>
        <p:spPr>
          <a:xfrm>
            <a:off x="217418" y="1245014"/>
            <a:ext cx="2896016" cy="4535590"/>
          </a:xfrm>
        </p:spPr>
        <p:txBody>
          <a:bodyPr spcFirstLastPara="1" wrap="square" lIns="91425" tIns="45700" rIns="91425" bIns="45700" anchor="t" anchorCtr="0">
            <a:noAutofit/>
          </a:bodyPr>
          <a:lstStyle/>
          <a:p>
            <a:pPr marL="514350" indent="-285750">
              <a:buChar char="•"/>
            </a:pPr>
            <a:r>
              <a:rPr lang="en-US" sz="1800" dirty="0"/>
              <a:t>SME Rating (Human) </a:t>
            </a:r>
            <a:endParaRPr lang="en-US" dirty="0"/>
          </a:p>
          <a:p>
            <a:pPr marL="514350" indent="-285750">
              <a:buChar char="•"/>
            </a:pPr>
            <a:r>
              <a:rPr lang="en-US" sz="1800" dirty="0"/>
              <a:t>Lexical (ROUGE, BLEU, ...)</a:t>
            </a:r>
          </a:p>
          <a:p>
            <a:pPr marL="514350" indent="-285750">
              <a:buChar char="•"/>
            </a:pPr>
            <a:r>
              <a:rPr lang="en-US" sz="1800" dirty="0"/>
              <a:t>Semantic similarity,  </a:t>
            </a:r>
            <a:r>
              <a:rPr lang="en-US" sz="1800" dirty="0" err="1"/>
              <a:t>BERTScore</a:t>
            </a:r>
            <a:r>
              <a:rPr lang="en-US" sz="1800" dirty="0"/>
              <a:t>-like rating</a:t>
            </a:r>
          </a:p>
          <a:p>
            <a:pPr marL="514350" indent="-285750">
              <a:buChar char="•"/>
            </a:pPr>
            <a:endParaRPr lang="en-US" sz="1600">
              <a:solidFill>
                <a:srgbClr val="000000"/>
              </a:solidFill>
            </a:endParaRPr>
          </a:p>
        </p:txBody>
      </p:sp>
      <p:pic>
        <p:nvPicPr>
          <p:cNvPr id="44" name="Picture 43">
            <a:extLst>
              <a:ext uri="{FF2B5EF4-FFF2-40B4-BE49-F238E27FC236}">
                <a16:creationId xmlns:a16="http://schemas.microsoft.com/office/drawing/2014/main" id="{9DEB8AB0-0CBB-6E43-8115-E7A1918F0358}"/>
              </a:ext>
            </a:extLst>
          </p:cNvPr>
          <p:cNvPicPr>
            <a:picLocks noChangeAspect="1"/>
          </p:cNvPicPr>
          <p:nvPr/>
        </p:nvPicPr>
        <p:blipFill>
          <a:blip r:embed="rId2"/>
          <a:stretch>
            <a:fillRect/>
          </a:stretch>
        </p:blipFill>
        <p:spPr>
          <a:xfrm>
            <a:off x="8375911" y="1015196"/>
            <a:ext cx="3812531" cy="3564037"/>
          </a:xfrm>
          <a:prstGeom prst="rect">
            <a:avLst/>
          </a:prstGeom>
        </p:spPr>
      </p:pic>
      <p:pic>
        <p:nvPicPr>
          <p:cNvPr id="46" name="Picture 45">
            <a:extLst>
              <a:ext uri="{FF2B5EF4-FFF2-40B4-BE49-F238E27FC236}">
                <a16:creationId xmlns:a16="http://schemas.microsoft.com/office/drawing/2014/main" id="{F90341FD-974E-75E6-D694-09BB295F5830}"/>
              </a:ext>
            </a:extLst>
          </p:cNvPr>
          <p:cNvPicPr>
            <a:picLocks noChangeAspect="1"/>
          </p:cNvPicPr>
          <p:nvPr/>
        </p:nvPicPr>
        <p:blipFill>
          <a:blip r:embed="rId3"/>
          <a:stretch>
            <a:fillRect/>
          </a:stretch>
        </p:blipFill>
        <p:spPr>
          <a:xfrm>
            <a:off x="3548826" y="2303603"/>
            <a:ext cx="4733925" cy="1962150"/>
          </a:xfrm>
          <a:prstGeom prst="rect">
            <a:avLst/>
          </a:prstGeom>
        </p:spPr>
      </p:pic>
      <p:cxnSp>
        <p:nvCxnSpPr>
          <p:cNvPr id="48" name="Straight Arrow Connector 47">
            <a:extLst>
              <a:ext uri="{FF2B5EF4-FFF2-40B4-BE49-F238E27FC236}">
                <a16:creationId xmlns:a16="http://schemas.microsoft.com/office/drawing/2014/main" id="{FC6F7396-7AEA-4FB6-83B8-BB630FECABD4}"/>
              </a:ext>
            </a:extLst>
          </p:cNvPr>
          <p:cNvCxnSpPr>
            <a:cxnSpLocks/>
          </p:cNvCxnSpPr>
          <p:nvPr/>
        </p:nvCxnSpPr>
        <p:spPr>
          <a:xfrm>
            <a:off x="6019799" y="2219324"/>
            <a:ext cx="495300" cy="25146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027EA9E-8A76-CAC8-EAAB-189E1B5A87AD}"/>
              </a:ext>
            </a:extLst>
          </p:cNvPr>
          <p:cNvCxnSpPr>
            <a:cxnSpLocks/>
          </p:cNvCxnSpPr>
          <p:nvPr/>
        </p:nvCxnSpPr>
        <p:spPr>
          <a:xfrm flipH="1">
            <a:off x="6715124" y="2228849"/>
            <a:ext cx="428625" cy="250507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Left Brace 57">
            <a:extLst>
              <a:ext uri="{FF2B5EF4-FFF2-40B4-BE49-F238E27FC236}">
                <a16:creationId xmlns:a16="http://schemas.microsoft.com/office/drawing/2014/main" id="{231BAD90-9B0B-BF5C-2742-5A00DD22B633}"/>
              </a:ext>
            </a:extLst>
          </p:cNvPr>
          <p:cNvSpPr/>
          <p:nvPr/>
        </p:nvSpPr>
        <p:spPr>
          <a:xfrm flipH="1">
            <a:off x="6438900" y="1752599"/>
            <a:ext cx="247650" cy="2638425"/>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
        <p:nvSpPr>
          <p:cNvPr id="3" name="Rectangle 2">
            <a:extLst>
              <a:ext uri="{FF2B5EF4-FFF2-40B4-BE49-F238E27FC236}">
                <a16:creationId xmlns:a16="http://schemas.microsoft.com/office/drawing/2014/main" id="{60888FF2-09D6-C056-D9B3-1DC981D9BD73}"/>
              </a:ext>
            </a:extLst>
          </p:cNvPr>
          <p:cNvSpPr/>
          <p:nvPr/>
        </p:nvSpPr>
        <p:spPr>
          <a:xfrm>
            <a:off x="4376733" y="4743450"/>
            <a:ext cx="5941595" cy="543927"/>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1">
            <a:extLst>
              <a:ext uri="{FF2B5EF4-FFF2-40B4-BE49-F238E27FC236}">
                <a16:creationId xmlns:a16="http://schemas.microsoft.com/office/drawing/2014/main" id="{90526D40-E9CC-C40D-C819-DCCACE2467F9}"/>
              </a:ext>
            </a:extLst>
          </p:cNvPr>
          <p:cNvSpPr/>
          <p:nvPr/>
        </p:nvSpPr>
        <p:spPr>
          <a:xfrm>
            <a:off x="8096249" y="4848224"/>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cs typeface="Arial"/>
              </a:rPr>
              <a:t>Relevance</a:t>
            </a:r>
          </a:p>
        </p:txBody>
      </p:sp>
      <p:sp>
        <p:nvSpPr>
          <p:cNvPr id="43" name="Rectangle: Rounded Corners 13">
            <a:extLst>
              <a:ext uri="{FF2B5EF4-FFF2-40B4-BE49-F238E27FC236}">
                <a16:creationId xmlns:a16="http://schemas.microsoft.com/office/drawing/2014/main" id="{54263A49-FFE6-F50B-56FD-62F0FEBB5DEE}"/>
              </a:ext>
            </a:extLst>
          </p:cNvPr>
          <p:cNvSpPr/>
          <p:nvPr/>
        </p:nvSpPr>
        <p:spPr>
          <a:xfrm>
            <a:off x="4429124" y="4848224"/>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Correctness</a:t>
            </a:r>
          </a:p>
        </p:txBody>
      </p:sp>
      <p:sp>
        <p:nvSpPr>
          <p:cNvPr id="47" name="Rectangle: Rounded Corners 14">
            <a:extLst>
              <a:ext uri="{FF2B5EF4-FFF2-40B4-BE49-F238E27FC236}">
                <a16:creationId xmlns:a16="http://schemas.microsoft.com/office/drawing/2014/main" id="{FBBD0C8C-C87A-81DA-CF47-FEA6568A8E80}"/>
              </a:ext>
            </a:extLst>
          </p:cNvPr>
          <p:cNvSpPr/>
          <p:nvPr/>
        </p:nvSpPr>
        <p:spPr>
          <a:xfrm>
            <a:off x="5762624" y="4848224"/>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Completeness</a:t>
            </a:r>
          </a:p>
        </p:txBody>
      </p:sp>
      <p:sp>
        <p:nvSpPr>
          <p:cNvPr id="59" name="Rectangle: Rounded Corners 15">
            <a:extLst>
              <a:ext uri="{FF2B5EF4-FFF2-40B4-BE49-F238E27FC236}">
                <a16:creationId xmlns:a16="http://schemas.microsoft.com/office/drawing/2014/main" id="{5A97BB0A-C449-41A1-6CD8-54D0B9961FE4}"/>
              </a:ext>
            </a:extLst>
          </p:cNvPr>
          <p:cNvSpPr/>
          <p:nvPr/>
        </p:nvSpPr>
        <p:spPr>
          <a:xfrm>
            <a:off x="7238999" y="4848224"/>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Clarity</a:t>
            </a:r>
          </a:p>
        </p:txBody>
      </p:sp>
      <p:sp>
        <p:nvSpPr>
          <p:cNvPr id="61" name="Rectangle: Rounded Corners 11">
            <a:extLst>
              <a:ext uri="{FF2B5EF4-FFF2-40B4-BE49-F238E27FC236}">
                <a16:creationId xmlns:a16="http://schemas.microsoft.com/office/drawing/2014/main" id="{1BD00BCB-3DAB-E6AB-5DA4-AF84C1377026}"/>
              </a:ext>
            </a:extLst>
          </p:cNvPr>
          <p:cNvSpPr/>
          <p:nvPr/>
        </p:nvSpPr>
        <p:spPr>
          <a:xfrm>
            <a:off x="9299407" y="4838198"/>
            <a:ext cx="884321" cy="29728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p>
        </p:txBody>
      </p:sp>
    </p:spTree>
    <p:extLst>
      <p:ext uri="{BB962C8B-B14F-4D97-AF65-F5344CB8AC3E}">
        <p14:creationId xmlns:p14="http://schemas.microsoft.com/office/powerpoint/2010/main" val="3332234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F50B8-199D-126F-F1A7-D1B4B87DDC4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0CC540-D672-BB41-DE8A-AE7CE15591BA}"/>
              </a:ext>
            </a:extLst>
          </p:cNvPr>
          <p:cNvSpPr>
            <a:spLocks noGrp="1"/>
          </p:cNvSpPr>
          <p:nvPr>
            <p:ph type="sldNum" idx="12"/>
          </p:nvPr>
        </p:nvSpPr>
        <p:spPr>
          <a:xfrm>
            <a:off x="11197539" y="6316595"/>
            <a:ext cx="432486" cy="365125"/>
          </a:xfrm>
        </p:spPr>
        <p:txBody>
          <a:bodyPr/>
          <a:lstStyle/>
          <a:p>
            <a:pPr marL="0" lvl="0" indent="0" algn="r" rtl="0">
              <a:spcBef>
                <a:spcPts val="0"/>
              </a:spcBef>
              <a:spcAft>
                <a:spcPts val="0"/>
              </a:spcAft>
              <a:buNone/>
            </a:pPr>
            <a:fld id="{00000000-1234-1234-1234-123412341234}" type="slidenum">
              <a:rPr lang="en-US" sz="800"/>
              <a:t>16</a:t>
            </a:fld>
            <a:endParaRPr lang="en-US" sz="800"/>
          </a:p>
        </p:txBody>
      </p:sp>
      <p:sp>
        <p:nvSpPr>
          <p:cNvPr id="17" name="Rectangle: Rounded Corners 16">
            <a:extLst>
              <a:ext uri="{FF2B5EF4-FFF2-40B4-BE49-F238E27FC236}">
                <a16:creationId xmlns:a16="http://schemas.microsoft.com/office/drawing/2014/main" id="{9C6767F5-ACF6-187E-B091-865EA9A77735}"/>
              </a:ext>
            </a:extLst>
          </p:cNvPr>
          <p:cNvSpPr/>
          <p:nvPr/>
        </p:nvSpPr>
        <p:spPr>
          <a:xfrm>
            <a:off x="3638549" y="1905000"/>
            <a:ext cx="1095375" cy="304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cs typeface="Arial"/>
              </a:rPr>
              <a:t>Question 1</a:t>
            </a:r>
            <a:endParaRPr lang="en-US" sz="1400"/>
          </a:p>
        </p:txBody>
      </p:sp>
      <p:sp>
        <p:nvSpPr>
          <p:cNvPr id="18" name="Rectangle: Rounded Corners 17">
            <a:extLst>
              <a:ext uri="{FF2B5EF4-FFF2-40B4-BE49-F238E27FC236}">
                <a16:creationId xmlns:a16="http://schemas.microsoft.com/office/drawing/2014/main" id="{222D491D-99C1-1357-F82C-339C92E59131}"/>
              </a:ext>
            </a:extLst>
          </p:cNvPr>
          <p:cNvSpPr/>
          <p:nvPr/>
        </p:nvSpPr>
        <p:spPr>
          <a:xfrm>
            <a:off x="3638549" y="2381250"/>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2</a:t>
            </a:r>
            <a:endParaRPr lang="en-US" sz="1400"/>
          </a:p>
        </p:txBody>
      </p:sp>
      <p:sp>
        <p:nvSpPr>
          <p:cNvPr id="19" name="Rectangle: Rounded Corners 18">
            <a:extLst>
              <a:ext uri="{FF2B5EF4-FFF2-40B4-BE49-F238E27FC236}">
                <a16:creationId xmlns:a16="http://schemas.microsoft.com/office/drawing/2014/main" id="{40BD0683-BE12-9828-9E30-6C38944D58AB}"/>
              </a:ext>
            </a:extLst>
          </p:cNvPr>
          <p:cNvSpPr/>
          <p:nvPr/>
        </p:nvSpPr>
        <p:spPr>
          <a:xfrm>
            <a:off x="3638549" y="2828925"/>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3</a:t>
            </a:r>
            <a:endParaRPr lang="en-US" sz="1400"/>
          </a:p>
        </p:txBody>
      </p:sp>
      <p:sp>
        <p:nvSpPr>
          <p:cNvPr id="20" name="TextBox 19">
            <a:extLst>
              <a:ext uri="{FF2B5EF4-FFF2-40B4-BE49-F238E27FC236}">
                <a16:creationId xmlns:a16="http://schemas.microsoft.com/office/drawing/2014/main" id="{D1851D9D-7EAB-1F95-B81E-C54A9D94E680}"/>
              </a:ext>
            </a:extLst>
          </p:cNvPr>
          <p:cNvSpPr txBox="1"/>
          <p:nvPr/>
        </p:nvSpPr>
        <p:spPr>
          <a:xfrm>
            <a:off x="3809999" y="3143249"/>
            <a:ext cx="3714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a:t>
            </a:r>
          </a:p>
          <a:p>
            <a:pPr algn="l"/>
            <a:r>
              <a:rPr lang="en-US" sz="1400" b="1">
                <a:cs typeface="Arial"/>
              </a:rPr>
              <a:t>.</a:t>
            </a:r>
          </a:p>
          <a:p>
            <a:r>
              <a:rPr lang="en-US" sz="1400" b="1">
                <a:cs typeface="Arial"/>
              </a:rPr>
              <a:t>.</a:t>
            </a:r>
          </a:p>
        </p:txBody>
      </p:sp>
      <p:sp>
        <p:nvSpPr>
          <p:cNvPr id="21" name="Rectangle: Rounded Corners 20">
            <a:extLst>
              <a:ext uri="{FF2B5EF4-FFF2-40B4-BE49-F238E27FC236}">
                <a16:creationId xmlns:a16="http://schemas.microsoft.com/office/drawing/2014/main" id="{89D02CF8-ECD7-9109-BF15-165C98D38A5F}"/>
              </a:ext>
            </a:extLst>
          </p:cNvPr>
          <p:cNvSpPr/>
          <p:nvPr/>
        </p:nvSpPr>
        <p:spPr>
          <a:xfrm>
            <a:off x="3638549" y="3886199"/>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n</a:t>
            </a:r>
            <a:endParaRPr lang="en-US" sz="1400"/>
          </a:p>
        </p:txBody>
      </p:sp>
      <p:sp>
        <p:nvSpPr>
          <p:cNvPr id="22" name="Rectangle: Rounded Corners 21">
            <a:extLst>
              <a:ext uri="{FF2B5EF4-FFF2-40B4-BE49-F238E27FC236}">
                <a16:creationId xmlns:a16="http://schemas.microsoft.com/office/drawing/2014/main" id="{BE5014C9-5BB0-5A61-B883-79182595A687}"/>
              </a:ext>
            </a:extLst>
          </p:cNvPr>
          <p:cNvSpPr/>
          <p:nvPr/>
        </p:nvSpPr>
        <p:spPr>
          <a:xfrm>
            <a:off x="4914899" y="1895475"/>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1</a:t>
            </a:r>
            <a:endParaRPr lang="en-US" sz="1400">
              <a:solidFill>
                <a:srgbClr val="000000"/>
              </a:solidFill>
            </a:endParaRPr>
          </a:p>
        </p:txBody>
      </p:sp>
      <p:sp>
        <p:nvSpPr>
          <p:cNvPr id="23" name="Rectangle: Rounded Corners 22">
            <a:extLst>
              <a:ext uri="{FF2B5EF4-FFF2-40B4-BE49-F238E27FC236}">
                <a16:creationId xmlns:a16="http://schemas.microsoft.com/office/drawing/2014/main" id="{C816586F-C76C-E039-6E95-A35D0A74CD16}"/>
              </a:ext>
            </a:extLst>
          </p:cNvPr>
          <p:cNvSpPr/>
          <p:nvPr/>
        </p:nvSpPr>
        <p:spPr>
          <a:xfrm>
            <a:off x="4914899" y="2381250"/>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2</a:t>
            </a:r>
          </a:p>
        </p:txBody>
      </p:sp>
      <p:sp>
        <p:nvSpPr>
          <p:cNvPr id="24" name="Rectangle: Rounded Corners 23">
            <a:extLst>
              <a:ext uri="{FF2B5EF4-FFF2-40B4-BE49-F238E27FC236}">
                <a16:creationId xmlns:a16="http://schemas.microsoft.com/office/drawing/2014/main" id="{EA7B7081-7CC6-F902-7695-2AE98C9AAB97}"/>
              </a:ext>
            </a:extLst>
          </p:cNvPr>
          <p:cNvSpPr/>
          <p:nvPr/>
        </p:nvSpPr>
        <p:spPr>
          <a:xfrm>
            <a:off x="4914899" y="2838449"/>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3</a:t>
            </a:r>
          </a:p>
        </p:txBody>
      </p:sp>
      <p:sp>
        <p:nvSpPr>
          <p:cNvPr id="25" name="Rectangle: Rounded Corners 24">
            <a:extLst>
              <a:ext uri="{FF2B5EF4-FFF2-40B4-BE49-F238E27FC236}">
                <a16:creationId xmlns:a16="http://schemas.microsoft.com/office/drawing/2014/main" id="{02CAB2EE-A460-74E9-1AF4-5C34C0315A02}"/>
              </a:ext>
            </a:extLst>
          </p:cNvPr>
          <p:cNvSpPr/>
          <p:nvPr/>
        </p:nvSpPr>
        <p:spPr>
          <a:xfrm>
            <a:off x="4914899" y="3895724"/>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n</a:t>
            </a:r>
          </a:p>
        </p:txBody>
      </p:sp>
      <p:sp>
        <p:nvSpPr>
          <p:cNvPr id="27" name="Left Brace 26">
            <a:extLst>
              <a:ext uri="{FF2B5EF4-FFF2-40B4-BE49-F238E27FC236}">
                <a16:creationId xmlns:a16="http://schemas.microsoft.com/office/drawing/2014/main" id="{C00FA79E-978D-7484-E38D-D6D24F3806EC}"/>
              </a:ext>
            </a:extLst>
          </p:cNvPr>
          <p:cNvSpPr/>
          <p:nvPr/>
        </p:nvSpPr>
        <p:spPr>
          <a:xfrm>
            <a:off x="3333750" y="1752599"/>
            <a:ext cx="228600" cy="2647950"/>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Title 1">
            <a:extLst>
              <a:ext uri="{FF2B5EF4-FFF2-40B4-BE49-F238E27FC236}">
                <a16:creationId xmlns:a16="http://schemas.microsoft.com/office/drawing/2014/main" id="{D2E1CA14-ED4B-508B-7805-D57BE1BF2884}"/>
              </a:ext>
            </a:extLst>
          </p:cNvPr>
          <p:cNvSpPr>
            <a:spLocks noGrp="1"/>
          </p:cNvSpPr>
          <p:nvPr>
            <p:ph type="title"/>
          </p:nvPr>
        </p:nvSpPr>
        <p:spPr>
          <a:xfrm>
            <a:off x="571500" y="113334"/>
            <a:ext cx="11049000" cy="908120"/>
          </a:xfrm>
        </p:spPr>
        <p:txBody>
          <a:bodyPr/>
          <a:lstStyle/>
          <a:p>
            <a:r>
              <a:rPr lang="en-US"/>
              <a:t>Standardized Benchmark Scores (WIP)</a:t>
            </a:r>
          </a:p>
        </p:txBody>
      </p:sp>
      <p:sp>
        <p:nvSpPr>
          <p:cNvPr id="30" name="Rectangle 29">
            <a:extLst>
              <a:ext uri="{FF2B5EF4-FFF2-40B4-BE49-F238E27FC236}">
                <a16:creationId xmlns:a16="http://schemas.microsoft.com/office/drawing/2014/main" id="{C6B2417E-8480-00EA-6946-7F8D9AE7000F}"/>
              </a:ext>
            </a:extLst>
          </p:cNvPr>
          <p:cNvSpPr/>
          <p:nvPr/>
        </p:nvSpPr>
        <p:spPr>
          <a:xfrm>
            <a:off x="6886574" y="1190625"/>
            <a:ext cx="1400175"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extBox 30">
            <a:extLst>
              <a:ext uri="{FF2B5EF4-FFF2-40B4-BE49-F238E27FC236}">
                <a16:creationId xmlns:a16="http://schemas.microsoft.com/office/drawing/2014/main" id="{8233612D-C845-FF10-06E1-853181D3BEA3}"/>
              </a:ext>
            </a:extLst>
          </p:cNvPr>
          <p:cNvSpPr txBox="1"/>
          <p:nvPr/>
        </p:nvSpPr>
        <p:spPr>
          <a:xfrm>
            <a:off x="6877050" y="1190624"/>
            <a:ext cx="1495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RHIC </a:t>
            </a:r>
            <a:r>
              <a:rPr lang="en-US" sz="1400" b="1" err="1">
                <a:cs typeface="Arial"/>
              </a:rPr>
              <a:t>Scibot</a:t>
            </a:r>
            <a:r>
              <a:rPr lang="en-US" sz="1400" b="1">
                <a:cs typeface="Arial"/>
              </a:rPr>
              <a:t> 1</a:t>
            </a:r>
          </a:p>
          <a:p>
            <a:r>
              <a:rPr lang="en-US" sz="1400">
                <a:cs typeface="Arial"/>
              </a:rPr>
              <a:t>(LLM1,temp,…)</a:t>
            </a:r>
          </a:p>
        </p:txBody>
      </p:sp>
      <p:sp>
        <p:nvSpPr>
          <p:cNvPr id="32" name="Rectangle: Rounded Corners 31">
            <a:extLst>
              <a:ext uri="{FF2B5EF4-FFF2-40B4-BE49-F238E27FC236}">
                <a16:creationId xmlns:a16="http://schemas.microsoft.com/office/drawing/2014/main" id="{6A5A7A05-53F2-5CB7-E905-F5EFA4C50B73}"/>
              </a:ext>
            </a:extLst>
          </p:cNvPr>
          <p:cNvSpPr/>
          <p:nvPr/>
        </p:nvSpPr>
        <p:spPr>
          <a:xfrm>
            <a:off x="7000874" y="188595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33" name="Rectangle: Rounded Corners 32">
            <a:extLst>
              <a:ext uri="{FF2B5EF4-FFF2-40B4-BE49-F238E27FC236}">
                <a16:creationId xmlns:a16="http://schemas.microsoft.com/office/drawing/2014/main" id="{A09FFBBE-A627-62CB-8495-B2F867DC0DAD}"/>
              </a:ext>
            </a:extLst>
          </p:cNvPr>
          <p:cNvSpPr/>
          <p:nvPr/>
        </p:nvSpPr>
        <p:spPr>
          <a:xfrm>
            <a:off x="7000874" y="23622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34" name="Rectangle: Rounded Corners 33">
            <a:extLst>
              <a:ext uri="{FF2B5EF4-FFF2-40B4-BE49-F238E27FC236}">
                <a16:creationId xmlns:a16="http://schemas.microsoft.com/office/drawing/2014/main" id="{72005A92-ABF0-76A0-7B7E-257B4C343941}"/>
              </a:ext>
            </a:extLst>
          </p:cNvPr>
          <p:cNvSpPr/>
          <p:nvPr/>
        </p:nvSpPr>
        <p:spPr>
          <a:xfrm>
            <a:off x="6991349" y="28575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35" name="Rectangle: Rounded Corners 34">
            <a:extLst>
              <a:ext uri="{FF2B5EF4-FFF2-40B4-BE49-F238E27FC236}">
                <a16:creationId xmlns:a16="http://schemas.microsoft.com/office/drawing/2014/main" id="{9588D0D9-AB4D-F18D-1799-6B00867FEB4D}"/>
              </a:ext>
            </a:extLst>
          </p:cNvPr>
          <p:cNvSpPr/>
          <p:nvPr/>
        </p:nvSpPr>
        <p:spPr>
          <a:xfrm>
            <a:off x="7010399" y="38481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36" name="Rectangle 35">
            <a:extLst>
              <a:ext uri="{FF2B5EF4-FFF2-40B4-BE49-F238E27FC236}">
                <a16:creationId xmlns:a16="http://schemas.microsoft.com/office/drawing/2014/main" id="{1B82B902-CC18-57B5-7EC6-E32FAC4B400D}"/>
              </a:ext>
            </a:extLst>
          </p:cNvPr>
          <p:cNvSpPr/>
          <p:nvPr/>
        </p:nvSpPr>
        <p:spPr>
          <a:xfrm>
            <a:off x="8477249" y="1200150"/>
            <a:ext cx="1400175"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ectangle: Rounded Corners 37">
            <a:extLst>
              <a:ext uri="{FF2B5EF4-FFF2-40B4-BE49-F238E27FC236}">
                <a16:creationId xmlns:a16="http://schemas.microsoft.com/office/drawing/2014/main" id="{5A9194E4-D0D5-CB2F-1270-C67191BC8096}"/>
              </a:ext>
            </a:extLst>
          </p:cNvPr>
          <p:cNvSpPr/>
          <p:nvPr/>
        </p:nvSpPr>
        <p:spPr>
          <a:xfrm>
            <a:off x="8591549" y="187642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39" name="Rectangle: Rounded Corners 38">
            <a:extLst>
              <a:ext uri="{FF2B5EF4-FFF2-40B4-BE49-F238E27FC236}">
                <a16:creationId xmlns:a16="http://schemas.microsoft.com/office/drawing/2014/main" id="{4865276B-5BA0-974B-0799-45E67FA5D985}"/>
              </a:ext>
            </a:extLst>
          </p:cNvPr>
          <p:cNvSpPr/>
          <p:nvPr/>
        </p:nvSpPr>
        <p:spPr>
          <a:xfrm>
            <a:off x="8591549" y="2352674"/>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40" name="Rectangle: Rounded Corners 39">
            <a:extLst>
              <a:ext uri="{FF2B5EF4-FFF2-40B4-BE49-F238E27FC236}">
                <a16:creationId xmlns:a16="http://schemas.microsoft.com/office/drawing/2014/main" id="{F7EE74F6-117A-0B23-DD97-3AE2F1451F30}"/>
              </a:ext>
            </a:extLst>
          </p:cNvPr>
          <p:cNvSpPr/>
          <p:nvPr/>
        </p:nvSpPr>
        <p:spPr>
          <a:xfrm>
            <a:off x="8582024" y="284797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41" name="Rectangle: Rounded Corners 40">
            <a:extLst>
              <a:ext uri="{FF2B5EF4-FFF2-40B4-BE49-F238E27FC236}">
                <a16:creationId xmlns:a16="http://schemas.microsoft.com/office/drawing/2014/main" id="{B7BED8D8-508C-7B34-CAE7-6592A322F7C1}"/>
              </a:ext>
            </a:extLst>
          </p:cNvPr>
          <p:cNvSpPr/>
          <p:nvPr/>
        </p:nvSpPr>
        <p:spPr>
          <a:xfrm>
            <a:off x="8601074" y="383857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42" name="TextBox 41">
            <a:extLst>
              <a:ext uri="{FF2B5EF4-FFF2-40B4-BE49-F238E27FC236}">
                <a16:creationId xmlns:a16="http://schemas.microsoft.com/office/drawing/2014/main" id="{DFB7575E-8051-5A73-0288-E546A70C56EE}"/>
              </a:ext>
            </a:extLst>
          </p:cNvPr>
          <p:cNvSpPr txBox="1"/>
          <p:nvPr/>
        </p:nvSpPr>
        <p:spPr>
          <a:xfrm>
            <a:off x="10020299" y="2638424"/>
            <a:ext cx="533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 . .</a:t>
            </a:r>
            <a:endParaRPr lang="en-US" sz="1400"/>
          </a:p>
        </p:txBody>
      </p:sp>
      <p:sp>
        <p:nvSpPr>
          <p:cNvPr id="49" name="Rectangle 48">
            <a:extLst>
              <a:ext uri="{FF2B5EF4-FFF2-40B4-BE49-F238E27FC236}">
                <a16:creationId xmlns:a16="http://schemas.microsoft.com/office/drawing/2014/main" id="{1A328FA5-A2CC-5CE8-DD07-C01A1876D843}"/>
              </a:ext>
            </a:extLst>
          </p:cNvPr>
          <p:cNvSpPr/>
          <p:nvPr/>
        </p:nvSpPr>
        <p:spPr>
          <a:xfrm>
            <a:off x="10553699" y="1190625"/>
            <a:ext cx="1409700"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TextBox 49">
            <a:extLst>
              <a:ext uri="{FF2B5EF4-FFF2-40B4-BE49-F238E27FC236}">
                <a16:creationId xmlns:a16="http://schemas.microsoft.com/office/drawing/2014/main" id="{CC3B7518-96A9-1735-E528-12D2C2535AFB}"/>
              </a:ext>
            </a:extLst>
          </p:cNvPr>
          <p:cNvSpPr txBox="1"/>
          <p:nvPr/>
        </p:nvSpPr>
        <p:spPr>
          <a:xfrm>
            <a:off x="10553700" y="1200149"/>
            <a:ext cx="14763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Arial"/>
              </a:rPr>
              <a:t>Commercial </a:t>
            </a:r>
            <a:endParaRPr lang="en-US" sz="1400">
              <a:cs typeface="Arial"/>
            </a:endParaRPr>
          </a:p>
          <a:p>
            <a:pPr algn="ctr"/>
            <a:r>
              <a:rPr lang="en-US" sz="1400" b="1">
                <a:cs typeface="Arial"/>
              </a:rPr>
              <a:t>LLM</a:t>
            </a:r>
            <a:endParaRPr lang="en-US" sz="1400">
              <a:cs typeface="Arial"/>
            </a:endParaRPr>
          </a:p>
          <a:p>
            <a:endParaRPr lang="en-US" sz="1400" b="1">
              <a:cs typeface="Arial"/>
            </a:endParaRPr>
          </a:p>
        </p:txBody>
      </p:sp>
      <p:sp>
        <p:nvSpPr>
          <p:cNvPr id="51" name="Rectangle: Rounded Corners 50">
            <a:extLst>
              <a:ext uri="{FF2B5EF4-FFF2-40B4-BE49-F238E27FC236}">
                <a16:creationId xmlns:a16="http://schemas.microsoft.com/office/drawing/2014/main" id="{2E84648A-0A6C-8AF0-EAA5-A8B7689655D7}"/>
              </a:ext>
            </a:extLst>
          </p:cNvPr>
          <p:cNvSpPr/>
          <p:nvPr/>
        </p:nvSpPr>
        <p:spPr>
          <a:xfrm>
            <a:off x="10677524" y="188595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52" name="Rectangle: Rounded Corners 51">
            <a:extLst>
              <a:ext uri="{FF2B5EF4-FFF2-40B4-BE49-F238E27FC236}">
                <a16:creationId xmlns:a16="http://schemas.microsoft.com/office/drawing/2014/main" id="{D33D4041-2984-3CE9-15FD-4E2B4239EC7C}"/>
              </a:ext>
            </a:extLst>
          </p:cNvPr>
          <p:cNvSpPr/>
          <p:nvPr/>
        </p:nvSpPr>
        <p:spPr>
          <a:xfrm>
            <a:off x="10677524" y="2362199"/>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53" name="Rectangle: Rounded Corners 52">
            <a:extLst>
              <a:ext uri="{FF2B5EF4-FFF2-40B4-BE49-F238E27FC236}">
                <a16:creationId xmlns:a16="http://schemas.microsoft.com/office/drawing/2014/main" id="{94AF9B84-5DAD-D503-D840-BEE933B0C2BC}"/>
              </a:ext>
            </a:extLst>
          </p:cNvPr>
          <p:cNvSpPr/>
          <p:nvPr/>
        </p:nvSpPr>
        <p:spPr>
          <a:xfrm>
            <a:off x="10667999" y="28575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54" name="Rectangle: Rounded Corners 53">
            <a:extLst>
              <a:ext uri="{FF2B5EF4-FFF2-40B4-BE49-F238E27FC236}">
                <a16:creationId xmlns:a16="http://schemas.microsoft.com/office/drawing/2014/main" id="{76E95867-005B-C2BD-9BF8-EDBFEF96471A}"/>
              </a:ext>
            </a:extLst>
          </p:cNvPr>
          <p:cNvSpPr/>
          <p:nvPr/>
        </p:nvSpPr>
        <p:spPr>
          <a:xfrm>
            <a:off x="10687049" y="38481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55" name="TextBox 54">
            <a:extLst>
              <a:ext uri="{FF2B5EF4-FFF2-40B4-BE49-F238E27FC236}">
                <a16:creationId xmlns:a16="http://schemas.microsoft.com/office/drawing/2014/main" id="{806E4302-FD1A-24EE-7786-C69D108158C4}"/>
              </a:ext>
            </a:extLst>
          </p:cNvPr>
          <p:cNvSpPr txBox="1"/>
          <p:nvPr/>
        </p:nvSpPr>
        <p:spPr>
          <a:xfrm>
            <a:off x="8477250" y="1200149"/>
            <a:ext cx="1495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RHIC </a:t>
            </a:r>
            <a:r>
              <a:rPr lang="en-US" sz="1400" b="1" err="1">
                <a:cs typeface="Arial"/>
              </a:rPr>
              <a:t>Scibot</a:t>
            </a:r>
            <a:r>
              <a:rPr lang="en-US" sz="1400" b="1">
                <a:cs typeface="Arial"/>
              </a:rPr>
              <a:t> 2</a:t>
            </a:r>
          </a:p>
          <a:p>
            <a:r>
              <a:rPr lang="en-US" sz="1400">
                <a:cs typeface="Arial"/>
              </a:rPr>
              <a:t>(LLM2,temp,…)</a:t>
            </a:r>
          </a:p>
        </p:txBody>
      </p:sp>
      <p:cxnSp>
        <p:nvCxnSpPr>
          <p:cNvPr id="5" name="Straight Arrow Connector 4">
            <a:extLst>
              <a:ext uri="{FF2B5EF4-FFF2-40B4-BE49-F238E27FC236}">
                <a16:creationId xmlns:a16="http://schemas.microsoft.com/office/drawing/2014/main" id="{BFE689E1-068B-E93F-4F9D-23F172F5CCD2}"/>
              </a:ext>
            </a:extLst>
          </p:cNvPr>
          <p:cNvCxnSpPr>
            <a:cxnSpLocks/>
          </p:cNvCxnSpPr>
          <p:nvPr/>
        </p:nvCxnSpPr>
        <p:spPr>
          <a:xfrm>
            <a:off x="5886449" y="2695574"/>
            <a:ext cx="390525" cy="203835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FA9389-A6E3-905C-B40A-95B932945B33}"/>
              </a:ext>
            </a:extLst>
          </p:cNvPr>
          <p:cNvCxnSpPr>
            <a:cxnSpLocks/>
          </p:cNvCxnSpPr>
          <p:nvPr/>
        </p:nvCxnSpPr>
        <p:spPr>
          <a:xfrm>
            <a:off x="5762624" y="3152774"/>
            <a:ext cx="276225" cy="159067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55C9C3D-1BF7-854E-833A-C2C2F92CBAE9}"/>
              </a:ext>
            </a:extLst>
          </p:cNvPr>
          <p:cNvCxnSpPr>
            <a:cxnSpLocks/>
          </p:cNvCxnSpPr>
          <p:nvPr/>
        </p:nvCxnSpPr>
        <p:spPr>
          <a:xfrm>
            <a:off x="5657849" y="4200524"/>
            <a:ext cx="133350" cy="5334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23E4E2-CB26-D8D8-1F1C-8DD3D1422D31}"/>
              </a:ext>
            </a:extLst>
          </p:cNvPr>
          <p:cNvCxnSpPr>
            <a:cxnSpLocks/>
          </p:cNvCxnSpPr>
          <p:nvPr/>
        </p:nvCxnSpPr>
        <p:spPr>
          <a:xfrm flipH="1">
            <a:off x="6943724" y="2705099"/>
            <a:ext cx="352425" cy="202882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BED0A5-6DF0-DCD1-A5C4-10553BEACD67}"/>
              </a:ext>
            </a:extLst>
          </p:cNvPr>
          <p:cNvCxnSpPr>
            <a:cxnSpLocks/>
          </p:cNvCxnSpPr>
          <p:nvPr/>
        </p:nvCxnSpPr>
        <p:spPr>
          <a:xfrm flipH="1">
            <a:off x="7172324" y="3209924"/>
            <a:ext cx="247650" cy="15240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F370EC6-B542-EBF9-C2AE-FC13C5CD24C2}"/>
              </a:ext>
            </a:extLst>
          </p:cNvPr>
          <p:cNvCxnSpPr>
            <a:cxnSpLocks/>
          </p:cNvCxnSpPr>
          <p:nvPr/>
        </p:nvCxnSpPr>
        <p:spPr>
          <a:xfrm flipH="1">
            <a:off x="7391399" y="4200524"/>
            <a:ext cx="142875" cy="5334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737D773-5446-98B3-2AD5-5BFA8DB6E8AE}"/>
              </a:ext>
            </a:extLst>
          </p:cNvPr>
          <p:cNvSpPr/>
          <p:nvPr/>
        </p:nvSpPr>
        <p:spPr>
          <a:xfrm>
            <a:off x="4314825" y="4743450"/>
            <a:ext cx="5029200" cy="523875"/>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05CF770-7923-D51B-205F-7DF980A22DFC}"/>
              </a:ext>
            </a:extLst>
          </p:cNvPr>
          <p:cNvSpPr/>
          <p:nvPr/>
        </p:nvSpPr>
        <p:spPr>
          <a:xfrm>
            <a:off x="8096249" y="4848224"/>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cs typeface="Arial"/>
              </a:rPr>
              <a:t>Relevance</a:t>
            </a:r>
          </a:p>
        </p:txBody>
      </p:sp>
      <p:sp>
        <p:nvSpPr>
          <p:cNvPr id="14" name="Rectangle: Rounded Corners 13">
            <a:extLst>
              <a:ext uri="{FF2B5EF4-FFF2-40B4-BE49-F238E27FC236}">
                <a16:creationId xmlns:a16="http://schemas.microsoft.com/office/drawing/2014/main" id="{7726FD61-25D5-6DE9-C0C1-96CF6BAD0670}"/>
              </a:ext>
            </a:extLst>
          </p:cNvPr>
          <p:cNvSpPr/>
          <p:nvPr/>
        </p:nvSpPr>
        <p:spPr>
          <a:xfrm>
            <a:off x="4429124" y="4848224"/>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Correctness</a:t>
            </a:r>
          </a:p>
        </p:txBody>
      </p:sp>
      <p:sp>
        <p:nvSpPr>
          <p:cNvPr id="15" name="Rectangle: Rounded Corners 14">
            <a:extLst>
              <a:ext uri="{FF2B5EF4-FFF2-40B4-BE49-F238E27FC236}">
                <a16:creationId xmlns:a16="http://schemas.microsoft.com/office/drawing/2014/main" id="{2D033E96-BEDA-1908-AA24-2AE19458A17A}"/>
              </a:ext>
            </a:extLst>
          </p:cNvPr>
          <p:cNvSpPr/>
          <p:nvPr/>
        </p:nvSpPr>
        <p:spPr>
          <a:xfrm>
            <a:off x="5762624" y="4848224"/>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Completeness</a:t>
            </a:r>
          </a:p>
        </p:txBody>
      </p:sp>
      <p:sp>
        <p:nvSpPr>
          <p:cNvPr id="16" name="Rectangle: Rounded Corners 15">
            <a:extLst>
              <a:ext uri="{FF2B5EF4-FFF2-40B4-BE49-F238E27FC236}">
                <a16:creationId xmlns:a16="http://schemas.microsoft.com/office/drawing/2014/main" id="{21E8ED5F-704F-2553-2914-3D42A652C8CF}"/>
              </a:ext>
            </a:extLst>
          </p:cNvPr>
          <p:cNvSpPr/>
          <p:nvPr/>
        </p:nvSpPr>
        <p:spPr>
          <a:xfrm>
            <a:off x="7238999" y="4848224"/>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Clarity</a:t>
            </a:r>
          </a:p>
        </p:txBody>
      </p:sp>
      <p:sp>
        <p:nvSpPr>
          <p:cNvPr id="43" name="Rectangle 42">
            <a:extLst>
              <a:ext uri="{FF2B5EF4-FFF2-40B4-BE49-F238E27FC236}">
                <a16:creationId xmlns:a16="http://schemas.microsoft.com/office/drawing/2014/main" id="{D0A3D9B1-9A04-D53D-49DC-1088FCE2FF8F}"/>
              </a:ext>
            </a:extLst>
          </p:cNvPr>
          <p:cNvSpPr/>
          <p:nvPr/>
        </p:nvSpPr>
        <p:spPr>
          <a:xfrm>
            <a:off x="3248025" y="5286374"/>
            <a:ext cx="6096000" cy="139065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091798A8-57D8-C0AB-387F-43AE2DE2C395}"/>
              </a:ext>
            </a:extLst>
          </p:cNvPr>
          <p:cNvSpPr/>
          <p:nvPr/>
        </p:nvSpPr>
        <p:spPr>
          <a:xfrm>
            <a:off x="8096249" y="5286374"/>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45" name="Rectangle: Rounded Corners 44">
            <a:extLst>
              <a:ext uri="{FF2B5EF4-FFF2-40B4-BE49-F238E27FC236}">
                <a16:creationId xmlns:a16="http://schemas.microsoft.com/office/drawing/2014/main" id="{DC623726-EA30-B8DF-91AF-4F137D378438}"/>
              </a:ext>
            </a:extLst>
          </p:cNvPr>
          <p:cNvSpPr/>
          <p:nvPr/>
        </p:nvSpPr>
        <p:spPr>
          <a:xfrm>
            <a:off x="4429124" y="5286374"/>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True/False</a:t>
            </a:r>
            <a:endParaRPr lang="en-US"/>
          </a:p>
        </p:txBody>
      </p:sp>
      <p:sp>
        <p:nvSpPr>
          <p:cNvPr id="46" name="Rectangle: Rounded Corners 45">
            <a:extLst>
              <a:ext uri="{FF2B5EF4-FFF2-40B4-BE49-F238E27FC236}">
                <a16:creationId xmlns:a16="http://schemas.microsoft.com/office/drawing/2014/main" id="{E7179ACC-E391-97E9-15AE-58C165C6F727}"/>
              </a:ext>
            </a:extLst>
          </p:cNvPr>
          <p:cNvSpPr/>
          <p:nvPr/>
        </p:nvSpPr>
        <p:spPr>
          <a:xfrm>
            <a:off x="5762624" y="5286374"/>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47" name="Rectangle: Rounded Corners 46">
            <a:extLst>
              <a:ext uri="{FF2B5EF4-FFF2-40B4-BE49-F238E27FC236}">
                <a16:creationId xmlns:a16="http://schemas.microsoft.com/office/drawing/2014/main" id="{63C5CE7F-D32B-B168-8B4A-D2B06A59CA26}"/>
              </a:ext>
            </a:extLst>
          </p:cNvPr>
          <p:cNvSpPr/>
          <p:nvPr/>
        </p:nvSpPr>
        <p:spPr>
          <a:xfrm>
            <a:off x="7238999" y="5286374"/>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48" name="Rectangle: Rounded Corners 47">
            <a:extLst>
              <a:ext uri="{FF2B5EF4-FFF2-40B4-BE49-F238E27FC236}">
                <a16:creationId xmlns:a16="http://schemas.microsoft.com/office/drawing/2014/main" id="{13A61516-A140-4CEE-9D7A-872AE04FD711}"/>
              </a:ext>
            </a:extLst>
          </p:cNvPr>
          <p:cNvSpPr/>
          <p:nvPr/>
        </p:nvSpPr>
        <p:spPr>
          <a:xfrm>
            <a:off x="3333749" y="5286374"/>
            <a:ext cx="98107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Judge 1</a:t>
            </a:r>
            <a:endParaRPr lang="en-US"/>
          </a:p>
        </p:txBody>
      </p:sp>
      <p:sp>
        <p:nvSpPr>
          <p:cNvPr id="56" name="Rectangle: Rounded Corners 55">
            <a:extLst>
              <a:ext uri="{FF2B5EF4-FFF2-40B4-BE49-F238E27FC236}">
                <a16:creationId xmlns:a16="http://schemas.microsoft.com/office/drawing/2014/main" id="{C10A1A75-C8AA-08ED-FC58-36749D067030}"/>
              </a:ext>
            </a:extLst>
          </p:cNvPr>
          <p:cNvSpPr/>
          <p:nvPr/>
        </p:nvSpPr>
        <p:spPr>
          <a:xfrm>
            <a:off x="8105774" y="5600699"/>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57" name="Rectangle: Rounded Corners 56">
            <a:extLst>
              <a:ext uri="{FF2B5EF4-FFF2-40B4-BE49-F238E27FC236}">
                <a16:creationId xmlns:a16="http://schemas.microsoft.com/office/drawing/2014/main" id="{586E63E7-3416-E0B9-58B4-6027B8512724}"/>
              </a:ext>
            </a:extLst>
          </p:cNvPr>
          <p:cNvSpPr/>
          <p:nvPr/>
        </p:nvSpPr>
        <p:spPr>
          <a:xfrm>
            <a:off x="4438649" y="5600699"/>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True/False</a:t>
            </a:r>
            <a:endParaRPr lang="en-US"/>
          </a:p>
        </p:txBody>
      </p:sp>
      <p:sp>
        <p:nvSpPr>
          <p:cNvPr id="58" name="Rectangle: Rounded Corners 57">
            <a:extLst>
              <a:ext uri="{FF2B5EF4-FFF2-40B4-BE49-F238E27FC236}">
                <a16:creationId xmlns:a16="http://schemas.microsoft.com/office/drawing/2014/main" id="{196EA5D1-5E1A-3CED-91DB-DD098FF948A6}"/>
              </a:ext>
            </a:extLst>
          </p:cNvPr>
          <p:cNvSpPr/>
          <p:nvPr/>
        </p:nvSpPr>
        <p:spPr>
          <a:xfrm>
            <a:off x="5772149" y="5600699"/>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59" name="Rectangle: Rounded Corners 58">
            <a:extLst>
              <a:ext uri="{FF2B5EF4-FFF2-40B4-BE49-F238E27FC236}">
                <a16:creationId xmlns:a16="http://schemas.microsoft.com/office/drawing/2014/main" id="{2D37A39D-D7D1-12F5-AFCB-4B174DFAF635}"/>
              </a:ext>
            </a:extLst>
          </p:cNvPr>
          <p:cNvSpPr/>
          <p:nvPr/>
        </p:nvSpPr>
        <p:spPr>
          <a:xfrm>
            <a:off x="7248524" y="5600699"/>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0" name="Rectangle: Rounded Corners 59">
            <a:extLst>
              <a:ext uri="{FF2B5EF4-FFF2-40B4-BE49-F238E27FC236}">
                <a16:creationId xmlns:a16="http://schemas.microsoft.com/office/drawing/2014/main" id="{5D34B4E3-7C1E-9265-5C9A-5EA4C9BE00C9}"/>
              </a:ext>
            </a:extLst>
          </p:cNvPr>
          <p:cNvSpPr/>
          <p:nvPr/>
        </p:nvSpPr>
        <p:spPr>
          <a:xfrm>
            <a:off x="3343274" y="5600699"/>
            <a:ext cx="98107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Judge 2</a:t>
            </a:r>
            <a:endParaRPr lang="en-US"/>
          </a:p>
        </p:txBody>
      </p:sp>
      <p:sp>
        <p:nvSpPr>
          <p:cNvPr id="61" name="Rectangle: Rounded Corners 60">
            <a:extLst>
              <a:ext uri="{FF2B5EF4-FFF2-40B4-BE49-F238E27FC236}">
                <a16:creationId xmlns:a16="http://schemas.microsoft.com/office/drawing/2014/main" id="{21A09F30-F6C9-6FF9-2B47-D48292502916}"/>
              </a:ext>
            </a:extLst>
          </p:cNvPr>
          <p:cNvSpPr/>
          <p:nvPr/>
        </p:nvSpPr>
        <p:spPr>
          <a:xfrm>
            <a:off x="8124824" y="5915024"/>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2" name="Rectangle: Rounded Corners 61">
            <a:extLst>
              <a:ext uri="{FF2B5EF4-FFF2-40B4-BE49-F238E27FC236}">
                <a16:creationId xmlns:a16="http://schemas.microsoft.com/office/drawing/2014/main" id="{29796702-6A10-949B-267E-635475A3D4BD}"/>
              </a:ext>
            </a:extLst>
          </p:cNvPr>
          <p:cNvSpPr/>
          <p:nvPr/>
        </p:nvSpPr>
        <p:spPr>
          <a:xfrm>
            <a:off x="4457699" y="5915024"/>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True/False</a:t>
            </a:r>
            <a:endParaRPr lang="en-US"/>
          </a:p>
        </p:txBody>
      </p:sp>
      <p:sp>
        <p:nvSpPr>
          <p:cNvPr id="63" name="Rectangle: Rounded Corners 62">
            <a:extLst>
              <a:ext uri="{FF2B5EF4-FFF2-40B4-BE49-F238E27FC236}">
                <a16:creationId xmlns:a16="http://schemas.microsoft.com/office/drawing/2014/main" id="{1856672C-15EF-2B3A-E553-4898BA678434}"/>
              </a:ext>
            </a:extLst>
          </p:cNvPr>
          <p:cNvSpPr/>
          <p:nvPr/>
        </p:nvSpPr>
        <p:spPr>
          <a:xfrm>
            <a:off x="5791199" y="5915024"/>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4" name="Rectangle: Rounded Corners 63">
            <a:extLst>
              <a:ext uri="{FF2B5EF4-FFF2-40B4-BE49-F238E27FC236}">
                <a16:creationId xmlns:a16="http://schemas.microsoft.com/office/drawing/2014/main" id="{B662B4D8-1F36-F1CD-8225-F21B0B674875}"/>
              </a:ext>
            </a:extLst>
          </p:cNvPr>
          <p:cNvSpPr/>
          <p:nvPr/>
        </p:nvSpPr>
        <p:spPr>
          <a:xfrm>
            <a:off x="7267574" y="5915024"/>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5" name="Rectangle: Rounded Corners 64">
            <a:extLst>
              <a:ext uri="{FF2B5EF4-FFF2-40B4-BE49-F238E27FC236}">
                <a16:creationId xmlns:a16="http://schemas.microsoft.com/office/drawing/2014/main" id="{FB408E29-1804-877C-5C30-E89E220DECE9}"/>
              </a:ext>
            </a:extLst>
          </p:cNvPr>
          <p:cNvSpPr/>
          <p:nvPr/>
        </p:nvSpPr>
        <p:spPr>
          <a:xfrm>
            <a:off x="3362324" y="5915024"/>
            <a:ext cx="98107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Judge 3</a:t>
            </a:r>
            <a:endParaRPr lang="en-US"/>
          </a:p>
        </p:txBody>
      </p:sp>
      <p:sp>
        <p:nvSpPr>
          <p:cNvPr id="66" name="Rectangle: Rounded Corners 65">
            <a:extLst>
              <a:ext uri="{FF2B5EF4-FFF2-40B4-BE49-F238E27FC236}">
                <a16:creationId xmlns:a16="http://schemas.microsoft.com/office/drawing/2014/main" id="{C0755756-892F-3637-7F52-2E5B746A0767}"/>
              </a:ext>
            </a:extLst>
          </p:cNvPr>
          <p:cNvSpPr/>
          <p:nvPr/>
        </p:nvSpPr>
        <p:spPr>
          <a:xfrm>
            <a:off x="8134349" y="6362699"/>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7" name="Rectangle: Rounded Corners 66">
            <a:extLst>
              <a:ext uri="{FF2B5EF4-FFF2-40B4-BE49-F238E27FC236}">
                <a16:creationId xmlns:a16="http://schemas.microsoft.com/office/drawing/2014/main" id="{B365C714-1305-B407-C08D-A6C245BC3554}"/>
              </a:ext>
            </a:extLst>
          </p:cNvPr>
          <p:cNvSpPr/>
          <p:nvPr/>
        </p:nvSpPr>
        <p:spPr>
          <a:xfrm>
            <a:off x="4467224" y="6362699"/>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FF0000"/>
                </a:solidFill>
                <a:cs typeface="Arial"/>
              </a:rPr>
              <a:t>True/False</a:t>
            </a:r>
            <a:endParaRPr lang="en-US">
              <a:solidFill>
                <a:srgbClr val="FF0000"/>
              </a:solidFill>
              <a:cs typeface="Arial"/>
            </a:endParaRPr>
          </a:p>
        </p:txBody>
      </p:sp>
      <p:sp>
        <p:nvSpPr>
          <p:cNvPr id="68" name="Rectangle: Rounded Corners 67">
            <a:extLst>
              <a:ext uri="{FF2B5EF4-FFF2-40B4-BE49-F238E27FC236}">
                <a16:creationId xmlns:a16="http://schemas.microsoft.com/office/drawing/2014/main" id="{9E1A4053-D1FC-66DB-8F12-AEDF5880E819}"/>
              </a:ext>
            </a:extLst>
          </p:cNvPr>
          <p:cNvSpPr/>
          <p:nvPr/>
        </p:nvSpPr>
        <p:spPr>
          <a:xfrm>
            <a:off x="5800724" y="6362699"/>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9" name="Rectangle: Rounded Corners 68">
            <a:extLst>
              <a:ext uri="{FF2B5EF4-FFF2-40B4-BE49-F238E27FC236}">
                <a16:creationId xmlns:a16="http://schemas.microsoft.com/office/drawing/2014/main" id="{99425D42-34E7-D3EF-9056-6D21F40CA99D}"/>
              </a:ext>
            </a:extLst>
          </p:cNvPr>
          <p:cNvSpPr/>
          <p:nvPr/>
        </p:nvSpPr>
        <p:spPr>
          <a:xfrm>
            <a:off x="7277099" y="6362699"/>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70" name="Rectangle: Rounded Corners 69">
            <a:extLst>
              <a:ext uri="{FF2B5EF4-FFF2-40B4-BE49-F238E27FC236}">
                <a16:creationId xmlns:a16="http://schemas.microsoft.com/office/drawing/2014/main" id="{E467D381-F42E-C412-05BD-F1C1AA5D70E6}"/>
              </a:ext>
            </a:extLst>
          </p:cNvPr>
          <p:cNvSpPr/>
          <p:nvPr/>
        </p:nvSpPr>
        <p:spPr>
          <a:xfrm>
            <a:off x="3371849" y="6362699"/>
            <a:ext cx="98107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FF0000"/>
                </a:solidFill>
                <a:cs typeface="Arial"/>
              </a:rPr>
              <a:t>Majority</a:t>
            </a:r>
            <a:endParaRPr lang="en-US">
              <a:solidFill>
                <a:srgbClr val="FF0000"/>
              </a:solidFill>
              <a:cs typeface="Arial"/>
            </a:endParaRPr>
          </a:p>
        </p:txBody>
      </p:sp>
      <p:sp>
        <p:nvSpPr>
          <p:cNvPr id="71" name="Arrow: Right 70">
            <a:extLst>
              <a:ext uri="{FF2B5EF4-FFF2-40B4-BE49-F238E27FC236}">
                <a16:creationId xmlns:a16="http://schemas.microsoft.com/office/drawing/2014/main" id="{D6F9C0EC-4540-D9E6-DA9E-30BC1CC09BBE}"/>
              </a:ext>
            </a:extLst>
          </p:cNvPr>
          <p:cNvSpPr/>
          <p:nvPr/>
        </p:nvSpPr>
        <p:spPr>
          <a:xfrm>
            <a:off x="9420225" y="6438900"/>
            <a:ext cx="28575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B4993FD7-9F17-0513-9AB1-BD7150F95F11}"/>
              </a:ext>
            </a:extLst>
          </p:cNvPr>
          <p:cNvSpPr/>
          <p:nvPr/>
        </p:nvSpPr>
        <p:spPr>
          <a:xfrm>
            <a:off x="9772650" y="6362699"/>
            <a:ext cx="1162050"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Average</a:t>
            </a:r>
            <a:endParaRPr lang="en-US"/>
          </a:p>
        </p:txBody>
      </p:sp>
      <p:sp>
        <p:nvSpPr>
          <p:cNvPr id="74" name="Text Placeholder 2">
            <a:extLst>
              <a:ext uri="{FF2B5EF4-FFF2-40B4-BE49-F238E27FC236}">
                <a16:creationId xmlns:a16="http://schemas.microsoft.com/office/drawing/2014/main" id="{AA09E146-F84F-157D-139B-C1FE9C4BE3C6}"/>
              </a:ext>
            </a:extLst>
          </p:cNvPr>
          <p:cNvSpPr txBox="1">
            <a:spLocks/>
          </p:cNvSpPr>
          <p:nvPr/>
        </p:nvSpPr>
        <p:spPr>
          <a:xfrm>
            <a:off x="217418" y="1245014"/>
            <a:ext cx="2896016" cy="45355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14350" indent="-285750">
              <a:buFont typeface="Arial"/>
              <a:buChar char="•"/>
            </a:pPr>
            <a:r>
              <a:rPr lang="en-US" sz="1800" kern="0"/>
              <a:t>SME Rating (Human) </a:t>
            </a:r>
            <a:endParaRPr lang="en-US"/>
          </a:p>
          <a:p>
            <a:pPr marL="514350" indent="-285750">
              <a:buFont typeface="Arial"/>
              <a:buChar char="•"/>
            </a:pPr>
            <a:r>
              <a:rPr lang="en-US" sz="1800" kern="0"/>
              <a:t>Lexical (ROUGE, BLEU, ...)</a:t>
            </a:r>
          </a:p>
          <a:p>
            <a:pPr marL="514350" indent="-285750">
              <a:buFont typeface="Arial"/>
              <a:buChar char="•"/>
            </a:pPr>
            <a:r>
              <a:rPr lang="en-US" sz="1800" kern="0"/>
              <a:t>Semantic similarity,  </a:t>
            </a:r>
            <a:r>
              <a:rPr lang="en-US" sz="1800" kern="0" err="1"/>
              <a:t>BERTScore</a:t>
            </a:r>
            <a:r>
              <a:rPr lang="en-US" sz="1800" kern="0"/>
              <a:t>-like rating</a:t>
            </a:r>
          </a:p>
          <a:p>
            <a:pPr marL="514350" indent="-285750">
              <a:buChar char="•"/>
            </a:pPr>
            <a:r>
              <a:rPr lang="en-US" sz="1800" kern="0">
                <a:solidFill>
                  <a:srgbClr val="000000"/>
                </a:solidFill>
              </a:rPr>
              <a:t>G-Eval: Ensemble of LLM-as-a-Judge</a:t>
            </a:r>
          </a:p>
          <a:p>
            <a:pPr lvl="1"/>
            <a:r>
              <a:rPr lang="en-US" sz="1600" kern="0">
                <a:solidFill>
                  <a:srgbClr val="000000"/>
                </a:solidFill>
              </a:rPr>
              <a:t>Rate [True/False] </a:t>
            </a:r>
          </a:p>
          <a:p>
            <a:pPr lvl="1"/>
            <a:r>
              <a:rPr lang="en-US" sz="1600" kern="0">
                <a:solidFill>
                  <a:srgbClr val="000000"/>
                </a:solidFill>
              </a:rPr>
              <a:t>Calculate Majority</a:t>
            </a:r>
            <a:endParaRPr lang="en-US" sz="1600"/>
          </a:p>
          <a:p>
            <a:pPr lvl="1"/>
            <a:r>
              <a:rPr lang="en-US" sz="1600" kern="0">
                <a:solidFill>
                  <a:srgbClr val="000000"/>
                </a:solidFill>
              </a:rPr>
              <a:t>Average</a:t>
            </a:r>
          </a:p>
          <a:p>
            <a:pPr marL="514350" indent="-285750">
              <a:buChar char="•"/>
            </a:pPr>
            <a:endParaRPr lang="en-US" sz="1800" kern="0">
              <a:solidFill>
                <a:srgbClr val="000000"/>
              </a:solidFill>
            </a:endParaRPr>
          </a:p>
          <a:p>
            <a:pPr marL="514350" indent="-285750">
              <a:buChar char="•"/>
            </a:pPr>
            <a:endParaRPr lang="en-US" sz="1600" kern="0">
              <a:solidFill>
                <a:srgbClr val="000000"/>
              </a:solidFill>
            </a:endParaRPr>
          </a:p>
        </p:txBody>
      </p:sp>
      <p:pic>
        <p:nvPicPr>
          <p:cNvPr id="73" name="Picture 72">
            <a:extLst>
              <a:ext uri="{FF2B5EF4-FFF2-40B4-BE49-F238E27FC236}">
                <a16:creationId xmlns:a16="http://schemas.microsoft.com/office/drawing/2014/main" id="{70C9E040-1C2F-38BF-D4A9-F2A2BF271B1F}"/>
              </a:ext>
            </a:extLst>
          </p:cNvPr>
          <p:cNvPicPr>
            <a:picLocks noChangeAspect="1"/>
          </p:cNvPicPr>
          <p:nvPr/>
        </p:nvPicPr>
        <p:blipFill>
          <a:blip r:embed="rId2"/>
          <a:stretch>
            <a:fillRect/>
          </a:stretch>
        </p:blipFill>
        <p:spPr>
          <a:xfrm>
            <a:off x="8375911" y="1015196"/>
            <a:ext cx="3812531" cy="3564037"/>
          </a:xfrm>
          <a:prstGeom prst="rect">
            <a:avLst/>
          </a:prstGeom>
        </p:spPr>
      </p:pic>
      <p:pic>
        <p:nvPicPr>
          <p:cNvPr id="76" name="Picture 75">
            <a:extLst>
              <a:ext uri="{FF2B5EF4-FFF2-40B4-BE49-F238E27FC236}">
                <a16:creationId xmlns:a16="http://schemas.microsoft.com/office/drawing/2014/main" id="{05BF4AC3-D498-A39D-2FA8-D415AF8CD47D}"/>
              </a:ext>
            </a:extLst>
          </p:cNvPr>
          <p:cNvPicPr>
            <a:picLocks noChangeAspect="1"/>
          </p:cNvPicPr>
          <p:nvPr/>
        </p:nvPicPr>
        <p:blipFill>
          <a:blip r:embed="rId3"/>
          <a:stretch>
            <a:fillRect/>
          </a:stretch>
        </p:blipFill>
        <p:spPr>
          <a:xfrm>
            <a:off x="3548826" y="2303603"/>
            <a:ext cx="4733925" cy="1962150"/>
          </a:xfrm>
          <a:prstGeom prst="rect">
            <a:avLst/>
          </a:prstGeom>
        </p:spPr>
      </p:pic>
      <p:cxnSp>
        <p:nvCxnSpPr>
          <p:cNvPr id="78" name="Straight Arrow Connector 77">
            <a:extLst>
              <a:ext uri="{FF2B5EF4-FFF2-40B4-BE49-F238E27FC236}">
                <a16:creationId xmlns:a16="http://schemas.microsoft.com/office/drawing/2014/main" id="{EF8007D7-C50F-428A-4F29-0E0D2B5D0AA4}"/>
              </a:ext>
            </a:extLst>
          </p:cNvPr>
          <p:cNvCxnSpPr>
            <a:cxnSpLocks/>
          </p:cNvCxnSpPr>
          <p:nvPr/>
        </p:nvCxnSpPr>
        <p:spPr>
          <a:xfrm>
            <a:off x="6019799" y="2219324"/>
            <a:ext cx="495300" cy="25146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C2737CB-672C-9023-8097-2F188FADB24A}"/>
              </a:ext>
            </a:extLst>
          </p:cNvPr>
          <p:cNvCxnSpPr>
            <a:cxnSpLocks/>
          </p:cNvCxnSpPr>
          <p:nvPr/>
        </p:nvCxnSpPr>
        <p:spPr>
          <a:xfrm flipH="1">
            <a:off x="6715124" y="2228849"/>
            <a:ext cx="428625" cy="250507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Left Brace 80">
            <a:extLst>
              <a:ext uri="{FF2B5EF4-FFF2-40B4-BE49-F238E27FC236}">
                <a16:creationId xmlns:a16="http://schemas.microsoft.com/office/drawing/2014/main" id="{AF240E80-39A2-A5B9-4401-126001F5F7B6}"/>
              </a:ext>
            </a:extLst>
          </p:cNvPr>
          <p:cNvSpPr/>
          <p:nvPr/>
        </p:nvSpPr>
        <p:spPr>
          <a:xfrm flipH="1">
            <a:off x="6438900" y="1752599"/>
            <a:ext cx="247650" cy="2638425"/>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Tree>
    <p:extLst>
      <p:ext uri="{BB962C8B-B14F-4D97-AF65-F5344CB8AC3E}">
        <p14:creationId xmlns:p14="http://schemas.microsoft.com/office/powerpoint/2010/main" val="205899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62818-2A91-332C-6C6A-A0BF9B694D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C42F7B-2CF4-17F3-0501-63D83C58E0F4}"/>
              </a:ext>
            </a:extLst>
          </p:cNvPr>
          <p:cNvSpPr>
            <a:spLocks noGrp="1"/>
          </p:cNvSpPr>
          <p:nvPr>
            <p:ph type="sldNum" idx="12"/>
          </p:nvPr>
        </p:nvSpPr>
        <p:spPr>
          <a:xfrm>
            <a:off x="11197539" y="6316595"/>
            <a:ext cx="432486" cy="365125"/>
          </a:xfrm>
        </p:spPr>
        <p:txBody>
          <a:bodyPr/>
          <a:lstStyle/>
          <a:p>
            <a:pPr marL="0" lvl="0" indent="0" algn="r" rtl="0">
              <a:spcBef>
                <a:spcPts val="0"/>
              </a:spcBef>
              <a:spcAft>
                <a:spcPts val="0"/>
              </a:spcAft>
              <a:buNone/>
            </a:pPr>
            <a:fld id="{00000000-1234-1234-1234-123412341234}" type="slidenum">
              <a:rPr lang="en-US" sz="800"/>
              <a:t>17</a:t>
            </a:fld>
            <a:endParaRPr lang="en-US" sz="800"/>
          </a:p>
        </p:txBody>
      </p:sp>
      <p:sp>
        <p:nvSpPr>
          <p:cNvPr id="17" name="Rectangle: Rounded Corners 16">
            <a:extLst>
              <a:ext uri="{FF2B5EF4-FFF2-40B4-BE49-F238E27FC236}">
                <a16:creationId xmlns:a16="http://schemas.microsoft.com/office/drawing/2014/main" id="{9FDA569C-A36C-44FF-3022-28B9F52F149E}"/>
              </a:ext>
            </a:extLst>
          </p:cNvPr>
          <p:cNvSpPr/>
          <p:nvPr/>
        </p:nvSpPr>
        <p:spPr>
          <a:xfrm>
            <a:off x="3638549" y="1905000"/>
            <a:ext cx="1095375" cy="304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cs typeface="Arial"/>
              </a:rPr>
              <a:t>Question 1</a:t>
            </a:r>
            <a:endParaRPr lang="en-US" sz="1400"/>
          </a:p>
        </p:txBody>
      </p:sp>
      <p:sp>
        <p:nvSpPr>
          <p:cNvPr id="18" name="Rectangle: Rounded Corners 17">
            <a:extLst>
              <a:ext uri="{FF2B5EF4-FFF2-40B4-BE49-F238E27FC236}">
                <a16:creationId xmlns:a16="http://schemas.microsoft.com/office/drawing/2014/main" id="{A55BCDD9-2190-E026-E463-CA131C092E49}"/>
              </a:ext>
            </a:extLst>
          </p:cNvPr>
          <p:cNvSpPr/>
          <p:nvPr/>
        </p:nvSpPr>
        <p:spPr>
          <a:xfrm>
            <a:off x="3638549" y="2381250"/>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2</a:t>
            </a:r>
            <a:endParaRPr lang="en-US" sz="1400"/>
          </a:p>
        </p:txBody>
      </p:sp>
      <p:sp>
        <p:nvSpPr>
          <p:cNvPr id="19" name="Rectangle: Rounded Corners 18">
            <a:extLst>
              <a:ext uri="{FF2B5EF4-FFF2-40B4-BE49-F238E27FC236}">
                <a16:creationId xmlns:a16="http://schemas.microsoft.com/office/drawing/2014/main" id="{65EAA085-DFF6-DA05-F5E8-5AF758F2E5A1}"/>
              </a:ext>
            </a:extLst>
          </p:cNvPr>
          <p:cNvSpPr/>
          <p:nvPr/>
        </p:nvSpPr>
        <p:spPr>
          <a:xfrm>
            <a:off x="3638549" y="2828925"/>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3</a:t>
            </a:r>
            <a:endParaRPr lang="en-US" sz="1400"/>
          </a:p>
        </p:txBody>
      </p:sp>
      <p:sp>
        <p:nvSpPr>
          <p:cNvPr id="20" name="TextBox 19">
            <a:extLst>
              <a:ext uri="{FF2B5EF4-FFF2-40B4-BE49-F238E27FC236}">
                <a16:creationId xmlns:a16="http://schemas.microsoft.com/office/drawing/2014/main" id="{5686FFD9-C8B7-C239-BB49-563998B9DFC4}"/>
              </a:ext>
            </a:extLst>
          </p:cNvPr>
          <p:cNvSpPr txBox="1"/>
          <p:nvPr/>
        </p:nvSpPr>
        <p:spPr>
          <a:xfrm>
            <a:off x="3809999" y="3143249"/>
            <a:ext cx="3714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a:t>
            </a:r>
          </a:p>
          <a:p>
            <a:pPr algn="l"/>
            <a:r>
              <a:rPr lang="en-US" sz="1400" b="1">
                <a:cs typeface="Arial"/>
              </a:rPr>
              <a:t>.</a:t>
            </a:r>
          </a:p>
          <a:p>
            <a:r>
              <a:rPr lang="en-US" sz="1400" b="1">
                <a:cs typeface="Arial"/>
              </a:rPr>
              <a:t>.</a:t>
            </a:r>
          </a:p>
        </p:txBody>
      </p:sp>
      <p:sp>
        <p:nvSpPr>
          <p:cNvPr id="21" name="Rectangle: Rounded Corners 20">
            <a:extLst>
              <a:ext uri="{FF2B5EF4-FFF2-40B4-BE49-F238E27FC236}">
                <a16:creationId xmlns:a16="http://schemas.microsoft.com/office/drawing/2014/main" id="{4432BC99-2390-E5EF-3682-38A1915D918F}"/>
              </a:ext>
            </a:extLst>
          </p:cNvPr>
          <p:cNvSpPr/>
          <p:nvPr/>
        </p:nvSpPr>
        <p:spPr>
          <a:xfrm>
            <a:off x="3638549" y="3886199"/>
            <a:ext cx="1095375"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Arial"/>
              </a:rPr>
              <a:t>Question n</a:t>
            </a:r>
            <a:endParaRPr lang="en-US" sz="1400"/>
          </a:p>
        </p:txBody>
      </p:sp>
      <p:sp>
        <p:nvSpPr>
          <p:cNvPr id="22" name="Rectangle: Rounded Corners 21">
            <a:extLst>
              <a:ext uri="{FF2B5EF4-FFF2-40B4-BE49-F238E27FC236}">
                <a16:creationId xmlns:a16="http://schemas.microsoft.com/office/drawing/2014/main" id="{175A696D-9CC2-265B-72C7-F13957C38C45}"/>
              </a:ext>
            </a:extLst>
          </p:cNvPr>
          <p:cNvSpPr/>
          <p:nvPr/>
        </p:nvSpPr>
        <p:spPr>
          <a:xfrm>
            <a:off x="4914899" y="1895475"/>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1</a:t>
            </a:r>
            <a:endParaRPr lang="en-US" sz="1400">
              <a:solidFill>
                <a:srgbClr val="000000"/>
              </a:solidFill>
            </a:endParaRPr>
          </a:p>
        </p:txBody>
      </p:sp>
      <p:sp>
        <p:nvSpPr>
          <p:cNvPr id="23" name="Rectangle: Rounded Corners 22">
            <a:extLst>
              <a:ext uri="{FF2B5EF4-FFF2-40B4-BE49-F238E27FC236}">
                <a16:creationId xmlns:a16="http://schemas.microsoft.com/office/drawing/2014/main" id="{43E78ED8-FBC4-2B0F-6107-3C74E7E9318E}"/>
              </a:ext>
            </a:extLst>
          </p:cNvPr>
          <p:cNvSpPr/>
          <p:nvPr/>
        </p:nvSpPr>
        <p:spPr>
          <a:xfrm>
            <a:off x="4914899" y="2381250"/>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2</a:t>
            </a:r>
          </a:p>
        </p:txBody>
      </p:sp>
      <p:sp>
        <p:nvSpPr>
          <p:cNvPr id="24" name="Rectangle: Rounded Corners 23">
            <a:extLst>
              <a:ext uri="{FF2B5EF4-FFF2-40B4-BE49-F238E27FC236}">
                <a16:creationId xmlns:a16="http://schemas.microsoft.com/office/drawing/2014/main" id="{2700FC0B-0EE7-3469-A8CC-2E91B26A6D31}"/>
              </a:ext>
            </a:extLst>
          </p:cNvPr>
          <p:cNvSpPr/>
          <p:nvPr/>
        </p:nvSpPr>
        <p:spPr>
          <a:xfrm>
            <a:off x="4914899" y="2838449"/>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3</a:t>
            </a:r>
          </a:p>
        </p:txBody>
      </p:sp>
      <p:sp>
        <p:nvSpPr>
          <p:cNvPr id="25" name="Rectangle: Rounded Corners 24">
            <a:extLst>
              <a:ext uri="{FF2B5EF4-FFF2-40B4-BE49-F238E27FC236}">
                <a16:creationId xmlns:a16="http://schemas.microsoft.com/office/drawing/2014/main" id="{1580CE3A-F6D9-7466-A826-1DC5C3D90329}"/>
              </a:ext>
            </a:extLst>
          </p:cNvPr>
          <p:cNvSpPr/>
          <p:nvPr/>
        </p:nvSpPr>
        <p:spPr>
          <a:xfrm>
            <a:off x="4914899" y="3895724"/>
            <a:ext cx="1533525" cy="3048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Expert Answer n</a:t>
            </a:r>
          </a:p>
        </p:txBody>
      </p:sp>
      <p:sp>
        <p:nvSpPr>
          <p:cNvPr id="27" name="Left Brace 26">
            <a:extLst>
              <a:ext uri="{FF2B5EF4-FFF2-40B4-BE49-F238E27FC236}">
                <a16:creationId xmlns:a16="http://schemas.microsoft.com/office/drawing/2014/main" id="{D6B3C131-5F92-AB50-00E4-95A9C84C47B4}"/>
              </a:ext>
            </a:extLst>
          </p:cNvPr>
          <p:cNvSpPr/>
          <p:nvPr/>
        </p:nvSpPr>
        <p:spPr>
          <a:xfrm>
            <a:off x="3333750" y="1752599"/>
            <a:ext cx="228600" cy="2647950"/>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Title 1">
            <a:extLst>
              <a:ext uri="{FF2B5EF4-FFF2-40B4-BE49-F238E27FC236}">
                <a16:creationId xmlns:a16="http://schemas.microsoft.com/office/drawing/2014/main" id="{194CB229-7313-E68A-A1D4-4207B9EEFC17}"/>
              </a:ext>
            </a:extLst>
          </p:cNvPr>
          <p:cNvSpPr>
            <a:spLocks noGrp="1"/>
          </p:cNvSpPr>
          <p:nvPr>
            <p:ph type="title"/>
          </p:nvPr>
        </p:nvSpPr>
        <p:spPr>
          <a:xfrm>
            <a:off x="571500" y="113334"/>
            <a:ext cx="11049000" cy="908120"/>
          </a:xfrm>
        </p:spPr>
        <p:txBody>
          <a:bodyPr/>
          <a:lstStyle/>
          <a:p>
            <a:r>
              <a:rPr lang="en-US"/>
              <a:t>Standardized Benchmark Scores (WIP)</a:t>
            </a:r>
          </a:p>
        </p:txBody>
      </p:sp>
      <p:sp>
        <p:nvSpPr>
          <p:cNvPr id="30" name="Rectangle 29">
            <a:extLst>
              <a:ext uri="{FF2B5EF4-FFF2-40B4-BE49-F238E27FC236}">
                <a16:creationId xmlns:a16="http://schemas.microsoft.com/office/drawing/2014/main" id="{CED0D673-5CAB-4C8F-C240-F3BAF96D1ECE}"/>
              </a:ext>
            </a:extLst>
          </p:cNvPr>
          <p:cNvSpPr/>
          <p:nvPr/>
        </p:nvSpPr>
        <p:spPr>
          <a:xfrm>
            <a:off x="6886574" y="1190625"/>
            <a:ext cx="1400175"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TextBox 30">
            <a:extLst>
              <a:ext uri="{FF2B5EF4-FFF2-40B4-BE49-F238E27FC236}">
                <a16:creationId xmlns:a16="http://schemas.microsoft.com/office/drawing/2014/main" id="{43146135-57D4-3655-A0EA-5B8AFE32C9EE}"/>
              </a:ext>
            </a:extLst>
          </p:cNvPr>
          <p:cNvSpPr txBox="1"/>
          <p:nvPr/>
        </p:nvSpPr>
        <p:spPr>
          <a:xfrm>
            <a:off x="6877050" y="1190624"/>
            <a:ext cx="1495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RHIC </a:t>
            </a:r>
            <a:r>
              <a:rPr lang="en-US" sz="1400" b="1" err="1">
                <a:cs typeface="Arial"/>
              </a:rPr>
              <a:t>Scibot</a:t>
            </a:r>
            <a:r>
              <a:rPr lang="en-US" sz="1400" b="1">
                <a:cs typeface="Arial"/>
              </a:rPr>
              <a:t> 1</a:t>
            </a:r>
          </a:p>
          <a:p>
            <a:r>
              <a:rPr lang="en-US" sz="1400">
                <a:cs typeface="Arial"/>
              </a:rPr>
              <a:t>(LLM1,temp,…)</a:t>
            </a:r>
          </a:p>
        </p:txBody>
      </p:sp>
      <p:sp>
        <p:nvSpPr>
          <p:cNvPr id="32" name="Rectangle: Rounded Corners 31">
            <a:extLst>
              <a:ext uri="{FF2B5EF4-FFF2-40B4-BE49-F238E27FC236}">
                <a16:creationId xmlns:a16="http://schemas.microsoft.com/office/drawing/2014/main" id="{ACC4AF6E-FDA4-F33C-F9A9-2C5D38ED65E5}"/>
              </a:ext>
            </a:extLst>
          </p:cNvPr>
          <p:cNvSpPr/>
          <p:nvPr/>
        </p:nvSpPr>
        <p:spPr>
          <a:xfrm>
            <a:off x="7000874" y="188595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33" name="Rectangle: Rounded Corners 32">
            <a:extLst>
              <a:ext uri="{FF2B5EF4-FFF2-40B4-BE49-F238E27FC236}">
                <a16:creationId xmlns:a16="http://schemas.microsoft.com/office/drawing/2014/main" id="{1A5E13C4-0666-7315-989D-2F00291B4AFD}"/>
              </a:ext>
            </a:extLst>
          </p:cNvPr>
          <p:cNvSpPr/>
          <p:nvPr/>
        </p:nvSpPr>
        <p:spPr>
          <a:xfrm>
            <a:off x="7000874" y="23622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34" name="Rectangle: Rounded Corners 33">
            <a:extLst>
              <a:ext uri="{FF2B5EF4-FFF2-40B4-BE49-F238E27FC236}">
                <a16:creationId xmlns:a16="http://schemas.microsoft.com/office/drawing/2014/main" id="{21E816F8-4571-9CEB-43DD-C14EFC4C15D6}"/>
              </a:ext>
            </a:extLst>
          </p:cNvPr>
          <p:cNvSpPr/>
          <p:nvPr/>
        </p:nvSpPr>
        <p:spPr>
          <a:xfrm>
            <a:off x="6991349" y="28575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35" name="Rectangle: Rounded Corners 34">
            <a:extLst>
              <a:ext uri="{FF2B5EF4-FFF2-40B4-BE49-F238E27FC236}">
                <a16:creationId xmlns:a16="http://schemas.microsoft.com/office/drawing/2014/main" id="{870B9B5C-74A6-D76A-87F1-A8BBB3AEA28C}"/>
              </a:ext>
            </a:extLst>
          </p:cNvPr>
          <p:cNvSpPr/>
          <p:nvPr/>
        </p:nvSpPr>
        <p:spPr>
          <a:xfrm>
            <a:off x="7010399" y="38481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36" name="Rectangle 35">
            <a:extLst>
              <a:ext uri="{FF2B5EF4-FFF2-40B4-BE49-F238E27FC236}">
                <a16:creationId xmlns:a16="http://schemas.microsoft.com/office/drawing/2014/main" id="{610AF273-CF6B-F7BC-CDFB-DC396ABA9C9D}"/>
              </a:ext>
            </a:extLst>
          </p:cNvPr>
          <p:cNvSpPr/>
          <p:nvPr/>
        </p:nvSpPr>
        <p:spPr>
          <a:xfrm>
            <a:off x="8477249" y="1200150"/>
            <a:ext cx="1400175"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ectangle: Rounded Corners 37">
            <a:extLst>
              <a:ext uri="{FF2B5EF4-FFF2-40B4-BE49-F238E27FC236}">
                <a16:creationId xmlns:a16="http://schemas.microsoft.com/office/drawing/2014/main" id="{55FA8FC7-3DDB-B816-29F5-2147C2DB4079}"/>
              </a:ext>
            </a:extLst>
          </p:cNvPr>
          <p:cNvSpPr/>
          <p:nvPr/>
        </p:nvSpPr>
        <p:spPr>
          <a:xfrm>
            <a:off x="8591549" y="187642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39" name="Rectangle: Rounded Corners 38">
            <a:extLst>
              <a:ext uri="{FF2B5EF4-FFF2-40B4-BE49-F238E27FC236}">
                <a16:creationId xmlns:a16="http://schemas.microsoft.com/office/drawing/2014/main" id="{727BDF48-C0FB-ED26-4D8E-2333B3CCC9C3}"/>
              </a:ext>
            </a:extLst>
          </p:cNvPr>
          <p:cNvSpPr/>
          <p:nvPr/>
        </p:nvSpPr>
        <p:spPr>
          <a:xfrm>
            <a:off x="8591549" y="2352674"/>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40" name="Rectangle: Rounded Corners 39">
            <a:extLst>
              <a:ext uri="{FF2B5EF4-FFF2-40B4-BE49-F238E27FC236}">
                <a16:creationId xmlns:a16="http://schemas.microsoft.com/office/drawing/2014/main" id="{EB38CC90-7801-BCB1-E82C-AF556CF9E6DA}"/>
              </a:ext>
            </a:extLst>
          </p:cNvPr>
          <p:cNvSpPr/>
          <p:nvPr/>
        </p:nvSpPr>
        <p:spPr>
          <a:xfrm>
            <a:off x="8582024" y="284797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41" name="Rectangle: Rounded Corners 40">
            <a:extLst>
              <a:ext uri="{FF2B5EF4-FFF2-40B4-BE49-F238E27FC236}">
                <a16:creationId xmlns:a16="http://schemas.microsoft.com/office/drawing/2014/main" id="{16F9158E-F8CD-D6CF-86EA-47E3D85B55A7}"/>
              </a:ext>
            </a:extLst>
          </p:cNvPr>
          <p:cNvSpPr/>
          <p:nvPr/>
        </p:nvSpPr>
        <p:spPr>
          <a:xfrm>
            <a:off x="8601074" y="3838575"/>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42" name="TextBox 41">
            <a:extLst>
              <a:ext uri="{FF2B5EF4-FFF2-40B4-BE49-F238E27FC236}">
                <a16:creationId xmlns:a16="http://schemas.microsoft.com/office/drawing/2014/main" id="{1D8FF46D-9FCC-109C-5DC6-55CAC43E1DA8}"/>
              </a:ext>
            </a:extLst>
          </p:cNvPr>
          <p:cNvSpPr txBox="1"/>
          <p:nvPr/>
        </p:nvSpPr>
        <p:spPr>
          <a:xfrm>
            <a:off x="10020299" y="2638424"/>
            <a:ext cx="5334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 . .</a:t>
            </a:r>
            <a:endParaRPr lang="en-US" sz="1400"/>
          </a:p>
        </p:txBody>
      </p:sp>
      <p:sp>
        <p:nvSpPr>
          <p:cNvPr id="49" name="Rectangle 48">
            <a:extLst>
              <a:ext uri="{FF2B5EF4-FFF2-40B4-BE49-F238E27FC236}">
                <a16:creationId xmlns:a16="http://schemas.microsoft.com/office/drawing/2014/main" id="{458CBCDC-B4BE-2805-F25B-12414F322F44}"/>
              </a:ext>
            </a:extLst>
          </p:cNvPr>
          <p:cNvSpPr/>
          <p:nvPr/>
        </p:nvSpPr>
        <p:spPr>
          <a:xfrm>
            <a:off x="10553699" y="1190625"/>
            <a:ext cx="1409700" cy="3200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TextBox 49">
            <a:extLst>
              <a:ext uri="{FF2B5EF4-FFF2-40B4-BE49-F238E27FC236}">
                <a16:creationId xmlns:a16="http://schemas.microsoft.com/office/drawing/2014/main" id="{596D78D4-5AE9-743A-0A1A-237C35A4ED92}"/>
              </a:ext>
            </a:extLst>
          </p:cNvPr>
          <p:cNvSpPr txBox="1"/>
          <p:nvPr/>
        </p:nvSpPr>
        <p:spPr>
          <a:xfrm>
            <a:off x="10553700" y="1200149"/>
            <a:ext cx="14763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Arial"/>
              </a:rPr>
              <a:t>Commercial </a:t>
            </a:r>
            <a:endParaRPr lang="en-US" sz="1400">
              <a:cs typeface="Arial"/>
            </a:endParaRPr>
          </a:p>
          <a:p>
            <a:pPr algn="ctr"/>
            <a:r>
              <a:rPr lang="en-US" sz="1400" b="1">
                <a:cs typeface="Arial"/>
              </a:rPr>
              <a:t>LLM</a:t>
            </a:r>
            <a:endParaRPr lang="en-US" sz="1400">
              <a:cs typeface="Arial"/>
            </a:endParaRPr>
          </a:p>
          <a:p>
            <a:endParaRPr lang="en-US" sz="1400" b="1">
              <a:cs typeface="Arial"/>
            </a:endParaRPr>
          </a:p>
        </p:txBody>
      </p:sp>
      <p:sp>
        <p:nvSpPr>
          <p:cNvPr id="51" name="Rectangle: Rounded Corners 50">
            <a:extLst>
              <a:ext uri="{FF2B5EF4-FFF2-40B4-BE49-F238E27FC236}">
                <a16:creationId xmlns:a16="http://schemas.microsoft.com/office/drawing/2014/main" id="{B78E81AB-5F9F-067E-6176-64455FED6AEF}"/>
              </a:ext>
            </a:extLst>
          </p:cNvPr>
          <p:cNvSpPr/>
          <p:nvPr/>
        </p:nvSpPr>
        <p:spPr>
          <a:xfrm>
            <a:off x="10677524" y="188595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1</a:t>
            </a:r>
            <a:endParaRPr lang="en-US" sz="1400">
              <a:solidFill>
                <a:srgbClr val="000000"/>
              </a:solidFill>
            </a:endParaRPr>
          </a:p>
        </p:txBody>
      </p:sp>
      <p:sp>
        <p:nvSpPr>
          <p:cNvPr id="52" name="Rectangle: Rounded Corners 51">
            <a:extLst>
              <a:ext uri="{FF2B5EF4-FFF2-40B4-BE49-F238E27FC236}">
                <a16:creationId xmlns:a16="http://schemas.microsoft.com/office/drawing/2014/main" id="{D05CF7AE-AD43-84A3-C0E0-F00145D56A0A}"/>
              </a:ext>
            </a:extLst>
          </p:cNvPr>
          <p:cNvSpPr/>
          <p:nvPr/>
        </p:nvSpPr>
        <p:spPr>
          <a:xfrm>
            <a:off x="10677524" y="2362199"/>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2</a:t>
            </a:r>
            <a:endParaRPr lang="en-US" sz="1400">
              <a:solidFill>
                <a:srgbClr val="000000"/>
              </a:solidFill>
            </a:endParaRPr>
          </a:p>
        </p:txBody>
      </p:sp>
      <p:sp>
        <p:nvSpPr>
          <p:cNvPr id="53" name="Rectangle: Rounded Corners 52">
            <a:extLst>
              <a:ext uri="{FF2B5EF4-FFF2-40B4-BE49-F238E27FC236}">
                <a16:creationId xmlns:a16="http://schemas.microsoft.com/office/drawing/2014/main" id="{0DE83E21-3E37-5738-76DB-B4E6068866E7}"/>
              </a:ext>
            </a:extLst>
          </p:cNvPr>
          <p:cNvSpPr/>
          <p:nvPr/>
        </p:nvSpPr>
        <p:spPr>
          <a:xfrm>
            <a:off x="10667999" y="28575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3</a:t>
            </a:r>
            <a:endParaRPr lang="en-US" sz="1400">
              <a:solidFill>
                <a:srgbClr val="000000"/>
              </a:solidFill>
            </a:endParaRPr>
          </a:p>
        </p:txBody>
      </p:sp>
      <p:sp>
        <p:nvSpPr>
          <p:cNvPr id="54" name="Rectangle: Rounded Corners 53">
            <a:extLst>
              <a:ext uri="{FF2B5EF4-FFF2-40B4-BE49-F238E27FC236}">
                <a16:creationId xmlns:a16="http://schemas.microsoft.com/office/drawing/2014/main" id="{EB646432-DCB4-635F-074E-DEB4E7B2692A}"/>
              </a:ext>
            </a:extLst>
          </p:cNvPr>
          <p:cNvSpPr/>
          <p:nvPr/>
        </p:nvSpPr>
        <p:spPr>
          <a:xfrm>
            <a:off x="10687049" y="3848100"/>
            <a:ext cx="1181100" cy="34290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cs typeface="Arial"/>
              </a:rPr>
              <a:t>Response n</a:t>
            </a:r>
            <a:endParaRPr lang="en-US" sz="1400">
              <a:solidFill>
                <a:srgbClr val="000000"/>
              </a:solidFill>
            </a:endParaRPr>
          </a:p>
        </p:txBody>
      </p:sp>
      <p:sp>
        <p:nvSpPr>
          <p:cNvPr id="55" name="TextBox 54">
            <a:extLst>
              <a:ext uri="{FF2B5EF4-FFF2-40B4-BE49-F238E27FC236}">
                <a16:creationId xmlns:a16="http://schemas.microsoft.com/office/drawing/2014/main" id="{DA577F5E-798D-F57A-6A93-6D74C65B4630}"/>
              </a:ext>
            </a:extLst>
          </p:cNvPr>
          <p:cNvSpPr txBox="1"/>
          <p:nvPr/>
        </p:nvSpPr>
        <p:spPr>
          <a:xfrm>
            <a:off x="8477250" y="1200149"/>
            <a:ext cx="1495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RHIC </a:t>
            </a:r>
            <a:r>
              <a:rPr lang="en-US" sz="1400" b="1" err="1">
                <a:cs typeface="Arial"/>
              </a:rPr>
              <a:t>Scibot</a:t>
            </a:r>
            <a:r>
              <a:rPr lang="en-US" sz="1400" b="1">
                <a:cs typeface="Arial"/>
              </a:rPr>
              <a:t> 2</a:t>
            </a:r>
          </a:p>
          <a:p>
            <a:r>
              <a:rPr lang="en-US" sz="1400">
                <a:cs typeface="Arial"/>
              </a:rPr>
              <a:t>(LLM2,temp,…)</a:t>
            </a:r>
          </a:p>
        </p:txBody>
      </p:sp>
      <p:cxnSp>
        <p:nvCxnSpPr>
          <p:cNvPr id="5" name="Straight Arrow Connector 4">
            <a:extLst>
              <a:ext uri="{FF2B5EF4-FFF2-40B4-BE49-F238E27FC236}">
                <a16:creationId xmlns:a16="http://schemas.microsoft.com/office/drawing/2014/main" id="{88C193FB-7795-8C58-0055-9D98715FBCCA}"/>
              </a:ext>
            </a:extLst>
          </p:cNvPr>
          <p:cNvCxnSpPr>
            <a:cxnSpLocks/>
          </p:cNvCxnSpPr>
          <p:nvPr/>
        </p:nvCxnSpPr>
        <p:spPr>
          <a:xfrm>
            <a:off x="5886449" y="2695574"/>
            <a:ext cx="390525" cy="203835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D764D08-94BD-2A39-8D6E-5BD2FFFD2808}"/>
              </a:ext>
            </a:extLst>
          </p:cNvPr>
          <p:cNvCxnSpPr>
            <a:cxnSpLocks/>
          </p:cNvCxnSpPr>
          <p:nvPr/>
        </p:nvCxnSpPr>
        <p:spPr>
          <a:xfrm>
            <a:off x="5762624" y="3152774"/>
            <a:ext cx="276225" cy="159067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53F208-28FE-8291-2010-F0A87E0A4E61}"/>
              </a:ext>
            </a:extLst>
          </p:cNvPr>
          <p:cNvCxnSpPr>
            <a:cxnSpLocks/>
          </p:cNvCxnSpPr>
          <p:nvPr/>
        </p:nvCxnSpPr>
        <p:spPr>
          <a:xfrm>
            <a:off x="5657849" y="4200524"/>
            <a:ext cx="133350" cy="5334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9BA6B8-E904-D6A3-0F80-46D51D5C5C93}"/>
              </a:ext>
            </a:extLst>
          </p:cNvPr>
          <p:cNvCxnSpPr>
            <a:cxnSpLocks/>
          </p:cNvCxnSpPr>
          <p:nvPr/>
        </p:nvCxnSpPr>
        <p:spPr>
          <a:xfrm flipH="1">
            <a:off x="6943724" y="2705099"/>
            <a:ext cx="352425" cy="202882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2A111F-F4A2-736C-DED9-B682A702402C}"/>
              </a:ext>
            </a:extLst>
          </p:cNvPr>
          <p:cNvCxnSpPr>
            <a:cxnSpLocks/>
          </p:cNvCxnSpPr>
          <p:nvPr/>
        </p:nvCxnSpPr>
        <p:spPr>
          <a:xfrm flipH="1">
            <a:off x="7172324" y="3209924"/>
            <a:ext cx="247650" cy="15240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EBDD8BF-506B-5BBF-5CE6-FC28B5B098B1}"/>
              </a:ext>
            </a:extLst>
          </p:cNvPr>
          <p:cNvCxnSpPr>
            <a:cxnSpLocks/>
          </p:cNvCxnSpPr>
          <p:nvPr/>
        </p:nvCxnSpPr>
        <p:spPr>
          <a:xfrm flipH="1">
            <a:off x="7391399" y="4200524"/>
            <a:ext cx="142875" cy="5334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41428C3-787C-34D7-E17B-DB47D67F21F5}"/>
              </a:ext>
            </a:extLst>
          </p:cNvPr>
          <p:cNvSpPr/>
          <p:nvPr/>
        </p:nvSpPr>
        <p:spPr>
          <a:xfrm>
            <a:off x="4314825" y="4743450"/>
            <a:ext cx="5029200" cy="523875"/>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895F233-5E69-3DD6-E75F-55B94279F4E9}"/>
              </a:ext>
            </a:extLst>
          </p:cNvPr>
          <p:cNvSpPr/>
          <p:nvPr/>
        </p:nvSpPr>
        <p:spPr>
          <a:xfrm>
            <a:off x="8096249" y="4848224"/>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cs typeface="Arial"/>
              </a:rPr>
              <a:t>Relevance</a:t>
            </a:r>
          </a:p>
        </p:txBody>
      </p:sp>
      <p:sp>
        <p:nvSpPr>
          <p:cNvPr id="14" name="Rectangle: Rounded Corners 13">
            <a:extLst>
              <a:ext uri="{FF2B5EF4-FFF2-40B4-BE49-F238E27FC236}">
                <a16:creationId xmlns:a16="http://schemas.microsoft.com/office/drawing/2014/main" id="{34759E42-C872-96E1-7B63-F6BACF64BC9F}"/>
              </a:ext>
            </a:extLst>
          </p:cNvPr>
          <p:cNvSpPr/>
          <p:nvPr/>
        </p:nvSpPr>
        <p:spPr>
          <a:xfrm>
            <a:off x="4429124" y="4848224"/>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Correctness</a:t>
            </a:r>
          </a:p>
        </p:txBody>
      </p:sp>
      <p:sp>
        <p:nvSpPr>
          <p:cNvPr id="15" name="Rectangle: Rounded Corners 14">
            <a:extLst>
              <a:ext uri="{FF2B5EF4-FFF2-40B4-BE49-F238E27FC236}">
                <a16:creationId xmlns:a16="http://schemas.microsoft.com/office/drawing/2014/main" id="{BDD60A6A-B139-EDE1-455C-1526D748CCF7}"/>
              </a:ext>
            </a:extLst>
          </p:cNvPr>
          <p:cNvSpPr/>
          <p:nvPr/>
        </p:nvSpPr>
        <p:spPr>
          <a:xfrm>
            <a:off x="5762624" y="4848224"/>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Completeness</a:t>
            </a:r>
          </a:p>
        </p:txBody>
      </p:sp>
      <p:sp>
        <p:nvSpPr>
          <p:cNvPr id="16" name="Rectangle: Rounded Corners 15">
            <a:extLst>
              <a:ext uri="{FF2B5EF4-FFF2-40B4-BE49-F238E27FC236}">
                <a16:creationId xmlns:a16="http://schemas.microsoft.com/office/drawing/2014/main" id="{20A36DC4-0072-54E7-4C35-0B3E5F2F964A}"/>
              </a:ext>
            </a:extLst>
          </p:cNvPr>
          <p:cNvSpPr/>
          <p:nvPr/>
        </p:nvSpPr>
        <p:spPr>
          <a:xfrm>
            <a:off x="7238999" y="4848224"/>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Clarity</a:t>
            </a:r>
          </a:p>
        </p:txBody>
      </p:sp>
      <p:sp>
        <p:nvSpPr>
          <p:cNvPr id="43" name="Rectangle 42">
            <a:extLst>
              <a:ext uri="{FF2B5EF4-FFF2-40B4-BE49-F238E27FC236}">
                <a16:creationId xmlns:a16="http://schemas.microsoft.com/office/drawing/2014/main" id="{DE0B744E-F49B-8ED4-7791-3E667AC46E1C}"/>
              </a:ext>
            </a:extLst>
          </p:cNvPr>
          <p:cNvSpPr/>
          <p:nvPr/>
        </p:nvSpPr>
        <p:spPr>
          <a:xfrm>
            <a:off x="3248025" y="5286374"/>
            <a:ext cx="6096000" cy="139065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2E411D45-468F-0AB2-24B9-F14A9A54C7F4}"/>
              </a:ext>
            </a:extLst>
          </p:cNvPr>
          <p:cNvSpPr/>
          <p:nvPr/>
        </p:nvSpPr>
        <p:spPr>
          <a:xfrm>
            <a:off x="8096249" y="5286374"/>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45" name="Rectangle: Rounded Corners 44">
            <a:extLst>
              <a:ext uri="{FF2B5EF4-FFF2-40B4-BE49-F238E27FC236}">
                <a16:creationId xmlns:a16="http://schemas.microsoft.com/office/drawing/2014/main" id="{1388870D-B663-7BBC-D1A6-3CB5811BD1AC}"/>
              </a:ext>
            </a:extLst>
          </p:cNvPr>
          <p:cNvSpPr/>
          <p:nvPr/>
        </p:nvSpPr>
        <p:spPr>
          <a:xfrm>
            <a:off x="4429124" y="5286374"/>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True/False</a:t>
            </a:r>
            <a:endParaRPr lang="en-US"/>
          </a:p>
        </p:txBody>
      </p:sp>
      <p:sp>
        <p:nvSpPr>
          <p:cNvPr id="46" name="Rectangle: Rounded Corners 45">
            <a:extLst>
              <a:ext uri="{FF2B5EF4-FFF2-40B4-BE49-F238E27FC236}">
                <a16:creationId xmlns:a16="http://schemas.microsoft.com/office/drawing/2014/main" id="{9C0F430E-5526-0097-372D-50EA4ED91F0F}"/>
              </a:ext>
            </a:extLst>
          </p:cNvPr>
          <p:cNvSpPr/>
          <p:nvPr/>
        </p:nvSpPr>
        <p:spPr>
          <a:xfrm>
            <a:off x="5762624" y="5286374"/>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47" name="Rectangle: Rounded Corners 46">
            <a:extLst>
              <a:ext uri="{FF2B5EF4-FFF2-40B4-BE49-F238E27FC236}">
                <a16:creationId xmlns:a16="http://schemas.microsoft.com/office/drawing/2014/main" id="{30989662-C336-BACC-AA7D-D97716BC03B0}"/>
              </a:ext>
            </a:extLst>
          </p:cNvPr>
          <p:cNvSpPr/>
          <p:nvPr/>
        </p:nvSpPr>
        <p:spPr>
          <a:xfrm>
            <a:off x="7238999" y="5286374"/>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48" name="Rectangle: Rounded Corners 47">
            <a:extLst>
              <a:ext uri="{FF2B5EF4-FFF2-40B4-BE49-F238E27FC236}">
                <a16:creationId xmlns:a16="http://schemas.microsoft.com/office/drawing/2014/main" id="{77A67D25-783A-C407-D2A3-216D42192C98}"/>
              </a:ext>
            </a:extLst>
          </p:cNvPr>
          <p:cNvSpPr/>
          <p:nvPr/>
        </p:nvSpPr>
        <p:spPr>
          <a:xfrm>
            <a:off x="3333749" y="5286374"/>
            <a:ext cx="98107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Judge 1</a:t>
            </a:r>
            <a:endParaRPr lang="en-US"/>
          </a:p>
        </p:txBody>
      </p:sp>
      <p:sp>
        <p:nvSpPr>
          <p:cNvPr id="56" name="Rectangle: Rounded Corners 55">
            <a:extLst>
              <a:ext uri="{FF2B5EF4-FFF2-40B4-BE49-F238E27FC236}">
                <a16:creationId xmlns:a16="http://schemas.microsoft.com/office/drawing/2014/main" id="{48F91626-7A5E-E161-BF09-DA3517C39463}"/>
              </a:ext>
            </a:extLst>
          </p:cNvPr>
          <p:cNvSpPr/>
          <p:nvPr/>
        </p:nvSpPr>
        <p:spPr>
          <a:xfrm>
            <a:off x="8105774" y="5600699"/>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57" name="Rectangle: Rounded Corners 56">
            <a:extLst>
              <a:ext uri="{FF2B5EF4-FFF2-40B4-BE49-F238E27FC236}">
                <a16:creationId xmlns:a16="http://schemas.microsoft.com/office/drawing/2014/main" id="{6DCF7243-1844-91EE-CF4B-E9989733CD1C}"/>
              </a:ext>
            </a:extLst>
          </p:cNvPr>
          <p:cNvSpPr/>
          <p:nvPr/>
        </p:nvSpPr>
        <p:spPr>
          <a:xfrm>
            <a:off x="4438649" y="5600699"/>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True/False</a:t>
            </a:r>
            <a:endParaRPr lang="en-US"/>
          </a:p>
        </p:txBody>
      </p:sp>
      <p:sp>
        <p:nvSpPr>
          <p:cNvPr id="58" name="Rectangle: Rounded Corners 57">
            <a:extLst>
              <a:ext uri="{FF2B5EF4-FFF2-40B4-BE49-F238E27FC236}">
                <a16:creationId xmlns:a16="http://schemas.microsoft.com/office/drawing/2014/main" id="{6643E2C9-58CD-1E25-BF88-D65288313574}"/>
              </a:ext>
            </a:extLst>
          </p:cNvPr>
          <p:cNvSpPr/>
          <p:nvPr/>
        </p:nvSpPr>
        <p:spPr>
          <a:xfrm>
            <a:off x="5772149" y="5600699"/>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59" name="Rectangle: Rounded Corners 58">
            <a:extLst>
              <a:ext uri="{FF2B5EF4-FFF2-40B4-BE49-F238E27FC236}">
                <a16:creationId xmlns:a16="http://schemas.microsoft.com/office/drawing/2014/main" id="{73B97D6C-00E0-02A9-2275-5CA8D7637868}"/>
              </a:ext>
            </a:extLst>
          </p:cNvPr>
          <p:cNvSpPr/>
          <p:nvPr/>
        </p:nvSpPr>
        <p:spPr>
          <a:xfrm>
            <a:off x="7248524" y="5600699"/>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0" name="Rectangle: Rounded Corners 59">
            <a:extLst>
              <a:ext uri="{FF2B5EF4-FFF2-40B4-BE49-F238E27FC236}">
                <a16:creationId xmlns:a16="http://schemas.microsoft.com/office/drawing/2014/main" id="{89CEBCB2-9F80-4F84-78DE-919E5DD56019}"/>
              </a:ext>
            </a:extLst>
          </p:cNvPr>
          <p:cNvSpPr/>
          <p:nvPr/>
        </p:nvSpPr>
        <p:spPr>
          <a:xfrm>
            <a:off x="3343274" y="5600699"/>
            <a:ext cx="98107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Judge 2</a:t>
            </a:r>
            <a:endParaRPr lang="en-US"/>
          </a:p>
        </p:txBody>
      </p:sp>
      <p:sp>
        <p:nvSpPr>
          <p:cNvPr id="61" name="Rectangle: Rounded Corners 60">
            <a:extLst>
              <a:ext uri="{FF2B5EF4-FFF2-40B4-BE49-F238E27FC236}">
                <a16:creationId xmlns:a16="http://schemas.microsoft.com/office/drawing/2014/main" id="{C4927B77-1FD1-FEB7-78DD-2EFF4517669D}"/>
              </a:ext>
            </a:extLst>
          </p:cNvPr>
          <p:cNvSpPr/>
          <p:nvPr/>
        </p:nvSpPr>
        <p:spPr>
          <a:xfrm>
            <a:off x="8124824" y="5915024"/>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2" name="Rectangle: Rounded Corners 61">
            <a:extLst>
              <a:ext uri="{FF2B5EF4-FFF2-40B4-BE49-F238E27FC236}">
                <a16:creationId xmlns:a16="http://schemas.microsoft.com/office/drawing/2014/main" id="{EC93BE91-5678-5947-00C5-44D6CAC20C74}"/>
              </a:ext>
            </a:extLst>
          </p:cNvPr>
          <p:cNvSpPr/>
          <p:nvPr/>
        </p:nvSpPr>
        <p:spPr>
          <a:xfrm>
            <a:off x="4457699" y="5915024"/>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True/False</a:t>
            </a:r>
            <a:endParaRPr lang="en-US"/>
          </a:p>
        </p:txBody>
      </p:sp>
      <p:sp>
        <p:nvSpPr>
          <p:cNvPr id="63" name="Rectangle: Rounded Corners 62">
            <a:extLst>
              <a:ext uri="{FF2B5EF4-FFF2-40B4-BE49-F238E27FC236}">
                <a16:creationId xmlns:a16="http://schemas.microsoft.com/office/drawing/2014/main" id="{8469670E-6BB6-CAEE-014F-60C1E07ACC0C}"/>
              </a:ext>
            </a:extLst>
          </p:cNvPr>
          <p:cNvSpPr/>
          <p:nvPr/>
        </p:nvSpPr>
        <p:spPr>
          <a:xfrm>
            <a:off x="5791199" y="5915024"/>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4" name="Rectangle: Rounded Corners 63">
            <a:extLst>
              <a:ext uri="{FF2B5EF4-FFF2-40B4-BE49-F238E27FC236}">
                <a16:creationId xmlns:a16="http://schemas.microsoft.com/office/drawing/2014/main" id="{EF86A16A-2DF5-3402-01C4-1CBFB5299FC3}"/>
              </a:ext>
            </a:extLst>
          </p:cNvPr>
          <p:cNvSpPr/>
          <p:nvPr/>
        </p:nvSpPr>
        <p:spPr>
          <a:xfrm>
            <a:off x="7267574" y="5915024"/>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5" name="Rectangle: Rounded Corners 64">
            <a:extLst>
              <a:ext uri="{FF2B5EF4-FFF2-40B4-BE49-F238E27FC236}">
                <a16:creationId xmlns:a16="http://schemas.microsoft.com/office/drawing/2014/main" id="{A2B58963-F67C-2E92-FCE0-BE3FDDE3DA5C}"/>
              </a:ext>
            </a:extLst>
          </p:cNvPr>
          <p:cNvSpPr/>
          <p:nvPr/>
        </p:nvSpPr>
        <p:spPr>
          <a:xfrm>
            <a:off x="3362324" y="5915024"/>
            <a:ext cx="98107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Judge 3</a:t>
            </a:r>
            <a:endParaRPr lang="en-US"/>
          </a:p>
        </p:txBody>
      </p:sp>
      <p:sp>
        <p:nvSpPr>
          <p:cNvPr id="66" name="Rectangle: Rounded Corners 65">
            <a:extLst>
              <a:ext uri="{FF2B5EF4-FFF2-40B4-BE49-F238E27FC236}">
                <a16:creationId xmlns:a16="http://schemas.microsoft.com/office/drawing/2014/main" id="{D56E4BE0-4E5A-0D5B-BF2B-86E7760479D2}"/>
              </a:ext>
            </a:extLst>
          </p:cNvPr>
          <p:cNvSpPr/>
          <p:nvPr/>
        </p:nvSpPr>
        <p:spPr>
          <a:xfrm>
            <a:off x="8134349" y="6362699"/>
            <a:ext cx="11049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7" name="Rectangle: Rounded Corners 66">
            <a:extLst>
              <a:ext uri="{FF2B5EF4-FFF2-40B4-BE49-F238E27FC236}">
                <a16:creationId xmlns:a16="http://schemas.microsoft.com/office/drawing/2014/main" id="{A46FE93C-2D34-A726-1EAF-EBC4DEE6CA7B}"/>
              </a:ext>
            </a:extLst>
          </p:cNvPr>
          <p:cNvSpPr/>
          <p:nvPr/>
        </p:nvSpPr>
        <p:spPr>
          <a:xfrm>
            <a:off x="4467224" y="6362699"/>
            <a:ext cx="12287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FF0000"/>
                </a:solidFill>
                <a:cs typeface="Arial"/>
              </a:rPr>
              <a:t>True/False</a:t>
            </a:r>
            <a:endParaRPr lang="en-US">
              <a:solidFill>
                <a:srgbClr val="FF0000"/>
              </a:solidFill>
              <a:cs typeface="Arial"/>
            </a:endParaRPr>
          </a:p>
        </p:txBody>
      </p:sp>
      <p:sp>
        <p:nvSpPr>
          <p:cNvPr id="68" name="Rectangle: Rounded Corners 67">
            <a:extLst>
              <a:ext uri="{FF2B5EF4-FFF2-40B4-BE49-F238E27FC236}">
                <a16:creationId xmlns:a16="http://schemas.microsoft.com/office/drawing/2014/main" id="{136BAB03-7B15-3A52-FC9D-989ED7985FF2}"/>
              </a:ext>
            </a:extLst>
          </p:cNvPr>
          <p:cNvSpPr/>
          <p:nvPr/>
        </p:nvSpPr>
        <p:spPr>
          <a:xfrm>
            <a:off x="5800724" y="6362699"/>
            <a:ext cx="1371600"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69" name="Rectangle: Rounded Corners 68">
            <a:extLst>
              <a:ext uri="{FF2B5EF4-FFF2-40B4-BE49-F238E27FC236}">
                <a16:creationId xmlns:a16="http://schemas.microsoft.com/office/drawing/2014/main" id="{5849995D-5680-6A48-8C30-8C191D9ABC44}"/>
              </a:ext>
            </a:extLst>
          </p:cNvPr>
          <p:cNvSpPr/>
          <p:nvPr/>
        </p:nvSpPr>
        <p:spPr>
          <a:xfrm>
            <a:off x="7277099" y="6362699"/>
            <a:ext cx="73342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Arial"/>
              </a:rPr>
              <a:t>...</a:t>
            </a:r>
            <a:endParaRPr lang="en-US"/>
          </a:p>
        </p:txBody>
      </p:sp>
      <p:sp>
        <p:nvSpPr>
          <p:cNvPr id="70" name="Rectangle: Rounded Corners 69">
            <a:extLst>
              <a:ext uri="{FF2B5EF4-FFF2-40B4-BE49-F238E27FC236}">
                <a16:creationId xmlns:a16="http://schemas.microsoft.com/office/drawing/2014/main" id="{47752870-2392-ABAF-588D-F3689891E121}"/>
              </a:ext>
            </a:extLst>
          </p:cNvPr>
          <p:cNvSpPr/>
          <p:nvPr/>
        </p:nvSpPr>
        <p:spPr>
          <a:xfrm>
            <a:off x="3371849" y="6362699"/>
            <a:ext cx="981075" cy="25717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FF0000"/>
                </a:solidFill>
                <a:cs typeface="Arial"/>
              </a:rPr>
              <a:t>Majority</a:t>
            </a:r>
            <a:endParaRPr lang="en-US">
              <a:solidFill>
                <a:srgbClr val="FF0000"/>
              </a:solidFill>
              <a:cs typeface="Arial"/>
            </a:endParaRPr>
          </a:p>
        </p:txBody>
      </p:sp>
      <p:sp>
        <p:nvSpPr>
          <p:cNvPr id="71" name="Arrow: Right 70">
            <a:extLst>
              <a:ext uri="{FF2B5EF4-FFF2-40B4-BE49-F238E27FC236}">
                <a16:creationId xmlns:a16="http://schemas.microsoft.com/office/drawing/2014/main" id="{8625C339-4E00-3A26-3C03-9C603602C53F}"/>
              </a:ext>
            </a:extLst>
          </p:cNvPr>
          <p:cNvSpPr/>
          <p:nvPr/>
        </p:nvSpPr>
        <p:spPr>
          <a:xfrm>
            <a:off x="9420225" y="6438900"/>
            <a:ext cx="28575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134E0555-1E93-8EB7-DECA-AB9C4D4FA921}"/>
              </a:ext>
            </a:extLst>
          </p:cNvPr>
          <p:cNvSpPr/>
          <p:nvPr/>
        </p:nvSpPr>
        <p:spPr>
          <a:xfrm>
            <a:off x="9772650" y="6362699"/>
            <a:ext cx="1162050" cy="314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Arial"/>
              </a:rPr>
              <a:t>Average</a:t>
            </a:r>
            <a:endParaRPr lang="en-US"/>
          </a:p>
        </p:txBody>
      </p:sp>
      <p:sp>
        <p:nvSpPr>
          <p:cNvPr id="74" name="Text Placeholder 2">
            <a:extLst>
              <a:ext uri="{FF2B5EF4-FFF2-40B4-BE49-F238E27FC236}">
                <a16:creationId xmlns:a16="http://schemas.microsoft.com/office/drawing/2014/main" id="{A319BF4B-8D0D-C4B8-305D-80D140946E47}"/>
              </a:ext>
            </a:extLst>
          </p:cNvPr>
          <p:cNvSpPr txBox="1">
            <a:spLocks/>
          </p:cNvSpPr>
          <p:nvPr/>
        </p:nvSpPr>
        <p:spPr>
          <a:xfrm>
            <a:off x="217418" y="1245014"/>
            <a:ext cx="2896016" cy="45355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14350" indent="-285750">
              <a:buFont typeface="Arial"/>
              <a:buChar char="•"/>
            </a:pPr>
            <a:r>
              <a:rPr lang="en-US" sz="1800" kern="0" dirty="0"/>
              <a:t>SME Rating (Human) </a:t>
            </a:r>
            <a:endParaRPr lang="en-US" dirty="0"/>
          </a:p>
          <a:p>
            <a:pPr marL="514350" indent="-285750">
              <a:buFont typeface="Arial"/>
              <a:buChar char="•"/>
            </a:pPr>
            <a:r>
              <a:rPr lang="en-US" sz="1800" kern="0" dirty="0"/>
              <a:t>Lexical (ROUGE, BLEU, ...)</a:t>
            </a:r>
          </a:p>
          <a:p>
            <a:pPr marL="514350" indent="-285750">
              <a:buFont typeface="Arial"/>
              <a:buChar char="•"/>
            </a:pPr>
            <a:r>
              <a:rPr lang="en-US" sz="1800" kern="0" dirty="0"/>
              <a:t>Semantic similarity,  </a:t>
            </a:r>
            <a:r>
              <a:rPr lang="en-US" sz="1800" kern="0" dirty="0" err="1"/>
              <a:t>BERTScore</a:t>
            </a:r>
            <a:r>
              <a:rPr lang="en-US" sz="1800" kern="0" dirty="0"/>
              <a:t>-like rating</a:t>
            </a:r>
          </a:p>
          <a:p>
            <a:pPr marL="514350" indent="-285750">
              <a:buChar char="•"/>
            </a:pPr>
            <a:r>
              <a:rPr lang="en-US" sz="1800" kern="0" dirty="0">
                <a:solidFill>
                  <a:srgbClr val="000000"/>
                </a:solidFill>
              </a:rPr>
              <a:t>G-Eval: Ensemble of LLM-as-a-Judge</a:t>
            </a:r>
          </a:p>
          <a:p>
            <a:pPr lvl="1"/>
            <a:r>
              <a:rPr lang="en-US" sz="1600" kern="0" dirty="0">
                <a:solidFill>
                  <a:srgbClr val="000000"/>
                </a:solidFill>
              </a:rPr>
              <a:t>Rate [True/False] </a:t>
            </a:r>
          </a:p>
          <a:p>
            <a:pPr lvl="1"/>
            <a:r>
              <a:rPr lang="en-US" sz="1600" kern="0" dirty="0">
                <a:solidFill>
                  <a:srgbClr val="000000"/>
                </a:solidFill>
              </a:rPr>
              <a:t>Calculate Majority</a:t>
            </a:r>
            <a:endParaRPr lang="en-US" sz="1600" dirty="0"/>
          </a:p>
          <a:p>
            <a:pPr lvl="1"/>
            <a:r>
              <a:rPr lang="en-US" sz="1600" kern="0" dirty="0">
                <a:solidFill>
                  <a:srgbClr val="000000"/>
                </a:solidFill>
              </a:rPr>
              <a:t>Average</a:t>
            </a:r>
          </a:p>
          <a:p>
            <a:pPr marL="514350" indent="-285750">
              <a:buChar char="•"/>
            </a:pPr>
            <a:r>
              <a:rPr lang="en-US" sz="1800" kern="0" dirty="0">
                <a:solidFill>
                  <a:srgbClr val="000000"/>
                </a:solidFill>
              </a:rPr>
              <a:t>Weighted average of all the above</a:t>
            </a:r>
          </a:p>
          <a:p>
            <a:pPr marL="571500" indent="-342900">
              <a:buSzPts val="1800"/>
              <a:buChar char="•"/>
            </a:pPr>
            <a:endParaRPr lang="en-US" sz="2000" kern="0">
              <a:solidFill>
                <a:srgbClr val="000000"/>
              </a:solidFill>
            </a:endParaRPr>
          </a:p>
          <a:p>
            <a:pPr marL="514350" indent="-285750">
              <a:buChar char="•"/>
            </a:pPr>
            <a:endParaRPr lang="en-US" sz="1800" kern="0">
              <a:solidFill>
                <a:srgbClr val="000000"/>
              </a:solidFill>
            </a:endParaRPr>
          </a:p>
          <a:p>
            <a:pPr marL="514350" indent="-285750">
              <a:buChar char="•"/>
            </a:pPr>
            <a:endParaRPr lang="en-US" sz="1600" kern="0">
              <a:solidFill>
                <a:srgbClr val="000000"/>
              </a:solidFill>
            </a:endParaRPr>
          </a:p>
        </p:txBody>
      </p:sp>
      <p:pic>
        <p:nvPicPr>
          <p:cNvPr id="73" name="Picture 72">
            <a:extLst>
              <a:ext uri="{FF2B5EF4-FFF2-40B4-BE49-F238E27FC236}">
                <a16:creationId xmlns:a16="http://schemas.microsoft.com/office/drawing/2014/main" id="{9F89E074-DBE8-197F-C06D-98092AC91598}"/>
              </a:ext>
            </a:extLst>
          </p:cNvPr>
          <p:cNvPicPr>
            <a:picLocks noChangeAspect="1"/>
          </p:cNvPicPr>
          <p:nvPr/>
        </p:nvPicPr>
        <p:blipFill>
          <a:blip r:embed="rId2"/>
          <a:stretch>
            <a:fillRect/>
          </a:stretch>
        </p:blipFill>
        <p:spPr>
          <a:xfrm>
            <a:off x="8375911" y="1015196"/>
            <a:ext cx="3812531" cy="3564037"/>
          </a:xfrm>
          <a:prstGeom prst="rect">
            <a:avLst/>
          </a:prstGeom>
        </p:spPr>
      </p:pic>
      <p:pic>
        <p:nvPicPr>
          <p:cNvPr id="76" name="Picture 75">
            <a:extLst>
              <a:ext uri="{FF2B5EF4-FFF2-40B4-BE49-F238E27FC236}">
                <a16:creationId xmlns:a16="http://schemas.microsoft.com/office/drawing/2014/main" id="{820E252A-9372-FB81-41BE-02C9932BEF7A}"/>
              </a:ext>
            </a:extLst>
          </p:cNvPr>
          <p:cNvPicPr>
            <a:picLocks noChangeAspect="1"/>
          </p:cNvPicPr>
          <p:nvPr/>
        </p:nvPicPr>
        <p:blipFill>
          <a:blip r:embed="rId3"/>
          <a:stretch>
            <a:fillRect/>
          </a:stretch>
        </p:blipFill>
        <p:spPr>
          <a:xfrm>
            <a:off x="3548826" y="2303603"/>
            <a:ext cx="4733925" cy="1962150"/>
          </a:xfrm>
          <a:prstGeom prst="rect">
            <a:avLst/>
          </a:prstGeom>
        </p:spPr>
      </p:pic>
      <p:cxnSp>
        <p:nvCxnSpPr>
          <p:cNvPr id="78" name="Straight Arrow Connector 77">
            <a:extLst>
              <a:ext uri="{FF2B5EF4-FFF2-40B4-BE49-F238E27FC236}">
                <a16:creationId xmlns:a16="http://schemas.microsoft.com/office/drawing/2014/main" id="{A2655E8D-7E1A-678F-B42C-3A7C569E8366}"/>
              </a:ext>
            </a:extLst>
          </p:cNvPr>
          <p:cNvCxnSpPr>
            <a:cxnSpLocks/>
          </p:cNvCxnSpPr>
          <p:nvPr/>
        </p:nvCxnSpPr>
        <p:spPr>
          <a:xfrm>
            <a:off x="6019799" y="2219324"/>
            <a:ext cx="495300" cy="251460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EB3C675-D160-38C0-73C2-145485B288DB}"/>
              </a:ext>
            </a:extLst>
          </p:cNvPr>
          <p:cNvCxnSpPr>
            <a:cxnSpLocks/>
          </p:cNvCxnSpPr>
          <p:nvPr/>
        </p:nvCxnSpPr>
        <p:spPr>
          <a:xfrm flipH="1">
            <a:off x="6715124" y="2228849"/>
            <a:ext cx="428625" cy="2505075"/>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Left Brace 80">
            <a:extLst>
              <a:ext uri="{FF2B5EF4-FFF2-40B4-BE49-F238E27FC236}">
                <a16:creationId xmlns:a16="http://schemas.microsoft.com/office/drawing/2014/main" id="{0CA2C3F2-1FB4-974F-EF69-FF21F6C25F95}"/>
              </a:ext>
            </a:extLst>
          </p:cNvPr>
          <p:cNvSpPr/>
          <p:nvPr/>
        </p:nvSpPr>
        <p:spPr>
          <a:xfrm flipH="1">
            <a:off x="6438900" y="1752599"/>
            <a:ext cx="247650" cy="2638425"/>
          </a:xfrm>
          <a:prstGeom prst="leftBrace">
            <a:avLst/>
          </a:prstGeom>
          <a:ln w="28575">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spTree>
    <p:extLst>
      <p:ext uri="{BB962C8B-B14F-4D97-AF65-F5344CB8AC3E}">
        <p14:creationId xmlns:p14="http://schemas.microsoft.com/office/powerpoint/2010/main" val="326321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5CBD-052E-CE27-C9D1-7C3AB8445D50}"/>
              </a:ext>
            </a:extLst>
          </p:cNvPr>
          <p:cNvSpPr>
            <a:spLocks noGrp="1"/>
          </p:cNvSpPr>
          <p:nvPr>
            <p:ph type="title"/>
          </p:nvPr>
        </p:nvSpPr>
        <p:spPr>
          <a:xfrm>
            <a:off x="571500" y="88900"/>
            <a:ext cx="11049000" cy="1039813"/>
          </a:xfrm>
        </p:spPr>
        <p:txBody>
          <a:bodyPr/>
          <a:lstStyle/>
          <a:p>
            <a:r>
              <a:rPr lang="en-US"/>
              <a:t>Summary and Future Work</a:t>
            </a:r>
          </a:p>
        </p:txBody>
      </p:sp>
      <p:sp>
        <p:nvSpPr>
          <p:cNvPr id="3" name="Text Placeholder 2">
            <a:extLst>
              <a:ext uri="{FF2B5EF4-FFF2-40B4-BE49-F238E27FC236}">
                <a16:creationId xmlns:a16="http://schemas.microsoft.com/office/drawing/2014/main" id="{112F62D3-84B5-58C4-F15B-7659484D55FC}"/>
              </a:ext>
            </a:extLst>
          </p:cNvPr>
          <p:cNvSpPr>
            <a:spLocks noGrp="1"/>
          </p:cNvSpPr>
          <p:nvPr>
            <p:ph type="body" idx="1"/>
          </p:nvPr>
        </p:nvSpPr>
        <p:spPr>
          <a:xfrm>
            <a:off x="571500" y="1416050"/>
            <a:ext cx="11049000" cy="4616760"/>
          </a:xfrm>
        </p:spPr>
        <p:txBody>
          <a:bodyPr>
            <a:normAutofit fontScale="92500" lnSpcReduction="10000"/>
          </a:bodyPr>
          <a:lstStyle/>
          <a:p>
            <a:pPr marL="228600" indent="0"/>
            <a:r>
              <a:rPr lang="en-US" sz="1800" b="1">
                <a:solidFill>
                  <a:srgbClr val="595959"/>
                </a:solidFill>
              </a:rPr>
              <a:t>Summary</a:t>
            </a:r>
          </a:p>
          <a:p>
            <a:pPr>
              <a:buChar char="•"/>
            </a:pPr>
            <a:r>
              <a:rPr lang="en-US" sz="1800">
                <a:solidFill>
                  <a:srgbClr val="0000FF"/>
                </a:solidFill>
              </a:rPr>
              <a:t>In-house </a:t>
            </a:r>
            <a:r>
              <a:rPr lang="en-US" sz="1800" err="1">
                <a:solidFill>
                  <a:srgbClr val="0000FF"/>
                </a:solidFill>
              </a:rPr>
              <a:t>ChatBot</a:t>
            </a:r>
            <a:r>
              <a:rPr lang="en-US" sz="1800">
                <a:solidFill>
                  <a:srgbClr val="0000FF"/>
                </a:solidFill>
              </a:rPr>
              <a:t> ensures secure, domain-specific Q&amp;A with answers matching the community “style”</a:t>
            </a:r>
            <a:endParaRPr lang="en-US" sz="1800"/>
          </a:p>
          <a:p>
            <a:pPr>
              <a:buChar char="•"/>
            </a:pPr>
            <a:r>
              <a:rPr lang="en-US" sz="1800">
                <a:solidFill>
                  <a:srgbClr val="0000FF"/>
                </a:solidFill>
              </a:rPr>
              <a:t>RAG + MCP enables robust, modular answer generation.</a:t>
            </a:r>
            <a:endParaRPr lang="en-US" sz="1800"/>
          </a:p>
          <a:p>
            <a:pPr>
              <a:buChar char="•"/>
            </a:pPr>
            <a:r>
              <a:rPr lang="en-US" sz="1800">
                <a:solidFill>
                  <a:srgbClr val="0000FF"/>
                </a:solidFill>
              </a:rPr>
              <a:t>Local models excel with private or sensitive information. </a:t>
            </a:r>
            <a:endParaRPr lang="en-US" sz="1800"/>
          </a:p>
          <a:p>
            <a:pPr>
              <a:buChar char="•"/>
            </a:pPr>
            <a:r>
              <a:rPr lang="en-US" sz="1800">
                <a:solidFill>
                  <a:srgbClr val="0000FF"/>
                </a:solidFill>
              </a:rPr>
              <a:t>Local models are a safe path in dealing with multi-experiments public / private information requiring AA (roles)</a:t>
            </a:r>
            <a:endParaRPr lang="en-US" sz="1800"/>
          </a:p>
          <a:p>
            <a:pPr marL="228600" indent="0"/>
            <a:r>
              <a:rPr lang="en-US" sz="1800" b="1">
                <a:solidFill>
                  <a:srgbClr val="595959"/>
                </a:solidFill>
              </a:rPr>
              <a:t>Future work</a:t>
            </a:r>
            <a:endParaRPr lang="en-US" sz="1800" b="1">
              <a:solidFill>
                <a:srgbClr val="000000"/>
              </a:solidFill>
            </a:endParaRPr>
          </a:p>
          <a:p>
            <a:pPr marL="514350" indent="-285750">
              <a:buFont typeface="Arial,Sans-Serif"/>
              <a:buChar char="•"/>
            </a:pPr>
            <a:r>
              <a:rPr lang="en-US" sz="1800">
                <a:solidFill>
                  <a:srgbClr val="595959"/>
                </a:solidFill>
              </a:rPr>
              <a:t>Complete benchmarking, tune parameters</a:t>
            </a:r>
          </a:p>
          <a:p>
            <a:pPr marL="514350" indent="-285750">
              <a:buFont typeface="Arial,Sans-Serif"/>
              <a:buChar char="•"/>
            </a:pPr>
            <a:r>
              <a:rPr lang="en-US" sz="1800">
                <a:solidFill>
                  <a:srgbClr val="595959"/>
                </a:solidFill>
              </a:rPr>
              <a:t>Extend the support to additional experiments (PHENIX, </a:t>
            </a:r>
            <a:r>
              <a:rPr lang="en-US" sz="1800" err="1">
                <a:solidFill>
                  <a:srgbClr val="595959"/>
                </a:solidFill>
              </a:rPr>
              <a:t>sPHENIX</a:t>
            </a:r>
            <a:r>
              <a:rPr lang="en-US" sz="1800">
                <a:solidFill>
                  <a:srgbClr val="595959"/>
                </a:solidFill>
              </a:rPr>
              <a:t>, and EIC)</a:t>
            </a:r>
            <a:endParaRPr lang="en-US" sz="1800">
              <a:solidFill>
                <a:srgbClr val="000000"/>
              </a:solidFill>
            </a:endParaRPr>
          </a:p>
          <a:p>
            <a:pPr marL="971550" lvl="1" indent="-285750">
              <a:buFont typeface="Arial,Sans-Serif"/>
              <a:buChar char="•"/>
            </a:pPr>
            <a:r>
              <a:rPr lang="en-US" sz="1800">
                <a:solidFill>
                  <a:srgbClr val="595959"/>
                </a:solidFill>
              </a:rPr>
              <a:t>Pilot service has been delivered</a:t>
            </a:r>
            <a:endParaRPr lang="en-US" sz="1800">
              <a:solidFill>
                <a:srgbClr val="000000"/>
              </a:solidFill>
            </a:endParaRPr>
          </a:p>
          <a:p>
            <a:pPr marL="971550" lvl="1" indent="-285750">
              <a:buFont typeface="Arial,Sans-Serif"/>
              <a:buChar char="•"/>
            </a:pPr>
            <a:r>
              <a:rPr lang="en-US" sz="1800">
                <a:solidFill>
                  <a:srgbClr val="595959"/>
                </a:solidFill>
              </a:rPr>
              <a:t>Develop a robust horizontal scaling strategy</a:t>
            </a:r>
          </a:p>
          <a:p>
            <a:pPr marL="971550" lvl="1" indent="-285750">
              <a:buFont typeface="Arial,Sans-Serif"/>
              <a:buChar char="•"/>
            </a:pPr>
            <a:r>
              <a:rPr lang="en-US" sz="1800">
                <a:solidFill>
                  <a:srgbClr val="595959"/>
                </a:solidFill>
              </a:rPr>
              <a:t>Implement role-based authentication and authorization</a:t>
            </a:r>
          </a:p>
          <a:p>
            <a:pPr marL="514350" indent="-285750">
              <a:buFont typeface="Arial,Sans-Serif"/>
              <a:buChar char="•"/>
            </a:pPr>
            <a:r>
              <a:rPr lang="en-US" sz="1800">
                <a:solidFill>
                  <a:srgbClr val="595959"/>
                </a:solidFill>
              </a:rPr>
              <a:t>Onboard beta users, get feedback ("like-dislike")</a:t>
            </a:r>
          </a:p>
          <a:p>
            <a:pPr marL="514350" indent="-285750">
              <a:buFont typeface="Arial,Sans-Serif"/>
              <a:buChar char="•"/>
            </a:pPr>
            <a:r>
              <a:rPr lang="en-US" sz="1800">
                <a:solidFill>
                  <a:srgbClr val="595959"/>
                </a:solidFill>
              </a:rPr>
              <a:t>Leverage MCP for a hybrid approach by augmenting with real-time web search </a:t>
            </a:r>
          </a:p>
        </p:txBody>
      </p:sp>
      <p:sp>
        <p:nvSpPr>
          <p:cNvPr id="4" name="Slide Number Placeholder 3">
            <a:extLst>
              <a:ext uri="{FF2B5EF4-FFF2-40B4-BE49-F238E27FC236}">
                <a16:creationId xmlns:a16="http://schemas.microsoft.com/office/drawing/2014/main" id="{798C6A01-AB3B-7A00-D0B2-A76052581B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18</a:t>
            </a:fld>
            <a:endParaRPr lang="en-US"/>
          </a:p>
        </p:txBody>
      </p:sp>
    </p:spTree>
    <p:extLst>
      <p:ext uri="{BB962C8B-B14F-4D97-AF65-F5344CB8AC3E}">
        <p14:creationId xmlns:p14="http://schemas.microsoft.com/office/powerpoint/2010/main" val="295996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3F37-6CF8-8280-8A64-A99ABF56A58A}"/>
              </a:ext>
            </a:extLst>
          </p:cNvPr>
          <p:cNvSpPr>
            <a:spLocks noGrp="1"/>
          </p:cNvSpPr>
          <p:nvPr>
            <p:ph type="title"/>
          </p:nvPr>
        </p:nvSpPr>
        <p:spPr>
          <a:xfrm>
            <a:off x="638175" y="2574925"/>
            <a:ext cx="11049000" cy="1325563"/>
          </a:xfrm>
        </p:spPr>
        <p:txBody>
          <a:bodyPr/>
          <a:lstStyle/>
          <a:p>
            <a:pPr algn="ctr"/>
            <a:r>
              <a:rPr lang="en-US"/>
              <a:t>Thank you!</a:t>
            </a:r>
          </a:p>
        </p:txBody>
      </p:sp>
      <p:sp>
        <p:nvSpPr>
          <p:cNvPr id="4" name="Slide Number Placeholder 3">
            <a:extLst>
              <a:ext uri="{FF2B5EF4-FFF2-40B4-BE49-F238E27FC236}">
                <a16:creationId xmlns:a16="http://schemas.microsoft.com/office/drawing/2014/main" id="{526086E1-FF22-6F48-0EC2-C130B9778B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19</a:t>
            </a:fld>
            <a:endParaRPr lang="en-US"/>
          </a:p>
        </p:txBody>
      </p:sp>
    </p:spTree>
    <p:extLst>
      <p:ext uri="{BB962C8B-B14F-4D97-AF65-F5344CB8AC3E}">
        <p14:creationId xmlns:p14="http://schemas.microsoft.com/office/powerpoint/2010/main" val="337714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98D5-0222-E8AB-FA86-52087C65DEC3}"/>
              </a:ext>
            </a:extLst>
          </p:cNvPr>
          <p:cNvSpPr>
            <a:spLocks noGrp="1"/>
          </p:cNvSpPr>
          <p:nvPr>
            <p:ph type="title"/>
          </p:nvPr>
        </p:nvSpPr>
        <p:spPr>
          <a:xfrm>
            <a:off x="571500" y="153090"/>
            <a:ext cx="11049000" cy="802103"/>
          </a:xfrm>
        </p:spPr>
        <p:txBody>
          <a:bodyPr/>
          <a:lstStyle/>
          <a:p>
            <a:r>
              <a:rPr lang="en-US"/>
              <a:t>What is RHIC?</a:t>
            </a:r>
          </a:p>
        </p:txBody>
      </p:sp>
      <p:sp>
        <p:nvSpPr>
          <p:cNvPr id="4" name="Slide Number Placeholder 3">
            <a:extLst>
              <a:ext uri="{FF2B5EF4-FFF2-40B4-BE49-F238E27FC236}">
                <a16:creationId xmlns:a16="http://schemas.microsoft.com/office/drawing/2014/main" id="{4CF01660-0F32-2868-449A-781F404738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a:t>
            </a:fld>
            <a:endParaRPr lang="en-US"/>
          </a:p>
        </p:txBody>
      </p:sp>
      <p:pic>
        <p:nvPicPr>
          <p:cNvPr id="5" name="Picture 4">
            <a:extLst>
              <a:ext uri="{FF2B5EF4-FFF2-40B4-BE49-F238E27FC236}">
                <a16:creationId xmlns:a16="http://schemas.microsoft.com/office/drawing/2014/main" id="{9C502BF7-5A8A-2836-91AB-BDD0CF8BCAFA}"/>
              </a:ext>
            </a:extLst>
          </p:cNvPr>
          <p:cNvPicPr>
            <a:picLocks noChangeAspect="1"/>
          </p:cNvPicPr>
          <p:nvPr/>
        </p:nvPicPr>
        <p:blipFill>
          <a:blip r:embed="rId3"/>
          <a:stretch>
            <a:fillRect/>
          </a:stretch>
        </p:blipFill>
        <p:spPr>
          <a:xfrm>
            <a:off x="366719" y="1291055"/>
            <a:ext cx="8309721" cy="4396073"/>
          </a:xfrm>
          <a:prstGeom prst="rect">
            <a:avLst/>
          </a:prstGeom>
        </p:spPr>
      </p:pic>
      <p:sp>
        <p:nvSpPr>
          <p:cNvPr id="3" name="TextBox 2">
            <a:extLst>
              <a:ext uri="{FF2B5EF4-FFF2-40B4-BE49-F238E27FC236}">
                <a16:creationId xmlns:a16="http://schemas.microsoft.com/office/drawing/2014/main" id="{81AF5A97-A2B7-F4D6-AD1A-E24911EDF9CA}"/>
              </a:ext>
            </a:extLst>
          </p:cNvPr>
          <p:cNvSpPr txBox="1"/>
          <p:nvPr/>
        </p:nvSpPr>
        <p:spPr>
          <a:xfrm>
            <a:off x="8763192" y="1055875"/>
            <a:ext cx="3209307" cy="5016758"/>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Roboto"/>
                <a:ea typeface="Roboto"/>
                <a:cs typeface="Roboto"/>
              </a:rPr>
              <a:t>R</a:t>
            </a:r>
            <a:r>
              <a:rPr lang="en-US">
                <a:latin typeface="Roboto"/>
                <a:ea typeface="Roboto"/>
                <a:cs typeface="Roboto"/>
              </a:rPr>
              <a:t>elativistic </a:t>
            </a:r>
            <a:r>
              <a:rPr lang="en-US" b="1">
                <a:latin typeface="Roboto"/>
                <a:ea typeface="Roboto"/>
                <a:cs typeface="Roboto"/>
              </a:rPr>
              <a:t>H</a:t>
            </a:r>
            <a:r>
              <a:rPr lang="en-US">
                <a:latin typeface="Roboto"/>
                <a:ea typeface="Roboto"/>
                <a:cs typeface="Roboto"/>
              </a:rPr>
              <a:t>eavy </a:t>
            </a:r>
            <a:r>
              <a:rPr lang="en-US" b="1">
                <a:latin typeface="Roboto"/>
                <a:ea typeface="Roboto"/>
                <a:cs typeface="Roboto"/>
              </a:rPr>
              <a:t>I</a:t>
            </a:r>
            <a:r>
              <a:rPr lang="en-US">
                <a:latin typeface="Roboto"/>
                <a:ea typeface="Roboto"/>
                <a:cs typeface="Roboto"/>
              </a:rPr>
              <a:t>on </a:t>
            </a:r>
            <a:r>
              <a:rPr lang="en-US" b="1">
                <a:latin typeface="Roboto"/>
                <a:ea typeface="Roboto"/>
                <a:cs typeface="Roboto"/>
              </a:rPr>
              <a:t>C</a:t>
            </a:r>
            <a:r>
              <a:rPr lang="en-US">
                <a:latin typeface="Roboto"/>
                <a:ea typeface="Roboto"/>
                <a:cs typeface="Roboto"/>
              </a:rPr>
              <a:t>ollider: </a:t>
            </a:r>
            <a:r>
              <a:rPr lang="en-US">
                <a:solidFill>
                  <a:srgbClr val="000000"/>
                </a:solidFill>
                <a:latin typeface="Arial"/>
                <a:ea typeface="Roboto"/>
                <a:cs typeface="Arial"/>
              </a:rPr>
              <a:t>25</a:t>
            </a:r>
            <a:r>
              <a:rPr lang="en-US">
                <a:ea typeface="+mn-lt"/>
                <a:cs typeface="+mn-lt"/>
              </a:rPr>
              <a:t> years of</a:t>
            </a:r>
            <a:endParaRPr lang="en-US">
              <a:cs typeface="Arial"/>
            </a:endParaRPr>
          </a:p>
          <a:p>
            <a:r>
              <a:rPr lang="en-US">
                <a:ea typeface="+mn-lt"/>
                <a:cs typeface="+mn-lt"/>
              </a:rPr>
              <a:t>operations</a:t>
            </a:r>
            <a:endParaRPr lang="en-US">
              <a:cs typeface="Arial"/>
            </a:endParaRPr>
          </a:p>
          <a:p>
            <a:pPr marL="285750" indent="-285750">
              <a:buFont typeface="Arial"/>
              <a:buChar char="•"/>
            </a:pPr>
            <a:r>
              <a:rPr lang="en-US">
                <a:ea typeface="+mn-lt"/>
                <a:cs typeface="+mn-lt"/>
              </a:rPr>
              <a:t>Historical significance for nuclear physics and QCD studies</a:t>
            </a:r>
            <a:endParaRPr lang="en-US">
              <a:cs typeface="Arial"/>
            </a:endParaRPr>
          </a:p>
          <a:p>
            <a:pPr marL="742950" lvl="1" indent="-285750">
              <a:buFont typeface="Arial"/>
              <a:buChar char="•"/>
            </a:pPr>
            <a:r>
              <a:rPr lang="en-US" sz="1600">
                <a:ea typeface="+mn-lt"/>
                <a:cs typeface="+mn-lt"/>
              </a:rPr>
              <a:t>The only facility to achieve polarized proton-proton collisions</a:t>
            </a:r>
            <a:endParaRPr lang="en-US" sz="1600">
              <a:cs typeface="Arial"/>
            </a:endParaRPr>
          </a:p>
          <a:p>
            <a:pPr marL="285750" indent="-285750">
              <a:buFont typeface="Arial"/>
              <a:buChar char="•"/>
            </a:pPr>
            <a:r>
              <a:rPr lang="en-US">
                <a:cs typeface="Arial"/>
              </a:rPr>
              <a:t>The datasets, representing several billions of DOE investment, cannot be reproduced</a:t>
            </a:r>
          </a:p>
          <a:p>
            <a:pPr marL="285750" indent="-285750">
              <a:buFont typeface="Arial"/>
              <a:buChar char="•"/>
            </a:pPr>
            <a:r>
              <a:rPr lang="en-US">
                <a:cs typeface="Arial"/>
              </a:rPr>
              <a:t>Knowledge loss risk as experts transition away</a:t>
            </a:r>
            <a:endParaRPr lang="en-US"/>
          </a:p>
          <a:p>
            <a:pPr marL="742950" lvl="1" indent="-285750">
              <a:buFont typeface="Arial"/>
              <a:buChar char="•"/>
            </a:pPr>
            <a:r>
              <a:rPr lang="en-US" sz="1600">
                <a:cs typeface="Arial"/>
              </a:rPr>
              <a:t>Future users of RHIC Data will lack historical context and knowledge</a:t>
            </a:r>
          </a:p>
        </p:txBody>
      </p:sp>
    </p:spTree>
    <p:extLst>
      <p:ext uri="{BB962C8B-B14F-4D97-AF65-F5344CB8AC3E}">
        <p14:creationId xmlns:p14="http://schemas.microsoft.com/office/powerpoint/2010/main" val="2023494548"/>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0871-78C6-44B1-0D1B-CF7C6EB85201}"/>
              </a:ext>
            </a:extLst>
          </p:cNvPr>
          <p:cNvSpPr>
            <a:spLocks noGrp="1"/>
          </p:cNvSpPr>
          <p:nvPr>
            <p:ph type="title"/>
          </p:nvPr>
        </p:nvSpPr>
        <p:spPr>
          <a:xfrm>
            <a:off x="571500" y="179595"/>
            <a:ext cx="11049000" cy="1325563"/>
          </a:xfrm>
        </p:spPr>
        <p:txBody>
          <a:bodyPr/>
          <a:lstStyle/>
          <a:p>
            <a:r>
              <a:rPr lang="en-US" sz="4000"/>
              <a:t>Why we need (yet another) AI Assistant</a:t>
            </a:r>
          </a:p>
        </p:txBody>
      </p:sp>
      <p:sp>
        <p:nvSpPr>
          <p:cNvPr id="3" name="Text Placeholder 2">
            <a:extLst>
              <a:ext uri="{FF2B5EF4-FFF2-40B4-BE49-F238E27FC236}">
                <a16:creationId xmlns:a16="http://schemas.microsoft.com/office/drawing/2014/main" id="{660EDF3B-7C89-02B4-E90F-186A7814E72B}"/>
              </a:ext>
            </a:extLst>
          </p:cNvPr>
          <p:cNvSpPr>
            <a:spLocks noGrp="1"/>
          </p:cNvSpPr>
          <p:nvPr>
            <p:ph type="body" idx="1"/>
          </p:nvPr>
        </p:nvSpPr>
        <p:spPr>
          <a:xfrm>
            <a:off x="467243" y="1497928"/>
            <a:ext cx="7952773" cy="4467614"/>
          </a:xfrm>
        </p:spPr>
        <p:txBody>
          <a:bodyPr>
            <a:normAutofit fontScale="85000" lnSpcReduction="20000"/>
          </a:bodyPr>
          <a:lstStyle/>
          <a:p>
            <a:pPr indent="-316865">
              <a:lnSpc>
                <a:spcPct val="114999"/>
              </a:lnSpc>
              <a:spcBef>
                <a:spcPts val="0"/>
              </a:spcBef>
              <a:buFont typeface="Arial,Sans-Serif"/>
              <a:buChar char="●"/>
            </a:pPr>
            <a:r>
              <a:rPr lang="en" sz="2700">
                <a:solidFill>
                  <a:schemeClr val="tx1">
                    <a:lumMod val="76000"/>
                    <a:lumOff val="24000"/>
                  </a:schemeClr>
                </a:solidFill>
              </a:rPr>
              <a:t>RHIC has a 25-year scientific legacy</a:t>
            </a:r>
            <a:endParaRPr lang="en-US" sz="2700">
              <a:solidFill>
                <a:schemeClr val="tx1">
                  <a:lumMod val="76000"/>
                  <a:lumOff val="24000"/>
                </a:schemeClr>
              </a:solidFill>
            </a:endParaRPr>
          </a:p>
          <a:p>
            <a:pPr indent="-316865">
              <a:lnSpc>
                <a:spcPct val="114999"/>
              </a:lnSpc>
              <a:spcBef>
                <a:spcPts val="0"/>
              </a:spcBef>
              <a:buFont typeface="Arial,Sans-Serif"/>
              <a:buChar char="●"/>
            </a:pPr>
            <a:r>
              <a:rPr lang="en" sz="2700">
                <a:solidFill>
                  <a:schemeClr val="tx1">
                    <a:lumMod val="76000"/>
                    <a:lumOff val="24000"/>
                  </a:schemeClr>
                </a:solidFill>
              </a:rPr>
              <a:t>Risk of losing tacit knowledge and experimental expertise</a:t>
            </a:r>
          </a:p>
          <a:p>
            <a:pPr indent="-316865">
              <a:lnSpc>
                <a:spcPct val="114999"/>
              </a:lnSpc>
              <a:spcBef>
                <a:spcPts val="0"/>
              </a:spcBef>
              <a:buFont typeface="Arial,Sans-Serif"/>
              <a:buChar char="●"/>
            </a:pPr>
            <a:r>
              <a:rPr lang="en" sz="2700">
                <a:solidFill>
                  <a:schemeClr val="tx1">
                    <a:lumMod val="76000"/>
                    <a:lumOff val="24000"/>
                  </a:schemeClr>
                </a:solidFill>
              </a:rPr>
              <a:t>Preserving knowledge for future users for next decades</a:t>
            </a:r>
          </a:p>
          <a:p>
            <a:pPr lvl="1" indent="-316865">
              <a:lnSpc>
                <a:spcPct val="114999"/>
              </a:lnSpc>
              <a:spcBef>
                <a:spcPts val="0"/>
              </a:spcBef>
              <a:buFont typeface="Arial,Sans-Serif"/>
              <a:buChar char="●"/>
            </a:pPr>
            <a:r>
              <a:rPr lang="en" sz="2300">
                <a:solidFill>
                  <a:schemeClr val="tx1">
                    <a:lumMod val="76000"/>
                    <a:lumOff val="24000"/>
                  </a:schemeClr>
                </a:solidFill>
              </a:rPr>
              <a:t>Inefficient manual search for new users</a:t>
            </a:r>
            <a:endParaRPr lang="en-US" sz="2300">
              <a:solidFill>
                <a:schemeClr val="tx1">
                  <a:lumMod val="76000"/>
                  <a:lumOff val="24000"/>
                </a:schemeClr>
              </a:solidFill>
            </a:endParaRPr>
          </a:p>
          <a:p>
            <a:pPr lvl="1" indent="-316865">
              <a:lnSpc>
                <a:spcPct val="114999"/>
              </a:lnSpc>
              <a:spcBef>
                <a:spcPts val="0"/>
              </a:spcBef>
              <a:buFont typeface="Arial,Sans-Serif"/>
              <a:buChar char="●"/>
            </a:pPr>
            <a:r>
              <a:rPr lang="en" sz="2300">
                <a:solidFill>
                  <a:schemeClr val="tx1">
                    <a:lumMod val="76000"/>
                    <a:lumOff val="24000"/>
                  </a:schemeClr>
                </a:solidFill>
              </a:rPr>
              <a:t>Chatbot provides quick access to relevant information</a:t>
            </a:r>
            <a:endParaRPr lang="en-US" sz="2300">
              <a:solidFill>
                <a:schemeClr val="tx1">
                  <a:lumMod val="76000"/>
                  <a:lumOff val="24000"/>
                </a:schemeClr>
              </a:solidFill>
            </a:endParaRPr>
          </a:p>
          <a:p>
            <a:pPr lvl="1" indent="-316865">
              <a:lnSpc>
                <a:spcPct val="114999"/>
              </a:lnSpc>
              <a:spcBef>
                <a:spcPts val="0"/>
              </a:spcBef>
              <a:buFont typeface="Arial,Sans-Serif"/>
              <a:buChar char="●"/>
            </a:pPr>
            <a:r>
              <a:rPr lang="en" sz="2300">
                <a:solidFill>
                  <a:schemeClr val="tx1">
                    <a:lumMod val="76000"/>
                    <a:lumOff val="24000"/>
                  </a:schemeClr>
                </a:solidFill>
              </a:rPr>
              <a:t>Facilitates quicker onboarding for new collaborators</a:t>
            </a:r>
            <a:br>
              <a:rPr lang="en" sz="2300">
                <a:solidFill>
                  <a:schemeClr val="tx1">
                    <a:lumMod val="76000"/>
                    <a:lumOff val="24000"/>
                  </a:schemeClr>
                </a:solidFill>
              </a:rPr>
            </a:br>
            <a:endParaRPr lang="en" sz="2300">
              <a:solidFill>
                <a:schemeClr val="tx1">
                  <a:lumMod val="76000"/>
                  <a:lumOff val="24000"/>
                </a:schemeClr>
              </a:solidFill>
            </a:endParaRPr>
          </a:p>
          <a:p>
            <a:pPr indent="-316865">
              <a:lnSpc>
                <a:spcPct val="114999"/>
              </a:lnSpc>
              <a:spcBef>
                <a:spcPts val="0"/>
              </a:spcBef>
              <a:buFont typeface="Arial,Sans-Serif"/>
              <a:buChar char="●"/>
            </a:pPr>
            <a:r>
              <a:rPr lang="en" sz="2700">
                <a:solidFill>
                  <a:schemeClr val="tx1">
                    <a:lumMod val="76000"/>
                    <a:lumOff val="24000"/>
                  </a:schemeClr>
                </a:solidFill>
              </a:rPr>
              <a:t>General LLMs</a:t>
            </a:r>
          </a:p>
          <a:p>
            <a:pPr lvl="1" indent="-316865">
              <a:lnSpc>
                <a:spcPct val="114999"/>
              </a:lnSpc>
              <a:spcBef>
                <a:spcPts val="0"/>
              </a:spcBef>
              <a:buFont typeface="Arial,Sans-Serif"/>
              <a:buChar char="●"/>
            </a:pPr>
            <a:r>
              <a:rPr lang="en" sz="2300">
                <a:solidFill>
                  <a:schemeClr val="tx1">
                    <a:lumMod val="76000"/>
                    <a:lumOff val="24000"/>
                  </a:schemeClr>
                </a:solidFill>
              </a:rPr>
              <a:t>Lack domain context: can't access private data</a:t>
            </a:r>
          </a:p>
          <a:p>
            <a:pPr indent="-316865">
              <a:lnSpc>
                <a:spcPct val="114999"/>
              </a:lnSpc>
              <a:spcBef>
                <a:spcPts val="0"/>
              </a:spcBef>
              <a:buFont typeface="Arial,Sans-Serif"/>
              <a:buChar char="●"/>
            </a:pPr>
            <a:r>
              <a:rPr lang="en" sz="2700">
                <a:solidFill>
                  <a:schemeClr val="tx1">
                    <a:lumMod val="76000"/>
                    <a:lumOff val="24000"/>
                  </a:schemeClr>
                </a:solidFill>
              </a:rPr>
              <a:t>Local LLM deployment provides: </a:t>
            </a:r>
            <a:endParaRPr lang="en-US" sz="2700">
              <a:solidFill>
                <a:schemeClr val="tx1">
                  <a:lumMod val="76000"/>
                  <a:lumOff val="24000"/>
                </a:schemeClr>
              </a:solidFill>
            </a:endParaRPr>
          </a:p>
          <a:p>
            <a:pPr lvl="1" indent="-316865">
              <a:lnSpc>
                <a:spcPct val="114999"/>
              </a:lnSpc>
              <a:spcBef>
                <a:spcPts val="0"/>
              </a:spcBef>
              <a:buFont typeface="Arial,Sans-Serif"/>
              <a:buChar char="●"/>
            </a:pPr>
            <a:r>
              <a:rPr lang="en" sz="2300">
                <a:solidFill>
                  <a:schemeClr val="tx1">
                    <a:lumMod val="76000"/>
                    <a:lumOff val="24000"/>
                  </a:schemeClr>
                </a:solidFill>
              </a:rPr>
              <a:t>Separation of sensitive/private data</a:t>
            </a:r>
            <a:endParaRPr lang="en-US" sz="2300">
              <a:solidFill>
                <a:schemeClr val="tx1">
                  <a:lumMod val="76000"/>
                  <a:lumOff val="24000"/>
                </a:schemeClr>
              </a:solidFill>
            </a:endParaRPr>
          </a:p>
          <a:p>
            <a:pPr lvl="1" indent="-316865">
              <a:lnSpc>
                <a:spcPct val="114999"/>
              </a:lnSpc>
              <a:spcBef>
                <a:spcPts val="0"/>
              </a:spcBef>
              <a:buFont typeface="Arial,Sans-Serif"/>
              <a:buChar char="●"/>
            </a:pPr>
            <a:r>
              <a:rPr lang="en" sz="2300">
                <a:solidFill>
                  <a:schemeClr val="tx1">
                    <a:lumMod val="76000"/>
                    <a:lumOff val="24000"/>
                  </a:schemeClr>
                </a:solidFill>
              </a:rPr>
              <a:t>Tailored responses: general LLMs too verbose or hallucinate </a:t>
            </a:r>
            <a:endParaRPr lang="en-US" sz="2300">
              <a:solidFill>
                <a:schemeClr val="tx1">
                  <a:lumMod val="76000"/>
                  <a:lumOff val="24000"/>
                </a:schemeClr>
              </a:solidFill>
            </a:endParaRPr>
          </a:p>
        </p:txBody>
      </p:sp>
      <p:sp>
        <p:nvSpPr>
          <p:cNvPr id="4" name="Slide Number Placeholder 3">
            <a:extLst>
              <a:ext uri="{FF2B5EF4-FFF2-40B4-BE49-F238E27FC236}">
                <a16:creationId xmlns:a16="http://schemas.microsoft.com/office/drawing/2014/main" id="{2AD6B652-8228-FCD9-6FDF-DB5286C660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a:t>
            </a:fld>
            <a:endParaRPr lang="en-US"/>
          </a:p>
        </p:txBody>
      </p:sp>
    </p:spTree>
    <p:extLst>
      <p:ext uri="{BB962C8B-B14F-4D97-AF65-F5344CB8AC3E}">
        <p14:creationId xmlns:p14="http://schemas.microsoft.com/office/powerpoint/2010/main" val="121838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BBB8-98A3-707B-20EB-297F8914616A}"/>
              </a:ext>
            </a:extLst>
          </p:cNvPr>
          <p:cNvSpPr>
            <a:spLocks noGrp="1"/>
          </p:cNvSpPr>
          <p:nvPr>
            <p:ph type="title"/>
          </p:nvPr>
        </p:nvSpPr>
        <p:spPr>
          <a:xfrm>
            <a:off x="571500" y="169278"/>
            <a:ext cx="11314043" cy="954503"/>
          </a:xfrm>
        </p:spPr>
        <p:txBody>
          <a:bodyPr>
            <a:noAutofit/>
          </a:bodyPr>
          <a:lstStyle/>
          <a:p>
            <a:r>
              <a:rPr lang="en-US" sz="4000">
                <a:solidFill>
                  <a:srgbClr val="000000"/>
                </a:solidFill>
              </a:rPr>
              <a:t>Our Solution: Domain-Specific AI Assistant</a:t>
            </a:r>
            <a:endParaRPr lang="en-US" sz="4000"/>
          </a:p>
        </p:txBody>
      </p:sp>
      <p:sp>
        <p:nvSpPr>
          <p:cNvPr id="3" name="Text Placeholder 2">
            <a:extLst>
              <a:ext uri="{FF2B5EF4-FFF2-40B4-BE49-F238E27FC236}">
                <a16:creationId xmlns:a16="http://schemas.microsoft.com/office/drawing/2014/main" id="{969E2D03-6214-D1B8-D8B0-3D92E8915BF3}"/>
              </a:ext>
            </a:extLst>
          </p:cNvPr>
          <p:cNvSpPr>
            <a:spLocks noGrp="1"/>
          </p:cNvSpPr>
          <p:nvPr>
            <p:ph type="body" idx="1"/>
          </p:nvPr>
        </p:nvSpPr>
        <p:spPr>
          <a:xfrm>
            <a:off x="571500" y="1239259"/>
            <a:ext cx="7910164" cy="4671481"/>
          </a:xfrm>
        </p:spPr>
        <p:txBody>
          <a:bodyPr spcFirstLastPara="1" wrap="square" lIns="91425" tIns="45700" rIns="91425" bIns="45700" anchor="t" anchorCtr="0">
            <a:noAutofit/>
          </a:bodyPr>
          <a:lstStyle/>
          <a:p>
            <a:r>
              <a:rPr lang="en-US" sz="2400">
                <a:solidFill>
                  <a:schemeClr val="tx1">
                    <a:lumMod val="76000"/>
                    <a:lumOff val="24000"/>
                  </a:schemeClr>
                </a:solidFill>
              </a:rPr>
              <a:t>Designing </a:t>
            </a:r>
            <a:r>
              <a:rPr lang="en-US" sz="2400" b="1" u="sng">
                <a:solidFill>
                  <a:schemeClr val="tx1">
                    <a:lumMod val="76000"/>
                    <a:lumOff val="24000"/>
                  </a:schemeClr>
                </a:solidFill>
              </a:rPr>
              <a:t>Modular</a:t>
            </a:r>
            <a:r>
              <a:rPr lang="en-US" sz="2400">
                <a:solidFill>
                  <a:schemeClr val="tx1">
                    <a:lumMod val="76000"/>
                    <a:lumOff val="24000"/>
                  </a:schemeClr>
                </a:solidFill>
              </a:rPr>
              <a:t> Architecture with Standards</a:t>
            </a:r>
          </a:p>
          <a:p>
            <a:r>
              <a:rPr lang="en-US" sz="2400">
                <a:solidFill>
                  <a:schemeClr val="tx1">
                    <a:lumMod val="76000"/>
                    <a:lumOff val="24000"/>
                  </a:schemeClr>
                </a:solidFill>
                <a:cs typeface="Segoe UI"/>
              </a:rPr>
              <a:t>-   Local LLM + RHIC knowledge base + Authentication</a:t>
            </a:r>
            <a:endParaRPr lang="en-US" sz="2400">
              <a:solidFill>
                <a:schemeClr val="tx1">
                  <a:lumMod val="76000"/>
                  <a:lumOff val="24000"/>
                </a:schemeClr>
              </a:solidFill>
            </a:endParaRPr>
          </a:p>
          <a:p>
            <a:r>
              <a:rPr lang="en-US" sz="2400">
                <a:solidFill>
                  <a:schemeClr val="tx1">
                    <a:lumMod val="76000"/>
                    <a:lumOff val="24000"/>
                  </a:schemeClr>
                </a:solidFill>
                <a:cs typeface="Segoe UI"/>
              </a:rPr>
              <a:t>-   Key benefits: </a:t>
            </a:r>
            <a:r>
              <a:rPr lang="en-US" sz="2400" b="1" u="sng">
                <a:solidFill>
                  <a:schemeClr val="tx1">
                    <a:lumMod val="76000"/>
                    <a:lumOff val="24000"/>
                  </a:schemeClr>
                </a:solidFill>
                <a:cs typeface="Segoe UI"/>
              </a:rPr>
              <a:t>secure</a:t>
            </a:r>
            <a:r>
              <a:rPr lang="en-US" sz="2400">
                <a:solidFill>
                  <a:schemeClr val="tx1">
                    <a:lumMod val="76000"/>
                    <a:lumOff val="24000"/>
                  </a:schemeClr>
                </a:solidFill>
                <a:cs typeface="Segoe UI"/>
              </a:rPr>
              <a:t>, tailored, domain-aware</a:t>
            </a:r>
          </a:p>
          <a:p>
            <a:pPr marL="571500" indent="-342900">
              <a:buFont typeface="Calibri"/>
              <a:buChar char="-"/>
            </a:pPr>
            <a:r>
              <a:rPr lang="en-US" sz="2400">
                <a:solidFill>
                  <a:schemeClr val="tx1">
                    <a:lumMod val="76000"/>
                    <a:lumOff val="24000"/>
                  </a:schemeClr>
                </a:solidFill>
                <a:cs typeface="Segoe UI"/>
              </a:rPr>
              <a:t>To keep pace with rapid domain evolution while maintaining stability</a:t>
            </a:r>
          </a:p>
          <a:p>
            <a:endParaRPr lang="en-US" sz="2400">
              <a:solidFill>
                <a:schemeClr val="tx1">
                  <a:lumMod val="76000"/>
                  <a:lumOff val="24000"/>
                </a:schemeClr>
              </a:solidFill>
            </a:endParaRPr>
          </a:p>
          <a:p>
            <a:pPr marL="571500" indent="-342900">
              <a:buChar char="•"/>
            </a:pPr>
            <a:r>
              <a:rPr lang="en-US" sz="2400">
                <a:solidFill>
                  <a:schemeClr val="tx1">
                    <a:lumMod val="76000"/>
                    <a:lumOff val="24000"/>
                  </a:schemeClr>
                </a:solidFill>
              </a:rPr>
              <a:t>Model Context Protocol (MCP): Ensure interoperability across LLM providers, AI tools, and public/restricted knowledge </a:t>
            </a:r>
          </a:p>
          <a:p>
            <a:pPr marL="571500" indent="-342900">
              <a:buChar char="•"/>
            </a:pPr>
            <a:r>
              <a:rPr lang="en-US" sz="2400">
                <a:solidFill>
                  <a:schemeClr val="tx1">
                    <a:lumMod val="76000"/>
                    <a:lumOff val="24000"/>
                  </a:schemeClr>
                </a:solidFill>
              </a:rPr>
              <a:t>Retrieval-Augmented Generation (RAG) </a:t>
            </a:r>
          </a:p>
          <a:p>
            <a:pPr marL="1028700" lvl="1" indent="-342900">
              <a:buChar char="•"/>
            </a:pPr>
            <a:r>
              <a:rPr lang="en-US">
                <a:solidFill>
                  <a:schemeClr val="tx1">
                    <a:lumMod val="76000"/>
                    <a:lumOff val="24000"/>
                  </a:schemeClr>
                </a:solidFill>
              </a:rPr>
              <a:t>Vector Storage - Semantic search </a:t>
            </a:r>
          </a:p>
        </p:txBody>
      </p:sp>
      <p:sp>
        <p:nvSpPr>
          <p:cNvPr id="4" name="Slide Number Placeholder 3">
            <a:extLst>
              <a:ext uri="{FF2B5EF4-FFF2-40B4-BE49-F238E27FC236}">
                <a16:creationId xmlns:a16="http://schemas.microsoft.com/office/drawing/2014/main" id="{86551449-CBE1-4BD1-EA73-1B89E65832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a:t>
            </a:fld>
            <a:endParaRPr lang="en-US"/>
          </a:p>
        </p:txBody>
      </p:sp>
      <p:pic>
        <p:nvPicPr>
          <p:cNvPr id="5" name="Picture 4" descr="Diagram&#10;&#10;AI-generated content may be incorrect.">
            <a:extLst>
              <a:ext uri="{FF2B5EF4-FFF2-40B4-BE49-F238E27FC236}">
                <a16:creationId xmlns:a16="http://schemas.microsoft.com/office/drawing/2014/main" id="{71F29D10-E132-14D7-7BB6-770E01DB917B}"/>
              </a:ext>
            </a:extLst>
          </p:cNvPr>
          <p:cNvPicPr>
            <a:picLocks noChangeAspect="1"/>
          </p:cNvPicPr>
          <p:nvPr/>
        </p:nvPicPr>
        <p:blipFill>
          <a:blip r:embed="rId3"/>
          <a:stretch>
            <a:fillRect/>
          </a:stretch>
        </p:blipFill>
        <p:spPr>
          <a:xfrm>
            <a:off x="8715997" y="1417776"/>
            <a:ext cx="3122129" cy="4678431"/>
          </a:xfrm>
          <a:prstGeom prst="rect">
            <a:avLst/>
          </a:prstGeom>
        </p:spPr>
      </p:pic>
    </p:spTree>
    <p:extLst>
      <p:ext uri="{BB962C8B-B14F-4D97-AF65-F5344CB8AC3E}">
        <p14:creationId xmlns:p14="http://schemas.microsoft.com/office/powerpoint/2010/main" val="63004415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9EBA-94DB-A900-735B-1E676139D4DE}"/>
              </a:ext>
            </a:extLst>
          </p:cNvPr>
          <p:cNvSpPr>
            <a:spLocks noGrp="1"/>
          </p:cNvSpPr>
          <p:nvPr>
            <p:ph type="title"/>
          </p:nvPr>
        </p:nvSpPr>
        <p:spPr>
          <a:xfrm>
            <a:off x="469142" y="177468"/>
            <a:ext cx="4857750" cy="1325563"/>
          </a:xfrm>
        </p:spPr>
        <p:txBody>
          <a:bodyPr/>
          <a:lstStyle/>
          <a:p>
            <a:r>
              <a:rPr lang="en-US">
                <a:solidFill>
                  <a:srgbClr val="0C0C0C"/>
                </a:solidFill>
              </a:rPr>
              <a:t>RHIC Database</a:t>
            </a:r>
          </a:p>
        </p:txBody>
      </p:sp>
      <p:sp>
        <p:nvSpPr>
          <p:cNvPr id="3" name="Text Placeholder 2">
            <a:extLst>
              <a:ext uri="{FF2B5EF4-FFF2-40B4-BE49-F238E27FC236}">
                <a16:creationId xmlns:a16="http://schemas.microsoft.com/office/drawing/2014/main" id="{1568F587-32D8-B907-A350-E34DA2393762}"/>
              </a:ext>
            </a:extLst>
          </p:cNvPr>
          <p:cNvSpPr>
            <a:spLocks noGrp="1"/>
          </p:cNvSpPr>
          <p:nvPr>
            <p:ph type="body" idx="1"/>
          </p:nvPr>
        </p:nvSpPr>
        <p:spPr>
          <a:xfrm>
            <a:off x="466725" y="1501775"/>
            <a:ext cx="6324600" cy="4207185"/>
          </a:xfrm>
        </p:spPr>
        <p:txBody>
          <a:bodyPr>
            <a:normAutofit fontScale="92500" lnSpcReduction="10000"/>
          </a:bodyPr>
          <a:lstStyle/>
          <a:p>
            <a:pPr marL="342900" indent="-270510">
              <a:lnSpc>
                <a:spcPct val="114999"/>
              </a:lnSpc>
              <a:spcBef>
                <a:spcPts val="0"/>
              </a:spcBef>
              <a:buFont typeface="Arial,Sans-Serif"/>
              <a:buChar char="•"/>
            </a:pPr>
            <a:r>
              <a:rPr lang="en" sz="2300">
                <a:solidFill>
                  <a:srgbClr val="0C0C0C"/>
                </a:solidFill>
              </a:rPr>
              <a:t>Inputs include internal documents, mailing lists, chats, and websites.</a:t>
            </a:r>
            <a:endParaRPr lang="en-US" sz="2300">
              <a:solidFill>
                <a:srgbClr val="0C0C0C"/>
              </a:solidFill>
            </a:endParaRPr>
          </a:p>
          <a:p>
            <a:pPr marL="342900" indent="-270510">
              <a:lnSpc>
                <a:spcPct val="114999"/>
              </a:lnSpc>
              <a:spcBef>
                <a:spcPts val="0"/>
              </a:spcBef>
              <a:buFont typeface="Arial,Sans-Serif"/>
              <a:buChar char="•"/>
            </a:pPr>
            <a:r>
              <a:rPr lang="en" sz="2300">
                <a:solidFill>
                  <a:srgbClr val="0C0C0C"/>
                </a:solidFill>
              </a:rPr>
              <a:t>160,000+ and growing</a:t>
            </a:r>
            <a:br>
              <a:rPr lang="en" sz="2300">
                <a:solidFill>
                  <a:srgbClr val="0C0C0C"/>
                </a:solidFill>
              </a:rPr>
            </a:br>
            <a:endParaRPr lang="en-US" sz="2300">
              <a:solidFill>
                <a:srgbClr val="0C0C0C"/>
              </a:solidFill>
            </a:endParaRPr>
          </a:p>
          <a:p>
            <a:pPr marL="342900" indent="-270510">
              <a:lnSpc>
                <a:spcPct val="114999"/>
              </a:lnSpc>
              <a:spcBef>
                <a:spcPts val="0"/>
              </a:spcBef>
              <a:buFont typeface="Arial,Sans-Serif"/>
              <a:buChar char="•"/>
            </a:pPr>
            <a:r>
              <a:rPr lang="en" sz="2300">
                <a:solidFill>
                  <a:srgbClr val="0C0C0C"/>
                </a:solidFill>
              </a:rPr>
              <a:t>Custom Scraper Framework:</a:t>
            </a:r>
            <a:endParaRPr lang="en-US" sz="2300">
              <a:solidFill>
                <a:srgbClr val="0C0C0C"/>
              </a:solidFill>
            </a:endParaRPr>
          </a:p>
          <a:p>
            <a:pPr marL="685800" lvl="1" indent="-247015">
              <a:lnSpc>
                <a:spcPct val="114999"/>
              </a:lnSpc>
              <a:spcBef>
                <a:spcPts val="0"/>
              </a:spcBef>
              <a:buFont typeface="Arial,Sans-Serif"/>
              <a:buChar char="•"/>
            </a:pPr>
            <a:r>
              <a:rPr lang="en" sz="1700" b="1">
                <a:solidFill>
                  <a:srgbClr val="0C0C0C"/>
                </a:solidFill>
              </a:rPr>
              <a:t>Multi-format Scraping</a:t>
            </a:r>
            <a:r>
              <a:rPr lang="en" sz="1700">
                <a:solidFill>
                  <a:srgbClr val="0C0C0C"/>
                </a:solidFill>
              </a:rPr>
              <a:t>: Parses HTML, PDF, Word, PowerPoint, EPS/PS; converts to text with metadata (URL, title, timestamp).</a:t>
            </a:r>
            <a:endParaRPr lang="en-US" sz="1700">
              <a:solidFill>
                <a:srgbClr val="0C0C0C"/>
              </a:solidFill>
            </a:endParaRPr>
          </a:p>
          <a:p>
            <a:pPr marL="685800" lvl="1" indent="-247015">
              <a:lnSpc>
                <a:spcPct val="114999"/>
              </a:lnSpc>
              <a:spcBef>
                <a:spcPts val="0"/>
              </a:spcBef>
              <a:buFont typeface="Arial,Sans-Serif"/>
              <a:buChar char="•"/>
            </a:pPr>
            <a:r>
              <a:rPr lang="en" sz="1700" b="1">
                <a:solidFill>
                  <a:srgbClr val="0C0C0C"/>
                </a:solidFill>
              </a:rPr>
              <a:t>Smart Filtered Crawl</a:t>
            </a:r>
            <a:r>
              <a:rPr lang="en" sz="1700">
                <a:solidFill>
                  <a:srgbClr val="0C0C0C"/>
                </a:solidFill>
              </a:rPr>
              <a:t>: Domain-focused traversal with configurable path exclusions.</a:t>
            </a:r>
            <a:endParaRPr lang="en-US" sz="1700">
              <a:solidFill>
                <a:srgbClr val="0C0C0C"/>
              </a:solidFill>
            </a:endParaRPr>
          </a:p>
          <a:p>
            <a:pPr marL="685800" lvl="1" indent="-247015">
              <a:lnSpc>
                <a:spcPct val="114999"/>
              </a:lnSpc>
              <a:spcBef>
                <a:spcPts val="0"/>
              </a:spcBef>
              <a:buFont typeface="Arial,Sans-Serif"/>
              <a:buChar char="•"/>
            </a:pPr>
            <a:r>
              <a:rPr lang="en" sz="1700" b="1">
                <a:solidFill>
                  <a:srgbClr val="0C0C0C"/>
                </a:solidFill>
              </a:rPr>
              <a:t>Rate-limited Access</a:t>
            </a:r>
            <a:r>
              <a:rPr lang="en" sz="1700">
                <a:solidFill>
                  <a:srgbClr val="0C0C0C"/>
                </a:solidFill>
              </a:rPr>
              <a:t>: Configurable delays prevent server overload.</a:t>
            </a:r>
            <a:endParaRPr lang="en-US" sz="1700">
              <a:solidFill>
                <a:srgbClr val="0C0C0C"/>
              </a:solidFill>
            </a:endParaRPr>
          </a:p>
          <a:p>
            <a:pPr marL="685800" lvl="1" indent="-247015">
              <a:lnSpc>
                <a:spcPct val="114999"/>
              </a:lnSpc>
              <a:spcBef>
                <a:spcPts val="0"/>
              </a:spcBef>
              <a:buFont typeface="Arial,Sans-Serif"/>
              <a:buChar char="•"/>
            </a:pPr>
            <a:r>
              <a:rPr lang="en" sz="1700" b="1">
                <a:solidFill>
                  <a:srgbClr val="0C0C0C"/>
                </a:solidFill>
              </a:rPr>
              <a:t>Analytics Reporting</a:t>
            </a:r>
            <a:r>
              <a:rPr lang="en" sz="1700">
                <a:solidFill>
                  <a:srgbClr val="0C0C0C"/>
                </a:solidFill>
              </a:rPr>
              <a:t>: Tracks processed/skipped links with grouped statistics.</a:t>
            </a:r>
            <a:endParaRPr lang="en-US">
              <a:solidFill>
                <a:srgbClr val="0C0C0C"/>
              </a:solidFill>
            </a:endParaRPr>
          </a:p>
        </p:txBody>
      </p:sp>
      <p:sp>
        <p:nvSpPr>
          <p:cNvPr id="4" name="Slide Number Placeholder 3">
            <a:extLst>
              <a:ext uri="{FF2B5EF4-FFF2-40B4-BE49-F238E27FC236}">
                <a16:creationId xmlns:a16="http://schemas.microsoft.com/office/drawing/2014/main" id="{15114A4D-4151-8A09-D03B-15F814EEB4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solidFill>
                  <a:srgbClr val="3F3F3F"/>
                </a:solidFill>
              </a:rPr>
              <a:t>5</a:t>
            </a:fld>
            <a:endParaRPr lang="en-US">
              <a:solidFill>
                <a:srgbClr val="3F3F3F"/>
              </a:solidFill>
            </a:endParaRPr>
          </a:p>
        </p:txBody>
      </p:sp>
      <p:sp>
        <p:nvSpPr>
          <p:cNvPr id="7" name="Rectangle 6">
            <a:extLst>
              <a:ext uri="{FF2B5EF4-FFF2-40B4-BE49-F238E27FC236}">
                <a16:creationId xmlns:a16="http://schemas.microsoft.com/office/drawing/2014/main" id="{616829AF-F8EA-FE67-D545-646FBB6E1907}"/>
              </a:ext>
            </a:extLst>
          </p:cNvPr>
          <p:cNvSpPr/>
          <p:nvPr/>
        </p:nvSpPr>
        <p:spPr>
          <a:xfrm>
            <a:off x="7277100" y="657224"/>
            <a:ext cx="4457700" cy="420052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C0C0C"/>
                </a:solidFill>
                <a:cs typeface="Arial"/>
              </a:rPr>
              <a:t>Database</a:t>
            </a: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a:p>
            <a:pPr algn="ctr"/>
            <a:endParaRPr lang="en-US">
              <a:solidFill>
                <a:srgbClr val="0C0C0C"/>
              </a:solidFill>
              <a:cs typeface="Arial"/>
            </a:endParaRPr>
          </a:p>
        </p:txBody>
      </p:sp>
      <p:sp>
        <p:nvSpPr>
          <p:cNvPr id="8" name="Rectangle 7">
            <a:extLst>
              <a:ext uri="{FF2B5EF4-FFF2-40B4-BE49-F238E27FC236}">
                <a16:creationId xmlns:a16="http://schemas.microsoft.com/office/drawing/2014/main" id="{10D52955-2672-90EC-8CA4-6F013CF9A3B0}"/>
              </a:ext>
            </a:extLst>
          </p:cNvPr>
          <p:cNvSpPr/>
          <p:nvPr/>
        </p:nvSpPr>
        <p:spPr>
          <a:xfrm>
            <a:off x="7505700" y="1238249"/>
            <a:ext cx="4010025" cy="205761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C0C0C"/>
                </a:solidFill>
                <a:cs typeface="Arial"/>
              </a:rPr>
              <a:t>Text                                                     </a:t>
            </a:r>
          </a:p>
        </p:txBody>
      </p:sp>
      <p:sp>
        <p:nvSpPr>
          <p:cNvPr id="10" name="Rectangle 9">
            <a:extLst>
              <a:ext uri="{FF2B5EF4-FFF2-40B4-BE49-F238E27FC236}">
                <a16:creationId xmlns:a16="http://schemas.microsoft.com/office/drawing/2014/main" id="{95DEB14C-813D-A227-248A-D959E9CD73C2}"/>
              </a:ext>
            </a:extLst>
          </p:cNvPr>
          <p:cNvSpPr/>
          <p:nvPr/>
        </p:nvSpPr>
        <p:spPr>
          <a:xfrm>
            <a:off x="7505699" y="3489761"/>
            <a:ext cx="4010025" cy="532744"/>
          </a:xfrm>
          <a:prstGeom prst="rect">
            <a:avLst/>
          </a:prstGeom>
          <a:solidFill>
            <a:schemeClr val="accent5">
              <a:lumMod val="20000"/>
              <a:lumOff val="80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C0C0C"/>
                </a:solidFill>
                <a:cs typeface="Arial"/>
              </a:rPr>
              <a:t>Codes*</a:t>
            </a:r>
          </a:p>
        </p:txBody>
      </p:sp>
      <p:sp>
        <p:nvSpPr>
          <p:cNvPr id="11" name="Rectangle 10">
            <a:extLst>
              <a:ext uri="{FF2B5EF4-FFF2-40B4-BE49-F238E27FC236}">
                <a16:creationId xmlns:a16="http://schemas.microsoft.com/office/drawing/2014/main" id="{0D081B54-93D8-782D-2CF0-6B2A11C1B0B7}"/>
              </a:ext>
            </a:extLst>
          </p:cNvPr>
          <p:cNvSpPr/>
          <p:nvPr/>
        </p:nvSpPr>
        <p:spPr>
          <a:xfrm>
            <a:off x="7505699" y="4219464"/>
            <a:ext cx="4010025" cy="523985"/>
          </a:xfrm>
          <a:prstGeom prst="rect">
            <a:avLst/>
          </a:prstGeom>
          <a:solidFill>
            <a:schemeClr val="accent4">
              <a:lumMod val="20000"/>
              <a:lumOff val="80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C0C0C"/>
                </a:solidFill>
                <a:cs typeface="Arial"/>
              </a:rPr>
              <a:t>Multimedia* (images, graphs, ...)</a:t>
            </a:r>
          </a:p>
        </p:txBody>
      </p:sp>
      <p:sp>
        <p:nvSpPr>
          <p:cNvPr id="12" name="Rectangle 11">
            <a:extLst>
              <a:ext uri="{FF2B5EF4-FFF2-40B4-BE49-F238E27FC236}">
                <a16:creationId xmlns:a16="http://schemas.microsoft.com/office/drawing/2014/main" id="{489286BC-898D-43B5-29A7-9C279638E0D7}"/>
              </a:ext>
            </a:extLst>
          </p:cNvPr>
          <p:cNvSpPr/>
          <p:nvPr/>
        </p:nvSpPr>
        <p:spPr>
          <a:xfrm>
            <a:off x="7277099" y="5076824"/>
            <a:ext cx="4457700" cy="981075"/>
          </a:xfrm>
          <a:prstGeom prst="rect">
            <a:avLst/>
          </a:prstGeom>
          <a:solidFill>
            <a:srgbClr val="DEFCD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rgbClr val="0C0C0C"/>
                </a:solidFill>
                <a:cs typeface="Arial"/>
              </a:rPr>
              <a:t>Metadata </a:t>
            </a:r>
          </a:p>
          <a:p>
            <a:pPr algn="ctr"/>
            <a:r>
              <a:rPr lang="en-US">
                <a:solidFill>
                  <a:srgbClr val="0C0C0C"/>
                </a:solidFill>
                <a:cs typeface="Arial"/>
              </a:rPr>
              <a:t>[title, </a:t>
            </a:r>
            <a:r>
              <a:rPr lang="en-US" err="1">
                <a:solidFill>
                  <a:srgbClr val="0C0C0C"/>
                </a:solidFill>
                <a:cs typeface="Arial"/>
              </a:rPr>
              <a:t>url</a:t>
            </a:r>
            <a:r>
              <a:rPr lang="en-US">
                <a:solidFill>
                  <a:srgbClr val="0C0C0C"/>
                </a:solidFill>
                <a:cs typeface="Arial"/>
              </a:rPr>
              <a:t>, timestamp, visibility, collaboration, </a:t>
            </a:r>
            <a:r>
              <a:rPr lang="en-US" err="1">
                <a:solidFill>
                  <a:srgbClr val="0C0C0C"/>
                </a:solidFill>
                <a:cs typeface="Arial"/>
              </a:rPr>
              <a:t>filepath</a:t>
            </a:r>
            <a:r>
              <a:rPr lang="en-US">
                <a:solidFill>
                  <a:srgbClr val="0C0C0C"/>
                </a:solidFill>
                <a:cs typeface="Arial"/>
              </a:rPr>
              <a:t>, type]</a:t>
            </a:r>
          </a:p>
        </p:txBody>
      </p:sp>
      <p:sp>
        <p:nvSpPr>
          <p:cNvPr id="13" name="Rectangle 12">
            <a:extLst>
              <a:ext uri="{FF2B5EF4-FFF2-40B4-BE49-F238E27FC236}">
                <a16:creationId xmlns:a16="http://schemas.microsoft.com/office/drawing/2014/main" id="{0854295A-B1FF-3D5B-19ED-791D4E906840}"/>
              </a:ext>
            </a:extLst>
          </p:cNvPr>
          <p:cNvSpPr/>
          <p:nvPr/>
        </p:nvSpPr>
        <p:spPr>
          <a:xfrm>
            <a:off x="8191499" y="1314449"/>
            <a:ext cx="3133725" cy="55245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rgbClr val="0C0C0C"/>
                </a:solidFill>
                <a:cs typeface="Arial"/>
                <a:hlinkClick r:id="rId3">
                  <a:extLst>
                    <a:ext uri="{A12FA001-AC4F-418D-AE19-62706E023703}">
                      <ahyp:hlinkClr xmlns:ahyp="http://schemas.microsoft.com/office/drawing/2018/hyperlinkcolor" val="tx"/>
                    </a:ext>
                  </a:extLst>
                </a:hlinkClick>
              </a:rPr>
              <a:t>www.bnl.gov/public</a:t>
            </a:r>
            <a:r>
              <a:rPr lang="en-US" sz="1200">
                <a:solidFill>
                  <a:srgbClr val="0C0C0C"/>
                </a:solidFill>
                <a:cs typeface="Arial"/>
              </a:rPr>
              <a:t>, </a:t>
            </a:r>
            <a:r>
              <a:rPr lang="en-US" sz="1200">
                <a:solidFill>
                  <a:srgbClr val="0C0C0C"/>
                </a:solidFill>
                <a:cs typeface="Arial"/>
                <a:hlinkClick r:id="rId4">
                  <a:extLst>
                    <a:ext uri="{A12FA001-AC4F-418D-AE19-62706E023703}">
                      <ahyp:hlinkClr xmlns:ahyp="http://schemas.microsoft.com/office/drawing/2018/hyperlinkcolor" val="tx"/>
                    </a:ext>
                  </a:extLst>
                </a:hlinkClick>
              </a:rPr>
              <a:t>www.star.bnl.gov</a:t>
            </a:r>
            <a:r>
              <a:rPr lang="en-US" sz="1200">
                <a:solidFill>
                  <a:srgbClr val="0C0C0C"/>
                </a:solidFill>
                <a:cs typeface="Arial"/>
              </a:rPr>
              <a:t>, </a:t>
            </a:r>
            <a:r>
              <a:rPr lang="en-US" sz="1200">
                <a:solidFill>
                  <a:srgbClr val="0C0C0C"/>
                </a:solidFill>
                <a:cs typeface="Arial"/>
                <a:hlinkClick r:id="rId5">
                  <a:extLst>
                    <a:ext uri="{A12FA001-AC4F-418D-AE19-62706E023703}">
                      <ahyp:hlinkClr xmlns:ahyp="http://schemas.microsoft.com/office/drawing/2018/hyperlinkcolor" val="tx"/>
                    </a:ext>
                  </a:extLst>
                </a:hlinkClick>
              </a:rPr>
              <a:t>www.sphenix.bnl.gov</a:t>
            </a:r>
            <a:r>
              <a:rPr lang="en-US" sz="1200">
                <a:solidFill>
                  <a:srgbClr val="0C0C0C"/>
                </a:solidFill>
                <a:cs typeface="Arial"/>
              </a:rPr>
              <a:t>, </a:t>
            </a:r>
            <a:r>
              <a:rPr lang="en-US" sz="1200">
                <a:solidFill>
                  <a:srgbClr val="0C0C0C"/>
                </a:solidFill>
                <a:cs typeface="Arial"/>
                <a:hlinkClick r:id="rId6">
                  <a:extLst>
                    <a:ext uri="{A12FA001-AC4F-418D-AE19-62706E023703}">
                      <ahyp:hlinkClr xmlns:ahyp="http://schemas.microsoft.com/office/drawing/2018/hyperlinkcolor" val="tx"/>
                    </a:ext>
                  </a:extLst>
                </a:hlinkClick>
              </a:rPr>
              <a:t>www.phenix.bnl.gov</a:t>
            </a:r>
            <a:r>
              <a:rPr lang="en-US" sz="1200">
                <a:solidFill>
                  <a:srgbClr val="0C0C0C"/>
                </a:solidFill>
                <a:cs typeface="Arial"/>
              </a:rPr>
              <a:t> </a:t>
            </a:r>
          </a:p>
        </p:txBody>
      </p:sp>
      <p:sp>
        <p:nvSpPr>
          <p:cNvPr id="14" name="Rectangle 13">
            <a:extLst>
              <a:ext uri="{FF2B5EF4-FFF2-40B4-BE49-F238E27FC236}">
                <a16:creationId xmlns:a16="http://schemas.microsoft.com/office/drawing/2014/main" id="{B8CE6FBD-8F69-7D0A-4AD7-601E52E93ED4}"/>
              </a:ext>
            </a:extLst>
          </p:cNvPr>
          <p:cNvSpPr/>
          <p:nvPr/>
        </p:nvSpPr>
        <p:spPr>
          <a:xfrm>
            <a:off x="8191499" y="2506716"/>
            <a:ext cx="3133725" cy="705069"/>
          </a:xfrm>
          <a:prstGeom prst="rect">
            <a:avLst/>
          </a:prstGeom>
          <a:solidFill>
            <a:schemeClr val="tx2">
              <a:lumMod val="85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lumMod val="95000"/>
                    <a:lumOff val="5000"/>
                  </a:schemeClr>
                </a:solidFill>
              </a:rPr>
              <a:t>Analysis Notes, Mailing Lists Threads,  Collaboration Chats, ...</a:t>
            </a:r>
            <a:endParaRPr lang="en-US" sz="1400">
              <a:solidFill>
                <a:schemeClr val="tx1">
                  <a:lumMod val="95000"/>
                  <a:lumOff val="5000"/>
                </a:schemeClr>
              </a:solidFill>
              <a:cs typeface="Arial"/>
            </a:endParaRPr>
          </a:p>
        </p:txBody>
      </p:sp>
      <p:sp>
        <p:nvSpPr>
          <p:cNvPr id="15" name="Rectangle 14">
            <a:extLst>
              <a:ext uri="{FF2B5EF4-FFF2-40B4-BE49-F238E27FC236}">
                <a16:creationId xmlns:a16="http://schemas.microsoft.com/office/drawing/2014/main" id="{6A54F50D-5A95-705C-F293-6581029BE548}"/>
              </a:ext>
            </a:extLst>
          </p:cNvPr>
          <p:cNvSpPr/>
          <p:nvPr/>
        </p:nvSpPr>
        <p:spPr>
          <a:xfrm>
            <a:off x="8191499" y="1995542"/>
            <a:ext cx="3133725" cy="345966"/>
          </a:xfrm>
          <a:prstGeom prst="rect">
            <a:avLst/>
          </a:prstGeom>
          <a:solidFill>
            <a:srgbClr val="D09EF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C0C0C"/>
                </a:solidFill>
                <a:cs typeface="Arial"/>
              </a:rPr>
              <a:t>Public Archives (</a:t>
            </a:r>
            <a:r>
              <a:rPr lang="en-US" sz="1400" err="1">
                <a:solidFill>
                  <a:srgbClr val="0C0C0C"/>
                </a:solidFill>
                <a:cs typeface="Arial"/>
              </a:rPr>
              <a:t>arXiv</a:t>
            </a:r>
            <a:r>
              <a:rPr lang="en-US" sz="1400">
                <a:solidFill>
                  <a:srgbClr val="0C0C0C"/>
                </a:solidFill>
                <a:cs typeface="Arial"/>
              </a:rPr>
              <a:t>) and Journals</a:t>
            </a:r>
          </a:p>
        </p:txBody>
      </p:sp>
      <p:sp>
        <p:nvSpPr>
          <p:cNvPr id="5" name="TextBox 4">
            <a:extLst>
              <a:ext uri="{FF2B5EF4-FFF2-40B4-BE49-F238E27FC236}">
                <a16:creationId xmlns:a16="http://schemas.microsoft.com/office/drawing/2014/main" id="{FADBC733-3687-4A7D-12B5-144CE59C760D}"/>
              </a:ext>
            </a:extLst>
          </p:cNvPr>
          <p:cNvSpPr txBox="1"/>
          <p:nvPr/>
        </p:nvSpPr>
        <p:spPr>
          <a:xfrm>
            <a:off x="7277099" y="6183696"/>
            <a:ext cx="164782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3F3F3F"/>
                </a:solidFill>
                <a:cs typeface="Arial"/>
              </a:rPr>
              <a:t>*Under development</a:t>
            </a:r>
          </a:p>
          <a:p>
            <a:r>
              <a:rPr lang="en-US" sz="1100" b="1">
                <a:solidFill>
                  <a:srgbClr val="3F3F3F"/>
                </a:solidFill>
                <a:cs typeface="Arial"/>
              </a:rPr>
              <a:t>_______</a:t>
            </a:r>
            <a:endParaRPr lang="en-US" sz="1100">
              <a:solidFill>
                <a:srgbClr val="3F3F3F"/>
              </a:solidFill>
              <a:cs typeface="Arial"/>
            </a:endParaRPr>
          </a:p>
          <a:p>
            <a:r>
              <a:rPr lang="en-US" sz="1100" b="1">
                <a:solidFill>
                  <a:srgbClr val="3F3F3F"/>
                </a:solidFill>
                <a:cs typeface="Arial"/>
              </a:rPr>
              <a:t>_  _  _  _</a:t>
            </a:r>
            <a:endParaRPr lang="en-US" sz="1100">
              <a:solidFill>
                <a:srgbClr val="3F3F3F"/>
              </a:solidFill>
              <a:cs typeface="Arial"/>
            </a:endParaRPr>
          </a:p>
        </p:txBody>
      </p:sp>
      <p:sp>
        <p:nvSpPr>
          <p:cNvPr id="9" name="TextBox 8">
            <a:extLst>
              <a:ext uri="{FF2B5EF4-FFF2-40B4-BE49-F238E27FC236}">
                <a16:creationId xmlns:a16="http://schemas.microsoft.com/office/drawing/2014/main" id="{0EC82B3E-ADEA-13F5-7628-E2603C77718E}"/>
              </a:ext>
            </a:extLst>
          </p:cNvPr>
          <p:cNvSpPr txBox="1"/>
          <p:nvPr/>
        </p:nvSpPr>
        <p:spPr>
          <a:xfrm>
            <a:off x="7907719" y="6428936"/>
            <a:ext cx="164782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3F3F3F"/>
                </a:solidFill>
                <a:cs typeface="Arial"/>
              </a:rPr>
              <a:t>Public data</a:t>
            </a:r>
            <a:endParaRPr lang="en-US">
              <a:solidFill>
                <a:srgbClr val="3F3F3F"/>
              </a:solidFill>
            </a:endParaRPr>
          </a:p>
          <a:p>
            <a:r>
              <a:rPr lang="en-US" sz="1100">
                <a:solidFill>
                  <a:srgbClr val="3F3F3F"/>
                </a:solidFill>
                <a:cs typeface="Arial"/>
              </a:rPr>
              <a:t>Private data</a:t>
            </a:r>
          </a:p>
        </p:txBody>
      </p:sp>
    </p:spTree>
    <p:extLst>
      <p:ext uri="{BB962C8B-B14F-4D97-AF65-F5344CB8AC3E}">
        <p14:creationId xmlns:p14="http://schemas.microsoft.com/office/powerpoint/2010/main" val="399981633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06E990-0E18-C99B-891F-9B820014F344}"/>
              </a:ext>
            </a:extLst>
          </p:cNvPr>
          <p:cNvPicPr>
            <a:picLocks noChangeAspect="1"/>
          </p:cNvPicPr>
          <p:nvPr/>
        </p:nvPicPr>
        <p:blipFill>
          <a:blip r:embed="rId2"/>
          <a:stretch>
            <a:fillRect/>
          </a:stretch>
        </p:blipFill>
        <p:spPr>
          <a:xfrm>
            <a:off x="3194504" y="183266"/>
            <a:ext cx="8928156" cy="6057418"/>
          </a:xfrm>
          <a:prstGeom prst="rect">
            <a:avLst/>
          </a:prstGeom>
        </p:spPr>
      </p:pic>
      <p:sp>
        <p:nvSpPr>
          <p:cNvPr id="4" name="Slide Number Placeholder 3">
            <a:extLst>
              <a:ext uri="{FF2B5EF4-FFF2-40B4-BE49-F238E27FC236}">
                <a16:creationId xmlns:a16="http://schemas.microsoft.com/office/drawing/2014/main" id="{B84A65D2-0541-9ACD-B469-F4C2BD9652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a:t>
            </a:fld>
            <a:endParaRPr lang="en-US"/>
          </a:p>
        </p:txBody>
      </p:sp>
      <p:sp>
        <p:nvSpPr>
          <p:cNvPr id="8" name="TextBox 7">
            <a:extLst>
              <a:ext uri="{FF2B5EF4-FFF2-40B4-BE49-F238E27FC236}">
                <a16:creationId xmlns:a16="http://schemas.microsoft.com/office/drawing/2014/main" id="{42BF7576-AF60-CB37-0F8E-E446544BB892}"/>
              </a:ext>
            </a:extLst>
          </p:cNvPr>
          <p:cNvSpPr txBox="1"/>
          <p:nvPr/>
        </p:nvSpPr>
        <p:spPr>
          <a:xfrm>
            <a:off x="712095" y="102327"/>
            <a:ext cx="2621162" cy="9733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cs typeface="Arial"/>
              </a:rPr>
              <a:t>ChatBot</a:t>
            </a:r>
            <a:r>
              <a:rPr lang="en-US" sz="2800" b="1">
                <a:cs typeface="Arial"/>
              </a:rPr>
              <a:t> </a:t>
            </a:r>
          </a:p>
          <a:p>
            <a:r>
              <a:rPr lang="en-US" sz="2800" b="1">
                <a:cs typeface="Arial"/>
              </a:rPr>
              <a:t>Frontend</a:t>
            </a:r>
          </a:p>
        </p:txBody>
      </p:sp>
      <p:sp>
        <p:nvSpPr>
          <p:cNvPr id="9" name="Oval 8">
            <a:extLst>
              <a:ext uri="{FF2B5EF4-FFF2-40B4-BE49-F238E27FC236}">
                <a16:creationId xmlns:a16="http://schemas.microsoft.com/office/drawing/2014/main" id="{EB84405C-9AE0-8775-C08B-8CBD1C3B1F98}"/>
              </a:ext>
            </a:extLst>
          </p:cNvPr>
          <p:cNvSpPr/>
          <p:nvPr/>
        </p:nvSpPr>
        <p:spPr>
          <a:xfrm>
            <a:off x="3195535" y="1331843"/>
            <a:ext cx="1656521" cy="5102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D00A780-CE3F-C6B0-6C0D-F7BAF1D8909C}"/>
              </a:ext>
            </a:extLst>
          </p:cNvPr>
          <p:cNvSpPr/>
          <p:nvPr/>
        </p:nvSpPr>
        <p:spPr>
          <a:xfrm>
            <a:off x="5296004" y="2522944"/>
            <a:ext cx="6149007" cy="5102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440F76E-AC16-D292-9CAC-371C04DBF212}"/>
              </a:ext>
            </a:extLst>
          </p:cNvPr>
          <p:cNvSpPr/>
          <p:nvPr/>
        </p:nvSpPr>
        <p:spPr>
          <a:xfrm>
            <a:off x="3923229" y="178903"/>
            <a:ext cx="1470991" cy="31805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9E052A-01F8-4908-11FA-4C13AEDE2F1D}"/>
              </a:ext>
            </a:extLst>
          </p:cNvPr>
          <p:cNvSpPr txBox="1"/>
          <p:nvPr/>
        </p:nvSpPr>
        <p:spPr>
          <a:xfrm>
            <a:off x="715617" y="1342160"/>
            <a:ext cx="1855304"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Accessible on BNL Network</a:t>
            </a:r>
            <a:endParaRPr lang="en-US"/>
          </a:p>
        </p:txBody>
      </p:sp>
      <p:sp>
        <p:nvSpPr>
          <p:cNvPr id="3" name="TextBox 2">
            <a:extLst>
              <a:ext uri="{FF2B5EF4-FFF2-40B4-BE49-F238E27FC236}">
                <a16:creationId xmlns:a16="http://schemas.microsoft.com/office/drawing/2014/main" id="{8B25185A-F8E9-644D-9394-D6F4573A992D}"/>
              </a:ext>
            </a:extLst>
          </p:cNvPr>
          <p:cNvSpPr txBox="1"/>
          <p:nvPr/>
        </p:nvSpPr>
        <p:spPr>
          <a:xfrm>
            <a:off x="715616" y="2270146"/>
            <a:ext cx="1855304" cy="230832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Default guest mode (access</a:t>
            </a:r>
            <a:r>
              <a:rPr lang="en-US">
                <a:solidFill>
                  <a:srgbClr val="000000"/>
                </a:solidFill>
                <a:latin typeface="Arial"/>
                <a:cs typeface="Arial"/>
              </a:rPr>
              <a:t> to public data only)</a:t>
            </a:r>
            <a:endParaRPr lang="en-US">
              <a:cs typeface="Arial"/>
            </a:endParaRPr>
          </a:p>
          <a:p>
            <a:r>
              <a:rPr lang="en-US">
                <a:cs typeface="Arial"/>
              </a:rPr>
              <a:t>Authentication provides access to internal information</a:t>
            </a:r>
          </a:p>
        </p:txBody>
      </p:sp>
      <p:sp>
        <p:nvSpPr>
          <p:cNvPr id="6" name="TextBox 5">
            <a:extLst>
              <a:ext uri="{FF2B5EF4-FFF2-40B4-BE49-F238E27FC236}">
                <a16:creationId xmlns:a16="http://schemas.microsoft.com/office/drawing/2014/main" id="{42A9FA83-1F20-9214-88FB-92E55F1F7767}"/>
              </a:ext>
            </a:extLst>
          </p:cNvPr>
          <p:cNvSpPr txBox="1"/>
          <p:nvPr/>
        </p:nvSpPr>
        <p:spPr>
          <a:xfrm>
            <a:off x="715616" y="4876799"/>
            <a:ext cx="1855304" cy="92333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Various models and inference engines</a:t>
            </a:r>
            <a:endParaRPr lang="en-US"/>
          </a:p>
        </p:txBody>
      </p:sp>
      <p:sp>
        <p:nvSpPr>
          <p:cNvPr id="7" name="Arrow: Left 6">
            <a:extLst>
              <a:ext uri="{FF2B5EF4-FFF2-40B4-BE49-F238E27FC236}">
                <a16:creationId xmlns:a16="http://schemas.microsoft.com/office/drawing/2014/main" id="{8D3F3DC4-2C80-494B-C35C-BA834A483498}"/>
              </a:ext>
            </a:extLst>
          </p:cNvPr>
          <p:cNvSpPr/>
          <p:nvPr/>
        </p:nvSpPr>
        <p:spPr>
          <a:xfrm rot="19500000">
            <a:off x="2464144" y="786530"/>
            <a:ext cx="1601857" cy="112643"/>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92AE3EBD-3C06-C5E3-22EB-124A1B91F01D}"/>
              </a:ext>
            </a:extLst>
          </p:cNvPr>
          <p:cNvSpPr/>
          <p:nvPr/>
        </p:nvSpPr>
        <p:spPr>
          <a:xfrm rot="19500000">
            <a:off x="2503739" y="1920194"/>
            <a:ext cx="897878" cy="147618"/>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5E070602-53CE-6999-7697-984079166A67}"/>
              </a:ext>
            </a:extLst>
          </p:cNvPr>
          <p:cNvSpPr/>
          <p:nvPr/>
        </p:nvSpPr>
        <p:spPr>
          <a:xfrm rot="19260000" flipV="1">
            <a:off x="2285641" y="3901794"/>
            <a:ext cx="3377963" cy="63242"/>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78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8EBC-8EED-DFA1-129C-27A270B7197B}"/>
              </a:ext>
            </a:extLst>
          </p:cNvPr>
          <p:cNvSpPr>
            <a:spLocks noGrp="1"/>
          </p:cNvSpPr>
          <p:nvPr>
            <p:ph type="title"/>
          </p:nvPr>
        </p:nvSpPr>
        <p:spPr>
          <a:xfrm>
            <a:off x="571500" y="250825"/>
            <a:ext cx="11049000" cy="1325563"/>
          </a:xfrm>
        </p:spPr>
        <p:txBody>
          <a:bodyPr>
            <a:normAutofit/>
          </a:bodyPr>
          <a:lstStyle/>
          <a:p>
            <a:r>
              <a:rPr lang="en-US"/>
              <a:t>Performance Comparison of Inference Engines</a:t>
            </a:r>
          </a:p>
        </p:txBody>
      </p:sp>
      <p:sp>
        <p:nvSpPr>
          <p:cNvPr id="3" name="Text Placeholder 2">
            <a:extLst>
              <a:ext uri="{FF2B5EF4-FFF2-40B4-BE49-F238E27FC236}">
                <a16:creationId xmlns:a16="http://schemas.microsoft.com/office/drawing/2014/main" id="{1D2497FC-0294-4A73-1649-4A01BD7A6A93}"/>
              </a:ext>
            </a:extLst>
          </p:cNvPr>
          <p:cNvSpPr>
            <a:spLocks noGrp="1"/>
          </p:cNvSpPr>
          <p:nvPr>
            <p:ph type="body" idx="1"/>
          </p:nvPr>
        </p:nvSpPr>
        <p:spPr>
          <a:xfrm>
            <a:off x="666750" y="1844675"/>
            <a:ext cx="7562850" cy="4207185"/>
          </a:xfrm>
        </p:spPr>
        <p:txBody>
          <a:bodyPr>
            <a:normAutofit lnSpcReduction="10000"/>
          </a:bodyPr>
          <a:lstStyle/>
          <a:p>
            <a:pPr marL="685800" indent="-457200">
              <a:buChar char="•"/>
            </a:pPr>
            <a:r>
              <a:rPr lang="en-US" sz="2400"/>
              <a:t>MCP client is an inference engine </a:t>
            </a:r>
          </a:p>
          <a:p>
            <a:pPr marL="1143000" lvl="1" indent="-457200"/>
            <a:r>
              <a:rPr lang="en-US" sz="2000" err="1"/>
              <a:t>LlamaCpp</a:t>
            </a:r>
            <a:r>
              <a:rPr lang="en-US" sz="2000"/>
              <a:t>, </a:t>
            </a:r>
            <a:r>
              <a:rPr lang="en-US" sz="2000" err="1"/>
              <a:t>vLLM</a:t>
            </a:r>
            <a:r>
              <a:rPr lang="en-US" sz="2000"/>
              <a:t>, </a:t>
            </a:r>
            <a:r>
              <a:rPr lang="en-US" sz="2000" err="1"/>
              <a:t>Ollama</a:t>
            </a:r>
            <a:r>
              <a:rPr lang="en-US" sz="2000"/>
              <a:t>, …</a:t>
            </a:r>
          </a:p>
          <a:p>
            <a:pPr marL="685800" indent="-457200">
              <a:buChar char="•"/>
            </a:pPr>
            <a:r>
              <a:rPr lang="en-US" sz="2400"/>
              <a:t>Need to understand their scaling behavior </a:t>
            </a:r>
          </a:p>
          <a:p>
            <a:pPr marL="1143000" lvl="1" indent="-457200"/>
            <a:r>
              <a:rPr lang="en-US" sz="2000"/>
              <a:t>Reduce latency</a:t>
            </a:r>
          </a:p>
          <a:p>
            <a:pPr marL="1143000" lvl="1" indent="-457200"/>
            <a:r>
              <a:rPr lang="en-US" sz="2000"/>
              <a:t>Enhance user experience</a:t>
            </a:r>
          </a:p>
          <a:p>
            <a:pPr marL="1143000" lvl="1" indent="-457200"/>
            <a:r>
              <a:rPr lang="en-US" sz="2000"/>
              <a:t>Minimize operational costs </a:t>
            </a:r>
          </a:p>
          <a:p>
            <a:pPr marL="685800" indent="-457200">
              <a:buChar char="•"/>
            </a:pPr>
            <a:r>
              <a:rPr lang="en-US" sz="2400"/>
              <a:t>Relevant metric is throughput (tokens/sec)</a:t>
            </a:r>
          </a:p>
          <a:p>
            <a:pPr marL="1143000" lvl="1" indent="-457200"/>
            <a:r>
              <a:rPr lang="en-US" sz="2000"/>
              <a:t>% GPU Utilization</a:t>
            </a:r>
          </a:p>
          <a:p>
            <a:pPr marL="1143000" lvl="1" indent="-457200"/>
            <a:r>
              <a:rPr lang="en-US" sz="2000"/>
              <a:t>Stochasticity of token generation</a:t>
            </a:r>
          </a:p>
          <a:p>
            <a:pPr marL="1143000" lvl="1" indent="-457200"/>
            <a:r>
              <a:rPr lang="en-US" sz="2000"/>
              <a:t>Fixed model Qwen3-8B (common denominator) </a:t>
            </a:r>
            <a:endParaRPr lang="en-US"/>
          </a:p>
          <a:p>
            <a:pPr marL="1143000" lvl="1" indent="-457200">
              <a:lnSpc>
                <a:spcPct val="80000"/>
              </a:lnSpc>
            </a:pPr>
            <a:r>
              <a:rPr lang="en-US" sz="2000"/>
              <a:t>Observe scaling behavior for 1, 2, 4 GPUs</a:t>
            </a:r>
          </a:p>
          <a:p>
            <a:pPr marL="1143000" lvl="1" indent="-457200"/>
            <a:r>
              <a:rPr lang="en-US" sz="2000"/>
              <a:t>GPUs: A6000, A100, H100</a:t>
            </a:r>
            <a:endParaRPr lang="en-US"/>
          </a:p>
        </p:txBody>
      </p:sp>
      <p:sp>
        <p:nvSpPr>
          <p:cNvPr id="4" name="Slide Number Placeholder 3">
            <a:extLst>
              <a:ext uri="{FF2B5EF4-FFF2-40B4-BE49-F238E27FC236}">
                <a16:creationId xmlns:a16="http://schemas.microsoft.com/office/drawing/2014/main" id="{FE6CEC51-4BB4-9F60-A032-9E0F05876A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a:t>
            </a:fld>
            <a:endParaRPr lang="en-US"/>
          </a:p>
        </p:txBody>
      </p:sp>
      <p:pic>
        <p:nvPicPr>
          <p:cNvPr id="5" name="Picture 4">
            <a:extLst>
              <a:ext uri="{FF2B5EF4-FFF2-40B4-BE49-F238E27FC236}">
                <a16:creationId xmlns:a16="http://schemas.microsoft.com/office/drawing/2014/main" id="{E2ADE615-587A-55C8-6AE8-1DD2977616B8}"/>
              </a:ext>
            </a:extLst>
          </p:cNvPr>
          <p:cNvPicPr>
            <a:picLocks noChangeAspect="1"/>
          </p:cNvPicPr>
          <p:nvPr/>
        </p:nvPicPr>
        <p:blipFill>
          <a:blip r:embed="rId2"/>
          <a:stretch>
            <a:fillRect/>
          </a:stretch>
        </p:blipFill>
        <p:spPr>
          <a:xfrm>
            <a:off x="7967663" y="1843088"/>
            <a:ext cx="3943350" cy="3943350"/>
          </a:xfrm>
          <a:prstGeom prst="rect">
            <a:avLst/>
          </a:prstGeom>
        </p:spPr>
      </p:pic>
    </p:spTree>
    <p:extLst>
      <p:ext uri="{BB962C8B-B14F-4D97-AF65-F5344CB8AC3E}">
        <p14:creationId xmlns:p14="http://schemas.microsoft.com/office/powerpoint/2010/main" val="114806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6"/>
          <p:cNvSpPr txBox="1">
            <a:spLocks noGrp="1"/>
          </p:cNvSpPr>
          <p:nvPr>
            <p:ph type="sldNum" idx="12"/>
          </p:nvPr>
        </p:nvSpPr>
        <p:spPr>
          <a:xfrm>
            <a:off x="6459632" y="5157788"/>
            <a:ext cx="2058000" cy="274000"/>
          </a:xfrm>
          <a:prstGeom prst="rect">
            <a:avLst/>
          </a:prstGeom>
          <a:noFill/>
          <a:ln>
            <a:noFill/>
          </a:ln>
        </p:spPr>
        <p:txBody>
          <a:bodyPr spcFirstLastPara="1" wrap="square" lIns="0" tIns="0" rIns="457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0"/>
              </a:spcAft>
              <a:buClr>
                <a:srgbClr val="000000"/>
              </a:buClr>
              <a:buSzPts val="900"/>
              <a:buFont typeface="Arial"/>
              <a:buNone/>
            </a:pPr>
            <a:fld id="{00000000-1234-1234-1234-123412341234}" type="slidenum">
              <a:rPr lang="en"/>
              <a:pPr marL="0" lvl="0" indent="0" algn="r" rtl="0">
                <a:spcBef>
                  <a:spcPts val="0"/>
                </a:spcBef>
                <a:spcAft>
                  <a:spcPts val="0"/>
                </a:spcAft>
                <a:buClr>
                  <a:srgbClr val="000000"/>
                </a:buClr>
                <a:buSzPts val="900"/>
                <a:buFont typeface="Arial"/>
                <a:buNone/>
              </a:pPr>
              <a:t>8</a:t>
            </a:fld>
            <a:endParaRPr/>
          </a:p>
        </p:txBody>
      </p:sp>
      <p:pic>
        <p:nvPicPr>
          <p:cNvPr id="153" name="Google Shape;153;p26"/>
          <p:cNvPicPr preferRelativeResize="0"/>
          <p:nvPr/>
        </p:nvPicPr>
        <p:blipFill rotWithShape="1">
          <a:blip r:embed="rId3">
            <a:alphaModFix/>
          </a:blip>
          <a:srcRect/>
          <a:stretch/>
        </p:blipFill>
        <p:spPr>
          <a:xfrm>
            <a:off x="875687" y="1553984"/>
            <a:ext cx="7772397" cy="2128540"/>
          </a:xfrm>
          <a:prstGeom prst="rect">
            <a:avLst/>
          </a:prstGeom>
          <a:noFill/>
          <a:ln>
            <a:noFill/>
          </a:ln>
        </p:spPr>
      </p:pic>
      <p:pic>
        <p:nvPicPr>
          <p:cNvPr id="154" name="Google Shape;154;p26"/>
          <p:cNvPicPr preferRelativeResize="0"/>
          <p:nvPr/>
        </p:nvPicPr>
        <p:blipFill rotWithShape="1">
          <a:blip r:embed="rId4">
            <a:alphaModFix/>
          </a:blip>
          <a:srcRect/>
          <a:stretch/>
        </p:blipFill>
        <p:spPr>
          <a:xfrm>
            <a:off x="953401" y="3910559"/>
            <a:ext cx="7694707" cy="2068207"/>
          </a:xfrm>
          <a:prstGeom prst="rect">
            <a:avLst/>
          </a:prstGeom>
          <a:noFill/>
          <a:ln>
            <a:noFill/>
          </a:ln>
        </p:spPr>
      </p:pic>
      <p:sp>
        <p:nvSpPr>
          <p:cNvPr id="155" name="Google Shape;155;p26"/>
          <p:cNvSpPr txBox="1"/>
          <p:nvPr/>
        </p:nvSpPr>
        <p:spPr>
          <a:xfrm>
            <a:off x="9194207" y="2024529"/>
            <a:ext cx="2426000" cy="2124000"/>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50" b="0" i="0" u="none" strike="noStrike" cap="none">
                <a:solidFill>
                  <a:srgbClr val="000000"/>
                </a:solidFill>
                <a:latin typeface="Arial"/>
                <a:ea typeface="Arial"/>
                <a:cs typeface="Arial"/>
                <a:sym typeface="Arial"/>
              </a:rPr>
              <a:t>New GPUs are generally better (!)</a:t>
            </a:r>
            <a:endParaRPr sz="1450"/>
          </a:p>
          <a:p>
            <a:pPr marL="0" marR="0" lvl="0" indent="0" algn="l" rtl="0">
              <a:lnSpc>
                <a:spcPct val="100000"/>
              </a:lnSpc>
              <a:spcBef>
                <a:spcPts val="0"/>
              </a:spcBef>
              <a:spcAft>
                <a:spcPts val="0"/>
              </a:spcAft>
              <a:buNone/>
            </a:pP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50" err="1"/>
              <a:t>Ollama</a:t>
            </a:r>
            <a:r>
              <a:rPr lang="en" sz="1450" b="0" i="0" u="none" strike="noStrike" cap="none">
                <a:solidFill>
                  <a:srgbClr val="000000"/>
                </a:solidFill>
                <a:latin typeface="Arial"/>
                <a:ea typeface="Arial"/>
                <a:cs typeface="Arial"/>
                <a:sym typeface="Arial"/>
              </a:rPr>
              <a:t> does not always benefit from more GPUs</a:t>
            </a:r>
            <a:endParaRPr sz="1450"/>
          </a:p>
          <a:p>
            <a:pPr marL="0" marR="0" lvl="0" indent="0" algn="l" rtl="0">
              <a:lnSpc>
                <a:spcPct val="100000"/>
              </a:lnSpc>
              <a:spcBef>
                <a:spcPts val="0"/>
              </a:spcBef>
              <a:spcAft>
                <a:spcPts val="0"/>
              </a:spcAft>
              <a:buNone/>
            </a:pP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50" b="0" i="0" u="none" strike="noStrike" cap="none" err="1">
                <a:solidFill>
                  <a:srgbClr val="000000"/>
                </a:solidFill>
                <a:latin typeface="Arial"/>
                <a:ea typeface="Arial"/>
                <a:cs typeface="Arial"/>
                <a:sym typeface="Arial"/>
              </a:rPr>
              <a:t>vLLM</a:t>
            </a:r>
            <a:r>
              <a:rPr lang="en" sz="1450" b="0" i="0" u="none" strike="noStrike" cap="none">
                <a:solidFill>
                  <a:srgbClr val="000000"/>
                </a:solidFill>
                <a:latin typeface="Arial"/>
                <a:ea typeface="Arial"/>
                <a:cs typeface="Arial"/>
                <a:sym typeface="Arial"/>
              </a:rPr>
              <a:t> increases throughput while keeping utilization similar.</a:t>
            </a:r>
            <a:endParaRPr sz="1450"/>
          </a:p>
        </p:txBody>
      </p:sp>
      <p:sp>
        <p:nvSpPr>
          <p:cNvPr id="156" name="Google Shape;156;p26"/>
          <p:cNvSpPr/>
          <p:nvPr/>
        </p:nvSpPr>
        <p:spPr>
          <a:xfrm>
            <a:off x="1957725" y="2529758"/>
            <a:ext cx="178400" cy="674000"/>
          </a:xfrm>
          <a:prstGeom prst="ellipse">
            <a:avLst/>
          </a:prstGeom>
          <a:noFill/>
          <a:ln w="19050" cap="flat" cmpd="sng">
            <a:solidFill>
              <a:schemeClr val="accent5"/>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157" name="Google Shape;157;p26"/>
          <p:cNvSpPr/>
          <p:nvPr/>
        </p:nvSpPr>
        <p:spPr>
          <a:xfrm>
            <a:off x="2424011" y="2529758"/>
            <a:ext cx="178400" cy="674000"/>
          </a:xfrm>
          <a:prstGeom prst="ellipse">
            <a:avLst/>
          </a:prstGeom>
          <a:noFill/>
          <a:ln w="19050" cap="flat" cmpd="sng">
            <a:solidFill>
              <a:schemeClr val="accent5"/>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158" name="Google Shape;158;p26"/>
          <p:cNvSpPr/>
          <p:nvPr/>
        </p:nvSpPr>
        <p:spPr>
          <a:xfrm>
            <a:off x="2890297" y="2529757"/>
            <a:ext cx="178400" cy="674000"/>
          </a:xfrm>
          <a:prstGeom prst="ellipse">
            <a:avLst/>
          </a:prstGeom>
          <a:noFill/>
          <a:ln w="19050" cap="flat" cmpd="sng">
            <a:solidFill>
              <a:schemeClr val="accent5"/>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159" name="Google Shape;159;p26"/>
          <p:cNvSpPr/>
          <p:nvPr/>
        </p:nvSpPr>
        <p:spPr>
          <a:xfrm>
            <a:off x="1957725" y="4263342"/>
            <a:ext cx="178400" cy="1296800"/>
          </a:xfrm>
          <a:prstGeom prst="ellipse">
            <a:avLst/>
          </a:prstGeom>
          <a:noFill/>
          <a:ln w="19050" cap="flat" cmpd="sng">
            <a:solidFill>
              <a:schemeClr val="accent5"/>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160" name="Google Shape;160;p26"/>
          <p:cNvSpPr/>
          <p:nvPr/>
        </p:nvSpPr>
        <p:spPr>
          <a:xfrm>
            <a:off x="2424011" y="4270814"/>
            <a:ext cx="178400" cy="1289600"/>
          </a:xfrm>
          <a:prstGeom prst="ellipse">
            <a:avLst/>
          </a:prstGeom>
          <a:noFill/>
          <a:ln w="19050" cap="flat" cmpd="sng">
            <a:solidFill>
              <a:schemeClr val="accent5"/>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161" name="Google Shape;161;p26"/>
          <p:cNvSpPr/>
          <p:nvPr/>
        </p:nvSpPr>
        <p:spPr>
          <a:xfrm>
            <a:off x="2890297" y="4263342"/>
            <a:ext cx="178400" cy="1296800"/>
          </a:xfrm>
          <a:prstGeom prst="ellipse">
            <a:avLst/>
          </a:prstGeom>
          <a:noFill/>
          <a:ln w="19050" cap="flat" cmpd="sng">
            <a:solidFill>
              <a:schemeClr val="accent5"/>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5" name="Title 1">
            <a:extLst>
              <a:ext uri="{FF2B5EF4-FFF2-40B4-BE49-F238E27FC236}">
                <a16:creationId xmlns:a16="http://schemas.microsoft.com/office/drawing/2014/main" id="{4E1DD6CF-4F6F-F8E7-7FD0-BABA179F0CBD}"/>
              </a:ext>
            </a:extLst>
          </p:cNvPr>
          <p:cNvSpPr txBox="1">
            <a:spLocks/>
          </p:cNvSpPr>
          <p:nvPr/>
        </p:nvSpPr>
        <p:spPr>
          <a:xfrm>
            <a:off x="571500" y="250825"/>
            <a:ext cx="110490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kern="0"/>
              <a:t>Performance Comparison of Inference Engines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7"/>
          <p:cNvSpPr txBox="1">
            <a:spLocks noGrp="1"/>
          </p:cNvSpPr>
          <p:nvPr>
            <p:ph type="sldNum" idx="12"/>
          </p:nvPr>
        </p:nvSpPr>
        <p:spPr>
          <a:xfrm>
            <a:off x="6459632" y="5157788"/>
            <a:ext cx="2058000" cy="274000"/>
          </a:xfrm>
          <a:prstGeom prst="rect">
            <a:avLst/>
          </a:prstGeom>
          <a:noFill/>
          <a:ln>
            <a:noFill/>
          </a:ln>
        </p:spPr>
        <p:txBody>
          <a:bodyPr spcFirstLastPara="1" wrap="square" lIns="0" tIns="0" rIns="4570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0"/>
              </a:spcAft>
              <a:buClr>
                <a:srgbClr val="000000"/>
              </a:buClr>
              <a:buSzPts val="900"/>
              <a:buFont typeface="Arial"/>
              <a:buNone/>
            </a:pPr>
            <a:fld id="{00000000-1234-1234-1234-123412341234}" type="slidenum">
              <a:rPr lang="en"/>
              <a:pPr marL="0" lvl="0" indent="0" algn="r" rtl="0">
                <a:spcBef>
                  <a:spcPts val="0"/>
                </a:spcBef>
                <a:spcAft>
                  <a:spcPts val="0"/>
                </a:spcAft>
                <a:buClr>
                  <a:srgbClr val="000000"/>
                </a:buClr>
                <a:buSzPts val="900"/>
                <a:buFont typeface="Arial"/>
                <a:buNone/>
              </a:pPr>
              <a:t>9</a:t>
            </a:fld>
            <a:endParaRPr/>
          </a:p>
        </p:txBody>
      </p:sp>
      <p:pic>
        <p:nvPicPr>
          <p:cNvPr id="168" name="Google Shape;168;p27"/>
          <p:cNvPicPr preferRelativeResize="0"/>
          <p:nvPr/>
        </p:nvPicPr>
        <p:blipFill rotWithShape="1">
          <a:blip r:embed="rId3">
            <a:alphaModFix/>
          </a:blip>
          <a:srcRect/>
          <a:stretch/>
        </p:blipFill>
        <p:spPr>
          <a:xfrm>
            <a:off x="875687" y="1553984"/>
            <a:ext cx="7772397" cy="2128540"/>
          </a:xfrm>
          <a:prstGeom prst="rect">
            <a:avLst/>
          </a:prstGeom>
          <a:noFill/>
          <a:ln>
            <a:noFill/>
          </a:ln>
        </p:spPr>
      </p:pic>
      <p:pic>
        <p:nvPicPr>
          <p:cNvPr id="169" name="Google Shape;169;p27"/>
          <p:cNvPicPr preferRelativeResize="0"/>
          <p:nvPr/>
        </p:nvPicPr>
        <p:blipFill rotWithShape="1">
          <a:blip r:embed="rId4">
            <a:alphaModFix/>
          </a:blip>
          <a:srcRect/>
          <a:stretch/>
        </p:blipFill>
        <p:spPr>
          <a:xfrm>
            <a:off x="953401" y="3910559"/>
            <a:ext cx="7694707" cy="2068207"/>
          </a:xfrm>
          <a:prstGeom prst="rect">
            <a:avLst/>
          </a:prstGeom>
          <a:noFill/>
          <a:ln>
            <a:noFill/>
          </a:ln>
        </p:spPr>
      </p:pic>
      <p:sp>
        <p:nvSpPr>
          <p:cNvPr id="170" name="Google Shape;170;p27"/>
          <p:cNvSpPr txBox="1"/>
          <p:nvPr/>
        </p:nvSpPr>
        <p:spPr>
          <a:xfrm>
            <a:off x="9194207" y="2034054"/>
            <a:ext cx="2426000" cy="3027200"/>
          </a:xfrm>
          <a:prstGeom prst="rect">
            <a:avLst/>
          </a:prstGeom>
          <a:noFill/>
          <a:ln>
            <a:noFill/>
          </a:ln>
        </p:spPr>
        <p:txBody>
          <a:bodyPr spcFirstLastPara="1" wrap="square" lIns="91433" tIns="45700" rIns="91433"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 sz="1450" b="0" i="0" u="none" strike="noStrike" cap="none">
                <a:solidFill>
                  <a:srgbClr val="000000"/>
                </a:solidFill>
                <a:latin typeface="Arial"/>
                <a:ea typeface="Arial"/>
                <a:cs typeface="Arial"/>
                <a:sym typeface="Arial"/>
              </a:rPr>
              <a:t>New GPUs are generally better (!)</a:t>
            </a:r>
            <a:endParaRPr sz="1450"/>
          </a:p>
          <a:p>
            <a:pPr marL="0" marR="0" lvl="0" indent="0" algn="l" rtl="0">
              <a:lnSpc>
                <a:spcPct val="100000"/>
              </a:lnSpc>
              <a:spcBef>
                <a:spcPts val="0"/>
              </a:spcBef>
              <a:spcAft>
                <a:spcPts val="0"/>
              </a:spcAft>
              <a:buNone/>
            </a:pP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50" err="1"/>
              <a:t>Ollama</a:t>
            </a:r>
            <a:r>
              <a:rPr lang="en" sz="1450" b="0" i="0" u="none" strike="noStrike" cap="none">
                <a:solidFill>
                  <a:srgbClr val="000000"/>
                </a:solidFill>
                <a:latin typeface="Arial"/>
                <a:ea typeface="Arial"/>
                <a:cs typeface="Arial"/>
                <a:sym typeface="Arial"/>
              </a:rPr>
              <a:t> does not always benefit from more GPUs</a:t>
            </a:r>
            <a:endParaRPr sz="1450"/>
          </a:p>
          <a:p>
            <a:pPr marL="0" marR="0" lvl="0" indent="0" algn="l" rtl="0">
              <a:lnSpc>
                <a:spcPct val="100000"/>
              </a:lnSpc>
              <a:spcBef>
                <a:spcPts val="0"/>
              </a:spcBef>
              <a:spcAft>
                <a:spcPts val="0"/>
              </a:spcAft>
              <a:buNone/>
            </a:pP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50" b="0" i="0" u="none" strike="noStrike" cap="none" err="1">
                <a:solidFill>
                  <a:srgbClr val="000000"/>
                </a:solidFill>
                <a:latin typeface="Arial"/>
                <a:ea typeface="Arial"/>
                <a:cs typeface="Arial"/>
                <a:sym typeface="Arial"/>
              </a:rPr>
              <a:t>vLLM</a:t>
            </a:r>
            <a:r>
              <a:rPr lang="en" sz="1450" b="0" i="0" u="none" strike="noStrike" cap="none">
                <a:solidFill>
                  <a:srgbClr val="000000"/>
                </a:solidFill>
                <a:latin typeface="Arial"/>
                <a:ea typeface="Arial"/>
                <a:cs typeface="Arial"/>
                <a:sym typeface="Arial"/>
              </a:rPr>
              <a:t> increases throughput while keeping utilization similar.</a:t>
            </a:r>
            <a:endParaRPr sz="1450"/>
          </a:p>
          <a:p>
            <a:pPr marL="0" marR="0" lvl="0" indent="0" algn="l" rtl="0">
              <a:lnSpc>
                <a:spcPct val="100000"/>
              </a:lnSpc>
              <a:spcBef>
                <a:spcPts val="0"/>
              </a:spcBef>
              <a:spcAft>
                <a:spcPts val="0"/>
              </a:spcAft>
              <a:buNone/>
            </a:pP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50" b="0" i="0" u="none" strike="noStrike" cap="none" err="1">
                <a:solidFill>
                  <a:srgbClr val="000000"/>
                </a:solidFill>
                <a:latin typeface="Arial"/>
                <a:ea typeface="Arial"/>
                <a:cs typeface="Arial"/>
                <a:sym typeface="Arial"/>
              </a:rPr>
              <a:t>LlamaCpp</a:t>
            </a:r>
            <a:r>
              <a:rPr lang="en" sz="1450" b="0" i="0" u="none" strike="noStrike" cap="none">
                <a:solidFill>
                  <a:srgbClr val="000000"/>
                </a:solidFill>
                <a:latin typeface="Arial"/>
                <a:ea typeface="Arial"/>
                <a:cs typeface="Arial"/>
                <a:sym typeface="Arial"/>
              </a:rPr>
              <a:t> keeps throughput similar while reducing GPU utilization.</a:t>
            </a:r>
            <a:endParaRPr sz="1450"/>
          </a:p>
        </p:txBody>
      </p:sp>
      <p:sp>
        <p:nvSpPr>
          <p:cNvPr id="171" name="Google Shape;171;p27"/>
          <p:cNvSpPr/>
          <p:nvPr/>
        </p:nvSpPr>
        <p:spPr>
          <a:xfrm>
            <a:off x="2199661" y="2529757"/>
            <a:ext cx="178400" cy="674000"/>
          </a:xfrm>
          <a:prstGeom prst="ellipse">
            <a:avLst/>
          </a:prstGeom>
          <a:noFill/>
          <a:ln w="19050" cap="flat" cmpd="sng">
            <a:solidFill>
              <a:schemeClr val="accent6"/>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172" name="Google Shape;172;p27"/>
          <p:cNvSpPr/>
          <p:nvPr/>
        </p:nvSpPr>
        <p:spPr>
          <a:xfrm>
            <a:off x="2680209" y="2529757"/>
            <a:ext cx="178400" cy="674000"/>
          </a:xfrm>
          <a:prstGeom prst="ellipse">
            <a:avLst/>
          </a:prstGeom>
          <a:noFill/>
          <a:ln w="19050" cap="flat" cmpd="sng">
            <a:solidFill>
              <a:schemeClr val="accent6"/>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173" name="Google Shape;173;p27"/>
          <p:cNvSpPr/>
          <p:nvPr/>
        </p:nvSpPr>
        <p:spPr>
          <a:xfrm>
            <a:off x="3146496" y="2529756"/>
            <a:ext cx="178400" cy="674000"/>
          </a:xfrm>
          <a:prstGeom prst="ellipse">
            <a:avLst/>
          </a:prstGeom>
          <a:noFill/>
          <a:ln w="19050" cap="flat" cmpd="sng">
            <a:solidFill>
              <a:schemeClr val="accent6"/>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174" name="Google Shape;174;p27"/>
          <p:cNvSpPr/>
          <p:nvPr/>
        </p:nvSpPr>
        <p:spPr>
          <a:xfrm>
            <a:off x="2199661" y="4224086"/>
            <a:ext cx="178400" cy="1354000"/>
          </a:xfrm>
          <a:prstGeom prst="ellipse">
            <a:avLst/>
          </a:prstGeom>
          <a:noFill/>
          <a:ln w="19050" cap="flat" cmpd="sng">
            <a:solidFill>
              <a:schemeClr val="accent6"/>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175" name="Google Shape;175;p27"/>
          <p:cNvSpPr/>
          <p:nvPr/>
        </p:nvSpPr>
        <p:spPr>
          <a:xfrm>
            <a:off x="2680209" y="4904256"/>
            <a:ext cx="178400" cy="674000"/>
          </a:xfrm>
          <a:prstGeom prst="ellipse">
            <a:avLst/>
          </a:prstGeom>
          <a:noFill/>
          <a:ln w="19050" cap="flat" cmpd="sng">
            <a:solidFill>
              <a:schemeClr val="accent6"/>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176" name="Google Shape;176;p27"/>
          <p:cNvSpPr/>
          <p:nvPr/>
        </p:nvSpPr>
        <p:spPr>
          <a:xfrm>
            <a:off x="3146495" y="5171701"/>
            <a:ext cx="178400" cy="406400"/>
          </a:xfrm>
          <a:prstGeom prst="ellipse">
            <a:avLst/>
          </a:prstGeom>
          <a:noFill/>
          <a:ln w="19050" cap="flat" cmpd="sng">
            <a:solidFill>
              <a:schemeClr val="accent6"/>
            </a:solid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67" b="0" i="0" u="none" strike="noStrike" cap="none">
              <a:solidFill>
                <a:schemeClr val="lt1"/>
              </a:solidFill>
              <a:latin typeface="Arial"/>
              <a:ea typeface="Arial"/>
              <a:cs typeface="Arial"/>
              <a:sym typeface="Arial"/>
            </a:endParaRPr>
          </a:p>
        </p:txBody>
      </p:sp>
      <p:sp>
        <p:nvSpPr>
          <p:cNvPr id="5" name="Title 1">
            <a:extLst>
              <a:ext uri="{FF2B5EF4-FFF2-40B4-BE49-F238E27FC236}">
                <a16:creationId xmlns:a16="http://schemas.microsoft.com/office/drawing/2014/main" id="{4CDB7CBF-138F-475B-FD60-3A83E07DDABF}"/>
              </a:ext>
            </a:extLst>
          </p:cNvPr>
          <p:cNvSpPr txBox="1">
            <a:spLocks/>
          </p:cNvSpPr>
          <p:nvPr/>
        </p:nvSpPr>
        <p:spPr>
          <a:xfrm>
            <a:off x="571500" y="250825"/>
            <a:ext cx="110490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kern="0"/>
              <a:t>Performance Comparison of Inference Engines</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3710</Words>
  <Application>Microsoft Macintosh PowerPoint</Application>
  <PresentationFormat>Widescreen</PresentationFormat>
  <Paragraphs>517</Paragraphs>
  <Slides>19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Aptos</vt:lpstr>
      <vt:lpstr>Aptos Display</vt:lpstr>
      <vt:lpstr>Arial</vt:lpstr>
      <vt:lpstr>Arial,Sans-Serif</vt:lpstr>
      <vt:lpstr>Calibri</vt:lpstr>
      <vt:lpstr>Calibri Light</vt:lpstr>
      <vt:lpstr>Open Sans</vt:lpstr>
      <vt:lpstr>Roboto</vt:lpstr>
      <vt:lpstr>Segoe UI</vt:lpstr>
      <vt:lpstr>office theme</vt:lpstr>
      <vt:lpstr>BNL</vt:lpstr>
      <vt:lpstr>AI-Powered Assistant for Long-Term Access to RHIC Knowledge </vt:lpstr>
      <vt:lpstr>What is RHIC?</vt:lpstr>
      <vt:lpstr>Why we need (yet another) AI Assistant</vt:lpstr>
      <vt:lpstr>Our Solution: Domain-Specific AI Assistant</vt:lpstr>
      <vt:lpstr>RHIC Database</vt:lpstr>
      <vt:lpstr>PowerPoint Presentation</vt:lpstr>
      <vt:lpstr>Performance Comparison of Inference Engines</vt:lpstr>
      <vt:lpstr>PowerPoint Presentation</vt:lpstr>
      <vt:lpstr>PowerPoint Presentation</vt:lpstr>
      <vt:lpstr>Evaluating Responses: why local domain knowledge matters</vt:lpstr>
      <vt:lpstr>Evaluating Responses: why local domain knowledge matters</vt:lpstr>
      <vt:lpstr>Standardized Benchmark Scores (WIP)</vt:lpstr>
      <vt:lpstr>Standardized Benchmark Scores (WIP)</vt:lpstr>
      <vt:lpstr>Standardized Benchmark Scores (WIP)</vt:lpstr>
      <vt:lpstr>Standardized Benchmark Scores (WIP)</vt:lpstr>
      <vt:lpstr>Standardized Benchmark Scores (WIP)</vt:lpstr>
      <vt:lpstr>Standardized Benchmark Scores (WIP)</vt:lpstr>
      <vt:lpstr>Summary and 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Mohammad Atif, FNU</cp:lastModifiedBy>
  <cp:revision>9</cp:revision>
  <dcterms:created xsi:type="dcterms:W3CDTF">2024-04-01T15:10:55Z</dcterms:created>
  <dcterms:modified xsi:type="dcterms:W3CDTF">2025-09-11T14:29:39Z</dcterms:modified>
</cp:coreProperties>
</file>