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Play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gWjwhlkYz5UOvJBe3HpD7LXIeg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lay-bold.fntdata"/><Relationship Id="rId14" Type="http://schemas.openxmlformats.org/officeDocument/2006/relationships/font" Target="fonts/Play-regular.fntdata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1D1C1D"/>
                </a:solidFill>
                <a:highlight>
                  <a:srgbClr val="F8F8F8"/>
                </a:highlight>
              </a:rPr>
              <a:t>"number of ideas" to be the ideal measure of creativity; instead we view this as a proxy measure (that can be measured/quantified) that we believe is correlated to "actual creativity". (This is the core idea of the original AB.) </a:t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1D1C1D"/>
                </a:solidFill>
                <a:highlight>
                  <a:srgbClr val="F8F8F8"/>
                </a:highlight>
              </a:rPr>
              <a:t>the "gap" is less a measure of the LLMs (or our metric) and more a measure of the actual problem-space (science is harder)</a:t>
            </a:r>
            <a:br>
              <a:rPr lang="en-US" sz="1150">
                <a:solidFill>
                  <a:srgbClr val="1D1C1D"/>
                </a:solidFill>
                <a:highlight>
                  <a:srgbClr val="F8F8F8"/>
                </a:highlight>
              </a:rPr>
            </a:br>
            <a:r>
              <a:rPr lang="en-US" sz="1150">
                <a:solidFill>
                  <a:srgbClr val="1D1C1D"/>
                </a:solidFill>
                <a:highlight>
                  <a:srgbClr val="F8F8F8"/>
                </a:highlight>
              </a:rPr>
              <a:t>as models are getting better, their </a:t>
            </a:r>
            <a:r>
              <a:rPr lang="en-US" sz="1150">
                <a:solidFill>
                  <a:srgbClr val="1D1C1D"/>
                </a:solidFill>
                <a:highlight>
                  <a:srgbClr val="F8F8F8"/>
                </a:highlight>
              </a:rPr>
              <a:t>capabilities</a:t>
            </a:r>
            <a:r>
              <a:rPr lang="en-US" sz="1150">
                <a:solidFill>
                  <a:srgbClr val="1D1C1D"/>
                </a:solidFill>
                <a:highlight>
                  <a:srgbClr val="F8F8F8"/>
                </a:highlight>
              </a:rPr>
              <a:t> are growing heterogeneualy across </a:t>
            </a:r>
            <a:r>
              <a:rPr lang="en-US" sz="1150">
                <a:solidFill>
                  <a:srgbClr val="1D1C1D"/>
                </a:solidFill>
                <a:highlight>
                  <a:srgbClr val="F8F8F8"/>
                </a:highlight>
              </a:rPr>
              <a:t>different</a:t>
            </a:r>
            <a:r>
              <a:rPr lang="en-US" sz="1150">
                <a:solidFill>
                  <a:srgbClr val="1D1C1D"/>
                </a:solidFill>
                <a:highlight>
                  <a:srgbClr val="F8F8F8"/>
                </a:highlight>
              </a:rPr>
              <a:t> axis.</a:t>
            </a:r>
            <a:endParaRPr/>
          </a:p>
        </p:txBody>
      </p:sp>
      <p:sp>
        <p:nvSpPr>
          <p:cNvPr id="140" name="Google Shape;14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0" name="Google Shape;3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lang="en-US"/>
              <a:t>SciAidanBench:  Evaluating LLM Scientific Creativity</a:t>
            </a:r>
            <a:endParaRPr/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449855" y="4079875"/>
            <a:ext cx="11292289" cy="525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Shray Mathur, Noah van der Vleuten, J. Anibal Boscoboinik, Esther Tsai, Kevin Yager</a:t>
            </a:r>
            <a:endParaRPr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922" y="5859766"/>
            <a:ext cx="7180486" cy="998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Introducing SciAidanBench</a:t>
            </a:r>
            <a:endParaRPr/>
          </a:p>
        </p:txBody>
      </p:sp>
      <p:sp>
        <p:nvSpPr>
          <p:cNvPr id="96" name="Google Shape;96;p2"/>
          <p:cNvSpPr txBox="1"/>
          <p:nvPr>
            <p:ph idx="1" type="body"/>
          </p:nvPr>
        </p:nvSpPr>
        <p:spPr>
          <a:xfrm>
            <a:off x="838200" y="1825625"/>
            <a:ext cx="10515600" cy="20634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Benchmark of </a:t>
            </a:r>
            <a:r>
              <a:rPr b="1" lang="en-US"/>
              <a:t>155 open-ended scientific questions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Covers </a:t>
            </a:r>
            <a:r>
              <a:rPr b="1" lang="en-US"/>
              <a:t>6 domains</a:t>
            </a:r>
            <a:r>
              <a:rPr lang="en-US"/>
              <a:t>: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Physics (Fundamental, Astro, Synchrotron, and Condensed Matter)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Chemistry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Biology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Neuroscience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Nanoscience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Environmental Science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Work inspired from </a:t>
            </a:r>
            <a:r>
              <a:rPr b="1" lang="en-US"/>
              <a:t>AidanBench</a:t>
            </a:r>
            <a:r>
              <a:rPr lang="en-US"/>
              <a:t> (general creativity)</a:t>
            </a:r>
            <a:endParaRPr/>
          </a:p>
        </p:txBody>
      </p:sp>
      <p:sp>
        <p:nvSpPr>
          <p:cNvPr id="97" name="Google Shape;97;p2"/>
          <p:cNvSpPr txBox="1"/>
          <p:nvPr/>
        </p:nvSpPr>
        <p:spPr>
          <a:xfrm>
            <a:off x="16325" y="6515100"/>
            <a:ext cx="12192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22222"/>
                </a:solidFill>
                <a:highlight>
                  <a:srgbClr val="FFFFFF"/>
                </a:highlight>
              </a:rPr>
              <a:t>McLaughlin, Aidan, Anuja Uppuluri, and James Campbell. "AidanBench: Evaluating Novel Idea Generation on Open-Ended Questions." </a:t>
            </a:r>
            <a:r>
              <a:rPr i="1" lang="en-US" sz="1000">
                <a:solidFill>
                  <a:srgbClr val="222222"/>
                </a:solidFill>
                <a:highlight>
                  <a:srgbClr val="FFFFFF"/>
                </a:highlight>
              </a:rPr>
              <a:t>Language Gamification-NeurIPS 2024 Workshop</a:t>
            </a:r>
            <a:r>
              <a:rPr lang="en-US" sz="1000">
                <a:solidFill>
                  <a:srgbClr val="222222"/>
                </a:solidFill>
                <a:highlight>
                  <a:srgbClr val="FFFFFF"/>
                </a:highlight>
              </a:rPr>
              <a:t>.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How does this work?</a:t>
            </a:r>
            <a:endParaRPr/>
          </a:p>
        </p:txBody>
      </p:sp>
      <p:sp>
        <p:nvSpPr>
          <p:cNvPr id="103" name="Google Shape;103;p3"/>
          <p:cNvSpPr txBox="1"/>
          <p:nvPr>
            <p:ph idx="1" type="body"/>
          </p:nvPr>
        </p:nvSpPr>
        <p:spPr>
          <a:xfrm>
            <a:off x="838200" y="1825625"/>
            <a:ext cx="109797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SciAidanBench poses these open-ended questions and requires models to generate </a:t>
            </a:r>
            <a:r>
              <a:rPr b="1" lang="en-US"/>
              <a:t>as many answers as possible</a:t>
            </a:r>
            <a:r>
              <a:rPr lang="en-US"/>
              <a:t> while: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04" name="Google Shape;104;p3"/>
          <p:cNvSpPr txBox="1"/>
          <p:nvPr/>
        </p:nvSpPr>
        <p:spPr>
          <a:xfrm>
            <a:off x="838200" y="3078875"/>
            <a:ext cx="116250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Avoiding repetition (judged by an embedding model and an LLM),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838200" y="4899687"/>
            <a:ext cx="10231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Creativity Score = Total valid answers per question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773950" y="3876375"/>
            <a:ext cx="12524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Maintaining coherence and plausibility (assessed by separate</a:t>
            </a:r>
            <a:r>
              <a:rPr lang="en-US" sz="2800">
                <a:solidFill>
                  <a:schemeClr val="dk1"/>
                </a:solidFill>
              </a:rPr>
              <a:t>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LLM).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/>
          <p:nvPr/>
        </p:nvSpPr>
        <p:spPr>
          <a:xfrm>
            <a:off x="6510611" y="139966"/>
            <a:ext cx="3581267" cy="1480489"/>
          </a:xfrm>
          <a:prstGeom prst="roundRect">
            <a:avLst>
              <a:gd fmla="val 16667" name="adj"/>
            </a:avLst>
          </a:prstGeom>
          <a:solidFill>
            <a:srgbClr val="B3E5A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Suggest a practical, real-world application for Bose-Einstein condensates</a:t>
            </a:r>
            <a:b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an answer you HAVE NOT given previously</a:t>
            </a:r>
            <a:endParaRPr/>
          </a:p>
        </p:txBody>
      </p:sp>
      <p:sp>
        <p:nvSpPr>
          <p:cNvPr id="112" name="Google Shape;112;p4"/>
          <p:cNvSpPr txBox="1"/>
          <p:nvPr/>
        </p:nvSpPr>
        <p:spPr>
          <a:xfrm>
            <a:off x="10203351" y="602596"/>
            <a:ext cx="18381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SciAidanBench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penAI - YouTube" id="113" name="Google Shape;11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9289" y="2238222"/>
            <a:ext cx="74295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4"/>
          <p:cNvSpPr/>
          <p:nvPr/>
        </p:nvSpPr>
        <p:spPr>
          <a:xfrm>
            <a:off x="1779949" y="2043102"/>
            <a:ext cx="4316051" cy="113319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4B6A2"/>
              </a:gs>
              <a:gs pos="50000">
                <a:srgbClr val="F1AA93"/>
              </a:gs>
              <a:gs pos="100000">
                <a:srgbClr val="F49C7F"/>
              </a:gs>
            </a:gsLst>
            <a:lin ang="5400000" scaled="0"/>
          </a:gra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Atomic interferometers used in high-precision inertial sensors for navigation and fundamental physics experiments.</a:t>
            </a:r>
            <a:endParaRPr/>
          </a:p>
        </p:txBody>
      </p:sp>
      <p:pic>
        <p:nvPicPr>
          <p:cNvPr descr="OpenAI - YouTube" id="115" name="Google Shape;11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800" y="3708319"/>
            <a:ext cx="74295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/>
          <p:nvPr/>
        </p:nvSpPr>
        <p:spPr>
          <a:xfrm>
            <a:off x="1779950" y="3429000"/>
            <a:ext cx="4316050" cy="1328195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4B6A2"/>
              </a:gs>
              <a:gs pos="50000">
                <a:srgbClr val="F1AA93"/>
              </a:gs>
              <a:gs pos="100000">
                <a:srgbClr val="F49C7F"/>
              </a:gs>
            </a:gsLst>
            <a:lin ang="5400000" scaled="0"/>
          </a:gra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Utilizing Bose-Einstein condensates as quantum simulators to model complex quantum systems for the development and optimization of novel energy-efficient materials..</a:t>
            </a:r>
            <a:endParaRPr/>
          </a:p>
        </p:txBody>
      </p:sp>
      <p:sp>
        <p:nvSpPr>
          <p:cNvPr id="117" name="Google Shape;117;p4"/>
          <p:cNvSpPr txBox="1"/>
          <p:nvPr/>
        </p:nvSpPr>
        <p:spPr>
          <a:xfrm>
            <a:off x="6297877" y="2398576"/>
            <a:ext cx="106362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Novelty: </a:t>
            </a:r>
            <a:endParaRPr/>
          </a:p>
        </p:txBody>
      </p:sp>
      <p:sp>
        <p:nvSpPr>
          <p:cNvPr id="118" name="Google Shape;118;p4"/>
          <p:cNvSpPr/>
          <p:nvPr/>
        </p:nvSpPr>
        <p:spPr>
          <a:xfrm>
            <a:off x="7271097" y="2306535"/>
            <a:ext cx="1271019" cy="465996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A6D49D"/>
              </a:gs>
              <a:gs pos="50000">
                <a:srgbClr val="99C991"/>
              </a:gs>
              <a:gs pos="100000">
                <a:srgbClr val="88C57C"/>
              </a:gs>
            </a:gsLst>
            <a:lin ang="5400000" scaled="0"/>
          </a:gra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100%</a:t>
            </a:r>
            <a:endParaRPr/>
          </a:p>
        </p:txBody>
      </p:sp>
      <p:sp>
        <p:nvSpPr>
          <p:cNvPr id="119" name="Google Shape;119;p4"/>
          <p:cNvSpPr txBox="1"/>
          <p:nvPr/>
        </p:nvSpPr>
        <p:spPr>
          <a:xfrm>
            <a:off x="8879826" y="2398576"/>
            <a:ext cx="127101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Coherence: </a:t>
            </a:r>
            <a:endParaRPr/>
          </a:p>
        </p:txBody>
      </p:sp>
      <p:sp>
        <p:nvSpPr>
          <p:cNvPr id="120" name="Google Shape;120;p4"/>
          <p:cNvSpPr/>
          <p:nvPr/>
        </p:nvSpPr>
        <p:spPr>
          <a:xfrm>
            <a:off x="10203351" y="2306535"/>
            <a:ext cx="1271019" cy="465996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A6D49D"/>
              </a:gs>
              <a:gs pos="50000">
                <a:srgbClr val="99C991"/>
              </a:gs>
              <a:gs pos="100000">
                <a:srgbClr val="88C57C"/>
              </a:gs>
            </a:gsLst>
            <a:lin ang="5400000" scaled="0"/>
          </a:gra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90%</a:t>
            </a:r>
            <a:endParaRPr/>
          </a:p>
        </p:txBody>
      </p:sp>
      <p:sp>
        <p:nvSpPr>
          <p:cNvPr id="121" name="Google Shape;121;p4"/>
          <p:cNvSpPr txBox="1"/>
          <p:nvPr/>
        </p:nvSpPr>
        <p:spPr>
          <a:xfrm>
            <a:off x="6297877" y="3944513"/>
            <a:ext cx="106362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Novelty: </a:t>
            </a:r>
            <a:endParaRPr/>
          </a:p>
        </p:txBody>
      </p:sp>
      <p:sp>
        <p:nvSpPr>
          <p:cNvPr id="122" name="Google Shape;122;p4"/>
          <p:cNvSpPr/>
          <p:nvPr/>
        </p:nvSpPr>
        <p:spPr>
          <a:xfrm>
            <a:off x="7271097" y="3852472"/>
            <a:ext cx="1271019" cy="465996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A6D49D"/>
              </a:gs>
              <a:gs pos="50000">
                <a:srgbClr val="99C991"/>
              </a:gs>
              <a:gs pos="100000">
                <a:srgbClr val="88C57C"/>
              </a:gs>
            </a:gsLst>
            <a:lin ang="5400000" scaled="0"/>
          </a:gra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35%</a:t>
            </a:r>
            <a:endParaRPr/>
          </a:p>
        </p:txBody>
      </p:sp>
      <p:sp>
        <p:nvSpPr>
          <p:cNvPr id="123" name="Google Shape;123;p4"/>
          <p:cNvSpPr txBox="1"/>
          <p:nvPr/>
        </p:nvSpPr>
        <p:spPr>
          <a:xfrm>
            <a:off x="8879826" y="3944513"/>
            <a:ext cx="127101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Coherence: </a:t>
            </a:r>
            <a:endParaRPr/>
          </a:p>
        </p:txBody>
      </p:sp>
      <p:sp>
        <p:nvSpPr>
          <p:cNvPr id="124" name="Google Shape;124;p4"/>
          <p:cNvSpPr/>
          <p:nvPr/>
        </p:nvSpPr>
        <p:spPr>
          <a:xfrm>
            <a:off x="10203351" y="3852472"/>
            <a:ext cx="1271019" cy="465996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A6D49D"/>
              </a:gs>
              <a:gs pos="50000">
                <a:srgbClr val="99C991"/>
              </a:gs>
              <a:gs pos="100000">
                <a:srgbClr val="88C57C"/>
              </a:gs>
            </a:gsLst>
            <a:lin ang="5400000" scaled="0"/>
          </a:gra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85%</a:t>
            </a:r>
            <a:endParaRPr/>
          </a:p>
        </p:txBody>
      </p:sp>
      <p:pic>
        <p:nvPicPr>
          <p:cNvPr descr="OpenAI - YouTube" id="125" name="Google Shape;12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799" y="5289222"/>
            <a:ext cx="74295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"/>
          <p:cNvSpPr/>
          <p:nvPr/>
        </p:nvSpPr>
        <p:spPr>
          <a:xfrm>
            <a:off x="1779949" y="5009903"/>
            <a:ext cx="4316050" cy="1328195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4B6A2"/>
              </a:gs>
              <a:gs pos="50000">
                <a:srgbClr val="F1AA93"/>
              </a:gs>
              <a:gs pos="100000">
                <a:srgbClr val="F49C7F"/>
              </a:gs>
            </a:gsLst>
            <a:lin ang="5400000" scaled="0"/>
          </a:gra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Utilize Bose–Einstein condensates to study and harness quantum turbulence, enabling the engineering of frictionless fluid transport systems for advanced microfluidic and aerospace applications.</a:t>
            </a:r>
            <a:endParaRPr/>
          </a:p>
        </p:txBody>
      </p:sp>
      <p:sp>
        <p:nvSpPr>
          <p:cNvPr id="127" name="Google Shape;127;p4"/>
          <p:cNvSpPr txBox="1"/>
          <p:nvPr/>
        </p:nvSpPr>
        <p:spPr>
          <a:xfrm>
            <a:off x="6297876" y="5525416"/>
            <a:ext cx="106362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Novelty: </a:t>
            </a:r>
            <a:endParaRPr/>
          </a:p>
        </p:txBody>
      </p:sp>
      <p:sp>
        <p:nvSpPr>
          <p:cNvPr id="128" name="Google Shape;128;p4"/>
          <p:cNvSpPr/>
          <p:nvPr/>
        </p:nvSpPr>
        <p:spPr>
          <a:xfrm>
            <a:off x="7271096" y="5433375"/>
            <a:ext cx="1271019" cy="465996"/>
          </a:xfrm>
          <a:prstGeom prst="roundRect">
            <a:avLst>
              <a:gd fmla="val 16667" name="adj"/>
            </a:avLst>
          </a:prstGeom>
          <a:solidFill>
            <a:srgbClr val="FF3716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13%</a:t>
            </a:r>
            <a:endParaRPr/>
          </a:p>
        </p:txBody>
      </p:sp>
      <p:sp>
        <p:nvSpPr>
          <p:cNvPr id="129" name="Google Shape;129;p4"/>
          <p:cNvSpPr txBox="1"/>
          <p:nvPr/>
        </p:nvSpPr>
        <p:spPr>
          <a:xfrm>
            <a:off x="8879825" y="5525416"/>
            <a:ext cx="127101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Coherence: </a:t>
            </a:r>
            <a:endParaRPr/>
          </a:p>
        </p:txBody>
      </p:sp>
      <p:sp>
        <p:nvSpPr>
          <p:cNvPr id="130" name="Google Shape;130;p4"/>
          <p:cNvSpPr/>
          <p:nvPr/>
        </p:nvSpPr>
        <p:spPr>
          <a:xfrm>
            <a:off x="10203350" y="5433375"/>
            <a:ext cx="1271019" cy="465996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A6D49D"/>
              </a:gs>
              <a:gs pos="50000">
                <a:srgbClr val="99C991"/>
              </a:gs>
              <a:gs pos="100000">
                <a:srgbClr val="88C57C"/>
              </a:gs>
            </a:gsLst>
            <a:lin ang="5400000" scaled="0"/>
          </a:gra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70%</a:t>
            </a:r>
            <a:endParaRPr/>
          </a:p>
        </p:txBody>
      </p:sp>
      <p:sp>
        <p:nvSpPr>
          <p:cNvPr id="131" name="Google Shape;131;p4"/>
          <p:cNvSpPr txBox="1"/>
          <p:nvPr/>
        </p:nvSpPr>
        <p:spPr>
          <a:xfrm>
            <a:off x="0" y="6515100"/>
            <a:ext cx="12192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</a:rPr>
              <a:t>Full question list - https://gisaxs.com/index.php/Creativity_Prompts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Implementation Details </a:t>
            </a:r>
            <a:endParaRPr/>
          </a:p>
        </p:txBody>
      </p:sp>
      <p:sp>
        <p:nvSpPr>
          <p:cNvPr id="137" name="Google Shape;13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Evaluated </a:t>
            </a:r>
            <a:r>
              <a:rPr b="1" lang="en-US"/>
              <a:t>19 state-of-the-art LLMs</a:t>
            </a:r>
            <a:r>
              <a:rPr lang="en-US"/>
              <a:t> from 7 vendors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Both </a:t>
            </a:r>
            <a:r>
              <a:rPr b="1" lang="en-US"/>
              <a:t>standard</a:t>
            </a:r>
            <a:r>
              <a:rPr lang="en-US"/>
              <a:t> and </a:t>
            </a:r>
            <a:r>
              <a:rPr b="1" lang="en-US"/>
              <a:t>reasoning-enhanced</a:t>
            </a:r>
            <a:r>
              <a:rPr lang="en-US"/>
              <a:t> model variants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Stopping conditions: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Embedding dissimilarity threshold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Compare the embedding vector of each new idea with all previous ones. Stop generating when it is too similar to existing ideas.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LLM novelty judgment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Use a LLM to decide if a new idea is novel compared to the previous ones. If not, stop exploring further.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Coherence threshold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Use an LLM to check whether outputs are coherent; stop once coherence falls below a set bar.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Results – Scientific Creativity vs General Creativity</a:t>
            </a:r>
            <a:endParaRPr/>
          </a:p>
        </p:txBody>
      </p:sp>
      <p:sp>
        <p:nvSpPr>
          <p:cNvPr id="143" name="Google Shape;143;p6"/>
          <p:cNvSpPr txBox="1"/>
          <p:nvPr>
            <p:ph idx="1" type="body"/>
          </p:nvPr>
        </p:nvSpPr>
        <p:spPr>
          <a:xfrm>
            <a:off x="838200" y="1972769"/>
            <a:ext cx="4129216" cy="39340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228631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500"/>
              <a:t>Strong correlation between </a:t>
            </a:r>
            <a:r>
              <a:rPr b="1" lang="en-US" sz="4500"/>
              <a:t>general</a:t>
            </a:r>
            <a:r>
              <a:rPr lang="en-US" sz="4500"/>
              <a:t> and </a:t>
            </a:r>
            <a:r>
              <a:rPr b="1" lang="en-US" sz="4500"/>
              <a:t>scientific creativity</a:t>
            </a:r>
            <a:r>
              <a:rPr lang="en-US" sz="4500"/>
              <a:t> (r = 0.81)</a:t>
            </a:r>
            <a:endParaRPr/>
          </a:p>
          <a:p>
            <a:pPr indent="-228631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500"/>
              <a:t>But most models produce </a:t>
            </a:r>
            <a:r>
              <a:rPr b="1" lang="en-US" sz="4500"/>
              <a:t>fewer scientific ideas</a:t>
            </a:r>
            <a:r>
              <a:rPr lang="en-US" sz="4500"/>
              <a:t> than general ones</a:t>
            </a:r>
            <a:endParaRPr/>
          </a:p>
          <a:p>
            <a:pPr indent="-228631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 sz="4500"/>
              <a:t>Reasoning-enhanced models</a:t>
            </a:r>
            <a:r>
              <a:rPr lang="en-US" sz="4500"/>
              <a:t> outperform standard counterparts</a:t>
            </a:r>
            <a:endParaRPr/>
          </a:p>
          <a:p>
            <a:pPr indent="-11747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descr="Chart, scatter chart&#10;&#10;AI-generated content may be incorrect." id="144" name="Google Shape;14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6871" y="1194182"/>
            <a:ext cx="5518722" cy="5479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Results – Category Wise</a:t>
            </a:r>
            <a:endParaRPr/>
          </a:p>
        </p:txBody>
      </p:sp>
      <p:sp>
        <p:nvSpPr>
          <p:cNvPr id="150" name="Google Shape;150;p7"/>
          <p:cNvSpPr txBox="1"/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 specific trends: Different models better at different categories</a:t>
            </a:r>
            <a:endParaRPr/>
          </a:p>
        </p:txBody>
      </p:sp>
      <p:pic>
        <p:nvPicPr>
          <p:cNvPr descr="Chart, radar chart&#10;&#10;AI-generated content may be incorrect." id="151" name="Google Shape;151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7855" y="2581155"/>
            <a:ext cx="4645200" cy="409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Results – Analyzing  Response Verbosity</a:t>
            </a:r>
            <a:endParaRPr/>
          </a:p>
        </p:txBody>
      </p:sp>
      <p:sp>
        <p:nvSpPr>
          <p:cNvPr id="158" name="Google Shape;158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Vendor-specific trends: OpenAI concise, Anthropic verbose; </a:t>
            </a:r>
            <a:endParaRPr/>
          </a:p>
        </p:txBody>
      </p:sp>
      <p:pic>
        <p:nvPicPr>
          <p:cNvPr descr="Chart, scatter chart&#10;&#10;AI-generated content may be incorrect." id="159" name="Google Shape;15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6324" y="2831101"/>
            <a:ext cx="4868562" cy="3875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165" name="Google Shape;165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This work represents an initial exploration into evaluating the </a:t>
            </a:r>
            <a:r>
              <a:rPr i="1" lang="en-US"/>
              <a:t>scientific creativity</a:t>
            </a:r>
            <a:r>
              <a:rPr lang="en-US"/>
              <a:t> of LLMs.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We observe a heterogeneity in capabilities—both within and across models—suggesting a </a:t>
            </a:r>
            <a:r>
              <a:rPr i="1" lang="en-US"/>
              <a:t>jagged frontier</a:t>
            </a:r>
            <a:r>
              <a:rPr lang="en-US"/>
              <a:t> of performance.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 </a:t>
            </a:r>
            <a:r>
              <a:rPr lang="en-US"/>
              <a:t>interesting</a:t>
            </a:r>
            <a:r>
              <a:rPr lang="en-US"/>
              <a:t> direction: </a:t>
            </a:r>
            <a:r>
              <a:rPr i="1" lang="en-US"/>
              <a:t>Can creativity be enhanced by enabling models to pool knowledge and engage in collective brainstorming?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2025-08-25T18:17:31Z</dcterms:created>
  <dc:creator>Mathur, Shray</dc:creator>
</cp:coreProperties>
</file>