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8" r:id="rId6"/>
    <p:sldId id="267" r:id="rId7"/>
    <p:sldId id="272" r:id="rId8"/>
    <p:sldId id="274" r:id="rId9"/>
    <p:sldId id="269" r:id="rId10"/>
    <p:sldId id="270" r:id="rId11"/>
    <p:sldId id="273" r:id="rId12"/>
    <p:sldId id="261" r:id="rId13"/>
    <p:sldId id="259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>
      <p:cViewPr>
        <p:scale>
          <a:sx n="95" d="100"/>
          <a:sy n="95" d="100"/>
        </p:scale>
        <p:origin x="168" y="7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9/10/2025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9/10/2025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EC087-31B8-84A4-2AD7-C92A8A70C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89AA8-A49D-6DB5-25E0-2EA70E54D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59E49C-497F-1DD5-F32F-453A75634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C748D-0F9D-FC81-4136-47270C0C8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3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9/10/2025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9/10/2025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9/10/2025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9/10/2025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9/10/2025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2" y="228600"/>
            <a:ext cx="10515600" cy="15938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/>
              <a:t>Boundary Informed Method of Lines for </a:t>
            </a:r>
            <a:br>
              <a:rPr lang="en-US" dirty="0"/>
            </a:br>
            <a:r>
              <a:rPr lang="en-US" dirty="0"/>
              <a:t>Physics Informed Neural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D8FCF-424A-A6B7-41D8-D6216E359818}"/>
              </a:ext>
            </a:extLst>
          </p:cNvPr>
          <p:cNvSpPr txBox="1"/>
          <p:nvPr/>
        </p:nvSpPr>
        <p:spPr>
          <a:xfrm>
            <a:off x="1141411" y="1752600"/>
            <a:ext cx="853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An ML framework for enhanced PDE approximation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58C3D-2BC4-6C9E-E109-3F68CA7E2D51}"/>
              </a:ext>
            </a:extLst>
          </p:cNvPr>
          <p:cNvSpPr txBox="1"/>
          <p:nvPr/>
        </p:nvSpPr>
        <p:spPr>
          <a:xfrm>
            <a:off x="1217612" y="5257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Maximilian Cederholm, </a:t>
            </a:r>
            <a:r>
              <a:rPr lang="en-US" sz="1800" dirty="0" err="1"/>
              <a:t>Siyao</a:t>
            </a:r>
            <a:r>
              <a:rPr lang="en-US" sz="1800" dirty="0"/>
              <a:t> Wang, </a:t>
            </a:r>
            <a:r>
              <a:rPr lang="en-US" sz="1800" dirty="0" err="1"/>
              <a:t>Haochun</a:t>
            </a:r>
            <a:r>
              <a:rPr lang="en-US" sz="1800" dirty="0"/>
              <a:t> Wang, Ruichen Xu, </a:t>
            </a:r>
            <a:r>
              <a:rPr lang="en-US" sz="1800" dirty="0" err="1"/>
              <a:t>Yuefan</a:t>
            </a:r>
            <a:r>
              <a:rPr lang="en-US" sz="1800" dirty="0"/>
              <a:t> Deng</a:t>
            </a:r>
          </a:p>
          <a:p>
            <a:r>
              <a:rPr lang="en-US" sz="1800" dirty="0"/>
              <a:t>Department of Mathematics of Stony Brook University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0013" y="2112465"/>
            <a:ext cx="8938472" cy="2764335"/>
          </a:xfrm>
        </p:spPr>
        <p:txBody>
          <a:bodyPr/>
          <a:lstStyle/>
          <a:p>
            <a:r>
              <a:rPr lang="en-US" dirty="0"/>
              <a:t>Thanks for Listening!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0012" y="4951265"/>
            <a:ext cx="9498436" cy="1678135"/>
          </a:xfrm>
        </p:spPr>
        <p:txBody>
          <a:bodyPr>
            <a:normAutofit/>
          </a:bodyPr>
          <a:lstStyle/>
          <a:p>
            <a:r>
              <a:rPr lang="en-US" dirty="0"/>
              <a:t>Acknowledgements:</a:t>
            </a:r>
          </a:p>
          <a:p>
            <a:r>
              <a:rPr lang="en-US" dirty="0"/>
              <a:t>Professor </a:t>
            </a:r>
            <a:r>
              <a:rPr lang="en-US" dirty="0" err="1"/>
              <a:t>Yuefan</a:t>
            </a:r>
            <a:r>
              <a:rPr lang="en-US" dirty="0"/>
              <a:t> Deng, Ruichen Xu,</a:t>
            </a:r>
          </a:p>
          <a:p>
            <a:r>
              <a:rPr lang="en-US" dirty="0"/>
              <a:t>NYSDS, Stony Brook Math Department</a:t>
            </a:r>
          </a:p>
        </p:txBody>
      </p:sp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419339" y="304800"/>
            <a:ext cx="10360501" cy="812800"/>
          </a:xfrm>
        </p:spPr>
        <p:txBody>
          <a:bodyPr/>
          <a:lstStyle/>
          <a:p>
            <a:pPr algn="ctr"/>
            <a:r>
              <a:rPr lang="en-US" dirty="0"/>
              <a:t>Solving Partial Differential Equations</a:t>
            </a:r>
          </a:p>
        </p:txBody>
      </p:sp>
      <p:pic>
        <p:nvPicPr>
          <p:cNvPr id="5" name="Picture 4" descr="A graph of a solution&#10;&#10;AI-generated content may be incorrect.">
            <a:extLst>
              <a:ext uri="{FF2B5EF4-FFF2-40B4-BE49-F238E27FC236}">
                <a16:creationId xmlns:a16="http://schemas.microsoft.com/office/drawing/2014/main" id="{DD1490FE-905B-7F19-DEA0-23F87BC9E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26" y="2391904"/>
            <a:ext cx="2414956" cy="1653483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7" name="Picture 6" descr="A diagram of a network&#10;&#10;AI-generated content may be incorrect.">
            <a:extLst>
              <a:ext uri="{FF2B5EF4-FFF2-40B4-BE49-F238E27FC236}">
                <a16:creationId xmlns:a16="http://schemas.microsoft.com/office/drawing/2014/main" id="{09DA3E53-0D36-DAE7-D929-41E1D2741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52" y="2394424"/>
            <a:ext cx="2761219" cy="1653483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B46B76-25BC-D6FF-CE80-BE97CCA70269}"/>
              </a:ext>
            </a:extLst>
          </p:cNvPr>
          <p:cNvSpPr txBox="1"/>
          <p:nvPr/>
        </p:nvSpPr>
        <p:spPr>
          <a:xfrm>
            <a:off x="2681526" y="162990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Classical 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C529A-99E5-02F9-F5A2-9D54EF56D802}"/>
              </a:ext>
            </a:extLst>
          </p:cNvPr>
          <p:cNvSpPr txBox="1"/>
          <p:nvPr/>
        </p:nvSpPr>
        <p:spPr>
          <a:xfrm>
            <a:off x="6720126" y="162990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Modern Methods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C0124B-09E0-1C04-9DE2-8CB24FBB8299}"/>
              </a:ext>
            </a:extLst>
          </p:cNvPr>
          <p:cNvCxnSpPr>
            <a:cxnSpLocks/>
          </p:cNvCxnSpPr>
          <p:nvPr/>
        </p:nvCxnSpPr>
        <p:spPr>
          <a:xfrm flipH="1">
            <a:off x="1333261" y="1066800"/>
            <a:ext cx="1447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diagram of a network&#10;&#10;AI-generated content may be incorrect.">
            <a:extLst>
              <a:ext uri="{FF2B5EF4-FFF2-40B4-BE49-F238E27FC236}">
                <a16:creationId xmlns:a16="http://schemas.microsoft.com/office/drawing/2014/main" id="{BD59A29A-AF2F-BF40-7D3E-D110ED6FF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26" y="4525504"/>
            <a:ext cx="2021567" cy="126813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2" name="Picture 21" descr="A colorful cube with numbers and a graph&#10;&#10;AI-generated content may be incorrect.">
            <a:extLst>
              <a:ext uri="{FF2B5EF4-FFF2-40B4-BE49-F238E27FC236}">
                <a16:creationId xmlns:a16="http://schemas.microsoft.com/office/drawing/2014/main" id="{DC8DBD9C-3ACA-5DBC-652C-E6317B0BAF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54" y="4525504"/>
            <a:ext cx="1547812" cy="126813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4" name="Picture 23" descr="A diagram of a moving curve&#10;&#10;AI-generated content may be incorrect.">
            <a:extLst>
              <a:ext uri="{FF2B5EF4-FFF2-40B4-BE49-F238E27FC236}">
                <a16:creationId xmlns:a16="http://schemas.microsoft.com/office/drawing/2014/main" id="{30176DB5-4BA9-79BE-41E9-A94F033FC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31" y="4525504"/>
            <a:ext cx="2034446" cy="126813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29D1C3B-C045-A48F-85D8-5F7E9BB1BAD7}"/>
              </a:ext>
            </a:extLst>
          </p:cNvPr>
          <p:cNvSpPr txBox="1"/>
          <p:nvPr/>
        </p:nvSpPr>
        <p:spPr>
          <a:xfrm>
            <a:off x="3442074" y="4146946"/>
            <a:ext cx="1547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Method of Lines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4A4BE9-9605-99C5-E4F5-2EBD2551E8D0}"/>
              </a:ext>
            </a:extLst>
          </p:cNvPr>
          <p:cNvSpPr txBox="1"/>
          <p:nvPr/>
        </p:nvSpPr>
        <p:spPr>
          <a:xfrm>
            <a:off x="6903884" y="4144504"/>
            <a:ext cx="2761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Physics Informed Neural Networks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88235E-8190-0FA9-D25F-48D2AB0EBBEB}"/>
              </a:ext>
            </a:extLst>
          </p:cNvPr>
          <p:cNvSpPr txBox="1"/>
          <p:nvPr/>
        </p:nvSpPr>
        <p:spPr>
          <a:xfrm>
            <a:off x="1852578" y="5895201"/>
            <a:ext cx="1962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Finite Difference Method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8BD132-CE9A-99AD-C84B-8E3AD7757B1D}"/>
              </a:ext>
            </a:extLst>
          </p:cNvPr>
          <p:cNvSpPr txBox="1"/>
          <p:nvPr/>
        </p:nvSpPr>
        <p:spPr>
          <a:xfrm>
            <a:off x="4008539" y="5892551"/>
            <a:ext cx="1962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Finite Volume Method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80095F-1D9E-4E03-3EC6-ABCE1EA46C32}"/>
              </a:ext>
            </a:extLst>
          </p:cNvPr>
          <p:cNvSpPr txBox="1"/>
          <p:nvPr/>
        </p:nvSpPr>
        <p:spPr>
          <a:xfrm>
            <a:off x="6809928" y="5892551"/>
            <a:ext cx="927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DeepONet</a:t>
            </a:r>
            <a:endParaRPr lang="en-US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4DB7C9-20F7-5B2C-9C5A-DB8D7F06D89F}"/>
              </a:ext>
            </a:extLst>
          </p:cNvPr>
          <p:cNvSpPr txBox="1"/>
          <p:nvPr/>
        </p:nvSpPr>
        <p:spPr>
          <a:xfrm>
            <a:off x="8899728" y="5892550"/>
            <a:ext cx="1962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Fourier Neural Operators</a:t>
            </a:r>
          </a:p>
        </p:txBody>
      </p:sp>
      <p:pic>
        <p:nvPicPr>
          <p:cNvPr id="34" name="Picture 33" descr="A diagram of a function&#10;&#10;AI-generated content may be incorrect.">
            <a:extLst>
              <a:ext uri="{FF2B5EF4-FFF2-40B4-BE49-F238E27FC236}">
                <a16:creationId xmlns:a16="http://schemas.microsoft.com/office/drawing/2014/main" id="{40B862CF-9F7D-99F5-A0F7-E83EFF6581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26" y="4525504"/>
            <a:ext cx="2422286" cy="126813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7613" y="914400"/>
            <a:ext cx="4648200" cy="690563"/>
          </a:xfrm>
          <a:ln w="28575">
            <a:noFill/>
            <a:prstDash val="lgDashDot"/>
          </a:ln>
        </p:spPr>
        <p:txBody>
          <a:bodyPr/>
          <a:lstStyle/>
          <a:p>
            <a:r>
              <a:rPr lang="en-US" dirty="0"/>
              <a:t>Curse of Dimensionality</a:t>
            </a:r>
          </a:p>
        </p:txBody>
      </p:sp>
      <p:pic>
        <p:nvPicPr>
          <p:cNvPr id="5" name="Picture 4" descr="A diagram of a normality curve&#10;&#10;AI-generated content may be incorrect.">
            <a:extLst>
              <a:ext uri="{FF2B5EF4-FFF2-40B4-BE49-F238E27FC236}">
                <a16:creationId xmlns:a16="http://schemas.microsoft.com/office/drawing/2014/main" id="{BBF708AE-BD10-38CC-F4FA-85492E828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2209800"/>
            <a:ext cx="4339459" cy="350270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AFD3E5-0AA1-4CFF-CDBF-19701B626207}"/>
              </a:ext>
            </a:extLst>
          </p:cNvPr>
          <p:cNvSpPr txBox="1"/>
          <p:nvPr/>
        </p:nvSpPr>
        <p:spPr>
          <a:xfrm>
            <a:off x="6704012" y="2209800"/>
            <a:ext cx="266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Method of Lines:</a:t>
            </a:r>
          </a:p>
          <a:p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Reduces dimensionality </a:t>
            </a:r>
            <a:r>
              <a:rPr lang="en-US" sz="1800" dirty="0"/>
              <a:t>by converting to a system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25CE5-1FEA-AC24-E9D4-4BFA4461A389}"/>
              </a:ext>
            </a:extLst>
          </p:cNvPr>
          <p:cNvCxnSpPr/>
          <p:nvPr/>
        </p:nvCxnSpPr>
        <p:spPr>
          <a:xfrm>
            <a:off x="6704012" y="2209800"/>
            <a:ext cx="0" cy="3505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176451-5322-63EE-DA98-78E61B749361}"/>
              </a:ext>
            </a:extLst>
          </p:cNvPr>
          <p:cNvSpPr txBox="1"/>
          <p:nvPr/>
        </p:nvSpPr>
        <p:spPr>
          <a:xfrm>
            <a:off x="6704011" y="3424535"/>
            <a:ext cx="3581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Physics Informed Neural Networks:</a:t>
            </a:r>
          </a:p>
          <a:p>
            <a:r>
              <a:rPr lang="en-US" sz="1800" dirty="0"/>
              <a:t>Can 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approximate solutions</a:t>
            </a:r>
            <a:r>
              <a:rPr lang="en-US" sz="1800" dirty="0"/>
              <a:t> to  systems of ODEs/PDEs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AF7BF-8E95-873C-579C-A65ECC283D8E}"/>
              </a:ext>
            </a:extLst>
          </p:cNvPr>
          <p:cNvSpPr txBox="1"/>
          <p:nvPr/>
        </p:nvSpPr>
        <p:spPr>
          <a:xfrm>
            <a:off x="6704012" y="4639270"/>
            <a:ext cx="426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MOL-PINN:</a:t>
            </a:r>
          </a:p>
          <a:p>
            <a:r>
              <a:rPr lang="en-US" sz="1800" dirty="0"/>
              <a:t>Can solve PDEs by 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reducing dimensionality</a:t>
            </a:r>
            <a:r>
              <a:rPr lang="en-US" sz="1800" dirty="0"/>
              <a:t> and then 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approximating solutions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FCBD38-1D59-6D26-A4D6-C8ED6EA6ACB0}"/>
              </a:ext>
            </a:extLst>
          </p:cNvPr>
          <p:cNvCxnSpPr/>
          <p:nvPr/>
        </p:nvCxnSpPr>
        <p:spPr>
          <a:xfrm>
            <a:off x="1370012" y="1524000"/>
            <a:ext cx="99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A89AA-CFDA-2E09-BB9C-536923645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8D459B-0A4F-239A-0882-C083B26D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297" y="863600"/>
            <a:ext cx="5023852" cy="736600"/>
          </a:xfrm>
        </p:spPr>
        <p:txBody>
          <a:bodyPr>
            <a:normAutofit/>
          </a:bodyPr>
          <a:lstStyle/>
          <a:p>
            <a:r>
              <a:rPr lang="en-US" dirty="0"/>
              <a:t>Fixing Grid Dependence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00DF81-AB7C-C1A5-CF42-C7D48DA7FF8C}"/>
              </a:ext>
            </a:extLst>
          </p:cNvPr>
          <p:cNvGrpSpPr/>
          <p:nvPr/>
        </p:nvGrpSpPr>
        <p:grpSpPr>
          <a:xfrm>
            <a:off x="6451649" y="1120721"/>
            <a:ext cx="3124200" cy="3124200"/>
            <a:chOff x="6704012" y="2819400"/>
            <a:chExt cx="3124200" cy="31242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2B5814-73B0-A924-7418-9C2A98186DAA}"/>
                </a:ext>
              </a:extLst>
            </p:cNvPr>
            <p:cNvGrpSpPr/>
            <p:nvPr/>
          </p:nvGrpSpPr>
          <p:grpSpPr>
            <a:xfrm>
              <a:off x="6704012" y="2819400"/>
              <a:ext cx="3124200" cy="3124200"/>
              <a:chOff x="6704012" y="2819400"/>
              <a:chExt cx="3124200" cy="31242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42612C-4C72-1C3C-5890-C8E278424673}"/>
                  </a:ext>
                </a:extLst>
              </p:cNvPr>
              <p:cNvSpPr/>
              <p:nvPr/>
            </p:nvSpPr>
            <p:spPr>
              <a:xfrm>
                <a:off x="6704012" y="2819400"/>
                <a:ext cx="3124200" cy="31242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pic>
            <p:nvPicPr>
              <p:cNvPr id="4" name="Picture 3" descr="A graph of a slope&#10;&#10;AI-generated content may be incorrect.">
                <a:extLst>
                  <a:ext uri="{FF2B5EF4-FFF2-40B4-BE49-F238E27FC236}">
                    <a16:creationId xmlns:a16="http://schemas.microsoft.com/office/drawing/2014/main" id="{E168CBCB-8D48-DF25-2209-061E678BA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0212" y="2895600"/>
                <a:ext cx="2999950" cy="29718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4B93219-933D-1745-A8D5-909E50182CEC}"/>
                  </a:ext>
                </a:extLst>
              </p:cNvPr>
              <p:cNvSpPr/>
              <p:nvPr/>
            </p:nvSpPr>
            <p:spPr>
              <a:xfrm>
                <a:off x="7161212" y="2895600"/>
                <a:ext cx="2209800" cy="381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FB10CA-E477-50B0-407B-430428F997D5}"/>
                  </a:ext>
                </a:extLst>
              </p:cNvPr>
              <p:cNvSpPr txBox="1"/>
              <p:nvPr/>
            </p:nvSpPr>
            <p:spPr>
              <a:xfrm>
                <a:off x="7085012" y="2895600"/>
                <a:ext cx="2362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Finite Differences</a:t>
                </a: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E9118A-A292-DCB8-452B-7082C0619BF7}"/>
                </a:ext>
              </a:extLst>
            </p:cNvPr>
            <p:cNvSpPr/>
            <p:nvPr/>
          </p:nvSpPr>
          <p:spPr>
            <a:xfrm rot="20143082">
              <a:off x="6760522" y="5147323"/>
              <a:ext cx="351424" cy="685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D7774D7-A6AE-C194-E66A-52116B07E3EF}"/>
              </a:ext>
            </a:extLst>
          </p:cNvPr>
          <p:cNvSpPr txBox="1"/>
          <p:nvPr/>
        </p:nvSpPr>
        <p:spPr>
          <a:xfrm>
            <a:off x="9644805" y="1925479"/>
            <a:ext cx="144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Showcasing the evenly spaced structure of Finite differences for derivative approximations, forcing grids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1CFFA3-BF9A-CF07-25B7-ED83E4275C9A}"/>
              </a:ext>
            </a:extLst>
          </p:cNvPr>
          <p:cNvSpPr/>
          <p:nvPr/>
        </p:nvSpPr>
        <p:spPr>
          <a:xfrm>
            <a:off x="1370012" y="1828800"/>
            <a:ext cx="32004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EC260C-093F-6461-E372-EB1A78A849F7}"/>
              </a:ext>
            </a:extLst>
          </p:cNvPr>
          <p:cNvSpPr txBox="1"/>
          <p:nvPr/>
        </p:nvSpPr>
        <p:spPr>
          <a:xfrm>
            <a:off x="2570162" y="1962090"/>
            <a:ext cx="8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FD403-5A78-870D-0C7B-93E41CDA1031}"/>
              </a:ext>
            </a:extLst>
          </p:cNvPr>
          <p:cNvSpPr txBox="1"/>
          <p:nvPr/>
        </p:nvSpPr>
        <p:spPr>
          <a:xfrm>
            <a:off x="1231949" y="2295555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Requires derivatives at the boundaries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FA97FB-CD5D-02C3-66FC-27F838823E5B}"/>
              </a:ext>
            </a:extLst>
          </p:cNvPr>
          <p:cNvSpPr/>
          <p:nvPr/>
        </p:nvSpPr>
        <p:spPr>
          <a:xfrm>
            <a:off x="2132012" y="3962400"/>
            <a:ext cx="32004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513231-8AEC-EB38-E5C2-F8E2AF108614}"/>
              </a:ext>
            </a:extLst>
          </p:cNvPr>
          <p:cNvSpPr txBox="1"/>
          <p:nvPr/>
        </p:nvSpPr>
        <p:spPr>
          <a:xfrm>
            <a:off x="2167730" y="4095690"/>
            <a:ext cx="314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Finite Differences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5846D8-05CA-BEE3-8017-34912EFF22F7}"/>
              </a:ext>
            </a:extLst>
          </p:cNvPr>
          <p:cNvSpPr txBox="1"/>
          <p:nvPr/>
        </p:nvSpPr>
        <p:spPr>
          <a:xfrm>
            <a:off x="1986755" y="4429155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Are inaccurate and force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rigid grid structures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5035CD-D868-1D82-D63B-2D0388706E2F}"/>
              </a:ext>
            </a:extLst>
          </p:cNvPr>
          <p:cNvSpPr/>
          <p:nvPr/>
        </p:nvSpPr>
        <p:spPr>
          <a:xfrm>
            <a:off x="6261149" y="4953000"/>
            <a:ext cx="35052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571C02-8E96-A71A-59FB-C8E7F5E716E6}"/>
              </a:ext>
            </a:extLst>
          </p:cNvPr>
          <p:cNvSpPr txBox="1"/>
          <p:nvPr/>
        </p:nvSpPr>
        <p:spPr>
          <a:xfrm>
            <a:off x="6399212" y="5086290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Automatic Differentiation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55B6DF-45E2-42C5-E026-6DAB381CAA5F}"/>
              </a:ext>
            </a:extLst>
          </p:cNvPr>
          <p:cNvSpPr txBox="1"/>
          <p:nvPr/>
        </p:nvSpPr>
        <p:spPr>
          <a:xfrm>
            <a:off x="6261149" y="5419755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Is accurate and point-based, removing grid reliance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B8D53C6D-1538-D1CB-75E3-1852136645B2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16200000" flipH="1">
            <a:off x="2970212" y="3200400"/>
            <a:ext cx="762000" cy="762000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77683685-0AE4-6463-1243-451F15D53B46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>
            <a:off x="5332412" y="4648200"/>
            <a:ext cx="928737" cy="1125498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9B5815-B100-C900-C766-3EC1F2FF5DDE}"/>
              </a:ext>
            </a:extLst>
          </p:cNvPr>
          <p:cNvCxnSpPr>
            <a:cxnSpLocks/>
          </p:cNvCxnSpPr>
          <p:nvPr/>
        </p:nvCxnSpPr>
        <p:spPr>
          <a:xfrm>
            <a:off x="2513012" y="1524000"/>
            <a:ext cx="838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5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181593-F6E7-181D-5FA6-F0ADF442F18A}"/>
              </a:ext>
            </a:extLst>
          </p:cNvPr>
          <p:cNvCxnSpPr>
            <a:cxnSpLocks/>
          </p:cNvCxnSpPr>
          <p:nvPr/>
        </p:nvCxnSpPr>
        <p:spPr>
          <a:xfrm>
            <a:off x="2590640" y="1625600"/>
            <a:ext cx="1752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1A23720-3856-49A0-5C44-ED1A82C2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511" y="1016000"/>
            <a:ext cx="10360501" cy="736600"/>
          </a:xfrm>
        </p:spPr>
        <p:txBody>
          <a:bodyPr/>
          <a:lstStyle/>
          <a:p>
            <a:r>
              <a:rPr lang="en-US" dirty="0"/>
              <a:t>The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AE705-4710-D75A-783C-B62275E2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369" y="1968050"/>
            <a:ext cx="9808843" cy="4127950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876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114CB3-1F64-03B5-60D4-5EE2C78C9FF0}"/>
              </a:ext>
            </a:extLst>
          </p:cNvPr>
          <p:cNvCxnSpPr>
            <a:cxnSpLocks/>
          </p:cNvCxnSpPr>
          <p:nvPr/>
        </p:nvCxnSpPr>
        <p:spPr>
          <a:xfrm>
            <a:off x="6323012" y="5562600"/>
            <a:ext cx="4267200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0"/>
            <a:ext cx="10360501" cy="12239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9135" y="1706880"/>
            <a:ext cx="5078677" cy="187452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Underperformed</a:t>
            </a:r>
            <a:r>
              <a:rPr lang="en-US" dirty="0"/>
              <a:t> for 1D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Succeeded</a:t>
            </a:r>
            <a:r>
              <a:rPr lang="en-US" dirty="0"/>
              <a:t> for 2D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Succeeded</a:t>
            </a:r>
            <a:r>
              <a:rPr lang="en-US" dirty="0"/>
              <a:t> for 3D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537A6D-BBEB-095A-D985-1EBFA0934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12" y="1498600"/>
            <a:ext cx="5739414" cy="205752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9B2432-C07D-7DC9-6677-95CE6F6F90A5}"/>
              </a:ext>
            </a:extLst>
          </p:cNvPr>
          <p:cNvCxnSpPr>
            <a:cxnSpLocks/>
          </p:cNvCxnSpPr>
          <p:nvPr/>
        </p:nvCxnSpPr>
        <p:spPr>
          <a:xfrm>
            <a:off x="1370012" y="1143000"/>
            <a:ext cx="838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0C71BF-29C4-C5B8-720C-ED9BB69EC89B}"/>
              </a:ext>
            </a:extLst>
          </p:cNvPr>
          <p:cNvCxnSpPr>
            <a:cxnSpLocks/>
          </p:cNvCxnSpPr>
          <p:nvPr/>
        </p:nvCxnSpPr>
        <p:spPr>
          <a:xfrm>
            <a:off x="1522412" y="1524000"/>
            <a:ext cx="0" cy="2057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DECAB3-8BD8-D501-3E2A-F7078524EF54}"/>
              </a:ext>
            </a:extLst>
          </p:cNvPr>
          <p:cNvSpPr txBox="1"/>
          <p:nvPr/>
        </p:nvSpPr>
        <p:spPr>
          <a:xfrm>
            <a:off x="1370012" y="50292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Showcases an astounding </a:t>
            </a: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Complexity Robustness</a:t>
            </a:r>
          </a:p>
        </p:txBody>
      </p:sp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4BAF1B38-D69B-ABBC-110A-1BE2C2D360BB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rot="16200000" flipH="1">
            <a:off x="7782267" y="4331945"/>
            <a:ext cx="815291" cy="1143000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E83BB354-D620-9F0B-F188-D80FB6577B66}"/>
              </a:ext>
            </a:extLst>
          </p:cNvPr>
          <p:cNvCxnSpPr>
            <a:cxnSpLocks/>
            <a:stCxn id="12" idx="0"/>
            <a:endCxn id="14" idx="2"/>
          </p:cNvCxnSpPr>
          <p:nvPr/>
        </p:nvCxnSpPr>
        <p:spPr>
          <a:xfrm rot="5400000" flipH="1" flipV="1">
            <a:off x="5865812" y="3581400"/>
            <a:ext cx="838200" cy="2667000"/>
          </a:xfrm>
          <a:prstGeom prst="curvedConnector3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3511" y="1905000"/>
            <a:ext cx="4950301" cy="660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Fault 1:</a:t>
            </a:r>
            <a:b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dirty="0"/>
              <a:t> Time Scalability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1748E-7C8A-6B4A-A77D-CAC72042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11" y="990600"/>
            <a:ext cx="5856765" cy="211840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115D46-8FF5-3020-AD4F-9D2B77DAEBFB}"/>
              </a:ext>
            </a:extLst>
          </p:cNvPr>
          <p:cNvSpPr/>
          <p:nvPr/>
        </p:nvSpPr>
        <p:spPr>
          <a:xfrm>
            <a:off x="2208212" y="3581400"/>
            <a:ext cx="3200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B655E-A7A4-8C92-AAE2-00145B6FCEB3}"/>
              </a:ext>
            </a:extLst>
          </p:cNvPr>
          <p:cNvSpPr txBox="1"/>
          <p:nvPr/>
        </p:nvSpPr>
        <p:spPr>
          <a:xfrm>
            <a:off x="2235932" y="3838545"/>
            <a:ext cx="314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Increase in Dimensions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70764-BA45-BAB1-84E3-0CDE8342D4D4}"/>
              </a:ext>
            </a:extLst>
          </p:cNvPr>
          <p:cNvSpPr/>
          <p:nvPr/>
        </p:nvSpPr>
        <p:spPr>
          <a:xfrm>
            <a:off x="3351212" y="5334000"/>
            <a:ext cx="3200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A6F0E3-5AFC-E3E8-2973-8D59DED2F084}"/>
              </a:ext>
            </a:extLst>
          </p:cNvPr>
          <p:cNvSpPr txBox="1"/>
          <p:nvPr/>
        </p:nvSpPr>
        <p:spPr>
          <a:xfrm>
            <a:off x="3379787" y="5438745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More Information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per MOL trajectory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ED4F48-04E4-6734-037F-8F50AA4708B1}"/>
              </a:ext>
            </a:extLst>
          </p:cNvPr>
          <p:cNvSpPr/>
          <p:nvPr/>
        </p:nvSpPr>
        <p:spPr>
          <a:xfrm>
            <a:off x="6018212" y="3581400"/>
            <a:ext cx="3200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6383D0-1F45-64F1-4566-60C1BDB01177}"/>
              </a:ext>
            </a:extLst>
          </p:cNvPr>
          <p:cNvSpPr txBox="1"/>
          <p:nvPr/>
        </p:nvSpPr>
        <p:spPr>
          <a:xfrm>
            <a:off x="6046787" y="3686145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More computations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required in parallel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62C1C-0C02-4A6E-83EC-96ABCC31E0FC}"/>
              </a:ext>
            </a:extLst>
          </p:cNvPr>
          <p:cNvSpPr/>
          <p:nvPr/>
        </p:nvSpPr>
        <p:spPr>
          <a:xfrm>
            <a:off x="7161212" y="5311091"/>
            <a:ext cx="3200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EF317-8F30-26BE-018B-F133F6A36B82}"/>
              </a:ext>
            </a:extLst>
          </p:cNvPr>
          <p:cNvSpPr txBox="1"/>
          <p:nvPr/>
        </p:nvSpPr>
        <p:spPr>
          <a:xfrm>
            <a:off x="7188932" y="5568236"/>
            <a:ext cx="314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Greater time per epoch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E78A2FB3-27CA-031E-38D6-28165876743C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rot="16200000" flipH="1">
            <a:off x="3960812" y="4343400"/>
            <a:ext cx="838200" cy="1143000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6F6A0-28B9-576D-5DF4-7AD9B869A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70038D-2906-1AA2-FB13-420DE2CD8ACB}"/>
              </a:ext>
            </a:extLst>
          </p:cNvPr>
          <p:cNvSpPr>
            <a:spLocks/>
          </p:cNvSpPr>
          <p:nvPr/>
        </p:nvSpPr>
        <p:spPr>
          <a:xfrm>
            <a:off x="7621268" y="457200"/>
            <a:ext cx="3808572" cy="586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3D8FF-A259-1930-7A37-91A82241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Fault 2:</a:t>
            </a:r>
            <a:r>
              <a:rPr lang="en-US" dirty="0"/>
              <a:t> Directional Grain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9B0EF-1C6E-475C-6946-0B8855FBC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789929" cy="248412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Perpendicular Continuity</a:t>
            </a:r>
            <a:r>
              <a:rPr lang="en-US" dirty="0"/>
              <a:t> is only enforced at the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Boundaries</a:t>
            </a:r>
          </a:p>
          <a:p>
            <a:r>
              <a:rPr lang="en-US" dirty="0"/>
              <a:t>Forms a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bias</a:t>
            </a:r>
            <a:r>
              <a:rPr lang="en-US" dirty="0"/>
              <a:t> in line with the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grain</a:t>
            </a:r>
          </a:p>
          <a:p>
            <a:r>
              <a:rPr lang="en-US" dirty="0"/>
              <a:t>Likely the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primary</a:t>
            </a:r>
            <a:r>
              <a:rPr lang="en-US" dirty="0"/>
              <a:t> cause of failure for the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low dimensional </a:t>
            </a:r>
            <a:r>
              <a:rPr lang="en-US" dirty="0"/>
              <a:t>examples</a:t>
            </a:r>
          </a:p>
        </p:txBody>
      </p:sp>
      <p:pic>
        <p:nvPicPr>
          <p:cNvPr id="13" name="Picture 12" descr="A graph of a graph&#10;&#10;AI-generated content may be incorrect.">
            <a:extLst>
              <a:ext uri="{FF2B5EF4-FFF2-40B4-BE49-F238E27FC236}">
                <a16:creationId xmlns:a16="http://schemas.microsoft.com/office/drawing/2014/main" id="{5DB56578-45FB-53E8-5A61-2CD91550D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685800"/>
            <a:ext cx="3429005" cy="228600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5" name="Picture 14" descr="A chart of a heat map&#10;&#10;AI-generated content may be incorrect.">
            <a:extLst>
              <a:ext uri="{FF2B5EF4-FFF2-40B4-BE49-F238E27FC236}">
                <a16:creationId xmlns:a16="http://schemas.microsoft.com/office/drawing/2014/main" id="{2374D8BE-45BD-2578-3A03-BD4FD93DE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3505200"/>
            <a:ext cx="3434160" cy="25756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89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5111" y="274637"/>
            <a:ext cx="10360501" cy="1223963"/>
          </a:xfrm>
        </p:spPr>
        <p:txBody>
          <a:bodyPr/>
          <a:lstStyle/>
          <a:p>
            <a:r>
              <a:rPr lang="en-US" dirty="0"/>
              <a:t>Accomplishments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&amp;</a:t>
            </a:r>
            <a:r>
              <a:rPr lang="en-US" dirty="0"/>
              <a:t> Future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4A6F8-7E03-D2CF-7173-13D060D06E1A}"/>
              </a:ext>
            </a:extLst>
          </p:cNvPr>
          <p:cNvSpPr txBox="1"/>
          <p:nvPr/>
        </p:nvSpPr>
        <p:spPr>
          <a:xfrm>
            <a:off x="2589212" y="1815405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Resists the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Curse</a:t>
            </a:r>
            <a:r>
              <a:rPr lang="en-US" sz="2800" dirty="0"/>
              <a:t> of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Dimensionality</a:t>
            </a:r>
          </a:p>
          <a:p>
            <a:r>
              <a:rPr lang="en-US" sz="2800" dirty="0"/>
              <a:t>Improves accuracy with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AD</a:t>
            </a:r>
            <a:r>
              <a:rPr lang="en-US" sz="2800" dirty="0"/>
              <a:t> over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FD</a:t>
            </a:r>
          </a:p>
          <a:p>
            <a:r>
              <a:rPr lang="en-US" sz="2800" dirty="0"/>
              <a:t>Opens the door to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future frameworks</a:t>
            </a:r>
          </a:p>
        </p:txBody>
      </p:sp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E490218C-71EC-A272-70AE-AACF2E364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3412" y="1752600"/>
            <a:ext cx="609600" cy="609600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4B27F4D6-6487-A31E-B83D-B3DCE775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3412" y="2203102"/>
            <a:ext cx="609600" cy="609600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141F1BD1-8528-9CDB-7A47-29A680F4C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3412" y="2653604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B19EC3-2B90-8000-B1CC-347389B0D7E8}"/>
              </a:ext>
            </a:extLst>
          </p:cNvPr>
          <p:cNvSpPr txBox="1"/>
          <p:nvPr/>
        </p:nvSpPr>
        <p:spPr>
          <a:xfrm>
            <a:off x="1525111" y="4724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Time Scalability:</a:t>
            </a:r>
          </a:p>
          <a:p>
            <a:r>
              <a:rPr lang="en-US" sz="2800" dirty="0"/>
              <a:t>RAR Scheme for efficiency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E276F-433A-3351-CE41-9128DA66FEBA}"/>
              </a:ext>
            </a:extLst>
          </p:cNvPr>
          <p:cNvSpPr txBox="1"/>
          <p:nvPr/>
        </p:nvSpPr>
        <p:spPr>
          <a:xfrm>
            <a:off x="6627812" y="4724399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Grain Bias:</a:t>
            </a:r>
          </a:p>
          <a:p>
            <a:r>
              <a:rPr lang="en-US" sz="2800" dirty="0"/>
              <a:t>Multidirectional MOL-PINN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D0A22A-9D8F-5C28-D366-63AE5E056571}"/>
              </a:ext>
            </a:extLst>
          </p:cNvPr>
          <p:cNvCxnSpPr/>
          <p:nvPr/>
        </p:nvCxnSpPr>
        <p:spPr>
          <a:xfrm>
            <a:off x="1598612" y="5678506"/>
            <a:ext cx="381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0DB7FD-7101-687F-7E4B-0020313B6296}"/>
              </a:ext>
            </a:extLst>
          </p:cNvPr>
          <p:cNvCxnSpPr>
            <a:cxnSpLocks/>
          </p:cNvCxnSpPr>
          <p:nvPr/>
        </p:nvCxnSpPr>
        <p:spPr>
          <a:xfrm>
            <a:off x="6704012" y="5656219"/>
            <a:ext cx="411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D650B9-AB06-F64B-3075-8EB446238E7A}"/>
              </a:ext>
            </a:extLst>
          </p:cNvPr>
          <p:cNvCxnSpPr/>
          <p:nvPr/>
        </p:nvCxnSpPr>
        <p:spPr>
          <a:xfrm>
            <a:off x="1446212" y="4800600"/>
            <a:ext cx="0" cy="87790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1E9156-C51A-7373-A722-3EE6BF8C1FE2}"/>
              </a:ext>
            </a:extLst>
          </p:cNvPr>
          <p:cNvCxnSpPr/>
          <p:nvPr/>
        </p:nvCxnSpPr>
        <p:spPr>
          <a:xfrm>
            <a:off x="6551612" y="4800600"/>
            <a:ext cx="0" cy="87790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9d9db4-339b-47da-8ba4-1ffe5eeff8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7FA223981F3488C78FD940337FBC3" ma:contentTypeVersion="5" ma:contentTypeDescription="Create a new document." ma:contentTypeScope="" ma:versionID="60bfcea4a35d44a552d45b20b54704a8">
  <xsd:schema xmlns:xsd="http://www.w3.org/2001/XMLSchema" xmlns:xs="http://www.w3.org/2001/XMLSchema" xmlns:p="http://schemas.microsoft.com/office/2006/metadata/properties" xmlns:ns3="f89d9db4-339b-47da-8ba4-1ffe5eeff811" targetNamespace="http://schemas.microsoft.com/office/2006/metadata/properties" ma:root="true" ma:fieldsID="07d73f22606f8c6edfe5bc93a387bb07" ns3:_="">
    <xsd:import namespace="f89d9db4-339b-47da-8ba4-1ffe5eeff81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d9db4-339b-47da-8ba4-1ffe5eeff81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purl.org/dc/elements/1.1/"/>
    <ds:schemaRef ds:uri="f89d9db4-339b-47da-8ba4-1ffe5eeff811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4606E9E-9C94-421D-9D8B-68B4E25688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20268C-A00F-481C-BCE5-8A5DB2A2D7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9d9db4-339b-47da-8ba4-1ffe5eeff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4493</TotalTime>
  <Words>278</Words>
  <Application>Microsoft Office PowerPoint</Application>
  <PresentationFormat>Custom</PresentationFormat>
  <Paragraphs>61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Rounded MT Bold</vt:lpstr>
      <vt:lpstr>Calibri</vt:lpstr>
      <vt:lpstr>Tech 16x9</vt:lpstr>
      <vt:lpstr>Boundary Informed Method of Lines for  Physics Informed Neural Networks</vt:lpstr>
      <vt:lpstr>Solving Partial Differential Equations</vt:lpstr>
      <vt:lpstr>Curse of Dimensionality</vt:lpstr>
      <vt:lpstr>Fixing Grid Dependence</vt:lpstr>
      <vt:lpstr>The Algorithm</vt:lpstr>
      <vt:lpstr>Results</vt:lpstr>
      <vt:lpstr>Fault 1:  Time Scalability</vt:lpstr>
      <vt:lpstr>Fault 2: Directional Grain Bias</vt:lpstr>
      <vt:lpstr>Accomplishments &amp; Future Work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Maximilian Cederholm</dc:creator>
  <cp:lastModifiedBy>Maximilian Cederholm</cp:lastModifiedBy>
  <cp:revision>2</cp:revision>
  <dcterms:created xsi:type="dcterms:W3CDTF">2025-09-02T19:36:14Z</dcterms:created>
  <dcterms:modified xsi:type="dcterms:W3CDTF">2025-09-11T00:46:32Z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0x0101007797FA223981F3488C78FD940337FBC3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