
<file path=[Content_Types].xml><?xml version="1.0" encoding="utf-8"?>
<Types xmlns="http://schemas.openxmlformats.org/package/2006/content-types">
  <Default Extension="jpeg" ContentType="image/jpeg"/>
  <Default Extension="jpg" ContentType="image/jp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96" r:id="rId2"/>
    <p:sldId id="735" r:id="rId3"/>
    <p:sldId id="2801" r:id="rId4"/>
    <p:sldId id="2799" r:id="rId5"/>
    <p:sldId id="2797" r:id="rId6"/>
    <p:sldId id="2798" r:id="rId7"/>
    <p:sldId id="2791" r:id="rId8"/>
    <p:sldId id="280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/>
    <p:restoredTop sz="92381"/>
  </p:normalViewPr>
  <p:slideViewPr>
    <p:cSldViewPr snapToGrid="0">
      <p:cViewPr varScale="1">
        <p:scale>
          <a:sx n="102" d="100"/>
          <a:sy n="102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19D67-39F1-4B40-BE90-9E78CE1112E9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C2A8F-37DC-2C4E-805E-C13ED3D8F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03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57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24CE0-A03E-6AD0-B3B0-956577587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EF0F8-6ADF-F5C3-750B-CCE159099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15541-9757-B697-7C58-144D5541D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20E80-6F6E-ECDA-2958-F518338C6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5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B5FAC-3057-ECF3-C74D-EA9B6173C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04E78B-E37E-CFD1-886B-5549ED935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126D7A-6703-D520-1184-E22C08E27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FB5B1-FBAA-43FB-4834-F2AF4A75C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DD09A-A7EA-F240-8C4A-3FAABB2D80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6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b="0" i="0" u="none" strike="noStrike" dirty="0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b="0" i="0" u="none" strike="noStrike" dirty="0" err="1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ELEQTRONeX</a:t>
            </a:r>
            <a:r>
              <a:rPr lang="en-US" b="0" i="0" u="none" strike="noStrike" dirty="0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framework is capable of self-consistently solving coupled electrostatic / quantum transport physics in nanodevices.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</a:rPr>
              <a:t>We have </a:t>
            </a:r>
            <a:r>
              <a:rPr lang="en-US" b="0" i="0" u="none" strike="noStrike" dirty="0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modeled 3D configurations of carbon nanotube field effect transistors (CNTFETs) with multiple nanotubes and non-idealities to characterize performance degradation due to angular misalignment and pitch variation, addressing common experimental concerns.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Understanding quantum transport in nanomaterials can lead to improved design an optimization of more energy-efficient electronic and optoelectronic devices, including sensors.</a:t>
            </a:r>
          </a:p>
          <a:p>
            <a:endParaRPr lang="en-US" dirty="0"/>
          </a:p>
          <a:p>
            <a:pPr marL="285750" indent="-285750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Electron transport is modeled using the nonequilibrium Green’s function method, coupled self-consistently with the electrostatics module via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Broyden’s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second algorithm.</a:t>
            </a:r>
          </a:p>
          <a:p>
            <a:pPr marL="285750" indent="-285750"/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ELEQTRONeX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uses the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AMReX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library for HPC-scalable electrostatics, real-space atom representation, and parallelization, with an optional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hypre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library for electrostatics.</a:t>
            </a:r>
          </a:p>
          <a:p>
            <a:pPr marL="285750" indent="-285750"/>
            <a:r>
              <a:rPr lang="en-US" b="0" i="0" u="none" strike="noStrike" dirty="0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Low-level parallelization strategies are developed for the NEGF and </a:t>
            </a:r>
            <a:r>
              <a:rPr lang="en-US" b="0" i="0" u="none" strike="noStrike" dirty="0" err="1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Broyden’s</a:t>
            </a:r>
            <a:r>
              <a:rPr lang="en-US" b="0" i="0" u="none" strike="noStrike" dirty="0"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methods.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(a) Schematic of a multi-channel FET. (b) Bottom-gate planar CNTFET configuration with 5 parallel CNTs. Dimensions in nm. (c) Parallel performance of three main modules in </a:t>
            </a:r>
            <a:r>
              <a:rPr lang="en-US" sz="1200" b="0" i="1" u="none" strike="noStrike" dirty="0" err="1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ELEQTRONeX</a:t>
            </a:r>
            <a:r>
              <a:rPr lang="en-US" sz="1200" b="0" i="1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 – electrostatics, NEGF, and self-consistency using </a:t>
            </a:r>
            <a:r>
              <a:rPr lang="en-US" sz="1200" b="0" i="1" u="none" strike="noStrike" dirty="0" err="1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Broyden’s</a:t>
            </a:r>
            <a:r>
              <a:rPr lang="en-US" sz="1200" b="0" i="1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 algorithm. (d) Planar CNTFET with 20 misaligned CNTs with channel length L=100 nm,  average pitch d=3.2 nm– electrostatic potential shown at </a:t>
            </a:r>
            <a:r>
              <a:rPr lang="en-US" sz="1200" b="0" i="1" u="none" strike="noStrike" dirty="0" err="1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en-US" sz="1200" b="0" i="1" u="none" strike="noStrike" baseline="-25000" dirty="0" err="1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gs</a:t>
            </a:r>
            <a:r>
              <a:rPr lang="en-US" sz="1200" b="0" i="1" u="none" strike="noStrike" dirty="0">
                <a:solidFill>
                  <a:srgbClr val="3F3F3F"/>
                </a:solidFill>
                <a:effectLst/>
                <a:latin typeface="Arial" panose="020B0604020202020204" pitchFamily="34" charset="0"/>
              </a:rPr>
              <a:t>=-4V (Open state) on a Z-plane passing through CNTs. (e) Effect of CNT misalignment on conductance normalized by quantum of conductance compared to an ideal periodic setup.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C2A8F-37DC-2C4E-805E-C13ED3D8F3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0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i="0" u="none" strike="noStrike" cap="none" dirty="0">
                <a:solidFill>
                  <a:srgbClr val="0B2A43"/>
                </a:solidFill>
              </a:rPr>
              <a:t>Developed an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Optical </a:t>
            </a:r>
            <a:r>
              <a:rPr lang="en-US" sz="1200" b="1" dirty="0">
                <a:solidFill>
                  <a:srgbClr val="0B2A43"/>
                </a:solidFill>
              </a:rPr>
              <a:t>N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eural </a:t>
            </a:r>
            <a:r>
              <a:rPr lang="en-US" sz="1200" b="1" dirty="0">
                <a:solidFill>
                  <a:srgbClr val="0B2A43"/>
                </a:solidFill>
              </a:rPr>
              <a:t>E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ngine (ONE)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 architecture to solve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Partial Differential Equations (PDEs) 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in diverse disciplines.</a:t>
            </a:r>
            <a:endParaRPr lang="en-US" dirty="0"/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i="0" u="none" strike="noStrike" cap="none" dirty="0">
                <a:solidFill>
                  <a:srgbClr val="0B2A43"/>
                </a:solidFill>
              </a:rPr>
              <a:t>The demonstrated architecture offers a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low-energy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 and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highly parallel 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platform for large-scale scientific and engineering problem utilizing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emerging computation technology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.</a:t>
            </a:r>
            <a:endParaRPr lang="en-US" dirty="0"/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endParaRPr lang="en-US" sz="1200" b="0" i="0" u="none" strike="noStrike" cap="none" dirty="0">
              <a:solidFill>
                <a:srgbClr val="0B2A43"/>
              </a:solidFill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endParaRPr lang="en-US" sz="1200" b="0" i="0" u="none" strike="noStrike" cap="none" dirty="0">
              <a:solidFill>
                <a:srgbClr val="0B2A43"/>
              </a:solidFill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First to demonstrate using </a:t>
            </a:r>
            <a:r>
              <a:rPr lang="en-US" sz="1200" b="1" dirty="0"/>
              <a:t>optical neural network</a:t>
            </a:r>
            <a:r>
              <a:rPr lang="en-US" sz="1200" dirty="0"/>
              <a:t> for sophisticated scientific problems like PDE solving.</a:t>
            </a: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Numerically and experimentally demonstrate the capability of the ONE architecture in solving a broad range of </a:t>
            </a:r>
            <a:r>
              <a:rPr lang="en-US" sz="1200" b="1" dirty="0"/>
              <a:t>PDEs in diverse disciplines</a:t>
            </a:r>
            <a:r>
              <a:rPr lang="en-US" sz="1200" dirty="0"/>
              <a:t> including fluid dynamics, </a:t>
            </a:r>
            <a:r>
              <a:rPr lang="en-US" sz="1200" dirty="0" err="1"/>
              <a:t>micromagnetics</a:t>
            </a:r>
            <a:r>
              <a:rPr lang="en-US" sz="1200" dirty="0"/>
              <a:t>, aerodynamics and </a:t>
            </a:r>
            <a:r>
              <a:rPr lang="en-US" sz="1200" dirty="0" err="1"/>
              <a:t>nanophotonics</a:t>
            </a:r>
            <a:r>
              <a:rPr lang="en-US" sz="1200" dirty="0"/>
              <a:t>.</a:t>
            </a:r>
            <a:endParaRPr lang="en-US" dirty="0"/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Aligns with DOE’s mission in </a:t>
            </a:r>
            <a:r>
              <a:rPr lang="en-US" sz="1200" b="1" dirty="0"/>
              <a:t>cutting-edge computing research, &amp; AI for science.</a:t>
            </a:r>
            <a:endParaRPr lang="en-US" dirty="0"/>
          </a:p>
          <a:p>
            <a:pPr marL="28575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n-US" sz="1200" dirty="0"/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endParaRPr lang="en-US" sz="1200" b="0" i="0" u="none" strike="noStrike" cap="none" dirty="0">
              <a:solidFill>
                <a:srgbClr val="0B2A43"/>
              </a:solidFill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B2A43"/>
                </a:solidFill>
              </a:rPr>
              <a:t>Spatial-Spectral Processing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: ONE models spatial field information in PDEs by jointly leveraging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Fourier-space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 insights and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Real-space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 computations, capturing both global spectral structure and local spatial dynamics</a:t>
            </a:r>
            <a:endParaRPr lang="en-US" dirty="0"/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rgbClr val="0B2A43"/>
                </a:solidFill>
              </a:rPr>
              <a:t>Hybrid Optical hardware Acceleration:</a:t>
            </a:r>
            <a:r>
              <a:rPr lang="en-US" sz="1200" i="0" u="none" strike="noStrike" cap="none" dirty="0">
                <a:solidFill>
                  <a:srgbClr val="0B2A43"/>
                </a:solidFill>
              </a:rPr>
              <a:t> Utilizes Diffractive Optical Neural Networks (DONNs) for Fourier-space processing and optical crossbar (XBAR) arrays for Real-space computation.</a:t>
            </a:r>
            <a:endParaRPr lang="en-US" sz="1200" dirty="0"/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endParaRPr lang="en-US" sz="1200" b="0" i="0" u="none" strike="noStrike" cap="none" dirty="0">
              <a:solidFill>
                <a:srgbClr val="0B2A43"/>
              </a:solidFill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endParaRPr lang="en-US" sz="1200" b="0" i="0" u="none" strike="noStrike" cap="none" dirty="0">
              <a:solidFill>
                <a:srgbClr val="0B2A43"/>
              </a:solidFill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endParaRPr lang="en-US" sz="1200" b="0" i="0" u="none" strike="noStrike" cap="none" dirty="0">
              <a:solidFill>
                <a:srgbClr val="0B2A43"/>
              </a:solidFill>
            </a:endParaRPr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B2A43"/>
                </a:solidFill>
              </a:rPr>
              <a:t>Developed </a:t>
            </a:r>
            <a:r>
              <a:rPr lang="en-US" sz="1200" b="1" i="0" u="none" strike="noStrike" cap="none" dirty="0" err="1">
                <a:solidFill>
                  <a:srgbClr val="0B2A43"/>
                </a:solidFill>
              </a:rPr>
              <a:t>MatterChat</a:t>
            </a:r>
            <a:r>
              <a:rPr lang="en-US" sz="1200" b="0" i="0" u="none" strike="noStrike" cap="none" dirty="0">
                <a:solidFill>
                  <a:srgbClr val="0B2A43"/>
                </a:solidFill>
              </a:rPr>
              <a:t>, a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structure-aware, multi-modal large language model </a:t>
            </a:r>
            <a:r>
              <a:rPr lang="en-US" sz="1200" b="0" i="0" u="none" strike="noStrike" cap="none" dirty="0">
                <a:solidFill>
                  <a:srgbClr val="0B2A43"/>
                </a:solidFill>
              </a:rPr>
              <a:t>that unifies material atomic graph data with natural language.</a:t>
            </a:r>
            <a:endParaRPr lang="en-US" sz="1200" dirty="0"/>
          </a:p>
          <a:p>
            <a:pPr marL="28575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b="0" i="0" u="none" strike="noStrike" cap="none" dirty="0" err="1">
                <a:solidFill>
                  <a:srgbClr val="0B2A43"/>
                </a:solidFill>
              </a:rPr>
              <a:t>MatterChat</a:t>
            </a:r>
            <a:r>
              <a:rPr lang="en-US" sz="1200" b="0" i="0" u="none" strike="noStrike" cap="none" dirty="0">
                <a:solidFill>
                  <a:srgbClr val="0B2A43"/>
                </a:solidFill>
              </a:rPr>
              <a:t> enables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interactive scientific reasoning</a:t>
            </a:r>
            <a:r>
              <a:rPr lang="en-US" sz="1200" b="0" i="0" u="none" strike="noStrike" cap="none" dirty="0">
                <a:solidFill>
                  <a:srgbClr val="0B2A43"/>
                </a:solidFill>
              </a:rPr>
              <a:t>, accurate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material property prediction</a:t>
            </a:r>
            <a:r>
              <a:rPr lang="en-US" sz="1200" b="0" i="0" u="none" strike="noStrike" cap="none" dirty="0">
                <a:solidFill>
                  <a:srgbClr val="0B2A43"/>
                </a:solidFill>
              </a:rPr>
              <a:t>, and step-by-step </a:t>
            </a:r>
            <a:r>
              <a:rPr lang="en-US" sz="1200" b="1" i="0" u="none" strike="noStrike" cap="none" dirty="0">
                <a:solidFill>
                  <a:srgbClr val="0B2A43"/>
                </a:solidFill>
              </a:rPr>
              <a:t>synthesis planning</a:t>
            </a:r>
            <a:r>
              <a:rPr lang="en-US" sz="1200" b="0" i="0" u="none" strike="noStrike" cap="none" dirty="0">
                <a:solidFill>
                  <a:srgbClr val="0B2A43"/>
                </a:solidFill>
              </a:rPr>
              <a:t>—bridging the gap between graph-based models and LLMs.</a:t>
            </a:r>
            <a:endParaRPr lang="en-US" sz="1200" dirty="0">
              <a:solidFill>
                <a:schemeClr val="dk1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First to combine </a:t>
            </a:r>
            <a:r>
              <a:rPr lang="en-US" sz="1200" b="1" dirty="0"/>
              <a:t>full-resolution structure data</a:t>
            </a:r>
            <a:r>
              <a:rPr lang="en-US" sz="1200" dirty="0"/>
              <a:t> with a general-purpose LLM.</a:t>
            </a: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Enables </a:t>
            </a:r>
            <a:r>
              <a:rPr lang="en-US" sz="1200" b="1" dirty="0"/>
              <a:t>interactive, structure-aware AI</a:t>
            </a:r>
            <a:r>
              <a:rPr lang="en-US" sz="1200" dirty="0"/>
              <a:t> for materials science beyond text-only LLM. </a:t>
            </a: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b="1" dirty="0"/>
              <a:t>Accelerates materials discovery</a:t>
            </a:r>
            <a:r>
              <a:rPr lang="en-US" sz="1200" dirty="0"/>
              <a:t> via accurate property prediction &amp; reasoning.</a:t>
            </a: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b="1" dirty="0"/>
              <a:t>Cross-disciplinary potential</a:t>
            </a:r>
            <a:r>
              <a:rPr lang="en-US" sz="1200" dirty="0"/>
              <a:t>: applicable to chemistry, drug design, and engineering.</a:t>
            </a: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Supports </a:t>
            </a:r>
            <a:r>
              <a:rPr lang="en-US" sz="1200" b="1" dirty="0"/>
              <a:t>DOE mission goals</a:t>
            </a:r>
            <a:r>
              <a:rPr lang="en-US" sz="1200" dirty="0"/>
              <a:t> in</a:t>
            </a:r>
            <a:r>
              <a:rPr lang="en-US" sz="1200" b="1" dirty="0"/>
              <a:t> energy efficient materials</a:t>
            </a:r>
            <a:r>
              <a:rPr lang="en-US" sz="1200" dirty="0"/>
              <a:t> &amp; </a:t>
            </a:r>
            <a:r>
              <a:rPr lang="en-US" sz="1200" b="1" dirty="0"/>
              <a:t>AI for science</a:t>
            </a:r>
            <a:r>
              <a:rPr lang="en-US" sz="1200" dirty="0"/>
              <a:t>.</a:t>
            </a:r>
          </a:p>
          <a:p>
            <a:endParaRPr lang="en-US" dirty="0"/>
          </a:p>
          <a:p>
            <a:endParaRPr lang="en-US" dirty="0"/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Leverages advancements in both </a:t>
            </a:r>
            <a:r>
              <a:rPr lang="en-US" sz="1200" b="1" dirty="0"/>
              <a:t>pretrained LLMs</a:t>
            </a:r>
            <a:r>
              <a:rPr lang="en-US" sz="1200" dirty="0"/>
              <a:t> and </a:t>
            </a:r>
            <a:r>
              <a:rPr lang="en-US" sz="1200" b="1" dirty="0"/>
              <a:t>material foundation models.</a:t>
            </a:r>
            <a:endParaRPr lang="en-US" sz="1200" dirty="0"/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Use a </a:t>
            </a:r>
            <a:r>
              <a:rPr lang="en-US" sz="1200" b="1" dirty="0"/>
              <a:t>lightweight training strategy</a:t>
            </a:r>
            <a:r>
              <a:rPr lang="en-US" sz="1200" dirty="0"/>
              <a:t> (bootstrapping) to align the two modalities.</a:t>
            </a:r>
          </a:p>
          <a:p>
            <a:pPr marL="28575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en-US" sz="1200" dirty="0"/>
              <a:t>Add a </a:t>
            </a:r>
            <a:r>
              <a:rPr lang="en-US" sz="1200" b="1" dirty="0"/>
              <a:t>retrieval mechanism (RAG)</a:t>
            </a:r>
            <a:r>
              <a:rPr lang="en-US" sz="1200" dirty="0"/>
              <a:t> to make predictions more accurate and stable.</a:t>
            </a:r>
          </a:p>
          <a:p>
            <a:pPr marL="0" lvl="0" indent="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C2A8F-37DC-2C4E-805E-C13ED3D8F3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Helvetica" pitchFamily="2" charset="0"/>
              </a:defRPr>
            </a:lvl1pPr>
            <a:lvl2pPr>
              <a:buClr>
                <a:schemeClr val="accent2"/>
              </a:buClr>
              <a:defRPr>
                <a:latin typeface="Helvetica" pitchFamily="2" charset="0"/>
              </a:defRPr>
            </a:lvl2pPr>
            <a:lvl3pPr>
              <a:buClr>
                <a:schemeClr val="accent2"/>
              </a:buClr>
              <a:defRPr>
                <a:latin typeface="Helvetica" pitchFamily="2" charset="0"/>
              </a:defRPr>
            </a:lvl3pPr>
            <a:lvl4pPr>
              <a:buClr>
                <a:schemeClr val="accent2"/>
              </a:buClr>
              <a:defRPr>
                <a:latin typeface="Helvetica" pitchFamily="2" charset="0"/>
              </a:defRPr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85D97717-E7DB-4548-B51C-0A9B0A443C8D}" type="datetime1">
              <a:rPr lang="en-US" smtClean="0"/>
              <a:pPr/>
              <a:t>8/11/25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1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>
            <a:extLst>
              <a:ext uri="{FF2B5EF4-FFF2-40B4-BE49-F238E27FC236}">
                <a16:creationId xmlns:a16="http://schemas.microsoft.com/office/drawing/2014/main" id="{2EB34314-D865-F045-B6F8-65F2587A4353}"/>
              </a:ext>
            </a:extLst>
          </p:cNvPr>
          <p:cNvSpPr/>
          <p:nvPr userDrawn="1"/>
        </p:nvSpPr>
        <p:spPr>
          <a:xfrm>
            <a:off x="1514" y="563"/>
            <a:ext cx="12190399" cy="6857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541372"/>
            <a:ext cx="10363200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834" y="6439768"/>
            <a:ext cx="4729561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5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A8B39C-0BE6-CEE8-7B00-0BAD6993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01036-26BA-967F-6A44-5F92304E8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9C773-57D6-F13B-094A-CFD3A5316F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B86072-9227-4547-9D22-50DC6BA67C75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2789-FC4F-45ED-D0B8-EE14C269A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5D89D-E94F-3B67-45D1-DCC90D21D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9080" y="2460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99CCEA-988F-6644-8E9D-33C15E83A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AMReX-Microelectronic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tcms.nist.gov/~rdm/toc.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3EF06973-7200-DB4F-82C7-2191CB05CBEA}"/>
              </a:ext>
            </a:extLst>
          </p:cNvPr>
          <p:cNvSpPr txBox="1"/>
          <p:nvPr/>
        </p:nvSpPr>
        <p:spPr>
          <a:xfrm>
            <a:off x="510715" y="5525828"/>
            <a:ext cx="7451126" cy="849806"/>
          </a:xfrm>
          <a:prstGeom prst="rect">
            <a:avLst/>
          </a:prstGeom>
          <a:solidFill>
            <a:srgbClr val="000000">
              <a:alpha val="25881"/>
            </a:srgbClr>
          </a:solidFill>
        </p:spPr>
        <p:txBody>
          <a:bodyPr vert="horz" wrap="square" lIns="0" tIns="3387" rIns="0" bIns="0" rtlCol="0">
            <a:spAutoFit/>
          </a:bodyPr>
          <a:lstStyle/>
          <a:p>
            <a:pPr marR="2303722">
              <a:lnSpc>
                <a:spcPts val="2200"/>
              </a:lnSpc>
              <a:spcBef>
                <a:spcPts val="27"/>
              </a:spcBef>
            </a:pPr>
            <a:r>
              <a:rPr lang="en-US" sz="1867" spc="-7">
                <a:solidFill>
                  <a:srgbClr val="FFFFFF"/>
                </a:solidFill>
                <a:latin typeface="Helvetica" pitchFamily="2" charset="0"/>
                <a:cs typeface="Arial"/>
              </a:rPr>
              <a:t>May 28, </a:t>
            </a:r>
            <a:r>
              <a:rPr lang="en-US" sz="1867" spc="-7" dirty="0">
                <a:solidFill>
                  <a:srgbClr val="FFFFFF"/>
                </a:solidFill>
                <a:latin typeface="Helvetica" pitchFamily="2" charset="0"/>
                <a:cs typeface="Arial"/>
              </a:rPr>
              <a:t>2025</a:t>
            </a:r>
            <a:endParaRPr lang="en-US" sz="1867" dirty="0">
              <a:latin typeface="Helvetica" pitchFamily="2" charset="0"/>
              <a:cs typeface="Arial"/>
            </a:endParaRPr>
          </a:p>
          <a:p>
            <a:pPr marR="2303722">
              <a:lnSpc>
                <a:spcPts val="2200"/>
              </a:lnSpc>
              <a:spcBef>
                <a:spcPts val="27"/>
              </a:spcBef>
            </a:pPr>
            <a:r>
              <a:rPr lang="en-US" sz="1867" spc="-7" dirty="0" err="1">
                <a:solidFill>
                  <a:srgbClr val="FFFFFF"/>
                </a:solidFill>
                <a:latin typeface="Helvetica" pitchFamily="2" charset="0"/>
                <a:cs typeface="Arial"/>
              </a:rPr>
              <a:t>NanoHybrids</a:t>
            </a:r>
            <a:r>
              <a:rPr lang="en-US" sz="1867" spc="-7" dirty="0">
                <a:solidFill>
                  <a:srgbClr val="FFFFFF"/>
                </a:solidFill>
                <a:latin typeface="Helvetica" pitchFamily="2" charset="0"/>
                <a:cs typeface="Arial"/>
              </a:rPr>
              <a:t>, LBNL</a:t>
            </a:r>
          </a:p>
          <a:p>
            <a:pPr marR="2303722">
              <a:lnSpc>
                <a:spcPts val="2200"/>
              </a:lnSpc>
              <a:spcBef>
                <a:spcPts val="27"/>
              </a:spcBef>
            </a:pPr>
            <a:r>
              <a:rPr lang="en-US" sz="1867" spc="-7" dirty="0">
                <a:solidFill>
                  <a:srgbClr val="FFFFFF"/>
                </a:solidFill>
                <a:latin typeface="Helvetica" pitchFamily="2" charset="0"/>
                <a:cs typeface="Arial"/>
              </a:rPr>
              <a:t>DOE MSRC MEERCAT Meetings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08D788C6-0F71-6C4D-92ED-17157E2B179A}"/>
              </a:ext>
            </a:extLst>
          </p:cNvPr>
          <p:cNvSpPr txBox="1"/>
          <p:nvPr/>
        </p:nvSpPr>
        <p:spPr>
          <a:xfrm>
            <a:off x="5509759" y="4598139"/>
            <a:ext cx="6146248" cy="1938992"/>
          </a:xfrm>
          <a:prstGeom prst="rect">
            <a:avLst/>
          </a:prstGeom>
          <a:solidFill>
            <a:srgbClr val="000000">
              <a:alpha val="25881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90513" marR="4233">
              <a:spcBef>
                <a:spcPts val="1200"/>
              </a:spcBef>
              <a:spcAft>
                <a:spcPts val="1200"/>
              </a:spcAft>
            </a:pPr>
            <a:r>
              <a:rPr lang="en-US" sz="2400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Zhi (Jackie) Yao</a:t>
            </a:r>
            <a:endParaRPr lang="en-US" sz="2400" dirty="0">
              <a:solidFill>
                <a:schemeClr val="bg1"/>
              </a:solidFill>
              <a:latin typeface="Helvetica" pitchFamily="2" charset="0"/>
              <a:cs typeface="Arial"/>
            </a:endParaRPr>
          </a:p>
          <a:p>
            <a:pPr marL="290513" marR="4233">
              <a:spcBef>
                <a:spcPts val="600"/>
              </a:spcBef>
            </a:pPr>
            <a:r>
              <a:rPr lang="en-US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Research Scientist</a:t>
            </a:r>
          </a:p>
          <a:p>
            <a:pPr marL="290513" marR="4233">
              <a:spcBef>
                <a:spcPts val="600"/>
              </a:spcBef>
            </a:pPr>
            <a:r>
              <a:rPr lang="en-US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Applied Mathematics &amp; Computational Research Division</a:t>
            </a:r>
          </a:p>
          <a:p>
            <a:pPr marL="290513" marR="4233">
              <a:spcBef>
                <a:spcPts val="600"/>
              </a:spcBef>
            </a:pPr>
            <a:r>
              <a:rPr lang="en-US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Lawrence Berkeley National Lab</a:t>
            </a:r>
          </a:p>
          <a:p>
            <a:pPr marL="290513" marR="4233">
              <a:spcBef>
                <a:spcPts val="600"/>
              </a:spcBef>
              <a:spcAft>
                <a:spcPts val="1200"/>
              </a:spcAft>
            </a:pPr>
            <a:r>
              <a:rPr lang="en-US" dirty="0" err="1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Helvetica" pitchFamily="2" charset="0"/>
                <a:cs typeface="Arial"/>
              </a:rPr>
              <a:t>jackie_zhiyao@lbl.gov</a:t>
            </a:r>
            <a:endParaRPr lang="en-US" dirty="0">
              <a:solidFill>
                <a:schemeClr val="bg1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77A26-5317-5241-BE62-3AE7E40307D3}"/>
              </a:ext>
            </a:extLst>
          </p:cNvPr>
          <p:cNvSpPr txBox="1"/>
          <p:nvPr/>
        </p:nvSpPr>
        <p:spPr>
          <a:xfrm>
            <a:off x="366127" y="1696759"/>
            <a:ext cx="12447196" cy="56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ea typeface="Times New Roman" panose="02020603050405020304" pitchFamily="18" charset="0"/>
              </a:rPr>
              <a:t>The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ea typeface="Times New Roman" panose="02020603050405020304" pitchFamily="18" charset="0"/>
              </a:rPr>
              <a:t>MicroEleX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  <a:ea typeface="Times New Roman" panose="02020603050405020304" pitchFamily="18" charset="0"/>
              </a:rPr>
              <a:t> simulation package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itchFamily="2" charset="0"/>
              <a:ea typeface="Calibri" panose="020F0502020204030204" pitchFamily="34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E9919E3-1FFE-6F4F-863C-DA8645157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78" y="441492"/>
            <a:ext cx="3200400" cy="817306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801549-4BC2-A84E-A683-72DDAB9E561D}"/>
              </a:ext>
            </a:extLst>
          </p:cNvPr>
          <p:cNvSpPr/>
          <p:nvPr/>
        </p:nvSpPr>
        <p:spPr>
          <a:xfrm>
            <a:off x="863078" y="448482"/>
            <a:ext cx="1846217" cy="642081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855A4387-B213-B742-B067-8202552B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5" y="482366"/>
            <a:ext cx="1773936" cy="574312"/>
          </a:xfrm>
          <a:prstGeom prst="rect">
            <a:avLst/>
          </a:prstGeom>
          <a:effectLst/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7B72620-AB91-CD60-C073-07A916904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45" y="406323"/>
            <a:ext cx="3821723" cy="700649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67743-C436-84D7-EA2B-8ECFFC0A7B73}"/>
              </a:ext>
            </a:extLst>
          </p:cNvPr>
          <p:cNvSpPr txBox="1"/>
          <p:nvPr/>
        </p:nvSpPr>
        <p:spPr>
          <a:xfrm>
            <a:off x="454270" y="2398549"/>
            <a:ext cx="7778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Zhi (Jackie) Yao, Andy Nonaka, Francois Leonard (Sandia), </a:t>
            </a:r>
            <a:r>
              <a:rPr lang="en-US" sz="1800" spc="-7" dirty="0" err="1">
                <a:solidFill>
                  <a:schemeClr val="bg1"/>
                </a:solidFill>
                <a:latin typeface="Helvetica" pitchFamily="2" charset="0"/>
                <a:cs typeface="Arial"/>
              </a:rPr>
              <a:t>Yingheng</a:t>
            </a:r>
            <a:r>
              <a:rPr lang="en-US" sz="1800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 Tang</a:t>
            </a:r>
          </a:p>
          <a:p>
            <a:endParaRPr lang="en-US" spc="-7" dirty="0">
              <a:solidFill>
                <a:schemeClr val="bg1"/>
              </a:solidFill>
              <a:latin typeface="Helvetica" pitchFamily="2" charset="0"/>
              <a:cs typeface="Arial"/>
            </a:endParaRPr>
          </a:p>
          <a:p>
            <a:r>
              <a:rPr lang="en-US" sz="1800" spc="-7" dirty="0">
                <a:solidFill>
                  <a:schemeClr val="bg1"/>
                </a:solidFill>
                <a:latin typeface="Helvetica" pitchFamily="2" charset="0"/>
                <a:cs typeface="Arial"/>
              </a:rPr>
              <a:t>and the </a:t>
            </a:r>
            <a:r>
              <a:rPr lang="en-US" sz="1800" spc="-7" dirty="0" err="1">
                <a:solidFill>
                  <a:schemeClr val="bg1"/>
                </a:solidFill>
                <a:latin typeface="Helvetica" pitchFamily="2" charset="0"/>
                <a:cs typeface="Arial"/>
              </a:rPr>
              <a:t>NanoHybrid</a:t>
            </a:r>
            <a:r>
              <a:rPr lang="en-US" sz="1800" spc="-7">
                <a:solidFill>
                  <a:schemeClr val="bg1"/>
                </a:solidFill>
                <a:latin typeface="Helvetica" pitchFamily="2" charset="0"/>
                <a:cs typeface="Arial"/>
              </a:rPr>
              <a:t> Team</a:t>
            </a:r>
            <a:endParaRPr lang="en-US" sz="1800" dirty="0">
              <a:solidFill>
                <a:schemeClr val="bg1"/>
              </a:solidFill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02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C1D0-7C89-728C-8E00-970B5D2B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B18628B-4FA2-970D-53F6-785A43F00A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5002" y="590947"/>
            <a:ext cx="7961850" cy="42702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6E14D-FD99-55CE-68AB-E10864C4C4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E39D0-62CC-FCFE-DE19-7FA5184B6AE6}"/>
              </a:ext>
            </a:extLst>
          </p:cNvPr>
          <p:cNvSpPr txBox="1"/>
          <p:nvPr/>
        </p:nvSpPr>
        <p:spPr>
          <a:xfrm>
            <a:off x="74670" y="202395"/>
            <a:ext cx="961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  <a:ea typeface="+mj-ea"/>
                <a:cs typeface="+mj-cs"/>
              </a:rPr>
              <a:t>MicroEleX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ea typeface="+mj-ea"/>
                <a:cs typeface="+mj-cs"/>
              </a:rPr>
              <a:t>: Flexible, Portable, Open-Source &amp; Massively Parallel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F703C-7125-B145-91CA-AD8CBD74061F}"/>
              </a:ext>
            </a:extLst>
          </p:cNvPr>
          <p:cNvSpPr txBox="1"/>
          <p:nvPr/>
        </p:nvSpPr>
        <p:spPr>
          <a:xfrm>
            <a:off x="5181600" y="2049155"/>
            <a:ext cx="2124075" cy="1645563"/>
          </a:xfrm>
          <a:prstGeom prst="round2SameRect">
            <a:avLst/>
          </a:prstGeom>
          <a:gradFill flip="none" rotWithShape="1">
            <a:gsLst>
              <a:gs pos="0">
                <a:srgbClr val="CBE2F6"/>
              </a:gs>
              <a:gs pos="82000">
                <a:srgbClr val="CBE2F6"/>
              </a:gs>
              <a:gs pos="100000">
                <a:srgbClr val="CBE2F6">
                  <a:alpha val="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sz="2000" b="1" dirty="0" err="1">
                <a:latin typeface="Helvetica" pitchFamily="2" charset="0"/>
              </a:rPr>
              <a:t>ELEQTRONeX</a:t>
            </a:r>
            <a:br>
              <a:rPr lang="en-US" sz="2000" b="1" dirty="0">
                <a:latin typeface="Helvetica" pitchFamily="2" charset="0"/>
              </a:rPr>
            </a:br>
            <a:r>
              <a:rPr lang="en-US" sz="2000" b="1" dirty="0" err="1">
                <a:latin typeface="Helvetica" pitchFamily="2" charset="0"/>
              </a:rPr>
              <a:t>FerroX</a:t>
            </a:r>
            <a:endParaRPr lang="en-US" sz="2000" b="1" dirty="0">
              <a:latin typeface="Helvetica" pitchFamily="2" charset="0"/>
            </a:endParaRPr>
          </a:p>
          <a:p>
            <a:pPr algn="ctr"/>
            <a:r>
              <a:rPr lang="en-US" sz="2000" b="1" dirty="0" err="1">
                <a:latin typeface="Helvetica" pitchFamily="2" charset="0"/>
              </a:rPr>
              <a:t>MagneX</a:t>
            </a:r>
            <a:endParaRPr lang="en-US" sz="2000" b="1" dirty="0">
              <a:latin typeface="Helvetica" pitchFamily="2" charset="0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161B8E6-DB43-BBA7-5F4A-E14EC6AEE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026" y="2099956"/>
            <a:ext cx="1561789" cy="670379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5330D4C-CAF0-1AB6-3C2F-67C18F0116ED}"/>
              </a:ext>
            </a:extLst>
          </p:cNvPr>
          <p:cNvCxnSpPr>
            <a:cxnSpLocks/>
          </p:cNvCxnSpPr>
          <p:nvPr/>
        </p:nvCxnSpPr>
        <p:spPr>
          <a:xfrm flipV="1">
            <a:off x="9064605" y="2312097"/>
            <a:ext cx="255727" cy="90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49E218-78C8-854B-B252-DAB8A879A579}"/>
              </a:ext>
            </a:extLst>
          </p:cNvPr>
          <p:cNvSpPr txBox="1"/>
          <p:nvPr/>
        </p:nvSpPr>
        <p:spPr>
          <a:xfrm>
            <a:off x="15045" y="5824562"/>
            <a:ext cx="10464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" pitchFamily="2" charset="0"/>
              </a:rPr>
              <a:t>Z. Yao, et al., </a:t>
            </a:r>
            <a:r>
              <a:rPr lang="en-US" sz="1200" i="1" dirty="0">
                <a:effectLst/>
                <a:latin typeface="Helvetica" pitchFamily="2" charset="0"/>
              </a:rPr>
              <a:t>International Journal of High Performance</a:t>
            </a:r>
            <a:r>
              <a:rPr lang="en-US" sz="1200" dirty="0">
                <a:latin typeface="Helvetica" pitchFamily="2" charset="0"/>
              </a:rPr>
              <a:t> </a:t>
            </a:r>
            <a:r>
              <a:rPr lang="en-US" sz="1200" i="1" dirty="0">
                <a:effectLst/>
                <a:latin typeface="Helvetica" pitchFamily="2" charset="0"/>
              </a:rPr>
              <a:t>Computing Applications, </a:t>
            </a:r>
            <a:r>
              <a:rPr lang="en-US" sz="1200" dirty="0">
                <a:effectLst/>
                <a:latin typeface="Helvetica" pitchFamily="2" charset="0"/>
              </a:rPr>
              <a:t>36(2), pp.167-181, 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" pitchFamily="2" charset="0"/>
              </a:rPr>
              <a:t>S. Sawant, et al. </a:t>
            </a:r>
            <a:r>
              <a:rPr lang="en-US" sz="1200" i="1" dirty="0" err="1">
                <a:effectLst/>
                <a:latin typeface="Helvetica" pitchFamily="2" charset="0"/>
              </a:rPr>
              <a:t>npj</a:t>
            </a:r>
            <a:r>
              <a:rPr lang="en-US" sz="1200" i="1" dirty="0">
                <a:effectLst/>
                <a:latin typeface="Helvetica" pitchFamily="2" charset="0"/>
              </a:rPr>
              <a:t> </a:t>
            </a:r>
            <a:r>
              <a:rPr lang="en-US" sz="1200" i="1" dirty="0" err="1">
                <a:effectLst/>
                <a:latin typeface="Helvetica" pitchFamily="2" charset="0"/>
              </a:rPr>
              <a:t>Comput</a:t>
            </a:r>
            <a:r>
              <a:rPr lang="en-US" sz="1200" i="1" dirty="0">
                <a:effectLst/>
                <a:latin typeface="Helvetica" pitchFamily="2" charset="0"/>
              </a:rPr>
              <a:t> Mater </a:t>
            </a:r>
            <a:r>
              <a:rPr lang="en-US" sz="1200" dirty="0">
                <a:effectLst/>
                <a:latin typeface="Helvetica" pitchFamily="2" charset="0"/>
              </a:rPr>
              <a:t>11, 110 (2025). https://</a:t>
            </a:r>
            <a:r>
              <a:rPr lang="en-US" sz="1200" dirty="0" err="1">
                <a:effectLst/>
                <a:latin typeface="Helvetica" pitchFamily="2" charset="0"/>
              </a:rPr>
              <a:t>doi.org</a:t>
            </a:r>
            <a:r>
              <a:rPr lang="en-US" sz="1200" dirty="0">
                <a:effectLst/>
                <a:latin typeface="Helvetica" pitchFamily="2" charset="0"/>
              </a:rPr>
              <a:t>/10.1038/s41524-025-01604-7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" pitchFamily="2" charset="0"/>
                <a:cs typeface="Arial" panose="020B0604020202020204" pitchFamily="34" charset="0"/>
              </a:rPr>
              <a:t>P. Kumar, …, Z. Yao*, </a:t>
            </a:r>
            <a:r>
              <a:rPr lang="en-US" sz="1200" i="1" dirty="0">
                <a:effectLst/>
                <a:latin typeface="Helvetica" pitchFamily="2" charset="0"/>
                <a:cs typeface="Arial" panose="020B0604020202020204" pitchFamily="34" charset="0"/>
              </a:rPr>
              <a:t>Computer</a:t>
            </a:r>
            <a:r>
              <a:rPr lang="en-US" sz="12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effectLst/>
                <a:latin typeface="Helvetica" pitchFamily="2" charset="0"/>
                <a:cs typeface="Arial" panose="020B0604020202020204" pitchFamily="34" charset="0"/>
              </a:rPr>
              <a:t>Physics Communications</a:t>
            </a:r>
            <a:r>
              <a:rPr lang="en-US" sz="1200" dirty="0">
                <a:effectLst/>
                <a:latin typeface="Helvetica" pitchFamily="2" charset="0"/>
                <a:cs typeface="Arial" panose="020B0604020202020204" pitchFamily="34" charset="0"/>
              </a:rPr>
              <a:t>, 290, p.108757, 2023.</a:t>
            </a:r>
            <a:endParaRPr lang="en-US" sz="1200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P. </a:t>
            </a:r>
            <a:r>
              <a:rPr lang="en-US" sz="1200" i="0" u="none" strike="noStrike" dirty="0" err="1">
                <a:solidFill>
                  <a:srgbClr val="222222"/>
                </a:solidFill>
                <a:effectLst/>
                <a:latin typeface="Helvetica" pitchFamily="2" charset="0"/>
              </a:rPr>
              <a:t>Meisenheimer</a:t>
            </a:r>
            <a:r>
              <a:rPr lang="en-US" sz="1200" i="0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, …, Z. Yao,  R. Ramesh,. </a:t>
            </a:r>
            <a:r>
              <a:rPr lang="en-US" sz="1200" i="1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Adv. Mater</a:t>
            </a:r>
            <a:r>
              <a:rPr lang="en-US" sz="1200" i="0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., 2024,  36, 2404639.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S. Sawant, Z. Yao, R.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Jambunathan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, and A. Nonaka, IEEE J. Multiscale &amp; Multiphysics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Comput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.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Techn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., 8, 31-39, 2022.</a:t>
            </a:r>
            <a:endParaRPr lang="en-US" sz="1200" i="0" u="none" strike="noStrike" dirty="0">
              <a:solidFill>
                <a:srgbClr val="222222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5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A3465-6731-E6F9-4CF2-870036BA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835F0-BB85-A40C-E4E3-5F5145CF3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DBC01-E334-B8EC-1186-106AE2B3A6A8}"/>
              </a:ext>
            </a:extLst>
          </p:cNvPr>
          <p:cNvSpPr txBox="1"/>
          <p:nvPr/>
        </p:nvSpPr>
        <p:spPr>
          <a:xfrm>
            <a:off x="74670" y="202395"/>
            <a:ext cx="961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  <a:ea typeface="+mj-ea"/>
                <a:cs typeface="+mj-cs"/>
              </a:rPr>
              <a:t>MicroEleX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ea typeface="+mj-ea"/>
                <a:cs typeface="+mj-cs"/>
              </a:rPr>
              <a:t>: Flexible, Portable, Open-Source &amp; Massively Parallel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2BF4A-FD03-9CEF-7E70-4DD73460792C}"/>
              </a:ext>
            </a:extLst>
          </p:cNvPr>
          <p:cNvSpPr txBox="1"/>
          <p:nvPr/>
        </p:nvSpPr>
        <p:spPr>
          <a:xfrm>
            <a:off x="5181600" y="2049155"/>
            <a:ext cx="2124075" cy="1645563"/>
          </a:xfrm>
          <a:prstGeom prst="round2SameRect">
            <a:avLst/>
          </a:prstGeom>
          <a:gradFill flip="none" rotWithShape="1">
            <a:gsLst>
              <a:gs pos="0">
                <a:srgbClr val="CBE2F6"/>
              </a:gs>
              <a:gs pos="82000">
                <a:srgbClr val="CBE2F6"/>
              </a:gs>
              <a:gs pos="100000">
                <a:srgbClr val="CBE2F6">
                  <a:alpha val="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sz="2000" b="1" dirty="0" err="1">
                <a:latin typeface="Helvetica" pitchFamily="2" charset="0"/>
              </a:rPr>
              <a:t>ELEQTRONeX</a:t>
            </a:r>
            <a:br>
              <a:rPr lang="en-US" sz="2000" b="1" dirty="0">
                <a:latin typeface="Helvetica" pitchFamily="2" charset="0"/>
              </a:rPr>
            </a:br>
            <a:r>
              <a:rPr lang="en-US" sz="2000" b="1" dirty="0" err="1">
                <a:latin typeface="Helvetica" pitchFamily="2" charset="0"/>
              </a:rPr>
              <a:t>FerroX</a:t>
            </a:r>
            <a:endParaRPr lang="en-US" sz="2000" b="1" dirty="0">
              <a:latin typeface="Helvetica" pitchFamily="2" charset="0"/>
            </a:endParaRPr>
          </a:p>
          <a:p>
            <a:pPr algn="ctr"/>
            <a:r>
              <a:rPr lang="en-US" sz="2000" b="1" dirty="0" err="1">
                <a:latin typeface="Helvetica" pitchFamily="2" charset="0"/>
              </a:rPr>
              <a:t>MagneX</a:t>
            </a:r>
            <a:endParaRPr lang="en-US" sz="2000" b="1" dirty="0">
              <a:latin typeface="Helvetica" pitchFamily="2" charset="0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84984A34-D98D-9DB0-FB33-961341C0C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026" y="2099956"/>
            <a:ext cx="1561789" cy="670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563A2-8449-3E7D-AB3F-583EC27F4A72}"/>
              </a:ext>
            </a:extLst>
          </p:cNvPr>
          <p:cNvSpPr txBox="1"/>
          <p:nvPr/>
        </p:nvSpPr>
        <p:spPr>
          <a:xfrm>
            <a:off x="303413" y="980019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681"/>
                </a:solidFill>
                <a:latin typeface="Helvetica" pitchFamily="2" charset="0"/>
              </a:rPr>
              <a:t>Performance portability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3AF989-FB45-81D8-3310-FB66022D7762}"/>
              </a:ext>
            </a:extLst>
          </p:cNvPr>
          <p:cNvGrpSpPr/>
          <p:nvPr/>
        </p:nvGrpSpPr>
        <p:grpSpPr>
          <a:xfrm>
            <a:off x="290803" y="1354489"/>
            <a:ext cx="4907704" cy="2865860"/>
            <a:chOff x="290803" y="1225830"/>
            <a:chExt cx="4907704" cy="286586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20734C-27C4-AC26-4AEF-7D4243648EB6}"/>
                </a:ext>
              </a:extLst>
            </p:cNvPr>
            <p:cNvGrpSpPr/>
            <p:nvPr/>
          </p:nvGrpSpPr>
          <p:grpSpPr>
            <a:xfrm>
              <a:off x="290803" y="1977766"/>
              <a:ext cx="4520604" cy="2113924"/>
              <a:chOff x="-553253" y="1868351"/>
              <a:chExt cx="4520604" cy="2113924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CE7CCE-669B-93D3-1831-2114934C4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350507" y="3106622"/>
                <a:ext cx="2004623" cy="864320"/>
              </a:xfrm>
              <a:prstGeom prst="roundRect">
                <a:avLst/>
              </a:prstGeom>
            </p:spPr>
          </p:pic>
          <p:pic>
            <p:nvPicPr>
              <p:cNvPr id="2050" name="Picture 2" descr="Perlmutter Debuts in the Top 5 of the Top500">
                <a:extLst>
                  <a:ext uri="{FF2B5EF4-FFF2-40B4-BE49-F238E27FC236}">
                    <a16:creationId xmlns:a16="http://schemas.microsoft.com/office/drawing/2014/main" id="{DB59F717-4F2E-5646-4BA5-1130B558D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53253" y="2029421"/>
                <a:ext cx="2241762" cy="951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AMD Continues Frontier Exascale Supercomputer Enablement | Tom's Hardware">
                <a:extLst>
                  <a:ext uri="{FF2B5EF4-FFF2-40B4-BE49-F238E27FC236}">
                    <a16:creationId xmlns:a16="http://schemas.microsoft.com/office/drawing/2014/main" id="{532B5C87-2979-9C6A-D6AF-0C980E0151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0808" y="1926843"/>
                <a:ext cx="2036052" cy="1145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Framework | Framework Laptop Chromebook Edition (12th Gen Intel®">
                <a:extLst>
                  <a:ext uri="{FF2B5EF4-FFF2-40B4-BE49-F238E27FC236}">
                    <a16:creationId xmlns:a16="http://schemas.microsoft.com/office/drawing/2014/main" id="{0CC462CC-3D59-DFB3-9044-E973995FA0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60" b="19444"/>
              <a:stretch/>
            </p:blipFill>
            <p:spPr bwMode="auto">
              <a:xfrm>
                <a:off x="1977520" y="3030694"/>
                <a:ext cx="1287497" cy="951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8E5792-DF6F-ED27-43BE-508001052E07}"/>
                  </a:ext>
                </a:extLst>
              </p:cNvPr>
              <p:cNvSpPr txBox="1"/>
              <p:nvPr/>
            </p:nvSpPr>
            <p:spPr>
              <a:xfrm>
                <a:off x="477591" y="1868351"/>
                <a:ext cx="12538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Nvidia GPU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E7209A3-0EE3-EC12-6F52-84983E7E44CC}"/>
                  </a:ext>
                </a:extLst>
              </p:cNvPr>
              <p:cNvSpPr txBox="1"/>
              <p:nvPr/>
            </p:nvSpPr>
            <p:spPr>
              <a:xfrm>
                <a:off x="2825692" y="1875012"/>
                <a:ext cx="11416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AMD GPU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BA557C2-9412-5ABE-B365-AA730C271846}"/>
                  </a:ext>
                </a:extLst>
              </p:cNvPr>
              <p:cNvSpPr txBox="1"/>
              <p:nvPr/>
            </p:nvSpPr>
            <p:spPr>
              <a:xfrm>
                <a:off x="-45513" y="3144668"/>
                <a:ext cx="12538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Helvetica" pitchFamily="2" charset="0"/>
                  </a:rPr>
                  <a:t>Nvidia GPU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47C64F-B85B-839F-72AC-E2BAF9A7F54B}"/>
                  </a:ext>
                </a:extLst>
              </p:cNvPr>
              <p:cNvSpPr txBox="1"/>
              <p:nvPr/>
            </p:nvSpPr>
            <p:spPr>
              <a:xfrm>
                <a:off x="2689284" y="3051234"/>
                <a:ext cx="10615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intel GPU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986342-19DF-051C-1E7A-620EC88F39C7}"/>
                </a:ext>
              </a:extLst>
            </p:cNvPr>
            <p:cNvSpPr txBox="1"/>
            <p:nvPr/>
          </p:nvSpPr>
          <p:spPr>
            <a:xfrm>
              <a:off x="320409" y="1225830"/>
              <a:ext cx="48780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sz="1600" dirty="0">
                  <a:latin typeface="Helvetica" pitchFamily="2" charset="0"/>
                </a:rPr>
                <a:t>Leverages </a:t>
              </a:r>
              <a:r>
                <a:rPr lang="en-US" sz="1600" dirty="0" err="1">
                  <a:latin typeface="Helvetica" pitchFamily="2" charset="0"/>
                </a:rPr>
                <a:t>exascale</a:t>
              </a:r>
              <a:r>
                <a:rPr lang="en-US" sz="1600" dirty="0">
                  <a:latin typeface="Helvetica" pitchFamily="2" charset="0"/>
                </a:rPr>
                <a:t> computing package, </a:t>
              </a:r>
              <a:r>
                <a:rPr lang="en-US" sz="1600" dirty="0" err="1">
                  <a:latin typeface="Helvetica" pitchFamily="2" charset="0"/>
                </a:rPr>
                <a:t>AMReX</a:t>
              </a:r>
              <a:endParaRPr lang="en-US" sz="1600" dirty="0">
                <a:latin typeface="Helvetica" pitchFamily="2" charset="0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US" sz="1600" dirty="0">
                  <a:latin typeface="Helvetica" pitchFamily="2" charset="0"/>
                </a:rPr>
                <a:t>MPI+X (X = OpenMP/CUDA/DPC++/HIP 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BB70C06-8CBA-E239-65AC-E2B5393F8325}"/>
              </a:ext>
            </a:extLst>
          </p:cNvPr>
          <p:cNvSpPr txBox="1"/>
          <p:nvPr/>
        </p:nvSpPr>
        <p:spPr>
          <a:xfrm>
            <a:off x="4735509" y="3917494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681"/>
                </a:solidFill>
                <a:latin typeface="Helvetica" pitchFamily="2" charset="0"/>
              </a:rPr>
              <a:t>Algorithmic flexibility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62739-9EDE-6909-827C-9A166D8C24AB}"/>
              </a:ext>
            </a:extLst>
          </p:cNvPr>
          <p:cNvSpPr txBox="1"/>
          <p:nvPr/>
        </p:nvSpPr>
        <p:spPr>
          <a:xfrm>
            <a:off x="4489287" y="4168264"/>
            <a:ext cx="4402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b="1" dirty="0">
                <a:latin typeface="Helvetica" pitchFamily="2" charset="0"/>
              </a:rPr>
              <a:t>Modularized packages: Artemis, </a:t>
            </a:r>
            <a:r>
              <a:rPr lang="en-US" sz="1600" b="1" dirty="0" err="1">
                <a:latin typeface="Helvetica" pitchFamily="2" charset="0"/>
              </a:rPr>
              <a:t>FerroX</a:t>
            </a:r>
            <a:r>
              <a:rPr lang="en-US" sz="1600" b="1" dirty="0">
                <a:latin typeface="Helvetica" pitchFamily="2" charset="0"/>
              </a:rPr>
              <a:t>, </a:t>
            </a:r>
            <a:r>
              <a:rPr lang="en-US" sz="1600" b="1" dirty="0" err="1">
                <a:latin typeface="Helvetica" pitchFamily="2" charset="0"/>
              </a:rPr>
              <a:t>MagneX</a:t>
            </a:r>
            <a:r>
              <a:rPr lang="en-US" sz="1600" b="1" dirty="0">
                <a:latin typeface="Helvetica" pitchFamily="2" charset="0"/>
              </a:rPr>
              <a:t>, </a:t>
            </a:r>
            <a:r>
              <a:rPr lang="en-US" sz="1600" b="1" dirty="0" err="1">
                <a:latin typeface="Helvetica" pitchFamily="2" charset="0"/>
              </a:rPr>
              <a:t>ELEQTRONeX</a:t>
            </a:r>
            <a:endParaRPr lang="en-US" sz="1600" b="1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Helvetica" pitchFamily="2" charset="0"/>
              </a:rPr>
              <a:t>Ready for coding additional physical coupling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Helvetica" pitchFamily="2" charset="0"/>
              </a:rPr>
              <a:t>Time-domain algorithms suitable for nonlinear problems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C505B-7B4E-8343-D313-12FBEB171AFB}"/>
              </a:ext>
            </a:extLst>
          </p:cNvPr>
          <p:cNvSpPr txBox="1"/>
          <p:nvPr/>
        </p:nvSpPr>
        <p:spPr>
          <a:xfrm>
            <a:off x="8530413" y="976199"/>
            <a:ext cx="338265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681"/>
                </a:solidFill>
                <a:latin typeface="Helvetica" pitchFamily="2" charset="0"/>
              </a:rPr>
              <a:t>Almost Ideal Scalability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Helvetica" pitchFamily="2" charset="0"/>
              </a:rPr>
              <a:t>Massively GPU/CPU parallelization</a:t>
            </a:r>
          </a:p>
        </p:txBody>
      </p:sp>
      <p:graphicFrame>
        <p:nvGraphicFramePr>
          <p:cNvPr id="15" name="Table 16">
            <a:extLst>
              <a:ext uri="{FF2B5EF4-FFF2-40B4-BE49-F238E27FC236}">
                <a16:creationId xmlns:a16="http://schemas.microsoft.com/office/drawing/2014/main" id="{CA29AF4C-7E3A-D325-AD98-F9439D72B84D}"/>
              </a:ext>
            </a:extLst>
          </p:cNvPr>
          <p:cNvGraphicFramePr>
            <a:graphicFrameLocks noGrp="1"/>
          </p:cNvGraphicFramePr>
          <p:nvPr/>
        </p:nvGraphicFramePr>
        <p:xfrm>
          <a:off x="9219931" y="1793908"/>
          <a:ext cx="1291820" cy="1221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955">
                  <a:extLst>
                    <a:ext uri="{9D8B030D-6E8A-4147-A177-3AD203B41FA5}">
                      <a16:colId xmlns:a16="http://schemas.microsoft.com/office/drawing/2014/main" val="2921341848"/>
                    </a:ext>
                  </a:extLst>
                </a:gridCol>
                <a:gridCol w="322955">
                  <a:extLst>
                    <a:ext uri="{9D8B030D-6E8A-4147-A177-3AD203B41FA5}">
                      <a16:colId xmlns:a16="http://schemas.microsoft.com/office/drawing/2014/main" val="3167374104"/>
                    </a:ext>
                  </a:extLst>
                </a:gridCol>
                <a:gridCol w="322955">
                  <a:extLst>
                    <a:ext uri="{9D8B030D-6E8A-4147-A177-3AD203B41FA5}">
                      <a16:colId xmlns:a16="http://schemas.microsoft.com/office/drawing/2014/main" val="1182549669"/>
                    </a:ext>
                  </a:extLst>
                </a:gridCol>
                <a:gridCol w="322955">
                  <a:extLst>
                    <a:ext uri="{9D8B030D-6E8A-4147-A177-3AD203B41FA5}">
                      <a16:colId xmlns:a16="http://schemas.microsoft.com/office/drawing/2014/main" val="1788261902"/>
                    </a:ext>
                  </a:extLst>
                </a:gridCol>
              </a:tblGrid>
              <a:tr h="30542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11827"/>
                  </a:ext>
                </a:extLst>
              </a:tr>
              <a:tr h="30542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9437FF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549450"/>
                  </a:ext>
                </a:extLst>
              </a:tr>
              <a:tr h="30542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9437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960350"/>
                  </a:ext>
                </a:extLst>
              </a:tr>
              <a:tr h="30542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9437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40948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26E843-F4CD-97D3-A36C-9E0158F29CB9}"/>
              </a:ext>
            </a:extLst>
          </p:cNvPr>
          <p:cNvCxnSpPr/>
          <p:nvPr/>
        </p:nvCxnSpPr>
        <p:spPr>
          <a:xfrm flipH="1">
            <a:off x="10369258" y="2140376"/>
            <a:ext cx="346004" cy="159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5E0917-85D3-BF2E-F0FC-3BE3B14E4F0E}"/>
              </a:ext>
            </a:extLst>
          </p:cNvPr>
          <p:cNvSpPr txBox="1"/>
          <p:nvPr/>
        </p:nvSpPr>
        <p:spPr>
          <a:xfrm>
            <a:off x="10687230" y="1989934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GPU thread 2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EF93E6B-6810-2182-CFE3-AA027E93D43E}"/>
              </a:ext>
            </a:extLst>
          </p:cNvPr>
          <p:cNvCxnSpPr/>
          <p:nvPr/>
        </p:nvCxnSpPr>
        <p:spPr>
          <a:xfrm flipH="1">
            <a:off x="10385025" y="2429410"/>
            <a:ext cx="346004" cy="159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B3A753E-E622-CF47-7978-87CCCF83B48B}"/>
              </a:ext>
            </a:extLst>
          </p:cNvPr>
          <p:cNvSpPr txBox="1"/>
          <p:nvPr/>
        </p:nvSpPr>
        <p:spPr>
          <a:xfrm>
            <a:off x="10702997" y="227896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GPU thread 3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051ED8-F572-573D-6B3A-443B0E994990}"/>
              </a:ext>
            </a:extLst>
          </p:cNvPr>
          <p:cNvCxnSpPr/>
          <p:nvPr/>
        </p:nvCxnSpPr>
        <p:spPr>
          <a:xfrm flipH="1">
            <a:off x="10364006" y="1830325"/>
            <a:ext cx="346004" cy="159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3882411-62F4-427D-458F-F61C01011507}"/>
              </a:ext>
            </a:extLst>
          </p:cNvPr>
          <p:cNvSpPr txBox="1"/>
          <p:nvPr/>
        </p:nvSpPr>
        <p:spPr>
          <a:xfrm>
            <a:off x="10681978" y="1679883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GPU thread 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B70B001-891C-5F6A-1133-4706AF659423}"/>
              </a:ext>
            </a:extLst>
          </p:cNvPr>
          <p:cNvCxnSpPr/>
          <p:nvPr/>
        </p:nvCxnSpPr>
        <p:spPr>
          <a:xfrm flipH="1">
            <a:off x="10392038" y="2733455"/>
            <a:ext cx="346004" cy="159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1DEA528-24AF-DC88-2BA9-DD5533B855EB}"/>
              </a:ext>
            </a:extLst>
          </p:cNvPr>
          <p:cNvSpPr txBox="1"/>
          <p:nvPr/>
        </p:nvSpPr>
        <p:spPr>
          <a:xfrm>
            <a:off x="10710010" y="258301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600626C-025F-3157-777A-5A6BB0F069A9}"/>
              </a:ext>
            </a:extLst>
          </p:cNvPr>
          <p:cNvCxnSpPr>
            <a:cxnSpLocks/>
          </p:cNvCxnSpPr>
          <p:nvPr/>
        </p:nvCxnSpPr>
        <p:spPr>
          <a:xfrm flipV="1">
            <a:off x="9049705" y="1967053"/>
            <a:ext cx="281199" cy="1513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B489DB6-CAF1-DDCF-C02A-C5204AAD947C}"/>
              </a:ext>
            </a:extLst>
          </p:cNvPr>
          <p:cNvSpPr txBox="1"/>
          <p:nvPr/>
        </p:nvSpPr>
        <p:spPr>
          <a:xfrm>
            <a:off x="7881160" y="2020988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GPU thread 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9D9FDD1-36B7-2102-C04B-3535BBD0F0F4}"/>
              </a:ext>
            </a:extLst>
          </p:cNvPr>
          <p:cNvCxnSpPr>
            <a:cxnSpLocks/>
          </p:cNvCxnSpPr>
          <p:nvPr/>
        </p:nvCxnSpPr>
        <p:spPr>
          <a:xfrm flipV="1">
            <a:off x="9064605" y="2312097"/>
            <a:ext cx="255727" cy="90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F340F95-196D-9B4A-1734-352BC7D6EBF1}"/>
              </a:ext>
            </a:extLst>
          </p:cNvPr>
          <p:cNvSpPr txBox="1"/>
          <p:nvPr/>
        </p:nvSpPr>
        <p:spPr>
          <a:xfrm>
            <a:off x="7670063" y="2329705"/>
            <a:ext cx="148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GPU thread n+1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76B938-53E1-7273-5012-3C0E31AB0777}"/>
              </a:ext>
            </a:extLst>
          </p:cNvPr>
          <p:cNvSpPr txBox="1"/>
          <p:nvPr/>
        </p:nvSpPr>
        <p:spPr>
          <a:xfrm>
            <a:off x="303413" y="449663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681"/>
                </a:solidFill>
                <a:latin typeface="Helvetica" pitchFamily="2" charset="0"/>
              </a:rPr>
              <a:t>Accessibility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ABDCAA-B145-468A-FE52-BFC3CA78572C}"/>
              </a:ext>
            </a:extLst>
          </p:cNvPr>
          <p:cNvSpPr txBox="1"/>
          <p:nvPr/>
        </p:nvSpPr>
        <p:spPr>
          <a:xfrm>
            <a:off x="409298" y="4862838"/>
            <a:ext cx="4177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latin typeface="Helvetica" pitchFamily="2" charset="0"/>
              </a:rPr>
              <a:t>Open-source on GitHub</a:t>
            </a:r>
          </a:p>
          <a:p>
            <a:r>
              <a:rPr lang="en-US" sz="1600" dirty="0">
                <a:latin typeface="Helvetica" pitchFamily="2" charset="0"/>
                <a:hlinkClick r:id="rId8"/>
              </a:rPr>
              <a:t>https://github.com/AMReX-Microelectronics</a:t>
            </a:r>
            <a:r>
              <a:rPr lang="en-US" sz="1600" dirty="0">
                <a:latin typeface="Helvetica" pitchFamily="2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3ED4E2-44CA-D53C-19C1-882C7561B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919" y="3893512"/>
            <a:ext cx="3264895" cy="24113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A1D4C2-EF6C-78D3-E94E-3DB0CF6DB440}"/>
              </a:ext>
            </a:extLst>
          </p:cNvPr>
          <p:cNvSpPr txBox="1"/>
          <p:nvPr/>
        </p:nvSpPr>
        <p:spPr>
          <a:xfrm>
            <a:off x="15045" y="5824562"/>
            <a:ext cx="10464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" pitchFamily="2" charset="0"/>
              </a:rPr>
              <a:t>Z. Yao, et al., </a:t>
            </a:r>
            <a:r>
              <a:rPr lang="en-US" sz="1200" i="1" dirty="0">
                <a:effectLst/>
                <a:latin typeface="Helvetica" pitchFamily="2" charset="0"/>
              </a:rPr>
              <a:t>International Journal of High Performance</a:t>
            </a:r>
            <a:r>
              <a:rPr lang="en-US" sz="1200" dirty="0">
                <a:latin typeface="Helvetica" pitchFamily="2" charset="0"/>
              </a:rPr>
              <a:t> </a:t>
            </a:r>
            <a:r>
              <a:rPr lang="en-US" sz="1200" i="1" dirty="0">
                <a:effectLst/>
                <a:latin typeface="Helvetica" pitchFamily="2" charset="0"/>
              </a:rPr>
              <a:t>Computing Applications, </a:t>
            </a:r>
            <a:r>
              <a:rPr lang="en-US" sz="1200" dirty="0">
                <a:effectLst/>
                <a:latin typeface="Helvetica" pitchFamily="2" charset="0"/>
              </a:rPr>
              <a:t>36(2), pp.167-181, 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" pitchFamily="2" charset="0"/>
              </a:rPr>
              <a:t>S. Sawant, et al. </a:t>
            </a:r>
            <a:r>
              <a:rPr lang="en-US" sz="1200" i="1" dirty="0" err="1">
                <a:effectLst/>
                <a:latin typeface="Helvetica" pitchFamily="2" charset="0"/>
              </a:rPr>
              <a:t>npj</a:t>
            </a:r>
            <a:r>
              <a:rPr lang="en-US" sz="1200" i="1" dirty="0">
                <a:effectLst/>
                <a:latin typeface="Helvetica" pitchFamily="2" charset="0"/>
              </a:rPr>
              <a:t> </a:t>
            </a:r>
            <a:r>
              <a:rPr lang="en-US" sz="1200" i="1" dirty="0" err="1">
                <a:effectLst/>
                <a:latin typeface="Helvetica" pitchFamily="2" charset="0"/>
              </a:rPr>
              <a:t>Comput</a:t>
            </a:r>
            <a:r>
              <a:rPr lang="en-US" sz="1200" i="1" dirty="0">
                <a:effectLst/>
                <a:latin typeface="Helvetica" pitchFamily="2" charset="0"/>
              </a:rPr>
              <a:t> Mater </a:t>
            </a:r>
            <a:r>
              <a:rPr lang="en-US" sz="1200" dirty="0">
                <a:effectLst/>
                <a:latin typeface="Helvetica" pitchFamily="2" charset="0"/>
              </a:rPr>
              <a:t>11, 110 (2025). https://</a:t>
            </a:r>
            <a:r>
              <a:rPr lang="en-US" sz="1200" dirty="0" err="1">
                <a:effectLst/>
                <a:latin typeface="Helvetica" pitchFamily="2" charset="0"/>
              </a:rPr>
              <a:t>doi.org</a:t>
            </a:r>
            <a:r>
              <a:rPr lang="en-US" sz="1200" dirty="0">
                <a:effectLst/>
                <a:latin typeface="Helvetica" pitchFamily="2" charset="0"/>
              </a:rPr>
              <a:t>/10.1038/s41524-025-01604-7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" pitchFamily="2" charset="0"/>
                <a:cs typeface="Arial" panose="020B0604020202020204" pitchFamily="34" charset="0"/>
              </a:rPr>
              <a:t>P. Kumar, …, Z. Yao*, </a:t>
            </a:r>
            <a:r>
              <a:rPr lang="en-US" sz="1200" i="1" dirty="0">
                <a:effectLst/>
                <a:latin typeface="Helvetica" pitchFamily="2" charset="0"/>
                <a:cs typeface="Arial" panose="020B0604020202020204" pitchFamily="34" charset="0"/>
              </a:rPr>
              <a:t>Computer</a:t>
            </a:r>
            <a:r>
              <a:rPr lang="en-US" sz="12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effectLst/>
                <a:latin typeface="Helvetica" pitchFamily="2" charset="0"/>
                <a:cs typeface="Arial" panose="020B0604020202020204" pitchFamily="34" charset="0"/>
              </a:rPr>
              <a:t>Physics Communications</a:t>
            </a:r>
            <a:r>
              <a:rPr lang="en-US" sz="1200" dirty="0">
                <a:effectLst/>
                <a:latin typeface="Helvetica" pitchFamily="2" charset="0"/>
                <a:cs typeface="Arial" panose="020B0604020202020204" pitchFamily="34" charset="0"/>
              </a:rPr>
              <a:t>, 290, p.108757, 2023.</a:t>
            </a:r>
            <a:endParaRPr lang="en-US" sz="1200" dirty="0">
              <a:effectLst/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0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P. </a:t>
            </a:r>
            <a:r>
              <a:rPr lang="en-US" sz="1200" i="0" u="none" strike="noStrike" dirty="0" err="1">
                <a:solidFill>
                  <a:srgbClr val="222222"/>
                </a:solidFill>
                <a:effectLst/>
                <a:latin typeface="Helvetica" pitchFamily="2" charset="0"/>
              </a:rPr>
              <a:t>Meisenheimer</a:t>
            </a:r>
            <a:r>
              <a:rPr lang="en-US" sz="1200" i="0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, …, Z. Yao,  R. Ramesh,. </a:t>
            </a:r>
            <a:r>
              <a:rPr lang="en-US" sz="1200" i="1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Adv. Mater</a:t>
            </a:r>
            <a:r>
              <a:rPr lang="en-US" sz="1200" i="0" u="none" strike="noStrike" dirty="0">
                <a:solidFill>
                  <a:srgbClr val="222222"/>
                </a:solidFill>
                <a:effectLst/>
                <a:latin typeface="Helvetica" pitchFamily="2" charset="0"/>
              </a:rPr>
              <a:t>., 2024,  36, 2404639.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S. Sawant, Z. Yao, R.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Jambunathan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, and A. Nonaka, IEEE J. Multiscale &amp; Multiphysics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Comput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.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Techn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., 8, 31-39, 2022.</a:t>
            </a:r>
            <a:endParaRPr lang="en-US" sz="1200" i="0" u="none" strike="noStrike" dirty="0">
              <a:solidFill>
                <a:srgbClr val="222222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3740E-FBA5-3557-C55C-DA03C7ECCFAF}"/>
              </a:ext>
            </a:extLst>
          </p:cNvPr>
          <p:cNvSpPr txBox="1"/>
          <p:nvPr/>
        </p:nvSpPr>
        <p:spPr>
          <a:xfrm>
            <a:off x="5361008" y="1486230"/>
            <a:ext cx="1609736" cy="4462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3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  <a:ea typeface="+mj-ea"/>
                <a:cs typeface="+mj-cs"/>
              </a:rPr>
              <a:t>MicroEleX</a:t>
            </a:r>
            <a:endParaRPr lang="en-US" sz="2300" b="1" dirty="0">
              <a:solidFill>
                <a:schemeClr val="tx2">
                  <a:lumMod val="90000"/>
                  <a:lumOff val="10000"/>
                </a:schemeClr>
              </a:solidFill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1B665-6309-A2BD-7632-D56CA820337E}"/>
              </a:ext>
            </a:extLst>
          </p:cNvPr>
          <p:cNvSpPr txBox="1"/>
          <p:nvPr/>
        </p:nvSpPr>
        <p:spPr>
          <a:xfrm>
            <a:off x="8909707" y="3240662"/>
            <a:ext cx="303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Helvetica" pitchFamily="2" charset="0"/>
              </a:rPr>
              <a:t>No overhead runtime from GPU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2887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7" grpId="0"/>
      <p:bldP spid="39" grpId="0"/>
      <p:bldP spid="41" grpId="0"/>
      <p:bldP spid="43" grpId="0"/>
      <p:bldP spid="46" grpId="0"/>
      <p:bldP spid="3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96DA-2CAD-DBF6-D7F3-4358E45C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Artemis: Adaptive mesh refinement electromagnetic solver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F0D08-6503-D8D0-BFEE-E7B819D64D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8836" y="1095267"/>
            <a:ext cx="2713038" cy="457200"/>
          </a:xfrm>
        </p:spPr>
        <p:txBody>
          <a:bodyPr/>
          <a:lstStyle/>
          <a:p>
            <a:r>
              <a:rPr lang="en-US" dirty="0"/>
              <a:t>Model Architecture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B5224BB-126B-33E0-EDB1-7BC93E496BD1}"/>
              </a:ext>
            </a:extLst>
          </p:cNvPr>
          <p:cNvSpPr txBox="1">
            <a:spLocks/>
          </p:cNvSpPr>
          <p:nvPr/>
        </p:nvSpPr>
        <p:spPr>
          <a:xfrm>
            <a:off x="7091577" y="1095267"/>
            <a:ext cx="2713038" cy="457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 baseline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Use Case</a:t>
            </a:r>
          </a:p>
        </p:txBody>
      </p:sp>
      <p:pic>
        <p:nvPicPr>
          <p:cNvPr id="7" name="output">
            <a:hlinkClick r:id="" action="ppaction://media"/>
            <a:extLst>
              <a:ext uri="{FF2B5EF4-FFF2-40B4-BE49-F238E27FC236}">
                <a16:creationId xmlns:a16="http://schemas.microsoft.com/office/drawing/2014/main" id="{717599BC-77B3-246D-BEEE-33A8C345C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697" t="3689" r="16098"/>
          <a:stretch/>
        </p:blipFill>
        <p:spPr>
          <a:xfrm>
            <a:off x="8303980" y="1549223"/>
            <a:ext cx="3577497" cy="48953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21D739-2EE9-AC0B-C90C-1E35E0A3E645}"/>
              </a:ext>
            </a:extLst>
          </p:cNvPr>
          <p:cNvGrpSpPr/>
          <p:nvPr/>
        </p:nvGrpSpPr>
        <p:grpSpPr>
          <a:xfrm>
            <a:off x="462533" y="1909701"/>
            <a:ext cx="3932132" cy="919044"/>
            <a:chOff x="5349162" y="3161584"/>
            <a:chExt cx="3932132" cy="9190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BF40CC-E2AF-0F94-9CF8-61C3D4FDE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3763" b="32870"/>
            <a:stretch/>
          </p:blipFill>
          <p:spPr>
            <a:xfrm>
              <a:off x="5349162" y="3499621"/>
              <a:ext cx="3932132" cy="58100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09AF81-A723-F5B7-E809-D0DA8974B93B}"/>
                </a:ext>
              </a:extLst>
            </p:cNvPr>
            <p:cNvSpPr txBox="1"/>
            <p:nvPr/>
          </p:nvSpPr>
          <p:spPr>
            <a:xfrm>
              <a:off x="5498787" y="3161584"/>
              <a:ext cx="36934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Helvetica" pitchFamily="2" charset="0"/>
                  <a:ea typeface="Times New Roman" charset="0"/>
                  <a:cs typeface="Times New Roman" charset="0"/>
                </a:rPr>
                <a:t>Electrodynamics Maxwell’s Equation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7D881A-A30E-BA7E-3F2E-DB40AB0420FE}"/>
              </a:ext>
            </a:extLst>
          </p:cNvPr>
          <p:cNvGrpSpPr/>
          <p:nvPr/>
        </p:nvGrpSpPr>
        <p:grpSpPr>
          <a:xfrm>
            <a:off x="249883" y="3591694"/>
            <a:ext cx="4053661" cy="1095692"/>
            <a:chOff x="5231644" y="4880959"/>
            <a:chExt cx="4053661" cy="10956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57DBF9-C6A4-00D6-15F6-E58F4891D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6707"/>
            <a:stretch/>
          </p:blipFill>
          <p:spPr>
            <a:xfrm>
              <a:off x="5231644" y="5396933"/>
              <a:ext cx="3932132" cy="5797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E87FDB-2520-3AB8-319F-0E1041FCF43F}"/>
                </a:ext>
              </a:extLst>
            </p:cNvPr>
            <p:cNvSpPr txBox="1"/>
            <p:nvPr/>
          </p:nvSpPr>
          <p:spPr>
            <a:xfrm>
              <a:off x="5353173" y="4880959"/>
              <a:ext cx="39321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  <a:latin typeface="Helvetica" pitchFamily="2" charset="0"/>
                  <a:ea typeface="Times New Roman" charset="0"/>
                  <a:cs typeface="Times New Roman" charset="0"/>
                </a:rPr>
                <a:t>Micromagnetic Dynamics</a:t>
              </a:r>
            </a:p>
            <a:p>
              <a:pPr algn="ctr"/>
              <a:r>
                <a:rPr lang="en-US" sz="1400" b="1" dirty="0">
                  <a:solidFill>
                    <a:srgbClr val="7030A0"/>
                  </a:solidFill>
                  <a:latin typeface="Helvetica" pitchFamily="2" charset="0"/>
                  <a:ea typeface="Times New Roman" charset="0"/>
                  <a:cs typeface="Times New Roman" charset="0"/>
                </a:rPr>
                <a:t>Landau-Lifshitz-Gilbert Equation</a:t>
              </a:r>
            </a:p>
          </p:txBody>
        </p:sp>
      </p:grp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BEFCFB9-8D3D-9E9C-AB0B-08B392534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83" y="1014012"/>
            <a:ext cx="1513956" cy="64984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45913B-045C-DD92-5ABE-78FFB19CDAE7}"/>
              </a:ext>
            </a:extLst>
          </p:cNvPr>
          <p:cNvGrpSpPr/>
          <p:nvPr/>
        </p:nvGrpSpPr>
        <p:grpSpPr>
          <a:xfrm>
            <a:off x="4822096" y="1776923"/>
            <a:ext cx="3292924" cy="3426448"/>
            <a:chOff x="1410159" y="4866352"/>
            <a:chExt cx="1700078" cy="1769014"/>
          </a:xfrm>
        </p:grpSpPr>
        <p:pic>
          <p:nvPicPr>
            <p:cNvPr id="20" name="Picture 19" descr="A red and yellow light lines&#10;&#10;Description automatically generated">
              <a:extLst>
                <a:ext uri="{FF2B5EF4-FFF2-40B4-BE49-F238E27FC236}">
                  <a16:creationId xmlns:a16="http://schemas.microsoft.com/office/drawing/2014/main" id="{BE1E1430-C08C-A123-9332-350988E1F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7716" y="5522388"/>
              <a:ext cx="1602521" cy="11129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6F09EA-1B66-3737-0770-4D87B63DE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0159" y="4866352"/>
              <a:ext cx="1557707" cy="69258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82AB99-F612-E317-6A95-A0B78F0E71F5}"/>
              </a:ext>
            </a:extLst>
          </p:cNvPr>
          <p:cNvGrpSpPr/>
          <p:nvPr/>
        </p:nvGrpSpPr>
        <p:grpSpPr>
          <a:xfrm>
            <a:off x="573618" y="5481306"/>
            <a:ext cx="3766458" cy="843294"/>
            <a:chOff x="573618" y="5481306"/>
            <a:chExt cx="3766458" cy="8432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733F27-F4D3-BC8A-C77C-BD6B7B462D60}"/>
                </a:ext>
              </a:extLst>
            </p:cNvPr>
            <p:cNvSpPr txBox="1"/>
            <p:nvPr/>
          </p:nvSpPr>
          <p:spPr>
            <a:xfrm>
              <a:off x="573618" y="5481306"/>
              <a:ext cx="3766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  <a:latin typeface="Helvetica" pitchFamily="2" charset="0"/>
                  <a:ea typeface="Times New Roman" charset="0"/>
                  <a:cs typeface="Times New Roman" charset="0"/>
                </a:rPr>
                <a:t>Ferroelectric Ginzburg-Landau Equation</a:t>
              </a:r>
            </a:p>
          </p:txBody>
        </p:sp>
        <p:pic>
          <p:nvPicPr>
            <p:cNvPr id="23" name="Picture 2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D1C3944-5DDE-0E0B-590E-067BCE8E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5866" y="5864864"/>
              <a:ext cx="2004662" cy="45973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E83A7B9-0976-9AD6-2DE0-73F5D64DAC13}"/>
              </a:ext>
            </a:extLst>
          </p:cNvPr>
          <p:cNvSpPr txBox="1"/>
          <p:nvPr/>
        </p:nvSpPr>
        <p:spPr>
          <a:xfrm>
            <a:off x="1991975" y="491562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1DF3A4-C8AA-B354-543A-924A668F7739}"/>
              </a:ext>
            </a:extLst>
          </p:cNvPr>
          <p:cNvSpPr txBox="1"/>
          <p:nvPr/>
        </p:nvSpPr>
        <p:spPr>
          <a:xfrm>
            <a:off x="2091256" y="300056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8FF748-491F-552E-EB3F-12EC5206B4C7}"/>
              </a:ext>
            </a:extLst>
          </p:cNvPr>
          <p:cNvSpPr txBox="1"/>
          <p:nvPr/>
        </p:nvSpPr>
        <p:spPr>
          <a:xfrm>
            <a:off x="5376505" y="5503882"/>
            <a:ext cx="258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Hybrid quantum circuits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9BFC46-AEEE-5BAE-8653-C98C29D36C58}"/>
              </a:ext>
            </a:extLst>
          </p:cNvPr>
          <p:cNvSpPr txBox="1"/>
          <p:nvPr/>
        </p:nvSpPr>
        <p:spPr>
          <a:xfrm>
            <a:off x="8448096" y="5987143"/>
            <a:ext cx="363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Superconducting quantum circuits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E0B527FF-9D26-4748-5365-A6805F6453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149080" y="246063"/>
            <a:ext cx="2743200" cy="365125"/>
          </a:xfrm>
        </p:spPr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4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D876-374D-4B47-9033-B998EB0B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10" y="307074"/>
            <a:ext cx="10972800" cy="100311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ELEQTRONeX</a:t>
            </a:r>
            <a:r>
              <a:rPr lang="en-US" sz="2400" dirty="0"/>
              <a:t> Framework for Nonequilibrium Quantum Transport </a:t>
            </a:r>
            <a:br>
              <a:rPr lang="en-US" sz="2400" dirty="0"/>
            </a:br>
            <a:r>
              <a:rPr lang="en-US" sz="2400" dirty="0"/>
              <a:t>in Nanomaterials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4D142-50E8-D8DA-3C02-7C0A64708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29" y="1655681"/>
            <a:ext cx="6638098" cy="3953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88A1A-587D-1F56-F3F1-D4D5186E2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5" y="1494850"/>
            <a:ext cx="4565804" cy="5056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BA216-3857-7249-73FD-7F45672FCC78}"/>
              </a:ext>
            </a:extLst>
          </p:cNvPr>
          <p:cNvSpPr txBox="1"/>
          <p:nvPr/>
        </p:nvSpPr>
        <p:spPr>
          <a:xfrm>
            <a:off x="5274389" y="6005015"/>
            <a:ext cx="685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0C2B45"/>
                </a:solidFill>
                <a:effectLst/>
                <a:latin typeface="Helvetica" pitchFamily="2" charset="0"/>
              </a:rPr>
              <a:t>S. S. Sawant, F. Léonard, Z. Yao, A. Nonaka, “</a:t>
            </a:r>
            <a:r>
              <a:rPr lang="en-US" sz="1400" b="0" i="0" u="none" strike="noStrike" dirty="0" err="1">
                <a:solidFill>
                  <a:srgbClr val="0C2B45"/>
                </a:solidFill>
                <a:effectLst/>
                <a:latin typeface="Helvetica" pitchFamily="2" charset="0"/>
              </a:rPr>
              <a:t>ELEQTRONeX</a:t>
            </a:r>
            <a:r>
              <a:rPr lang="en-US" sz="1400" b="0" i="0" u="none" strike="noStrike" dirty="0">
                <a:solidFill>
                  <a:srgbClr val="0C2B45"/>
                </a:solidFill>
                <a:effectLst/>
                <a:latin typeface="Helvetica" pitchFamily="2" charset="0"/>
              </a:rPr>
              <a:t>: A GPU-Accelerated Exascale Framework for Non-Equilibrium Quantum Transport in Nanomaterials,” </a:t>
            </a:r>
            <a:r>
              <a:rPr lang="en-US" sz="1400" b="0" i="1" u="none" strike="noStrike" dirty="0">
                <a:solidFill>
                  <a:srgbClr val="0C2B45"/>
                </a:solidFill>
                <a:effectLst/>
                <a:latin typeface="Helvetica" pitchFamily="2" charset="0"/>
              </a:rPr>
              <a:t>NPJ Computational Materials </a:t>
            </a:r>
            <a:r>
              <a:rPr lang="en-US" sz="1400" b="0" i="0" u="none" strike="noStrike" dirty="0">
                <a:solidFill>
                  <a:srgbClr val="0C2B45"/>
                </a:solidFill>
                <a:effectLst/>
                <a:latin typeface="Helvetica" pitchFamily="2" charset="0"/>
              </a:rPr>
              <a:t>(accepted, March 2025.  doi:</a:t>
            </a:r>
            <a:r>
              <a:rPr lang="en-US" sz="1400" dirty="0">
                <a:latin typeface="Helvetica" pitchFamily="2" charset="0"/>
              </a:rPr>
              <a:t>10.48550/arXiv.2407.14633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C8397C-A6C1-22CE-23EF-40242E8BAE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051" y="1025733"/>
            <a:ext cx="2849516" cy="457200"/>
          </a:xfrm>
        </p:spPr>
        <p:txBody>
          <a:bodyPr/>
          <a:lstStyle/>
          <a:p>
            <a:r>
              <a:rPr lang="en-US" dirty="0"/>
              <a:t>Model Architecture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B77C18B-B7E8-34D7-BF47-091711198204}"/>
              </a:ext>
            </a:extLst>
          </p:cNvPr>
          <p:cNvSpPr txBox="1">
            <a:spLocks/>
          </p:cNvSpPr>
          <p:nvPr/>
        </p:nvSpPr>
        <p:spPr>
          <a:xfrm>
            <a:off x="7277493" y="1019748"/>
            <a:ext cx="2849516" cy="457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 baseline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Use Case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366B813-D27F-E551-91A0-5946C740E1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149080" y="246063"/>
            <a:ext cx="2743200" cy="365125"/>
          </a:xfrm>
        </p:spPr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098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C5B2-8BE3-171B-BADB-D310CD6A0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361664"/>
            <a:ext cx="10972800" cy="548640"/>
          </a:xfrm>
        </p:spPr>
        <p:txBody>
          <a:bodyPr>
            <a:normAutofit/>
          </a:bodyPr>
          <a:lstStyle/>
          <a:p>
            <a:r>
              <a:rPr lang="en-US" sz="2800" dirty="0" err="1"/>
              <a:t>FerroX</a:t>
            </a:r>
            <a:r>
              <a:rPr lang="en-US" sz="2800" dirty="0"/>
              <a:t> Phase Field Module for Ferroelectric Devices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9FCDFAD-38EE-4F90-10C7-B1C970018FEE}"/>
              </a:ext>
            </a:extLst>
          </p:cNvPr>
          <p:cNvSpPr txBox="1">
            <a:spLocks/>
          </p:cNvSpPr>
          <p:nvPr/>
        </p:nvSpPr>
        <p:spPr>
          <a:xfrm>
            <a:off x="2391224" y="888943"/>
            <a:ext cx="2849516" cy="457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 baseline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Architecture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76D3E2D-4174-C026-8030-B2BC0BB33C70}"/>
              </a:ext>
            </a:extLst>
          </p:cNvPr>
          <p:cNvSpPr txBox="1">
            <a:spLocks/>
          </p:cNvSpPr>
          <p:nvPr/>
        </p:nvSpPr>
        <p:spPr>
          <a:xfrm>
            <a:off x="8500343" y="901652"/>
            <a:ext cx="2849516" cy="457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 baseline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Use Case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9C4EA66-9907-6172-2002-606D46659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2" y="1752583"/>
            <a:ext cx="6387618" cy="3627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2B5B9-2A48-A7ED-1A9F-66442C0B1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960" y="4965089"/>
            <a:ext cx="2578032" cy="18214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E8836A-94C5-CC62-68B9-0FDE4176425E}"/>
              </a:ext>
            </a:extLst>
          </p:cNvPr>
          <p:cNvSpPr txBox="1"/>
          <p:nvPr/>
        </p:nvSpPr>
        <p:spPr>
          <a:xfrm>
            <a:off x="232856" y="6064671"/>
            <a:ext cx="6151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2B45"/>
                </a:solidFill>
                <a:latin typeface="Helvetica" pitchFamily="2" charset="0"/>
              </a:rPr>
              <a:t>P. Kumar, et </a:t>
            </a:r>
            <a:r>
              <a:rPr lang="en-US" sz="1400" dirty="0" err="1">
                <a:solidFill>
                  <a:srgbClr val="0C2B45"/>
                </a:solidFill>
                <a:latin typeface="Helvetica" pitchFamily="2" charset="0"/>
              </a:rPr>
              <a:t>al.,Computer</a:t>
            </a:r>
            <a:r>
              <a:rPr lang="en-US" sz="1400" dirty="0">
                <a:solidFill>
                  <a:srgbClr val="0C2B45"/>
                </a:solidFill>
                <a:latin typeface="Helvetica" pitchFamily="2" charset="0"/>
              </a:rPr>
              <a:t> Physics Communications 290, 108757,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C2B45"/>
                </a:solidFill>
                <a:latin typeface="Helvetica" pitchFamily="2" charset="0"/>
              </a:rPr>
              <a:t>P. Kumar,  et al., Adv. Electron. Mater., 10, 2400085, 2024.</a:t>
            </a:r>
          </a:p>
        </p:txBody>
      </p:sp>
      <p:pic>
        <p:nvPicPr>
          <p:cNvPr id="22" name="3DPmovie" descr="3DPmovie">
            <a:hlinkClick r:id="" action="ppaction://media"/>
            <a:extLst>
              <a:ext uri="{FF2B5EF4-FFF2-40B4-BE49-F238E27FC236}">
                <a16:creationId xmlns:a16="http://schemas.microsoft.com/office/drawing/2014/main" id="{4EC26EFC-1B40-DDC1-68BC-4DD6018D7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712" t="34104" r="8988" b="24038"/>
          <a:stretch/>
        </p:blipFill>
        <p:spPr>
          <a:xfrm>
            <a:off x="8694812" y="1586393"/>
            <a:ext cx="2339292" cy="12299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3F6D43-6C04-5FFB-3108-24C5FEEEFDBB}"/>
              </a:ext>
            </a:extLst>
          </p:cNvPr>
          <p:cNvGrpSpPr/>
          <p:nvPr/>
        </p:nvGrpSpPr>
        <p:grpSpPr>
          <a:xfrm>
            <a:off x="9629665" y="2916621"/>
            <a:ext cx="2368021" cy="1887038"/>
            <a:chOff x="4404532" y="809391"/>
            <a:chExt cx="2892819" cy="2305242"/>
          </a:xfrm>
        </p:grpSpPr>
        <p:pic>
          <p:nvPicPr>
            <p:cNvPr id="13" name="Picture 12" descr="A colorful pattern on a green background&#10;&#10;Description automatically generated">
              <a:extLst>
                <a:ext uri="{FF2B5EF4-FFF2-40B4-BE49-F238E27FC236}">
                  <a16:creationId xmlns:a16="http://schemas.microsoft.com/office/drawing/2014/main" id="{F11105E4-0F9F-BC0C-F16E-A32D68344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90"/>
            <a:stretch/>
          </p:blipFill>
          <p:spPr>
            <a:xfrm>
              <a:off x="4422526" y="1129858"/>
              <a:ext cx="1309589" cy="1571190"/>
            </a:xfrm>
            <a:prstGeom prst="rect">
              <a:avLst/>
            </a:prstGeom>
          </p:spPr>
        </p:pic>
        <p:pic>
          <p:nvPicPr>
            <p:cNvPr id="14" name="Picture 13" descr="A colorful image of a square&#10;&#10;Description automatically generated with medium confidence">
              <a:extLst>
                <a:ext uri="{FF2B5EF4-FFF2-40B4-BE49-F238E27FC236}">
                  <a16:creationId xmlns:a16="http://schemas.microsoft.com/office/drawing/2014/main" id="{80811405-917D-9309-8C14-3A2FE9D5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6378" y="1197595"/>
              <a:ext cx="1340973" cy="15034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5CE5E2-02F7-1CB1-B2D2-EC745ACB6E1A}"/>
                </a:ext>
              </a:extLst>
            </p:cNvPr>
            <p:cNvSpPr txBox="1"/>
            <p:nvPr/>
          </p:nvSpPr>
          <p:spPr>
            <a:xfrm>
              <a:off x="4909090" y="809391"/>
              <a:ext cx="2169965" cy="413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13 nm x 13 nm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06BDF8-80E2-803C-A906-A484C361E4D0}"/>
                </a:ext>
              </a:extLst>
            </p:cNvPr>
            <p:cNvSpPr txBox="1"/>
            <p:nvPr/>
          </p:nvSpPr>
          <p:spPr>
            <a:xfrm>
              <a:off x="4404532" y="2701049"/>
              <a:ext cx="1504334" cy="413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polarization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2AB20B-82AC-F518-9210-1995EC0EC28C}"/>
                </a:ext>
              </a:extLst>
            </p:cNvPr>
            <p:cNvSpPr txBox="1"/>
            <p:nvPr/>
          </p:nvSpPr>
          <p:spPr>
            <a:xfrm>
              <a:off x="6200527" y="2701048"/>
              <a:ext cx="920773" cy="413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E field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030B6DF-931D-10F8-AAB2-665EE6845EE1}"/>
              </a:ext>
            </a:extLst>
          </p:cNvPr>
          <p:cNvSpPr txBox="1"/>
          <p:nvPr/>
        </p:nvSpPr>
        <p:spPr>
          <a:xfrm>
            <a:off x="8666083" y="130866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Polarization evolution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820F305-59BC-F782-52B1-15434137DB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7"/>
          <a:stretch/>
        </p:blipFill>
        <p:spPr>
          <a:xfrm>
            <a:off x="6875865" y="3178951"/>
            <a:ext cx="2595316" cy="18214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8B90B1-9A2F-E57C-CB6C-555EC2D2187B}"/>
              </a:ext>
            </a:extLst>
          </p:cNvPr>
          <p:cNvSpPr txBox="1"/>
          <p:nvPr/>
        </p:nvSpPr>
        <p:spPr>
          <a:xfrm>
            <a:off x="7686596" y="2685039"/>
            <a:ext cx="414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FET gate capacitance enhancement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4CF407-4B24-2C91-0EA4-658645CCECB1}"/>
              </a:ext>
            </a:extLst>
          </p:cNvPr>
          <p:cNvSpPr txBox="1"/>
          <p:nvPr/>
        </p:nvSpPr>
        <p:spPr>
          <a:xfrm>
            <a:off x="7383439" y="5431809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GPU scaling: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A9B32788-A7C9-DD0E-3BAE-EC67482B24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149080" y="246063"/>
            <a:ext cx="2743200" cy="365125"/>
          </a:xfrm>
        </p:spPr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2902C-6157-361B-4407-6104D45D32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44FFF3-7730-3F84-C83A-7A1BB2CC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40"/>
          <a:stretch/>
        </p:blipFill>
        <p:spPr>
          <a:xfrm>
            <a:off x="6737125" y="3969854"/>
            <a:ext cx="1982953" cy="2243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6E2805-7F83-1296-1DFD-26207299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643" y="1687614"/>
            <a:ext cx="2916890" cy="46719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DD2B29-4C07-3FF7-71F5-3F7B40C0E98B}"/>
              </a:ext>
            </a:extLst>
          </p:cNvPr>
          <p:cNvSpPr txBox="1"/>
          <p:nvPr/>
        </p:nvSpPr>
        <p:spPr>
          <a:xfrm>
            <a:off x="6699941" y="6391610"/>
            <a:ext cx="4040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P. 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Meisenheimer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, et al., </a:t>
            </a:r>
            <a:r>
              <a:rPr lang="en-US" sz="1200" i="1" dirty="0">
                <a:solidFill>
                  <a:srgbClr val="222222"/>
                </a:solidFill>
                <a:latin typeface="Helvetica" pitchFamily="2" charset="0"/>
              </a:rPr>
              <a:t>Adv. Mater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., 2024,  36, 2404639.</a:t>
            </a:r>
            <a:endParaRPr lang="en-US" sz="1200" dirty="0">
              <a:latin typeface="Helvetica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C9DCE3-2B0A-8932-CE48-E3DAF11E504F}"/>
              </a:ext>
            </a:extLst>
          </p:cNvPr>
          <p:cNvGrpSpPr/>
          <p:nvPr/>
        </p:nvGrpSpPr>
        <p:grpSpPr>
          <a:xfrm>
            <a:off x="739537" y="1353764"/>
            <a:ext cx="4464563" cy="846307"/>
            <a:chOff x="641998" y="5012245"/>
            <a:chExt cx="4464563" cy="8463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5584DA-2E39-F58A-2EC7-74211DAD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998" y="5012245"/>
              <a:ext cx="4464563" cy="4990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B9B7E0-A0AE-93A4-41EF-0475123FD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565" y="5570944"/>
              <a:ext cx="4137842" cy="28760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7BAAC1-3145-94DA-5785-09AAFD07BCD8}"/>
              </a:ext>
            </a:extLst>
          </p:cNvPr>
          <p:cNvSpPr txBox="1"/>
          <p:nvPr/>
        </p:nvSpPr>
        <p:spPr>
          <a:xfrm>
            <a:off x="111210" y="247133"/>
            <a:ext cx="77572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b="1" dirty="0" err="1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ea typeface="+mj-ea"/>
                <a:cs typeface="+mj-cs"/>
              </a:rPr>
              <a:t>MagneX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ea typeface="+mj-ea"/>
                <a:cs typeface="+mj-cs"/>
              </a:rPr>
              <a:t> Micromagnetic Module Magnetic Devices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AE46F-0E25-38AC-62B0-A345A1B7EB2C}"/>
              </a:ext>
            </a:extLst>
          </p:cNvPr>
          <p:cNvSpPr txBox="1"/>
          <p:nvPr/>
        </p:nvSpPr>
        <p:spPr>
          <a:xfrm>
            <a:off x="2768589" y="2189128"/>
            <a:ext cx="2951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(</a:t>
            </a:r>
            <a:r>
              <a:rPr lang="en-US" sz="1400" dirty="0" err="1">
                <a:latin typeface="Helvetica" pitchFamily="2" charset="0"/>
              </a:rPr>
              <a:t>Dzyaloshinskii</a:t>
            </a:r>
            <a:r>
              <a:rPr lang="en-US" sz="1400" dirty="0">
                <a:latin typeface="Helvetica" pitchFamily="2" charset="0"/>
              </a:rPr>
              <a:t>–Moriya interaction)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CB13D-E139-5E48-001D-0326CFBAA26E}"/>
              </a:ext>
            </a:extLst>
          </p:cNvPr>
          <p:cNvSpPr txBox="1"/>
          <p:nvPr/>
        </p:nvSpPr>
        <p:spPr>
          <a:xfrm>
            <a:off x="6203214" y="1083426"/>
            <a:ext cx="619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Micromagnetic simulation validates experimentally observed anisotropic magnon transport in spin cycloid texture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821C91-A447-1530-B185-4B7AB58F2913}"/>
              </a:ext>
            </a:extLst>
          </p:cNvPr>
          <p:cNvSpPr txBox="1"/>
          <p:nvPr/>
        </p:nvSpPr>
        <p:spPr>
          <a:xfrm>
            <a:off x="341813" y="2750755"/>
            <a:ext cx="56374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Performs with consistent speed on </a:t>
            </a: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&gt; 500 GPU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2</a:t>
            </a:r>
            <a:r>
              <a:rPr lang="en-US" sz="1600" baseline="30000" dirty="0">
                <a:latin typeface="Helvetica" pitchFamily="2" charset="0"/>
              </a:rPr>
              <a:t>nd</a:t>
            </a:r>
            <a:r>
              <a:rPr lang="en-US" sz="1600" dirty="0">
                <a:latin typeface="Helvetica" pitchFamily="2" charset="0"/>
              </a:rPr>
              <a:t> order accurate for all field variables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Validated</a:t>
            </a:r>
            <a:r>
              <a:rPr lang="en-US" sz="1600" dirty="0">
                <a:latin typeface="Helvetica" pitchFamily="2" charset="0"/>
              </a:rPr>
              <a:t> against </a:t>
            </a:r>
            <a:r>
              <a:rPr lang="en-US" sz="1600" dirty="0" err="1">
                <a:latin typeface="Helvetica" pitchFamily="2" charset="0"/>
              </a:rPr>
              <a:t>mumag</a:t>
            </a:r>
            <a:r>
              <a:rPr lang="en-US" sz="1600" dirty="0">
                <a:latin typeface="Helvetica" pitchFamily="2" charset="0"/>
              </a:rPr>
              <a:t> standard problem set (</a:t>
            </a:r>
            <a:r>
              <a:rPr lang="en-US" sz="1400" dirty="0">
                <a:latin typeface="Helvetica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https://www.ctcms.nist.gov/~rdm/toc.html</a:t>
            </a:r>
            <a:r>
              <a:rPr lang="en-US" sz="1600" dirty="0">
                <a:latin typeface="Helvetica" pitchFamily="2" charset="0"/>
              </a:rPr>
              <a:t>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A611045-59F9-72A0-205F-B21FBA3725FA}"/>
              </a:ext>
            </a:extLst>
          </p:cNvPr>
          <p:cNvSpPr/>
          <p:nvPr/>
        </p:nvSpPr>
        <p:spPr>
          <a:xfrm>
            <a:off x="341813" y="1299538"/>
            <a:ext cx="5463677" cy="121529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Helvetica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799045-77E1-FB4A-F675-53C2064177FD}"/>
              </a:ext>
            </a:extLst>
          </p:cNvPr>
          <p:cNvGrpSpPr/>
          <p:nvPr/>
        </p:nvGrpSpPr>
        <p:grpSpPr>
          <a:xfrm>
            <a:off x="6533953" y="1687614"/>
            <a:ext cx="2186125" cy="2282240"/>
            <a:chOff x="6533953" y="1502557"/>
            <a:chExt cx="2186125" cy="22822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065DDD-5913-F30C-5DB6-2E7D8C151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574"/>
            <a:stretch/>
          </p:blipFill>
          <p:spPr>
            <a:xfrm>
              <a:off x="6533953" y="1502557"/>
              <a:ext cx="2186125" cy="224341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50565C-028C-14D4-6CFC-52FBD21864C0}"/>
                </a:ext>
              </a:extLst>
            </p:cNvPr>
            <p:cNvSpPr/>
            <p:nvPr/>
          </p:nvSpPr>
          <p:spPr>
            <a:xfrm>
              <a:off x="7137133" y="3681663"/>
              <a:ext cx="105878" cy="103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18CCAF-9169-117C-59B6-7A4107A9F07C}"/>
              </a:ext>
            </a:extLst>
          </p:cNvPr>
          <p:cNvGrpSpPr/>
          <p:nvPr/>
        </p:nvGrpSpPr>
        <p:grpSpPr>
          <a:xfrm>
            <a:off x="-68952" y="4230586"/>
            <a:ext cx="6315450" cy="2177534"/>
            <a:chOff x="-68952" y="4123006"/>
            <a:chExt cx="6315450" cy="21775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61FFA0-7AAF-12BF-7709-17DA845AF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950" b="74402"/>
            <a:stretch/>
          </p:blipFill>
          <p:spPr>
            <a:xfrm>
              <a:off x="1865192" y="4731895"/>
              <a:ext cx="4381306" cy="14004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AEE2ABF-85F7-C891-E863-846D5B564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564" r="19155"/>
            <a:stretch/>
          </p:blipFill>
          <p:spPr>
            <a:xfrm>
              <a:off x="-68952" y="4123006"/>
              <a:ext cx="3901559" cy="2068474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A244EAD-7BD0-F5EF-167E-4334C0193B09}"/>
                </a:ext>
              </a:extLst>
            </p:cNvPr>
            <p:cNvCxnSpPr/>
            <p:nvPr/>
          </p:nvCxnSpPr>
          <p:spPr>
            <a:xfrm>
              <a:off x="3832607" y="6126775"/>
              <a:ext cx="730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76A28C-DD08-ECD9-4161-B45E2E894254}"/>
                </a:ext>
              </a:extLst>
            </p:cNvPr>
            <p:cNvSpPr txBox="1"/>
            <p:nvPr/>
          </p:nvSpPr>
          <p:spPr>
            <a:xfrm>
              <a:off x="4578970" y="593120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Helvetica" pitchFamily="2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262F50E-A5C8-1A72-9498-E3E3C7DE48F1}"/>
              </a:ext>
            </a:extLst>
          </p:cNvPr>
          <p:cNvSpPr txBox="1"/>
          <p:nvPr/>
        </p:nvSpPr>
        <p:spPr>
          <a:xfrm>
            <a:off x="3671637" y="4160441"/>
            <a:ext cx="2574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Spin cycloid texture and magnon excitation setup in </a:t>
            </a:r>
            <a:r>
              <a:rPr lang="en-US" sz="1600" dirty="0" err="1">
                <a:latin typeface="Helvetica" pitchFamily="2" charset="0"/>
              </a:rPr>
              <a:t>MagneX</a:t>
            </a:r>
            <a:endParaRPr lang="en-US" sz="1600" dirty="0">
              <a:latin typeface="Helvetica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66668E-B06E-1173-BAF8-60D4FC4F946D}"/>
              </a:ext>
            </a:extLst>
          </p:cNvPr>
          <p:cNvGrpSpPr/>
          <p:nvPr/>
        </p:nvGrpSpPr>
        <p:grpSpPr>
          <a:xfrm>
            <a:off x="46834" y="4099381"/>
            <a:ext cx="1038158" cy="1058341"/>
            <a:chOff x="46834" y="4099381"/>
            <a:chExt cx="1038158" cy="105834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E5755EF-0E62-EA92-00DF-A674F86C1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b="21313"/>
            <a:stretch/>
          </p:blipFill>
          <p:spPr>
            <a:xfrm>
              <a:off x="46834" y="4099381"/>
              <a:ext cx="1016006" cy="503296"/>
            </a:xfrm>
            <a:prstGeom prst="rect">
              <a:avLst/>
            </a:prstGeom>
          </p:spPr>
        </p:pic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30AC2B7-0B9D-54C1-2F83-47458A27A9D9}"/>
                </a:ext>
              </a:extLst>
            </p:cNvPr>
            <p:cNvSpPr/>
            <p:nvPr/>
          </p:nvSpPr>
          <p:spPr>
            <a:xfrm>
              <a:off x="780192" y="4521228"/>
              <a:ext cx="304800" cy="636494"/>
            </a:xfrm>
            <a:custGeom>
              <a:avLst/>
              <a:gdLst>
                <a:gd name="connsiteX0" fmla="*/ 0 w 304800"/>
                <a:gd name="connsiteY0" fmla="*/ 0 h 636494"/>
                <a:gd name="connsiteX1" fmla="*/ 242047 w 304800"/>
                <a:gd name="connsiteY1" fmla="*/ 251012 h 636494"/>
                <a:gd name="connsiteX2" fmla="*/ 304800 w 304800"/>
                <a:gd name="connsiteY2" fmla="*/ 636494 h 63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636494">
                  <a:moveTo>
                    <a:pt x="0" y="0"/>
                  </a:moveTo>
                  <a:cubicBezTo>
                    <a:pt x="95623" y="72465"/>
                    <a:pt x="191247" y="144930"/>
                    <a:pt x="242047" y="251012"/>
                  </a:cubicBezTo>
                  <a:cubicBezTo>
                    <a:pt x="292847" y="357094"/>
                    <a:pt x="298823" y="496794"/>
                    <a:pt x="304800" y="636494"/>
                  </a:cubicBezTo>
                </a:path>
              </a:pathLst>
            </a:custGeom>
            <a:ln w="19050">
              <a:solidFill>
                <a:srgbClr val="FFFF00"/>
              </a:solidFill>
              <a:tailEnd type="stealth" w="lg" len="lg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409BADA-8180-7CF9-56E9-71A904861E3A}"/>
              </a:ext>
            </a:extLst>
          </p:cNvPr>
          <p:cNvSpPr txBox="1">
            <a:spLocks/>
          </p:cNvSpPr>
          <p:nvPr/>
        </p:nvSpPr>
        <p:spPr>
          <a:xfrm>
            <a:off x="2016712" y="789582"/>
            <a:ext cx="2849516" cy="457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 baseline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Architecture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170D77F-29DD-3FEA-A44D-9EDE0DD61DCE}"/>
              </a:ext>
            </a:extLst>
          </p:cNvPr>
          <p:cNvSpPr txBox="1">
            <a:spLocks/>
          </p:cNvSpPr>
          <p:nvPr/>
        </p:nvSpPr>
        <p:spPr>
          <a:xfrm>
            <a:off x="8504284" y="714584"/>
            <a:ext cx="2849516" cy="457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 baseline="0">
                <a:solidFill>
                  <a:schemeClr val="accent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 Use Case</a:t>
            </a:r>
          </a:p>
        </p:txBody>
      </p:sp>
    </p:spTree>
    <p:extLst>
      <p:ext uri="{BB962C8B-B14F-4D97-AF65-F5344CB8AC3E}">
        <p14:creationId xmlns:p14="http://schemas.microsoft.com/office/powerpoint/2010/main" val="20015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94221-91D5-1EEA-B45A-A85FB804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A0EE-9450-3890-87C8-A0E1559624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69CD6D-A3E0-EABD-592E-4BC7A1E385AE}"/>
              </a:ext>
            </a:extLst>
          </p:cNvPr>
          <p:cNvSpPr txBox="1"/>
          <p:nvPr/>
        </p:nvSpPr>
        <p:spPr>
          <a:xfrm>
            <a:off x="111210" y="247133"/>
            <a:ext cx="531748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ea typeface="+mj-ea"/>
                <a:cs typeface="+mj-cs"/>
              </a:rPr>
              <a:t>AI-enabled Scientific Discoveries </a:t>
            </a:r>
          </a:p>
        </p:txBody>
      </p:sp>
      <p:pic>
        <p:nvPicPr>
          <p:cNvPr id="4" name="Google Shape;42;p1" descr="A diagram of a system&#10;&#10;AI-generated content may be incorrect.">
            <a:extLst>
              <a:ext uri="{FF2B5EF4-FFF2-40B4-BE49-F238E27FC236}">
                <a16:creationId xmlns:a16="http://schemas.microsoft.com/office/drawing/2014/main" id="{72002B25-7C10-4364-6CA7-C3B588E1F4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t="1141" b="1140"/>
          <a:stretch/>
        </p:blipFill>
        <p:spPr>
          <a:xfrm>
            <a:off x="6539388" y="2582964"/>
            <a:ext cx="5219383" cy="2976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E3C20-2B5B-3E27-BCFE-B245AE21A5A0}"/>
              </a:ext>
            </a:extLst>
          </p:cNvPr>
          <p:cNvSpPr txBox="1"/>
          <p:nvPr/>
        </p:nvSpPr>
        <p:spPr>
          <a:xfrm>
            <a:off x="6539388" y="6005688"/>
            <a:ext cx="55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Y. Tang, et al., “</a:t>
            </a:r>
            <a:r>
              <a:rPr lang="en-US" sz="1200" dirty="0" err="1">
                <a:solidFill>
                  <a:srgbClr val="222222"/>
                </a:solidFill>
                <a:latin typeface="Helvetica" pitchFamily="2" charset="0"/>
              </a:rPr>
              <a:t>MatterChat</a:t>
            </a:r>
            <a:r>
              <a:rPr lang="en-US" sz="1200" dirty="0">
                <a:solidFill>
                  <a:srgbClr val="222222"/>
                </a:solidFill>
                <a:latin typeface="Helvetica" pitchFamily="2" charset="0"/>
              </a:rPr>
              <a:t>: A Multi-Modal LLM for Material Science,” submitted for publication (2025) doi:10.48550/arXiv.2502.13107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5FC9D-43CD-9F89-F119-0D5C8DF136CE}"/>
              </a:ext>
            </a:extLst>
          </p:cNvPr>
          <p:cNvSpPr txBox="1"/>
          <p:nvPr/>
        </p:nvSpPr>
        <p:spPr>
          <a:xfrm>
            <a:off x="6705600" y="1140178"/>
            <a:ext cx="505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Helvetica" pitchFamily="2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MatterChat</a:t>
            </a:r>
            <a:r>
              <a:rPr lang="en-US" sz="1800" dirty="0">
                <a:latin typeface="Helvetica" pitchFamily="2" charset="0"/>
              </a:rPr>
              <a:t>: Multimodal Large Language Model for Material Discovery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17" name="Google Shape;37;p1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BDA505ED-67B6-3C46-94C4-5EFE39DD81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2671" b="1435"/>
          <a:stretch/>
        </p:blipFill>
        <p:spPr>
          <a:xfrm>
            <a:off x="812981" y="1935658"/>
            <a:ext cx="4839632" cy="3733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54ED50-8AFC-F3B3-7259-B694A3D950BD}"/>
              </a:ext>
            </a:extLst>
          </p:cNvPr>
          <p:cNvSpPr txBox="1"/>
          <p:nvPr/>
        </p:nvSpPr>
        <p:spPr>
          <a:xfrm>
            <a:off x="529108" y="6005688"/>
            <a:ext cx="540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22222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>
                <a:latin typeface="Helvetica" pitchFamily="2" charset="0"/>
              </a:rPr>
              <a:t>Y. Tang, et al. Optical neural engine for solving scientific partial differential equations. Nat </a:t>
            </a:r>
            <a:r>
              <a:rPr lang="en-US" dirty="0" err="1">
                <a:latin typeface="Helvetica" pitchFamily="2" charset="0"/>
              </a:rPr>
              <a:t>Commun</a:t>
            </a:r>
            <a:r>
              <a:rPr lang="en-US" dirty="0">
                <a:latin typeface="Helvetica" pitchFamily="2" charset="0"/>
              </a:rPr>
              <a:t> 16, 4603 (2025).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88D01F-A684-961D-A725-902AA6ED6BEA}"/>
              </a:ext>
            </a:extLst>
          </p:cNvPr>
          <p:cNvSpPr txBox="1"/>
          <p:nvPr/>
        </p:nvSpPr>
        <p:spPr>
          <a:xfrm>
            <a:off x="835378" y="1027289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Optical Neural Engine for Solving Scientific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Partial Differential Equations</a:t>
            </a:r>
          </a:p>
        </p:txBody>
      </p:sp>
    </p:spTree>
    <p:extLst>
      <p:ext uri="{BB962C8B-B14F-4D97-AF65-F5344CB8AC3E}">
        <p14:creationId xmlns:p14="http://schemas.microsoft.com/office/powerpoint/2010/main" val="4283876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1317</Words>
  <Application>Microsoft Macintosh PowerPoint</Application>
  <PresentationFormat>Widescreen</PresentationFormat>
  <Paragraphs>147</Paragraphs>
  <Slides>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Artemis: Adaptive mesh refinement electromagnetic solver</vt:lpstr>
      <vt:lpstr>The ELEQTRONeX Framework for Nonequilibrium Quantum Transport  in Nanomaterials</vt:lpstr>
      <vt:lpstr>FerroX Phase Field Module for Ferroelectric Devices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Jackie Yao</dc:creator>
  <cp:lastModifiedBy>Jackie Yao</cp:lastModifiedBy>
  <cp:revision>53</cp:revision>
  <dcterms:created xsi:type="dcterms:W3CDTF">2025-05-27T00:38:00Z</dcterms:created>
  <dcterms:modified xsi:type="dcterms:W3CDTF">2025-08-11T17:16:07Z</dcterms:modified>
</cp:coreProperties>
</file>