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4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9D544-7FCE-6F41-8D63-FE73C711E186}" v="7" dt="2025-06-26T21:31:42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05" d="100"/>
          <a:sy n="105" d="100"/>
        </p:scale>
        <p:origin x="138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lga, Evgeny (PO)" userId="e9fe9b55-5da0-43b8-ac92-97f61e945a0e" providerId="ADAL" clId="{F0A9D544-7FCE-6F41-8D63-FE73C711E186}"/>
    <pc:docChg chg="custSel addSld modSld">
      <pc:chgData name="Shulga, Evgeny (PO)" userId="e9fe9b55-5da0-43b8-ac92-97f61e945a0e" providerId="ADAL" clId="{F0A9D544-7FCE-6F41-8D63-FE73C711E186}" dt="2025-06-26T21:55:14.507" v="31" actId="478"/>
      <pc:docMkLst>
        <pc:docMk/>
      </pc:docMkLst>
      <pc:sldChg chg="addSp delSp modSp mod">
        <pc:chgData name="Shulga, Evgeny (PO)" userId="e9fe9b55-5da0-43b8-ac92-97f61e945a0e" providerId="ADAL" clId="{F0A9D544-7FCE-6F41-8D63-FE73C711E186}" dt="2025-06-26T21:55:14.507" v="31" actId="478"/>
        <pc:sldMkLst>
          <pc:docMk/>
          <pc:sldMk cId="329375340" sldId="259"/>
        </pc:sldMkLst>
        <pc:picChg chg="add del mod">
          <ac:chgData name="Shulga, Evgeny (PO)" userId="e9fe9b55-5da0-43b8-ac92-97f61e945a0e" providerId="ADAL" clId="{F0A9D544-7FCE-6F41-8D63-FE73C711E186}" dt="2025-06-26T21:55:14.507" v="31" actId="478"/>
          <ac:picMkLst>
            <pc:docMk/>
            <pc:sldMk cId="329375340" sldId="259"/>
            <ac:picMk id="6" creationId="{26834DF1-9D73-9BEE-FACF-77336B99D61B}"/>
          </ac:picMkLst>
        </pc:picChg>
      </pc:sldChg>
      <pc:sldChg chg="addSp delSp modSp add mod">
        <pc:chgData name="Shulga, Evgeny (PO)" userId="e9fe9b55-5da0-43b8-ac92-97f61e945a0e" providerId="ADAL" clId="{F0A9D544-7FCE-6F41-8D63-FE73C711E186}" dt="2025-06-26T21:31:55.693" v="30" actId="1076"/>
        <pc:sldMkLst>
          <pc:docMk/>
          <pc:sldMk cId="3754257820" sldId="263"/>
        </pc:sldMkLst>
        <pc:spChg chg="del">
          <ac:chgData name="Shulga, Evgeny (PO)" userId="e9fe9b55-5da0-43b8-ac92-97f61e945a0e" providerId="ADAL" clId="{F0A9D544-7FCE-6F41-8D63-FE73C711E186}" dt="2025-06-26T21:27:49.405" v="6" actId="478"/>
          <ac:spMkLst>
            <pc:docMk/>
            <pc:sldMk cId="3754257820" sldId="263"/>
            <ac:spMk id="3" creationId="{642E720B-53B0-3B0E-90F1-06DC1764B5D9}"/>
          </ac:spMkLst>
        </pc:spChg>
        <pc:spChg chg="add mod">
          <ac:chgData name="Shulga, Evgeny (PO)" userId="e9fe9b55-5da0-43b8-ac92-97f61e945a0e" providerId="ADAL" clId="{F0A9D544-7FCE-6F41-8D63-FE73C711E186}" dt="2025-06-26T21:29:09.525" v="11" actId="14100"/>
          <ac:spMkLst>
            <pc:docMk/>
            <pc:sldMk cId="3754257820" sldId="263"/>
            <ac:spMk id="7" creationId="{4D6B020B-D024-5805-ACC3-12A6A41B57DB}"/>
          </ac:spMkLst>
        </pc:spChg>
        <pc:picChg chg="del mod">
          <ac:chgData name="Shulga, Evgeny (PO)" userId="e9fe9b55-5da0-43b8-ac92-97f61e945a0e" providerId="ADAL" clId="{F0A9D544-7FCE-6F41-8D63-FE73C711E186}" dt="2025-06-26T21:30:12.965" v="19" actId="478"/>
          <ac:picMkLst>
            <pc:docMk/>
            <pc:sldMk cId="3754257820" sldId="263"/>
            <ac:picMk id="6" creationId="{0B13325D-AB2F-E15A-7E0B-A52516BA26CD}"/>
          </ac:picMkLst>
        </pc:picChg>
        <pc:picChg chg="add mod">
          <ac:chgData name="Shulga, Evgeny (PO)" userId="e9fe9b55-5da0-43b8-ac92-97f61e945a0e" providerId="ADAL" clId="{F0A9D544-7FCE-6F41-8D63-FE73C711E186}" dt="2025-06-26T21:30:17.331" v="21" actId="14100"/>
          <ac:picMkLst>
            <pc:docMk/>
            <pc:sldMk cId="3754257820" sldId="263"/>
            <ac:picMk id="9" creationId="{AEFC8254-6CC2-C367-4BBD-C85B17BCBD01}"/>
          </ac:picMkLst>
        </pc:picChg>
        <pc:picChg chg="add mod">
          <ac:chgData name="Shulga, Evgeny (PO)" userId="e9fe9b55-5da0-43b8-ac92-97f61e945a0e" providerId="ADAL" clId="{F0A9D544-7FCE-6F41-8D63-FE73C711E186}" dt="2025-06-26T21:31:55.693" v="30" actId="1076"/>
          <ac:picMkLst>
            <pc:docMk/>
            <pc:sldMk cId="3754257820" sldId="263"/>
            <ac:picMk id="11" creationId="{96CDC554-F730-B9E9-0C5A-5214A04FBC8F}"/>
          </ac:picMkLst>
        </pc:picChg>
        <pc:picChg chg="del">
          <ac:chgData name="Shulga, Evgeny (PO)" userId="e9fe9b55-5da0-43b8-ac92-97f61e945a0e" providerId="ADAL" clId="{F0A9D544-7FCE-6F41-8D63-FE73C711E186}" dt="2025-06-26T21:31:42.208" v="25" actId="478"/>
          <ac:picMkLst>
            <pc:docMk/>
            <pc:sldMk cId="3754257820" sldId="263"/>
            <ac:picMk id="4098" creationId="{9CE3D98A-8810-60B2-B9FA-7935530B50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64F11-ECF0-184F-B63A-3FCDB3F2D5BB}" type="datetimeFigureOut">
              <a:rPr lang="en-US" smtClean="0"/>
              <a:t>6/26/25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0D382-A423-4744-B529-FD73BFE5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6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948C-363C-65B8-9D9A-906028D7A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8783B-7ABC-5966-39BA-365B18ADC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3BF03-DB64-65BA-E692-C4AD2F1F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DDD9-5E81-CE49-82F3-28DADDDEEC86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99D68-55D9-5F7B-D3F6-E1297A99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ECC15-AE97-610F-2622-9FA04CDE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8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F50A-25CE-CF37-52B7-E05A8A3E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5C9F8-FF36-1F37-8917-7998F1BA9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FCCBF-33B9-0493-0040-11C72EA0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37CC-0BED-BB43-BA3A-46A3B2913A37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7DD5F-2C27-C40E-BD70-5564C8A1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C6FB3-AEDD-0527-0B55-C09900F0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8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86F10-E606-8DF1-9F03-14271B1B8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9855C-C149-9663-E9CA-070D8AA23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F97D3-2DCD-81CE-3DF8-80947D85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8607-E854-8C4A-B278-ADA349F8A8C0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A674E-ADC3-933A-3970-F79314F7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DD843-C7E0-B496-4706-BEF41294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0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554F-ED83-F41F-FD65-5C816374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5ECF-92B2-0EA5-AAFD-417DBC0E6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8DCB2-1A9B-FCEF-8764-66EC41E0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7B3-1927-EB4A-94A9-657A768AFBA9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20461-CC6A-7D0C-11B7-F39D3A4C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967DE-CFF6-54DA-C656-401D94C1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A5F4-9B49-4C4A-C5AF-059FA9E8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1C2D5-D0F2-451A-CD28-C114F7EC3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ECD9-A388-77FF-D0CC-1ECBE7E55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5B69-A165-024F-AB8C-8198AC57E5E5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3ADD0-6F00-7DBA-99B6-088EB4E0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7FFD2-7DE6-7935-2FC9-882343B1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5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A668-FA31-28D0-DA1C-C6A8B9DA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3E6FB-B83B-DBD7-8646-747093DD3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0F6B1-FB3C-AC82-7ACF-A7A3B4FF1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F5109-CE85-A9CE-86B0-6BC5B76C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ECBA-6DB6-C44E-916B-65C5C0780591}" type="datetime1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B37B0-4950-BEA3-E5A4-23E38BD4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FD164-B284-96EC-A636-AE556A64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7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CB1F-857F-60C9-CC32-C462076D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755EB-3B01-3935-C188-AF2279B58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D8F2C-2E75-E189-976A-5C9550F45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2D681-EC16-4F82-1799-7B62CB31E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12FF1-FE3E-6AA2-13BE-E43DCB351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207E8-AC7B-1A18-0707-E5C53C7C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472D-CDC5-8F47-8589-F808C44B0C37}" type="datetime1">
              <a:rPr lang="en-US" smtClean="0"/>
              <a:t>6/26/25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4E3E7-7E24-E130-9C01-0AFEB1F4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4390E-2B49-2199-A750-CD927697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1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B3-49A9-2945-A515-DFBBC859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C8A54-A5E2-6612-D050-9FB5DDB1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ABCA-118C-2F41-ADD5-E6C49D312F71}" type="datetime1">
              <a:rPr lang="en-US" smtClean="0"/>
              <a:t>6/26/25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BA80D-D05D-8D42-299F-51ED3B6F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D8B75-0ACA-2304-0213-5B9A2401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4D19A-17C8-F9C6-EAD9-671C8E5A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B119-8A3F-E44B-B4F5-238A57578C75}" type="datetime1">
              <a:rPr lang="en-US" smtClean="0"/>
              <a:t>6/26/25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C066D-3E12-DEB1-7818-32D62DE4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5E195-1DB0-351E-6EA6-27722C11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5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5895-2C7E-2FB7-B653-59184555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1203F-8202-C057-9755-82AEB3EB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AFC93-135F-8307-55F6-DF0CBD4CD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8908C-307C-6E20-60AC-914759D7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D1E3-B5EE-8448-A865-D5B375655225}" type="datetime1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5D806-6F79-D0BA-4185-315AC4C2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6D9EE-2334-E58B-2A6D-773D9D2D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8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DFDB-99F2-7AAE-DC12-342375C1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051BAD-160B-CAAF-44DC-0F5A92BA1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07FFC-2703-E316-466E-DA3238202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FADCF-33BD-B3AA-C113-A60430DB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2ECA-D60D-4345-9152-3DAC220BEC75}" type="datetime1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E5D05-D6A7-4E25-F632-5DAD588E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6D53E-C1D9-91E6-6ABB-3E47DCCB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A2037-E9CE-CD23-DBCF-D4ED7340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1ECA0-4301-8FB7-3A58-CDE919CA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FB66B-4C6B-1C66-DA02-7E9F12774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FBF81-B8EC-C547-B602-1B3B0EFB17CA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9377F-5159-F433-E35C-32840DB37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C2D41-4F37-E2D5-A601-D002BA452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AC4C27-FA71-0648-A58E-D77122CE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0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cam.com/camera/minipix-tpx3-flex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C1A6-CD0C-3246-81DF-6BD66E280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On the way to understanding detector requirements for polarimetry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80F03-F357-0041-DFA1-79174A003E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>
                <a:latin typeface="Garamond" panose="02020404030301010803" pitchFamily="18" charset="0"/>
              </a:rPr>
              <a:t>E Shulga</a:t>
            </a:r>
          </a:p>
        </p:txBody>
      </p:sp>
    </p:spTree>
    <p:extLst>
      <p:ext uri="{BB962C8B-B14F-4D97-AF65-F5344CB8AC3E}">
        <p14:creationId xmlns:p14="http://schemas.microsoft.com/office/powerpoint/2010/main" val="19715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E63F9-6D2A-98A2-7DC0-26F42374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6E833-F9BA-38AE-AC79-315619C4A71A}"/>
              </a:ext>
            </a:extLst>
          </p:cNvPr>
          <p:cNvSpPr txBox="1"/>
          <p:nvPr/>
        </p:nvSpPr>
        <p:spPr>
          <a:xfrm>
            <a:off x="0" y="13652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Motivation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8EC3D-0A34-F641-348D-B6939BFC12A7}"/>
              </a:ext>
            </a:extLst>
          </p:cNvPr>
          <p:cNvSpPr txBox="1"/>
          <p:nvPr/>
        </p:nvSpPr>
        <p:spPr>
          <a:xfrm>
            <a:off x="639816" y="782856"/>
            <a:ext cx="10912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EIC will operate at higher frequencies and with higher backgrounds, thus it is important to check detector capabilities and workout improvements to provide accurate measurements</a:t>
            </a:r>
          </a:p>
        </p:txBody>
      </p:sp>
      <p:pic>
        <p:nvPicPr>
          <p:cNvPr id="8" name="Picture 7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AEA94343-B32E-5096-24B5-F0A39EC82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17" y="1429187"/>
            <a:ext cx="9440563" cy="50382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8AE54A-ED5A-9156-63C5-5FE8DED06DD3}"/>
              </a:ext>
            </a:extLst>
          </p:cNvPr>
          <p:cNvSpPr txBox="1"/>
          <p:nvPr/>
        </p:nvSpPr>
        <p:spPr>
          <a:xfrm>
            <a:off x="1062575" y="6075144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9E4577"/>
                </a:solidFill>
                <a:latin typeface="Garamond" panose="02020404030301010803" pitchFamily="18" charset="0"/>
              </a:rPr>
              <a:t>From: “Polarimetry at EIC” on July 25,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C3543-5EF2-2DFC-9285-E363935E9D4E}"/>
              </a:ext>
            </a:extLst>
          </p:cNvPr>
          <p:cNvSpPr/>
          <p:nvPr/>
        </p:nvSpPr>
        <p:spPr>
          <a:xfrm>
            <a:off x="1765738" y="3027405"/>
            <a:ext cx="3941379" cy="1681229"/>
          </a:xfrm>
          <a:prstGeom prst="rect">
            <a:avLst/>
          </a:prstGeom>
          <a:solidFill>
            <a:schemeClr val="accent2">
              <a:lumMod val="60000"/>
              <a:lumOff val="40000"/>
              <a:alpha val="3002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çç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7E809B-31D6-691E-AE58-0EC7F01305DA}"/>
              </a:ext>
            </a:extLst>
          </p:cNvPr>
          <p:cNvSpPr/>
          <p:nvPr/>
        </p:nvSpPr>
        <p:spPr>
          <a:xfrm>
            <a:off x="1765738" y="5634639"/>
            <a:ext cx="3941379" cy="400111"/>
          </a:xfrm>
          <a:prstGeom prst="rect">
            <a:avLst/>
          </a:prstGeom>
          <a:solidFill>
            <a:schemeClr val="accent2">
              <a:lumMod val="60000"/>
              <a:lumOff val="40000"/>
              <a:alpha val="3002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6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C7869-7CB3-C086-9152-0B3EE8EF1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5FAF3-FCA6-B721-9741-D3AB5A1A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73EA6-5928-D126-6F18-26718BB56DCB}"/>
              </a:ext>
            </a:extLst>
          </p:cNvPr>
          <p:cNvSpPr txBox="1"/>
          <p:nvPr/>
        </p:nvSpPr>
        <p:spPr>
          <a:xfrm>
            <a:off x="0" y="13652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Expected differences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4256F-D03F-7685-D03C-E6904B6D7533}"/>
              </a:ext>
            </a:extLst>
          </p:cNvPr>
          <p:cNvSpPr txBox="1"/>
          <p:nvPr/>
        </p:nvSpPr>
        <p:spPr>
          <a:xfrm>
            <a:off x="410933" y="6356515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9E4577"/>
                </a:solidFill>
                <a:latin typeface="Garamond" panose="02020404030301010803" pitchFamily="18" charset="0"/>
              </a:rPr>
              <a:t>From: “Polarimetry at EIC” on July 25, 2023</a:t>
            </a:r>
          </a:p>
        </p:txBody>
      </p:sp>
      <p:pic>
        <p:nvPicPr>
          <p:cNvPr id="7" name="Picture 6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6760D5A4-B6FB-3C44-598A-7EADAE175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3" y="1064062"/>
            <a:ext cx="9932948" cy="5292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394B1A-7D55-60BA-6222-555D6B6F69DC}"/>
              </a:ext>
            </a:extLst>
          </p:cNvPr>
          <p:cNvSpPr txBox="1"/>
          <p:nvPr/>
        </p:nvSpPr>
        <p:spPr>
          <a:xfrm>
            <a:off x="412991" y="698937"/>
            <a:ext cx="11442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Main objectives: Increase time &amp; energy resolution, Suppress backgrounds (with veto detector following the main)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95BCDB-AFAB-A1AC-829F-096D00002FB4}"/>
              </a:ext>
            </a:extLst>
          </p:cNvPr>
          <p:cNvSpPr/>
          <p:nvPr/>
        </p:nvSpPr>
        <p:spPr>
          <a:xfrm>
            <a:off x="6508992" y="2588386"/>
            <a:ext cx="2449658" cy="1143356"/>
          </a:xfrm>
          <a:prstGeom prst="rect">
            <a:avLst/>
          </a:prstGeom>
          <a:solidFill>
            <a:schemeClr val="accent2">
              <a:lumMod val="60000"/>
              <a:lumOff val="40000"/>
              <a:alpha val="3002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1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5EC60-68C5-691F-598B-6BD494561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01AFD-13F9-1CE9-CA8A-5F947A69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FCC26-738D-0054-E7BE-2DA49E5EEAAF}"/>
              </a:ext>
            </a:extLst>
          </p:cNvPr>
          <p:cNvSpPr txBox="1"/>
          <p:nvPr/>
        </p:nvSpPr>
        <p:spPr>
          <a:xfrm>
            <a:off x="0" y="13652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First thoughts on technology</a:t>
            </a:r>
          </a:p>
        </p:txBody>
      </p:sp>
      <p:pic>
        <p:nvPicPr>
          <p:cNvPr id="4098" name="Picture 2" descr="MiniPIX Flex in hand">
            <a:extLst>
              <a:ext uri="{FF2B5EF4-FFF2-40B4-BE49-F238E27FC236}">
                <a16:creationId xmlns:a16="http://schemas.microsoft.com/office/drawing/2014/main" id="{7CBF10B9-CDED-A6C1-4E54-617E3264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774" y="844443"/>
            <a:ext cx="2838707" cy="272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7C148-1CD6-2424-8E3C-FC1585A56EC4}"/>
              </a:ext>
            </a:extLst>
          </p:cNvPr>
          <p:cNvSpPr txBox="1"/>
          <p:nvPr/>
        </p:nvSpPr>
        <p:spPr>
          <a:xfrm>
            <a:off x="242767" y="782856"/>
            <a:ext cx="88066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b="0" i="0" dirty="0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The </a:t>
            </a:r>
            <a:r>
              <a:rPr lang="en-US" sz="2000" b="0" i="0" dirty="0" err="1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MiniPIX</a:t>
            </a:r>
            <a:r>
              <a:rPr lang="en-US" sz="2000" b="0" i="0" dirty="0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 TPX3 Flex is a miniaturized and low-power radiation camera with particle tracking and imaging detector Timepix3 (256 x 256 square pixels with a pitch of 55 </a:t>
            </a:r>
            <a:r>
              <a:rPr lang="el-GR" sz="2000" b="0" i="0" dirty="0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μ</a:t>
            </a:r>
            <a:r>
              <a:rPr lang="en-US" sz="2000" b="0" i="0" dirty="0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m). The device’s chip is equipped with a sensor according to customer preference (standardly 300 </a:t>
            </a:r>
            <a:r>
              <a:rPr lang="el-GR" sz="2000" b="0" i="0" dirty="0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μ</a:t>
            </a:r>
            <a:r>
              <a:rPr lang="en-US" sz="2000" b="0" i="0" dirty="0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m thick silicon).</a:t>
            </a:r>
          </a:p>
          <a:p>
            <a:r>
              <a:rPr lang="en-US" sz="2000" dirty="0">
                <a:solidFill>
                  <a:srgbClr val="2F3132"/>
                </a:solidFill>
                <a:latin typeface="Garamond" panose="02020404030301010803" pitchFamily="18" charset="0"/>
                <a:hlinkClick r:id="rId3"/>
              </a:rPr>
              <a:t>https://advacam.com/camera/minipix-tpx3-flex/</a:t>
            </a:r>
            <a:r>
              <a:rPr lang="en-US" sz="2000" dirty="0">
                <a:solidFill>
                  <a:srgbClr val="2F3132"/>
                </a:solidFill>
                <a:latin typeface="Garamond" panose="02020404030301010803" pitchFamily="18" charset="0"/>
              </a:rPr>
              <a:t> $16,496</a:t>
            </a:r>
          </a:p>
          <a:p>
            <a:pPr algn="l">
              <a:buNone/>
            </a:pP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+:</a:t>
            </a:r>
          </a:p>
          <a:p>
            <a:r>
              <a:rPr lang="en-US" sz="2000" dirty="0">
                <a:solidFill>
                  <a:srgbClr val="2F3132"/>
                </a:solidFill>
                <a:latin typeface="Garamond" panose="02020404030301010803" pitchFamily="18" charset="0"/>
              </a:rPr>
              <a:t>Well </a:t>
            </a:r>
            <a:r>
              <a:rPr lang="en-US" sz="2000" b="0" i="0" dirty="0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 established technology</a:t>
            </a:r>
          </a:p>
          <a:p>
            <a:r>
              <a:rPr lang="en-US" sz="2000" dirty="0">
                <a:solidFill>
                  <a:srgbClr val="2F3132"/>
                </a:solidFill>
                <a:latin typeface="Garamond" panose="02020404030301010803" pitchFamily="18" charset="0"/>
              </a:rPr>
              <a:t>Readout and DAQ provided</a:t>
            </a:r>
          </a:p>
          <a:p>
            <a:r>
              <a:rPr lang="en-US" sz="2000" b="0" i="0" dirty="0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There are also collaborators from UK bringing similar detectors to EIC</a:t>
            </a:r>
          </a:p>
          <a:p>
            <a:endParaRPr lang="en-US" sz="2000" b="0" i="0" dirty="0">
              <a:solidFill>
                <a:srgbClr val="2F3132"/>
              </a:solidFill>
              <a:effectLst/>
              <a:latin typeface="Garamond" panose="02020404030301010803" pitchFamily="18" charset="0"/>
            </a:endParaRPr>
          </a:p>
          <a:p>
            <a:pPr algn="l">
              <a:buNone/>
            </a:pP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-:</a:t>
            </a:r>
          </a:p>
          <a:p>
            <a:pPr algn="l">
              <a:buNone/>
            </a:pPr>
            <a:r>
              <a:rPr lang="en-US" sz="2000" dirty="0">
                <a:solidFill>
                  <a:srgbClr val="2F3132"/>
                </a:solidFill>
                <a:latin typeface="Garamond" panose="02020404030301010803" pitchFamily="18" charset="0"/>
              </a:rPr>
              <a:t>Small size for HJET</a:t>
            </a:r>
          </a:p>
          <a:p>
            <a:r>
              <a:rPr lang="en-US" sz="2000" b="0" i="0" dirty="0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Not clear if 55 </a:t>
            </a:r>
            <a:r>
              <a:rPr lang="el-GR" sz="2000" b="0" i="0" dirty="0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μ</a:t>
            </a:r>
            <a:r>
              <a:rPr lang="en-US" sz="2000" b="0" i="0" dirty="0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m pitch is needed, </a:t>
            </a:r>
            <a:r>
              <a:rPr lang="en-US" sz="2000" dirty="0">
                <a:solidFill>
                  <a:srgbClr val="2F3132"/>
                </a:solidFill>
                <a:latin typeface="Garamond" panose="02020404030301010803" pitchFamily="18" charset="0"/>
              </a:rPr>
              <a:t>s</a:t>
            </a:r>
            <a:r>
              <a:rPr lang="en-US" sz="2000" b="0" i="0" dirty="0">
                <a:solidFill>
                  <a:srgbClr val="2F3132"/>
                </a:solidFill>
                <a:effectLst/>
                <a:latin typeface="Garamond" panose="02020404030301010803" pitchFamily="18" charset="0"/>
              </a:rPr>
              <a:t>tarting various simulations (toy-MC, Geat4)</a:t>
            </a:r>
          </a:p>
          <a:p>
            <a:pPr algn="l">
              <a:buNone/>
            </a:pPr>
            <a:endParaRPr lang="en-US" sz="2000" b="0" i="0" dirty="0">
              <a:solidFill>
                <a:srgbClr val="2F3132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1703A-B889-BAF0-1AFD-4C8C75411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CED45-57E4-F4F7-E8FF-9BCC44D7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B1AF2-F112-0D97-D740-D6C937218653}"/>
              </a:ext>
            </a:extLst>
          </p:cNvPr>
          <p:cNvSpPr txBox="1"/>
          <p:nvPr/>
        </p:nvSpPr>
        <p:spPr>
          <a:xfrm>
            <a:off x="0" y="13652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First thoughts on technology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B020B-D024-5805-ACC3-12A6A41B57DB}"/>
              </a:ext>
            </a:extLst>
          </p:cNvPr>
          <p:cNvSpPr txBox="1"/>
          <p:nvPr/>
        </p:nvSpPr>
        <p:spPr>
          <a:xfrm>
            <a:off x="304799" y="6089570"/>
            <a:ext cx="10636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advacam.com</a:t>
            </a:r>
            <a:r>
              <a:rPr lang="en-US" dirty="0"/>
              <a:t>/content/uploads/2024/08/MiniPIX-TPX3-Flex-Datasheet-2024-07-23-1.pdf</a:t>
            </a:r>
          </a:p>
        </p:txBody>
      </p:sp>
      <p:pic>
        <p:nvPicPr>
          <p:cNvPr id="9" name="Picture 8" descr="Table&#10;&#10;AI-generated content may be incorrect.">
            <a:extLst>
              <a:ext uri="{FF2B5EF4-FFF2-40B4-BE49-F238E27FC236}">
                <a16:creationId xmlns:a16="http://schemas.microsoft.com/office/drawing/2014/main" id="{AEFC8254-6CC2-C367-4BBD-C85B17BC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19" y="1171555"/>
            <a:ext cx="6946213" cy="3973469"/>
          </a:xfrm>
          <a:prstGeom prst="rect">
            <a:avLst/>
          </a:prstGeom>
        </p:spPr>
      </p:pic>
      <p:pic>
        <p:nvPicPr>
          <p:cNvPr id="11" name="Picture 10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96CDC554-F730-B9E9-0C5A-5214A04FB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8" y="721927"/>
            <a:ext cx="4108704" cy="54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1D6CF-25DC-BC34-2F42-AE7B31897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AI-generated content may be incorrect.">
            <a:extLst>
              <a:ext uri="{FF2B5EF4-FFF2-40B4-BE49-F238E27FC236}">
                <a16:creationId xmlns:a16="http://schemas.microsoft.com/office/drawing/2014/main" id="{2A2C856C-31D4-D084-E63B-A4E32D90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171" y="679107"/>
            <a:ext cx="2074909" cy="58097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E11F4-C5A6-D905-2661-9E3B38EB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CBE65-4FBF-83EE-9318-28AC497BB83B}"/>
              </a:ext>
            </a:extLst>
          </p:cNvPr>
          <p:cNvSpPr txBox="1"/>
          <p:nvPr/>
        </p:nvSpPr>
        <p:spPr>
          <a:xfrm>
            <a:off x="0" y="13652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Toy MC for pp 100 GeV (first steps)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A948B-A45E-C979-DD43-AB6FE3E118AA}"/>
              </a:ext>
            </a:extLst>
          </p:cNvPr>
          <p:cNvSpPr txBox="1"/>
          <p:nvPr/>
        </p:nvSpPr>
        <p:spPr>
          <a:xfrm>
            <a:off x="838200" y="6356350"/>
            <a:ext cx="10182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A</a:t>
            </a:r>
            <a:r>
              <a:rPr lang="en-US" baseline="-25000" dirty="0">
                <a:latin typeface="Garamond" panose="02020404030301010803" pitchFamily="18" charset="0"/>
              </a:rPr>
              <a:t>N</a:t>
            </a:r>
            <a:r>
              <a:rPr lang="en-US" dirty="0">
                <a:latin typeface="Garamond" panose="02020404030301010803" pitchFamily="18" charset="0"/>
              </a:rPr>
              <a:t>(t) is from: I Alekseev et al ”</a:t>
            </a:r>
            <a:r>
              <a:rPr lang="en-US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Polarized proton collider at RHIC” 2003 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Nucl</a:t>
            </a:r>
            <a:r>
              <a:rPr lang="en-US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.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Instrum</a:t>
            </a:r>
            <a:r>
              <a:rPr lang="en-US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. Methods A 499 392-414</a:t>
            </a:r>
          </a:p>
          <a:p>
            <a:endParaRPr lang="en-US" dirty="0"/>
          </a:p>
        </p:txBody>
      </p:sp>
      <p:pic>
        <p:nvPicPr>
          <p:cNvPr id="12" name="Picture 11" descr="Graphical user interface&#10;&#10;AI-generated content may be incorrect.">
            <a:extLst>
              <a:ext uri="{FF2B5EF4-FFF2-40B4-BE49-F238E27FC236}">
                <a16:creationId xmlns:a16="http://schemas.microsoft.com/office/drawing/2014/main" id="{A431B54F-5BE3-5592-06D8-CA02203BA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29" y="782856"/>
            <a:ext cx="7807771" cy="55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6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05407-4AB0-A072-5448-517947EEF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chart, line chart&#10;&#10;AI-generated content may be incorrect.">
            <a:extLst>
              <a:ext uri="{FF2B5EF4-FFF2-40B4-BE49-F238E27FC236}">
                <a16:creationId xmlns:a16="http://schemas.microsoft.com/office/drawing/2014/main" id="{CFE77CBF-68C3-E548-0188-604B95EF9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8" y="679106"/>
            <a:ext cx="7948141" cy="56772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10222-F640-731C-3106-D54659DA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20BE5-7F3A-C922-E1F0-92A2D2F1F7EC}"/>
              </a:ext>
            </a:extLst>
          </p:cNvPr>
          <p:cNvSpPr txBox="1"/>
          <p:nvPr/>
        </p:nvSpPr>
        <p:spPr>
          <a:xfrm>
            <a:off x="0" y="13652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Toy MC for pp 100 GeV CNI region –t&lt;0.1 GeV(first steps)</a:t>
            </a:r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14FA2212-48CB-763F-A3EF-AEDCBC5C6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172" y="679107"/>
            <a:ext cx="2074909" cy="5809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65358-4E99-F3F7-8057-F050AADF618D}"/>
              </a:ext>
            </a:extLst>
          </p:cNvPr>
          <p:cNvSpPr txBox="1"/>
          <p:nvPr/>
        </p:nvSpPr>
        <p:spPr>
          <a:xfrm>
            <a:off x="838200" y="6356350"/>
            <a:ext cx="10182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A</a:t>
            </a:r>
            <a:r>
              <a:rPr lang="en-US" baseline="-25000" dirty="0">
                <a:latin typeface="Garamond" panose="02020404030301010803" pitchFamily="18" charset="0"/>
              </a:rPr>
              <a:t>N</a:t>
            </a:r>
            <a:r>
              <a:rPr lang="en-US" dirty="0">
                <a:latin typeface="Garamond" panose="02020404030301010803" pitchFamily="18" charset="0"/>
              </a:rPr>
              <a:t>(t) is from: I Alekseev et al ”</a:t>
            </a:r>
            <a:r>
              <a:rPr lang="en-US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Polarized proton collider at RHIC” 2003 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Nucl</a:t>
            </a:r>
            <a:r>
              <a:rPr lang="en-US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.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Instrum</a:t>
            </a:r>
            <a:r>
              <a:rPr lang="en-US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. Methods A 499 392-414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7FE58-B8C3-0AC5-5FEA-55BE75239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9B514-AC13-2217-40E3-0A968C52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4C27-FA71-0648-A58E-D77122CEB97B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2E9C3-AB86-1D0C-8E6C-188082EC8C0C}"/>
              </a:ext>
            </a:extLst>
          </p:cNvPr>
          <p:cNvSpPr txBox="1"/>
          <p:nvPr/>
        </p:nvSpPr>
        <p:spPr>
          <a:xfrm>
            <a:off x="0" y="13652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Conclusion &amp; Plans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8904F-B77F-562B-DC0A-6187B58B4774}"/>
              </a:ext>
            </a:extLst>
          </p:cNvPr>
          <p:cNvSpPr txBox="1"/>
          <p:nvPr/>
        </p:nvSpPr>
        <p:spPr>
          <a:xfrm>
            <a:off x="809297" y="882539"/>
            <a:ext cx="111311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Slowly learning/understanding the systems and requirements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Next steps: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Garamond" panose="02020404030301010803" pitchFamily="18" charset="0"/>
              </a:rPr>
              <a:t>Understand the measurement procedure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Garamond" panose="02020404030301010803" pitchFamily="18" charset="0"/>
              </a:rPr>
              <a:t>Estimate background contribution -&gt; compare to RHIC data -&gt; predict for EIC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Garamond" panose="02020404030301010803" pitchFamily="18" charset="0"/>
              </a:rPr>
              <a:t>Develop detector system suitable for the high intensity measurement at EIC and background </a:t>
            </a:r>
            <a:r>
              <a:rPr lang="en-US" sz="2000" dirty="0" err="1">
                <a:latin typeface="Garamond" panose="02020404030301010803" pitchFamily="18" charset="0"/>
              </a:rPr>
              <a:t>subtracktion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864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345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Garamond</vt:lpstr>
      <vt:lpstr>Office Theme</vt:lpstr>
      <vt:lpstr>On the way to understanding detector requirements for polarimetry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Shulga, Evgeny (PO)</dc:creator>
  <cp:lastModifiedBy>Shulga, Evgeny (PO)</cp:lastModifiedBy>
  <cp:revision>2</cp:revision>
  <dcterms:created xsi:type="dcterms:W3CDTF">2025-06-25T23:54:46Z</dcterms:created>
  <dcterms:modified xsi:type="dcterms:W3CDTF">2025-06-26T21:55:16Z</dcterms:modified>
</cp:coreProperties>
</file>