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886" r:id="rId2"/>
    <p:sldId id="989" r:id="rId3"/>
    <p:sldId id="842" r:id="rId4"/>
    <p:sldId id="931" r:id="rId5"/>
    <p:sldId id="979" r:id="rId6"/>
    <p:sldId id="759" r:id="rId7"/>
    <p:sldId id="901" r:id="rId8"/>
    <p:sldId id="935" r:id="rId9"/>
    <p:sldId id="977" r:id="rId10"/>
    <p:sldId id="902" r:id="rId11"/>
    <p:sldId id="905" r:id="rId12"/>
    <p:sldId id="982" r:id="rId13"/>
    <p:sldId id="909" r:id="rId14"/>
    <p:sldId id="910" r:id="rId15"/>
    <p:sldId id="912" r:id="rId16"/>
    <p:sldId id="914" r:id="rId17"/>
    <p:sldId id="913" r:id="rId18"/>
    <p:sldId id="983" r:id="rId19"/>
    <p:sldId id="936" r:id="rId20"/>
    <p:sldId id="937" r:id="rId21"/>
    <p:sldId id="943" r:id="rId22"/>
    <p:sldId id="945" r:id="rId23"/>
    <p:sldId id="949" r:id="rId24"/>
    <p:sldId id="950" r:id="rId25"/>
    <p:sldId id="958" r:id="rId26"/>
    <p:sldId id="984" r:id="rId27"/>
    <p:sldId id="946" r:id="rId28"/>
    <p:sldId id="956" r:id="rId29"/>
    <p:sldId id="959" r:id="rId30"/>
    <p:sldId id="957" r:id="rId31"/>
    <p:sldId id="988" r:id="rId32"/>
    <p:sldId id="955" r:id="rId33"/>
    <p:sldId id="985" r:id="rId34"/>
    <p:sldId id="990" r:id="rId35"/>
    <p:sldId id="987" r:id="rId36"/>
    <p:sldId id="779" r:id="rId37"/>
    <p:sldId id="961" r:id="rId38"/>
    <p:sldId id="973" r:id="rId39"/>
    <p:sldId id="972" r:id="rId40"/>
    <p:sldId id="971" r:id="rId41"/>
    <p:sldId id="974" r:id="rId42"/>
  </p:sldIdLst>
  <p:sldSz cx="9144000" cy="6858000" type="screen4x3"/>
  <p:notesSz cx="6797675" cy="9928225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CC"/>
    <a:srgbClr val="006600"/>
    <a:srgbClr val="FFFF99"/>
    <a:srgbClr val="993366"/>
    <a:srgbClr val="FFFFCC"/>
    <a:srgbClr val="CC3399"/>
    <a:srgbClr val="660066"/>
    <a:srgbClr val="996633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9612" autoAdjust="0"/>
  </p:normalViewPr>
  <p:slideViewPr>
    <p:cSldViewPr>
      <p:cViewPr varScale="1">
        <p:scale>
          <a:sx n="50" d="100"/>
          <a:sy n="50" d="100"/>
        </p:scale>
        <p:origin x="-131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78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78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68C6E874-DFB3-4A49-BCFE-8F9A8CA583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78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89" y="4716256"/>
            <a:ext cx="4983507" cy="4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78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D0B4387F-57BD-4908-A6D3-257DBB6E43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0841-21C4-42A5-8FFD-1A1ED8796B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01E-31C4-42F0-A915-EC5CA84CD4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F1242-8E94-4BC3-9D27-44D4CF671F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A9AB-A3B6-4FC6-91B8-05319890BC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7F7C-7AA8-4A1E-BF90-8F895A0EAF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19C-099A-452C-A4AA-53F1985A43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998B3-D3ED-4FC1-8E28-FF13DE39F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2636-4187-4483-843D-2C2EAC4C3B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D4D7-D0E4-41FC-8A30-5F3640A6C4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52C59-69F4-41F1-B1F2-90FE5B2854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F49A7-93C0-4342-A9C9-23BF5F52A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FA928-FE76-4324-8755-5199E13717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D491D-C976-4ED7-B0C3-CBC4056761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934A07-89AB-4B91-AC42-1553F027E2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0630093504128010.jpg"/>
          <p:cNvPicPr>
            <a:picLocks noChangeAspect="1"/>
          </p:cNvPicPr>
          <p:nvPr/>
        </p:nvPicPr>
        <p:blipFill>
          <a:blip r:embed="rId3" cstate="print"/>
          <a:srcRect l="15833" t="2222" b="112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828800" y="37338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b="1" dirty="0" smtClean="0">
                <a:solidFill>
                  <a:srgbClr val="FA3899"/>
                </a:solidFill>
                <a:latin typeface="Arial" pitchFamily="34" charset="0"/>
              </a:rPr>
              <a:t>Peking University  </a:t>
            </a:r>
            <a:endParaRPr lang="en-US" altLang="zh-CN" b="1" dirty="0">
              <a:solidFill>
                <a:srgbClr val="FA3899"/>
              </a:solidFill>
              <a:latin typeface="Arial" pitchFamily="34" charset="0"/>
            </a:endParaRP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685800" y="762000"/>
            <a:ext cx="7696200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Critical and non-critical fluctuations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at RHIC BES</a:t>
            </a:r>
          </a:p>
        </p:txBody>
      </p:sp>
      <p:sp>
        <p:nvSpPr>
          <p:cNvPr id="27663" name="Text Box 8"/>
          <p:cNvSpPr txBox="1">
            <a:spLocks noChangeArrowheads="1"/>
          </p:cNvSpPr>
          <p:nvPr/>
        </p:nvSpPr>
        <p:spPr bwMode="auto">
          <a:xfrm>
            <a:off x="2667000" y="2743200"/>
            <a:ext cx="3505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0" lang="en-US" altLang="zh-CN" sz="2400" b="1" dirty="0" err="1">
                <a:solidFill>
                  <a:srgbClr val="FA3899"/>
                </a:solidFill>
                <a:latin typeface="Arial Black" pitchFamily="34" charset="0"/>
              </a:rPr>
              <a:t>Huichao</a:t>
            </a:r>
            <a:r>
              <a:rPr kumimoji="0" lang="en-US" altLang="zh-CN" sz="2400" b="1" dirty="0">
                <a:solidFill>
                  <a:srgbClr val="FA3899"/>
                </a:solidFill>
                <a:latin typeface="Arial Black" pitchFamily="34" charset="0"/>
              </a:rPr>
              <a:t> Song </a:t>
            </a:r>
            <a:endParaRPr kumimoji="0" lang="en-US" altLang="zh-CN" sz="2400" b="1" dirty="0" smtClean="0">
              <a:solidFill>
                <a:srgbClr val="FA3899"/>
              </a:solidFill>
              <a:latin typeface="Arial Black" pitchFamily="34" charset="0"/>
            </a:endParaRPr>
          </a:p>
          <a:p>
            <a:pPr algn="ctr">
              <a:spcBef>
                <a:spcPts val="600"/>
              </a:spcBef>
            </a:pPr>
            <a:r>
              <a:rPr kumimoji="0" lang="zh-CN" altLang="en-US" sz="2400" b="1" dirty="0" smtClean="0">
                <a:solidFill>
                  <a:srgbClr val="FA3899"/>
                </a:solidFill>
                <a:latin typeface="Arial Black" pitchFamily="34" charset="0"/>
              </a:rPr>
              <a:t>宋</a:t>
            </a:r>
            <a:r>
              <a:rPr kumimoji="0" lang="zh-CN" altLang="en-US" sz="2400" b="1" dirty="0">
                <a:solidFill>
                  <a:srgbClr val="FA3899"/>
                </a:solidFill>
                <a:latin typeface="Arial Black" pitchFamily="34" charset="0"/>
              </a:rPr>
              <a:t>慧超</a:t>
            </a:r>
            <a:endParaRPr kumimoji="0" lang="en-US" altLang="zh-CN" sz="2400" b="1" dirty="0">
              <a:solidFill>
                <a:srgbClr val="FA3899"/>
              </a:solidFill>
              <a:latin typeface="Arial Black" pitchFamily="34" charset="0"/>
              <a:ea typeface="华文行楷"/>
              <a:cs typeface="华文行楷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49530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CPOD 2017, Stony Brook,</a:t>
            </a:r>
            <a:r>
              <a:rPr kumimoji="0" lang="zh-CN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Aug.</a:t>
            </a:r>
            <a:r>
              <a:rPr kumimoji="0" lang="zh-CN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zh-C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7-11th</a:t>
            </a:r>
            <a:r>
              <a:rPr kumimoji="0" lang="zh-CN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endParaRPr kumimoji="0" lang="en-US" altLang="zh-CN" sz="24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2436" y="6457890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Aug.  10, 2017</a:t>
            </a:r>
            <a:endParaRPr lang="zh-CN" alt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87938" name="AutoShape 2" descr="http://img2.imgtn.bdimg.com/it/u=1614547912,2843897828&amp;fm=21&amp;gp=0.jpg"/>
          <p:cNvSpPr>
            <a:spLocks noChangeAspect="1" noChangeArrowheads="1"/>
          </p:cNvSpPr>
          <p:nvPr/>
        </p:nvSpPr>
        <p:spPr bwMode="auto">
          <a:xfrm>
            <a:off x="155575" y="-2019300"/>
            <a:ext cx="612457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Freeze-out Scheme near the Critical Points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14800"/>
            <a:ext cx="8439539" cy="24987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" name="Group 12"/>
          <p:cNvGrpSpPr/>
          <p:nvPr/>
        </p:nvGrpSpPr>
        <p:grpSpPr>
          <a:xfrm>
            <a:off x="0" y="685800"/>
            <a:ext cx="4038600" cy="3270956"/>
            <a:chOff x="0" y="685800"/>
            <a:chExt cx="4038600" cy="3270956"/>
          </a:xfrm>
        </p:grpSpPr>
        <p:pic>
          <p:nvPicPr>
            <p:cNvPr id="5" name="Picture 13" descr="surf.png"/>
            <p:cNvPicPr>
              <a:picLocks noChangeAspect="1"/>
            </p:cNvPicPr>
            <p:nvPr/>
          </p:nvPicPr>
          <p:blipFill>
            <a:blip r:embed="rId5" cstate="print"/>
            <a:srcRect l="2779" t="14444" r="10506" b="5556"/>
            <a:stretch>
              <a:fillRect/>
            </a:stretch>
          </p:blipFill>
          <p:spPr bwMode="auto">
            <a:xfrm>
              <a:off x="0" y="685800"/>
              <a:ext cx="3962400" cy="327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38200" y="91440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DEA900"/>
                  </a:solidFill>
                </a:rPr>
                <a:t>Hydro freeze-out surface</a:t>
              </a:r>
              <a:endParaRPr lang="zh-CN" altLang="en-US" b="1" dirty="0">
                <a:solidFill>
                  <a:srgbClr val="DEA900"/>
                </a:solidFill>
              </a:endParaRPr>
            </a:p>
          </p:txBody>
        </p:sp>
      </p:grpSp>
      <p:graphicFrame>
        <p:nvGraphicFramePr>
          <p:cNvPr id="2114561" name="Object 18"/>
          <p:cNvGraphicFramePr>
            <a:graphicFrameLocks noChangeAspect="1"/>
          </p:cNvGraphicFramePr>
          <p:nvPr/>
        </p:nvGraphicFramePr>
        <p:xfrm>
          <a:off x="4551363" y="1600200"/>
          <a:ext cx="2740025" cy="719138"/>
        </p:xfrm>
        <a:graphic>
          <a:graphicData uri="http://schemas.openxmlformats.org/presentationml/2006/ole">
            <p:oleObj spid="_x0000_s2603010" name="Equation" r:id="rId6" imgW="167616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0" y="1143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Particle emissions in traditional hydro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514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Particle emissions near </a:t>
            </a:r>
            <a:r>
              <a:rPr lang="en-US" altLang="zh-CN" b="1" dirty="0" err="1" smtClean="0"/>
              <a:t>T</a:t>
            </a:r>
            <a:r>
              <a:rPr lang="en-US" altLang="zh-CN" sz="1200" b="1" dirty="0" err="1" smtClean="0"/>
              <a:t>cr</a:t>
            </a:r>
            <a:endParaRPr lang="zh-CN" altLang="en-US" sz="1200" b="1" dirty="0"/>
          </a:p>
        </p:txBody>
      </p:sp>
      <p:graphicFrame>
        <p:nvGraphicFramePr>
          <p:cNvPr id="2114562" name="Object 18"/>
          <p:cNvGraphicFramePr>
            <a:graphicFrameLocks noChangeAspect="1"/>
          </p:cNvGraphicFramePr>
          <p:nvPr/>
        </p:nvGraphicFramePr>
        <p:xfrm>
          <a:off x="4419600" y="3276600"/>
          <a:ext cx="4191000" cy="682625"/>
        </p:xfrm>
        <a:graphic>
          <a:graphicData uri="http://schemas.openxmlformats.org/presentationml/2006/ole">
            <p:oleObj spid="_x0000_s2603011" name="Equation" r:id="rId7" imgW="2234880" imgH="457200" progId="Equation.3">
              <p:embed/>
            </p:oleObj>
          </a:graphicData>
        </a:graphic>
      </p:graphicFrame>
      <p:graphicFrame>
        <p:nvGraphicFramePr>
          <p:cNvPr id="2114564" name="Object 18"/>
          <p:cNvGraphicFramePr>
            <a:graphicFrameLocks noChangeAspect="1"/>
          </p:cNvGraphicFramePr>
          <p:nvPr/>
        </p:nvGraphicFramePr>
        <p:xfrm>
          <a:off x="5486400" y="2895600"/>
          <a:ext cx="1470025" cy="360363"/>
        </p:xfrm>
        <a:graphic>
          <a:graphicData uri="http://schemas.openxmlformats.org/presentationml/2006/ole">
            <p:oleObj spid="_x0000_s2603012" name="Equation" r:id="rId8" imgW="100296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8600" y="762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    Jiang, Li &amp; Song, PRC 2016 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33400"/>
            <a:ext cx="8686800" cy="2286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2400" y="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kern="0" dirty="0" smtClean="0">
                <a:solidFill>
                  <a:schemeClr val="accent6"/>
                </a:solidFill>
              </a:rPr>
              <a:t>CORRELATED particle emissions along the freeze-out surface </a:t>
            </a:r>
            <a:endParaRPr lang="zh-CN" altLang="en-US" sz="2400" b="1" u="sng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4008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b="1" kern="0" dirty="0" smtClean="0">
                <a:solidFill>
                  <a:schemeClr val="accent6"/>
                </a:solidFill>
              </a:rPr>
              <a:t>--  </a:t>
            </a:r>
            <a:r>
              <a:rPr lang="en-US" altLang="zh-CN" b="1" kern="0" dirty="0" smtClean="0">
                <a:solidFill>
                  <a:srgbClr val="FF0000"/>
                </a:solidFill>
              </a:rPr>
              <a:t>Static critical fluctuations </a:t>
            </a:r>
            <a:r>
              <a:rPr lang="en-US" altLang="zh-CN" b="1" kern="0" dirty="0" smtClean="0">
                <a:solidFill>
                  <a:schemeClr val="accent6"/>
                </a:solidFill>
              </a:rPr>
              <a:t>along the freeze-out surface 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152400" y="2971800"/>
            <a:ext cx="8686801" cy="2447397"/>
            <a:chOff x="74177" y="2667000"/>
            <a:chExt cx="8917424" cy="2447397"/>
          </a:xfrm>
        </p:grpSpPr>
        <p:grpSp>
          <p:nvGrpSpPr>
            <p:cNvPr id="3" name="Group 24"/>
            <p:cNvGrpSpPr/>
            <p:nvPr/>
          </p:nvGrpSpPr>
          <p:grpSpPr>
            <a:xfrm>
              <a:off x="152400" y="4038600"/>
              <a:ext cx="8839201" cy="1075797"/>
              <a:chOff x="152400" y="4038600"/>
              <a:chExt cx="8839201" cy="1075797"/>
            </a:xfrm>
          </p:grpSpPr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81200" y="4495800"/>
                <a:ext cx="4191000" cy="618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1"/>
              <p:cNvGrpSpPr/>
              <p:nvPr/>
            </p:nvGrpSpPr>
            <p:grpSpPr>
              <a:xfrm>
                <a:off x="152400" y="4038600"/>
                <a:ext cx="7439025" cy="533400"/>
                <a:chOff x="228600" y="4191000"/>
                <a:chExt cx="7439025" cy="533400"/>
              </a:xfrm>
            </p:grpSpPr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8600" y="4191000"/>
                  <a:ext cx="539865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562600" y="4267200"/>
                  <a:ext cx="21050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5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72200" y="4572000"/>
                <a:ext cx="281940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15989" y="2667000"/>
              <a:ext cx="487268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b="18233"/>
            <a:stretch>
              <a:fillRect/>
            </a:stretch>
          </p:blipFill>
          <p:spPr bwMode="auto">
            <a:xfrm>
              <a:off x="228600" y="3200400"/>
              <a:ext cx="2895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/>
          </p:nvGrpSpPr>
          <p:grpSpPr>
            <a:xfrm>
              <a:off x="228600" y="3581400"/>
              <a:ext cx="6096000" cy="533400"/>
              <a:chOff x="457200" y="3733800"/>
              <a:chExt cx="6096000" cy="533400"/>
            </a:xfrm>
          </p:grpSpPr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7200" y="3733800"/>
                <a:ext cx="5043056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2500"/>
              <a:stretch>
                <a:fillRect/>
              </a:stretch>
            </p:blipFill>
            <p:spPr bwMode="auto">
              <a:xfrm>
                <a:off x="5486400" y="3886200"/>
                <a:ext cx="1066800" cy="267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74177" y="2667000"/>
              <a:ext cx="8820000" cy="2412000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>
                <a:spcBef>
                  <a:spcPts val="200"/>
                </a:spcBef>
              </a:pPr>
              <a:endParaRPr lang="zh-CN" altLang="en-US" sz="18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19800" y="2667000"/>
            <a:ext cx="2895600" cy="2209800"/>
            <a:chOff x="0" y="685800"/>
            <a:chExt cx="4038600" cy="3270956"/>
          </a:xfrm>
        </p:grpSpPr>
        <p:pic>
          <p:nvPicPr>
            <p:cNvPr id="39" name="Picture 13" descr="surf.png"/>
            <p:cNvPicPr>
              <a:picLocks noChangeAspect="1"/>
            </p:cNvPicPr>
            <p:nvPr/>
          </p:nvPicPr>
          <p:blipFill>
            <a:blip r:embed="rId12" cstate="print"/>
            <a:srcRect l="2779" t="14444" r="10506" b="5556"/>
            <a:stretch>
              <a:fillRect/>
            </a:stretch>
          </p:blipFill>
          <p:spPr bwMode="auto">
            <a:xfrm>
              <a:off x="0" y="685800"/>
              <a:ext cx="3962400" cy="3270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1803952" y="890235"/>
              <a:ext cx="2234648" cy="9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DEA900"/>
                  </a:solidFill>
                </a:rPr>
                <a:t>Hydro freeze-out surface</a:t>
              </a:r>
              <a:endParaRPr lang="zh-CN" altLang="en-US" b="1" dirty="0">
                <a:solidFill>
                  <a:srgbClr val="DEA900"/>
                </a:solidFill>
              </a:endParaRPr>
            </a:p>
          </p:txBody>
        </p:sp>
      </p:grp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3124200"/>
            <a:ext cx="253529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28601" y="59436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b="1" u="sng" kern="0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altLang="zh-CN" b="1" kern="0" dirty="0" smtClean="0">
                <a:solidFill>
                  <a:schemeClr val="bg1">
                    <a:lumMod val="50000"/>
                  </a:schemeClr>
                </a:solidFill>
              </a:rPr>
              <a:t>for static &amp; infinite medium, the results in </a:t>
            </a:r>
            <a:r>
              <a:rPr lang="en-US" altLang="zh-CN" b="1" kern="0" dirty="0" err="1" smtClean="0">
                <a:solidFill>
                  <a:schemeClr val="bg1">
                    <a:lumMod val="50000"/>
                  </a:schemeClr>
                </a:solidFill>
              </a:rPr>
              <a:t>Stephanov</a:t>
            </a:r>
            <a:r>
              <a:rPr lang="en-US" altLang="zh-CN" b="1" kern="0" dirty="0" smtClean="0">
                <a:solidFill>
                  <a:schemeClr val="bg1">
                    <a:lumMod val="50000"/>
                  </a:schemeClr>
                </a:solidFill>
              </a:rPr>
              <a:t> PRL09 can </a:t>
            </a:r>
          </a:p>
          <a:p>
            <a:pPr lvl="0" algn="l" eaLnBrk="0" hangingPunct="0">
              <a:defRPr/>
            </a:pPr>
            <a:r>
              <a:rPr lang="en-US" altLang="zh-CN" b="1" kern="0" dirty="0" smtClean="0">
                <a:solidFill>
                  <a:schemeClr val="bg1">
                    <a:lumMod val="50000"/>
                  </a:schemeClr>
                </a:solidFill>
              </a:rPr>
              <a:t>be reproduced</a:t>
            </a:r>
            <a:r>
              <a:rPr lang="en-US" altLang="zh-CN" b="1" u="sng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1828800" y="1447800"/>
            <a:ext cx="6858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-comparison with the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exp.data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09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/>
              <a:t>-Acceptance dependence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/>
              <a:t>-</a:t>
            </a:r>
            <a:r>
              <a:rPr lang="en-US" altLang="zh-CN" sz="2400" dirty="0" err="1" smtClean="0"/>
              <a:t>Cumulants</a:t>
            </a:r>
            <a:r>
              <a:rPr lang="en-US" altLang="zh-CN" sz="2400" dirty="0" smtClean="0"/>
              <a:t> &amp; </a:t>
            </a:r>
            <a:r>
              <a:rPr lang="en-US" altLang="zh-CN" sz="2400" dirty="0" err="1" smtClean="0"/>
              <a:t>cummulant</a:t>
            </a:r>
            <a:r>
              <a:rPr lang="en-US" altLang="zh-CN" sz="2400" dirty="0" smtClean="0"/>
              <a:t> ratios</a:t>
            </a:r>
            <a:endParaRPr lang="zh-CN" altLang="en-US" sz="2400" dirty="0"/>
          </a:p>
        </p:txBody>
      </p:sp>
      <p:pic>
        <p:nvPicPr>
          <p:cNvPr id="276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74577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914400"/>
            <a:ext cx="60198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Static critical fluctuations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/>
        </p:nvPicPr>
        <p:blipFill>
          <a:blip r:embed="rId3" cstate="print"/>
          <a:srcRect l="25942"/>
          <a:stretch>
            <a:fillRect/>
          </a:stretch>
        </p:blipFill>
        <p:spPr>
          <a:xfrm>
            <a:off x="685800" y="228600"/>
            <a:ext cx="7701024" cy="220980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/>
          <a:srcRect l="24937"/>
          <a:stretch>
            <a:fillRect/>
          </a:stretch>
        </p:blipFill>
        <p:spPr>
          <a:xfrm>
            <a:off x="762000" y="1981200"/>
            <a:ext cx="75438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762000"/>
            <a:ext cx="152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STAR Data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362200"/>
            <a:ext cx="3048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Static critical fluctuations</a:t>
            </a:r>
            <a:endParaRPr lang="zh-CN" alt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13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33338" y="0"/>
            <a:ext cx="4681538" cy="609600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Acceptance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dependence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rcRect l="24937"/>
          <a:stretch>
            <a:fillRect/>
          </a:stretch>
        </p:blipFill>
        <p:spPr>
          <a:xfrm>
            <a:off x="762000" y="3657600"/>
            <a:ext cx="75438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038600"/>
            <a:ext cx="2286000" cy="400110"/>
          </a:xfrm>
          <a:prstGeom prst="rect">
            <a:avLst/>
          </a:prstGeom>
          <a:solidFill>
            <a:srgbClr val="FEF9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Poisson Baselines</a:t>
            </a:r>
            <a:endParaRPr lang="zh-CN" alt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62000" y="58674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-Static critical fluctuations  can qualitatively  explain the acceptance dependence of the STAR data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Jiang, Li &amp; Song, PRC2016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794" name="Picture 2"/>
          <p:cNvPicPr>
            <a:picLocks noChangeAspect="1" noChangeArrowheads="1"/>
          </p:cNvPicPr>
          <p:nvPr/>
        </p:nvPicPr>
        <p:blipFill>
          <a:blip r:embed="rId3" cstate="print"/>
          <a:srcRect t="-1695"/>
          <a:stretch>
            <a:fillRect/>
          </a:stretch>
        </p:blipFill>
        <p:spPr bwMode="auto">
          <a:xfrm>
            <a:off x="4648200" y="1219200"/>
            <a:ext cx="43434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09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95400"/>
            <a:ext cx="4495799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Cumulants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of  net protons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838200"/>
            <a:ext cx="2337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  0-5% 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Static critical fluctuations give positive contribution to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3;  </a:t>
            </a:r>
            <a:r>
              <a:rPr lang="en-US" altLang="zh-CN" b="1" dirty="0" smtClean="0"/>
              <a:t>well above the </a:t>
            </a:r>
            <a:r>
              <a:rPr lang="en-US" altLang="zh-CN" b="1" dirty="0" err="1" smtClean="0"/>
              <a:t>poisson</a:t>
            </a:r>
            <a:r>
              <a:rPr lang="en-US" altLang="zh-CN" b="1" dirty="0" smtClean="0"/>
              <a:t> baselines,  can NOT explain/describe the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</a:t>
            </a:r>
            <a:r>
              <a:rPr lang="en-US" altLang="zh-CN" b="1" dirty="0" smtClean="0"/>
              <a:t>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239000" y="1371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2895600" y="14478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762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Jiang, Li &amp; Song, PRC2016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914400" y="1066800"/>
            <a:ext cx="71628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Dynamical Critical Fluctuations</a:t>
            </a:r>
            <a:endParaRPr lang="zh-CN" altLang="en-US" sz="36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15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2057400"/>
            <a:ext cx="7239000" cy="3998023"/>
            <a:chOff x="685800" y="2362200"/>
            <a:chExt cx="7239000" cy="3998023"/>
          </a:xfrm>
        </p:grpSpPr>
        <p:sp>
          <p:nvSpPr>
            <p:cNvPr id="5" name="Rectangle 4"/>
            <p:cNvSpPr/>
            <p:nvPr/>
          </p:nvSpPr>
          <p:spPr>
            <a:xfrm>
              <a:off x="685800" y="3352800"/>
              <a:ext cx="7239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400" u="sng" dirty="0" smtClean="0">
                  <a:solidFill>
                    <a:srgbClr val="0066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-Dynamical universality class</a:t>
              </a:r>
              <a:endParaRPr lang="zh-CN" altLang="en-US" sz="2400" u="sng" dirty="0">
                <a:solidFill>
                  <a:srgbClr val="00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362200"/>
              <a:ext cx="5253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u="sng" dirty="0" smtClean="0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-Static (equilibrium) universality class</a:t>
              </a:r>
              <a:endParaRPr lang="zh-CN" altLang="en-US" sz="2400" u="sng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2819400"/>
              <a:ext cx="4412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 smtClean="0"/>
                <a:t>-</a:t>
              </a:r>
              <a:r>
                <a:rPr lang="en-US" altLang="zh-CN" dirty="0" err="1" smtClean="0"/>
                <a:t>QCDmatter</a:t>
              </a:r>
              <a:r>
                <a:rPr lang="en-US" altLang="zh-CN" dirty="0" smtClean="0"/>
                <a:t>, 3-D </a:t>
              </a:r>
              <a:r>
                <a:rPr lang="en-US" altLang="zh-CN" dirty="0" err="1" smtClean="0"/>
                <a:t>Ising</a:t>
              </a:r>
              <a:r>
                <a:rPr lang="en-US" altLang="zh-CN" dirty="0" smtClean="0"/>
                <a:t> model, gas-liquid</a:t>
              </a:r>
              <a:endParaRPr lang="zh-CN" alt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2000" y="3810000"/>
              <a:ext cx="6580200" cy="2550223"/>
              <a:chOff x="762000" y="3733800"/>
              <a:chExt cx="6580200" cy="255022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14400" y="3733800"/>
                <a:ext cx="53550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 smtClean="0">
                    <a:solidFill>
                      <a:srgbClr val="008000"/>
                    </a:solidFill>
                  </a:rPr>
                  <a:t>-whether or not the order parameter is conserved </a:t>
                </a: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2000" y="4038600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dirty="0" smtClean="0"/>
                  <a:t>   </a:t>
                </a:r>
                <a:r>
                  <a:rPr lang="en-US" altLang="zh-CN" dirty="0" smtClean="0">
                    <a:solidFill>
                      <a:srgbClr val="008000"/>
                    </a:solidFill>
                  </a:rPr>
                  <a:t>-other conserved quantities in the system</a:t>
                </a: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19200" y="4419600"/>
                <a:ext cx="4508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altLang="zh-CN" dirty="0" smtClean="0"/>
                  <a:t>-Model A: non-conserved order parameter</a:t>
                </a:r>
                <a:endParaRPr lang="zh-CN" alt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19200" y="4724400"/>
                <a:ext cx="41088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-Model B: conserved order parameter;</a:t>
                </a:r>
                <a:endParaRPr lang="zh-CN" alt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70000" y="5076000"/>
                <a:ext cx="6172200" cy="1208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 smtClean="0"/>
                  <a:t> -Model H: conserved energy and baryons density,</a:t>
                </a:r>
              </a:p>
              <a:p>
                <a:pPr algn="l">
                  <a:lnSpc>
                    <a:spcPts val="2100"/>
                  </a:lnSpc>
                </a:pPr>
                <a:r>
                  <a:rPr lang="en-US" altLang="zh-CN" dirty="0" smtClean="0"/>
                  <a:t>                    non-conserved order parameter</a:t>
                </a:r>
              </a:p>
              <a:p>
                <a:pPr algn="l">
                  <a:lnSpc>
                    <a:spcPts val="2100"/>
                  </a:lnSpc>
                </a:pPr>
                <a:endParaRPr lang="en-US" altLang="zh-CN" dirty="0" smtClean="0"/>
              </a:p>
              <a:p>
                <a:pPr algn="l">
                  <a:lnSpc>
                    <a:spcPts val="2100"/>
                  </a:lnSpc>
                </a:pPr>
                <a:r>
                  <a:rPr lang="en-US" altLang="zh-CN" dirty="0" smtClean="0"/>
                  <a:t>         …  …    …    ….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Effects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from dynamical evolutions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61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622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5153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53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4393173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33400" y="41910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altLang="zh-CN" dirty="0" smtClean="0">
                <a:solidFill>
                  <a:srgbClr val="CC00CC"/>
                </a:solidFill>
              </a:rPr>
              <a:t>S. Mukherjee, R. Venugopalan, Y. Yin, PRC92 (2015)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51816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sign of non-Gaussian </a:t>
            </a:r>
            <a:r>
              <a:rPr lang="en-US" altLang="zh-CN" b="1" dirty="0" err="1" smtClean="0"/>
              <a:t>cumulants</a:t>
            </a:r>
            <a:r>
              <a:rPr lang="en-US" altLang="zh-CN" b="1" dirty="0" smtClean="0"/>
              <a:t> can be different from equilibrium one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941170" y="685800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 smtClean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Dynamical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critical </a:t>
            </a:r>
            <a:r>
              <a:rPr lang="en-US" altLang="zh-CN" sz="2800" kern="0" noProof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fl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uctuations of the sigma field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998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-The signs of C</a:t>
            </a:r>
            <a:r>
              <a:rPr lang="en-US" altLang="zh-CN" sz="1100" b="1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&amp; C</a:t>
            </a:r>
            <a:r>
              <a:rPr lang="en-US" altLang="zh-CN" sz="1100" b="1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different from the </a:t>
            </a:r>
            <a:r>
              <a:rPr lang="en-US" altLang="zh-CN" dirty="0" err="1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equil</a:t>
            </a:r>
            <a:r>
              <a:rPr lang="en-US" altLang="zh-CN" dirty="0" smtClean="0">
                <a:solidFill>
                  <a:srgbClr val="008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ones due to memory effects </a:t>
            </a:r>
            <a:endParaRPr lang="zh-CN" altLang="en-US" dirty="0">
              <a:solidFill>
                <a:srgbClr val="008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6172200"/>
            <a:ext cx="952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-in the near future: 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maping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with 3D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Ising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model;   extend to model B;  </a:t>
            </a:r>
          </a:p>
          <a:p>
            <a:pPr algn="l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                                  dynamical universal behavior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685800"/>
            <a:ext cx="8343900" cy="1371600"/>
            <a:chOff x="228600" y="990600"/>
            <a:chExt cx="8343900" cy="1371600"/>
          </a:xfrm>
        </p:grpSpPr>
        <p:sp>
          <p:nvSpPr>
            <p:cNvPr id="3" name="矩形 11"/>
            <p:cNvSpPr/>
            <p:nvPr/>
          </p:nvSpPr>
          <p:spPr>
            <a:xfrm>
              <a:off x="228600" y="990600"/>
              <a:ext cx="2285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 smtClean="0"/>
                <a:t>Langevin</a:t>
              </a:r>
              <a:r>
                <a:rPr lang="en-US" altLang="zh-CN" dirty="0" smtClean="0"/>
                <a:t> dynamics:</a:t>
              </a:r>
              <a:endParaRPr lang="zh-CN" altLang="en-US" dirty="0"/>
            </a:p>
          </p:txBody>
        </p:sp>
        <p:sp>
          <p:nvSpPr>
            <p:cNvPr id="6" name="矩形 12"/>
            <p:cNvSpPr/>
            <p:nvPr/>
          </p:nvSpPr>
          <p:spPr>
            <a:xfrm>
              <a:off x="228600" y="1371600"/>
              <a:ext cx="8009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w</a:t>
              </a:r>
              <a:r>
                <a:rPr lang="en-US" altLang="zh-CN" dirty="0" smtClean="0"/>
                <a:t>ith effective potential from linear sigma model with constituent quarks</a:t>
              </a:r>
              <a:endParaRPr lang="zh-CN" altLang="en-US" dirty="0"/>
            </a:p>
          </p:txBody>
        </p:sp>
        <p:pic>
          <p:nvPicPr>
            <p:cNvPr id="23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1012394"/>
              <a:ext cx="4267200" cy="406831"/>
            </a:xfrm>
            <a:prstGeom prst="rect">
              <a:avLst/>
            </a:prstGeom>
          </p:spPr>
        </p:pic>
        <p:pic>
          <p:nvPicPr>
            <p:cNvPr id="24" name="图片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676400"/>
              <a:ext cx="81153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276600" y="1905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Wu,  Song,  NPA 2017,  paper in  preparation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pic>
        <p:nvPicPr>
          <p:cNvPr id="2767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14601"/>
            <a:ext cx="4876800" cy="3276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941170" y="685800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 smtClean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7678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09800"/>
            <a:ext cx="2038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819400"/>
            <a:ext cx="32575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7239000" y="3124200"/>
            <a:ext cx="304800" cy="1066800"/>
          </a:xfrm>
          <a:prstGeom prst="ellipse">
            <a:avLst/>
          </a:prstGeom>
          <a:ln w="127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Dynamical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critical </a:t>
            </a:r>
            <a:r>
              <a:rPr lang="en-US" altLang="zh-CN" sz="2800" kern="0" noProof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fl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uctuations of the sigma field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998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-Super cooling &amp; bubble formations:</a:t>
            </a:r>
          </a:p>
          <a:p>
            <a:pPr algn="l"/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C</a:t>
            </a:r>
            <a:r>
              <a:rPr lang="en-US" altLang="zh-CN" sz="1100" b="1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&amp; C</a:t>
            </a:r>
            <a:r>
              <a:rPr lang="en-US" altLang="zh-CN" sz="1100" b="1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largely enhanced compared</a:t>
            </a:r>
          </a:p>
          <a:p>
            <a:pPr algn="l"/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with the </a:t>
            </a:r>
            <a:r>
              <a:rPr lang="en-US" altLang="zh-CN" dirty="0" err="1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equil</a:t>
            </a:r>
            <a:r>
              <a:rPr lang="en-US" altLang="zh-CN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ones </a:t>
            </a:r>
            <a:endParaRPr lang="zh-CN" altLang="en-US" dirty="0">
              <a:solidFill>
                <a:schemeClr val="accent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8600" y="685800"/>
            <a:ext cx="8343900" cy="1371600"/>
            <a:chOff x="228600" y="990600"/>
            <a:chExt cx="8343900" cy="1371600"/>
          </a:xfrm>
        </p:grpSpPr>
        <p:sp>
          <p:nvSpPr>
            <p:cNvPr id="3" name="矩形 11"/>
            <p:cNvSpPr/>
            <p:nvPr/>
          </p:nvSpPr>
          <p:spPr>
            <a:xfrm>
              <a:off x="228600" y="990600"/>
              <a:ext cx="2285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err="1" smtClean="0"/>
                <a:t>Langevin</a:t>
              </a:r>
              <a:r>
                <a:rPr lang="en-US" altLang="zh-CN" dirty="0" smtClean="0"/>
                <a:t> dynamics:</a:t>
              </a:r>
              <a:endParaRPr lang="zh-CN" altLang="en-US" dirty="0"/>
            </a:p>
          </p:txBody>
        </p:sp>
        <p:sp>
          <p:nvSpPr>
            <p:cNvPr id="6" name="矩形 12"/>
            <p:cNvSpPr/>
            <p:nvPr/>
          </p:nvSpPr>
          <p:spPr>
            <a:xfrm>
              <a:off x="228600" y="1371600"/>
              <a:ext cx="80097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/>
                <a:t>w</a:t>
              </a:r>
              <a:r>
                <a:rPr lang="en-US" altLang="zh-CN" dirty="0" smtClean="0"/>
                <a:t>ith effective potential from linear sigma model with constituent quarks</a:t>
              </a:r>
              <a:endParaRPr lang="zh-CN" altLang="en-US" dirty="0"/>
            </a:p>
          </p:txBody>
        </p:sp>
        <p:pic>
          <p:nvPicPr>
            <p:cNvPr id="23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1012394"/>
              <a:ext cx="4267200" cy="406831"/>
            </a:xfrm>
            <a:prstGeom prst="rect">
              <a:avLst/>
            </a:prstGeom>
          </p:spPr>
        </p:pic>
        <p:pic>
          <p:nvPicPr>
            <p:cNvPr id="24" name="图片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676400"/>
              <a:ext cx="81153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276600" y="1905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Wu,  Song,  NPA 2017,  paper in  preparation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1170" y="685800"/>
            <a:ext cx="1202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b="1" dirty="0" smtClean="0">
                <a:solidFill>
                  <a:srgbClr val="C00000"/>
                </a:solidFill>
              </a:rPr>
              <a:t>-Model 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7688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2514599"/>
            <a:ext cx="5257801" cy="327660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88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13360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999" y="381000"/>
            <a:ext cx="3466033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89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286000"/>
            <a:ext cx="3200400" cy="42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7162800" y="990600"/>
            <a:ext cx="304800" cy="1066800"/>
          </a:xfrm>
          <a:prstGeom prst="ellips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391400" y="1752600"/>
            <a:ext cx="76200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914400" y="228600"/>
            <a:ext cx="6934200" cy="576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u="sng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(Thermal) Fluctuations</a:t>
            </a:r>
            <a:endParaRPr lang="zh-CN" altLang="en-US" sz="3200" b="1" u="sng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19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0" y="916039"/>
            <a:ext cx="875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000" b="1" u="sng" dirty="0">
                <a:solidFill>
                  <a:schemeClr val="accent6"/>
                </a:solidFill>
              </a:rPr>
              <a:t>Detection and analysis technology</a:t>
            </a:r>
          </a:p>
        </p:txBody>
      </p:sp>
      <p:sp>
        <p:nvSpPr>
          <p:cNvPr id="6" name="文本框 18"/>
          <p:cNvSpPr txBox="1"/>
          <p:nvPr/>
        </p:nvSpPr>
        <p:spPr>
          <a:xfrm>
            <a:off x="466100" y="2322493"/>
            <a:ext cx="86868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Auto-correlation effects(ACE)</a:t>
            </a:r>
          </a:p>
          <a:p>
            <a:pPr marL="0" indent="0" algn="l">
              <a:buNone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Luo X, Xu J,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Mohanty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B, et al. JPG, 2013, 40(10): 105104…</a:t>
            </a:r>
          </a:p>
        </p:txBody>
      </p:sp>
      <p:sp>
        <p:nvSpPr>
          <p:cNvPr id="7" name="文本框 20"/>
          <p:cNvSpPr txBox="1"/>
          <p:nvPr/>
        </p:nvSpPr>
        <p:spPr>
          <a:xfrm>
            <a:off x="466100" y="1789093"/>
            <a:ext cx="7646574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lvl1pPr>
          </a:lstStyle>
          <a:p>
            <a:pPr algn="l">
              <a:buClr>
                <a:srgbClr val="FF0000"/>
              </a:buClr>
              <a:buNone/>
            </a:pPr>
            <a:r>
              <a:rPr lang="en-US" altLang="zh-CN" b="1" dirty="0"/>
              <a:t>Bin width effect and centrality dependence </a:t>
            </a: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/>
              <a:t>  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McDonald D, STAR Collaboration. Nuclear Physics A, 2013, 904: 907c-910c…</a:t>
            </a:r>
            <a:b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</a:br>
            <a:endParaRPr lang="en-US" altLang="zh-CN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6"/>
          <p:cNvSpPr/>
          <p:nvPr/>
        </p:nvSpPr>
        <p:spPr>
          <a:xfrm>
            <a:off x="466100" y="1255693"/>
            <a:ext cx="77048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/>
              <a:t>The efficiency corrections and acceptance of the detector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Bzdak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Holzmann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R, Koch V.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preprint arXiv:1603.09057, 2016…</a:t>
            </a:r>
          </a:p>
          <a:p>
            <a:pPr algn="l">
              <a:buClr>
                <a:srgbClr val="FF0000"/>
              </a:buClr>
            </a:pP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矩形 30"/>
          <p:cNvSpPr/>
          <p:nvPr/>
        </p:nvSpPr>
        <p:spPr>
          <a:xfrm>
            <a:off x="466100" y="2855893"/>
            <a:ext cx="847177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/>
              <a:t>Acceptance dependence of fluctuation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Ling B, Stephanov M A.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preprint arXiv:1512.09125, 2015; </a:t>
            </a:r>
            <a:r>
              <a:rPr lang="pl-PL" altLang="zh-CN" sz="1200" dirty="0">
                <a:solidFill>
                  <a:schemeClr val="bg1">
                    <a:lumMod val="75000"/>
                  </a:schemeClr>
                </a:solidFill>
              </a:rPr>
              <a:t>Bzdak A, Koch V. Phys. Rev. C, 2012, 86(4): 044904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;</a:t>
            </a:r>
          </a:p>
          <a:p>
            <a:pPr algn="l">
              <a:buClr>
                <a:srgbClr val="FF0000"/>
              </a:buClr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Masayuki Asakawa and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Masakiyo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Kitazawa. arXiV:1512.0038…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8900" y="3770293"/>
            <a:ext cx="875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000" b="1" u="sng" dirty="0" smtClean="0">
                <a:solidFill>
                  <a:schemeClr val="accent6"/>
                </a:solidFill>
              </a:rPr>
              <a:t>physical </a:t>
            </a:r>
            <a:r>
              <a:rPr lang="en-US" altLang="zh-CN" sz="2000" b="1" u="sng" dirty="0">
                <a:solidFill>
                  <a:schemeClr val="accent6"/>
                </a:solidFill>
              </a:rPr>
              <a:t>effect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466100" y="4151293"/>
            <a:ext cx="838979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Conservations law for charges and baryons</a:t>
            </a:r>
          </a:p>
          <a:p>
            <a:pPr marL="0" indent="0" algn="l">
              <a:buNone/>
            </a:pPr>
            <a:r>
              <a:rPr lang="en-US" altLang="zh-CN" sz="1200" dirty="0"/>
              <a:t>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Bzdak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Koch V,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Skokov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V. PRC, 2013, 87(1): 014901…</a:t>
            </a:r>
          </a:p>
        </p:txBody>
      </p:sp>
      <p:sp>
        <p:nvSpPr>
          <p:cNvPr id="12" name="文本框 19"/>
          <p:cNvSpPr txBox="1"/>
          <p:nvPr/>
        </p:nvSpPr>
        <p:spPr>
          <a:xfrm>
            <a:off x="466100" y="4684693"/>
            <a:ext cx="8508249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lvl1pPr>
          </a:lstStyle>
          <a:p>
            <a:pPr algn="l">
              <a:buNone/>
            </a:pPr>
            <a:r>
              <a:rPr lang="en-US" altLang="zh-CN" b="1" dirty="0"/>
              <a:t>Volume </a:t>
            </a:r>
            <a:r>
              <a:rPr lang="en-US" altLang="zh-CN" b="1" dirty="0" smtClean="0"/>
              <a:t>fluctuations</a:t>
            </a:r>
            <a:endParaRPr lang="en-US" altLang="zh-CN" b="1" dirty="0"/>
          </a:p>
          <a:p>
            <a:pPr marL="0" indent="0" algn="l">
              <a:buNone/>
            </a:pPr>
            <a:r>
              <a:rPr lang="en-US" altLang="zh-CN" sz="1200" dirty="0"/>
              <a:t> 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Xu H..arXiv:1602.07089, 2016; Xu H. arXiv:1602.06378, 2016; S. Jeon,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hep-ph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/0304012;  M. I.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Gorenstein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Phys.Rev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C 78, 041902;  V.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Skokov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Phys.Rev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C 88, 034911…</a:t>
            </a:r>
          </a:p>
        </p:txBody>
      </p:sp>
      <p:sp>
        <p:nvSpPr>
          <p:cNvPr id="13" name="文本框 20"/>
          <p:cNvSpPr txBox="1"/>
          <p:nvPr/>
        </p:nvSpPr>
        <p:spPr>
          <a:xfrm>
            <a:off x="466100" y="5903893"/>
            <a:ext cx="838842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lvl1pPr>
          </a:lstStyle>
          <a:p>
            <a:pPr algn="l">
              <a:buClr>
                <a:srgbClr val="FF0000"/>
              </a:buClr>
              <a:buNone/>
            </a:pPr>
            <a:r>
              <a:rPr lang="en-US" altLang="zh-CN" b="1" dirty="0"/>
              <a:t>Resonance decay</a:t>
            </a: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Garg P, Mishra D K, et al. Phys. Lett. B, 2013, 726(4): 691-696;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Andronic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Braun-Munzinger P,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Stachel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J.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Nucl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Phys. A , 2006, 772(3): 167-199; 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Andronic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A, Braun-Munzinger P. Phys.  Lett. B, 2009, 673(2): 142-145;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l">
              <a:buClr>
                <a:srgbClr val="FF0000"/>
              </a:buClr>
              <a:buNone/>
            </a:pP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Cleymans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J,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Kämpfer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B,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Kaneta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M, et al.. Phys. Rev. C, 2005, 71(5): 054901…</a:t>
            </a:r>
          </a:p>
        </p:txBody>
      </p:sp>
      <p:sp>
        <p:nvSpPr>
          <p:cNvPr id="14" name="文本框 22"/>
          <p:cNvSpPr txBox="1"/>
          <p:nvPr/>
        </p:nvSpPr>
        <p:spPr>
          <a:xfrm>
            <a:off x="466100" y="5370493"/>
            <a:ext cx="841884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0000"/>
              </a:buClr>
            </a:pPr>
            <a:r>
              <a:rPr lang="en-US" altLang="zh-CN" b="1" dirty="0" err="1" smtClean="0"/>
              <a:t>Hadronic</a:t>
            </a:r>
            <a:r>
              <a:rPr lang="en-US" altLang="zh-CN" b="1" dirty="0" smtClean="0"/>
              <a:t> evolution &amp; </a:t>
            </a:r>
            <a:r>
              <a:rPr lang="en-US" altLang="zh-CN" b="1" dirty="0" err="1"/>
              <a:t>rescattering</a:t>
            </a:r>
            <a:endParaRPr lang="en-US" altLang="zh-CN" b="1" dirty="0"/>
          </a:p>
          <a:p>
            <a:pPr algn="l"/>
            <a:r>
              <a:rPr lang="en-US" altLang="zh-CN" sz="1200" dirty="0"/>
              <a:t>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X.Luo,J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. Xu, B.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Mohanty,and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N. Xu, J.P.G 40,105104(2013);  Xu, Ji; Yu,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Shili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; Liu, Feng; Luo,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Xiaofeng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 arXiv:1606.03900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082349" cy="61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20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0000" r="50833"/>
          <a:stretch>
            <a:fillRect/>
          </a:stretch>
        </p:blipFill>
        <p:spPr bwMode="auto">
          <a:xfrm>
            <a:off x="2286000" y="381000"/>
            <a:ext cx="4648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49530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-In  experiment, Poisson fluctuations are generally served as the thermal fluctuation baselines, especially for the multiplicity </a:t>
            </a:r>
            <a:r>
              <a:rPr lang="en-US" altLang="zh-CN" b="1" dirty="0" err="1" smtClean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fluct</a:t>
            </a:r>
            <a:r>
              <a:rPr lang="en-US" altLang="zh-CN" b="1" dirty="0" smtClean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. of (anti)protons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-Where does the Poisson baselines come from?</a:t>
            </a:r>
          </a:p>
          <a:p>
            <a:pPr algn="l"/>
            <a:r>
              <a:rPr lang="en-US" altLang="zh-CN" b="1" dirty="0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-How various factors influence / destroy Poisson distributions</a:t>
            </a:r>
          </a:p>
          <a:p>
            <a:pPr algn="l"/>
            <a:r>
              <a:rPr lang="en-US" altLang="zh-CN" dirty="0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       (volume fluctuations,   </a:t>
            </a:r>
            <a:r>
              <a:rPr lang="en-US" altLang="zh-CN" dirty="0" err="1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hadronic</a:t>
            </a:r>
            <a:r>
              <a:rPr lang="en-US" altLang="zh-CN" dirty="0" smtClean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evolution, resonance decays …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Hadron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Resonance</a:t>
            </a:r>
            <a:r>
              <a:rPr lang="en-US" altLang="zh-CN" sz="3200" kern="0" noProof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zh-CN" sz="32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Gas Model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CDA49EC-CF1C-44F3-A548-9BEA4EEFFF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7620000" cy="685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828800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-With Boltzmann approximation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85800"/>
            <a:ext cx="4191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-Grand canonical ensemble(GCE) </a:t>
            </a:r>
            <a:endParaRPr lang="zh-CN" altLang="en-US" b="1" dirty="0"/>
          </a:p>
        </p:txBody>
      </p:sp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D50383DD-2A5A-4D38-BFCF-ABBFB76184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" y="2286000"/>
            <a:ext cx="5867401" cy="838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6041" y="3124200"/>
            <a:ext cx="2828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-The susceptibilities </a:t>
            </a:r>
            <a:endParaRPr lang="zh-CN" altLang="en-US" dirty="0"/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xmlns="" id="{26E0C3A5-1E7B-447F-A7FB-D84E39264F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581400"/>
            <a:ext cx="4213653" cy="914400"/>
          </a:xfrm>
          <a:prstGeom prst="rect">
            <a:avLst/>
          </a:prstGeom>
          <a:ln w="19050">
            <a:noFill/>
          </a:ln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xmlns="" id="{8EF1D8E2-2ACD-4EB8-A314-9C2A17548F6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3657600"/>
            <a:ext cx="3276600" cy="701696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xmlns="" id="{81286607-F6D1-4847-9F97-FB6B98EB43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b="18182"/>
          <a:stretch>
            <a:fillRect/>
          </a:stretch>
        </p:blipFill>
        <p:spPr>
          <a:xfrm>
            <a:off x="2057400" y="4572000"/>
            <a:ext cx="5254559" cy="6858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Right Arrow 21"/>
          <p:cNvSpPr/>
          <p:nvPr/>
        </p:nvSpPr>
        <p:spPr>
          <a:xfrm>
            <a:off x="533400" y="4724400"/>
            <a:ext cx="1371600" cy="457200"/>
          </a:xfrm>
          <a:prstGeom prst="rightArrow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pic>
        <p:nvPicPr>
          <p:cNvPr id="23" name="图片 52">
            <a:extLst>
              <a:ext uri="{FF2B5EF4-FFF2-40B4-BE49-F238E27FC236}">
                <a16:creationId xmlns:a16="http://schemas.microsoft.com/office/drawing/2014/main" xmlns="" id="{6746A776-6AA3-4C35-B305-36CEF64122A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t="19111"/>
          <a:stretch>
            <a:fillRect/>
          </a:stretch>
        </p:blipFill>
        <p:spPr>
          <a:xfrm>
            <a:off x="2362200" y="5410200"/>
            <a:ext cx="3959768" cy="64505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4" name="Right Arrow 23"/>
          <p:cNvSpPr/>
          <p:nvPr/>
        </p:nvSpPr>
        <p:spPr>
          <a:xfrm>
            <a:off x="914400" y="5486400"/>
            <a:ext cx="1371600" cy="457200"/>
          </a:xfrm>
          <a:prstGeom prst="rightArrow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5" name="Rectangle 24"/>
          <p:cNvSpPr/>
          <p:nvPr/>
        </p:nvSpPr>
        <p:spPr>
          <a:xfrm>
            <a:off x="6422442" y="5638800"/>
            <a:ext cx="272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Poisson Baselines!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矩形 2">
            <a:extLst>
              <a:ext uri="{FF2B5EF4-FFF2-40B4-BE49-F238E27FC236}">
                <a16:creationId xmlns:a16="http://schemas.microsoft.com/office/drawing/2014/main" xmlns="" id="{A4C16898-21B3-4082-9E63-159A1293F9ED}"/>
              </a:ext>
            </a:extLst>
          </p:cNvPr>
          <p:cNvSpPr/>
          <p:nvPr/>
        </p:nvSpPr>
        <p:spPr>
          <a:xfrm>
            <a:off x="533400" y="6581001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222222"/>
                </a:solidFill>
              </a:rPr>
              <a:t>Garg P, Mishra D K, </a:t>
            </a:r>
            <a:r>
              <a:rPr lang="en-US" altLang="zh-CN" sz="1600" dirty="0" err="1">
                <a:solidFill>
                  <a:srgbClr val="222222"/>
                </a:solidFill>
              </a:rPr>
              <a:t>Netrakanti</a:t>
            </a:r>
            <a:r>
              <a:rPr lang="en-US" altLang="zh-CN" sz="1600" dirty="0">
                <a:solidFill>
                  <a:srgbClr val="222222"/>
                </a:solidFill>
              </a:rPr>
              <a:t> P K, et al. Phys. Lett. B, 2013, 726(4): 691-696.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">
            <a:extLst>
              <a:ext uri="{FF2B5EF4-FFF2-40B4-BE49-F238E27FC236}">
                <a16:creationId xmlns:a16="http://schemas.microsoft.com/office/drawing/2014/main" xmlns="" id="{3BC3E73B-6AA2-4ED4-AD55-92002348F014}"/>
              </a:ext>
            </a:extLst>
          </p:cNvPr>
          <p:cNvGrpSpPr/>
          <p:nvPr/>
        </p:nvGrpSpPr>
        <p:grpSpPr>
          <a:xfrm>
            <a:off x="990600" y="1143000"/>
            <a:ext cx="7467600" cy="990600"/>
            <a:chOff x="647564" y="1055406"/>
            <a:chExt cx="6732748" cy="624262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xmlns="" id="{EC40C10B-FAE3-4BA2-8105-F7D883D3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564" y="1055406"/>
              <a:ext cx="3184713" cy="600223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1BF2A93C-28C7-4F8B-8C55-6BF127996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277" y="1079536"/>
              <a:ext cx="3548035" cy="60013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33400" y="7620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zh-CN" b="1" dirty="0" smtClean="0">
                <a:solidFill>
                  <a:schemeClr val="accent6"/>
                </a:solidFill>
              </a:rPr>
              <a:t>-Acceptance cut: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0574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6"/>
                </a:solidFill>
              </a:rPr>
              <a:t>-Resonance decays: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20" name="图片 14">
            <a:extLst>
              <a:ext uri="{FF2B5EF4-FFF2-40B4-BE49-F238E27FC236}">
                <a16:creationId xmlns:a16="http://schemas.microsoft.com/office/drawing/2014/main" xmlns="" id="{7313771F-DAF3-4BEE-9D56-D9B67FAE7C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438400"/>
            <a:ext cx="4343400" cy="92446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228600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400" b="1" u="sng" kern="0" dirty="0" smtClean="0">
                <a:solidFill>
                  <a:schemeClr val="accent6"/>
                </a:solidFill>
              </a:rPr>
              <a:t>Improved </a:t>
            </a:r>
            <a:r>
              <a:rPr lang="en-US" altLang="zh-CN" sz="2400" b="1" u="sng" kern="0" dirty="0" err="1" smtClean="0">
                <a:solidFill>
                  <a:schemeClr val="accent6"/>
                </a:solidFill>
              </a:rPr>
              <a:t>Hadron</a:t>
            </a:r>
            <a:r>
              <a:rPr lang="en-US" altLang="zh-CN" sz="2400" b="1" u="sng" kern="0" dirty="0" smtClean="0">
                <a:solidFill>
                  <a:schemeClr val="accent6"/>
                </a:solidFill>
              </a:rPr>
              <a:t> Resonance Gas Model</a:t>
            </a:r>
          </a:p>
        </p:txBody>
      </p:sp>
      <p:pic>
        <p:nvPicPr>
          <p:cNvPr id="23" name="图片 23">
            <a:extLst>
              <a:ext uri="{FF2B5EF4-FFF2-40B4-BE49-F238E27FC236}">
                <a16:creationId xmlns:a16="http://schemas.microsoft.com/office/drawing/2014/main" xmlns="" id="{CFDFFAB0-00B6-4C4C-BAA0-6C8DC6A004E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581400"/>
            <a:ext cx="4010732" cy="2883750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0299AC48-41A3-44AF-BC32-4C3F1B095D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4180"/>
          <a:stretch/>
        </p:blipFill>
        <p:spPr>
          <a:xfrm>
            <a:off x="4648200" y="3581400"/>
            <a:ext cx="4096333" cy="2841475"/>
          </a:xfrm>
          <a:prstGeom prst="rect">
            <a:avLst/>
          </a:prstGeom>
        </p:spPr>
      </p:pic>
      <p:sp>
        <p:nvSpPr>
          <p:cNvPr id="25" name="矩形 47">
            <a:extLst>
              <a:ext uri="{FF2B5EF4-FFF2-40B4-BE49-F238E27FC236}">
                <a16:creationId xmlns:a16="http://schemas.microsoft.com/office/drawing/2014/main" xmlns="" id="{BF3C8B53-6765-47AA-BE60-C68B8A661D44}"/>
              </a:ext>
            </a:extLst>
          </p:cNvPr>
          <p:cNvSpPr/>
          <p:nvPr/>
        </p:nvSpPr>
        <p:spPr>
          <a:xfrm>
            <a:off x="4495800" y="685800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800080"/>
                </a:solidFill>
                <a:latin typeface="LMSans8-Regular-Identity-H"/>
              </a:rPr>
              <a:t>[Nahrgang, et al. EPJC75 (2015) no.12, 573]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724400"/>
            <a:ext cx="9144000" cy="18288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3BC3E73B-6AA2-4ED4-AD55-92002348F014}"/>
              </a:ext>
            </a:extLst>
          </p:cNvPr>
          <p:cNvGrpSpPr/>
          <p:nvPr/>
        </p:nvGrpSpPr>
        <p:grpSpPr>
          <a:xfrm>
            <a:off x="990600" y="1143000"/>
            <a:ext cx="7467600" cy="990600"/>
            <a:chOff x="647564" y="1055406"/>
            <a:chExt cx="6732748" cy="624262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xmlns="" id="{EC40C10B-FAE3-4BA2-8105-F7D883D3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564" y="1055406"/>
              <a:ext cx="3184713" cy="600223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1BF2A93C-28C7-4F8B-8C55-6BF127996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277" y="1079536"/>
              <a:ext cx="3548035" cy="60013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33400" y="76200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zh-CN" b="1" dirty="0" smtClean="0">
                <a:solidFill>
                  <a:schemeClr val="accent6"/>
                </a:solidFill>
              </a:rPr>
              <a:t>-Acceptance cut: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0574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6"/>
                </a:solidFill>
              </a:rPr>
              <a:t>-Resonance decays: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20" name="图片 14">
            <a:extLst>
              <a:ext uri="{FF2B5EF4-FFF2-40B4-BE49-F238E27FC236}">
                <a16:creationId xmlns:a16="http://schemas.microsoft.com/office/drawing/2014/main" xmlns="" id="{7313771F-DAF3-4BEE-9D56-D9B67FAE7C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438400"/>
            <a:ext cx="4343400" cy="92446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228600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400" b="1" u="sng" kern="0" dirty="0" smtClean="0">
                <a:solidFill>
                  <a:schemeClr val="accent6"/>
                </a:solidFill>
              </a:rPr>
              <a:t>Improved </a:t>
            </a:r>
            <a:r>
              <a:rPr lang="en-US" altLang="zh-CN" sz="2400" b="1" u="sng" kern="0" dirty="0" err="1" smtClean="0">
                <a:solidFill>
                  <a:schemeClr val="accent6"/>
                </a:solidFill>
              </a:rPr>
              <a:t>Hadron</a:t>
            </a:r>
            <a:r>
              <a:rPr lang="en-US" altLang="zh-CN" sz="2400" b="1" u="sng" kern="0" dirty="0" smtClean="0">
                <a:solidFill>
                  <a:schemeClr val="accent6"/>
                </a:solidFill>
              </a:rPr>
              <a:t> Resonance Gas Model</a:t>
            </a:r>
          </a:p>
        </p:txBody>
      </p:sp>
      <p:sp>
        <p:nvSpPr>
          <p:cNvPr id="25" name="矩形 47">
            <a:extLst>
              <a:ext uri="{FF2B5EF4-FFF2-40B4-BE49-F238E27FC236}">
                <a16:creationId xmlns:a16="http://schemas.microsoft.com/office/drawing/2014/main" xmlns="" id="{BF3C8B53-6765-47AA-BE60-C68B8A661D44}"/>
              </a:ext>
            </a:extLst>
          </p:cNvPr>
          <p:cNvSpPr/>
          <p:nvPr/>
        </p:nvSpPr>
        <p:spPr>
          <a:xfrm>
            <a:off x="4495800" y="685800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rgbClr val="800080"/>
                </a:solidFill>
                <a:latin typeface="LMSans8-Regular-Identity-H"/>
              </a:rPr>
              <a:t>[Nahrgang, et al. EPJC75 (2015) no.12, 573]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4953000"/>
            <a:ext cx="8458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Aft>
                <a:spcPts val="600"/>
              </a:spcAft>
              <a:defRPr/>
            </a:pPr>
            <a:r>
              <a:rPr lang="en-US" altLang="zh-CN" sz="24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400" b="1" kern="0" dirty="0" smtClean="0"/>
              <a:t>- A realistic heavy ion collision: dynamical evolutions   </a:t>
            </a:r>
          </a:p>
          <a:p>
            <a:pPr lvl="0" algn="l" eaLnBrk="0" hangingPunct="0">
              <a:defRPr/>
            </a:pPr>
            <a:r>
              <a:rPr lang="en-US" altLang="zh-CN" sz="2400" b="1" kern="0" dirty="0" smtClean="0"/>
              <a:t> - late </a:t>
            </a:r>
            <a:r>
              <a:rPr lang="en-US" altLang="zh-CN" sz="2400" b="1" kern="0" dirty="0" err="1" smtClean="0"/>
              <a:t>hadronic</a:t>
            </a:r>
            <a:r>
              <a:rPr lang="en-US" altLang="zh-CN" sz="2400" b="1" kern="0" dirty="0" smtClean="0"/>
              <a:t> evolution:</a:t>
            </a:r>
          </a:p>
          <a:p>
            <a:pPr lvl="0" algn="l" eaLnBrk="0" hangingPunct="0">
              <a:defRPr/>
            </a:pPr>
            <a:r>
              <a:rPr lang="en-US" altLang="zh-CN" sz="2400" b="1" kern="0" dirty="0" smtClean="0"/>
              <a:t>     Chemical and thermal equilibrium can not be maintained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3505200"/>
            <a:ext cx="6059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kern="0" dirty="0" smtClean="0">
                <a:solidFill>
                  <a:srgbClr val="C00000"/>
                </a:solidFill>
              </a:rPr>
              <a:t>-For static and equilibrium medium</a:t>
            </a:r>
          </a:p>
          <a:p>
            <a:pPr algn="l"/>
            <a:r>
              <a:rPr lang="en-US" altLang="zh-CN" sz="2400" b="1" kern="0" dirty="0" smtClean="0">
                <a:solidFill>
                  <a:srgbClr val="C00000"/>
                </a:solidFill>
              </a:rPr>
              <a:t>-Not apple to apple comparison with the data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304800"/>
            <a:ext cx="8915400" cy="50292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6" name="Rectangle 25"/>
          <p:cNvSpPr/>
          <p:nvPr/>
        </p:nvSpPr>
        <p:spPr>
          <a:xfrm>
            <a:off x="72000" y="72000"/>
            <a:ext cx="8839200" cy="4428000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7" name="Rectangle 2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1524000" y="1752600"/>
            <a:ext cx="64008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Multiplicity fluctuations of (net) Charges </a:t>
            </a:r>
          </a:p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(net) protons from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iEBE</a:t>
            </a: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-VISHNU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24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048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Song, 1707.09742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3048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 smtClean="0">
                <a:solidFill>
                  <a:schemeClr val="accent6"/>
                </a:solidFill>
              </a:rPr>
              <a:t>iEBE</a:t>
            </a:r>
            <a:r>
              <a:rPr lang="en-US" altLang="zh-CN" sz="2800" b="1" u="sng" kern="0" dirty="0" smtClean="0">
                <a:solidFill>
                  <a:schemeClr val="accent6"/>
                </a:solidFill>
              </a:rPr>
              <a:t>-VISHNU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0" y="990600"/>
            <a:ext cx="9144000" cy="2000310"/>
            <a:chOff x="0" y="990600"/>
            <a:chExt cx="9144000" cy="2000310"/>
          </a:xfrm>
        </p:grpSpPr>
        <p:sp>
          <p:nvSpPr>
            <p:cNvPr id="10" name="Rectangle 32"/>
            <p:cNvSpPr/>
            <p:nvPr/>
          </p:nvSpPr>
          <p:spPr>
            <a:xfrm>
              <a:off x="685800" y="2590800"/>
              <a:ext cx="8229600" cy="400110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996633"/>
                  </a:solidFill>
                  <a:latin typeface="Arial" pitchFamily="34" charset="0"/>
                  <a:cs typeface="Arial" pitchFamily="34" charset="0"/>
                </a:rPr>
                <a:t>Initial conditions    </a:t>
              </a:r>
              <a:r>
                <a:rPr lang="en-US" altLang="zh-CN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viscous hydro </a:t>
              </a:r>
              <a:r>
                <a:rPr lang="en-US" altLang="zh-CN" b="1" dirty="0" smtClean="0">
                  <a:latin typeface="+mj-lt"/>
                  <a:cs typeface="Arial" pitchFamily="34" charset="0"/>
                </a:rPr>
                <a:t>               </a:t>
              </a:r>
              <a:r>
                <a:rPr lang="en-US" altLang="zh-CN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hadron</a:t>
              </a:r>
              <a:r>
                <a:rPr lang="en-US" altLang="zh-CN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cascade  </a:t>
              </a:r>
              <a:endParaRPr lang="zh-CN" altLang="en-US" b="1" dirty="0">
                <a:latin typeface="+mj-lt"/>
              </a:endParaRPr>
            </a:p>
          </p:txBody>
        </p:sp>
        <p:grpSp>
          <p:nvGrpSpPr>
            <p:cNvPr id="3" name="组合 28"/>
            <p:cNvGrpSpPr/>
            <p:nvPr/>
          </p:nvGrpSpPr>
          <p:grpSpPr>
            <a:xfrm>
              <a:off x="0" y="990600"/>
              <a:ext cx="9144000" cy="1524000"/>
              <a:chOff x="0" y="5029200"/>
              <a:chExt cx="9144000" cy="15240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0" y="5029200"/>
                <a:ext cx="9144000" cy="1524000"/>
                <a:chOff x="0" y="4591110"/>
                <a:chExt cx="9144000" cy="1524000"/>
              </a:xfrm>
            </p:grpSpPr>
            <p:pic>
              <p:nvPicPr>
                <p:cNvPr id="19" name="Picture 103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5926" b="11111"/>
                <a:stretch>
                  <a:fillRect/>
                </a:stretch>
              </p:blipFill>
              <p:spPr bwMode="auto">
                <a:xfrm>
                  <a:off x="0" y="4591110"/>
                  <a:ext cx="9144000" cy="1295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Left Brace 35"/>
                <p:cNvSpPr/>
                <p:nvPr/>
              </p:nvSpPr>
              <p:spPr bwMode="auto">
                <a:xfrm rot="16200000">
                  <a:off x="1714500" y="5010210"/>
                  <a:ext cx="304800" cy="1905000"/>
                </a:xfrm>
                <a:prstGeom prst="leftBrace">
                  <a:avLst>
                    <a:gd name="adj1" fmla="val 49286"/>
                    <a:gd name="adj2" fmla="val 50476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3" name="Left Brace 35"/>
              <p:cNvSpPr/>
              <p:nvPr/>
            </p:nvSpPr>
            <p:spPr bwMode="auto">
              <a:xfrm rot="16200000">
                <a:off x="3810000" y="5638800"/>
                <a:ext cx="304800" cy="1524000"/>
              </a:xfrm>
              <a:prstGeom prst="leftBrace">
                <a:avLst>
                  <a:gd name="adj1" fmla="val 49286"/>
                  <a:gd name="adj2" fmla="val 50476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4" name="矩形 16"/>
              <p:cNvSpPr/>
              <p:nvPr/>
            </p:nvSpPr>
            <p:spPr>
              <a:xfrm>
                <a:off x="3581400" y="5486400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QGP</a:t>
                </a:r>
                <a:endParaRPr lang="zh-CN" altLang="en-US" dirty="0"/>
              </a:p>
            </p:txBody>
          </p:sp>
          <p:sp>
            <p:nvSpPr>
              <p:cNvPr id="15" name="Left Brace 35"/>
              <p:cNvSpPr/>
              <p:nvPr/>
            </p:nvSpPr>
            <p:spPr bwMode="auto">
              <a:xfrm rot="16200000">
                <a:off x="6477000" y="5105400"/>
                <a:ext cx="304800" cy="2590800"/>
              </a:xfrm>
              <a:prstGeom prst="leftBrace">
                <a:avLst>
                  <a:gd name="adj1" fmla="val 49286"/>
                  <a:gd name="adj2" fmla="val 50476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7" name="矩形 24"/>
              <p:cNvSpPr/>
              <p:nvPr/>
            </p:nvSpPr>
            <p:spPr>
              <a:xfrm>
                <a:off x="5257800" y="5486400"/>
                <a:ext cx="7280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HRG</a:t>
                </a:r>
                <a:endParaRPr lang="zh-CN" altLang="en-US" dirty="0"/>
              </a:p>
            </p:txBody>
          </p:sp>
          <p:sp>
            <p:nvSpPr>
              <p:cNvPr id="18" name="矩形 25"/>
              <p:cNvSpPr/>
              <p:nvPr/>
            </p:nvSpPr>
            <p:spPr>
              <a:xfrm>
                <a:off x="7162800" y="5486400"/>
                <a:ext cx="7280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HRG</a:t>
                </a:r>
                <a:endParaRPr lang="zh-CN" altLang="en-US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33400" y="3962400"/>
            <a:ext cx="7924800" cy="23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altLang="zh-CN" b="1" u="sng" dirty="0" smtClean="0">
                <a:latin typeface="+mn-lt"/>
                <a:cs typeface="Arial" pitchFamily="34" charset="0"/>
              </a:rPr>
              <a:t>Various fluctuations in the hybrid model </a:t>
            </a:r>
            <a:r>
              <a:rPr lang="en-US" altLang="zh-CN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Initial state fluctuations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Thermal fluctuations in viscous hydrodynamics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 smtClean="0">
                <a:solidFill>
                  <a:schemeClr val="accent2"/>
                </a:solidFill>
                <a:cs typeface="Arial" pitchFamily="34" charset="0"/>
              </a:rPr>
              <a:t>Thermal fluctuations</a:t>
            </a:r>
            <a:r>
              <a:rPr lang="en-US" altLang="zh-CN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during the switching between  hydro &amp; </a:t>
            </a:r>
            <a:r>
              <a:rPr lang="en-US" altLang="zh-CN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UrQMD</a:t>
            </a:r>
            <a:endParaRPr lang="en-US" altLang="zh-CN" b="1" dirty="0" smtClean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algn="l">
              <a:lnSpc>
                <a:spcPts val="2800"/>
              </a:lnSpc>
            </a:pPr>
            <a:r>
              <a:rPr lang="en-US" altLang="zh-CN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   (statistical </a:t>
            </a:r>
            <a:r>
              <a:rPr lang="en-US" altLang="zh-CN" dirty="0" err="1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hadronization</a:t>
            </a:r>
            <a:r>
              <a:rPr lang="en-US" altLang="zh-CN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,  GCE;  </a:t>
            </a:r>
            <a:r>
              <a:rPr lang="en-US" altLang="zh-CN" dirty="0" smtClean="0">
                <a:solidFill>
                  <a:schemeClr val="accent6"/>
                </a:solidFill>
                <a:latin typeface="+mn-lt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zh-CN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Poisson fluctuations  )        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-fluctuations from </a:t>
            </a:r>
            <a:r>
              <a:rPr lang="en-US" altLang="zh-CN" b="1" dirty="0" err="1" smtClean="0">
                <a:solidFill>
                  <a:srgbClr val="006600"/>
                </a:solidFill>
                <a:latin typeface="+mn-lt"/>
                <a:cs typeface="Arial" pitchFamily="34" charset="0"/>
              </a:rPr>
              <a:t>UrQMD</a:t>
            </a: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006600"/>
                </a:solidFill>
                <a:latin typeface="+mn-lt"/>
                <a:cs typeface="Arial" pitchFamily="34" charset="0"/>
              </a:rPr>
              <a:t>hadron</a:t>
            </a: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cascade  </a:t>
            </a:r>
            <a:endParaRPr lang="zh-CN" alt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85800" y="5410200"/>
            <a:ext cx="79248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5" name="Rectangle 24"/>
          <p:cNvSpPr/>
          <p:nvPr/>
        </p:nvSpPr>
        <p:spPr>
          <a:xfrm>
            <a:off x="609600" y="4191000"/>
            <a:ext cx="7924800" cy="23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altLang="zh-CN" sz="2400" b="1" u="sng" dirty="0" smtClean="0">
                <a:latin typeface="+mn-lt"/>
                <a:cs typeface="Arial" pitchFamily="34" charset="0"/>
              </a:rPr>
              <a:t>Various fluctuations in the hybrid model </a:t>
            </a:r>
            <a:r>
              <a:rPr lang="en-US" altLang="zh-CN" sz="2400" b="1" dirty="0" smtClean="0">
                <a:solidFill>
                  <a:srgbClr val="996633"/>
                </a:solidFill>
                <a:latin typeface="+mn-lt"/>
                <a:cs typeface="Arial" pitchFamily="34" charset="0"/>
              </a:rPr>
              <a:t>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-Initial state fluctuations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-Thermal fluctuations in viscous hydrodynamics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-</a:t>
            </a:r>
            <a:r>
              <a:rPr lang="en-US" altLang="zh-CN" b="1" dirty="0" smtClean="0">
                <a:solidFill>
                  <a:schemeClr val="accent2"/>
                </a:solidFill>
                <a:cs typeface="Arial" pitchFamily="34" charset="0"/>
              </a:rPr>
              <a:t>Thermal fluctuations</a:t>
            </a:r>
            <a:r>
              <a:rPr lang="en-US" altLang="zh-CN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during the switching between  hydro &amp; </a:t>
            </a:r>
            <a:r>
              <a:rPr lang="en-US" altLang="zh-CN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UrQMD</a:t>
            </a:r>
            <a:endParaRPr lang="en-US" altLang="zh-CN" b="1" dirty="0" smtClean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algn="l">
              <a:lnSpc>
                <a:spcPts val="2800"/>
              </a:lnSpc>
            </a:pPr>
            <a:r>
              <a:rPr lang="en-US" altLang="zh-CN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(statistical </a:t>
            </a:r>
            <a:r>
              <a:rPr lang="en-US" altLang="zh-CN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hadronization</a:t>
            </a:r>
            <a:r>
              <a:rPr lang="en-US" altLang="zh-CN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,  GCE;  </a:t>
            </a:r>
            <a:r>
              <a:rPr lang="en-US" altLang="zh-CN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zh-CN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Poisson fluctuations  )          </a:t>
            </a:r>
          </a:p>
          <a:p>
            <a:pPr algn="l">
              <a:lnSpc>
                <a:spcPts val="3000"/>
              </a:lnSpc>
            </a:pP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-fluctuations from </a:t>
            </a:r>
            <a:r>
              <a:rPr lang="en-US" altLang="zh-CN" b="1" dirty="0" err="1" smtClean="0">
                <a:solidFill>
                  <a:srgbClr val="006600"/>
                </a:solidFill>
                <a:latin typeface="+mn-lt"/>
                <a:cs typeface="Arial" pitchFamily="34" charset="0"/>
              </a:rPr>
              <a:t>UrQMD</a:t>
            </a: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006600"/>
                </a:solidFill>
                <a:latin typeface="+mn-lt"/>
                <a:cs typeface="Arial" pitchFamily="34" charset="0"/>
              </a:rPr>
              <a:t>hadron</a:t>
            </a:r>
            <a:r>
              <a:rPr lang="en-US" altLang="zh-CN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 cascade  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3400" y="228600"/>
            <a:ext cx="4572000" cy="3429000"/>
            <a:chOff x="4572000" y="3429000"/>
            <a:chExt cx="4572000" cy="3429000"/>
          </a:xfrm>
        </p:grpSpPr>
        <p:pic>
          <p:nvPicPr>
            <p:cNvPr id="22" name="图片 2"/>
            <p:cNvPicPr>
              <a:picLocks noChangeAspect="1"/>
            </p:cNvPicPr>
            <p:nvPr/>
          </p:nvPicPr>
          <p:blipFill rotWithShape="1">
            <a:blip r:embed="rId3" cstate="print"/>
            <a:srcRect t="17070"/>
            <a:stretch/>
          </p:blipFill>
          <p:spPr>
            <a:xfrm>
              <a:off x="5616390" y="4800600"/>
              <a:ext cx="3527610" cy="876943"/>
            </a:xfrm>
            <a:prstGeom prst="rect">
              <a:avLst/>
            </a:prstGeom>
          </p:spPr>
        </p:pic>
        <p:pic>
          <p:nvPicPr>
            <p:cNvPr id="23" name="图片 19">
              <a:extLst>
                <a:ext uri="{FF2B5EF4-FFF2-40B4-BE49-F238E27FC236}">
                  <a16:creationId xmlns:a16="http://schemas.microsoft.com/office/drawing/2014/main" xmlns="" id="{72E57A95-6155-4CCC-BB6A-1A95BCF31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5926076"/>
              <a:ext cx="3836751" cy="931924"/>
            </a:xfrm>
            <a:prstGeom prst="rect">
              <a:avLst/>
            </a:prstGeom>
          </p:spPr>
        </p:pic>
        <p:sp>
          <p:nvSpPr>
            <p:cNvPr id="24" name="矩形 20">
              <a:extLst>
                <a:ext uri="{FF2B5EF4-FFF2-40B4-BE49-F238E27FC236}">
                  <a16:creationId xmlns:a16="http://schemas.microsoft.com/office/drawing/2014/main" xmlns="" id="{481C46B8-1D8D-4F75-9811-58540D532B91}"/>
                </a:ext>
              </a:extLst>
            </p:cNvPr>
            <p:cNvSpPr/>
            <p:nvPr/>
          </p:nvSpPr>
          <p:spPr>
            <a:xfrm>
              <a:off x="4572000" y="5638800"/>
              <a:ext cx="3124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/>
              <a:r>
                <a:rPr lang="en-US" altLang="zh-CN" b="1" dirty="0">
                  <a:latin typeface="+mn-lt"/>
                </a:rPr>
                <a:t>Poisson </a:t>
              </a:r>
              <a:r>
                <a:rPr lang="en-US" altLang="zh-CN" b="1" dirty="0" smtClean="0">
                  <a:latin typeface="+mn-lt"/>
                </a:rPr>
                <a:t>fluctuations</a:t>
              </a:r>
              <a:r>
                <a:rPr lang="zh-CN" altLang="en-US" b="1" dirty="0" smtClean="0">
                  <a:latin typeface="+mn-lt"/>
                </a:rPr>
                <a:t>：</a:t>
              </a:r>
              <a:endParaRPr lang="en-US" altLang="zh-CN" b="1" dirty="0">
                <a:latin typeface="+mn-lt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886200"/>
              <a:ext cx="4267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4648200" y="3429000"/>
              <a:ext cx="34451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 u="sng" dirty="0" smtClean="0">
                  <a:solidFill>
                    <a:schemeClr val="accent6"/>
                  </a:solidFill>
                </a:rPr>
                <a:t>Particle event generator:</a:t>
              </a:r>
              <a:endParaRPr lang="zh-CN" altLang="en-US" sz="2400" b="1" u="sng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8000" y="228600"/>
            <a:ext cx="8839200" cy="365760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781800" y="3886200"/>
            <a:ext cx="609600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2"/>
          <p:cNvSpPr/>
          <p:nvPr/>
        </p:nvSpPr>
        <p:spPr>
          <a:xfrm>
            <a:off x="762000" y="2895600"/>
            <a:ext cx="3429000" cy="40011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latin typeface="+mj-lt"/>
              </a:rPr>
              <a:t>      freeze-out/switching</a:t>
            </a:r>
            <a:endParaRPr lang="zh-CN" altLang="en-US" b="1" dirty="0">
              <a:latin typeface="+mj-lt"/>
            </a:endParaRPr>
          </a:p>
        </p:txBody>
      </p:sp>
      <p:pic>
        <p:nvPicPr>
          <p:cNvPr id="43" name="Picture 1030"/>
          <p:cNvPicPr>
            <a:picLocks noChangeAspect="1" noChangeArrowheads="1"/>
          </p:cNvPicPr>
          <p:nvPr/>
        </p:nvPicPr>
        <p:blipFill>
          <a:blip r:embed="rId6" cstate="print"/>
          <a:srcRect l="42458" t="25926" r="37605" b="11111"/>
          <a:stretch>
            <a:fillRect/>
          </a:stretch>
        </p:blipFill>
        <p:spPr bwMode="auto">
          <a:xfrm>
            <a:off x="609600" y="9144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16"/>
          <p:cNvSpPr/>
          <p:nvPr/>
        </p:nvSpPr>
        <p:spPr>
          <a:xfrm>
            <a:off x="838200" y="1524000"/>
            <a:ext cx="835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QGP</a:t>
            </a:r>
          </a:p>
          <a:p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hydro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矩形 24"/>
          <p:cNvSpPr/>
          <p:nvPr/>
        </p:nvSpPr>
        <p:spPr>
          <a:xfrm>
            <a:off x="2514600" y="1524000"/>
            <a:ext cx="1111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HRG</a:t>
            </a:r>
          </a:p>
          <a:p>
            <a:pPr algn="ctr"/>
            <a:r>
              <a:rPr lang="en-US" altLang="zh-CN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UrQMD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Moments and Moment products of net-charges</a:t>
            </a:r>
            <a:endParaRPr lang="en-US" altLang="zh-CN" sz="32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51CACB25-8ECE-4469-A201-88BE5D593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429"/>
          <a:stretch/>
        </p:blipFill>
        <p:spPr>
          <a:xfrm>
            <a:off x="251012" y="840652"/>
            <a:ext cx="3996444" cy="497593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630EB28B-2AFF-4DCB-93CA-C08FEB3A2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372"/>
          <a:stretch/>
        </p:blipFill>
        <p:spPr>
          <a:xfrm>
            <a:off x="4317748" y="762000"/>
            <a:ext cx="4826252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7912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-For net charges, IEBE-VISHNU roughly describes the data of S and </a:t>
            </a:r>
            <a:r>
              <a:rPr lang="en-US" altLang="zh-CN" dirty="0" smtClean="0">
                <a:sym typeface="Symbol"/>
              </a:rPr>
              <a:t> and the</a:t>
            </a:r>
          </a:p>
          <a:p>
            <a:pPr marL="285750" indent="-285750" algn="l"/>
            <a:r>
              <a:rPr lang="en-US" altLang="zh-CN" dirty="0" smtClean="0">
                <a:sym typeface="Symbol"/>
              </a:rPr>
              <a:t>  related ratios, shows large deviations from the Poisson baselines.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64578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Song, 1707.09742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32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Cumulants</a:t>
            </a:r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and </a:t>
            </a:r>
            <a:r>
              <a:rPr lang="en-US" altLang="zh-CN" sz="32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Cumulant</a:t>
            </a:r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ratios of Net-protons</a:t>
            </a:r>
            <a:endParaRPr lang="en-US" altLang="zh-CN" sz="32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44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  -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-VISHNU: small deviation from the Poisson baselines, roughly describe the data. 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  -at lower collision energy, larger gap between data and model</a:t>
            </a:r>
          </a:p>
          <a:p>
            <a:pPr marL="285750" indent="-285750" algn="l"/>
            <a:r>
              <a:rPr lang="en-US" altLang="zh-CN" dirty="0" smtClean="0"/>
              <a:t>              --charge conservation, critical </a:t>
            </a:r>
            <a:r>
              <a:rPr lang="en-US" altLang="zh-CN" dirty="0" err="1" smtClean="0"/>
              <a:t>fluct</a:t>
            </a:r>
            <a:r>
              <a:rPr lang="en-US" altLang="zh-CN" dirty="0" smtClean="0"/>
              <a:t>. first order phase transition  </a:t>
            </a:r>
          </a:p>
          <a:p>
            <a:pPr marL="285750" indent="-285750" algn="l"/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524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Song, 1707.09742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pic>
        <p:nvPicPr>
          <p:cNvPr id="2764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1447800" y="609600"/>
            <a:ext cx="6400800" cy="115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Multiplicity fluctuations of (net) Charges </a:t>
            </a:r>
          </a:p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(net) protons from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iEBE</a:t>
            </a: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-VISHNU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29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92964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ts val="33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</a:rPr>
              <a:t>iEBE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-VISHNU roughly describe most of the moments &amp; </a:t>
            </a:r>
          </a:p>
          <a:p>
            <a:pPr marL="285750" indent="-285750" algn="l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  moments products of (net) charges and (net) protons  </a:t>
            </a:r>
          </a:p>
          <a:p>
            <a:pPr marL="285750" indent="-285750" algn="l">
              <a:lnSpc>
                <a:spcPts val="3300"/>
              </a:lnSpc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- What are dominant  factors to influence the multiplicity </a:t>
            </a:r>
            <a:r>
              <a:rPr lang="en-US" altLang="zh-CN" sz="2400" b="1" dirty="0" err="1" smtClean="0">
                <a:solidFill>
                  <a:schemeClr val="accent6"/>
                </a:solidFill>
              </a:rPr>
              <a:t>fluct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. </a:t>
            </a:r>
          </a:p>
          <a:p>
            <a:pPr marL="285750" indent="-285750" algn="l">
              <a:lnSpc>
                <a:spcPts val="3300"/>
              </a:lnSpc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      -volume fluctuations?</a:t>
            </a:r>
          </a:p>
          <a:p>
            <a:pPr marL="285750" indent="-285750" algn="l">
              <a:lnSpc>
                <a:spcPts val="3300"/>
              </a:lnSpc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      -resonance decays ?</a:t>
            </a:r>
          </a:p>
          <a:p>
            <a:pPr marL="285750" indent="-285750" algn="l">
              <a:lnSpc>
                <a:spcPts val="3300"/>
              </a:lnSpc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      -</a:t>
            </a:r>
            <a:r>
              <a:rPr lang="en-US" altLang="zh-CN" sz="2400" b="1" dirty="0" err="1" smtClean="0">
                <a:solidFill>
                  <a:schemeClr val="accent6"/>
                </a:solidFill>
              </a:rPr>
              <a:t>hadronic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 Scatterings ? </a:t>
            </a:r>
          </a:p>
          <a:p>
            <a:pPr marL="285750" indent="-285750" algn="l">
              <a:lnSpc>
                <a:spcPts val="3300"/>
              </a:lnSpc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         …  …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828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Song, 1707.09742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3539018"/>
            <a:ext cx="4343400" cy="3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8"/>
          <p:cNvGrpSpPr/>
          <p:nvPr/>
        </p:nvGrpSpPr>
        <p:grpSpPr>
          <a:xfrm>
            <a:off x="152400" y="304800"/>
            <a:ext cx="8991600" cy="2209800"/>
            <a:chOff x="0" y="4267200"/>
            <a:chExt cx="8991600" cy="2209800"/>
          </a:xfrm>
        </p:grpSpPr>
        <p:grpSp>
          <p:nvGrpSpPr>
            <p:cNvPr id="11" name="Group 1061"/>
            <p:cNvGrpSpPr>
              <a:grpSpLocks/>
            </p:cNvGrpSpPr>
            <p:nvPr/>
          </p:nvGrpSpPr>
          <p:grpSpPr bwMode="auto">
            <a:xfrm>
              <a:off x="0" y="4267200"/>
              <a:ext cx="8991600" cy="2209800"/>
              <a:chOff x="96" y="528"/>
              <a:chExt cx="5664" cy="1392"/>
            </a:xfrm>
          </p:grpSpPr>
          <p:pic>
            <p:nvPicPr>
              <p:cNvPr id="13" name="Picture 10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6" y="528"/>
                <a:ext cx="5664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031"/>
              <p:cNvSpPr txBox="1">
                <a:spLocks noChangeArrowheads="1"/>
              </p:cNvSpPr>
              <p:nvPr/>
            </p:nvSpPr>
            <p:spPr bwMode="auto">
              <a:xfrm>
                <a:off x="4848" y="1728"/>
                <a:ext cx="47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CN" sz="1400" dirty="0" err="1">
                    <a:solidFill>
                      <a:srgbClr val="6600CC"/>
                    </a:solidFill>
                    <a:latin typeface="Arial" charset="0"/>
                  </a:rPr>
                  <a:t>S.Bass</a:t>
                </a:r>
                <a:endParaRPr kumimoji="0" lang="en-US" altLang="zh-CN" sz="1400" dirty="0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200400" y="5181600"/>
              <a:ext cx="1465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QGP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43000" y="2819400"/>
            <a:ext cx="7086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Correlations &amp; fluctuations</a:t>
            </a:r>
            <a:endParaRPr lang="zh-CN" alt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038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996633"/>
                </a:solidFill>
              </a:rPr>
              <a:t> 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-Correlated fluctuations near</a:t>
            </a:r>
          </a:p>
          <a:p>
            <a:pPr algn="l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   the QCD critical point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953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996633"/>
                </a:solidFill>
              </a:rPr>
              <a:t>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-Non-critical (thermal) </a:t>
            </a:r>
          </a:p>
          <a:p>
            <a:pPr algn="l"/>
            <a:r>
              <a:rPr lang="en-US" altLang="zh-CN" sz="2400" b="1" dirty="0" smtClean="0">
                <a:solidFill>
                  <a:srgbClr val="C00000"/>
                </a:solidFill>
              </a:rPr>
              <a:t>    fluctuations           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is </a:t>
            </a:r>
            <a:r>
              <a:rPr lang="en-US" altLang="zh-CN" sz="2800" kern="0" noProof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V</a:t>
            </a:r>
            <a:r>
              <a:rPr kumimoji="1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olume 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Fluctuations /Corrections?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AutoNum type="arabicParenR"/>
            </a:pPr>
            <a:r>
              <a:rPr lang="en-US" altLang="zh-CN" sz="2400" b="1" dirty="0" smtClean="0">
                <a:solidFill>
                  <a:schemeClr val="accent6"/>
                </a:solidFill>
              </a:rPr>
              <a:t>Single hydro + many </a:t>
            </a:r>
            <a:r>
              <a:rPr lang="en-US" altLang="zh-CN" sz="2400" b="1" dirty="0" err="1" smtClean="0">
                <a:solidFill>
                  <a:schemeClr val="accent6"/>
                </a:solidFill>
              </a:rPr>
              <a:t>many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  </a:t>
            </a:r>
            <a:r>
              <a:rPr lang="en-US" altLang="zh-CN" sz="2400" b="1" dirty="0" err="1" smtClean="0">
                <a:solidFill>
                  <a:schemeClr val="accent6"/>
                </a:solidFill>
              </a:rPr>
              <a:t>UrQMD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 </a:t>
            </a:r>
          </a:p>
          <a:p>
            <a:pPr marL="457200" indent="-457200" algn="l"/>
            <a:r>
              <a:rPr lang="en-US" altLang="zh-CN" b="1" dirty="0" smtClean="0"/>
              <a:t>         - Poisson fluctuations, no volume </a:t>
            </a:r>
            <a:r>
              <a:rPr lang="en-US" altLang="zh-CN" b="1" dirty="0" err="1" smtClean="0"/>
              <a:t>fluct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correc</a:t>
            </a:r>
            <a:r>
              <a:rPr lang="en-US" altLang="zh-CN" b="1" dirty="0" smtClean="0"/>
              <a:t>     </a:t>
            </a:r>
            <a:endParaRPr lang="zh-CN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967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US" altLang="zh-CN" sz="2400" b="1" dirty="0" smtClean="0">
                <a:solidFill>
                  <a:srgbClr val="00B050"/>
                </a:solidFill>
              </a:rPr>
              <a:t>2)  In a certain centrality bins:   </a:t>
            </a:r>
          </a:p>
          <a:p>
            <a:pPr marL="457200" indent="-457200" algn="l"/>
            <a:r>
              <a:rPr lang="en-US" altLang="zh-CN" sz="2400" b="1" dirty="0" smtClean="0">
                <a:solidFill>
                  <a:srgbClr val="00B050"/>
                </a:solidFill>
              </a:rPr>
              <a:t>        Many (Single hydro + many </a:t>
            </a:r>
            <a:r>
              <a:rPr lang="en-US" altLang="zh-CN" sz="2400" b="1" dirty="0" err="1" smtClean="0">
                <a:solidFill>
                  <a:srgbClr val="00B050"/>
                </a:solidFill>
              </a:rPr>
              <a:t>many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00B050"/>
                </a:solidFill>
              </a:rPr>
              <a:t>UrQMD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) </a:t>
            </a:r>
          </a:p>
          <a:p>
            <a:pPr marL="457200" indent="-457200" algn="l"/>
            <a:r>
              <a:rPr lang="en-US" altLang="zh-CN" b="1" dirty="0" smtClean="0"/>
              <a:t>           - many Poisson fluctuations  are superimposed together  </a:t>
            </a:r>
          </a:p>
          <a:p>
            <a:pPr marL="457200" indent="-457200" algn="l"/>
            <a:r>
              <a:rPr lang="en-US" altLang="zh-CN" b="1" dirty="0" smtClean="0"/>
              <a:t>                    --&gt; volume </a:t>
            </a:r>
            <a:r>
              <a:rPr lang="en-US" altLang="zh-CN" b="1" dirty="0" err="1" smtClean="0"/>
              <a:t>fluct</a:t>
            </a:r>
            <a:r>
              <a:rPr lang="en-US" altLang="zh-CN" b="1" dirty="0" smtClean="0"/>
              <a:t> /</a:t>
            </a:r>
            <a:r>
              <a:rPr lang="en-US" altLang="zh-CN" b="1" dirty="0" err="1" smtClean="0"/>
              <a:t>correc</a:t>
            </a:r>
            <a:r>
              <a:rPr lang="en-US" altLang="zh-CN" b="1" dirty="0" smtClean="0"/>
              <a:t>  &amp; wide centrality bin effect     </a:t>
            </a:r>
            <a:endParaRPr lang="zh-CN" alt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733800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US" altLang="zh-CN" sz="2400" b="1" dirty="0" smtClean="0">
                <a:solidFill>
                  <a:srgbClr val="FF0000"/>
                </a:solidFill>
              </a:rPr>
              <a:t>3)  In a fine centrality bins:  </a:t>
            </a:r>
            <a:r>
              <a:rPr lang="en-US" altLang="zh-CN" b="1" dirty="0" smtClean="0"/>
              <a:t>--&gt; volume </a:t>
            </a:r>
            <a:r>
              <a:rPr lang="en-US" altLang="zh-CN" b="1" dirty="0" err="1" smtClean="0"/>
              <a:t>fluct</a:t>
            </a:r>
            <a:r>
              <a:rPr lang="en-US" altLang="zh-CN" b="1" dirty="0" smtClean="0"/>
              <a:t> /</a:t>
            </a:r>
            <a:r>
              <a:rPr lang="en-US" altLang="zh-CN" b="1" dirty="0" err="1" smtClean="0"/>
              <a:t>correc</a:t>
            </a:r>
            <a:endParaRPr lang="zh-CN" altLang="en-US" b="1" dirty="0"/>
          </a:p>
        </p:txBody>
      </p:sp>
      <p:pic>
        <p:nvPicPr>
          <p:cNvPr id="6" name="图片 19">
            <a:extLst>
              <a:ext uri="{FF2B5EF4-FFF2-40B4-BE49-F238E27FC236}">
                <a16:creationId xmlns="" xmlns:a16="http://schemas.microsoft.com/office/drawing/2014/main" id="{D71A0161-0AEF-4D8E-9113-DD3F7DAC5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819400" cy="251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13">
            <a:extLst>
              <a:ext uri="{FF2B5EF4-FFF2-40B4-BE49-F238E27FC236}">
                <a16:creationId xmlns="" xmlns:a16="http://schemas.microsoft.com/office/drawing/2014/main" id="{B6AA5D71-DE3C-4D8F-8818-713CB856092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419600"/>
            <a:ext cx="2895600" cy="2438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194A1287-830C-42DA-8B09-CA38A7B59A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191000"/>
            <a:ext cx="3200400" cy="2667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8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Volume corrections, resonance decays &amp; </a:t>
            </a:r>
            <a:r>
              <a:rPr lang="en-US" altLang="zh-CN" sz="28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hadronic</a:t>
            </a:r>
            <a:r>
              <a:rPr lang="en-US" altLang="zh-CN" sz="28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evolution</a:t>
            </a:r>
            <a:endParaRPr lang="en-US" altLang="zh-CN" sz="28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5626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-The effects of </a:t>
            </a:r>
            <a:r>
              <a:rPr lang="en-US" altLang="zh-CN" dirty="0" err="1" smtClean="0"/>
              <a:t>hadronic</a:t>
            </a:r>
            <a:r>
              <a:rPr lang="en-US" altLang="zh-CN" dirty="0" smtClean="0"/>
              <a:t> scatterings and resonance decays are very small 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-Volume fluctuations plays the dominant role for multiplicity fluctuations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457200" y="6172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-For net protons, the effects of volume fluctuations are relatively small </a:t>
            </a:r>
          </a:p>
          <a:p>
            <a:pPr marL="285750" indent="-285750" algn="l"/>
            <a:r>
              <a:rPr lang="en-US" altLang="zh-CN" dirty="0" smtClean="0"/>
              <a:t>             –&gt;close to Poisson fluctuations 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Song, 1707.09742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447800" y="304800"/>
            <a:ext cx="640080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fluctuations </a:t>
            </a:r>
          </a:p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-results from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UrQMD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76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3767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4191001" cy="40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5562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J. </a:t>
            </a:r>
            <a:r>
              <a:rPr lang="en-US" altLang="zh-CN" dirty="0" err="1" smtClean="0"/>
              <a:t>Xu</a:t>
            </a:r>
            <a:r>
              <a:rPr lang="en-US" altLang="zh-CN" dirty="0" smtClean="0"/>
              <a:t>, S. Yu, F. Liu and X. </a:t>
            </a:r>
            <a:r>
              <a:rPr lang="en-US" altLang="zh-CN" dirty="0" err="1" smtClean="0"/>
              <a:t>Luo</a:t>
            </a:r>
            <a:r>
              <a:rPr lang="en-US" altLang="zh-CN" dirty="0" smtClean="0"/>
              <a:t>, Phys. Rev. C 94, no. 2, 024901 (2016); S. He and X. </a:t>
            </a:r>
            <a:r>
              <a:rPr lang="en-US" altLang="zh-CN" dirty="0" err="1" smtClean="0"/>
              <a:t>Luo</a:t>
            </a:r>
            <a:r>
              <a:rPr lang="en-US" altLang="zh-CN" dirty="0" smtClean="0"/>
              <a:t>, arXiv:1704.00423 [</a:t>
            </a:r>
            <a:r>
              <a:rPr lang="en-US" altLang="zh-CN" dirty="0" err="1" smtClean="0"/>
              <a:t>nucl</a:t>
            </a:r>
            <a:r>
              <a:rPr lang="en-US" altLang="zh-CN" dirty="0" smtClean="0"/>
              <a:t>-ex].Z. Yang, X. </a:t>
            </a:r>
            <a:r>
              <a:rPr lang="en-US" altLang="zh-CN" dirty="0" err="1" smtClean="0"/>
              <a:t>Luo</a:t>
            </a:r>
            <a:r>
              <a:rPr lang="en-US" altLang="zh-CN" dirty="0" smtClean="0"/>
              <a:t> and B. </a:t>
            </a:r>
            <a:r>
              <a:rPr lang="en-US" altLang="zh-CN" dirty="0" err="1" smtClean="0"/>
              <a:t>Mohanty</a:t>
            </a:r>
            <a:r>
              <a:rPr lang="en-US" altLang="zh-CN" dirty="0" smtClean="0"/>
              <a:t>, Phys. Rev. C 95, no. 1, 014914 (2017)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7" name="Rectangle 6"/>
          <p:cNvSpPr/>
          <p:nvPr/>
        </p:nvSpPr>
        <p:spPr>
          <a:xfrm>
            <a:off x="0" y="3130034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066800" y="304800"/>
            <a:ext cx="6781800" cy="106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fluctuations 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---</a:t>
            </a:r>
            <a:r>
              <a:rPr lang="en-US" altLang="zh-CN" sz="24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iEBE</a:t>
            </a:r>
            <a:r>
              <a:rPr lang="en-US" altLang="zh-CN" sz="24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-VISHNU vs. </a:t>
            </a:r>
            <a:r>
              <a:rPr lang="en-US" altLang="zh-CN" sz="24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UrQMD</a:t>
            </a:r>
            <a:endParaRPr lang="zh-CN" altLang="en-US" sz="24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 smtClean="0">
                <a:solidFill>
                  <a:schemeClr val="accent6"/>
                </a:solidFill>
              </a:rPr>
              <a:t>iEBE</a:t>
            </a:r>
            <a:r>
              <a:rPr lang="en-US" altLang="zh-CN" sz="2800" b="1" u="sng" kern="0" dirty="0" smtClean="0">
                <a:solidFill>
                  <a:schemeClr val="accent6"/>
                </a:solidFill>
              </a:rPr>
              <a:t>-VISHNU</a:t>
            </a:r>
          </a:p>
        </p:txBody>
      </p:sp>
      <p:pic>
        <p:nvPicPr>
          <p:cNvPr id="20" name="Picture 1030"/>
          <p:cNvPicPr>
            <a:picLocks noChangeAspect="1" noChangeArrowheads="1"/>
          </p:cNvPicPr>
          <p:nvPr/>
        </p:nvPicPr>
        <p:blipFill>
          <a:blip r:embed="rId3" cstate="print"/>
          <a:srcRect t="25926" b="11111"/>
          <a:stretch>
            <a:fillRect/>
          </a:stretch>
        </p:blipFill>
        <p:spPr bwMode="auto">
          <a:xfrm>
            <a:off x="0" y="19812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6"/>
          <p:cNvSpPr/>
          <p:nvPr/>
        </p:nvSpPr>
        <p:spPr>
          <a:xfrm>
            <a:off x="3581400" y="243840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QGP</a:t>
            </a:r>
            <a:endParaRPr lang="zh-CN" altLang="en-US" b="1" dirty="0"/>
          </a:p>
        </p:txBody>
      </p:sp>
      <p:sp>
        <p:nvSpPr>
          <p:cNvPr id="18" name="矩形 24"/>
          <p:cNvSpPr/>
          <p:nvPr/>
        </p:nvSpPr>
        <p:spPr>
          <a:xfrm>
            <a:off x="5257800" y="24384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19" name="矩形 25"/>
          <p:cNvSpPr/>
          <p:nvPr/>
        </p:nvSpPr>
        <p:spPr>
          <a:xfrm>
            <a:off x="7086600" y="24384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600200" y="4267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 smtClean="0">
                <a:solidFill>
                  <a:schemeClr val="accent6"/>
                </a:solidFill>
              </a:rPr>
              <a:t>UrQMD</a:t>
            </a:r>
            <a:endParaRPr lang="en-US" altLang="zh-CN" sz="2800" b="1" u="sng" kern="0" dirty="0" smtClean="0">
              <a:solidFill>
                <a:schemeClr val="accent6"/>
              </a:solidFill>
            </a:endParaRPr>
          </a:p>
        </p:txBody>
      </p:sp>
      <p:pic>
        <p:nvPicPr>
          <p:cNvPr id="17" name="Picture 1030"/>
          <p:cNvPicPr>
            <a:picLocks noChangeAspect="1" noChangeArrowheads="1"/>
          </p:cNvPicPr>
          <p:nvPr/>
        </p:nvPicPr>
        <p:blipFill>
          <a:blip r:embed="rId3" cstate="print"/>
          <a:srcRect l="52500" t="25926" b="11111"/>
          <a:stretch>
            <a:fillRect/>
          </a:stretch>
        </p:blipFill>
        <p:spPr bwMode="auto">
          <a:xfrm>
            <a:off x="4800600" y="47244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30"/>
          <p:cNvPicPr>
            <a:picLocks noChangeAspect="1" noChangeArrowheads="1"/>
          </p:cNvPicPr>
          <p:nvPr/>
        </p:nvPicPr>
        <p:blipFill>
          <a:blip r:embed="rId3" cstate="print"/>
          <a:srcRect t="25926" r="67500" b="11111"/>
          <a:stretch>
            <a:fillRect/>
          </a:stretch>
        </p:blipFill>
        <p:spPr bwMode="auto">
          <a:xfrm>
            <a:off x="1600200" y="47244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4"/>
          <p:cNvSpPr/>
          <p:nvPr/>
        </p:nvSpPr>
        <p:spPr>
          <a:xfrm>
            <a:off x="5334000" y="5257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24" name="矩形 25"/>
          <p:cNvSpPr/>
          <p:nvPr/>
        </p:nvSpPr>
        <p:spPr>
          <a:xfrm>
            <a:off x="7239000" y="5257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1066800" y="304800"/>
            <a:ext cx="6781800" cy="106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Non-Critical fluctuations 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---</a:t>
            </a:r>
            <a:r>
              <a:rPr lang="en-US" altLang="zh-CN" sz="24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iEBE</a:t>
            </a:r>
            <a:r>
              <a:rPr lang="en-US" altLang="zh-CN" sz="24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-VISHNU vs. </a:t>
            </a:r>
            <a:r>
              <a:rPr lang="en-US" altLang="zh-CN" sz="24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UrQMD</a:t>
            </a:r>
            <a:endParaRPr lang="zh-CN" altLang="en-US" sz="24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 smtClean="0">
                <a:solidFill>
                  <a:schemeClr val="accent6"/>
                </a:solidFill>
              </a:rPr>
              <a:t>iEBE</a:t>
            </a:r>
            <a:r>
              <a:rPr lang="en-US" altLang="zh-CN" sz="2800" b="1" u="sng" kern="0" dirty="0" smtClean="0">
                <a:solidFill>
                  <a:schemeClr val="accent6"/>
                </a:solidFill>
              </a:rPr>
              <a:t>-VISHNU</a:t>
            </a:r>
          </a:p>
        </p:txBody>
      </p:sp>
      <p:pic>
        <p:nvPicPr>
          <p:cNvPr id="20" name="Picture 1030"/>
          <p:cNvPicPr>
            <a:picLocks noChangeAspect="1" noChangeArrowheads="1"/>
          </p:cNvPicPr>
          <p:nvPr/>
        </p:nvPicPr>
        <p:blipFill>
          <a:blip r:embed="rId3" cstate="print"/>
          <a:srcRect t="25926" b="11111"/>
          <a:stretch>
            <a:fillRect/>
          </a:stretch>
        </p:blipFill>
        <p:spPr bwMode="auto">
          <a:xfrm>
            <a:off x="0" y="19812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6"/>
          <p:cNvSpPr/>
          <p:nvPr/>
        </p:nvSpPr>
        <p:spPr>
          <a:xfrm>
            <a:off x="3581400" y="243840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QGP</a:t>
            </a:r>
            <a:endParaRPr lang="zh-CN" altLang="en-US" b="1" dirty="0"/>
          </a:p>
        </p:txBody>
      </p:sp>
      <p:sp>
        <p:nvSpPr>
          <p:cNvPr id="18" name="矩形 24"/>
          <p:cNvSpPr/>
          <p:nvPr/>
        </p:nvSpPr>
        <p:spPr>
          <a:xfrm>
            <a:off x="5257800" y="24384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19" name="矩形 25"/>
          <p:cNvSpPr/>
          <p:nvPr/>
        </p:nvSpPr>
        <p:spPr>
          <a:xfrm>
            <a:off x="7086600" y="24384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600200" y="4267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err="1" smtClean="0">
                <a:solidFill>
                  <a:schemeClr val="accent6"/>
                </a:solidFill>
              </a:rPr>
              <a:t>UrQMD</a:t>
            </a:r>
            <a:endParaRPr lang="en-US" altLang="zh-CN" sz="2800" b="1" u="sng" kern="0" dirty="0" smtClean="0">
              <a:solidFill>
                <a:schemeClr val="accent6"/>
              </a:solidFill>
            </a:endParaRPr>
          </a:p>
        </p:txBody>
      </p:sp>
      <p:pic>
        <p:nvPicPr>
          <p:cNvPr id="17" name="Picture 1030"/>
          <p:cNvPicPr>
            <a:picLocks noChangeAspect="1" noChangeArrowheads="1"/>
          </p:cNvPicPr>
          <p:nvPr/>
        </p:nvPicPr>
        <p:blipFill>
          <a:blip r:embed="rId3" cstate="print"/>
          <a:srcRect l="52500" t="25926" b="11111"/>
          <a:stretch>
            <a:fillRect/>
          </a:stretch>
        </p:blipFill>
        <p:spPr bwMode="auto">
          <a:xfrm>
            <a:off x="4800600" y="47244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30"/>
          <p:cNvPicPr>
            <a:picLocks noChangeAspect="1" noChangeArrowheads="1"/>
          </p:cNvPicPr>
          <p:nvPr/>
        </p:nvPicPr>
        <p:blipFill>
          <a:blip r:embed="rId3" cstate="print"/>
          <a:srcRect t="25926" r="67500" b="11111"/>
          <a:stretch>
            <a:fillRect/>
          </a:stretch>
        </p:blipFill>
        <p:spPr bwMode="auto">
          <a:xfrm>
            <a:off x="1600200" y="47244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4"/>
          <p:cNvSpPr/>
          <p:nvPr/>
        </p:nvSpPr>
        <p:spPr>
          <a:xfrm>
            <a:off x="5334000" y="5257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24" name="矩形 25"/>
          <p:cNvSpPr/>
          <p:nvPr/>
        </p:nvSpPr>
        <p:spPr>
          <a:xfrm>
            <a:off x="7239000" y="525780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HRG</a:t>
            </a:r>
            <a:endParaRPr lang="zh-CN" altLang="en-US" b="1" dirty="0"/>
          </a:p>
        </p:txBody>
      </p:sp>
      <p:sp>
        <p:nvSpPr>
          <p:cNvPr id="25" name="Oval 24"/>
          <p:cNvSpPr/>
          <p:nvPr/>
        </p:nvSpPr>
        <p:spPr>
          <a:xfrm>
            <a:off x="4724400" y="1676400"/>
            <a:ext cx="4114800" cy="1752600"/>
          </a:xfrm>
          <a:prstGeom prst="ellipse">
            <a:avLst/>
          </a:prstGeom>
          <a:ln w="5715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6" name="Oval 25"/>
          <p:cNvSpPr/>
          <p:nvPr/>
        </p:nvSpPr>
        <p:spPr>
          <a:xfrm>
            <a:off x="4800600" y="4419600"/>
            <a:ext cx="4114800" cy="1752600"/>
          </a:xfrm>
          <a:prstGeom prst="ellipse">
            <a:avLst/>
          </a:prstGeom>
          <a:ln w="5715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7" name="TextBox 26"/>
          <p:cNvSpPr txBox="1"/>
          <p:nvPr/>
        </p:nvSpPr>
        <p:spPr>
          <a:xfrm>
            <a:off x="0" y="34290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Initialization of </a:t>
            </a:r>
            <a:r>
              <a:rPr lang="en-US" altLang="zh-CN" b="1" u="sng" dirty="0" err="1" smtClean="0"/>
              <a:t>UrQMD</a:t>
            </a:r>
            <a:r>
              <a:rPr lang="en-US" altLang="zh-CN" b="1" u="sng" dirty="0" smtClean="0"/>
              <a:t>: </a:t>
            </a:r>
            <a:r>
              <a:rPr lang="en-US" altLang="zh-CN" b="1" dirty="0" smtClean="0"/>
              <a:t>statistical </a:t>
            </a:r>
            <a:r>
              <a:rPr lang="en-US" altLang="zh-CN" b="1" dirty="0" err="1" smtClean="0"/>
              <a:t>hadronization</a:t>
            </a:r>
            <a:r>
              <a:rPr lang="en-US" altLang="zh-CN" b="1" dirty="0" smtClean="0"/>
              <a:t>, independent particle production,</a:t>
            </a:r>
          </a:p>
          <a:p>
            <a:pPr algn="l"/>
            <a:r>
              <a:rPr lang="en-US" altLang="zh-CN" b="1" dirty="0" smtClean="0"/>
              <a:t>                                            Poisson fluctuations 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617220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Initialization of </a:t>
            </a:r>
            <a:r>
              <a:rPr lang="en-US" altLang="zh-CN" b="1" u="sng" dirty="0" err="1" smtClean="0"/>
              <a:t>UrQMD</a:t>
            </a:r>
            <a:r>
              <a:rPr lang="en-US" altLang="zh-CN" b="1" u="sng" dirty="0" smtClean="0"/>
              <a:t>: projectile &amp; </a:t>
            </a:r>
            <a:r>
              <a:rPr lang="en-US" altLang="zh-CN" b="1" u="sng" smtClean="0"/>
              <a:t>target nuclei</a:t>
            </a:r>
            <a:r>
              <a:rPr lang="en-US" altLang="zh-CN" b="1" smtClean="0"/>
              <a:t>, </a:t>
            </a:r>
            <a:r>
              <a:rPr lang="en-US" altLang="zh-CN" b="1" dirty="0" smtClean="0"/>
              <a:t>charge conservation </a:t>
            </a:r>
            <a:endParaRPr lang="zh-CN" altLang="en-US" b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2895600" y="2819400"/>
            <a:ext cx="19812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895600" y="5562600"/>
            <a:ext cx="19812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32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iEBE</a:t>
            </a:r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-VISHNU </a:t>
            </a:r>
            <a:r>
              <a:rPr lang="en-US" altLang="zh-CN" sz="32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vs</a:t>
            </a:r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</a:t>
            </a:r>
            <a:r>
              <a:rPr lang="en-US" altLang="zh-CN" sz="32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UrQMD</a:t>
            </a:r>
            <a:endParaRPr lang="en-US" altLang="zh-CN" sz="32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D81A4F9F-C7E8-4B5D-8DA0-5905300E5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00"/>
          <a:stretch/>
        </p:blipFill>
        <p:spPr>
          <a:xfrm>
            <a:off x="0" y="1066800"/>
            <a:ext cx="4495800" cy="4841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2FEC90BA-12A6-4B9C-8F16-447D451CD1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66800"/>
            <a:ext cx="4495800" cy="487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67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-Volume fluctuations is the main factors to influence the multiplicity </a:t>
            </a:r>
            <a:r>
              <a:rPr lang="en-US" altLang="zh-CN" dirty="0" err="1" smtClean="0"/>
              <a:t>fluct</a:t>
            </a:r>
            <a:r>
              <a:rPr lang="en-US" altLang="zh-CN" dirty="0" smtClean="0"/>
              <a:t>. of (net)</a:t>
            </a:r>
          </a:p>
          <a:p>
            <a:pPr algn="l"/>
            <a:r>
              <a:rPr lang="en-US" altLang="zh-CN" dirty="0" smtClean="0"/>
              <a:t>  charges and (net) protons</a:t>
            </a:r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-Charge/baryon conservation should be further included in 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 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496774" y="685800"/>
            <a:ext cx="464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-Li, </a:t>
            </a:r>
            <a:r>
              <a:rPr lang="en-US" altLang="zh-CN" dirty="0" err="1" smtClean="0">
                <a:solidFill>
                  <a:srgbClr val="CC00CC"/>
                </a:solidFill>
              </a:rPr>
              <a:t>Luo</a:t>
            </a:r>
            <a:r>
              <a:rPr lang="en-US" altLang="zh-CN" dirty="0" smtClean="0">
                <a:solidFill>
                  <a:srgbClr val="CC00CC"/>
                </a:solidFill>
              </a:rPr>
              <a:t>, </a:t>
            </a:r>
            <a:r>
              <a:rPr lang="en-US" altLang="zh-CN" dirty="0" err="1" smtClean="0">
                <a:solidFill>
                  <a:srgbClr val="CC00CC"/>
                </a:solidFill>
              </a:rPr>
              <a:t>Xu</a:t>
            </a:r>
            <a:r>
              <a:rPr lang="en-US" altLang="zh-CN" dirty="0" smtClean="0">
                <a:solidFill>
                  <a:srgbClr val="CC00CC"/>
                </a:solidFill>
              </a:rPr>
              <a:t> &amp; Song, unpublished notes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 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chemeClr val="accent6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 is important to study both critical and non-critical fluctuations for BES and the search of the critical point  </a:t>
            </a:r>
            <a:endParaRPr lang="zh-CN" altLang="en-US" sz="2400" b="1" dirty="0">
              <a:solidFill>
                <a:schemeClr val="accent6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3352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-dynamical critical fluctuation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419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00000"/>
                </a:solidFill>
              </a:rPr>
              <a:t>  </a:t>
            </a:r>
            <a:r>
              <a:rPr lang="en-US" altLang="zh-CN" dirty="0" smtClean="0"/>
              <a:t>-model A , model B, model H 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" y="4800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>
                <a:solidFill>
                  <a:srgbClr val="006600"/>
                </a:solidFill>
              </a:rPr>
              <a:t>Non-critical (thermal) Fluctuations   </a:t>
            </a:r>
            <a:endParaRPr lang="zh-CN" altLang="en-US" b="1" u="sng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5181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-At higher collision energy, (net) charge distributions deviate from Poisson,</a:t>
            </a:r>
          </a:p>
          <a:p>
            <a:pPr algn="l"/>
            <a:r>
              <a:rPr lang="en-US" altLang="zh-CN" dirty="0" smtClean="0"/>
              <a:t>  (net) protons distributions are pretty close to Poisson</a:t>
            </a:r>
          </a:p>
          <a:p>
            <a:pPr algn="l"/>
            <a:r>
              <a:rPr lang="en-US" altLang="zh-CN" dirty="0" smtClean="0"/>
              <a:t>-Volume correction is the main factors to influence the multiplicity </a:t>
            </a:r>
            <a:r>
              <a:rPr lang="en-US" altLang="zh-CN" dirty="0" err="1" smtClean="0"/>
              <a:t>fluct</a:t>
            </a:r>
            <a:r>
              <a:rPr lang="en-US" altLang="zh-CN" dirty="0" smtClean="0"/>
              <a:t>. Of</a:t>
            </a:r>
          </a:p>
          <a:p>
            <a:pPr algn="l"/>
            <a:r>
              <a:rPr lang="en-US" altLang="zh-CN" dirty="0" smtClean="0"/>
              <a:t>  (net) charges and (net) protons</a:t>
            </a:r>
          </a:p>
          <a:p>
            <a:pPr algn="l"/>
            <a:r>
              <a:rPr lang="en-US" altLang="zh-CN" dirty="0" smtClean="0"/>
              <a:t>- Charge conservations need to be further included in 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</a:t>
            </a:r>
          </a:p>
          <a:p>
            <a:pPr algn="l"/>
            <a:r>
              <a:rPr lang="en-US" altLang="zh-CN" b="1" dirty="0" smtClean="0">
                <a:solidFill>
                  <a:srgbClr val="006600"/>
                </a:solidFill>
              </a:rPr>
              <a:t>   </a:t>
            </a:r>
          </a:p>
          <a:p>
            <a:pPr algn="l"/>
            <a:r>
              <a:rPr lang="en-US" altLang="zh-CN" b="1" dirty="0" smtClean="0">
                <a:solidFill>
                  <a:srgbClr val="006600"/>
                </a:solidFill>
              </a:rPr>
              <a:t>     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600" y="1676400"/>
            <a:ext cx="9296400" cy="1695510"/>
            <a:chOff x="228600" y="1752600"/>
            <a:chExt cx="9296400" cy="16955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1752600"/>
              <a:ext cx="662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u="sng" dirty="0" smtClean="0">
                  <a:solidFill>
                    <a:srgbClr val="C00000"/>
                  </a:solidFill>
                </a:rPr>
                <a:t>Critical fluctuations near the QCD critical point </a:t>
              </a:r>
              <a:endParaRPr lang="zh-CN" altLang="en-US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2133600"/>
              <a:ext cx="464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C00000"/>
                  </a:solidFill>
                </a:rPr>
                <a:t>-Static (equilibrium) critical fluctuation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2438400"/>
              <a:ext cx="876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 smtClean="0"/>
                <a:t>-qualitatively explain the acceptance dependence of critical fluctuations  </a:t>
              </a:r>
              <a:endParaRPr lang="zh-CN" alt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2743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smtClean="0"/>
                <a:t>-C</a:t>
              </a:r>
              <a:r>
                <a:rPr lang="en-US" altLang="zh-CN" sz="1400" dirty="0" smtClean="0"/>
                <a:t>4 </a:t>
              </a:r>
              <a:r>
                <a:rPr lang="en-US" altLang="zh-CN" dirty="0" smtClean="0"/>
                <a:t> and  </a:t>
              </a:r>
              <a:r>
                <a:rPr lang="en-US" altLang="zh-CN" dirty="0" smtClean="0">
                  <a:sym typeface="Symbol"/>
                </a:rPr>
                <a:t></a:t>
              </a:r>
              <a:r>
                <a:rPr lang="en-US" altLang="zh-CN" sz="1400" dirty="0" smtClean="0">
                  <a:sym typeface="Symbol"/>
                </a:rPr>
                <a:t>2</a:t>
              </a:r>
              <a:r>
                <a:rPr lang="en-US" altLang="zh-CN" dirty="0" smtClean="0"/>
                <a:t>  can be reproduced through tuning the parameters of the model</a:t>
              </a:r>
              <a:r>
                <a:rPr lang="en-US" altLang="zh-CN" b="1" dirty="0" smtClean="0">
                  <a:solidFill>
                    <a:srgbClr val="008000"/>
                  </a:solidFill>
                </a:rPr>
                <a:t> </a:t>
              </a:r>
              <a:endParaRPr lang="zh-CN" alt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3048000"/>
              <a:ext cx="8534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dirty="0" smtClean="0"/>
                <a:t>   -C</a:t>
              </a:r>
              <a:r>
                <a:rPr lang="en-US" altLang="zh-CN" sz="1200" dirty="0" smtClean="0"/>
                <a:t>2</a:t>
              </a:r>
              <a:r>
                <a:rPr lang="en-US" altLang="zh-CN" dirty="0" smtClean="0"/>
                <a:t> , C</a:t>
              </a:r>
              <a:r>
                <a:rPr lang="en-US" altLang="zh-CN" sz="1400" dirty="0" smtClean="0"/>
                <a:t>3 </a:t>
              </a:r>
              <a:r>
                <a:rPr lang="en-US" altLang="zh-CN" dirty="0" smtClean="0"/>
                <a:t>are well </a:t>
              </a:r>
              <a:r>
                <a:rPr lang="en-US" altLang="zh-CN" sz="1400" dirty="0" smtClean="0"/>
                <a:t> </a:t>
              </a:r>
              <a:r>
                <a:rPr lang="en-US" altLang="zh-CN" dirty="0" smtClean="0"/>
                <a:t>above the </a:t>
              </a:r>
              <a:r>
                <a:rPr lang="en-US" altLang="zh-CN" dirty="0" err="1" smtClean="0"/>
                <a:t>poisson</a:t>
              </a:r>
              <a:r>
                <a:rPr lang="en-US" altLang="zh-CN" dirty="0" smtClean="0"/>
                <a:t> baselines, which can NOT describe the data </a:t>
              </a:r>
              <a:r>
                <a:rPr lang="en-US" altLang="zh-CN" sz="1400" dirty="0" smtClean="0"/>
                <a:t>   </a:t>
              </a:r>
              <a:r>
                <a:rPr lang="en-US" altLang="zh-CN" dirty="0" smtClean="0"/>
                <a:t>  </a:t>
              </a:r>
              <a:endParaRPr lang="zh-CN" alt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38200" y="3733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-Sign of the C</a:t>
            </a:r>
            <a:r>
              <a:rPr lang="en-US" altLang="zh-CN" sz="1400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3,</a:t>
            </a:r>
            <a:r>
              <a:rPr lang="en-US" altLang="zh-CN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 C</a:t>
            </a:r>
            <a:r>
              <a:rPr lang="en-US" altLang="zh-CN" sz="1400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4 </a:t>
            </a:r>
            <a:r>
              <a:rPr lang="en-US" altLang="zh-CN" dirty="0" err="1" smtClean="0">
                <a:latin typeface="+mn-lt"/>
                <a:ea typeface="Arial Unicode MS" pitchFamily="34" charset="-122"/>
                <a:cs typeface="Arial Unicode MS" pitchFamily="34" charset="-122"/>
              </a:rPr>
              <a:t>cumulants</a:t>
            </a:r>
            <a:r>
              <a:rPr lang="en-US" altLang="zh-CN" dirty="0" smtClean="0">
                <a:latin typeface="+mn-lt"/>
                <a:ea typeface="Arial Unicode MS" pitchFamily="34" charset="-122"/>
                <a:cs typeface="Arial Unicode MS" pitchFamily="34" charset="-122"/>
              </a:rPr>
              <a:t> can be different from the equilibrium one due to the memory effects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1" u="sng" dirty="0" smtClean="0"/>
              <a:t>Initial State Fluctuations</a:t>
            </a:r>
            <a:endParaRPr lang="zh-CN" alt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04800" y="434340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u="sng" dirty="0" smtClean="0">
                <a:solidFill>
                  <a:srgbClr val="008000"/>
                </a:solidFill>
              </a:rPr>
              <a:t>To do list of critical Fluctuations</a:t>
            </a:r>
            <a:endParaRPr lang="zh-CN" altLang="en-US" b="1" u="sng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760655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008000"/>
                </a:solidFill>
              </a:rPr>
              <a:t>-Better understanding for dynamical (non-equilibrium) critical fluctuations  </a:t>
            </a:r>
          </a:p>
          <a:p>
            <a:pPr algn="l"/>
            <a:r>
              <a:rPr lang="en-US" altLang="zh-CN" b="1" dirty="0" smtClean="0">
                <a:solidFill>
                  <a:srgbClr val="008000"/>
                </a:solidFill>
              </a:rPr>
              <a:t>- Full development of the dynamical model near the critical point</a:t>
            </a:r>
          </a:p>
          <a:p>
            <a:pPr algn="l"/>
            <a:r>
              <a:rPr lang="en-US" altLang="zh-CN" b="1" dirty="0" smtClean="0">
                <a:solidFill>
                  <a:srgbClr val="008000"/>
                </a:solidFill>
              </a:rPr>
              <a:t>-More realistic non-critical </a:t>
            </a:r>
            <a:r>
              <a:rPr lang="en-US" altLang="zh-CN" b="1" dirty="0" err="1" smtClean="0">
                <a:solidFill>
                  <a:srgbClr val="008000"/>
                </a:solidFill>
              </a:rPr>
              <a:t>fluct</a:t>
            </a:r>
            <a:r>
              <a:rPr lang="en-US" altLang="zh-CN" b="1" dirty="0" smtClean="0">
                <a:solidFill>
                  <a:srgbClr val="008000"/>
                </a:solidFill>
              </a:rPr>
              <a:t> baselines  </a:t>
            </a:r>
          </a:p>
          <a:p>
            <a:pPr algn="l"/>
            <a:r>
              <a:rPr lang="en-US" altLang="zh-CN" b="1" dirty="0" smtClean="0">
                <a:solidFill>
                  <a:srgbClr val="008000"/>
                </a:solidFill>
              </a:rPr>
              <a:t>-Interactions between critical &amp; non-critical fluctuations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- Hydrodynamics and hybrid model has been fully developed  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6858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 -Lots of efforts from both exp and theory to study the initial state fluctuations</a:t>
            </a:r>
          </a:p>
          <a:p>
            <a:pPr algn="l"/>
            <a:r>
              <a:rPr lang="en-US" altLang="zh-CN" b="1" dirty="0" smtClean="0"/>
              <a:t>  and final state correlations  </a:t>
            </a:r>
            <a:endParaRPr lang="zh-CN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1295400"/>
            <a:ext cx="944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 -the QGP shear viscosity has been extracted with massive data evaluations!  </a:t>
            </a:r>
            <a:endParaRPr lang="zh-CN" altLang="en-US" b="1" dirty="0"/>
          </a:p>
        </p:txBody>
      </p:sp>
      <p:pic>
        <p:nvPicPr>
          <p:cNvPr id="2383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16831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59436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>-where is the critical points located in the (T </a:t>
            </a:r>
            <a:r>
              <a:rPr lang="en-US" altLang="zh-CN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CN" b="1" dirty="0" smtClean="0">
                <a:solidFill>
                  <a:srgbClr val="FF0000"/>
                </a:solidFill>
              </a:rPr>
              <a:t>) plane ? </a:t>
            </a:r>
          </a:p>
          <a:p>
            <a:pPr algn="l"/>
            <a:r>
              <a:rPr lang="en-US" altLang="zh-CN" b="1" dirty="0" smtClean="0">
                <a:solidFill>
                  <a:srgbClr val="FF0000"/>
                </a:solidFill>
              </a:rPr>
              <a:t>-what is the effective correlation length  </a:t>
            </a:r>
            <a:r>
              <a:rPr lang="en-US" altLang="zh-CN" b="1" dirty="0" smtClean="0">
                <a:solidFill>
                  <a:srgbClr val="FF0000"/>
                </a:solidFill>
                <a:sym typeface="Symbol"/>
              </a:rPr>
              <a:t> </a:t>
            </a:r>
            <a:r>
              <a:rPr lang="en-US" altLang="zh-CN" b="1" dirty="0" smtClean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19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 smtClean="0">
                <a:solidFill>
                  <a:srgbClr val="C00000"/>
                </a:solidFill>
              </a:rPr>
              <a:t>Thank  You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800" dirty="0" err="1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Cumulants</a:t>
            </a:r>
            <a:r>
              <a:rPr lang="en-US" altLang="zh-CN" sz="28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 of Protons/Anti-protons</a:t>
            </a:r>
            <a:endParaRPr lang="en-US" altLang="zh-CN" sz="28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904CFBB-3D30-4044-8D32-E0187996A3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8370490" cy="5363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-Small deviation from the Poisson baselines. 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 roughly describe the experimental data. 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 Song, paper in  preparation 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2817" name="Object 5"/>
          <p:cNvGraphicFramePr>
            <a:graphicFrameLocks noChangeAspect="1"/>
          </p:cNvGraphicFramePr>
          <p:nvPr/>
        </p:nvGraphicFramePr>
        <p:xfrm>
          <a:off x="166687" y="6019800"/>
          <a:ext cx="8748713" cy="682625"/>
        </p:xfrm>
        <a:graphic>
          <a:graphicData uri="http://schemas.openxmlformats.org/presentationml/2006/ole">
            <p:oleObj spid="_x0000_s2668546" name="Equation" r:id="rId3" imgW="6362640" imgH="431640" progId="Equation.3">
              <p:embed/>
            </p:oleObj>
          </a:graphicData>
        </a:graphic>
      </p:graphicFrame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4" cstate="print"/>
          <a:srcRect l="6435" r="8143" b="6913"/>
          <a:stretch>
            <a:fillRect/>
          </a:stretch>
        </p:blipFill>
        <p:spPr bwMode="auto">
          <a:xfrm rot="300000">
            <a:off x="467362" y="971204"/>
            <a:ext cx="3127307" cy="17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4419600" y="3962400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183" name="Rectangle 182"/>
          <p:cNvSpPr/>
          <p:nvPr/>
        </p:nvSpPr>
        <p:spPr>
          <a:xfrm>
            <a:off x="4419600" y="3962400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grpSp>
        <p:nvGrpSpPr>
          <p:cNvPr id="2" name="Group 92"/>
          <p:cNvGrpSpPr/>
          <p:nvPr/>
        </p:nvGrpSpPr>
        <p:grpSpPr>
          <a:xfrm>
            <a:off x="381000" y="2667000"/>
            <a:ext cx="3276600" cy="3276600"/>
            <a:chOff x="0" y="1905000"/>
            <a:chExt cx="2057400" cy="4953000"/>
          </a:xfrm>
        </p:grpSpPr>
        <p:pic>
          <p:nvPicPr>
            <p:cNvPr id="94" name="Picture 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905000"/>
              <a:ext cx="1981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5181600"/>
              <a:ext cx="2057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429000"/>
              <a:ext cx="1981200" cy="17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04800" y="0"/>
            <a:ext cx="4648201" cy="10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u="sng" dirty="0" smtClean="0">
                <a:solidFill>
                  <a:srgbClr val="CC0000"/>
                </a:solidFill>
                <a:latin typeface="Arial" charset="0"/>
              </a:rPr>
              <a:t>Initial state fluctuations &amp; final state Correlations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609600"/>
            <a:ext cx="34142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248400" y="228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CC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C. Gale, PRL2013</a:t>
            </a:r>
            <a:endParaRPr lang="en-US" altLang="zh-CN" sz="1800" b="1" dirty="0">
              <a:solidFill>
                <a:srgbClr val="CC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7872" y="3352800"/>
            <a:ext cx="2876128" cy="25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352800"/>
            <a:ext cx="2876128" cy="25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0" y="29718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err="1" smtClean="0">
                <a:solidFill>
                  <a:srgbClr val="CC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Xu</a:t>
            </a:r>
            <a:r>
              <a:rPr lang="en-US" sz="1800" b="1" dirty="0" smtClean="0">
                <a:solidFill>
                  <a:srgbClr val="CC00CC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Li &amp; Song, PRC 2016</a:t>
            </a:r>
            <a:endParaRPr lang="en-US" sz="1800" b="1" dirty="0">
              <a:solidFill>
                <a:srgbClr val="CC00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3200" dirty="0" smtClean="0">
                <a:latin typeface="+mn-lt"/>
                <a:ea typeface="微软雅黑" panose="020B0503020204020204" pitchFamily="34" charset="-122"/>
                <a:cs typeface="Verdana" panose="020B0604030504040204" pitchFamily="34" charset="0"/>
              </a:rPr>
              <a:t>Moments of Positive/Negative Charges</a:t>
            </a:r>
            <a:endParaRPr lang="en-US" altLang="zh-CN" sz="3200" dirty="0">
              <a:latin typeface="+mn-lt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A40BAAEB-096C-4CCA-9817-AED39B059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610600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791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 model give a good description of M and </a:t>
            </a:r>
            <a:r>
              <a:rPr lang="en-US" altLang="zh-CN" dirty="0" smtClean="0">
                <a:sym typeface="Symbol"/>
              </a:rPr>
              <a:t></a:t>
            </a:r>
            <a:endParaRPr lang="en-US" altLang="zh-CN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61501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r>
              <a:rPr lang="en-US" altLang="zh-CN" dirty="0" smtClean="0"/>
              <a:t>-For S and </a:t>
            </a:r>
            <a:r>
              <a:rPr lang="en-US" altLang="zh-CN" dirty="0" smtClean="0">
                <a:sym typeface="Symbol"/>
              </a:rPr>
              <a:t>, the </a:t>
            </a:r>
            <a:r>
              <a:rPr lang="en-US" altLang="zh-CN" dirty="0" err="1" smtClean="0"/>
              <a:t>iEBE</a:t>
            </a:r>
            <a:r>
              <a:rPr lang="en-US" altLang="zh-CN" dirty="0" smtClean="0"/>
              <a:t>-VISHNU results shows </a:t>
            </a:r>
            <a:r>
              <a:rPr lang="en-US" altLang="zh-CN" dirty="0" err="1" smtClean="0"/>
              <a:t>cetrain</a:t>
            </a:r>
            <a:r>
              <a:rPr lang="en-US" altLang="zh-CN" dirty="0" smtClean="0"/>
              <a:t> deviations from the </a:t>
            </a:r>
          </a:p>
          <a:p>
            <a:pPr marL="285750" indent="-285750" algn="l"/>
            <a:r>
              <a:rPr lang="en-US" altLang="zh-CN" dirty="0" smtClean="0"/>
              <a:t>  Poisson baseline.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Li,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Xu</a:t>
            </a:r>
            <a:r>
              <a:rPr lang="en-US" altLang="zh-CN" b="1" dirty="0" smtClean="0">
                <a:solidFill>
                  <a:srgbClr val="CC00CC"/>
                </a:solidFill>
              </a:rPr>
              <a:t>,  Song, paper in  preparation 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Boltzmann approach with external field 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43200"/>
            <a:ext cx="4191000" cy="800477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05000"/>
            <a:ext cx="5402318" cy="91440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410200"/>
            <a:ext cx="3733800" cy="727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953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Stationary solution for the </a:t>
            </a:r>
            <a:r>
              <a:rPr lang="en-US" altLang="zh-CN" b="1" dirty="0" err="1" smtClean="0"/>
              <a:t>Boltamann</a:t>
            </a:r>
            <a:r>
              <a:rPr lang="en-US" altLang="zh-CN" b="1" dirty="0" smtClean="0"/>
              <a:t> equation with external field   </a:t>
            </a:r>
            <a:endParaRPr lang="zh-CN" altLang="en-US" b="1" dirty="0"/>
          </a:p>
        </p:txBody>
      </p:sp>
      <p:pic>
        <p:nvPicPr>
          <p:cNvPr id="11" name="Picture 10" descr="Picture9.png"/>
          <p:cNvPicPr>
            <a:picLocks noChangeAspect="1"/>
          </p:cNvPicPr>
          <p:nvPr/>
        </p:nvPicPr>
        <p:blipFill>
          <a:blip r:embed="rId6" cstate="print"/>
          <a:srcRect l="27745" t="76537" r="60520" b="3233"/>
          <a:stretch>
            <a:fillRect/>
          </a:stretch>
        </p:blipFill>
        <p:spPr>
          <a:xfrm>
            <a:off x="3505200" y="6176223"/>
            <a:ext cx="1112518" cy="327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68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err="1" smtClean="0">
                <a:solidFill>
                  <a:srgbClr val="CC00CC"/>
                </a:solidFill>
              </a:rPr>
              <a:t>Stephanov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 PRD 2010</a:t>
            </a:r>
            <a:endParaRPr lang="zh-CN" altLang="en-US" sz="18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6100024"/>
            <a:ext cx="27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Effective particle mass:  </a:t>
            </a:r>
            <a:endParaRPr lang="zh-CN" altLang="en-US" b="1" dirty="0"/>
          </a:p>
        </p:txBody>
      </p:sp>
      <p:pic>
        <p:nvPicPr>
          <p:cNvPr id="212070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066800"/>
            <a:ext cx="5486400" cy="7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47800" y="3657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-analytical solution with  </a:t>
            </a:r>
            <a:r>
              <a:rPr lang="en-US" altLang="zh-CN" dirty="0" err="1" smtClean="0"/>
              <a:t>perturbative</a:t>
            </a:r>
            <a:r>
              <a:rPr lang="en-US" altLang="zh-CN" dirty="0" smtClean="0"/>
              <a:t> expansion, please refer to   </a:t>
            </a:r>
            <a:r>
              <a:rPr lang="en-US" altLang="zh-CN" dirty="0" err="1" smtClean="0"/>
              <a:t>Stephanov</a:t>
            </a:r>
            <a:r>
              <a:rPr lang="en-US" altLang="zh-CN" dirty="0" smtClean="0"/>
              <a:t> PRD 2010</a:t>
            </a:r>
            <a:endParaRPr lang="zh-CN" altLang="en-US" dirty="0"/>
          </a:p>
        </p:txBody>
      </p:sp>
      <p:sp>
        <p:nvSpPr>
          <p:cNvPr id="15" name="Left Brace 14"/>
          <p:cNvSpPr/>
          <p:nvPr/>
        </p:nvSpPr>
        <p:spPr bwMode="auto">
          <a:xfrm>
            <a:off x="990600" y="2209800"/>
            <a:ext cx="228600" cy="99060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1207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176224"/>
            <a:ext cx="466372" cy="2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709" name="Picture 5"/>
          <p:cNvPicPr>
            <a:picLocks noChangeAspect="1" noChangeArrowheads="1"/>
          </p:cNvPicPr>
          <p:nvPr/>
        </p:nvPicPr>
        <p:blipFill>
          <a:blip r:embed="rId9" cstate="print"/>
          <a:srcRect r="36917" b="11110"/>
          <a:stretch>
            <a:fillRect/>
          </a:stretch>
        </p:blipFill>
        <p:spPr bwMode="auto">
          <a:xfrm>
            <a:off x="4648200" y="617622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33400" y="4800600"/>
            <a:ext cx="7848600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600" dirty="0" smtClean="0"/>
              <a:t>More observables for initial state fluctuations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-Various flow data reflect the information of initial state fluctuations, some of them provide strong constraint for initial conditions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 r="52038" b="33784"/>
          <a:stretch>
            <a:fillRect/>
          </a:stretch>
        </p:blipFill>
        <p:spPr bwMode="auto">
          <a:xfrm>
            <a:off x="0" y="685800"/>
            <a:ext cx="3733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 r="48936"/>
          <a:stretch>
            <a:fillRect/>
          </a:stretch>
        </p:blipFill>
        <p:spPr bwMode="auto">
          <a:xfrm>
            <a:off x="1066800" y="1447800"/>
            <a:ext cx="371335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257800" y="14478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u="sng" dirty="0" smtClean="0">
                <a:solidFill>
                  <a:srgbClr val="00B050"/>
                </a:solidFill>
                <a:latin typeface="Arial" charset="0"/>
              </a:rPr>
              <a:t>-Correlations of Flow Harmonics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57800" y="10668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u="sng" dirty="0" smtClean="0">
                <a:solidFill>
                  <a:srgbClr val="00B050"/>
                </a:solidFill>
                <a:latin typeface="Arial" charset="0"/>
              </a:rPr>
              <a:t>-non-linear response </a:t>
            </a:r>
            <a:r>
              <a:rPr lang="en-US" altLang="zh-CN" b="1" u="sng" dirty="0" err="1" smtClean="0">
                <a:solidFill>
                  <a:srgbClr val="00B050"/>
                </a:solidFill>
                <a:latin typeface="Arial" charset="0"/>
              </a:rPr>
              <a:t>coeff</a:t>
            </a:r>
            <a:r>
              <a:rPr lang="en-US" altLang="zh-CN" b="1" u="sng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05400" y="685800"/>
            <a:ext cx="256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u="sng" dirty="0" smtClean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en-US" altLang="zh-CN" b="1" u="sng" dirty="0" err="1" smtClean="0">
                <a:solidFill>
                  <a:srgbClr val="00B050"/>
                </a:solidFill>
                <a:latin typeface="Arial" charset="0"/>
              </a:rPr>
              <a:t>V</a:t>
            </a:r>
            <a:r>
              <a:rPr lang="en-US" altLang="zh-CN" sz="1600" b="1" u="sng" dirty="0" err="1" smtClean="0">
                <a:solidFill>
                  <a:srgbClr val="00B050"/>
                </a:solidFill>
                <a:latin typeface="Arial" charset="0"/>
              </a:rPr>
              <a:t>n</a:t>
            </a:r>
            <a:r>
              <a:rPr lang="en-US" altLang="zh-CN" b="1" u="sng" dirty="0" smtClean="0">
                <a:solidFill>
                  <a:srgbClr val="00B050"/>
                </a:solidFill>
                <a:latin typeface="Arial" charset="0"/>
              </a:rPr>
              <a:t> distributions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2600" y="6858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dirty="0" smtClean="0">
                <a:solidFill>
                  <a:srgbClr val="CC00CC"/>
                </a:solidFill>
              </a:rPr>
              <a:t>Gale, et al, PRL2013</a:t>
            </a:r>
            <a:endParaRPr lang="en-US" sz="1600" b="1" dirty="0">
              <a:solidFill>
                <a:srgbClr val="CC00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200" y="1600200"/>
            <a:ext cx="2286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CC00CC"/>
                </a:solidFill>
              </a:rPr>
              <a:t>Qiu</a:t>
            </a:r>
            <a:r>
              <a:rPr lang="en-US" sz="1600" b="1" dirty="0" smtClean="0">
                <a:solidFill>
                  <a:srgbClr val="CC00CC"/>
                </a:solidFill>
              </a:rPr>
              <a:t> &amp; Heinz, PLB 2012</a:t>
            </a:r>
            <a:endParaRPr lang="en-US" sz="1600" b="1" dirty="0">
              <a:solidFill>
                <a:srgbClr val="CC00CC"/>
              </a:solidFill>
            </a:endParaRPr>
          </a:p>
        </p:txBody>
      </p:sp>
      <p:pic>
        <p:nvPicPr>
          <p:cNvPr id="2760705" name="Picture 1"/>
          <p:cNvPicPr>
            <a:picLocks noChangeAspect="1" noChangeArrowheads="1"/>
          </p:cNvPicPr>
          <p:nvPr/>
        </p:nvPicPr>
        <p:blipFill>
          <a:blip r:embed="rId5" cstate="print"/>
          <a:srcRect l="35294" b="51145"/>
          <a:stretch>
            <a:fillRect/>
          </a:stretch>
        </p:blipFill>
        <p:spPr bwMode="auto">
          <a:xfrm>
            <a:off x="1905000" y="2133600"/>
            <a:ext cx="6705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 r="33296"/>
          <a:stretch>
            <a:fillRect/>
          </a:stretch>
        </p:blipFill>
        <p:spPr bwMode="auto">
          <a:xfrm>
            <a:off x="2889150" y="2895600"/>
            <a:ext cx="62548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096000" y="3124200"/>
            <a:ext cx="3048000" cy="390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 eaLnBrk="0" hangingPunct="0">
              <a:lnSpc>
                <a:spcPts val="2600"/>
              </a:lnSpc>
            </a:pPr>
            <a:r>
              <a:rPr kumimoji="0" lang="en-US" altLang="zh-CN" sz="1600" b="1" dirty="0" smtClean="0">
                <a:solidFill>
                  <a:srgbClr val="CC00CC"/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Zhu, Zhou, </a:t>
            </a:r>
            <a:r>
              <a:rPr kumimoji="0" lang="en-US" altLang="zh-CN" sz="1600" b="1" dirty="0" err="1" smtClean="0">
                <a:solidFill>
                  <a:srgbClr val="CC00CC"/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Xu</a:t>
            </a:r>
            <a:r>
              <a:rPr kumimoji="0" lang="en-US" altLang="zh-CN" sz="1600" b="1" dirty="0" smtClean="0">
                <a:solidFill>
                  <a:srgbClr val="CC00CC"/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,</a:t>
            </a:r>
            <a:r>
              <a:rPr kumimoji="0" lang="zh-CN" altLang="en-US" sz="1600" b="1" dirty="0" smtClean="0">
                <a:solidFill>
                  <a:srgbClr val="CC00CC"/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0" lang="en-US" altLang="zh-CN" sz="1600" b="1" dirty="0" smtClean="0">
                <a:solidFill>
                  <a:srgbClr val="CC00CC"/>
                </a:solidFill>
                <a:latin typeface="+mn-lt"/>
                <a:ea typeface="Arial Unicode MS" pitchFamily="34" charset="-122"/>
                <a:cs typeface="Arial Unicode MS" pitchFamily="34" charset="-122"/>
              </a:rPr>
              <a:t>Song,  PRC2017</a:t>
            </a:r>
            <a:endParaRPr lang="en-US" altLang="zh-CN" sz="1600" b="1" dirty="0" smtClean="0">
              <a:solidFill>
                <a:srgbClr val="CC00CC"/>
              </a:solidFill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2362200"/>
            <a:ext cx="26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CC00CC"/>
                </a:solidFill>
                <a:latin typeface="+mn-lt"/>
              </a:rPr>
              <a:t>Zhao, </a:t>
            </a:r>
            <a:r>
              <a:rPr lang="en-US" altLang="zh-CN" sz="1600" b="1" dirty="0" err="1" smtClean="0">
                <a:solidFill>
                  <a:srgbClr val="CC00CC"/>
                </a:solidFill>
                <a:latin typeface="+mn-lt"/>
              </a:rPr>
              <a:t>Xu</a:t>
            </a:r>
            <a:r>
              <a:rPr lang="en-US" altLang="zh-CN" sz="1600" b="1" dirty="0" smtClean="0">
                <a:solidFill>
                  <a:srgbClr val="CC00CC"/>
                </a:solidFill>
                <a:latin typeface="+mn-lt"/>
              </a:rPr>
              <a:t>, Song,  1703.10792</a:t>
            </a:r>
            <a:endParaRPr lang="zh-CN" altLang="en-US" sz="1600" b="1" dirty="0">
              <a:solidFill>
                <a:srgbClr val="CC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209800"/>
            <a:ext cx="3886200" cy="3962400"/>
            <a:chOff x="228600" y="1219200"/>
            <a:chExt cx="4038600" cy="3200400"/>
          </a:xfrm>
        </p:grpSpPr>
        <p:pic>
          <p:nvPicPr>
            <p:cNvPr id="8212" name="Picture 14" descr="Phasendiagra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19200"/>
              <a:ext cx="40386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Oval 16"/>
            <p:cNvSpPr>
              <a:spLocks noChangeArrowheads="1"/>
            </p:cNvSpPr>
            <p:nvPr/>
          </p:nvSpPr>
          <p:spPr bwMode="auto">
            <a:xfrm rot="600000">
              <a:off x="1374191" y="1988643"/>
              <a:ext cx="463486" cy="402276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8200" y="609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Correlated fluctuations near </a:t>
            </a:r>
          </a:p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QCD critical point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114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Fluctuations near the critical point</a:t>
            </a:r>
            <a:endParaRPr lang="zh-CN" alt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572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-dramatically increase near </a:t>
            </a:r>
            <a:r>
              <a:rPr lang="en-US" altLang="zh-CN" dirty="0" err="1" smtClean="0"/>
              <a:t>Tc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9530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zh-CN" dirty="0" smtClean="0"/>
              <a:t>-Strongly correlated</a:t>
            </a:r>
          </a:p>
          <a:p>
            <a:pPr algn="l"/>
            <a:r>
              <a:rPr lang="en-US" altLang="zh-CN" b="1" dirty="0" smtClean="0"/>
              <a:t>-</a:t>
            </a:r>
            <a:r>
              <a:rPr lang="en-US" altLang="zh-CN" b="1" dirty="0" smtClean="0">
                <a:solidFill>
                  <a:schemeClr val="accent2"/>
                </a:solidFill>
              </a:rPr>
              <a:t>Static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vs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dynamical </a:t>
            </a:r>
            <a:r>
              <a:rPr lang="en-US" altLang="zh-CN" b="1" dirty="0" smtClean="0"/>
              <a:t>critical </a:t>
            </a:r>
            <a:r>
              <a:rPr lang="en-US" altLang="zh-CN" b="1" dirty="0" err="1" smtClean="0"/>
              <a:t>fluct</a:t>
            </a:r>
            <a:r>
              <a:rPr lang="en-US" altLang="zh-CN" b="1" dirty="0" smtClean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228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Initial State Fluctuations</a:t>
            </a:r>
            <a:endParaRPr lang="zh-CN" alt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-QGP fireball evolutions smear-out the initial fluctuations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429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-uncorrelated (in general)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3048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RHIC BES</a:t>
            </a:r>
            <a:endParaRPr lang="zh-CN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1752600" y="1981200"/>
            <a:ext cx="60198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Static critical fluctuations</a:t>
            </a:r>
            <a:endParaRPr lang="zh-CN" altLang="en-US" sz="36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4038600"/>
            <a:ext cx="3403982" cy="1516992"/>
          </a:xfrm>
          <a:prstGeom prst="rect">
            <a:avLst/>
          </a:prstGeom>
        </p:spPr>
      </p:pic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533400" y="28194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Fluctuations of  particles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:  </a:t>
            </a:r>
            <a:endParaRPr lang="en-US" dirty="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077912" y="3733800"/>
          <a:ext cx="1325563" cy="457200"/>
        </p:xfrm>
        <a:graphic>
          <a:graphicData uri="http://schemas.openxmlformats.org/presentationml/2006/ole">
            <p:oleObj spid="_x0000_s2754562" name="Equation" r:id="rId5" imgW="825480" imgH="279360" progId="Equation.3">
              <p:embed/>
            </p:oleObj>
          </a:graphicData>
        </a:graphic>
      </p:graphicFrame>
      <p:graphicFrame>
        <p:nvGraphicFramePr>
          <p:cNvPr id="2809861" name="Object 11"/>
          <p:cNvGraphicFramePr>
            <a:graphicFrameLocks noChangeAspect="1"/>
          </p:cNvGraphicFramePr>
          <p:nvPr/>
        </p:nvGraphicFramePr>
        <p:xfrm>
          <a:off x="1066800" y="4267200"/>
          <a:ext cx="1430337" cy="457200"/>
        </p:xfrm>
        <a:graphic>
          <a:graphicData uri="http://schemas.openxmlformats.org/presentationml/2006/ole">
            <p:oleObj spid="_x0000_s2754564" name="Equation" r:id="rId6" imgW="888840" imgH="279360" progId="Equation.3">
              <p:embed/>
            </p:oleObj>
          </a:graphicData>
        </a:graphic>
      </p:graphicFrame>
      <p:graphicFrame>
        <p:nvGraphicFramePr>
          <p:cNvPr id="2809862" name="Object 11"/>
          <p:cNvGraphicFramePr>
            <a:graphicFrameLocks noChangeAspect="1"/>
          </p:cNvGraphicFramePr>
          <p:nvPr/>
        </p:nvGraphicFramePr>
        <p:xfrm>
          <a:off x="1143000" y="4768850"/>
          <a:ext cx="1327150" cy="457200"/>
        </p:xfrm>
        <a:graphic>
          <a:graphicData uri="http://schemas.openxmlformats.org/presentationml/2006/ole">
            <p:oleObj spid="_x0000_s2754565" name="Equation" r:id="rId7" imgW="825480" imgH="279360" progId="Equation.3">
              <p:embed/>
            </p:oleObj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43200" y="2590800"/>
            <a:ext cx="533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057400"/>
            <a:ext cx="1295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0" name="Rounded Rectangle 19"/>
          <p:cNvSpPr/>
          <p:nvPr/>
        </p:nvSpPr>
        <p:spPr>
          <a:xfrm>
            <a:off x="3124200" y="22860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1" name="Rounded Rectangle 20"/>
          <p:cNvSpPr/>
          <p:nvPr/>
        </p:nvSpPr>
        <p:spPr>
          <a:xfrm>
            <a:off x="1752600" y="1905000"/>
            <a:ext cx="914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2" name="Rectangle 21"/>
          <p:cNvSpPr/>
          <p:nvPr/>
        </p:nvSpPr>
        <p:spPr>
          <a:xfrm>
            <a:off x="2590800" y="22098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pic>
        <p:nvPicPr>
          <p:cNvPr id="24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2743200"/>
            <a:ext cx="1815489" cy="982822"/>
          </a:xfrm>
          <a:prstGeom prst="rect">
            <a:avLst/>
          </a:prstGeom>
        </p:spPr>
      </p:pic>
      <p:pic>
        <p:nvPicPr>
          <p:cNvPr id="25" name="图片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2590800"/>
            <a:ext cx="2161396" cy="1515285"/>
          </a:xfrm>
          <a:prstGeom prst="rect">
            <a:avLst/>
          </a:prstGeom>
        </p:spPr>
      </p:pic>
      <p:graphicFrame>
        <p:nvGraphicFramePr>
          <p:cNvPr id="2075655" name="Object 11"/>
          <p:cNvGraphicFramePr>
            <a:graphicFrameLocks noChangeAspect="1"/>
          </p:cNvGraphicFramePr>
          <p:nvPr/>
        </p:nvGraphicFramePr>
        <p:xfrm>
          <a:off x="5715000" y="3048000"/>
          <a:ext cx="509587" cy="374650"/>
        </p:xfrm>
        <a:graphic>
          <a:graphicData uri="http://schemas.openxmlformats.org/presentationml/2006/ole">
            <p:oleObj spid="_x0000_s2754566" name="Equation" r:id="rId10" imgW="317160" imgH="228600" progId="Equation.3">
              <p:embed/>
            </p:oleObj>
          </a:graphicData>
        </a:graphic>
      </p:graphicFrame>
      <p:graphicFrame>
        <p:nvGraphicFramePr>
          <p:cNvPr id="2075656" name="Object 11"/>
          <p:cNvGraphicFramePr>
            <a:graphicFrameLocks noChangeAspect="1"/>
          </p:cNvGraphicFramePr>
          <p:nvPr/>
        </p:nvGraphicFramePr>
        <p:xfrm>
          <a:off x="8153400" y="3048000"/>
          <a:ext cx="612775" cy="374650"/>
        </p:xfrm>
        <a:graphic>
          <a:graphicData uri="http://schemas.openxmlformats.org/presentationml/2006/ole">
            <p:oleObj spid="_x0000_s2754567" name="Equation" r:id="rId11" imgW="380880" imgH="228600" progId="Equation.3">
              <p:embed/>
            </p:oleObj>
          </a:graphicData>
        </a:graphic>
      </p:graphicFrame>
      <p:graphicFrame>
        <p:nvGraphicFramePr>
          <p:cNvPr id="2075657" name="Object 11"/>
          <p:cNvGraphicFramePr>
            <a:graphicFrameLocks noChangeAspect="1"/>
          </p:cNvGraphicFramePr>
          <p:nvPr/>
        </p:nvGraphicFramePr>
        <p:xfrm>
          <a:off x="7620000" y="4648200"/>
          <a:ext cx="511175" cy="374650"/>
        </p:xfrm>
        <a:graphic>
          <a:graphicData uri="http://schemas.openxmlformats.org/presentationml/2006/ole">
            <p:oleObj spid="_x0000_s2754568" name="Equation" r:id="rId12" imgW="317160" imgH="228600" progId="Equation.3">
              <p:embed/>
            </p:oleObj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1219200" y="60198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006600"/>
                </a:solidFill>
              </a:rPr>
              <a:t>Theoretical predictions on critical fluctuations  </a:t>
            </a:r>
            <a:endParaRPr lang="zh-CN" altLang="en-US" sz="3200" b="1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236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err="1" smtClean="0">
                <a:solidFill>
                  <a:srgbClr val="CC00CC"/>
                </a:solidFill>
              </a:rPr>
              <a:t>Stephanov</a:t>
            </a:r>
            <a:r>
              <a:rPr lang="en-US" altLang="zh-CN" b="1" dirty="0" smtClean="0">
                <a:solidFill>
                  <a:srgbClr val="CC00CC"/>
                </a:solidFill>
              </a:rPr>
              <a:t> PRL 2009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pic>
        <p:nvPicPr>
          <p:cNvPr id="20756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990600"/>
            <a:ext cx="2880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1676400"/>
            <a:ext cx="1371600" cy="6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1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175260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2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9800" y="1752600"/>
            <a:ext cx="232818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3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1676400"/>
            <a:ext cx="7664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108000" y="900000"/>
            <a:ext cx="8915400" cy="1447800"/>
          </a:xfrm>
          <a:prstGeom prst="round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7" name="Rectangle 26"/>
          <p:cNvSpPr/>
          <p:nvPr/>
        </p:nvSpPr>
        <p:spPr>
          <a:xfrm>
            <a:off x="609600" y="58674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Higher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</a:rPr>
              <a:t>cummulants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 (ratios) of net protons are sensitive observables to probe the QCD critical point 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 BES: </a:t>
            </a:r>
            <a:r>
              <a:rPr lang="en-US" altLang="zh-CN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20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1" lang="en-US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umulant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ratios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7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1"/>
            <a:ext cx="3657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14400"/>
            <a:ext cx="44196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90800" y="51054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7409743" y="52578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8382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CC00CC"/>
                </a:solidFill>
              </a:rPr>
              <a:t>Xiaofeng</a:t>
            </a:r>
            <a:r>
              <a:rPr lang="en-US" altLang="zh-CN" b="1" dirty="0" smtClean="0">
                <a:solidFill>
                  <a:srgbClr val="CC00CC"/>
                </a:solidFill>
              </a:rPr>
              <a:t>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Luo</a:t>
            </a:r>
            <a:r>
              <a:rPr lang="en-US" altLang="zh-CN" b="1" dirty="0" smtClean="0">
                <a:solidFill>
                  <a:srgbClr val="CC00CC"/>
                </a:solidFill>
              </a:rPr>
              <a:t> CPOD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1" y="685800"/>
            <a:ext cx="213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STAR PRL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195B0841-21C4-42A5-8FFD-1A1ED8796B51}" type="slidenum">
              <a:rPr lang="en-US" altLang="zh-CN" sz="2000" b="1" smtClean="0">
                <a:solidFill>
                  <a:srgbClr val="FF0000"/>
                </a:solidFill>
              </a:rPr>
              <a:pPr/>
              <a:t>9</a:t>
            </a:fld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7912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-Non-monotonic behavior, large deviation from the Poisson baseline 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6150114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008000"/>
                </a:solidFill>
              </a:rPr>
              <a:t>How to systematically describe the collision energy, centrality and acceptance cut dependence  ?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spcBef>
            <a:spcPts val="200"/>
          </a:spcBef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28446</TotalTime>
  <Words>2192</Words>
  <Application>Microsoft Office PowerPoint</Application>
  <PresentationFormat>On-screen Show (4:3)</PresentationFormat>
  <Paragraphs>296</Paragraphs>
  <Slides>41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默认设计模板</vt:lpstr>
      <vt:lpstr>Equation</vt:lpstr>
      <vt:lpstr>Slide 1</vt:lpstr>
      <vt:lpstr>Slide 2</vt:lpstr>
      <vt:lpstr>Slide 3</vt:lpstr>
      <vt:lpstr>Slide 4</vt:lpstr>
      <vt:lpstr>More observables for initial state fluctuations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</dc:creator>
  <cp:lastModifiedBy>PKU</cp:lastModifiedBy>
  <cp:revision>1951</cp:revision>
  <dcterms:created xsi:type="dcterms:W3CDTF">2008-03-08T21:31:53Z</dcterms:created>
  <dcterms:modified xsi:type="dcterms:W3CDTF">2017-08-10T11:38:29Z</dcterms:modified>
</cp:coreProperties>
</file>