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31" r:id="rId1"/>
  </p:sldMasterIdLst>
  <p:notesMasterIdLst>
    <p:notesMasterId r:id="rId27"/>
  </p:notes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4" autoAdjust="0"/>
    <p:restoredTop sz="95337"/>
  </p:normalViewPr>
  <p:slideViewPr>
    <p:cSldViewPr snapToGrid="0">
      <p:cViewPr>
        <p:scale>
          <a:sx n="93" d="100"/>
          <a:sy n="93" d="100"/>
        </p:scale>
        <p:origin x="62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49227-5B98-4540-97F8-B900198F397D}" type="datetimeFigureOut">
              <a:rPr lang="hu-HU" smtClean="0"/>
              <a:t>2017. 08. 08.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694F8-0A54-424E-928D-D3EAC3B0E4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5467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694F8-0A54-424E-928D-D3EAC3B0E438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9949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13748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2017.08.10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S. V. Greene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B143-5ED6-4B0B-9574-DF29F2FB9E67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1" y="62039"/>
            <a:ext cx="4238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202" y="62039"/>
            <a:ext cx="1376363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2017.08.10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V. Greene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B143-5ED6-4B0B-9574-DF29F2FB9E6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2017.08.10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V. Greene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B143-5ED6-4B0B-9574-DF29F2FB9E6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92" y="0"/>
            <a:ext cx="7045016" cy="78682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490" y="2801551"/>
            <a:ext cx="7543801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2017.08.10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B143-5ED6-4B0B-9574-DF29F2FB9E67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extBox 6"/>
          <p:cNvSpPr txBox="1"/>
          <p:nvPr userDrawn="1"/>
        </p:nvSpPr>
        <p:spPr>
          <a:xfrm>
            <a:off x="822959" y="1669774"/>
            <a:ext cx="7586404" cy="1325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908" y="74756"/>
            <a:ext cx="1376363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29" y="120361"/>
            <a:ext cx="4238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hu-HU" dirty="0" smtClean="0"/>
              <a:t>S. V. Greene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2017.08.10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S. V. Greene</a:t>
            </a: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B143-5ED6-4B0B-9574-DF29F2FB9E6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2017.08.10</a:t>
            </a:r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S. V. Greene</a:t>
            </a:r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B143-5ED6-4B0B-9574-DF29F2FB9E6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2017.08.10</a:t>
            </a:r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V. Greene</a:t>
            </a: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B143-5ED6-4B0B-9574-DF29F2FB9E6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2017.08.10</a:t>
            </a:r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S. V. Greene</a:t>
            </a: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B143-5ED6-4B0B-9574-DF29F2FB9E6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2017.08.10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S. V. Greene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07B143-5ED6-4B0B-9574-DF29F2FB9E6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2017.08.10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V. Greene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B143-5ED6-4B0B-9574-DF29F2FB9E6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0"/>
            <a:ext cx="7543800" cy="786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2017.08.10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hu-HU" dirty="0" smtClean="0"/>
              <a:t>S. V. Greene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807B143-5ED6-4B0B-9574-DF29F2FB9E67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35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2" r:id="rId1"/>
    <p:sldLayoutId id="2147484733" r:id="rId2"/>
    <p:sldLayoutId id="2147484734" r:id="rId3"/>
    <p:sldLayoutId id="2147484735" r:id="rId4"/>
    <p:sldLayoutId id="2147484736" r:id="rId5"/>
    <p:sldLayoutId id="2147484737" r:id="rId6"/>
    <p:sldLayoutId id="2147484738" r:id="rId7"/>
    <p:sldLayoutId id="2147484739" r:id="rId8"/>
    <p:sldLayoutId id="2147484740" r:id="rId9"/>
    <p:sldLayoutId id="2147484741" r:id="rId10"/>
    <p:sldLayoutId id="2147484742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5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Beam energy dependence of Levy fit parameters of the HBT </a:t>
            </a:r>
            <a:r>
              <a:rPr lang="en-US" sz="3200" dirty="0" smtClean="0"/>
              <a:t>correlation functions </a:t>
            </a:r>
            <a:r>
              <a:rPr lang="en-US" sz="3200" dirty="0"/>
              <a:t>measured by PHENIX at </a:t>
            </a:r>
            <a:r>
              <a:rPr lang="en-US" sz="3200" dirty="0" smtClean="0"/>
              <a:t>RHIC</a:t>
            </a:r>
            <a:br>
              <a:rPr lang="en-US" sz="32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Vicki Greene for the PHENIX </a:t>
            </a:r>
            <a:r>
              <a:rPr lang="en-US" sz="3200" dirty="0" smtClean="0"/>
              <a:t>Collaboration</a:t>
            </a:r>
            <a:br>
              <a:rPr lang="en-US" sz="3200" dirty="0" smtClean="0"/>
            </a:br>
            <a:r>
              <a:rPr lang="en-US" sz="3200" dirty="0" smtClean="0"/>
              <a:t>Vanderbilt University</a:t>
            </a:r>
            <a:endParaRPr lang="en-US" sz="3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CPOD </a:t>
            </a:r>
            <a:r>
              <a:rPr lang="en-US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59270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possible way of finding the critical point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160" y="1290803"/>
            <a:ext cx="7543801" cy="402336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QCD universality class ↔ 3D </a:t>
            </a:r>
            <a:r>
              <a:rPr lang="en-US" dirty="0" err="1"/>
              <a:t>Ising</a:t>
            </a:r>
            <a:endParaRPr lang="en-US" dirty="0"/>
          </a:p>
          <a:p>
            <a:pPr lvl="1"/>
            <a:r>
              <a:rPr lang="en-US" dirty="0" err="1"/>
              <a:t>Halasz</a:t>
            </a:r>
            <a:r>
              <a:rPr lang="en-US" dirty="0"/>
              <a:t> et al., Phys.Rev.D58 (1998) 096007</a:t>
            </a:r>
          </a:p>
          <a:p>
            <a:pPr lvl="1"/>
            <a:r>
              <a:rPr lang="en-US" dirty="0" err="1"/>
              <a:t>Stephanov</a:t>
            </a:r>
            <a:r>
              <a:rPr lang="en-US" dirty="0"/>
              <a:t> et al., Phys.Rev.Lett.81 (1998) 4816</a:t>
            </a:r>
          </a:p>
          <a:p>
            <a:r>
              <a:rPr lang="en-US" dirty="0"/>
              <a:t>At the critical point:</a:t>
            </a:r>
          </a:p>
          <a:p>
            <a:pPr lvl="1"/>
            <a:r>
              <a:rPr lang="en-US" dirty="0"/>
              <a:t>Random field 3D </a:t>
            </a:r>
            <a:r>
              <a:rPr lang="en-US" dirty="0" err="1"/>
              <a:t>Ising</a:t>
            </a:r>
            <a:r>
              <a:rPr lang="en-US" dirty="0"/>
              <a:t>: η = 0.50±0.05</a:t>
            </a:r>
            <a:br>
              <a:rPr lang="en-US" dirty="0"/>
            </a:br>
            <a:r>
              <a:rPr lang="en-US" dirty="0" err="1"/>
              <a:t>Rieger</a:t>
            </a:r>
            <a:r>
              <a:rPr lang="en-US" dirty="0"/>
              <a:t>, Phys.Rev.B52 (1995) 6659</a:t>
            </a:r>
          </a:p>
          <a:p>
            <a:pPr lvl="1"/>
            <a:r>
              <a:rPr lang="en-US" dirty="0"/>
              <a:t>3D </a:t>
            </a:r>
            <a:r>
              <a:rPr lang="en-US" dirty="0" err="1"/>
              <a:t>Ising</a:t>
            </a:r>
            <a:r>
              <a:rPr lang="en-US" dirty="0"/>
              <a:t>: η = 0.03631(3)</a:t>
            </a:r>
            <a:br>
              <a:rPr lang="en-US" dirty="0"/>
            </a:br>
            <a:r>
              <a:rPr lang="en-US" dirty="0"/>
              <a:t>El-</a:t>
            </a:r>
            <a:r>
              <a:rPr lang="en-US" dirty="0" err="1"/>
              <a:t>Showk</a:t>
            </a:r>
            <a:r>
              <a:rPr lang="en-US" dirty="0"/>
              <a:t> et al., J.Stat.Phys.157 (4-5): 869</a:t>
            </a:r>
          </a:p>
          <a:p>
            <a:pPr>
              <a:buFont typeface="Arial" charset="0"/>
              <a:buChar char="•"/>
            </a:pPr>
            <a:r>
              <a:rPr lang="en-US" dirty="0"/>
              <a:t>Modulo finite size effects</a:t>
            </a:r>
          </a:p>
          <a:p>
            <a:pPr>
              <a:buFont typeface="Arial" charset="0"/>
              <a:buChar char="•"/>
            </a:pPr>
            <a:r>
              <a:rPr lang="en-US" dirty="0"/>
              <a:t>Distance from the critical point?</a:t>
            </a:r>
          </a:p>
          <a:p>
            <a:pPr>
              <a:buFont typeface="Arial" charset="0"/>
              <a:buChar char="•"/>
            </a:pPr>
            <a:r>
              <a:rPr lang="en-US" dirty="0"/>
              <a:t>Motivation for precise Levy HBT!</a:t>
            </a:r>
          </a:p>
          <a:p>
            <a:pPr>
              <a:buFont typeface="Arial" charset="0"/>
              <a:buChar char="•"/>
            </a:pPr>
            <a:r>
              <a:rPr lang="en-US" sz="2100" dirty="0"/>
              <a:t>Change in α</a:t>
            </a:r>
            <a:r>
              <a:rPr lang="en-US" sz="2100" baseline="-25000" dirty="0"/>
              <a:t>Levy</a:t>
            </a:r>
            <a:r>
              <a:rPr lang="en-US" sz="2100" dirty="0"/>
              <a:t> proximity </a:t>
            </a:r>
            <a:r>
              <a:rPr lang="en-US" dirty="0"/>
              <a:t>of CEP?</a:t>
            </a:r>
          </a:p>
          <a:p>
            <a:pPr>
              <a:buFont typeface="Arial" charset="0"/>
              <a:buChar char="•"/>
            </a:pPr>
            <a:r>
              <a:rPr lang="en-US" dirty="0"/>
              <a:t>Non-static system, finite size effects may modify all this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2017.08.10</a:t>
            </a:r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3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mtClean="0"/>
              <a:t>S. V. Greene</a:t>
            </a:r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B143-5ED6-4B0B-9574-DF29F2FB9E67}" type="slidenum">
              <a:rPr lang="en-US" smtClean="0"/>
              <a:t>10</a:t>
            </a:fld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393" y="1192696"/>
            <a:ext cx="4082937" cy="348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PHENIX Levy HBT analysis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4428" y="1074752"/>
            <a:ext cx="8217524" cy="4749703"/>
          </a:xfrm>
        </p:spPr>
        <p:txBody>
          <a:bodyPr>
            <a:noAutofit/>
          </a:bodyPr>
          <a:lstStyle/>
          <a:p>
            <a:r>
              <a:rPr lang="en-US" sz="2400" dirty="0"/>
              <a:t>Dataset used for the analysis:</a:t>
            </a:r>
          </a:p>
          <a:p>
            <a:pPr lvl="1">
              <a:spcAft>
                <a:spcPts val="200"/>
              </a:spcAft>
            </a:pPr>
            <a:r>
              <a:rPr lang="en-US" sz="2000" dirty="0"/>
              <a:t>Run-10, </a:t>
            </a:r>
            <a:r>
              <a:rPr lang="en-US" sz="2000" dirty="0" err="1"/>
              <a:t>Au+Au</a:t>
            </a:r>
            <a:r>
              <a:rPr lang="en-US" sz="2000" dirty="0"/>
              <a:t>, √</a:t>
            </a:r>
            <a:r>
              <a:rPr lang="en-US" sz="2000" dirty="0" err="1"/>
              <a:t>s</a:t>
            </a:r>
            <a:r>
              <a:rPr lang="en-US" sz="2000" baseline="-25000" dirty="0" err="1"/>
              <a:t>NN</a:t>
            </a:r>
            <a:r>
              <a:rPr lang="en-US" sz="2000" dirty="0"/>
              <a:t> = 200 GeV, 7.3∙10</a:t>
            </a:r>
            <a:r>
              <a:rPr lang="en-US" sz="2000" baseline="30000" dirty="0"/>
              <a:t>9</a:t>
            </a:r>
            <a:r>
              <a:rPr lang="en-US" sz="2000" dirty="0"/>
              <a:t> events</a:t>
            </a:r>
          </a:p>
          <a:p>
            <a:pPr lvl="1">
              <a:spcAft>
                <a:spcPts val="200"/>
              </a:spcAft>
            </a:pPr>
            <a:r>
              <a:rPr lang="en-US" sz="2000" dirty="0" smtClean="0"/>
              <a:t>Primarily minimum </a:t>
            </a:r>
            <a:r>
              <a:rPr lang="en-US" sz="2000" dirty="0"/>
              <a:t>bias results so </a:t>
            </a:r>
            <a:r>
              <a:rPr lang="en-US" sz="2000" dirty="0" smtClean="0"/>
              <a:t>far; some results presented as function of centrality</a:t>
            </a:r>
            <a:endParaRPr lang="en-US" sz="2000" dirty="0"/>
          </a:p>
          <a:p>
            <a:pPr lvl="1">
              <a:spcAft>
                <a:spcPts val="200"/>
              </a:spcAft>
            </a:pPr>
            <a:r>
              <a:rPr lang="en-US" sz="2000" dirty="0"/>
              <a:t>Additional </a:t>
            </a:r>
            <a:r>
              <a:rPr lang="en-US" sz="2000" dirty="0" smtClean="0"/>
              <a:t>offline </a:t>
            </a:r>
            <a:r>
              <a:rPr lang="en-US" sz="2000" dirty="0"/>
              <a:t>requirements: vertex less than 30 cm away from center</a:t>
            </a:r>
          </a:p>
          <a:p>
            <a:pPr lvl="1">
              <a:spcAft>
                <a:spcPts val="200"/>
              </a:spcAft>
            </a:pPr>
            <a:r>
              <a:rPr lang="en-US" sz="2000" dirty="0"/>
              <a:t>Particle </a:t>
            </a:r>
            <a:r>
              <a:rPr lang="en-US" sz="2000" dirty="0" smtClean="0"/>
              <a:t>identification</a:t>
            </a:r>
            <a:r>
              <a:rPr lang="en-US" sz="2000" dirty="0"/>
              <a:t>:</a:t>
            </a:r>
          </a:p>
          <a:p>
            <a:pPr lvl="2"/>
            <a:r>
              <a:rPr lang="en-US" sz="1600" dirty="0"/>
              <a:t>time-of-flight data from </a:t>
            </a:r>
            <a:r>
              <a:rPr lang="en-US" sz="1600" dirty="0" err="1"/>
              <a:t>PbSc</a:t>
            </a:r>
            <a:r>
              <a:rPr lang="en-US" sz="1600" dirty="0"/>
              <a:t> East/West, TOF East/West, momentum, flight length</a:t>
            </a:r>
          </a:p>
          <a:p>
            <a:pPr lvl="2"/>
            <a:r>
              <a:rPr lang="en-US" sz="1600" dirty="0"/>
              <a:t>2σ cuts on m</a:t>
            </a:r>
            <a:r>
              <a:rPr lang="en-US" sz="1600" baseline="30000" dirty="0"/>
              <a:t>2</a:t>
            </a:r>
            <a:r>
              <a:rPr lang="en-US" sz="1600" dirty="0"/>
              <a:t> distribution</a:t>
            </a:r>
          </a:p>
          <a:p>
            <a:pPr lvl="1">
              <a:spcAft>
                <a:spcPts val="200"/>
              </a:spcAft>
            </a:pPr>
            <a:r>
              <a:rPr lang="en-US" sz="2000" dirty="0"/>
              <a:t>Single track cuts: </a:t>
            </a:r>
            <a:r>
              <a:rPr lang="en-US" sz="1600" dirty="0"/>
              <a:t>2 σ matching cuts in TOF &amp; </a:t>
            </a:r>
            <a:r>
              <a:rPr lang="en-US" sz="1600" dirty="0" err="1"/>
              <a:t>PbSc</a:t>
            </a:r>
            <a:r>
              <a:rPr lang="en-US" sz="1600" dirty="0"/>
              <a:t> for </a:t>
            </a:r>
            <a:r>
              <a:rPr lang="en-US" sz="1600" dirty="0" err="1"/>
              <a:t>pions</a:t>
            </a:r>
            <a:endParaRPr lang="en-US" sz="1600" dirty="0"/>
          </a:p>
          <a:p>
            <a:pPr lvl="1">
              <a:spcAft>
                <a:spcPts val="200"/>
              </a:spcAft>
            </a:pPr>
            <a:r>
              <a:rPr lang="en-US" sz="2000" dirty="0"/>
              <a:t>Pair-cuts:</a:t>
            </a:r>
          </a:p>
          <a:p>
            <a:pPr lvl="2">
              <a:spcBef>
                <a:spcPts val="0"/>
              </a:spcBef>
            </a:pPr>
            <a:r>
              <a:rPr lang="en-US" sz="1600" dirty="0"/>
              <a:t>A random member of pairs assoc. with hits on same tower were removed</a:t>
            </a:r>
          </a:p>
          <a:p>
            <a:pPr lvl="2">
              <a:spcBef>
                <a:spcPts val="0"/>
              </a:spcBef>
            </a:pPr>
            <a:r>
              <a:rPr lang="en-US" sz="1600" dirty="0"/>
              <a:t>customary shaped cuts in </a:t>
            </a:r>
            <a:r>
              <a:rPr lang="en-US" sz="1600" dirty="0" err="1"/>
              <a:t>Δφ</a:t>
            </a:r>
            <a:r>
              <a:rPr lang="en-US" sz="1600" dirty="0"/>
              <a:t> - </a:t>
            </a:r>
            <a:r>
              <a:rPr lang="en-US" sz="1600" dirty="0" err="1"/>
              <a:t>Δz</a:t>
            </a:r>
            <a:r>
              <a:rPr lang="en-US" sz="1600" dirty="0"/>
              <a:t> plane for Drift Chamber, </a:t>
            </a:r>
            <a:r>
              <a:rPr lang="en-US" sz="1600" dirty="0" err="1"/>
              <a:t>PbSc</a:t>
            </a:r>
            <a:r>
              <a:rPr lang="en-US" sz="1600" dirty="0"/>
              <a:t> East/West, TOF East/West</a:t>
            </a:r>
          </a:p>
          <a:p>
            <a:pPr>
              <a:spcBef>
                <a:spcPts val="400"/>
              </a:spcBef>
            </a:pPr>
            <a:r>
              <a:rPr lang="en-US" sz="2400" dirty="0"/>
              <a:t>1D corr. </a:t>
            </a:r>
            <a:r>
              <a:rPr lang="en-US" sz="2400" dirty="0" err="1"/>
              <a:t>func</a:t>
            </a:r>
            <a:r>
              <a:rPr lang="en-US" sz="2400" dirty="0"/>
              <a:t>. as a function of |</a:t>
            </a:r>
            <a:r>
              <a:rPr lang="en-US" sz="2400" dirty="0" err="1"/>
              <a:t>k|</a:t>
            </a:r>
            <a:r>
              <a:rPr lang="en-US" sz="2400" baseline="-25000" dirty="0" err="1"/>
              <a:t>LCMS</a:t>
            </a:r>
            <a:r>
              <a:rPr lang="en-US" sz="2400" dirty="0"/>
              <a:t> in various </a:t>
            </a:r>
            <a:r>
              <a:rPr lang="en-US" sz="2400" dirty="0" err="1"/>
              <a:t>m</a:t>
            </a:r>
            <a:r>
              <a:rPr lang="en-US" sz="2400" baseline="-25000" dirty="0" err="1"/>
              <a:t>T</a:t>
            </a:r>
            <a:r>
              <a:rPr lang="en-US" sz="2400" dirty="0"/>
              <a:t> </a:t>
            </a:r>
            <a:r>
              <a:rPr lang="en-US" sz="2400" dirty="0" smtClean="0"/>
              <a:t>bins</a:t>
            </a:r>
            <a:r>
              <a:rPr lang="en-US" sz="2400" dirty="0"/>
              <a:t>	</a:t>
            </a:r>
            <a:endParaRPr lang="en-US" sz="2400" dirty="0"/>
          </a:p>
          <a:p>
            <a:pPr lvl="1">
              <a:buFont typeface="Arial" charset="0"/>
              <a:buChar char="•"/>
            </a:pPr>
            <a:r>
              <a:rPr lang="en-US" sz="2000" dirty="0" err="1" smtClean="0"/>
              <a:t>k</a:t>
            </a:r>
            <a:r>
              <a:rPr lang="en-US" sz="2000" baseline="-25000" dirty="0" err="1" smtClean="0"/>
              <a:t>LCMS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is 3-momentum difference in longitudinal co-moving system </a:t>
            </a:r>
            <a:endParaRPr lang="en-US" sz="2000" dirty="0" smtClean="0"/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Levy </a:t>
            </a:r>
            <a:r>
              <a:rPr lang="en-US" sz="2000" dirty="0"/>
              <a:t>fits for 31 </a:t>
            </a:r>
            <a:r>
              <a:rPr lang="en-US" sz="2000" dirty="0" err="1"/>
              <a:t>m</a:t>
            </a:r>
            <a:r>
              <a:rPr lang="en-US" sz="2000" baseline="-25000" dirty="0" err="1"/>
              <a:t>T</a:t>
            </a:r>
            <a:r>
              <a:rPr lang="en-US" sz="2000" dirty="0"/>
              <a:t> bins with Coulomb effect </a:t>
            </a:r>
            <a:r>
              <a:rPr lang="en-US" sz="2000" dirty="0" smtClean="0"/>
              <a:t>incorporated</a:t>
            </a:r>
          </a:p>
          <a:p>
            <a:pPr lvl="1"/>
            <a:r>
              <a:rPr lang="mr-IN" sz="1600" dirty="0" smtClean="0"/>
              <a:t>0.228</a:t>
            </a:r>
            <a:r>
              <a:rPr lang="en-US" sz="2000" dirty="0" smtClean="0"/>
              <a:t> </a:t>
            </a:r>
            <a:r>
              <a:rPr lang="mr-IN" sz="2000" dirty="0" smtClean="0"/>
              <a:t>&lt;</a:t>
            </a:r>
            <a:r>
              <a:rPr lang="en-US" sz="2000" dirty="0" smtClean="0"/>
              <a:t> </a:t>
            </a:r>
            <a:r>
              <a:rPr lang="mr-IN" sz="2000" dirty="0" err="1" smtClean="0"/>
              <a:t>m</a:t>
            </a:r>
            <a:r>
              <a:rPr lang="mr-IN" sz="2000" baseline="-25000" dirty="0" err="1" smtClean="0"/>
              <a:t>T</a:t>
            </a:r>
            <a:r>
              <a:rPr lang="en-US" sz="2000" dirty="0" smtClean="0"/>
              <a:t> </a:t>
            </a:r>
            <a:r>
              <a:rPr lang="mr-IN" sz="2000" dirty="0" smtClean="0"/>
              <a:t>&lt;</a:t>
            </a:r>
            <a:r>
              <a:rPr lang="en-US" sz="2000" dirty="0" smtClean="0"/>
              <a:t> </a:t>
            </a:r>
            <a:r>
              <a:rPr lang="mr-IN" sz="1600" dirty="0" smtClean="0"/>
              <a:t>0.871</a:t>
            </a:r>
            <a:r>
              <a:rPr lang="en-US" sz="2000" dirty="0" smtClean="0"/>
              <a:t> GeV/c</a:t>
            </a:r>
            <a:endParaRPr lang="en-US" sz="20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2017.08.10</a:t>
            </a:r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3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mtClean="0"/>
              <a:t>S. V. Greene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B143-5ED6-4B0B-9574-DF29F2FB9E6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98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53" y="1167951"/>
            <a:ext cx="5597852" cy="4406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54" y="1167951"/>
            <a:ext cx="5597851" cy="440664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C(|</a:t>
            </a:r>
            <a:r>
              <a:rPr lang="en-US" dirty="0" err="1"/>
              <a:t>k|</a:t>
            </a:r>
            <a:r>
              <a:rPr lang="en-US" baseline="-25000" dirty="0" err="1"/>
              <a:t>LCMS</a:t>
            </a:r>
            <a:r>
              <a:rPr lang="en-US" dirty="0"/>
              <a:t>) measurement result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3552" y="1061501"/>
            <a:ext cx="7543801" cy="4637560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Measured in 31 </a:t>
            </a:r>
            <a:r>
              <a:rPr lang="en-US" dirty="0" err="1"/>
              <a:t>m</a:t>
            </a:r>
            <a:r>
              <a:rPr lang="en-US" baseline="-25000" dirty="0" err="1"/>
              <a:t>T</a:t>
            </a:r>
            <a:r>
              <a:rPr lang="en-US" dirty="0"/>
              <a:t> bins</a:t>
            </a:r>
          </a:p>
          <a:p>
            <a:pPr>
              <a:buFont typeface="Arial" charset="0"/>
              <a:buChar char="•"/>
            </a:pPr>
            <a:r>
              <a:rPr lang="en-US" dirty="0"/>
              <a:t>Fitted with Coulomb-</a:t>
            </a:r>
            <a:br>
              <a:rPr lang="en-US" dirty="0"/>
            </a:br>
            <a:r>
              <a:rPr lang="en-US" dirty="0"/>
              <a:t>incorporated function</a:t>
            </a:r>
          </a:p>
          <a:p>
            <a:pPr>
              <a:buFont typeface="Arial" charset="0"/>
              <a:buChar char="•"/>
            </a:pPr>
            <a:r>
              <a:rPr lang="en-US" dirty="0"/>
              <a:t>Coulomb-factor</a:t>
            </a:r>
            <a:br>
              <a:rPr lang="en-US" dirty="0"/>
            </a:br>
            <a:r>
              <a:rPr lang="en-US" dirty="0"/>
              <a:t>displayed separately</a:t>
            </a:r>
          </a:p>
          <a:p>
            <a:pPr>
              <a:buFont typeface="Arial" charset="0"/>
              <a:buChar char="•"/>
            </a:pPr>
            <a:r>
              <a:rPr lang="en-US" dirty="0"/>
              <a:t>All fits converged</a:t>
            </a:r>
          </a:p>
          <a:p>
            <a:pPr>
              <a:buFont typeface="Arial" charset="0"/>
              <a:buChar char="•"/>
            </a:pPr>
            <a:r>
              <a:rPr lang="en-US" dirty="0"/>
              <a:t>Confidence levels</a:t>
            </a:r>
            <a:br>
              <a:rPr lang="en-US" dirty="0"/>
            </a:br>
            <a:r>
              <a:rPr lang="en-US" dirty="0"/>
              <a:t>all acceptable</a:t>
            </a:r>
          </a:p>
          <a:p>
            <a:pPr>
              <a:buFont typeface="Arial" charset="0"/>
              <a:buChar char="•"/>
            </a:pPr>
            <a:r>
              <a:rPr lang="en-US" dirty="0"/>
              <a:t>χ values scatter</a:t>
            </a:r>
            <a:br>
              <a:rPr lang="en-US" dirty="0"/>
            </a:br>
            <a:r>
              <a:rPr lang="en-US" dirty="0"/>
              <a:t>around 0 properly</a:t>
            </a:r>
          </a:p>
          <a:p>
            <a:pPr>
              <a:buFont typeface="Arial" charset="0"/>
              <a:buChar char="•"/>
            </a:pPr>
            <a:r>
              <a:rPr lang="en-US" dirty="0"/>
              <a:t>Physical parameters:</a:t>
            </a:r>
            <a:br>
              <a:rPr lang="en-US" dirty="0"/>
            </a:br>
            <a:r>
              <a:rPr lang="en-US" dirty="0"/>
              <a:t>R, λ, </a:t>
            </a:r>
            <a:r>
              <a:rPr lang="en-US" dirty="0"/>
              <a:t>α </a:t>
            </a:r>
            <a:r>
              <a:rPr lang="en-US" dirty="0"/>
              <a:t>measured </a:t>
            </a:r>
            <a:br>
              <a:rPr lang="en-US" dirty="0"/>
            </a:br>
            <a:r>
              <a:rPr lang="en-US" dirty="0"/>
              <a:t>versus pair </a:t>
            </a:r>
            <a:r>
              <a:rPr lang="en-US" dirty="0" err="1"/>
              <a:t>m</a:t>
            </a:r>
            <a:r>
              <a:rPr lang="en-US" baseline="-25000" dirty="0" err="1"/>
              <a:t>T</a:t>
            </a:r>
            <a:endParaRPr lang="en-US" baseline="-2500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2017.08.10</a:t>
            </a:r>
            <a:endParaRPr lang="en-US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3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mtClean="0"/>
              <a:t>S. V. Greene</a:t>
            </a:r>
            <a:endParaRPr lang="en-US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B143-5ED6-4B0B-9574-DF29F2FB9E6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36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Levy scale parameter 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00099" y="4772465"/>
            <a:ext cx="7543801" cy="92302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400"/>
              </a:spcBef>
              <a:buFont typeface="Arial" charset="0"/>
              <a:buChar char="•"/>
            </a:pPr>
            <a:r>
              <a:rPr lang="en-US" dirty="0"/>
              <a:t>Similar decreasing trend as Gaussian HBT radii</a:t>
            </a:r>
          </a:p>
          <a:p>
            <a:pPr>
              <a:spcBef>
                <a:spcPts val="400"/>
              </a:spcBef>
              <a:buFont typeface="Arial" charset="0"/>
              <a:buChar char="•"/>
            </a:pPr>
            <a:r>
              <a:rPr lang="en-US" dirty="0"/>
              <a:t>Hydro </a:t>
            </a:r>
            <a:r>
              <a:rPr lang="en-US" dirty="0" smtClean="0"/>
              <a:t>behavior </a:t>
            </a:r>
            <a:r>
              <a:rPr lang="en-US" dirty="0"/>
              <a:t>not invalid</a:t>
            </a:r>
          </a:p>
          <a:p>
            <a:pPr>
              <a:spcBef>
                <a:spcPts val="400"/>
              </a:spcBef>
              <a:buFont typeface="Arial" charset="0"/>
              <a:buChar char="•"/>
            </a:pPr>
            <a:r>
              <a:rPr lang="en-US" dirty="0"/>
              <a:t>The linear scaling of 1/R</a:t>
            </a:r>
            <a:r>
              <a:rPr lang="en-US" baseline="30000" dirty="0"/>
              <a:t>2</a:t>
            </a:r>
            <a:r>
              <a:rPr lang="en-US" dirty="0"/>
              <a:t>, breaks for high </a:t>
            </a:r>
            <a:r>
              <a:rPr lang="en-US" dirty="0" err="1"/>
              <a:t>m</a:t>
            </a:r>
            <a:r>
              <a:rPr lang="en-US" baseline="-25000" dirty="0" err="1"/>
              <a:t>T</a:t>
            </a:r>
            <a:endParaRPr lang="en-US" baseline="-2500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2017.08.10</a:t>
            </a:r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3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mtClean="0"/>
              <a:t>S. V. Greene</a:t>
            </a:r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B143-5ED6-4B0B-9574-DF29F2FB9E67}" type="slidenum">
              <a:rPr lang="en-US" smtClean="0"/>
              <a:t>13</a:t>
            </a:fld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7898"/>
            <a:ext cx="9144000" cy="328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Correlation strength λ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4918" y="4611970"/>
            <a:ext cx="7543801" cy="1699404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buFont typeface="Arial" charset="0"/>
              <a:buChar char="•"/>
            </a:pPr>
            <a:r>
              <a:rPr lang="en-US" sz="1800" dirty="0"/>
              <a:t>From the Core-Halo model: λ=(core/(</a:t>
            </a:r>
            <a:r>
              <a:rPr lang="en-US" sz="1800" dirty="0" err="1"/>
              <a:t>core+halo</a:t>
            </a:r>
            <a:r>
              <a:rPr lang="en-US" sz="1800" dirty="0"/>
              <a:t>))</a:t>
            </a:r>
            <a:r>
              <a:rPr lang="en-US" sz="1800" baseline="30000" dirty="0"/>
              <a:t>2</a:t>
            </a:r>
          </a:p>
          <a:p>
            <a:pPr>
              <a:spcBef>
                <a:spcPts val="400"/>
              </a:spcBef>
              <a:buFont typeface="Arial" charset="0"/>
              <a:buChar char="•"/>
            </a:pPr>
            <a:r>
              <a:rPr lang="en-US" sz="1800" dirty="0"/>
              <a:t>Observed decrease </a:t>
            </a:r>
            <a:r>
              <a:rPr lang="en-US" sz="1800" dirty="0" smtClean="0"/>
              <a:t>(“hole</a:t>
            </a:r>
            <a:r>
              <a:rPr lang="en-US" sz="1800" dirty="0"/>
              <a:t>”) at small </a:t>
            </a:r>
            <a:r>
              <a:rPr lang="en-US" sz="1800" dirty="0" err="1"/>
              <a:t>m</a:t>
            </a:r>
            <a:r>
              <a:rPr lang="en-US" sz="1800" baseline="-25000" dirty="0" err="1"/>
              <a:t>T</a:t>
            </a:r>
            <a:r>
              <a:rPr lang="en-US" sz="1800" dirty="0"/>
              <a:t> → increase of halo fraction</a:t>
            </a:r>
          </a:p>
          <a:p>
            <a:pPr>
              <a:spcBef>
                <a:spcPts val="400"/>
              </a:spcBef>
              <a:buFont typeface="Arial" charset="0"/>
              <a:buChar char="•"/>
            </a:pPr>
            <a:r>
              <a:rPr lang="en-US" sz="1800" dirty="0"/>
              <a:t>Different effects can cause changes in λ</a:t>
            </a:r>
          </a:p>
          <a:p>
            <a:pPr>
              <a:spcBef>
                <a:spcPts val="400"/>
              </a:spcBef>
              <a:buFont typeface="Arial" charset="0"/>
              <a:buChar char="•"/>
            </a:pPr>
            <a:r>
              <a:rPr lang="en-US" sz="1800" dirty="0" err="1"/>
              <a:t>λ</a:t>
            </a:r>
            <a:r>
              <a:rPr lang="en-US" sz="1800" dirty="0"/>
              <a:t>/</a:t>
            </a:r>
            <a:r>
              <a:rPr lang="en-US" sz="1800" dirty="0" err="1"/>
              <a:t>λ</a:t>
            </a:r>
            <a:r>
              <a:rPr lang="en-US" sz="1800" baseline="-25000" dirty="0" err="1"/>
              <a:t>max</a:t>
            </a:r>
            <a:r>
              <a:rPr lang="en-US" sz="1800" dirty="0"/>
              <a:t> </a:t>
            </a:r>
            <a:r>
              <a:rPr lang="en-US" sz="1800" dirty="0" smtClean="0"/>
              <a:t>saturates </a:t>
            </a:r>
            <a:r>
              <a:rPr lang="en-US" sz="1800" dirty="0"/>
              <a:t>with smaller systematic uncertainties</a:t>
            </a: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2017.08.10</a:t>
            </a:r>
            <a:endParaRPr lang="en-US" dirty="0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3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mtClean="0"/>
              <a:t>S. V. Greene</a:t>
            </a:r>
            <a:endParaRPr lang="en-US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B143-5ED6-4B0B-9574-DF29F2FB9E67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" y="894309"/>
            <a:ext cx="9144000" cy="332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5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possible (?) interpretation of λ(</a:t>
            </a:r>
            <a:r>
              <a:rPr lang="en-US" dirty="0" err="1"/>
              <a:t>m</a:t>
            </a:r>
            <a:r>
              <a:rPr lang="en-US" baseline="-25000" dirty="0" err="1"/>
              <a:t>T</a:t>
            </a:r>
            <a:r>
              <a:rPr lang="en-US" dirty="0"/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2959" y="4442604"/>
            <a:ext cx="7543801" cy="1935447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λ(</a:t>
            </a:r>
            <a:r>
              <a:rPr lang="en-US" dirty="0" err="1"/>
              <a:t>m</a:t>
            </a:r>
            <a:r>
              <a:rPr lang="en-US" baseline="-25000" dirty="0" err="1"/>
              <a:t>T</a:t>
            </a:r>
            <a:r>
              <a:rPr lang="en-US" dirty="0"/>
              <a:t>) measures core/(</a:t>
            </a:r>
            <a:r>
              <a:rPr lang="en-US" dirty="0" err="1"/>
              <a:t>core+halo</a:t>
            </a:r>
            <a:r>
              <a:rPr lang="en-US" dirty="0"/>
              <a:t>) fraction</a:t>
            </a:r>
          </a:p>
          <a:p>
            <a:pPr>
              <a:spcBef>
                <a:spcPts val="400"/>
              </a:spcBef>
            </a:pPr>
            <a:r>
              <a:rPr lang="en-US" dirty="0"/>
              <a:t>May be connected to mass </a:t>
            </a:r>
            <a:r>
              <a:rPr lang="en-US" dirty="0" smtClean="0"/>
              <a:t>modifications </a:t>
            </a:r>
            <a:r>
              <a:rPr lang="en-US" dirty="0"/>
              <a:t>(c.f. chiral restoration)</a:t>
            </a:r>
          </a:p>
          <a:p>
            <a:pPr lvl="1">
              <a:spcAft>
                <a:spcPts val="200"/>
              </a:spcAft>
            </a:pPr>
            <a:r>
              <a:rPr lang="en-US" dirty="0"/>
              <a:t>Decreased η’ mass → η’ enhancement → halo enhancement</a:t>
            </a:r>
          </a:p>
          <a:p>
            <a:pPr lvl="1">
              <a:spcAft>
                <a:spcPts val="200"/>
              </a:spcAft>
            </a:pPr>
            <a:r>
              <a:rPr lang="en-US" dirty="0"/>
              <a:t>Kinematics: η’ decay </a:t>
            </a:r>
            <a:r>
              <a:rPr lang="en-US" dirty="0" err="1"/>
              <a:t>pions</a:t>
            </a:r>
            <a:r>
              <a:rPr lang="en-US" dirty="0"/>
              <a:t> will have low </a:t>
            </a:r>
            <a:r>
              <a:rPr lang="en-US" dirty="0" err="1"/>
              <a:t>m</a:t>
            </a:r>
            <a:r>
              <a:rPr lang="en-US" baseline="-25000" dirty="0" err="1"/>
              <a:t>T</a:t>
            </a:r>
            <a:r>
              <a:rPr lang="en-US" dirty="0"/>
              <a:t> → decreased λ(</a:t>
            </a:r>
            <a:r>
              <a:rPr lang="en-US" dirty="0" err="1"/>
              <a:t>m</a:t>
            </a:r>
            <a:r>
              <a:rPr lang="en-US" baseline="-25000" dirty="0" err="1"/>
              <a:t>T</a:t>
            </a:r>
            <a:r>
              <a:rPr lang="en-US" dirty="0"/>
              <a:t>) at low </a:t>
            </a:r>
            <a:r>
              <a:rPr lang="en-US" dirty="0" err="1"/>
              <a:t>m</a:t>
            </a:r>
            <a:r>
              <a:rPr lang="en-US" baseline="-25000" dirty="0" err="1"/>
              <a:t>T</a:t>
            </a:r>
            <a:endParaRPr lang="en-US" baseline="-25000" dirty="0"/>
          </a:p>
          <a:p>
            <a:pPr lvl="1">
              <a:spcAft>
                <a:spcPts val="200"/>
              </a:spcAft>
            </a:pPr>
            <a:r>
              <a:rPr lang="en-US" dirty="0"/>
              <a:t>Compatibility with unmodified in-medium η’ mass?</a:t>
            </a:r>
            <a:br>
              <a:rPr lang="en-US" dirty="0"/>
            </a:br>
            <a:r>
              <a:rPr lang="en-US" sz="1200" dirty="0" err="1"/>
              <a:t>Kapusta</a:t>
            </a:r>
            <a:r>
              <a:rPr lang="en-US" sz="1200" dirty="0"/>
              <a:t>, </a:t>
            </a:r>
            <a:r>
              <a:rPr lang="en-US" sz="1200" dirty="0" err="1"/>
              <a:t>Kharzeev</a:t>
            </a:r>
            <a:r>
              <a:rPr lang="en-US" sz="1200" dirty="0"/>
              <a:t>, </a:t>
            </a:r>
            <a:r>
              <a:rPr lang="en-US" sz="1200" dirty="0" err="1"/>
              <a:t>McLerran</a:t>
            </a:r>
            <a:r>
              <a:rPr lang="en-US" sz="1200" dirty="0"/>
              <a:t>, </a:t>
            </a:r>
            <a:r>
              <a:rPr lang="en-US" sz="1200" dirty="0" err="1"/>
              <a:t>Phys.Rev</a:t>
            </a:r>
            <a:r>
              <a:rPr lang="en-US" sz="1200" dirty="0"/>
              <a:t>. D53 (1996) 5028, hep-</a:t>
            </a:r>
            <a:r>
              <a:rPr lang="en-US" sz="1200" dirty="0" err="1"/>
              <a:t>ph</a:t>
            </a:r>
            <a:r>
              <a:rPr lang="en-US" sz="1200" dirty="0"/>
              <a:t>/9507343</a:t>
            </a:r>
            <a:br>
              <a:rPr lang="en-US" sz="1200" dirty="0"/>
            </a:br>
            <a:r>
              <a:rPr lang="en-US" sz="1200" dirty="0"/>
              <a:t>Vance, </a:t>
            </a:r>
            <a:r>
              <a:rPr lang="en-US" sz="1200" dirty="0" err="1"/>
              <a:t>Csörgő</a:t>
            </a:r>
            <a:r>
              <a:rPr lang="en-US" sz="1200" dirty="0"/>
              <a:t>, </a:t>
            </a:r>
            <a:r>
              <a:rPr lang="en-US" sz="1200" dirty="0" err="1"/>
              <a:t>Kharzeev</a:t>
            </a:r>
            <a:r>
              <a:rPr lang="en-US" sz="1200" dirty="0"/>
              <a:t>, </a:t>
            </a:r>
            <a:r>
              <a:rPr lang="en-US" sz="1200" dirty="0" err="1"/>
              <a:t>Phys.Rev.Lett</a:t>
            </a:r>
            <a:r>
              <a:rPr lang="en-US" sz="1200" dirty="0"/>
              <a:t>. 81 (1998) 2205, </a:t>
            </a:r>
            <a:r>
              <a:rPr lang="en-US" sz="1200" dirty="0" err="1"/>
              <a:t>nucl-th</a:t>
            </a:r>
            <a:r>
              <a:rPr lang="en-US" sz="1200" dirty="0"/>
              <a:t>/9802074</a:t>
            </a:r>
            <a:br>
              <a:rPr lang="en-US" sz="1200" dirty="0"/>
            </a:br>
            <a:r>
              <a:rPr lang="en-US" sz="1200" dirty="0" err="1"/>
              <a:t>Csörgő</a:t>
            </a:r>
            <a:r>
              <a:rPr lang="en-US" sz="1200" dirty="0"/>
              <a:t>, </a:t>
            </a:r>
            <a:r>
              <a:rPr lang="en-US" sz="1200" dirty="0" err="1"/>
              <a:t>Vértesi</a:t>
            </a:r>
            <a:r>
              <a:rPr lang="en-US" sz="1200" dirty="0"/>
              <a:t>, </a:t>
            </a:r>
            <a:r>
              <a:rPr lang="en-US" sz="1200" dirty="0" err="1"/>
              <a:t>Sziklai</a:t>
            </a:r>
            <a:r>
              <a:rPr lang="en-US" sz="1200" dirty="0"/>
              <a:t>, </a:t>
            </a:r>
            <a:r>
              <a:rPr lang="en-US" sz="1200" dirty="0" err="1"/>
              <a:t>Phys.Rev.Lett</a:t>
            </a:r>
            <a:r>
              <a:rPr lang="en-US" sz="1200" dirty="0"/>
              <a:t>. 105 (2010) 182301, arXiv:0912.5526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2017.08.10</a:t>
            </a:r>
            <a:endParaRPr lang="en-US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3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mtClean="0"/>
              <a:t>S. V. Greene</a:t>
            </a:r>
            <a:endParaRPr lang="en-US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B143-5ED6-4B0B-9574-DF29F2FB9E67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66" y="1793443"/>
            <a:ext cx="7496355" cy="259307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235" y="1307082"/>
            <a:ext cx="4331775" cy="313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0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Lévy exponent α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73572" y="4497787"/>
            <a:ext cx="7968646" cy="152894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200"/>
              </a:spcBef>
              <a:buFont typeface="Arial" charset="0"/>
              <a:buChar char="•"/>
            </a:pPr>
            <a:r>
              <a:rPr lang="en-US" dirty="0"/>
              <a:t>The measured value is far from Gaussian (α = 2) and </a:t>
            </a:r>
            <a:r>
              <a:rPr lang="en-US" dirty="0" smtClean="0"/>
              <a:t>inconsistent with exponential </a:t>
            </a:r>
            <a:r>
              <a:rPr lang="en-US" dirty="0"/>
              <a:t>(α = 1)</a:t>
            </a:r>
          </a:p>
          <a:p>
            <a:pPr>
              <a:spcBef>
                <a:spcPts val="200"/>
              </a:spcBef>
              <a:buFont typeface="Arial" charset="0"/>
              <a:buChar char="•"/>
            </a:pPr>
            <a:r>
              <a:rPr lang="en-US" dirty="0"/>
              <a:t>Also far from the </a:t>
            </a:r>
            <a:r>
              <a:rPr lang="en-US" dirty="0" smtClean="0"/>
              <a:t>random field 3D </a:t>
            </a:r>
            <a:r>
              <a:rPr lang="en-US" dirty="0" err="1"/>
              <a:t>Ising</a:t>
            </a:r>
            <a:r>
              <a:rPr lang="en-US" dirty="0"/>
              <a:t> value at CEP (α = 0.5)</a:t>
            </a:r>
          </a:p>
          <a:p>
            <a:pPr>
              <a:spcBef>
                <a:spcPts val="200"/>
              </a:spcBef>
              <a:buFont typeface="Arial" charset="0"/>
              <a:buChar char="•"/>
            </a:pPr>
            <a:r>
              <a:rPr lang="en-US" dirty="0"/>
              <a:t>More or less constant (at least within systematic </a:t>
            </a:r>
            <a:r>
              <a:rPr lang="en-US" dirty="0" smtClean="0"/>
              <a:t>uncertainties</a:t>
            </a:r>
            <a:r>
              <a:rPr lang="en-US" dirty="0" smtClean="0"/>
              <a:t>)</a:t>
            </a:r>
            <a:endParaRPr lang="en-US" dirty="0"/>
          </a:p>
          <a:p>
            <a:pPr>
              <a:spcBef>
                <a:spcPts val="200"/>
              </a:spcBef>
              <a:buFont typeface="Arial" charset="0"/>
              <a:buChar char="•"/>
            </a:pPr>
            <a:r>
              <a:rPr lang="en-US" dirty="0"/>
              <a:t>Motivation to do fits with fixed α = </a:t>
            </a:r>
            <a:r>
              <a:rPr lang="en-US" dirty="0" smtClean="0"/>
              <a:t>1.134</a:t>
            </a:r>
            <a:endParaRPr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2017.08.10</a:t>
            </a:r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3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mtClean="0"/>
              <a:t>S. V. Greene</a:t>
            </a:r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B143-5ED6-4B0B-9574-DF29F2FB9E67}" type="slidenum">
              <a:rPr lang="en-US" smtClean="0"/>
              <a:t>16</a:t>
            </a:fld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65" y="1042539"/>
            <a:ext cx="9144000" cy="334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0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Levy scale parameter R with fixed α = 1.134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00099" y="4993148"/>
            <a:ext cx="7543801" cy="114181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Smoother </a:t>
            </a:r>
            <a:r>
              <a:rPr lang="en-US" dirty="0" smtClean="0"/>
              <a:t>trend with </a:t>
            </a:r>
            <a:r>
              <a:rPr lang="en-US" dirty="0"/>
              <a:t>fixed α</a:t>
            </a:r>
            <a:endParaRPr lang="en-US" dirty="0"/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Remarkable linearity of 1/R</a:t>
            </a:r>
            <a:r>
              <a:rPr lang="en-US" baseline="30000" dirty="0"/>
              <a:t>2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Hydro behavior valid, despite α &lt; 2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2017.08.10</a:t>
            </a:r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3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mtClean="0"/>
              <a:t>S. V. Greene</a:t>
            </a:r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B143-5ED6-4B0B-9574-DF29F2FB9E67}" type="slidenum">
              <a:rPr lang="en-US" smtClean="0"/>
              <a:t>17</a:t>
            </a:fld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7471"/>
            <a:ext cx="9144000" cy="333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4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Newly discovered scaling parameter </a:t>
            </a:r>
            <a:r>
              <a:rPr lang="en-US" dirty="0" err="1"/>
              <a:t>Rhat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25352" y="4977441"/>
            <a:ext cx="4631522" cy="133159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Empirically found scaling parameter</a:t>
            </a:r>
          </a:p>
          <a:p>
            <a:pPr>
              <a:buFont typeface="Arial" charset="0"/>
              <a:buChar char="•"/>
            </a:pPr>
            <a:r>
              <a:rPr lang="en-US" dirty="0"/>
              <a:t>Linear in </a:t>
            </a:r>
            <a:r>
              <a:rPr lang="en-US" dirty="0" err="1"/>
              <a:t>m</a:t>
            </a:r>
            <a:r>
              <a:rPr lang="en-US" baseline="-25000" dirty="0" err="1"/>
              <a:t>T</a:t>
            </a:r>
            <a:endParaRPr lang="en-US" baseline="-25000" dirty="0"/>
          </a:p>
          <a:p>
            <a:pPr>
              <a:buFont typeface="Arial" charset="0"/>
              <a:buChar char="•"/>
            </a:pPr>
            <a:r>
              <a:rPr lang="en-US" dirty="0"/>
              <a:t>Physical interpretation: open question</a:t>
            </a:r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2017.08.10</a:t>
            </a:r>
            <a:endParaRPr lang="en-US" dirty="0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3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mtClean="0"/>
              <a:t>S. V. Greene</a:t>
            </a:r>
            <a:endParaRPr lang="en-US" dirty="0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B143-5ED6-4B0B-9574-DF29F2FB9E67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02" y="786822"/>
            <a:ext cx="2503561" cy="539284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363" y="937569"/>
            <a:ext cx="5660548" cy="408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5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Newly discovered scaling parameter </a:t>
            </a:r>
            <a:r>
              <a:rPr lang="en-US" dirty="0" err="1"/>
              <a:t>Rhat</a:t>
            </a:r>
            <a:endParaRPr lang="en-US" dirty="0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2017.08.10</a:t>
            </a:r>
            <a:endParaRPr lang="en-US" dirty="0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3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mtClean="0"/>
              <a:t>S. V. Greene</a:t>
            </a:r>
            <a:endParaRPr lang="en-US" dirty="0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B143-5ED6-4B0B-9574-DF29F2FB9E67}" type="slidenum">
              <a:rPr lang="en-US" smtClean="0"/>
              <a:t>19</a:t>
            </a:fld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81" y="786822"/>
            <a:ext cx="2826985" cy="4166943"/>
          </a:xfrm>
          <a:prstGeom prst="rect">
            <a:avLst/>
          </a:prstGeom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989167" y="4971015"/>
            <a:ext cx="8090715" cy="12575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α=1.134 fixed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661" y="937570"/>
            <a:ext cx="5647640" cy="4107374"/>
          </a:xfrm>
          <a:prstGeom prst="rect">
            <a:avLst/>
          </a:prstGeom>
        </p:spPr>
      </p:pic>
      <p:sp>
        <p:nvSpPr>
          <p:cNvPr id="8" name="Tartalom helye 2"/>
          <p:cNvSpPr txBox="1">
            <a:spLocks/>
          </p:cNvSpPr>
          <p:nvPr/>
        </p:nvSpPr>
        <p:spPr>
          <a:xfrm>
            <a:off x="4425352" y="4977441"/>
            <a:ext cx="4631522" cy="133159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Empirically found scaling parameter</a:t>
            </a:r>
          </a:p>
          <a:p>
            <a:r>
              <a:rPr lang="en-US" dirty="0"/>
              <a:t>Linear in </a:t>
            </a:r>
            <a:r>
              <a:rPr lang="en-US" dirty="0" err="1"/>
              <a:t>m</a:t>
            </a:r>
            <a:r>
              <a:rPr lang="en-US" baseline="-25000" dirty="0" err="1"/>
              <a:t>T</a:t>
            </a:r>
            <a:endParaRPr lang="en-US" baseline="-25000" dirty="0"/>
          </a:p>
          <a:p>
            <a:r>
              <a:rPr lang="en-US" dirty="0"/>
              <a:t>Physical interpretation: open question</a:t>
            </a:r>
          </a:p>
        </p:txBody>
      </p:sp>
    </p:spTree>
    <p:extLst>
      <p:ext uri="{BB962C8B-B14F-4D97-AF65-F5344CB8AC3E}">
        <p14:creationId xmlns:p14="http://schemas.microsoft.com/office/powerpoint/2010/main" val="190106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thanks to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72" y="1471514"/>
            <a:ext cx="7543801" cy="402336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400" dirty="0" smtClean="0"/>
              <a:t>Mate </a:t>
            </a:r>
            <a:r>
              <a:rPr lang="en-US" sz="2400" dirty="0" err="1" smtClean="0"/>
              <a:t>Csanad</a:t>
            </a:r>
            <a:endParaRPr lang="en-US" sz="2400" dirty="0" smtClean="0"/>
          </a:p>
          <a:p>
            <a:pPr>
              <a:buFont typeface="Arial" charset="0"/>
              <a:buChar char="•"/>
            </a:pPr>
            <a:r>
              <a:rPr lang="en-US" sz="2400" dirty="0"/>
              <a:t>Daniel </a:t>
            </a:r>
            <a:r>
              <a:rPr lang="en-US" sz="2400" dirty="0" err="1"/>
              <a:t>Kincses</a:t>
            </a:r>
            <a:r>
              <a:rPr lang="en-US" sz="2400" dirty="0"/>
              <a:t> </a:t>
            </a:r>
            <a:endParaRPr lang="en-US" sz="2400" dirty="0" smtClean="0"/>
          </a:p>
          <a:p>
            <a:pPr>
              <a:buFont typeface="Arial" charset="0"/>
              <a:buChar char="•"/>
            </a:pPr>
            <a:r>
              <a:rPr lang="en-US" sz="2400" dirty="0" smtClean="0"/>
              <a:t>Sandor </a:t>
            </a:r>
            <a:r>
              <a:rPr lang="en-US" sz="2400" dirty="0" err="1"/>
              <a:t>Lokos</a:t>
            </a:r>
            <a:r>
              <a:rPr lang="en-US" sz="2400" dirty="0"/>
              <a:t> </a:t>
            </a:r>
          </a:p>
          <a:p>
            <a:pPr>
              <a:buFont typeface="Arial" charset="0"/>
              <a:buChar char="•"/>
            </a:pPr>
            <a:r>
              <a:rPr lang="en-US" sz="2400" dirty="0" err="1" smtClean="0"/>
              <a:t>Marton</a:t>
            </a:r>
            <a:r>
              <a:rPr lang="en-US" sz="2400" dirty="0" smtClean="0"/>
              <a:t> Nagy</a:t>
            </a:r>
          </a:p>
          <a:p>
            <a:pPr>
              <a:buFont typeface="Arial" charset="0"/>
              <a:buChar char="•"/>
            </a:pPr>
            <a:r>
              <a:rPr lang="en-US" sz="2400" dirty="0" err="1" smtClean="0"/>
              <a:t>Tamás</a:t>
            </a:r>
            <a:r>
              <a:rPr lang="en-US" sz="2400" dirty="0" smtClean="0"/>
              <a:t> </a:t>
            </a:r>
            <a:r>
              <a:rPr lang="en-US" sz="2400" dirty="0" err="1" smtClean="0"/>
              <a:t>Csörgő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2017.08.10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hu-HU" dirty="0" smtClean="0"/>
              <a:t>S. V. Greene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B143-5ED6-4B0B-9574-DF29F2FB9E67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65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Levy exponent α at 200 GeV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92803" y="4630668"/>
            <a:ext cx="7543801" cy="402336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Slightly non-monotonic behavior as a function of </a:t>
            </a:r>
            <a:r>
              <a:rPr lang="en-US" dirty="0" err="1"/>
              <a:t>m</a:t>
            </a:r>
            <a:r>
              <a:rPr lang="en-US" baseline="-25000" dirty="0" err="1"/>
              <a:t>T</a:t>
            </a:r>
            <a:endParaRPr lang="en-US" baseline="-25000" dirty="0"/>
          </a:p>
          <a:p>
            <a:pPr>
              <a:buFont typeface="Arial" charset="0"/>
              <a:buChar char="•"/>
            </a:pPr>
            <a:r>
              <a:rPr lang="en-US" dirty="0"/>
              <a:t>Average &lt;α&gt; non-monotonic behavior versus </a:t>
            </a:r>
            <a:r>
              <a:rPr lang="en-US" dirty="0" err="1"/>
              <a:t>N</a:t>
            </a:r>
            <a:r>
              <a:rPr lang="en-US" baseline="-25000" dirty="0" err="1"/>
              <a:t>part</a:t>
            </a:r>
            <a:endParaRPr lang="en-US" baseline="-25000" dirty="0"/>
          </a:p>
          <a:p>
            <a:pPr>
              <a:buFont typeface="Arial" charset="0"/>
              <a:buChar char="•"/>
            </a:pPr>
            <a:r>
              <a:rPr lang="en-US" dirty="0"/>
              <a:t>α = &lt;α&gt; constant fits were performed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2017.08.10</a:t>
            </a:r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3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mtClean="0"/>
              <a:t>S. V. Greene</a:t>
            </a:r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B143-5ED6-4B0B-9574-DF29F2FB9E67}" type="slidenum">
              <a:rPr lang="en-US" smtClean="0"/>
              <a:t>20</a:t>
            </a:fld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" y="1161041"/>
            <a:ext cx="9144000" cy="309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3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Levy exponent α at 39 and 64 GeV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4898" y="4630668"/>
            <a:ext cx="7543801" cy="4023360"/>
          </a:xfrm>
        </p:spPr>
        <p:txBody>
          <a:bodyPr/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Levy exponent : no sign</a:t>
            </a:r>
            <a:r>
              <a:rPr lang="hu-HU" dirty="0" err="1" smtClean="0"/>
              <a:t>ificant</a:t>
            </a:r>
            <a:r>
              <a:rPr lang="en-US" dirty="0" smtClean="0"/>
              <a:t> </a:t>
            </a:r>
            <a:r>
              <a:rPr lang="en-US" dirty="0"/>
              <a:t>change vs √</a:t>
            </a:r>
            <a:r>
              <a:rPr lang="en-US" dirty="0" err="1"/>
              <a:t>s</a:t>
            </a:r>
            <a:r>
              <a:rPr lang="en-US" baseline="-25000" dirty="0" err="1"/>
              <a:t>NN</a:t>
            </a:r>
            <a:r>
              <a:rPr lang="en-US" dirty="0"/>
              <a:t> at 39-62-200 GeV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Usual values between 1 and 1.5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Non-monotonicity in </a:t>
            </a:r>
            <a:r>
              <a:rPr lang="en-US" dirty="0" err="1"/>
              <a:t>m</a:t>
            </a:r>
            <a:r>
              <a:rPr lang="en-US" baseline="-25000" dirty="0" err="1"/>
              <a:t>T</a:t>
            </a:r>
            <a:endParaRPr lang="en-US" baseline="-2500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2017.08.10</a:t>
            </a:r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3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mtClean="0"/>
              <a:t>S. V. Greene</a:t>
            </a:r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B143-5ED6-4B0B-9574-DF29F2FB9E67}" type="slidenum">
              <a:rPr lang="en-US" smtClean="0"/>
              <a:t>21</a:t>
            </a:fld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9001"/>
            <a:ext cx="9144000" cy="337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2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2961" y="262933"/>
            <a:ext cx="7543800" cy="786822"/>
          </a:xfrm>
        </p:spPr>
        <p:txBody>
          <a:bodyPr>
            <a:normAutofit fontScale="90000"/>
          </a:bodyPr>
          <a:lstStyle/>
          <a:p>
            <a:r>
              <a:rPr lang="en-US" dirty="0"/>
              <a:t>Levy R: similar trends for all energies and centralities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960" y="1197434"/>
            <a:ext cx="7061813" cy="5114673"/>
          </a:xfrm>
          <a:prstGeom prst="rect">
            <a:avLst/>
          </a:prstGeom>
        </p:spPr>
      </p:pic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2017.08.10</a:t>
            </a:r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3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mtClean="0"/>
              <a:t>S. V. Greene</a:t>
            </a:r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B143-5ED6-4B0B-9574-DF29F2FB9E67}" type="slidenum">
              <a:rPr lang="en-US" smtClean="0"/>
              <a:t>22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381742" y="2008909"/>
                <a:ext cx="10436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</m:oMath>
                </a14:m>
                <a:r>
                  <a:rPr lang="en-US" dirty="0" smtClean="0"/>
                  <a:t> fixed</a:t>
                </a:r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42" y="2008909"/>
                <a:ext cx="1043602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319888" y="4073236"/>
                <a:ext cx="10436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</m:oMath>
                </a14:m>
                <a:r>
                  <a:rPr lang="en-US" dirty="0" smtClean="0"/>
                  <a:t> free</a:t>
                </a:r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888" y="4073236"/>
                <a:ext cx="1043602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873751" y="4262294"/>
                <a:ext cx="10436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</m:oMath>
                </a14:m>
                <a:r>
                  <a:rPr lang="en-US" dirty="0" smtClean="0"/>
                  <a:t> free</a:t>
                </a:r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751" y="4262294"/>
                <a:ext cx="1043602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633562" y="1639577"/>
                <a:ext cx="80483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</m:oMath>
                </a14:m>
                <a:r>
                  <a:rPr lang="en-US" dirty="0" smtClean="0"/>
                  <a:t> free</a:t>
                </a:r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562" y="1639577"/>
                <a:ext cx="804838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9836" r="-151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66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“Hole</a:t>
            </a:r>
            <a:r>
              <a:rPr lang="en-US" dirty="0"/>
              <a:t>” in λ: all energies and centralities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180" y="945115"/>
            <a:ext cx="7447846" cy="5365342"/>
          </a:xfrm>
          <a:prstGeom prst="rect">
            <a:avLst/>
          </a:prstGeom>
        </p:spPr>
      </p:pic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2017.08.10</a:t>
            </a:r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3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mtClean="0"/>
              <a:t>S. V. Greene</a:t>
            </a:r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B143-5ED6-4B0B-9574-DF29F2FB9E67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473646" y="3953101"/>
                <a:ext cx="10436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</m:oMath>
                </a14:m>
                <a:r>
                  <a:rPr lang="en-US" dirty="0" smtClean="0"/>
                  <a:t> free</a:t>
                </a:r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646" y="3953101"/>
                <a:ext cx="1043602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231815" y="3953101"/>
                <a:ext cx="10436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</m:oMath>
                </a14:m>
                <a:r>
                  <a:rPr lang="en-US" dirty="0" smtClean="0"/>
                  <a:t> free</a:t>
                </a:r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815" y="3953101"/>
                <a:ext cx="1043602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381742" y="1149927"/>
                <a:ext cx="10436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</m:oMath>
                </a14:m>
                <a:r>
                  <a:rPr lang="en-US" dirty="0" smtClean="0"/>
                  <a:t> fixed</a:t>
                </a:r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42" y="1149927"/>
                <a:ext cx="1043602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217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Rhat</a:t>
            </a:r>
            <a:r>
              <a:rPr lang="en-US" dirty="0"/>
              <a:t> scaling: all energies and centralities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280" y="786822"/>
            <a:ext cx="7448293" cy="5364804"/>
          </a:xfrm>
          <a:prstGeom prst="rect">
            <a:avLst/>
          </a:prstGeom>
        </p:spPr>
      </p:pic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2017.08.10</a:t>
            </a:r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3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mtClean="0"/>
              <a:t>S. V. Greene</a:t>
            </a:r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B143-5ED6-4B0B-9574-DF29F2FB9E67}" type="slidenum">
              <a:rPr lang="en-US" smtClean="0"/>
              <a:t>24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381742" y="1573644"/>
                <a:ext cx="10436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</m:oMath>
                </a14:m>
                <a:r>
                  <a:rPr lang="en-US" dirty="0" smtClean="0"/>
                  <a:t> fixed</a:t>
                </a:r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42" y="1573644"/>
                <a:ext cx="1043602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958555" y="4008519"/>
                <a:ext cx="10436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</m:oMath>
                </a14:m>
                <a:r>
                  <a:rPr lang="en-US" dirty="0" smtClean="0"/>
                  <a:t> free</a:t>
                </a:r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555" y="4008519"/>
                <a:ext cx="1043602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671573" y="3862635"/>
                <a:ext cx="10436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</m:oMath>
                </a14:m>
                <a:r>
                  <a:rPr lang="en-US" dirty="0" smtClean="0"/>
                  <a:t> free</a:t>
                </a:r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573" y="3862635"/>
                <a:ext cx="1043602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721037" y="1204312"/>
                <a:ext cx="95612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</m:oMath>
                </a14:m>
                <a:r>
                  <a:rPr lang="en-US" dirty="0" smtClean="0"/>
                  <a:t> free</a:t>
                </a:r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037" y="1204312"/>
                <a:ext cx="956127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57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3552" y="944585"/>
            <a:ext cx="8035811" cy="5098405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Bose-Einstein </a:t>
            </a:r>
            <a:r>
              <a:rPr lang="en-US" dirty="0"/>
              <a:t>correlation functions, run-10 200 GeV </a:t>
            </a:r>
            <a:r>
              <a:rPr lang="en-US" dirty="0" err="1"/>
              <a:t>Au+Au</a:t>
            </a:r>
            <a:r>
              <a:rPr lang="en-US" dirty="0"/>
              <a:t>, ~7 billion events</a:t>
            </a:r>
          </a:p>
          <a:p>
            <a:pPr>
              <a:buFont typeface="Arial" charset="0"/>
              <a:buChar char="•"/>
            </a:pPr>
            <a:r>
              <a:rPr lang="en-US" dirty="0"/>
              <a:t>Levy fits yield statistically acceptable description</a:t>
            </a:r>
          </a:p>
          <a:p>
            <a:pPr>
              <a:buFont typeface="Arial" charset="0"/>
              <a:buChar char="•"/>
            </a:pPr>
            <a:r>
              <a:rPr lang="en-US" dirty="0"/>
              <a:t>Fine </a:t>
            </a:r>
            <a:r>
              <a:rPr lang="en-US" dirty="0" err="1"/>
              <a:t>m</a:t>
            </a:r>
            <a:r>
              <a:rPr lang="en-US" baseline="-25000" dirty="0" err="1"/>
              <a:t>T</a:t>
            </a:r>
            <a:r>
              <a:rPr lang="en-US" dirty="0"/>
              <a:t> binned Levy source parameters (R, λ, α)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Nearly constant α, away from 2, 1 and 0.5 ↔ distance to CEP?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Linear scaling of 1/R</a:t>
            </a:r>
            <a:r>
              <a:rPr lang="en-US" sz="2000" baseline="30000" dirty="0"/>
              <a:t>2</a:t>
            </a:r>
            <a:r>
              <a:rPr lang="en-US" sz="2000" dirty="0"/>
              <a:t> vs </a:t>
            </a:r>
            <a:r>
              <a:rPr lang="en-US" sz="2000" dirty="0" err="1"/>
              <a:t>m</a:t>
            </a:r>
            <a:r>
              <a:rPr lang="en-US" sz="2000" baseline="-25000" dirty="0" err="1"/>
              <a:t>T</a:t>
            </a:r>
            <a:r>
              <a:rPr lang="en-US" sz="2000" dirty="0"/>
              <a:t> ↔ hydro?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Low-</a:t>
            </a:r>
            <a:r>
              <a:rPr lang="en-US" sz="2000" dirty="0" err="1"/>
              <a:t>m</a:t>
            </a:r>
            <a:r>
              <a:rPr lang="en-US" sz="2000" baseline="-25000" dirty="0" err="1"/>
              <a:t>T</a:t>
            </a:r>
            <a:r>
              <a:rPr lang="en-US" sz="2000" dirty="0"/>
              <a:t> decrease in λ(</a:t>
            </a:r>
            <a:r>
              <a:rPr lang="en-US" sz="2000" dirty="0" err="1"/>
              <a:t>m</a:t>
            </a:r>
            <a:r>
              <a:rPr lang="en-US" sz="2000" baseline="-25000" dirty="0" err="1"/>
              <a:t>T</a:t>
            </a:r>
            <a:r>
              <a:rPr lang="en-US" sz="2000" dirty="0"/>
              <a:t>) ↔ resonances, in-medium η’ mass?</a:t>
            </a:r>
          </a:p>
          <a:p>
            <a:pPr>
              <a:buFont typeface="Arial" charset="0"/>
              <a:buChar char="•"/>
            </a:pPr>
            <a:r>
              <a:rPr lang="en-US" dirty="0"/>
              <a:t>New, empirically found scaling parameter </a:t>
            </a:r>
            <a:r>
              <a:rPr lang="en-US" dirty="0" err="1"/>
              <a:t>Rhat</a:t>
            </a:r>
            <a:r>
              <a:rPr lang="en-US" dirty="0"/>
              <a:t>=R/(λ∙(1+α))</a:t>
            </a:r>
          </a:p>
          <a:p>
            <a:pPr>
              <a:buFont typeface="Arial" charset="0"/>
              <a:buChar char="•"/>
            </a:pPr>
            <a:r>
              <a:rPr lang="en-US" dirty="0"/>
              <a:t>Centrality and collision energy dependence also explored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No α decrease down to 39 GeV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Non-monotonic α vs </a:t>
            </a:r>
            <a:r>
              <a:rPr lang="en-US" sz="2000" dirty="0" err="1"/>
              <a:t>N</a:t>
            </a:r>
            <a:r>
              <a:rPr lang="en-US" sz="2000" baseline="-25000" dirty="0" err="1"/>
              <a:t>part</a:t>
            </a:r>
            <a:r>
              <a:rPr lang="en-US" sz="2000" dirty="0"/>
              <a:t> dependence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“Hole</a:t>
            </a:r>
            <a:r>
              <a:rPr lang="en-US" sz="2000" dirty="0"/>
              <a:t>” in λ(</a:t>
            </a:r>
            <a:r>
              <a:rPr lang="en-US" sz="2000" dirty="0" err="1"/>
              <a:t>m</a:t>
            </a:r>
            <a:r>
              <a:rPr lang="en-US" sz="2000" baseline="-25000" dirty="0" err="1"/>
              <a:t>T</a:t>
            </a:r>
            <a:r>
              <a:rPr lang="en-US" sz="2000" dirty="0"/>
              <a:t>) present down to 39 GeV (c.f. SPS result without hole!)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No change in 1/R</a:t>
            </a:r>
            <a:r>
              <a:rPr lang="en-US" sz="2000" baseline="30000" dirty="0"/>
              <a:t>2</a:t>
            </a:r>
            <a:r>
              <a:rPr lang="en-US" sz="2000" dirty="0"/>
              <a:t> and 1/</a:t>
            </a:r>
            <a:r>
              <a:rPr lang="en-US" sz="2000" dirty="0" err="1"/>
              <a:t>Rhat</a:t>
            </a:r>
            <a:r>
              <a:rPr lang="en-US" sz="2000" dirty="0"/>
              <a:t> scaling </a:t>
            </a:r>
            <a:r>
              <a:rPr lang="en-US" sz="2000" dirty="0" smtClean="0"/>
              <a:t>with centrality and Collision energy</a:t>
            </a:r>
            <a:endParaRPr lang="en-US" sz="20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2017.08.10</a:t>
            </a:r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3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mtClean="0"/>
              <a:t>S. V. Greene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B143-5ED6-4B0B-9574-DF29F2FB9E6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8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38" y="898767"/>
            <a:ext cx="8392236" cy="28119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38" y="898767"/>
            <a:ext cx="8392236" cy="281194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PHENIX Experiment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800099" y="4149690"/>
                <a:ext cx="7543801" cy="2125429"/>
              </a:xfrm>
            </p:spPr>
            <p:txBody>
              <a:bodyPr>
                <a:norm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dirty="0"/>
                  <a:t>Versatile detector, </a:t>
                </a:r>
                <a:r>
                  <a:rPr lang="en-US" dirty="0" smtClean="0"/>
                  <a:t>operated through </a:t>
                </a:r>
                <a:r>
                  <a:rPr lang="en-US" dirty="0"/>
                  <a:t>2016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dirty="0"/>
                  <a:t>Tracking via Drift Chambers and Pad Chambers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dirty="0"/>
                  <a:t>Charged pion ID with TOF, </a:t>
                </a:r>
                <a:r>
                  <a:rPr lang="en-US" dirty="0" smtClean="0"/>
                  <a:t>0.2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</m:oMath>
                </a14:m>
                <a:r>
                  <a:rPr lang="en-US" dirty="0" smtClean="0"/>
                  <a:t> p</a:t>
                </a:r>
                <a:r>
                  <a:rPr lang="en-US" baseline="-25000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2 GeV/c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dirty="0"/>
                  <a:t>This analysis: PID also with </a:t>
                </a:r>
                <a:r>
                  <a:rPr lang="en-US" dirty="0" err="1"/>
                  <a:t>EMCal</a:t>
                </a:r>
                <a:r>
                  <a:rPr lang="en-US" dirty="0"/>
                  <a:t> (</a:t>
                </a:r>
                <a:r>
                  <a:rPr lang="en-US" dirty="0" err="1"/>
                  <a:t>PbSc</a:t>
                </a:r>
                <a:r>
                  <a:rPr lang="en-US" dirty="0"/>
                  <a:t> and </a:t>
                </a:r>
                <a:r>
                  <a:rPr lang="en-US" dirty="0" err="1"/>
                  <a:t>PbGl</a:t>
                </a:r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0099" y="4149690"/>
                <a:ext cx="7543801" cy="2125429"/>
              </a:xfrm>
              <a:blipFill rotWithShape="0">
                <a:blip r:embed="rId4"/>
                <a:stretch>
                  <a:fillRect l="-1939" t="-3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2017.08.10</a:t>
            </a:r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3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mtClean="0"/>
              <a:t>S. V. Greene</a:t>
            </a:r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B143-5ED6-4B0B-9574-DF29F2FB9E6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4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PHENIX runs at a glance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094" y="1013792"/>
            <a:ext cx="7820810" cy="5168536"/>
          </a:xfrm>
          <a:prstGeom prst="rect">
            <a:avLst/>
          </a:prstGeom>
        </p:spPr>
      </p:pic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2017.08.10</a:t>
            </a:r>
            <a:endParaRPr lang="en-US" dirty="0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3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mtClean="0"/>
              <a:t>S. V. Greene</a:t>
            </a:r>
            <a:endParaRPr lang="en-US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B143-5ED6-4B0B-9574-DF29F2FB9E6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21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3214" y="124095"/>
            <a:ext cx="7715596" cy="786822"/>
          </a:xfrm>
        </p:spPr>
        <p:txBody>
          <a:bodyPr>
            <a:normAutofit fontScale="90000"/>
          </a:bodyPr>
          <a:lstStyle/>
          <a:p>
            <a:r>
              <a:rPr lang="en-US" dirty="0"/>
              <a:t>Bose-Einstein correlations in heavy ion physics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01289" y="1378411"/>
            <a:ext cx="7543801" cy="451312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Quantum statistics connects spatial and momentum space distributions</a:t>
            </a:r>
          </a:p>
          <a:p>
            <a:pPr>
              <a:spcAft>
                <a:spcPts val="600"/>
              </a:spcAft>
            </a:pPr>
            <a:r>
              <a:rPr lang="en-US" dirty="0"/>
              <a:t>Spatial source S(x) versus momentum correlation function C</a:t>
            </a:r>
            <a:r>
              <a:rPr lang="en-US" baseline="-25000" dirty="0"/>
              <a:t>2</a:t>
            </a:r>
            <a:r>
              <a:rPr lang="en-US" dirty="0"/>
              <a:t>(q):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Final state interactions distort the simple Bose-Einstein picture</a:t>
            </a:r>
          </a:p>
          <a:p>
            <a:r>
              <a:rPr lang="en-US" dirty="0"/>
              <a:t>Coulomb interaction important, handled via two-particle wave function</a:t>
            </a:r>
          </a:p>
          <a:p>
            <a:r>
              <a:rPr lang="en-US" dirty="0"/>
              <a:t>Resonance </a:t>
            </a:r>
            <a:r>
              <a:rPr lang="en-US" dirty="0" err="1"/>
              <a:t>pions</a:t>
            </a:r>
            <a:r>
              <a:rPr lang="en-US" dirty="0"/>
              <a:t>: Halo around primordial Core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200" dirty="0" err="1"/>
              <a:t>Bolz</a:t>
            </a:r>
            <a:r>
              <a:rPr lang="en-US" sz="1200" dirty="0"/>
              <a:t> et al, </a:t>
            </a:r>
            <a:r>
              <a:rPr lang="en-US" sz="1200" dirty="0" err="1"/>
              <a:t>Phys.Rev</a:t>
            </a:r>
            <a:r>
              <a:rPr lang="en-US" sz="1200" dirty="0"/>
              <a:t>. D47 (1993) 3860-3870</a:t>
            </a:r>
            <a:br>
              <a:rPr lang="en-US" sz="1200" dirty="0"/>
            </a:br>
            <a:r>
              <a:rPr lang="en-US" sz="1200" dirty="0" err="1"/>
              <a:t>Csörgő</a:t>
            </a:r>
            <a:r>
              <a:rPr lang="en-US" sz="1200" dirty="0"/>
              <a:t>, </a:t>
            </a:r>
            <a:r>
              <a:rPr lang="en-US" sz="1200" dirty="0" err="1"/>
              <a:t>Lörstad</a:t>
            </a:r>
            <a:r>
              <a:rPr lang="en-US" sz="1200" dirty="0"/>
              <a:t>, </a:t>
            </a:r>
            <a:r>
              <a:rPr lang="en-US" sz="1200" dirty="0" err="1"/>
              <a:t>Zimányi</a:t>
            </a:r>
            <a:r>
              <a:rPr lang="en-US" sz="1200" dirty="0"/>
              <a:t>, </a:t>
            </a:r>
            <a:r>
              <a:rPr lang="en-US" sz="1200" dirty="0" err="1"/>
              <a:t>Z.Phys</a:t>
            </a:r>
            <a:r>
              <a:rPr lang="en-US" sz="1200" dirty="0"/>
              <a:t>. C71 (1996) 491-497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2017.08.10</a:t>
            </a:r>
            <a:endParaRPr lang="en-US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3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mtClean="0"/>
              <a:t>S. V. Greene</a:t>
            </a:r>
            <a:endParaRPr lang="en-US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B143-5ED6-4B0B-9574-DF29F2FB9E67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825" y="2067281"/>
            <a:ext cx="6157519" cy="61996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9" y="4213153"/>
            <a:ext cx="7545851" cy="179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5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1290" y="351608"/>
            <a:ext cx="7543800" cy="786822"/>
          </a:xfrm>
        </p:spPr>
        <p:txBody>
          <a:bodyPr>
            <a:noAutofit/>
          </a:bodyPr>
          <a:lstStyle/>
          <a:p>
            <a:r>
              <a:rPr lang="en-US" dirty="0"/>
              <a:t>The out-side-long </a:t>
            </a:r>
            <a:r>
              <a:rPr lang="en-US" dirty="0" smtClean="0"/>
              <a:t>system, HBT </a:t>
            </a:r>
            <a:r>
              <a:rPr lang="en-US" dirty="0"/>
              <a:t>radii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4176" y="1645666"/>
            <a:ext cx="7543801" cy="47060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C(q) usually measured in the </a:t>
            </a:r>
            <a:r>
              <a:rPr lang="en-US" dirty="0" err="1"/>
              <a:t>Bertsch</a:t>
            </a:r>
            <a:r>
              <a:rPr lang="en-US" dirty="0"/>
              <a:t>-Pratt pair coordinate-system</a:t>
            </a:r>
          </a:p>
          <a:p>
            <a:pPr lvl="1"/>
            <a:r>
              <a:rPr lang="en-US" dirty="0"/>
              <a:t>out: direction of the average transverse momentum</a:t>
            </a:r>
          </a:p>
          <a:p>
            <a:pPr lvl="1"/>
            <a:r>
              <a:rPr lang="en-US" dirty="0"/>
              <a:t>long: beam direction</a:t>
            </a:r>
          </a:p>
          <a:p>
            <a:pPr lvl="1"/>
            <a:r>
              <a:rPr lang="en-US" dirty="0"/>
              <a:t>side: orthogonal to the latter two</a:t>
            </a:r>
          </a:p>
          <a:p>
            <a:r>
              <a:rPr lang="en-US" dirty="0"/>
              <a:t>R</a:t>
            </a:r>
            <a:r>
              <a:rPr lang="en-US" baseline="-25000" dirty="0"/>
              <a:t>out</a:t>
            </a:r>
            <a:r>
              <a:rPr lang="en-US" dirty="0"/>
              <a:t>, </a:t>
            </a:r>
            <a:r>
              <a:rPr lang="en-US" dirty="0" err="1"/>
              <a:t>R</a:t>
            </a:r>
            <a:r>
              <a:rPr lang="en-US" baseline="-25000" dirty="0" err="1"/>
              <a:t>side</a:t>
            </a:r>
            <a:r>
              <a:rPr lang="en-US" dirty="0"/>
              <a:t>, </a:t>
            </a:r>
            <a:r>
              <a:rPr lang="en-US" dirty="0" err="1"/>
              <a:t>R</a:t>
            </a:r>
            <a:r>
              <a:rPr lang="en-US" baseline="-25000" dirty="0" err="1"/>
              <a:t>long</a:t>
            </a:r>
            <a:r>
              <a:rPr lang="en-US" dirty="0"/>
              <a:t> : HBT radii</a:t>
            </a:r>
          </a:p>
          <a:p>
            <a:r>
              <a:rPr lang="en-US" dirty="0"/>
              <a:t>Out-side difference → ∆τ emission duration</a:t>
            </a:r>
          </a:p>
          <a:p>
            <a:r>
              <a:rPr lang="en-US" dirty="0"/>
              <a:t>From a simple hydro calculation: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RHIC: ratio is near one → no strong 1st order phase transition</a:t>
            </a:r>
          </a:p>
          <a:p>
            <a:pPr>
              <a:spcAft>
                <a:spcPts val="1200"/>
              </a:spcAft>
            </a:pPr>
            <a:r>
              <a:rPr lang="en-US" dirty="0"/>
              <a:t>Plus lots of other details (pre-</a:t>
            </a:r>
            <a:r>
              <a:rPr lang="en-US" dirty="0" err="1"/>
              <a:t>eq</a:t>
            </a:r>
            <a:r>
              <a:rPr lang="en-US" dirty="0"/>
              <a:t> </a:t>
            </a:r>
            <a:r>
              <a:rPr lang="en-US" dirty="0" smtClean="0"/>
              <a:t>flow</a:t>
            </a:r>
            <a:r>
              <a:rPr lang="en-US" dirty="0"/>
              <a:t>, initial state, </a:t>
            </a:r>
            <a:r>
              <a:rPr lang="en-US" dirty="0" err="1"/>
              <a:t>EoS</a:t>
            </a:r>
            <a:r>
              <a:rPr lang="en-US" dirty="0"/>
              <a:t>, ...)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/>
              <a:t>S. Chapman, P. Scotto, U. Heinz, </a:t>
            </a:r>
            <a:r>
              <a:rPr lang="en-US" sz="1300" dirty="0" err="1"/>
              <a:t>Phys.Rev.Lett</a:t>
            </a:r>
            <a:r>
              <a:rPr lang="en-US" sz="1300" dirty="0"/>
              <a:t>. 74 (1995) 4400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/>
              <a:t>T. </a:t>
            </a:r>
            <a:r>
              <a:rPr lang="en-US" sz="1300" dirty="0" err="1"/>
              <a:t>Csörgő</a:t>
            </a:r>
            <a:r>
              <a:rPr lang="en-US" sz="1300" dirty="0"/>
              <a:t> and B. </a:t>
            </a:r>
            <a:r>
              <a:rPr lang="en-US" sz="1300" dirty="0" err="1"/>
              <a:t>Lörstad</a:t>
            </a:r>
            <a:r>
              <a:rPr lang="en-US" sz="1300" dirty="0"/>
              <a:t>, </a:t>
            </a:r>
            <a:r>
              <a:rPr lang="en-US" sz="1300" dirty="0" err="1"/>
              <a:t>Phys.Rev</a:t>
            </a:r>
            <a:r>
              <a:rPr lang="en-US" sz="1300" dirty="0"/>
              <a:t>. C54 (1996) 1390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/>
              <a:t>S. Pratt, </a:t>
            </a:r>
            <a:r>
              <a:rPr lang="en-US" sz="1300" dirty="0" err="1"/>
              <a:t>Nucl.Phys</a:t>
            </a:r>
            <a:r>
              <a:rPr lang="en-US" sz="1300" dirty="0"/>
              <a:t>. A830 (2009) 51C</a:t>
            </a: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2017.08.10</a:t>
            </a:r>
            <a:endParaRPr lang="en-US" dirty="0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3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mtClean="0"/>
              <a:t>S. V. Greene</a:t>
            </a:r>
            <a:endParaRPr lang="en-US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B143-5ED6-4B0B-9574-DF29F2FB9E67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541" y="3692021"/>
            <a:ext cx="2392994" cy="101809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645" y="2147713"/>
            <a:ext cx="1491442" cy="370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5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762" y="242343"/>
            <a:ext cx="7543800" cy="380509"/>
          </a:xfrm>
        </p:spPr>
        <p:txBody>
          <a:bodyPr>
            <a:noAutofit/>
          </a:bodyPr>
          <a:lstStyle/>
          <a:p>
            <a:r>
              <a:rPr lang="en-US" sz="3200" dirty="0"/>
              <a:t>Example: recent PHENIX HBT measurements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4750" y="4961972"/>
            <a:ext cx="7543801" cy="402336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Correlation func</a:t>
            </a:r>
            <a:r>
              <a:rPr lang="en-US" dirty="0" smtClean="0"/>
              <a:t>tion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err="1" smtClean="0"/>
              <a:t>Bertsch</a:t>
            </a:r>
            <a:r>
              <a:rPr lang="en-US" dirty="0" smtClean="0"/>
              <a:t>-Pratt </a:t>
            </a:r>
            <a:r>
              <a:rPr lang="en-US" dirty="0"/>
              <a:t>system, radii from Gaussian fit</a:t>
            </a:r>
          </a:p>
          <a:p>
            <a:pPr>
              <a:buFont typeface="Arial" charset="0"/>
              <a:buChar char="•"/>
            </a:pPr>
            <a:r>
              <a:rPr lang="en-US" dirty="0"/>
              <a:t>Linear 1/√</a:t>
            </a:r>
            <a:r>
              <a:rPr lang="en-US" dirty="0" err="1"/>
              <a:t>m</a:t>
            </a:r>
            <a:r>
              <a:rPr lang="en-US" baseline="-25000" dirty="0" err="1"/>
              <a:t>T</a:t>
            </a:r>
            <a:r>
              <a:rPr lang="en-US" dirty="0"/>
              <a:t> scaling of HBT radii for all systems and energies</a:t>
            </a:r>
          </a:p>
          <a:p>
            <a:pPr>
              <a:buFont typeface="Arial" charset="0"/>
              <a:buChar char="•"/>
            </a:pPr>
            <a:r>
              <a:rPr lang="en-US" dirty="0"/>
              <a:t>Interpolation to common </a:t>
            </a:r>
            <a:r>
              <a:rPr lang="en-US" dirty="0" err="1"/>
              <a:t>m</a:t>
            </a:r>
            <a:r>
              <a:rPr lang="en-US" baseline="-25000" dirty="0" err="1"/>
              <a:t>T</a:t>
            </a:r>
            <a:r>
              <a:rPr lang="en-US" dirty="0"/>
              <a:t> , PHENIX and STAR consistent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2017.08.10</a:t>
            </a:r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3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dirty="0" smtClean="0"/>
              <a:t>S. V. Greene</a:t>
            </a:r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B143-5ED6-4B0B-9574-DF29F2FB9E67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04" y="622852"/>
            <a:ext cx="8885543" cy="42274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88473" y="6165273"/>
            <a:ext cx="53617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PHENIX:arXiv:1410.2559   STAR : </a:t>
            </a:r>
            <a:r>
              <a:rPr lang="nb-NO" sz="1200" dirty="0" err="1" smtClean="0"/>
              <a:t>Phys</a:t>
            </a:r>
            <a:r>
              <a:rPr lang="nb-NO" sz="1200" dirty="0" smtClean="0"/>
              <a:t>. Rev. C92 014904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3926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1885" y="-18315"/>
            <a:ext cx="7265468" cy="786822"/>
          </a:xfrm>
        </p:spPr>
        <p:txBody>
          <a:bodyPr>
            <a:normAutofit/>
          </a:bodyPr>
          <a:lstStyle/>
          <a:p>
            <a:r>
              <a:rPr lang="en-US" sz="2800" dirty="0"/>
              <a:t>HBT radii and the search for the critical endpoint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8942" y="1226474"/>
            <a:ext cx="5251393" cy="40233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Signals of QCD CEP: softest point, long emission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R</a:t>
            </a:r>
            <a:r>
              <a:rPr lang="en-US" baseline="-25000" dirty="0"/>
              <a:t>o</a:t>
            </a:r>
            <a:r>
              <a:rPr lang="en-US" baseline="30000" dirty="0"/>
              <a:t>2</a:t>
            </a:r>
            <a:r>
              <a:rPr lang="en-US" dirty="0"/>
              <a:t>-R</a:t>
            </a:r>
            <a:r>
              <a:rPr lang="en-US" baseline="-25000" dirty="0"/>
              <a:t>s</a:t>
            </a:r>
            <a:r>
              <a:rPr lang="en-US" baseline="30000" dirty="0"/>
              <a:t>2</a:t>
            </a:r>
            <a:r>
              <a:rPr lang="en-US" dirty="0"/>
              <a:t>: related to emission duration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(</a:t>
            </a:r>
            <a:r>
              <a:rPr lang="en-US" dirty="0" err="1"/>
              <a:t>R</a:t>
            </a:r>
            <a:r>
              <a:rPr lang="en-US" baseline="-25000" dirty="0" err="1"/>
              <a:t>s</a:t>
            </a:r>
            <a:r>
              <a:rPr lang="en-US" dirty="0"/>
              <a:t>-√2Rbar)=</a:t>
            </a:r>
            <a:r>
              <a:rPr lang="en-US" dirty="0" err="1"/>
              <a:t>R</a:t>
            </a:r>
            <a:r>
              <a:rPr lang="en-US" baseline="-25000" dirty="0" err="1"/>
              <a:t>l</a:t>
            </a:r>
            <a:r>
              <a:rPr lang="en-US" dirty="0"/>
              <a:t> : related to expansion </a:t>
            </a:r>
            <a:r>
              <a:rPr lang="en-US" dirty="0" smtClean="0"/>
              <a:t>velocity, </a:t>
            </a:r>
            <a:r>
              <a:rPr lang="en-US" dirty="0" err="1" smtClean="0"/>
              <a:t>Rbar</a:t>
            </a:r>
            <a:r>
              <a:rPr lang="en-US" dirty="0" smtClean="0"/>
              <a:t> characteristic initial transverse size</a:t>
            </a: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Non-monotonic patterns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Indication of the CEP?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Further detailed studies done in</a:t>
            </a:r>
            <a:br>
              <a:rPr lang="en-US" dirty="0"/>
            </a:br>
            <a:r>
              <a:rPr lang="en-US" dirty="0"/>
              <a:t>Roy Lacey, arXiv:1606.08071 &amp;</a:t>
            </a:r>
            <a:br>
              <a:rPr lang="en-US" dirty="0"/>
            </a:br>
            <a:r>
              <a:rPr lang="en-US" dirty="0"/>
              <a:t>arXiv:1411.7931 (PRL114)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Maybe Levy exponent gives further insight?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2017.08.10</a:t>
            </a:r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3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mtClean="0"/>
              <a:t>S. V. Greene</a:t>
            </a:r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B143-5ED6-4B0B-9574-DF29F2FB9E67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095" y="1404730"/>
            <a:ext cx="369682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0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Levy distributions in heavy ion physics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37428" y="1324204"/>
            <a:ext cx="7543801" cy="45981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Expanding medium, increasing mean free path: anomalous diffusion</a:t>
            </a:r>
            <a:br>
              <a:rPr lang="en-US" dirty="0"/>
            </a:br>
            <a:r>
              <a:rPr lang="en-US" sz="1200" dirty="0"/>
              <a:t>Metzler, </a:t>
            </a:r>
            <a:r>
              <a:rPr lang="en-US" sz="1200" dirty="0" err="1"/>
              <a:t>Klafter</a:t>
            </a:r>
            <a:r>
              <a:rPr lang="en-US" sz="1200" dirty="0"/>
              <a:t>, Physics Reports 339 (2000) 1-77, Csanad, </a:t>
            </a:r>
            <a:r>
              <a:rPr lang="en-US" sz="1200" dirty="0" err="1"/>
              <a:t>Csörgő</a:t>
            </a:r>
            <a:r>
              <a:rPr lang="en-US" sz="1200" dirty="0"/>
              <a:t>, Nagy, </a:t>
            </a:r>
            <a:r>
              <a:rPr lang="en-US" sz="1200" dirty="0" err="1"/>
              <a:t>Braz.J.Phys</a:t>
            </a:r>
            <a:r>
              <a:rPr lang="en-US" sz="1200" dirty="0"/>
              <a:t>. 37 (2007) 1002</a:t>
            </a:r>
          </a:p>
          <a:p>
            <a:r>
              <a:rPr lang="en-US" dirty="0"/>
              <a:t>Levy-stable distribution: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Generalized Gaussian from generalized central limit theorem</a:t>
            </a:r>
          </a:p>
          <a:p>
            <a:pPr lvl="1"/>
            <a:r>
              <a:rPr lang="en-US" dirty="0"/>
              <a:t>α = 2 Gaussian, α = 1 Cauchy</a:t>
            </a:r>
          </a:p>
          <a:p>
            <a:r>
              <a:rPr lang="en-US" dirty="0"/>
              <a:t>Shape of the correlation functions with Levy source:</a:t>
            </a:r>
          </a:p>
          <a:p>
            <a:endParaRPr lang="en-US" dirty="0"/>
          </a:p>
          <a:p>
            <a:r>
              <a:rPr lang="en-US" dirty="0"/>
              <a:t>Critical behavior → described by critical exponents</a:t>
            </a:r>
          </a:p>
          <a:p>
            <a:r>
              <a:rPr lang="en-US" dirty="0"/>
              <a:t>Spatial correlation ~ r</a:t>
            </a:r>
            <a:r>
              <a:rPr lang="en-US" baseline="30000" dirty="0"/>
              <a:t>-(d-2-η)</a:t>
            </a:r>
            <a:r>
              <a:rPr lang="en-US" dirty="0"/>
              <a:t> → defines critical exponent</a:t>
            </a:r>
          </a:p>
          <a:p>
            <a:r>
              <a:rPr lang="en-US" dirty="0"/>
              <a:t>Symmetric stable distributions (Levy) → spatial corr. ~ r</a:t>
            </a:r>
            <a:r>
              <a:rPr lang="en-US" baseline="30000" dirty="0"/>
              <a:t>-1-α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α </a:t>
            </a:r>
            <a:r>
              <a:rPr lang="en-US" dirty="0"/>
              <a:t>alpha </a:t>
            </a:r>
            <a:r>
              <a:rPr lang="en-US" dirty="0" smtClean="0"/>
              <a:t>can be </a:t>
            </a:r>
            <a:r>
              <a:rPr lang="en-US" dirty="0"/>
              <a:t>associated with the critical exponent </a:t>
            </a:r>
            <a:r>
              <a:rPr lang="en-US" dirty="0" smtClean="0"/>
              <a:t>eta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/>
              <a:t>Csörgő</a:t>
            </a:r>
            <a:r>
              <a:rPr lang="en-US" sz="1200" dirty="0"/>
              <a:t>, </a:t>
            </a:r>
            <a:r>
              <a:rPr lang="en-US" sz="1200" dirty="0" err="1"/>
              <a:t>Hegyi</a:t>
            </a:r>
            <a:r>
              <a:rPr lang="en-US" sz="1200" dirty="0"/>
              <a:t>, </a:t>
            </a:r>
            <a:r>
              <a:rPr lang="en-US" sz="1200" dirty="0" err="1"/>
              <a:t>Zajc</a:t>
            </a:r>
            <a:r>
              <a:rPr lang="en-US" sz="1200" dirty="0"/>
              <a:t>, </a:t>
            </a:r>
            <a:r>
              <a:rPr lang="en-US" sz="1200" dirty="0" err="1"/>
              <a:t>Eur.Phys.J</a:t>
            </a:r>
            <a:r>
              <a:rPr lang="en-US" sz="1200" dirty="0"/>
              <a:t>. C36 (2004) 67, </a:t>
            </a:r>
            <a:r>
              <a:rPr lang="en-US" sz="1200" dirty="0" err="1"/>
              <a:t>nucl-th</a:t>
            </a:r>
            <a:r>
              <a:rPr lang="en-US" sz="1200" dirty="0"/>
              <a:t>/0310042</a:t>
            </a: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2017.08.10</a:t>
            </a:r>
            <a:endParaRPr lang="en-US" dirty="0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3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en-US" smtClean="0"/>
              <a:t>S. V. Greene</a:t>
            </a:r>
            <a:endParaRPr lang="en-US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B143-5ED6-4B0B-9574-DF29F2FB9E67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096" y="1770062"/>
            <a:ext cx="4584257" cy="73535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09" y="3450460"/>
            <a:ext cx="4872554" cy="6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7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7549</TotalTime>
  <Words>1240</Words>
  <Application>Microsoft Macintosh PowerPoint</Application>
  <PresentationFormat>On-screen Show (4:3)</PresentationFormat>
  <Paragraphs>243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Calibri</vt:lpstr>
      <vt:lpstr>Calibri Light</vt:lpstr>
      <vt:lpstr>Cambria Math</vt:lpstr>
      <vt:lpstr>Mangal</vt:lpstr>
      <vt:lpstr>Wingdings</vt:lpstr>
      <vt:lpstr>Arial</vt:lpstr>
      <vt:lpstr>Retrospect</vt:lpstr>
      <vt:lpstr>Beam energy dependence of Levy fit parameters of the HBT correlation functions measured by PHENIX at RHIC  Vicki Greene for the PHENIX Collaboration Vanderbilt University</vt:lpstr>
      <vt:lpstr>With thanks to…</vt:lpstr>
      <vt:lpstr>The PHENIX Experiment</vt:lpstr>
      <vt:lpstr>PHENIX runs at a glance</vt:lpstr>
      <vt:lpstr>Bose-Einstein correlations in heavy ion physics</vt:lpstr>
      <vt:lpstr>The out-side-long system, HBT radii</vt:lpstr>
      <vt:lpstr>Example: recent PHENIX HBT measurements</vt:lpstr>
      <vt:lpstr>HBT radii and the search for the critical endpoint</vt:lpstr>
      <vt:lpstr>Levy distributions in heavy ion physics</vt:lpstr>
      <vt:lpstr>A possible way of finding the critical point</vt:lpstr>
      <vt:lpstr>PHENIX Levy HBT analysis</vt:lpstr>
      <vt:lpstr>Example C(|k|LCMS) measurement result</vt:lpstr>
      <vt:lpstr>Levy scale parameter R</vt:lpstr>
      <vt:lpstr>Correlation strength λ</vt:lpstr>
      <vt:lpstr>A possible (?) interpretation of λ(mT)</vt:lpstr>
      <vt:lpstr>Lévy exponent α</vt:lpstr>
      <vt:lpstr>Levy scale parameter R with fixed α = 1.134</vt:lpstr>
      <vt:lpstr>Newly discovered scaling parameter Rhat</vt:lpstr>
      <vt:lpstr>Newly discovered scaling parameter Rhat</vt:lpstr>
      <vt:lpstr>Levy exponent α at 200 GeV</vt:lpstr>
      <vt:lpstr>Levy exponent α at 39 and 64 GeV</vt:lpstr>
      <vt:lpstr>Levy R: similar trends for all energies and centralities</vt:lpstr>
      <vt:lpstr>“Hole” in λ: all energies and centralities</vt:lpstr>
      <vt:lpstr>Rhat scaling: all energies and centralities</vt:lpstr>
      <vt:lpstr>Summary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PHENIX Levy type HBT results</dc:title>
  <dc:creator>Csanad Mate</dc:creator>
  <cp:lastModifiedBy>Microsoft Office User</cp:lastModifiedBy>
  <cp:revision>62</cp:revision>
  <cp:lastPrinted>2017-08-05T21:41:05Z</cp:lastPrinted>
  <dcterms:created xsi:type="dcterms:W3CDTF">2017-08-01T15:57:07Z</dcterms:created>
  <dcterms:modified xsi:type="dcterms:W3CDTF">2017-08-09T21:29:58Z</dcterms:modified>
</cp:coreProperties>
</file>