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63" r:id="rId6"/>
    <p:sldId id="258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F092-9947-5AAB-B0A5-F64A289E9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E46B-FFC4-502E-AB55-080395B9A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BFC8-0F03-19C4-D420-8C55E8A1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697D3-B7F1-3741-DB07-22858BED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0966-2521-A5F1-D76D-BD88FF67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96DD-6639-84A1-2163-EB4562F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A482B-35F4-583E-E68F-F8EBAB5D4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658D-2056-604C-AE38-73FE3808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0A45-8F9A-9B2B-B34F-96DCA36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5CFBA-5FAA-1C55-7C03-456C5091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43056-F37D-ACF8-0D6A-E47403318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2D64F-490E-5991-0B32-1B71E91CC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9181A-862F-0438-76D1-16461A3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72CF-FFBB-69CD-3361-4AADF0A7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827D-AA61-346C-8F6F-9DDCB15D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7DBC-54D8-655A-A012-AC8F1BD4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8FBD-724E-FCBF-5C98-B8B3972A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900E-F8F0-6083-C02F-CB7BE45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C76C-3F4E-12D5-C730-8C992130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91D0-1748-9CA5-B3BA-B186F64C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B801-B12E-E8A9-C3CC-E3965CFA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867A3-3CFD-45F9-1423-625EEF13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9809-1206-1A7B-AA3F-4E43B29B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A9FA5-D7F1-7D7D-D0FA-3C8554D2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8558-9974-F78D-7264-1B4DE4D0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A1F7-2EC4-B342-BFA3-C5D5A10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A168-FC5C-15D1-E1A5-E31842CFF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43426-D33F-7ED7-AE1F-4A1E0F9C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5FA52-CF33-6A09-DCBA-0E61262F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865E-2DDB-6A0A-D2FD-1C588C16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11786-A918-9F2A-95A1-B6E1BD6E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81BA-BE5B-5AB2-7AD2-E18EF861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5FBF-8AB7-2D0C-B21E-FA725732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B2D7-EA7C-233D-6301-EA0204EE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83877-5CFD-B3BD-C98C-58122F41F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2E22A-DD5D-0906-9EE5-842AB8F25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ABB3A-3C3B-ADAF-34F2-BFE5E557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7B924-5248-38B8-8442-407B1701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B8B0F-3F3C-9A82-1343-863645E9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1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A73A-01AC-ED94-7DF6-40E9CD7B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7BC76-7636-0A74-691E-1E73DA31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7DA4D-E2C3-FFD0-78F7-1C6227F0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760C-172A-8219-DE84-8EA95304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1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BBDD5-1B13-C36B-56B7-4A2B4ED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71769-FFB6-863D-373F-2905C60B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E51C-8140-2C5F-587E-6534E20B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BA48-283A-EFCF-69DC-FDBB642C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2A8B-CEB3-98C5-3B06-70FB3836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62272-18C2-C40C-00E4-7F4380CB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5BC56-CA10-F620-F930-86F8D4F1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B50D8-DEDD-1BC1-4D1D-B3CC5DB9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D5E03-ABDD-35A1-052A-5DDB5F38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37A9-7B87-1305-D7B6-54B67814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20237-5311-ABED-ED32-94CD16C01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078BA-1E14-389A-4CDD-579A10A4C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675AF-675A-459C-3BBE-3DAF7A04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71A4-3E1D-EBBB-EDC0-CCBF4B14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E36A-DE38-F9AD-0E32-134084B3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72AAD-1F23-6A0E-93CE-31F2C296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5A0F-EEDA-6E59-FC21-8E782BE8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27B3-437B-B103-F8ED-041C30BEA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997C0-DDA2-4551-8DF0-7DFB81B68D28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ABC0-633C-1E83-256D-BFC519732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F4CE-1D03-9817-3C4D-6395B3C66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63F3C-C966-4612-87C3-647E146A7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ePIC</a:t>
            </a:r>
            <a:r>
              <a:rPr lang="en-GB" dirty="0" smtClean="0"/>
              <a:t> Stave Installation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2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Stave Mounting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539182" cy="395935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Staves are mounted from the underside (inside)</a:t>
            </a:r>
          </a:p>
          <a:p>
            <a:r>
              <a:rPr lang="en-GB" dirty="0" smtClean="0"/>
              <a:t>Fastener access from outer side (through cutouts in service cone)</a:t>
            </a:r>
          </a:p>
          <a:p>
            <a:r>
              <a:rPr lang="en-GB" dirty="0" smtClean="0"/>
              <a:t>As modelled:</a:t>
            </a:r>
          </a:p>
          <a:p>
            <a:pPr lvl="1"/>
            <a:r>
              <a:rPr lang="en-GB" dirty="0" smtClean="0"/>
              <a:t>Coolant flows from one end of the stave (co-current flow)</a:t>
            </a:r>
          </a:p>
          <a:p>
            <a:pPr lvl="1"/>
            <a:r>
              <a:rPr lang="en-GB" dirty="0" smtClean="0"/>
              <a:t>Mounting interface on same face as coolant inlet</a:t>
            </a:r>
          </a:p>
          <a:p>
            <a:pPr lvl="1"/>
            <a:r>
              <a:rPr lang="en-GB" dirty="0" smtClean="0"/>
              <a:t>Coolant channel integrated into mounting manifold</a:t>
            </a:r>
          </a:p>
          <a:p>
            <a:pPr lvl="1"/>
            <a:r>
              <a:rPr lang="en-GB" dirty="0" smtClean="0"/>
              <a:t>Constraint in axial direction</a:t>
            </a:r>
          </a:p>
          <a:p>
            <a:pPr lvl="2"/>
            <a:r>
              <a:rPr lang="en-GB" dirty="0" smtClean="0"/>
              <a:t>Fixed on one end</a:t>
            </a:r>
          </a:p>
          <a:p>
            <a:pPr lvl="2"/>
            <a:r>
              <a:rPr lang="en-GB" dirty="0" smtClean="0"/>
              <a:t>Second end floating on pins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0"/>
          <a:stretch/>
        </p:blipFill>
        <p:spPr>
          <a:xfrm>
            <a:off x="7547431" y="0"/>
            <a:ext cx="4644569" cy="4368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421"/>
          <a:stretch/>
        </p:blipFill>
        <p:spPr>
          <a:xfrm>
            <a:off x="8667361" y="4580836"/>
            <a:ext cx="3524639" cy="22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7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307-1F4F-CB5A-EBEA-37570DB0C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ePIC</a:t>
            </a:r>
            <a:r>
              <a:rPr lang="en-GB" dirty="0"/>
              <a:t> L4 &amp; L3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DFD51-B1ED-D545-B6C9-B02B6588F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29-FAB1-9423-351E-612AC4DA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6220-2B59-975F-409A-30359515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L4</a:t>
            </a:r>
          </a:p>
          <a:p>
            <a:pPr lvl="1"/>
            <a:r>
              <a:rPr lang="en-GB" sz="2000" dirty="0" smtClean="0"/>
              <a:t>7</a:t>
            </a:r>
            <a:r>
              <a:rPr lang="en-GB" sz="2000" dirty="0"/>
              <a:t>2</a:t>
            </a:r>
            <a:r>
              <a:rPr lang="en-GB" sz="2000" dirty="0" smtClean="0"/>
              <a:t> (assumed 70 elsewhere) Staves </a:t>
            </a:r>
          </a:p>
          <a:p>
            <a:pPr marL="914400" lvl="2" indent="0">
              <a:buNone/>
            </a:pPr>
            <a:r>
              <a:rPr lang="en-GB" sz="1800" dirty="0" smtClean="0"/>
              <a:t>@</a:t>
            </a:r>
            <a:r>
              <a:rPr lang="en-GB" sz="1800" dirty="0"/>
              <a:t>48 W = 3.45 kW</a:t>
            </a:r>
          </a:p>
          <a:p>
            <a:pPr lvl="1"/>
            <a:r>
              <a:rPr lang="en-GB" sz="2000" dirty="0"/>
              <a:t>Total mass flow rate for </a:t>
            </a:r>
            <a:r>
              <a:rPr lang="el-GR" sz="2000" b="0" i="0" dirty="0">
                <a:solidFill>
                  <a:srgbClr val="1F1F1F"/>
                </a:solidFill>
                <a:effectLst/>
                <a:latin typeface="Google Sans"/>
              </a:rPr>
              <a:t>Δ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T of 10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°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C</a:t>
            </a:r>
            <a:r>
              <a:rPr lang="el-GR" sz="20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en-GB" sz="2000" b="0" i="0" dirty="0">
                <a:solidFill>
                  <a:srgbClr val="1F1F1F"/>
                </a:solidFill>
                <a:effectLst/>
                <a:latin typeface="Google Sans"/>
              </a:rPr>
              <a:t>= 0.34 kg/s</a:t>
            </a:r>
          </a:p>
          <a:p>
            <a:r>
              <a:rPr lang="en-GB" sz="2400" dirty="0">
                <a:solidFill>
                  <a:srgbClr val="1F1F1F"/>
                </a:solidFill>
                <a:latin typeface="Google Sans"/>
              </a:rPr>
              <a:t>Air </a:t>
            </a:r>
            <a:r>
              <a:rPr lang="en-GB" sz="2400" dirty="0" smtClean="0">
                <a:solidFill>
                  <a:srgbClr val="1F1F1F"/>
                </a:solidFill>
                <a:latin typeface="Google Sans"/>
              </a:rPr>
              <a:t>Supply (assumed pressurised)</a:t>
            </a:r>
            <a:endParaRPr lang="en-GB" sz="2400" dirty="0">
              <a:solidFill>
                <a:srgbClr val="1F1F1F"/>
              </a:solidFill>
              <a:latin typeface="Google Sans"/>
            </a:endParaRPr>
          </a:p>
          <a:p>
            <a:pPr lvl="1"/>
            <a:r>
              <a:rPr lang="en-GB" sz="2000" dirty="0">
                <a:solidFill>
                  <a:srgbClr val="1F1F1F"/>
                </a:solidFill>
                <a:latin typeface="Google Sans"/>
              </a:rPr>
              <a:t>Staves manifolded into groups of 6</a:t>
            </a:r>
          </a:p>
          <a:p>
            <a:pPr lvl="1"/>
            <a:r>
              <a:rPr lang="en-GB" sz="2000" dirty="0">
                <a:solidFill>
                  <a:srgbClr val="1F1F1F"/>
                </a:solidFill>
                <a:latin typeface="Google Sans"/>
              </a:rPr>
              <a:t>6 manifolds per half</a:t>
            </a:r>
          </a:p>
          <a:p>
            <a:pPr lvl="1"/>
            <a:r>
              <a:rPr lang="en-GB" sz="2000" dirty="0">
                <a:solidFill>
                  <a:srgbClr val="1F1F1F"/>
                </a:solidFill>
                <a:latin typeface="Google Sans"/>
              </a:rPr>
              <a:t>QTY 12 - 10 mm ID </a:t>
            </a:r>
          </a:p>
          <a:p>
            <a:pPr lvl="1"/>
            <a:r>
              <a:rPr lang="en-GB" sz="2000" dirty="0">
                <a:solidFill>
                  <a:srgbClr val="1F1F1F"/>
                </a:solidFill>
                <a:latin typeface="Google Sans"/>
              </a:rPr>
              <a:t>Supply Pressure </a:t>
            </a:r>
            <a:r>
              <a:rPr lang="en-GB" sz="2000" dirty="0" smtClean="0">
                <a:solidFill>
                  <a:srgbClr val="1F1F1F"/>
                </a:solidFill>
                <a:latin typeface="Google Sans"/>
              </a:rPr>
              <a:t>- 8 </a:t>
            </a:r>
            <a:r>
              <a:rPr lang="en-GB" sz="2000" dirty="0">
                <a:solidFill>
                  <a:srgbClr val="1F1F1F"/>
                </a:solidFill>
                <a:latin typeface="Google Sans"/>
              </a:rPr>
              <a:t>Bar</a:t>
            </a:r>
          </a:p>
          <a:p>
            <a:pPr lvl="1"/>
            <a:r>
              <a:rPr lang="en-GB" sz="2000" dirty="0">
                <a:solidFill>
                  <a:srgbClr val="1F1F1F"/>
                </a:solidFill>
                <a:latin typeface="Google Sans"/>
              </a:rPr>
              <a:t>Velocity 38 m/s </a:t>
            </a:r>
            <a:endParaRPr lang="en-GB" sz="2000" dirty="0" smtClean="0">
              <a:solidFill>
                <a:srgbClr val="1F1F1F"/>
              </a:solidFill>
              <a:latin typeface="Google Sans"/>
            </a:endParaRPr>
          </a:p>
          <a:p>
            <a:pPr lvl="1"/>
            <a:r>
              <a:rPr lang="en-GB" sz="2000" dirty="0" smtClean="0">
                <a:solidFill>
                  <a:srgbClr val="1F1F1F"/>
                </a:solidFill>
                <a:latin typeface="Google Sans"/>
              </a:rPr>
              <a:t>Pressure drop – 0.08 Bar/m</a:t>
            </a:r>
            <a:endParaRPr lang="en-GB" sz="2000" dirty="0">
              <a:solidFill>
                <a:srgbClr val="1F1F1F"/>
              </a:solidFill>
              <a:latin typeface="Google Sans"/>
            </a:endParaRPr>
          </a:p>
          <a:p>
            <a:pPr lvl="1"/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DF6AA-5FD3-4CF3-0CE4-0D48D163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48"/>
          <a:stretch/>
        </p:blipFill>
        <p:spPr>
          <a:xfrm>
            <a:off x="6199240" y="1168401"/>
            <a:ext cx="599276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 a Half Barrel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2891" y="0"/>
            <a:ext cx="9938640" cy="690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5" y="2170119"/>
            <a:ext cx="5322098" cy="4293513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238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52B4-DFA7-C170-70B0-247679C1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Pressure </a:t>
            </a:r>
            <a:r>
              <a:rPr lang="en-GB" dirty="0" smtClean="0"/>
              <a:t>Supply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BC03-F718-1AE7-4A32-164602CB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igital regulator </a:t>
            </a:r>
            <a:r>
              <a:rPr lang="en-GB" dirty="0"/>
              <a:t>using stave inlet </a:t>
            </a:r>
            <a:r>
              <a:rPr lang="en-GB" dirty="0" smtClean="0"/>
              <a:t>pressure as control variable, adjusting proportional flow valve</a:t>
            </a:r>
          </a:p>
          <a:p>
            <a:r>
              <a:rPr lang="en-GB" dirty="0" smtClean="0"/>
              <a:t>Inlet pressure set point based on known stave flow vs. pressure curve</a:t>
            </a:r>
          </a:p>
          <a:p>
            <a:r>
              <a:rPr lang="en-GB" dirty="0" smtClean="0"/>
              <a:t>Upstream flow meter for global flow measurement (per 6 staves)</a:t>
            </a:r>
          </a:p>
          <a:p>
            <a:pPr lvl="1"/>
            <a:r>
              <a:rPr lang="en-GB" dirty="0" smtClean="0"/>
              <a:t>Comparison between flow meter reading and inlet pressure can be used to monitor stave health.</a:t>
            </a:r>
          </a:p>
          <a:p>
            <a:r>
              <a:rPr lang="en-GB" dirty="0"/>
              <a:t>JT expansion of gas gives some cooling effect</a:t>
            </a:r>
          </a:p>
          <a:p>
            <a:pPr lvl="1"/>
            <a:r>
              <a:rPr lang="en-GB" dirty="0" err="1"/>
              <a:t>Approx</a:t>
            </a:r>
            <a:r>
              <a:rPr lang="en-GB" dirty="0"/>
              <a:t> 6.8 bar pressure drop gives approx. 1.8</a:t>
            </a:r>
            <a:r>
              <a:rPr lang="en-GB" dirty="0">
                <a:latin typeface="Aptos" panose="020B0004020202020204" pitchFamily="34" charset="0"/>
              </a:rPr>
              <a:t>°</a:t>
            </a:r>
            <a:r>
              <a:rPr lang="en-GB" dirty="0"/>
              <a:t>C </a:t>
            </a:r>
            <a:r>
              <a:rPr lang="el-GR" dirty="0">
                <a:solidFill>
                  <a:srgbClr val="1F1F1F"/>
                </a:solidFill>
                <a:latin typeface="Google Sans"/>
              </a:rPr>
              <a:t>Δ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63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52B4-DFA7-C170-70B0-247679C1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Pressure Supply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15B8EF4-8093-B106-5181-BF60CC9BA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6"/>
          <a:stretch/>
        </p:blipFill>
        <p:spPr bwMode="auto">
          <a:xfrm>
            <a:off x="371670" y="1819469"/>
            <a:ext cx="11585514" cy="414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8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Pressure Supply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minimise the effect of stave internal flow resistance on flow rate, a high pressure loss flow restriction (orifice) should be added to each stave inlet</a:t>
            </a:r>
          </a:p>
          <a:p>
            <a:r>
              <a:rPr lang="en-GB" dirty="0" smtClean="0"/>
              <a:t>Flow through staves will be managed based on measured inlet pressure</a:t>
            </a:r>
          </a:p>
          <a:p>
            <a:pPr lvl="1"/>
            <a:r>
              <a:rPr lang="en-GB" dirty="0" smtClean="0"/>
              <a:t>Inlet block of some staves will need to be instrumented (capillary with pressure sensor further out</a:t>
            </a:r>
          </a:p>
          <a:p>
            <a:r>
              <a:rPr lang="en-GB" dirty="0" smtClean="0"/>
              <a:t>Global flow rate can be measured upstream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2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Part of Oxford test setup, using for DAQ controlled testing  of flow at different flow rates</a:t>
            </a:r>
          </a:p>
          <a:p>
            <a:r>
              <a:rPr lang="en-GB" dirty="0" smtClean="0"/>
              <a:t>Using a proportional flow valve to manage upstream pressure</a:t>
            </a:r>
          </a:p>
          <a:p>
            <a:r>
              <a:rPr lang="en-GB" dirty="0" smtClean="0"/>
              <a:t>PID controller drives valve position (and outlet pressure) based on measure from flow controller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9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332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Google Sans</vt:lpstr>
      <vt:lpstr>Office Theme</vt:lpstr>
      <vt:lpstr>ePIC Stave Installation</vt:lpstr>
      <vt:lpstr>Stave Mounting</vt:lpstr>
      <vt:lpstr>ePIC L4 &amp; L3 Services</vt:lpstr>
      <vt:lpstr>Power Requirements</vt:lpstr>
      <vt:lpstr>Half a Half Barrel</vt:lpstr>
      <vt:lpstr>High Pressure Supply </vt:lpstr>
      <vt:lpstr>High Pressure Supply </vt:lpstr>
      <vt:lpstr>High Pressure Supply </vt:lpstr>
      <vt:lpstr>Testing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L4 &amp; L3 Services</dc:title>
  <dc:creator>Huddart, Adam (STFC,RAL,TECH)</dc:creator>
  <cp:lastModifiedBy>Huddart, Adam (STFC,RAL,TECH)</cp:lastModifiedBy>
  <cp:revision>11</cp:revision>
  <dcterms:created xsi:type="dcterms:W3CDTF">2025-06-19T15:40:45Z</dcterms:created>
  <dcterms:modified xsi:type="dcterms:W3CDTF">2025-06-20T13:27:59Z</dcterms:modified>
</cp:coreProperties>
</file>