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687" r:id="rId3"/>
    <p:sldId id="688" r:id="rId4"/>
    <p:sldId id="4049" r:id="rId5"/>
    <p:sldId id="4052" r:id="rId6"/>
    <p:sldId id="4050" r:id="rId7"/>
    <p:sldId id="4051" r:id="rId8"/>
    <p:sldId id="4053" r:id="rId9"/>
    <p:sldId id="405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660"/>
  </p:normalViewPr>
  <p:slideViewPr>
    <p:cSldViewPr snapToGrid="0">
      <p:cViewPr varScale="1">
        <p:scale>
          <a:sx n="147" d="100"/>
          <a:sy n="147" d="100"/>
        </p:scale>
        <p:origin x="66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 Landgraf" userId="367c8676d18b2324" providerId="LiveId" clId="{7E6816C8-EC24-491C-A426-FA2B47A92479}"/>
    <pc:docChg chg="custSel modSld">
      <pc:chgData name="Jeff Landgraf" userId="367c8676d18b2324" providerId="LiveId" clId="{7E6816C8-EC24-491C-A426-FA2B47A92479}" dt="2025-06-26T12:13:41.557" v="157" actId="20577"/>
      <pc:docMkLst>
        <pc:docMk/>
      </pc:docMkLst>
      <pc:sldChg chg="modSp mod">
        <pc:chgData name="Jeff Landgraf" userId="367c8676d18b2324" providerId="LiveId" clId="{7E6816C8-EC24-491C-A426-FA2B47A92479}" dt="2025-06-26T12:08:08.711" v="73" actId="20577"/>
        <pc:sldMkLst>
          <pc:docMk/>
          <pc:sldMk cId="2650668729" sldId="256"/>
        </pc:sldMkLst>
        <pc:spChg chg="mod">
          <ac:chgData name="Jeff Landgraf" userId="367c8676d18b2324" providerId="LiveId" clId="{7E6816C8-EC24-491C-A426-FA2B47A92479}" dt="2025-06-26T12:08:08.711" v="73" actId="20577"/>
          <ac:spMkLst>
            <pc:docMk/>
            <pc:sldMk cId="2650668729" sldId="256"/>
            <ac:spMk id="5" creationId="{9D1E62A3-EB6C-2BC7-1B3D-186AB959B24A}"/>
          </ac:spMkLst>
        </pc:spChg>
      </pc:sldChg>
      <pc:sldChg chg="modSp mod">
        <pc:chgData name="Jeff Landgraf" userId="367c8676d18b2324" providerId="LiveId" clId="{7E6816C8-EC24-491C-A426-FA2B47A92479}" dt="2025-06-26T12:12:30.526" v="156" actId="20577"/>
        <pc:sldMkLst>
          <pc:docMk/>
          <pc:sldMk cId="1895896314" sldId="687"/>
        </pc:sldMkLst>
        <pc:spChg chg="mod">
          <ac:chgData name="Jeff Landgraf" userId="367c8676d18b2324" providerId="LiveId" clId="{7E6816C8-EC24-491C-A426-FA2B47A92479}" dt="2025-06-26T12:12:30.526" v="156" actId="20577"/>
          <ac:spMkLst>
            <pc:docMk/>
            <pc:sldMk cId="1895896314" sldId="687"/>
            <ac:spMk id="7" creationId="{0BDA834E-E770-5C66-88D6-65C74F879252}"/>
          </ac:spMkLst>
        </pc:spChg>
      </pc:sldChg>
      <pc:sldChg chg="modSp mod">
        <pc:chgData name="Jeff Landgraf" userId="367c8676d18b2324" providerId="LiveId" clId="{7E6816C8-EC24-491C-A426-FA2B47A92479}" dt="2025-06-26T12:13:41.557" v="157" actId="20577"/>
        <pc:sldMkLst>
          <pc:docMk/>
          <pc:sldMk cId="1281344001" sldId="688"/>
        </pc:sldMkLst>
        <pc:spChg chg="mod">
          <ac:chgData name="Jeff Landgraf" userId="367c8676d18b2324" providerId="LiveId" clId="{7E6816C8-EC24-491C-A426-FA2B47A92479}" dt="2025-06-26T12:13:41.557" v="157" actId="20577"/>
          <ac:spMkLst>
            <pc:docMk/>
            <pc:sldMk cId="1281344001" sldId="688"/>
            <ac:spMk id="6" creationId="{E5604A16-C022-C4CB-29F1-7F45F5D52D2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30C267-4F72-4F70-B8FB-D60B3BB0D2B1}" type="datetimeFigureOut">
              <a:rPr lang="en-US" smtClean="0"/>
              <a:t>6/26/2025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B6D06F-B2B4-43D1-A317-4A631135AFD7}" type="slidenum">
              <a:rPr lang="en-US" smtClean="0"/>
              <a:t>‹#›</a:t>
            </a:fld>
            <a:endParaRPr lang="en-US"/>
          </a:p>
        </p:txBody>
      </p:sp>
    </p:spTree>
    <p:extLst>
      <p:ext uri="{BB962C8B-B14F-4D97-AF65-F5344CB8AC3E}">
        <p14:creationId xmlns:p14="http://schemas.microsoft.com/office/powerpoint/2010/main" val="237902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A1B35-0604-E5EB-453C-829A1CAA6D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3D9924-ECD0-530A-C7C0-93B199A637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842C74-0D1B-8290-B1E1-E89C49EB55B7}"/>
              </a:ext>
            </a:extLst>
          </p:cNvPr>
          <p:cNvSpPr>
            <a:spLocks noGrp="1"/>
          </p:cNvSpPr>
          <p:nvPr>
            <p:ph type="dt" sz="half" idx="10"/>
          </p:nvPr>
        </p:nvSpPr>
        <p:spPr/>
        <p:txBody>
          <a:bodyPr/>
          <a:lstStyle/>
          <a:p>
            <a:r>
              <a:rPr lang="en-US"/>
              <a:t>6/26/2025</a:t>
            </a:r>
          </a:p>
        </p:txBody>
      </p:sp>
      <p:sp>
        <p:nvSpPr>
          <p:cNvPr id="5" name="Footer Placeholder 4">
            <a:extLst>
              <a:ext uri="{FF2B5EF4-FFF2-40B4-BE49-F238E27FC236}">
                <a16:creationId xmlns:a16="http://schemas.microsoft.com/office/drawing/2014/main" id="{18894FE2-C863-241F-A704-6D6E008CD56F}"/>
              </a:ext>
            </a:extLst>
          </p:cNvPr>
          <p:cNvSpPr>
            <a:spLocks noGrp="1"/>
          </p:cNvSpPr>
          <p:nvPr>
            <p:ph type="ftr" sz="quarter" idx="11"/>
          </p:nvPr>
        </p:nvSpPr>
        <p:spPr/>
        <p:txBody>
          <a:bodyPr/>
          <a:lstStyle/>
          <a:p>
            <a:r>
              <a:rPr lang="en-US"/>
              <a:t>ePIC Electronics and DAQ WG Meeting</a:t>
            </a:r>
          </a:p>
        </p:txBody>
      </p:sp>
      <p:sp>
        <p:nvSpPr>
          <p:cNvPr id="6" name="Slide Number Placeholder 5">
            <a:extLst>
              <a:ext uri="{FF2B5EF4-FFF2-40B4-BE49-F238E27FC236}">
                <a16:creationId xmlns:a16="http://schemas.microsoft.com/office/drawing/2014/main" id="{9C4FD35E-1F15-C493-0D27-5E30749BD1D1}"/>
              </a:ext>
            </a:extLst>
          </p:cNvPr>
          <p:cNvSpPr>
            <a:spLocks noGrp="1"/>
          </p:cNvSpPr>
          <p:nvPr>
            <p:ph type="sldNum" sz="quarter" idx="12"/>
          </p:nvPr>
        </p:nvSpPr>
        <p:spPr/>
        <p:txBody>
          <a:bodyPr/>
          <a:lstStyle/>
          <a:p>
            <a:fld id="{33EAA712-528E-4053-9D20-65E0C4BF7A37}" type="slidenum">
              <a:rPr lang="en-US" smtClean="0"/>
              <a:t>‹#›</a:t>
            </a:fld>
            <a:endParaRPr lang="en-US"/>
          </a:p>
        </p:txBody>
      </p:sp>
    </p:spTree>
    <p:extLst>
      <p:ext uri="{BB962C8B-B14F-4D97-AF65-F5344CB8AC3E}">
        <p14:creationId xmlns:p14="http://schemas.microsoft.com/office/powerpoint/2010/main" val="1487050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21720-39E1-3040-2DA8-F4DAC78C6B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19B273-ADA9-F9A3-7426-CA3D21FDDB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DBD5C8-D876-1E5B-77A7-0C017C27A748}"/>
              </a:ext>
            </a:extLst>
          </p:cNvPr>
          <p:cNvSpPr>
            <a:spLocks noGrp="1"/>
          </p:cNvSpPr>
          <p:nvPr>
            <p:ph type="dt" sz="half" idx="10"/>
          </p:nvPr>
        </p:nvSpPr>
        <p:spPr/>
        <p:txBody>
          <a:bodyPr/>
          <a:lstStyle/>
          <a:p>
            <a:r>
              <a:rPr lang="en-US"/>
              <a:t>6/26/2025</a:t>
            </a:r>
          </a:p>
        </p:txBody>
      </p:sp>
      <p:sp>
        <p:nvSpPr>
          <p:cNvPr id="5" name="Footer Placeholder 4">
            <a:extLst>
              <a:ext uri="{FF2B5EF4-FFF2-40B4-BE49-F238E27FC236}">
                <a16:creationId xmlns:a16="http://schemas.microsoft.com/office/drawing/2014/main" id="{26498234-6A43-8627-B7AD-70E910A81B4C}"/>
              </a:ext>
            </a:extLst>
          </p:cNvPr>
          <p:cNvSpPr>
            <a:spLocks noGrp="1"/>
          </p:cNvSpPr>
          <p:nvPr>
            <p:ph type="ftr" sz="quarter" idx="11"/>
          </p:nvPr>
        </p:nvSpPr>
        <p:spPr/>
        <p:txBody>
          <a:bodyPr/>
          <a:lstStyle/>
          <a:p>
            <a:r>
              <a:rPr lang="en-US"/>
              <a:t>ePIC Electronics and DAQ WG Meeting</a:t>
            </a:r>
          </a:p>
        </p:txBody>
      </p:sp>
      <p:sp>
        <p:nvSpPr>
          <p:cNvPr id="6" name="Slide Number Placeholder 5">
            <a:extLst>
              <a:ext uri="{FF2B5EF4-FFF2-40B4-BE49-F238E27FC236}">
                <a16:creationId xmlns:a16="http://schemas.microsoft.com/office/drawing/2014/main" id="{A5AF9F7F-8A6E-6A5F-D0DA-D968F8463799}"/>
              </a:ext>
            </a:extLst>
          </p:cNvPr>
          <p:cNvSpPr>
            <a:spLocks noGrp="1"/>
          </p:cNvSpPr>
          <p:nvPr>
            <p:ph type="sldNum" sz="quarter" idx="12"/>
          </p:nvPr>
        </p:nvSpPr>
        <p:spPr/>
        <p:txBody>
          <a:bodyPr/>
          <a:lstStyle/>
          <a:p>
            <a:fld id="{33EAA712-528E-4053-9D20-65E0C4BF7A37}" type="slidenum">
              <a:rPr lang="en-US" smtClean="0"/>
              <a:t>‹#›</a:t>
            </a:fld>
            <a:endParaRPr lang="en-US"/>
          </a:p>
        </p:txBody>
      </p:sp>
    </p:spTree>
    <p:extLst>
      <p:ext uri="{BB962C8B-B14F-4D97-AF65-F5344CB8AC3E}">
        <p14:creationId xmlns:p14="http://schemas.microsoft.com/office/powerpoint/2010/main" val="1017394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2ADE85-9C51-73E2-08E0-5EA6BBDB9F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9BB4C3-2498-8657-6D51-0DE722DA4F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EC6C72-75D6-D29F-1FE7-1C94AEE41653}"/>
              </a:ext>
            </a:extLst>
          </p:cNvPr>
          <p:cNvSpPr>
            <a:spLocks noGrp="1"/>
          </p:cNvSpPr>
          <p:nvPr>
            <p:ph type="dt" sz="half" idx="10"/>
          </p:nvPr>
        </p:nvSpPr>
        <p:spPr/>
        <p:txBody>
          <a:bodyPr/>
          <a:lstStyle/>
          <a:p>
            <a:r>
              <a:rPr lang="en-US"/>
              <a:t>6/26/2025</a:t>
            </a:r>
          </a:p>
        </p:txBody>
      </p:sp>
      <p:sp>
        <p:nvSpPr>
          <p:cNvPr id="5" name="Footer Placeholder 4">
            <a:extLst>
              <a:ext uri="{FF2B5EF4-FFF2-40B4-BE49-F238E27FC236}">
                <a16:creationId xmlns:a16="http://schemas.microsoft.com/office/drawing/2014/main" id="{4619EA6B-DAC7-961E-FEBA-D33DF9902BB5}"/>
              </a:ext>
            </a:extLst>
          </p:cNvPr>
          <p:cNvSpPr>
            <a:spLocks noGrp="1"/>
          </p:cNvSpPr>
          <p:nvPr>
            <p:ph type="ftr" sz="quarter" idx="11"/>
          </p:nvPr>
        </p:nvSpPr>
        <p:spPr/>
        <p:txBody>
          <a:bodyPr/>
          <a:lstStyle/>
          <a:p>
            <a:r>
              <a:rPr lang="en-US"/>
              <a:t>ePIC Electronics and DAQ WG Meeting</a:t>
            </a:r>
          </a:p>
        </p:txBody>
      </p:sp>
      <p:sp>
        <p:nvSpPr>
          <p:cNvPr id="6" name="Slide Number Placeholder 5">
            <a:extLst>
              <a:ext uri="{FF2B5EF4-FFF2-40B4-BE49-F238E27FC236}">
                <a16:creationId xmlns:a16="http://schemas.microsoft.com/office/drawing/2014/main" id="{A446E0A1-4A01-C00C-B6B4-0760BF953313}"/>
              </a:ext>
            </a:extLst>
          </p:cNvPr>
          <p:cNvSpPr>
            <a:spLocks noGrp="1"/>
          </p:cNvSpPr>
          <p:nvPr>
            <p:ph type="sldNum" sz="quarter" idx="12"/>
          </p:nvPr>
        </p:nvSpPr>
        <p:spPr/>
        <p:txBody>
          <a:bodyPr/>
          <a:lstStyle/>
          <a:p>
            <a:fld id="{33EAA712-528E-4053-9D20-65E0C4BF7A37}" type="slidenum">
              <a:rPr lang="en-US" smtClean="0"/>
              <a:t>‹#›</a:t>
            </a:fld>
            <a:endParaRPr lang="en-US"/>
          </a:p>
        </p:txBody>
      </p:sp>
    </p:spTree>
    <p:extLst>
      <p:ext uri="{BB962C8B-B14F-4D97-AF65-F5344CB8AC3E}">
        <p14:creationId xmlns:p14="http://schemas.microsoft.com/office/powerpoint/2010/main" val="1427916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CB742-0B70-F7DC-4DC8-10680AF760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96C66D-7A1F-F4B8-38EF-6166AD07AB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E7720F-A594-3C8A-210A-6F00A3353557}"/>
              </a:ext>
            </a:extLst>
          </p:cNvPr>
          <p:cNvSpPr>
            <a:spLocks noGrp="1"/>
          </p:cNvSpPr>
          <p:nvPr>
            <p:ph type="dt" sz="half" idx="10"/>
          </p:nvPr>
        </p:nvSpPr>
        <p:spPr/>
        <p:txBody>
          <a:bodyPr/>
          <a:lstStyle/>
          <a:p>
            <a:r>
              <a:rPr lang="en-US"/>
              <a:t>6/26/2025</a:t>
            </a:r>
          </a:p>
        </p:txBody>
      </p:sp>
      <p:sp>
        <p:nvSpPr>
          <p:cNvPr id="5" name="Footer Placeholder 4">
            <a:extLst>
              <a:ext uri="{FF2B5EF4-FFF2-40B4-BE49-F238E27FC236}">
                <a16:creationId xmlns:a16="http://schemas.microsoft.com/office/drawing/2014/main" id="{DBEDFB1B-668F-81F3-C937-A71605470DDC}"/>
              </a:ext>
            </a:extLst>
          </p:cNvPr>
          <p:cNvSpPr>
            <a:spLocks noGrp="1"/>
          </p:cNvSpPr>
          <p:nvPr>
            <p:ph type="ftr" sz="quarter" idx="11"/>
          </p:nvPr>
        </p:nvSpPr>
        <p:spPr/>
        <p:txBody>
          <a:bodyPr/>
          <a:lstStyle/>
          <a:p>
            <a:r>
              <a:rPr lang="en-US"/>
              <a:t>ePIC Electronics and DAQ WG Meeting</a:t>
            </a:r>
          </a:p>
        </p:txBody>
      </p:sp>
      <p:sp>
        <p:nvSpPr>
          <p:cNvPr id="6" name="Slide Number Placeholder 5">
            <a:extLst>
              <a:ext uri="{FF2B5EF4-FFF2-40B4-BE49-F238E27FC236}">
                <a16:creationId xmlns:a16="http://schemas.microsoft.com/office/drawing/2014/main" id="{D4684EB7-A8B1-6DCA-440A-355E283201FE}"/>
              </a:ext>
            </a:extLst>
          </p:cNvPr>
          <p:cNvSpPr>
            <a:spLocks noGrp="1"/>
          </p:cNvSpPr>
          <p:nvPr>
            <p:ph type="sldNum" sz="quarter" idx="12"/>
          </p:nvPr>
        </p:nvSpPr>
        <p:spPr/>
        <p:txBody>
          <a:bodyPr/>
          <a:lstStyle/>
          <a:p>
            <a:fld id="{33EAA712-528E-4053-9D20-65E0C4BF7A37}" type="slidenum">
              <a:rPr lang="en-US" smtClean="0"/>
              <a:t>‹#›</a:t>
            </a:fld>
            <a:endParaRPr lang="en-US"/>
          </a:p>
        </p:txBody>
      </p:sp>
    </p:spTree>
    <p:extLst>
      <p:ext uri="{BB962C8B-B14F-4D97-AF65-F5344CB8AC3E}">
        <p14:creationId xmlns:p14="http://schemas.microsoft.com/office/powerpoint/2010/main" val="3369128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71C3E-BA9E-89B8-F50A-1D6485639A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1188C6-8A18-EB70-3EE4-A8F6C9E38B0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982A10-BB65-8193-A31E-6FD6F87CA474}"/>
              </a:ext>
            </a:extLst>
          </p:cNvPr>
          <p:cNvSpPr>
            <a:spLocks noGrp="1"/>
          </p:cNvSpPr>
          <p:nvPr>
            <p:ph type="dt" sz="half" idx="10"/>
          </p:nvPr>
        </p:nvSpPr>
        <p:spPr/>
        <p:txBody>
          <a:bodyPr/>
          <a:lstStyle/>
          <a:p>
            <a:r>
              <a:rPr lang="en-US"/>
              <a:t>6/26/2025</a:t>
            </a:r>
          </a:p>
        </p:txBody>
      </p:sp>
      <p:sp>
        <p:nvSpPr>
          <p:cNvPr id="5" name="Footer Placeholder 4">
            <a:extLst>
              <a:ext uri="{FF2B5EF4-FFF2-40B4-BE49-F238E27FC236}">
                <a16:creationId xmlns:a16="http://schemas.microsoft.com/office/drawing/2014/main" id="{7972EBF2-F6E4-D909-FE8D-6CC6ECD9E79B}"/>
              </a:ext>
            </a:extLst>
          </p:cNvPr>
          <p:cNvSpPr>
            <a:spLocks noGrp="1"/>
          </p:cNvSpPr>
          <p:nvPr>
            <p:ph type="ftr" sz="quarter" idx="11"/>
          </p:nvPr>
        </p:nvSpPr>
        <p:spPr/>
        <p:txBody>
          <a:bodyPr/>
          <a:lstStyle/>
          <a:p>
            <a:r>
              <a:rPr lang="en-US"/>
              <a:t>ePIC Electronics and DAQ WG Meeting</a:t>
            </a:r>
          </a:p>
        </p:txBody>
      </p:sp>
      <p:sp>
        <p:nvSpPr>
          <p:cNvPr id="6" name="Slide Number Placeholder 5">
            <a:extLst>
              <a:ext uri="{FF2B5EF4-FFF2-40B4-BE49-F238E27FC236}">
                <a16:creationId xmlns:a16="http://schemas.microsoft.com/office/drawing/2014/main" id="{F792D9C7-D509-85D0-D955-93AFF7110938}"/>
              </a:ext>
            </a:extLst>
          </p:cNvPr>
          <p:cNvSpPr>
            <a:spLocks noGrp="1"/>
          </p:cNvSpPr>
          <p:nvPr>
            <p:ph type="sldNum" sz="quarter" idx="12"/>
          </p:nvPr>
        </p:nvSpPr>
        <p:spPr/>
        <p:txBody>
          <a:bodyPr/>
          <a:lstStyle/>
          <a:p>
            <a:fld id="{33EAA712-528E-4053-9D20-65E0C4BF7A37}" type="slidenum">
              <a:rPr lang="en-US" smtClean="0"/>
              <a:t>‹#›</a:t>
            </a:fld>
            <a:endParaRPr lang="en-US"/>
          </a:p>
        </p:txBody>
      </p:sp>
    </p:spTree>
    <p:extLst>
      <p:ext uri="{BB962C8B-B14F-4D97-AF65-F5344CB8AC3E}">
        <p14:creationId xmlns:p14="http://schemas.microsoft.com/office/powerpoint/2010/main" val="3382689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9DD60-EAF2-C3A1-7660-931347A883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C9DBA3-C861-D333-DB3A-4F3E333014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52F99C-E753-17DE-39CB-C707EBC0D3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B3F928-8796-F70D-7917-D00946D774E6}"/>
              </a:ext>
            </a:extLst>
          </p:cNvPr>
          <p:cNvSpPr>
            <a:spLocks noGrp="1"/>
          </p:cNvSpPr>
          <p:nvPr>
            <p:ph type="dt" sz="half" idx="10"/>
          </p:nvPr>
        </p:nvSpPr>
        <p:spPr/>
        <p:txBody>
          <a:bodyPr/>
          <a:lstStyle/>
          <a:p>
            <a:r>
              <a:rPr lang="en-US"/>
              <a:t>6/26/2025</a:t>
            </a:r>
          </a:p>
        </p:txBody>
      </p:sp>
      <p:sp>
        <p:nvSpPr>
          <p:cNvPr id="6" name="Footer Placeholder 5">
            <a:extLst>
              <a:ext uri="{FF2B5EF4-FFF2-40B4-BE49-F238E27FC236}">
                <a16:creationId xmlns:a16="http://schemas.microsoft.com/office/drawing/2014/main" id="{879DD0E3-631C-86FE-579D-E8EACA890F0D}"/>
              </a:ext>
            </a:extLst>
          </p:cNvPr>
          <p:cNvSpPr>
            <a:spLocks noGrp="1"/>
          </p:cNvSpPr>
          <p:nvPr>
            <p:ph type="ftr" sz="quarter" idx="11"/>
          </p:nvPr>
        </p:nvSpPr>
        <p:spPr/>
        <p:txBody>
          <a:bodyPr/>
          <a:lstStyle/>
          <a:p>
            <a:r>
              <a:rPr lang="en-US"/>
              <a:t>ePIC Electronics and DAQ WG Meeting</a:t>
            </a:r>
          </a:p>
        </p:txBody>
      </p:sp>
      <p:sp>
        <p:nvSpPr>
          <p:cNvPr id="7" name="Slide Number Placeholder 6">
            <a:extLst>
              <a:ext uri="{FF2B5EF4-FFF2-40B4-BE49-F238E27FC236}">
                <a16:creationId xmlns:a16="http://schemas.microsoft.com/office/drawing/2014/main" id="{D2630960-28C8-7A6C-092F-20C55AABC6D6}"/>
              </a:ext>
            </a:extLst>
          </p:cNvPr>
          <p:cNvSpPr>
            <a:spLocks noGrp="1"/>
          </p:cNvSpPr>
          <p:nvPr>
            <p:ph type="sldNum" sz="quarter" idx="12"/>
          </p:nvPr>
        </p:nvSpPr>
        <p:spPr/>
        <p:txBody>
          <a:bodyPr/>
          <a:lstStyle/>
          <a:p>
            <a:fld id="{33EAA712-528E-4053-9D20-65E0C4BF7A37}" type="slidenum">
              <a:rPr lang="en-US" smtClean="0"/>
              <a:t>‹#›</a:t>
            </a:fld>
            <a:endParaRPr lang="en-US"/>
          </a:p>
        </p:txBody>
      </p:sp>
    </p:spTree>
    <p:extLst>
      <p:ext uri="{BB962C8B-B14F-4D97-AF65-F5344CB8AC3E}">
        <p14:creationId xmlns:p14="http://schemas.microsoft.com/office/powerpoint/2010/main" val="372424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66472-586A-13D5-140C-73119345D6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75754C-FA1F-F80E-8249-2E17E9A360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458213-04BA-46E7-7E3B-8CDF00C241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5C9D0F-C3BD-97D7-E1AB-D60AC499E5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1265DD-94B2-9960-509E-15342F8E06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FA3DE3-439B-F2AD-630E-229B63428CDA}"/>
              </a:ext>
            </a:extLst>
          </p:cNvPr>
          <p:cNvSpPr>
            <a:spLocks noGrp="1"/>
          </p:cNvSpPr>
          <p:nvPr>
            <p:ph type="dt" sz="half" idx="10"/>
          </p:nvPr>
        </p:nvSpPr>
        <p:spPr/>
        <p:txBody>
          <a:bodyPr/>
          <a:lstStyle/>
          <a:p>
            <a:r>
              <a:rPr lang="en-US"/>
              <a:t>6/26/2025</a:t>
            </a:r>
          </a:p>
        </p:txBody>
      </p:sp>
      <p:sp>
        <p:nvSpPr>
          <p:cNvPr id="8" name="Footer Placeholder 7">
            <a:extLst>
              <a:ext uri="{FF2B5EF4-FFF2-40B4-BE49-F238E27FC236}">
                <a16:creationId xmlns:a16="http://schemas.microsoft.com/office/drawing/2014/main" id="{1F93A4BA-56F2-F872-15FA-A6F5029D79E1}"/>
              </a:ext>
            </a:extLst>
          </p:cNvPr>
          <p:cNvSpPr>
            <a:spLocks noGrp="1"/>
          </p:cNvSpPr>
          <p:nvPr>
            <p:ph type="ftr" sz="quarter" idx="11"/>
          </p:nvPr>
        </p:nvSpPr>
        <p:spPr/>
        <p:txBody>
          <a:bodyPr/>
          <a:lstStyle/>
          <a:p>
            <a:r>
              <a:rPr lang="en-US"/>
              <a:t>ePIC Electronics and DAQ WG Meeting</a:t>
            </a:r>
          </a:p>
        </p:txBody>
      </p:sp>
      <p:sp>
        <p:nvSpPr>
          <p:cNvPr id="9" name="Slide Number Placeholder 8">
            <a:extLst>
              <a:ext uri="{FF2B5EF4-FFF2-40B4-BE49-F238E27FC236}">
                <a16:creationId xmlns:a16="http://schemas.microsoft.com/office/drawing/2014/main" id="{A241D93E-1C55-3098-4138-2C1EC5F10F6F}"/>
              </a:ext>
            </a:extLst>
          </p:cNvPr>
          <p:cNvSpPr>
            <a:spLocks noGrp="1"/>
          </p:cNvSpPr>
          <p:nvPr>
            <p:ph type="sldNum" sz="quarter" idx="12"/>
          </p:nvPr>
        </p:nvSpPr>
        <p:spPr/>
        <p:txBody>
          <a:bodyPr/>
          <a:lstStyle/>
          <a:p>
            <a:fld id="{33EAA712-528E-4053-9D20-65E0C4BF7A37}" type="slidenum">
              <a:rPr lang="en-US" smtClean="0"/>
              <a:t>‹#›</a:t>
            </a:fld>
            <a:endParaRPr lang="en-US"/>
          </a:p>
        </p:txBody>
      </p:sp>
    </p:spTree>
    <p:extLst>
      <p:ext uri="{BB962C8B-B14F-4D97-AF65-F5344CB8AC3E}">
        <p14:creationId xmlns:p14="http://schemas.microsoft.com/office/powerpoint/2010/main" val="2197370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01681-9E74-1BB2-E182-22DBE693B2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0F251C-2FDE-5A29-F981-3305885F0A44}"/>
              </a:ext>
            </a:extLst>
          </p:cNvPr>
          <p:cNvSpPr>
            <a:spLocks noGrp="1"/>
          </p:cNvSpPr>
          <p:nvPr>
            <p:ph type="dt" sz="half" idx="10"/>
          </p:nvPr>
        </p:nvSpPr>
        <p:spPr/>
        <p:txBody>
          <a:bodyPr/>
          <a:lstStyle/>
          <a:p>
            <a:r>
              <a:rPr lang="en-US"/>
              <a:t>6/26/2025</a:t>
            </a:r>
          </a:p>
        </p:txBody>
      </p:sp>
      <p:sp>
        <p:nvSpPr>
          <p:cNvPr id="4" name="Footer Placeholder 3">
            <a:extLst>
              <a:ext uri="{FF2B5EF4-FFF2-40B4-BE49-F238E27FC236}">
                <a16:creationId xmlns:a16="http://schemas.microsoft.com/office/drawing/2014/main" id="{146E4400-50AC-22F7-90F4-5AD087EF80CB}"/>
              </a:ext>
            </a:extLst>
          </p:cNvPr>
          <p:cNvSpPr>
            <a:spLocks noGrp="1"/>
          </p:cNvSpPr>
          <p:nvPr>
            <p:ph type="ftr" sz="quarter" idx="11"/>
          </p:nvPr>
        </p:nvSpPr>
        <p:spPr/>
        <p:txBody>
          <a:bodyPr/>
          <a:lstStyle/>
          <a:p>
            <a:r>
              <a:rPr lang="en-US"/>
              <a:t>ePIC Electronics and DAQ WG Meeting</a:t>
            </a:r>
          </a:p>
        </p:txBody>
      </p:sp>
      <p:sp>
        <p:nvSpPr>
          <p:cNvPr id="5" name="Slide Number Placeholder 4">
            <a:extLst>
              <a:ext uri="{FF2B5EF4-FFF2-40B4-BE49-F238E27FC236}">
                <a16:creationId xmlns:a16="http://schemas.microsoft.com/office/drawing/2014/main" id="{D1168132-E3AF-0FF2-2D6C-69383F190C2C}"/>
              </a:ext>
            </a:extLst>
          </p:cNvPr>
          <p:cNvSpPr>
            <a:spLocks noGrp="1"/>
          </p:cNvSpPr>
          <p:nvPr>
            <p:ph type="sldNum" sz="quarter" idx="12"/>
          </p:nvPr>
        </p:nvSpPr>
        <p:spPr/>
        <p:txBody>
          <a:bodyPr/>
          <a:lstStyle/>
          <a:p>
            <a:fld id="{33EAA712-528E-4053-9D20-65E0C4BF7A37}" type="slidenum">
              <a:rPr lang="en-US" smtClean="0"/>
              <a:t>‹#›</a:t>
            </a:fld>
            <a:endParaRPr lang="en-US"/>
          </a:p>
        </p:txBody>
      </p:sp>
    </p:spTree>
    <p:extLst>
      <p:ext uri="{BB962C8B-B14F-4D97-AF65-F5344CB8AC3E}">
        <p14:creationId xmlns:p14="http://schemas.microsoft.com/office/powerpoint/2010/main" val="1793022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8E23EE-F2A6-134E-9449-40379666417D}"/>
              </a:ext>
            </a:extLst>
          </p:cNvPr>
          <p:cNvSpPr>
            <a:spLocks noGrp="1"/>
          </p:cNvSpPr>
          <p:nvPr>
            <p:ph type="dt" sz="half" idx="10"/>
          </p:nvPr>
        </p:nvSpPr>
        <p:spPr/>
        <p:txBody>
          <a:bodyPr/>
          <a:lstStyle/>
          <a:p>
            <a:r>
              <a:rPr lang="en-US"/>
              <a:t>6/26/2025</a:t>
            </a:r>
          </a:p>
        </p:txBody>
      </p:sp>
      <p:sp>
        <p:nvSpPr>
          <p:cNvPr id="3" name="Footer Placeholder 2">
            <a:extLst>
              <a:ext uri="{FF2B5EF4-FFF2-40B4-BE49-F238E27FC236}">
                <a16:creationId xmlns:a16="http://schemas.microsoft.com/office/drawing/2014/main" id="{F21A3934-A651-D802-A5DA-4D28E68A6B8A}"/>
              </a:ext>
            </a:extLst>
          </p:cNvPr>
          <p:cNvSpPr>
            <a:spLocks noGrp="1"/>
          </p:cNvSpPr>
          <p:nvPr>
            <p:ph type="ftr" sz="quarter" idx="11"/>
          </p:nvPr>
        </p:nvSpPr>
        <p:spPr/>
        <p:txBody>
          <a:bodyPr/>
          <a:lstStyle/>
          <a:p>
            <a:r>
              <a:rPr lang="en-US"/>
              <a:t>ePIC Electronics and DAQ WG Meeting</a:t>
            </a:r>
          </a:p>
        </p:txBody>
      </p:sp>
      <p:sp>
        <p:nvSpPr>
          <p:cNvPr id="4" name="Slide Number Placeholder 3">
            <a:extLst>
              <a:ext uri="{FF2B5EF4-FFF2-40B4-BE49-F238E27FC236}">
                <a16:creationId xmlns:a16="http://schemas.microsoft.com/office/drawing/2014/main" id="{A9F11933-0BCC-9ACD-243A-C2F7C2A421BF}"/>
              </a:ext>
            </a:extLst>
          </p:cNvPr>
          <p:cNvSpPr>
            <a:spLocks noGrp="1"/>
          </p:cNvSpPr>
          <p:nvPr>
            <p:ph type="sldNum" sz="quarter" idx="12"/>
          </p:nvPr>
        </p:nvSpPr>
        <p:spPr/>
        <p:txBody>
          <a:bodyPr/>
          <a:lstStyle/>
          <a:p>
            <a:fld id="{33EAA712-528E-4053-9D20-65E0C4BF7A37}" type="slidenum">
              <a:rPr lang="en-US" smtClean="0"/>
              <a:t>‹#›</a:t>
            </a:fld>
            <a:endParaRPr lang="en-US"/>
          </a:p>
        </p:txBody>
      </p:sp>
    </p:spTree>
    <p:extLst>
      <p:ext uri="{BB962C8B-B14F-4D97-AF65-F5344CB8AC3E}">
        <p14:creationId xmlns:p14="http://schemas.microsoft.com/office/powerpoint/2010/main" val="2160910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17222-CAE9-342A-AA51-C5517CA1C4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BB35FE-296E-4BA3-CEC5-3EB2C28F13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64EC50-0041-3ABF-9B80-6969A43C56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6EBD16-E278-270C-7313-C82805547FA8}"/>
              </a:ext>
            </a:extLst>
          </p:cNvPr>
          <p:cNvSpPr>
            <a:spLocks noGrp="1"/>
          </p:cNvSpPr>
          <p:nvPr>
            <p:ph type="dt" sz="half" idx="10"/>
          </p:nvPr>
        </p:nvSpPr>
        <p:spPr/>
        <p:txBody>
          <a:bodyPr/>
          <a:lstStyle/>
          <a:p>
            <a:r>
              <a:rPr lang="en-US"/>
              <a:t>6/26/2025</a:t>
            </a:r>
          </a:p>
        </p:txBody>
      </p:sp>
      <p:sp>
        <p:nvSpPr>
          <p:cNvPr id="6" name="Footer Placeholder 5">
            <a:extLst>
              <a:ext uri="{FF2B5EF4-FFF2-40B4-BE49-F238E27FC236}">
                <a16:creationId xmlns:a16="http://schemas.microsoft.com/office/drawing/2014/main" id="{B90675B6-F4CF-2712-5BF3-4D365C4FF2EE}"/>
              </a:ext>
            </a:extLst>
          </p:cNvPr>
          <p:cNvSpPr>
            <a:spLocks noGrp="1"/>
          </p:cNvSpPr>
          <p:nvPr>
            <p:ph type="ftr" sz="quarter" idx="11"/>
          </p:nvPr>
        </p:nvSpPr>
        <p:spPr/>
        <p:txBody>
          <a:bodyPr/>
          <a:lstStyle/>
          <a:p>
            <a:r>
              <a:rPr lang="en-US"/>
              <a:t>ePIC Electronics and DAQ WG Meeting</a:t>
            </a:r>
          </a:p>
        </p:txBody>
      </p:sp>
      <p:sp>
        <p:nvSpPr>
          <p:cNvPr id="7" name="Slide Number Placeholder 6">
            <a:extLst>
              <a:ext uri="{FF2B5EF4-FFF2-40B4-BE49-F238E27FC236}">
                <a16:creationId xmlns:a16="http://schemas.microsoft.com/office/drawing/2014/main" id="{6982A92F-A940-E538-ABF6-25B4EE6D470B}"/>
              </a:ext>
            </a:extLst>
          </p:cNvPr>
          <p:cNvSpPr>
            <a:spLocks noGrp="1"/>
          </p:cNvSpPr>
          <p:nvPr>
            <p:ph type="sldNum" sz="quarter" idx="12"/>
          </p:nvPr>
        </p:nvSpPr>
        <p:spPr/>
        <p:txBody>
          <a:bodyPr/>
          <a:lstStyle/>
          <a:p>
            <a:fld id="{33EAA712-528E-4053-9D20-65E0C4BF7A37}" type="slidenum">
              <a:rPr lang="en-US" smtClean="0"/>
              <a:t>‹#›</a:t>
            </a:fld>
            <a:endParaRPr lang="en-US"/>
          </a:p>
        </p:txBody>
      </p:sp>
    </p:spTree>
    <p:extLst>
      <p:ext uri="{BB962C8B-B14F-4D97-AF65-F5344CB8AC3E}">
        <p14:creationId xmlns:p14="http://schemas.microsoft.com/office/powerpoint/2010/main" val="1455840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6D622-D5EC-E4AE-48EA-6F8B744D89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5F7128-5A65-4C77-266B-C650F4CE6A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87598B-AE9A-550C-1DEC-77251ACCE8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6CAE46-38E3-F6A2-A9E5-C60050777CCF}"/>
              </a:ext>
            </a:extLst>
          </p:cNvPr>
          <p:cNvSpPr>
            <a:spLocks noGrp="1"/>
          </p:cNvSpPr>
          <p:nvPr>
            <p:ph type="dt" sz="half" idx="10"/>
          </p:nvPr>
        </p:nvSpPr>
        <p:spPr/>
        <p:txBody>
          <a:bodyPr/>
          <a:lstStyle/>
          <a:p>
            <a:r>
              <a:rPr lang="en-US"/>
              <a:t>6/26/2025</a:t>
            </a:r>
          </a:p>
        </p:txBody>
      </p:sp>
      <p:sp>
        <p:nvSpPr>
          <p:cNvPr id="6" name="Footer Placeholder 5">
            <a:extLst>
              <a:ext uri="{FF2B5EF4-FFF2-40B4-BE49-F238E27FC236}">
                <a16:creationId xmlns:a16="http://schemas.microsoft.com/office/drawing/2014/main" id="{7AAEA3CF-2C77-3070-3F46-5F8CB5D7AB62}"/>
              </a:ext>
            </a:extLst>
          </p:cNvPr>
          <p:cNvSpPr>
            <a:spLocks noGrp="1"/>
          </p:cNvSpPr>
          <p:nvPr>
            <p:ph type="ftr" sz="quarter" idx="11"/>
          </p:nvPr>
        </p:nvSpPr>
        <p:spPr/>
        <p:txBody>
          <a:bodyPr/>
          <a:lstStyle/>
          <a:p>
            <a:r>
              <a:rPr lang="en-US"/>
              <a:t>ePIC Electronics and DAQ WG Meeting</a:t>
            </a:r>
          </a:p>
        </p:txBody>
      </p:sp>
      <p:sp>
        <p:nvSpPr>
          <p:cNvPr id="7" name="Slide Number Placeholder 6">
            <a:extLst>
              <a:ext uri="{FF2B5EF4-FFF2-40B4-BE49-F238E27FC236}">
                <a16:creationId xmlns:a16="http://schemas.microsoft.com/office/drawing/2014/main" id="{5027CBFC-B4DD-5C16-83D8-D0677BC19775}"/>
              </a:ext>
            </a:extLst>
          </p:cNvPr>
          <p:cNvSpPr>
            <a:spLocks noGrp="1"/>
          </p:cNvSpPr>
          <p:nvPr>
            <p:ph type="sldNum" sz="quarter" idx="12"/>
          </p:nvPr>
        </p:nvSpPr>
        <p:spPr/>
        <p:txBody>
          <a:bodyPr/>
          <a:lstStyle/>
          <a:p>
            <a:fld id="{33EAA712-528E-4053-9D20-65E0C4BF7A37}" type="slidenum">
              <a:rPr lang="en-US" smtClean="0"/>
              <a:t>‹#›</a:t>
            </a:fld>
            <a:endParaRPr lang="en-US"/>
          </a:p>
        </p:txBody>
      </p:sp>
    </p:spTree>
    <p:extLst>
      <p:ext uri="{BB962C8B-B14F-4D97-AF65-F5344CB8AC3E}">
        <p14:creationId xmlns:p14="http://schemas.microsoft.com/office/powerpoint/2010/main" val="4200856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0DE364-9B3A-916E-E0DA-EBC70B98EF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CFBDB7-6C83-E29B-A199-931EFB9955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3E68AF-B471-D80B-340F-B48614ECD7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en-US"/>
              <a:t>6/26/2025</a:t>
            </a:r>
          </a:p>
        </p:txBody>
      </p:sp>
      <p:sp>
        <p:nvSpPr>
          <p:cNvPr id="5" name="Footer Placeholder 4">
            <a:extLst>
              <a:ext uri="{FF2B5EF4-FFF2-40B4-BE49-F238E27FC236}">
                <a16:creationId xmlns:a16="http://schemas.microsoft.com/office/drawing/2014/main" id="{D178F418-B646-D50A-7DAA-F5EE03E74A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ePIC Electronics and DAQ WG Meeting</a:t>
            </a:r>
          </a:p>
        </p:txBody>
      </p:sp>
      <p:sp>
        <p:nvSpPr>
          <p:cNvPr id="6" name="Slide Number Placeholder 5">
            <a:extLst>
              <a:ext uri="{FF2B5EF4-FFF2-40B4-BE49-F238E27FC236}">
                <a16:creationId xmlns:a16="http://schemas.microsoft.com/office/drawing/2014/main" id="{CC86318C-1F57-C317-06D4-D5A4706C7F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EAA712-528E-4053-9D20-65E0C4BF7A37}" type="slidenum">
              <a:rPr lang="en-US" smtClean="0"/>
              <a:t>‹#›</a:t>
            </a:fld>
            <a:endParaRPr lang="en-US"/>
          </a:p>
        </p:txBody>
      </p:sp>
    </p:spTree>
    <p:extLst>
      <p:ext uri="{BB962C8B-B14F-4D97-AF65-F5344CB8AC3E}">
        <p14:creationId xmlns:p14="http://schemas.microsoft.com/office/powerpoint/2010/main" val="1069652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1A558F-7E8B-661B-A13B-CAF4D85719FD}"/>
              </a:ext>
            </a:extLst>
          </p:cNvPr>
          <p:cNvSpPr txBox="1"/>
          <p:nvPr/>
        </p:nvSpPr>
        <p:spPr>
          <a:xfrm>
            <a:off x="589658" y="316983"/>
            <a:ext cx="7668061" cy="584775"/>
          </a:xfrm>
          <a:prstGeom prst="rect">
            <a:avLst/>
          </a:prstGeom>
          <a:noFill/>
        </p:spPr>
        <p:txBody>
          <a:bodyPr wrap="none" rtlCol="0">
            <a:spAutoFit/>
          </a:bodyPr>
          <a:lstStyle/>
          <a:p>
            <a:r>
              <a:rPr lang="en-US" sz="3200" dirty="0" err="1"/>
              <a:t>ePIC</a:t>
            </a:r>
            <a:r>
              <a:rPr lang="en-US" sz="3200" dirty="0"/>
              <a:t> Electronics and DAQ WG – 6/26/2025</a:t>
            </a:r>
          </a:p>
        </p:txBody>
      </p:sp>
      <p:sp>
        <p:nvSpPr>
          <p:cNvPr id="5" name="TextBox 4">
            <a:extLst>
              <a:ext uri="{FF2B5EF4-FFF2-40B4-BE49-F238E27FC236}">
                <a16:creationId xmlns:a16="http://schemas.microsoft.com/office/drawing/2014/main" id="{9D1E62A3-EB6C-2BC7-1B3D-186AB959B24A}"/>
              </a:ext>
            </a:extLst>
          </p:cNvPr>
          <p:cNvSpPr txBox="1"/>
          <p:nvPr/>
        </p:nvSpPr>
        <p:spPr>
          <a:xfrm>
            <a:off x="589658" y="1166842"/>
            <a:ext cx="11095836" cy="4524315"/>
          </a:xfrm>
          <a:prstGeom prst="rect">
            <a:avLst/>
          </a:prstGeom>
          <a:noFill/>
        </p:spPr>
        <p:txBody>
          <a:bodyPr wrap="square" rtlCol="0">
            <a:spAutoFit/>
          </a:bodyPr>
          <a:lstStyle/>
          <a:p>
            <a:pPr marL="285750" indent="-285750">
              <a:buFont typeface="Arial" panose="020B0604020202020204" pitchFamily="34" charset="0"/>
              <a:buChar char="•"/>
            </a:pPr>
            <a:r>
              <a:rPr lang="en-US" sz="1600" dirty="0"/>
              <a:t>News / Announcements</a:t>
            </a:r>
          </a:p>
          <a:p>
            <a:pPr marL="742950" lvl="1" indent="-285750">
              <a:buFont typeface="Arial" panose="020B0604020202020204" pitchFamily="34" charset="0"/>
              <a:buChar char="•"/>
            </a:pPr>
            <a:r>
              <a:rPr lang="en-US" sz="1600" dirty="0"/>
              <a:t>Since last meeting</a:t>
            </a:r>
          </a:p>
          <a:p>
            <a:pPr marL="1200150" lvl="2" indent="-285750">
              <a:buFont typeface="Arial" panose="020B0604020202020204" pitchFamily="34" charset="0"/>
              <a:buChar char="•"/>
            </a:pPr>
            <a:r>
              <a:rPr lang="en-US" sz="1600" dirty="0"/>
              <a:t>June 2-3 : ASIC meeting in Paris</a:t>
            </a:r>
          </a:p>
          <a:p>
            <a:pPr marL="1200150" lvl="2" indent="-285750">
              <a:buFont typeface="Arial" panose="020B0604020202020204" pitchFamily="34" charset="0"/>
              <a:buChar char="•"/>
            </a:pPr>
            <a:r>
              <a:rPr lang="en-US" sz="1600" dirty="0"/>
              <a:t>June 10: Met with EIC Controls regarding common platform / timing</a:t>
            </a:r>
          </a:p>
          <a:p>
            <a:pPr marL="1200150" lvl="2" indent="-285750">
              <a:buFont typeface="Arial" panose="020B0604020202020204" pitchFamily="34" charset="0"/>
              <a:buChar char="•"/>
            </a:pPr>
            <a:r>
              <a:rPr lang="en-US" sz="1600" dirty="0"/>
              <a:t>June 12-13: DAC Review</a:t>
            </a:r>
          </a:p>
          <a:p>
            <a:pPr marL="1200150" lvl="2" indent="-285750">
              <a:buFont typeface="Arial" panose="020B0604020202020204" pitchFamily="34" charset="0"/>
              <a:buChar char="•"/>
            </a:pPr>
            <a:r>
              <a:rPr lang="en-US" sz="1600" dirty="0"/>
              <a:t>Updated background’s From A. </a:t>
            </a:r>
            <a:r>
              <a:rPr lang="en-US" sz="1600" dirty="0" err="1"/>
              <a:t>Natochii</a:t>
            </a:r>
            <a:r>
              <a:rPr lang="en-US" sz="1600" dirty="0"/>
              <a:t> including SR, </a:t>
            </a:r>
            <a:r>
              <a:rPr lang="en-US" sz="1600" dirty="0" err="1"/>
              <a:t>Touschek</a:t>
            </a:r>
            <a:r>
              <a:rPr lang="en-US" sz="1600" dirty="0"/>
              <a:t>, Coulomb, Bremsstrahlung (Bethe-Heitler)</a:t>
            </a:r>
          </a:p>
          <a:p>
            <a:pPr marL="1200150" lvl="2" indent="-285750">
              <a:buFont typeface="Arial" panose="020B0604020202020204" pitchFamily="34" charset="0"/>
              <a:buChar char="•"/>
            </a:pPr>
            <a:r>
              <a:rPr lang="en-US" sz="1600" dirty="0"/>
              <a:t>June 24: Met with Taku Gunji, Shinsuke Ota / to discuss collaboration with SPADI</a:t>
            </a:r>
          </a:p>
          <a:p>
            <a:pPr marL="1200150" lvl="2" indent="-285750">
              <a:buFont typeface="Arial" panose="020B0604020202020204" pitchFamily="34" charset="0"/>
              <a:buChar char="•"/>
            </a:pPr>
            <a:r>
              <a:rPr lang="en-US" sz="1600" dirty="0"/>
              <a:t>June 25: (2 prior / 1 follow up):  Calorimeters relationship between thresholds/radiation damage/ &amp; noise/</a:t>
            </a:r>
          </a:p>
          <a:p>
            <a:pPr marL="742950" lvl="1" indent="-285750">
              <a:buFont typeface="Arial" panose="020B0604020202020204" pitchFamily="34" charset="0"/>
              <a:buChar char="•"/>
            </a:pPr>
            <a:r>
              <a:rPr lang="en-US" sz="1600" dirty="0"/>
              <a:t>Upcoming</a:t>
            </a:r>
          </a:p>
          <a:p>
            <a:pPr marL="1200150" lvl="2" indent="-285750">
              <a:buFont typeface="Arial" panose="020B0604020202020204" pitchFamily="34" charset="0"/>
              <a:buChar char="•"/>
            </a:pPr>
            <a:r>
              <a:rPr lang="en-US" sz="1600" dirty="0"/>
              <a:t>July 14-18:   Collaboration Meeting at JLAB</a:t>
            </a:r>
          </a:p>
          <a:p>
            <a:pPr marL="1200150" lvl="2" indent="-285750">
              <a:buFont typeface="Arial" panose="020B0604020202020204" pitchFamily="34" charset="0"/>
              <a:buChar char="•"/>
            </a:pPr>
            <a:r>
              <a:rPr lang="en-US" sz="1600" dirty="0" err="1"/>
              <a:t>PreTDR</a:t>
            </a:r>
            <a:r>
              <a:rPr lang="en-US" sz="1600" dirty="0"/>
              <a:t> update deadline (July 14</a:t>
            </a:r>
            <a:r>
              <a:rPr lang="en-US" sz="1600" baseline="30000" dirty="0"/>
              <a:t>th</a:t>
            </a:r>
            <a:r>
              <a:rPr lang="en-US" sz="1600" dirty="0"/>
              <a:t>?)</a:t>
            </a:r>
          </a:p>
          <a:p>
            <a:pPr marL="1200150" lvl="2" indent="-285750">
              <a:buFont typeface="Arial" panose="020B0604020202020204" pitchFamily="34" charset="0"/>
              <a:buChar char="•"/>
            </a:pPr>
            <a:r>
              <a:rPr lang="en-US" sz="1600" dirty="0"/>
              <a:t>Sept ~4</a:t>
            </a:r>
            <a:r>
              <a:rPr lang="en-US" sz="1600" baseline="30000" dirty="0"/>
              <a:t>th</a:t>
            </a:r>
            <a:r>
              <a:rPr lang="en-US" sz="1600" dirty="0"/>
              <a:t>-5</a:t>
            </a:r>
            <a:r>
              <a:rPr lang="en-US" sz="1600" baseline="30000" dirty="0"/>
              <a:t>th</a:t>
            </a:r>
            <a:r>
              <a:rPr lang="en-US" sz="1600" dirty="0"/>
              <a:t> DAQ PDR 3 (60%)</a:t>
            </a:r>
          </a:p>
          <a:p>
            <a:pPr marL="1200150" lvl="2" indent="-285750">
              <a:buFont typeface="Arial" panose="020B0604020202020204" pitchFamily="34" charset="0"/>
              <a:buChar char="•"/>
            </a:pPr>
            <a:endParaRPr lang="en-US" sz="1600" dirty="0"/>
          </a:p>
          <a:p>
            <a:pPr marL="1200150" lvl="2"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Agenda</a:t>
            </a:r>
          </a:p>
          <a:p>
            <a:pPr marL="742950" lvl="1" indent="-285750">
              <a:buFont typeface="Arial" panose="020B0604020202020204" pitchFamily="34" charset="0"/>
              <a:buChar char="•"/>
            </a:pPr>
            <a:r>
              <a:rPr lang="en-US" sz="1600" dirty="0"/>
              <a:t>Additional Details on above </a:t>
            </a:r>
          </a:p>
          <a:p>
            <a:pPr marL="742950" lvl="1" indent="-285750">
              <a:buFont typeface="Arial" panose="020B0604020202020204" pitchFamily="34" charset="0"/>
              <a:buChar char="•"/>
            </a:pPr>
            <a:r>
              <a:rPr lang="en-US" sz="1600" dirty="0"/>
              <a:t>Laundry list of open topics</a:t>
            </a:r>
          </a:p>
          <a:p>
            <a:pPr lvl="1"/>
            <a:endParaRPr lang="en-US" sz="1600" dirty="0"/>
          </a:p>
        </p:txBody>
      </p:sp>
      <p:sp>
        <p:nvSpPr>
          <p:cNvPr id="6" name="Date Placeholder 5">
            <a:extLst>
              <a:ext uri="{FF2B5EF4-FFF2-40B4-BE49-F238E27FC236}">
                <a16:creationId xmlns:a16="http://schemas.microsoft.com/office/drawing/2014/main" id="{ED01F4E5-4168-D5B4-F4B4-0E46030F9A10}"/>
              </a:ext>
            </a:extLst>
          </p:cNvPr>
          <p:cNvSpPr>
            <a:spLocks noGrp="1"/>
          </p:cNvSpPr>
          <p:nvPr>
            <p:ph type="dt" sz="half" idx="10"/>
          </p:nvPr>
        </p:nvSpPr>
        <p:spPr/>
        <p:txBody>
          <a:bodyPr/>
          <a:lstStyle/>
          <a:p>
            <a:r>
              <a:rPr lang="en-US"/>
              <a:t>6/26/2025</a:t>
            </a:r>
            <a:endParaRPr lang="en-US" dirty="0"/>
          </a:p>
        </p:txBody>
      </p:sp>
      <p:sp>
        <p:nvSpPr>
          <p:cNvPr id="7" name="Slide Number Placeholder 6">
            <a:extLst>
              <a:ext uri="{FF2B5EF4-FFF2-40B4-BE49-F238E27FC236}">
                <a16:creationId xmlns:a16="http://schemas.microsoft.com/office/drawing/2014/main" id="{FB87DF5C-2975-9878-5667-945564437427}"/>
              </a:ext>
            </a:extLst>
          </p:cNvPr>
          <p:cNvSpPr>
            <a:spLocks noGrp="1"/>
          </p:cNvSpPr>
          <p:nvPr>
            <p:ph type="sldNum" sz="quarter" idx="12"/>
          </p:nvPr>
        </p:nvSpPr>
        <p:spPr/>
        <p:txBody>
          <a:bodyPr/>
          <a:lstStyle/>
          <a:p>
            <a:fld id="{33EAA712-528E-4053-9D20-65E0C4BF7A37}" type="slidenum">
              <a:rPr lang="en-US" smtClean="0"/>
              <a:t>1</a:t>
            </a:fld>
            <a:endParaRPr lang="en-US"/>
          </a:p>
        </p:txBody>
      </p:sp>
      <p:sp>
        <p:nvSpPr>
          <p:cNvPr id="8" name="Footer Placeholder 7">
            <a:extLst>
              <a:ext uri="{FF2B5EF4-FFF2-40B4-BE49-F238E27FC236}">
                <a16:creationId xmlns:a16="http://schemas.microsoft.com/office/drawing/2014/main" id="{BAF3F350-10E8-7BF5-A034-17B3693F7430}"/>
              </a:ext>
            </a:extLst>
          </p:cNvPr>
          <p:cNvSpPr>
            <a:spLocks noGrp="1"/>
          </p:cNvSpPr>
          <p:nvPr>
            <p:ph type="ftr" sz="quarter" idx="11"/>
          </p:nvPr>
        </p:nvSpPr>
        <p:spPr/>
        <p:txBody>
          <a:bodyPr/>
          <a:lstStyle/>
          <a:p>
            <a:r>
              <a:rPr lang="en-US" dirty="0" err="1"/>
              <a:t>ePIC</a:t>
            </a:r>
            <a:r>
              <a:rPr lang="en-US" dirty="0"/>
              <a:t> Electronics and DAQ WG Meeting</a:t>
            </a:r>
          </a:p>
        </p:txBody>
      </p:sp>
    </p:spTree>
    <p:extLst>
      <p:ext uri="{BB962C8B-B14F-4D97-AF65-F5344CB8AC3E}">
        <p14:creationId xmlns:p14="http://schemas.microsoft.com/office/powerpoint/2010/main" val="2650668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B5C9E-34C1-CC21-BCE1-DC9DBE2C4CB3}"/>
              </a:ext>
            </a:extLst>
          </p:cNvPr>
          <p:cNvSpPr>
            <a:spLocks noGrp="1"/>
          </p:cNvSpPr>
          <p:nvPr>
            <p:ph type="title"/>
          </p:nvPr>
        </p:nvSpPr>
        <p:spPr/>
        <p:txBody>
          <a:bodyPr/>
          <a:lstStyle/>
          <a:p>
            <a:r>
              <a:rPr lang="en-US" dirty="0"/>
              <a:t>Comments on ASIC meeting</a:t>
            </a:r>
          </a:p>
        </p:txBody>
      </p:sp>
      <p:sp>
        <p:nvSpPr>
          <p:cNvPr id="3" name="Date Placeholder 2">
            <a:extLst>
              <a:ext uri="{FF2B5EF4-FFF2-40B4-BE49-F238E27FC236}">
                <a16:creationId xmlns:a16="http://schemas.microsoft.com/office/drawing/2014/main" id="{C952C1A4-0FFC-BD9F-4801-5635F075C92E}"/>
              </a:ext>
            </a:extLst>
          </p:cNvPr>
          <p:cNvSpPr>
            <a:spLocks noGrp="1"/>
          </p:cNvSpPr>
          <p:nvPr>
            <p:ph type="dt" sz="half" idx="10"/>
          </p:nvPr>
        </p:nvSpPr>
        <p:spPr/>
        <p:txBody>
          <a:bodyPr/>
          <a:lstStyle/>
          <a:p>
            <a:r>
              <a:rPr lang="en-US"/>
              <a:t>6/26/2025</a:t>
            </a:r>
          </a:p>
        </p:txBody>
      </p:sp>
      <p:sp>
        <p:nvSpPr>
          <p:cNvPr id="4" name="Footer Placeholder 3">
            <a:extLst>
              <a:ext uri="{FF2B5EF4-FFF2-40B4-BE49-F238E27FC236}">
                <a16:creationId xmlns:a16="http://schemas.microsoft.com/office/drawing/2014/main" id="{60AECBF2-B685-26DC-9BE0-C4E751711545}"/>
              </a:ext>
            </a:extLst>
          </p:cNvPr>
          <p:cNvSpPr>
            <a:spLocks noGrp="1"/>
          </p:cNvSpPr>
          <p:nvPr>
            <p:ph type="ftr" sz="quarter" idx="11"/>
          </p:nvPr>
        </p:nvSpPr>
        <p:spPr/>
        <p:txBody>
          <a:bodyPr/>
          <a:lstStyle/>
          <a:p>
            <a:r>
              <a:rPr lang="en-US"/>
              <a:t>ePIC Electronics and DAQ WG Meeting</a:t>
            </a:r>
          </a:p>
        </p:txBody>
      </p:sp>
      <p:sp>
        <p:nvSpPr>
          <p:cNvPr id="5" name="Slide Number Placeholder 4">
            <a:extLst>
              <a:ext uri="{FF2B5EF4-FFF2-40B4-BE49-F238E27FC236}">
                <a16:creationId xmlns:a16="http://schemas.microsoft.com/office/drawing/2014/main" id="{912252BE-3A83-E162-4EDF-AD3B9594C78A}"/>
              </a:ext>
            </a:extLst>
          </p:cNvPr>
          <p:cNvSpPr>
            <a:spLocks noGrp="1"/>
          </p:cNvSpPr>
          <p:nvPr>
            <p:ph type="sldNum" sz="quarter" idx="12"/>
          </p:nvPr>
        </p:nvSpPr>
        <p:spPr/>
        <p:txBody>
          <a:bodyPr/>
          <a:lstStyle/>
          <a:p>
            <a:fld id="{33EAA712-528E-4053-9D20-65E0C4BF7A37}" type="slidenum">
              <a:rPr lang="en-US" smtClean="0"/>
              <a:t>2</a:t>
            </a:fld>
            <a:endParaRPr lang="en-US"/>
          </a:p>
        </p:txBody>
      </p:sp>
      <p:sp>
        <p:nvSpPr>
          <p:cNvPr id="7" name="TextBox 6">
            <a:extLst>
              <a:ext uri="{FF2B5EF4-FFF2-40B4-BE49-F238E27FC236}">
                <a16:creationId xmlns:a16="http://schemas.microsoft.com/office/drawing/2014/main" id="{0BDA834E-E770-5C66-88D6-65C74F879252}"/>
              </a:ext>
            </a:extLst>
          </p:cNvPr>
          <p:cNvSpPr txBox="1"/>
          <p:nvPr/>
        </p:nvSpPr>
        <p:spPr>
          <a:xfrm>
            <a:off x="1210033" y="1690688"/>
            <a:ext cx="10360908" cy="4801314"/>
          </a:xfrm>
          <a:prstGeom prst="rect">
            <a:avLst/>
          </a:prstGeom>
          <a:noFill/>
        </p:spPr>
        <p:txBody>
          <a:bodyPr wrap="square" rtlCol="0">
            <a:spAutoFit/>
          </a:bodyPr>
          <a:lstStyle/>
          <a:p>
            <a:pPr marL="285750" indent="-285750">
              <a:buFont typeface="Arial" panose="020B0604020202020204" pitchFamily="34" charset="0"/>
              <a:buChar char="•"/>
            </a:pPr>
            <a:r>
              <a:rPr lang="en-US" dirty="0"/>
              <a:t>Fernando gave a summary at the TIC Meeting on Monday the 23</a:t>
            </a:r>
            <a:r>
              <a:rPr lang="en-US" baseline="30000" dirty="0"/>
              <a:t>rd</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Points I want to reiterate or add</a:t>
            </a:r>
          </a:p>
          <a:p>
            <a:pPr marL="742950" lvl="1" indent="-285750">
              <a:buFont typeface="Arial" panose="020B0604020202020204" pitchFamily="34" charset="0"/>
              <a:buChar char="•"/>
            </a:pPr>
            <a:r>
              <a:rPr lang="en-US" dirty="0"/>
              <a:t>One of the needs is to check and document the details of each ASIC, and in particular the details of the streaming of the ASICs with unfinished digital sections.   To this end we want to hold “internal mini-reviews” of each ASIC (+ discrete) to define and document the details.   </a:t>
            </a:r>
          </a:p>
          <a:p>
            <a:pPr marL="742950" lvl="1" indent="-285750">
              <a:buFont typeface="Arial" panose="020B0604020202020204" pitchFamily="34" charset="0"/>
              <a:buChar char="•"/>
            </a:pPr>
            <a:r>
              <a:rPr lang="en-US" dirty="0"/>
              <a:t>The original assumption that hits will be of O(64 bits) – 20 bits to locate the position, ~20 bits to define a high granularity time, and ~20 bits to define an ADC is too low by an order of magnitude</a:t>
            </a:r>
          </a:p>
          <a:p>
            <a:pPr marL="1200150" lvl="2" indent="-285750">
              <a:buFont typeface="Arial" panose="020B0604020202020204" pitchFamily="34" charset="0"/>
              <a:buChar char="•"/>
            </a:pPr>
            <a:r>
              <a:rPr lang="en-US" dirty="0"/>
              <a:t>Causes:</a:t>
            </a:r>
          </a:p>
          <a:p>
            <a:pPr marL="1657350" lvl="3" indent="-285750">
              <a:buFont typeface="Arial" panose="020B0604020202020204" pitchFamily="34" charset="0"/>
              <a:buChar char="•"/>
            </a:pPr>
            <a:r>
              <a:rPr lang="en-US" dirty="0"/>
              <a:t>Sampled ADCs (sometimes in inefficient structures)</a:t>
            </a:r>
          </a:p>
          <a:p>
            <a:pPr marL="1657350" lvl="3" indent="-285750">
              <a:buFont typeface="Arial" panose="020B0604020202020204" pitchFamily="34" charset="0"/>
              <a:buChar char="•"/>
            </a:pPr>
            <a:r>
              <a:rPr lang="en-US" dirty="0"/>
              <a:t>Granularity of ASIC readout</a:t>
            </a:r>
          </a:p>
          <a:p>
            <a:pPr marL="1200150" lvl="2" indent="-285750">
              <a:buFont typeface="Arial" panose="020B0604020202020204" pitchFamily="34" charset="0"/>
              <a:buChar char="•"/>
            </a:pPr>
            <a:r>
              <a:rPr lang="en-US" dirty="0"/>
              <a:t>Data volumes, and component and fiber counts need to be re-visited with the actual data formats in mind</a:t>
            </a:r>
          </a:p>
          <a:p>
            <a:pPr marL="1200150" lvl="2" indent="-285750">
              <a:buFont typeface="Arial" panose="020B0604020202020204" pitchFamily="34" charset="0"/>
              <a:buChar char="•"/>
            </a:pPr>
            <a:r>
              <a:rPr lang="en-US" dirty="0"/>
              <a:t>Data rate limitations and behaviors need to be documented and understood. (The meeting was a start…)</a:t>
            </a:r>
          </a:p>
          <a:p>
            <a:pPr marL="742950" lvl="1" indent="-285750">
              <a:buFont typeface="Arial" panose="020B0604020202020204" pitchFamily="34" charset="0"/>
              <a:buChar char="•"/>
            </a:pPr>
            <a:r>
              <a:rPr lang="en-US" dirty="0"/>
              <a:t>ITS3, </a:t>
            </a:r>
            <a:r>
              <a:rPr lang="en-US" dirty="0" err="1"/>
              <a:t>Astropix</a:t>
            </a:r>
            <a:r>
              <a:rPr lang="en-US" dirty="0"/>
              <a:t>, &amp; </a:t>
            </a:r>
            <a:r>
              <a:rPr lang="en-US" dirty="0" err="1"/>
              <a:t>Timepix</a:t>
            </a:r>
            <a:r>
              <a:rPr lang="en-US" dirty="0"/>
              <a:t> need to be brought into the discussion as per the ASICs.  </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1895896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8B722-625C-377C-45C4-899AE98F6D21}"/>
              </a:ext>
            </a:extLst>
          </p:cNvPr>
          <p:cNvSpPr>
            <a:spLocks noGrp="1"/>
          </p:cNvSpPr>
          <p:nvPr>
            <p:ph type="title"/>
          </p:nvPr>
        </p:nvSpPr>
        <p:spPr/>
        <p:txBody>
          <a:bodyPr/>
          <a:lstStyle/>
          <a:p>
            <a:r>
              <a:rPr lang="en-US" dirty="0"/>
              <a:t>Meetings with EIC Controls</a:t>
            </a:r>
          </a:p>
        </p:txBody>
      </p:sp>
      <p:sp>
        <p:nvSpPr>
          <p:cNvPr id="3" name="Date Placeholder 2">
            <a:extLst>
              <a:ext uri="{FF2B5EF4-FFF2-40B4-BE49-F238E27FC236}">
                <a16:creationId xmlns:a16="http://schemas.microsoft.com/office/drawing/2014/main" id="{87B4B81C-1466-6052-738B-4600BEBB80DF}"/>
              </a:ext>
            </a:extLst>
          </p:cNvPr>
          <p:cNvSpPr>
            <a:spLocks noGrp="1"/>
          </p:cNvSpPr>
          <p:nvPr>
            <p:ph type="dt" sz="half" idx="10"/>
          </p:nvPr>
        </p:nvSpPr>
        <p:spPr/>
        <p:txBody>
          <a:bodyPr/>
          <a:lstStyle/>
          <a:p>
            <a:r>
              <a:rPr lang="en-US"/>
              <a:t>6/26/2025</a:t>
            </a:r>
          </a:p>
        </p:txBody>
      </p:sp>
      <p:sp>
        <p:nvSpPr>
          <p:cNvPr id="4" name="Footer Placeholder 3">
            <a:extLst>
              <a:ext uri="{FF2B5EF4-FFF2-40B4-BE49-F238E27FC236}">
                <a16:creationId xmlns:a16="http://schemas.microsoft.com/office/drawing/2014/main" id="{EA395463-2E22-8D63-528A-3784FF726B63}"/>
              </a:ext>
            </a:extLst>
          </p:cNvPr>
          <p:cNvSpPr>
            <a:spLocks noGrp="1"/>
          </p:cNvSpPr>
          <p:nvPr>
            <p:ph type="ftr" sz="quarter" idx="11"/>
          </p:nvPr>
        </p:nvSpPr>
        <p:spPr/>
        <p:txBody>
          <a:bodyPr/>
          <a:lstStyle/>
          <a:p>
            <a:r>
              <a:rPr lang="en-US"/>
              <a:t>ePIC Electronics and DAQ WG Meeting</a:t>
            </a:r>
          </a:p>
        </p:txBody>
      </p:sp>
      <p:sp>
        <p:nvSpPr>
          <p:cNvPr id="5" name="Slide Number Placeholder 4">
            <a:extLst>
              <a:ext uri="{FF2B5EF4-FFF2-40B4-BE49-F238E27FC236}">
                <a16:creationId xmlns:a16="http://schemas.microsoft.com/office/drawing/2014/main" id="{0B0BABB6-DAFE-6F74-E978-46B5FEE9C3E2}"/>
              </a:ext>
            </a:extLst>
          </p:cNvPr>
          <p:cNvSpPr>
            <a:spLocks noGrp="1"/>
          </p:cNvSpPr>
          <p:nvPr>
            <p:ph type="sldNum" sz="quarter" idx="12"/>
          </p:nvPr>
        </p:nvSpPr>
        <p:spPr/>
        <p:txBody>
          <a:bodyPr/>
          <a:lstStyle/>
          <a:p>
            <a:fld id="{33EAA712-528E-4053-9D20-65E0C4BF7A37}" type="slidenum">
              <a:rPr lang="en-US" smtClean="0"/>
              <a:t>3</a:t>
            </a:fld>
            <a:endParaRPr lang="en-US"/>
          </a:p>
        </p:txBody>
      </p:sp>
      <p:sp>
        <p:nvSpPr>
          <p:cNvPr id="6" name="TextBox 5">
            <a:extLst>
              <a:ext uri="{FF2B5EF4-FFF2-40B4-BE49-F238E27FC236}">
                <a16:creationId xmlns:a16="http://schemas.microsoft.com/office/drawing/2014/main" id="{E5604A16-C022-C4CB-29F1-7F45F5D52D2C}"/>
              </a:ext>
            </a:extLst>
          </p:cNvPr>
          <p:cNvSpPr txBox="1"/>
          <p:nvPr/>
        </p:nvSpPr>
        <p:spPr>
          <a:xfrm>
            <a:off x="1086278" y="1532559"/>
            <a:ext cx="9480885" cy="3416320"/>
          </a:xfrm>
          <a:prstGeom prst="rect">
            <a:avLst/>
          </a:prstGeom>
          <a:noFill/>
        </p:spPr>
        <p:txBody>
          <a:bodyPr wrap="square" rtlCol="0">
            <a:spAutoFit/>
          </a:bodyPr>
          <a:lstStyle/>
          <a:p>
            <a:r>
              <a:rPr lang="en-US" dirty="0"/>
              <a:t>Two sets of meetings:</a:t>
            </a:r>
          </a:p>
          <a:p>
            <a:pPr marL="800100" lvl="1" indent="-342900">
              <a:buFont typeface="+mj-lt"/>
              <a:buAutoNum type="arabicPeriod"/>
            </a:pPr>
            <a:r>
              <a:rPr lang="en-US" dirty="0"/>
              <a:t>There is a plan to install a networking room int the hall, likely to go in the DAQ room in 1006.   This will service 1006 as well as some of the new planned buildings in the immediate vicinity.    This adds more reason to split echelon 0 between facilities.</a:t>
            </a:r>
          </a:p>
          <a:p>
            <a:pPr marL="800100" lvl="1" indent="-342900">
              <a:buFont typeface="+mj-lt"/>
              <a:buAutoNum type="arabicPeriod"/>
            </a:pPr>
            <a:r>
              <a:rPr lang="en-US" dirty="0"/>
              <a:t>Discussion of the Common Platform and it’s timing characteristics</a:t>
            </a:r>
          </a:p>
          <a:p>
            <a:pPr marL="1257300" lvl="2" indent="-342900">
              <a:buFont typeface="+mj-lt"/>
              <a:buAutoNum type="arabicPeriod"/>
            </a:pPr>
            <a:r>
              <a:rPr lang="en-US" dirty="0"/>
              <a:t>The jitter requirement should be easily met</a:t>
            </a:r>
          </a:p>
          <a:p>
            <a:pPr marL="1257300" lvl="2" indent="-342900">
              <a:buFont typeface="+mj-lt"/>
              <a:buAutoNum type="arabicPeriod"/>
            </a:pPr>
            <a:r>
              <a:rPr lang="en-US" dirty="0"/>
              <a:t>A phase drift </a:t>
            </a:r>
            <a:r>
              <a:rPr lang="en-US"/>
              <a:t>of ~&lt;</a:t>
            </a:r>
            <a:r>
              <a:rPr lang="en-US" dirty="0"/>
              <a:t>8ps is potentially possible from the common platform, but not yet certain.    </a:t>
            </a:r>
          </a:p>
          <a:p>
            <a:pPr marL="1257300" lvl="2" indent="-342900">
              <a:buFont typeface="+mj-lt"/>
              <a:buAutoNum type="arabicPeriod"/>
            </a:pPr>
            <a:r>
              <a:rPr lang="en-US" dirty="0"/>
              <a:t>The Beam Position Monitors have outputs which will be used for a reference time for the crab cavities.  It is not clear how to make use of them</a:t>
            </a:r>
          </a:p>
          <a:p>
            <a:pPr marL="1257300" lvl="2" indent="-342900">
              <a:buFont typeface="+mj-lt"/>
              <a:buAutoNum type="arabicPeriod"/>
            </a:pPr>
            <a:r>
              <a:rPr lang="en-US" dirty="0"/>
              <a:t>The timing requirement for physics needs to be broken down to achievable requirements for specific components…</a:t>
            </a:r>
          </a:p>
        </p:txBody>
      </p:sp>
    </p:spTree>
    <p:extLst>
      <p:ext uri="{BB962C8B-B14F-4D97-AF65-F5344CB8AC3E}">
        <p14:creationId xmlns:p14="http://schemas.microsoft.com/office/powerpoint/2010/main" val="1281344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016EF-4105-ACF5-806C-9F419A569CA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CE7BAB9-7139-209B-1985-D7EE5BDE6030}"/>
              </a:ext>
            </a:extLst>
          </p:cNvPr>
          <p:cNvSpPr txBox="1"/>
          <p:nvPr/>
        </p:nvSpPr>
        <p:spPr>
          <a:xfrm>
            <a:off x="386336" y="370725"/>
            <a:ext cx="11040759" cy="4401205"/>
          </a:xfrm>
          <a:prstGeom prst="rect">
            <a:avLst/>
          </a:prstGeom>
          <a:noFill/>
        </p:spPr>
        <p:txBody>
          <a:bodyPr wrap="square" rtlCol="0">
            <a:spAutoFit/>
          </a:bodyPr>
          <a:lstStyle/>
          <a:p>
            <a:pPr marL="342900" indent="-342900">
              <a:buFont typeface="+mj-lt"/>
              <a:buAutoNum type="arabicPeriod"/>
            </a:pPr>
            <a:r>
              <a:rPr lang="en-US" sz="1600" dirty="0" err="1"/>
              <a:t>ePIC</a:t>
            </a:r>
            <a:r>
              <a:rPr lang="en-US" sz="1600" dirty="0"/>
              <a:t> requires 25-30 </a:t>
            </a:r>
            <a:r>
              <a:rPr lang="en-US" sz="1600" dirty="0" err="1"/>
              <a:t>ps</a:t>
            </a:r>
            <a:r>
              <a:rPr lang="en-US" sz="1600" dirty="0"/>
              <a:t> timing for most sensitive detectors.   This is an integration challenge.</a:t>
            </a:r>
          </a:p>
          <a:p>
            <a:pPr lvl="1"/>
            <a:endParaRPr lang="en-US" sz="1000" dirty="0"/>
          </a:p>
          <a:p>
            <a:pPr lvl="1"/>
            <a:endParaRPr lang="en-US" sz="1000" dirty="0"/>
          </a:p>
          <a:p>
            <a:pPr marL="800100" lvl="1" indent="-342900">
              <a:buFont typeface="Arial" panose="020B0604020202020204" pitchFamily="34" charset="0"/>
              <a:buChar char="•"/>
            </a:pPr>
            <a:endParaRPr lang="en-US" sz="1000" dirty="0"/>
          </a:p>
          <a:p>
            <a:pPr marL="800100" lvl="1" indent="-342900">
              <a:buFont typeface="Arial" panose="020B0604020202020204" pitchFamily="34" charset="0"/>
              <a:buChar char="•"/>
            </a:pPr>
            <a:endParaRPr lang="en-US" sz="1000" dirty="0"/>
          </a:p>
          <a:p>
            <a:pPr marL="800100" lvl="1" indent="-342900">
              <a:buFont typeface="Arial" panose="020B0604020202020204" pitchFamily="34" charset="0"/>
              <a:buChar char="•"/>
            </a:pPr>
            <a:endParaRPr lang="en-US" sz="1000" dirty="0"/>
          </a:p>
          <a:p>
            <a:pPr marL="800100" lvl="1" indent="-342900">
              <a:buFont typeface="Arial" panose="020B0604020202020204" pitchFamily="34" charset="0"/>
              <a:buChar char="•"/>
            </a:pPr>
            <a:endParaRPr lang="en-US" sz="1000" dirty="0"/>
          </a:p>
          <a:p>
            <a:pPr marL="800100" lvl="1" indent="-342900">
              <a:buFont typeface="Arial" panose="020B0604020202020204" pitchFamily="34" charset="0"/>
              <a:buChar char="•"/>
            </a:pPr>
            <a:endParaRPr lang="en-US" sz="1000" dirty="0"/>
          </a:p>
          <a:p>
            <a:pPr marL="800100" lvl="1" indent="-342900">
              <a:buFont typeface="Arial" panose="020B0604020202020204" pitchFamily="34" charset="0"/>
              <a:buChar char="•"/>
            </a:pPr>
            <a:endParaRPr lang="en-US" sz="1000" dirty="0"/>
          </a:p>
          <a:p>
            <a:pPr marL="1257300" lvl="2" indent="-342900">
              <a:buFont typeface="+mj-lt"/>
              <a:buAutoNum type="arabicPeriod"/>
            </a:pPr>
            <a:endParaRPr lang="en-US" sz="1000" dirty="0"/>
          </a:p>
          <a:p>
            <a:pPr marL="1257300" lvl="2" indent="-342900">
              <a:buFont typeface="+mj-lt"/>
              <a:buAutoNum type="arabicPeriod"/>
            </a:pPr>
            <a:endParaRPr lang="en-US" sz="1000" dirty="0"/>
          </a:p>
          <a:p>
            <a:pPr marL="1257300" lvl="2" indent="-342900">
              <a:buFont typeface="+mj-lt"/>
              <a:buAutoNum type="arabicPeriod"/>
            </a:pPr>
            <a:endParaRPr lang="en-US" sz="1000" dirty="0"/>
          </a:p>
          <a:p>
            <a:pPr marL="1257300" lvl="2" indent="-342900">
              <a:buFont typeface="+mj-lt"/>
              <a:buAutoNum type="arabicPeriod"/>
            </a:pPr>
            <a:endParaRPr lang="en-US" sz="1000" dirty="0"/>
          </a:p>
          <a:p>
            <a:pPr marL="1257300" lvl="2" indent="-342900">
              <a:buFont typeface="+mj-lt"/>
              <a:buAutoNum type="arabicPeriod"/>
            </a:pPr>
            <a:endParaRPr lang="en-US" sz="1000" dirty="0"/>
          </a:p>
          <a:p>
            <a:pPr marL="1257300" lvl="2" indent="-342900">
              <a:buFont typeface="+mj-lt"/>
              <a:buAutoNum type="arabicPeriod"/>
            </a:pPr>
            <a:endParaRPr lang="en-US" sz="1000" dirty="0"/>
          </a:p>
          <a:p>
            <a:pPr marL="1257300" lvl="2" indent="-342900">
              <a:buFont typeface="+mj-lt"/>
              <a:buAutoNum type="arabicPeriod"/>
            </a:pPr>
            <a:endParaRPr lang="en-US" sz="1000" dirty="0"/>
          </a:p>
          <a:p>
            <a:pPr marL="1257300" lvl="2" indent="-342900">
              <a:buFont typeface="+mj-lt"/>
              <a:buAutoNum type="arabicPeriod"/>
            </a:pPr>
            <a:endParaRPr lang="en-US" sz="1000" dirty="0"/>
          </a:p>
          <a:p>
            <a:pPr marL="1257300" lvl="2" indent="-342900">
              <a:buFont typeface="+mj-lt"/>
              <a:buAutoNum type="arabicPeriod"/>
            </a:pPr>
            <a:endParaRPr lang="en-US" sz="1000" dirty="0"/>
          </a:p>
          <a:p>
            <a:pPr marL="1257300" lvl="2" indent="-342900">
              <a:buFont typeface="+mj-lt"/>
              <a:buAutoNum type="arabicPeriod"/>
            </a:pPr>
            <a:endParaRPr lang="en-US" sz="1000" dirty="0"/>
          </a:p>
          <a:p>
            <a:pPr marL="1257300" lvl="2" indent="-342900">
              <a:buFont typeface="+mj-lt"/>
              <a:buAutoNum type="arabicPeriod"/>
            </a:pPr>
            <a:endParaRPr lang="en-US" sz="1000" dirty="0"/>
          </a:p>
          <a:p>
            <a:pPr marL="1257300" lvl="2" indent="-342900">
              <a:buFont typeface="+mj-lt"/>
              <a:buAutoNum type="arabicPeriod"/>
            </a:pPr>
            <a:endParaRPr lang="en-US" sz="1000" dirty="0"/>
          </a:p>
          <a:p>
            <a:pPr marL="1257300" lvl="2" indent="-342900">
              <a:buFont typeface="+mj-lt"/>
              <a:buAutoNum type="arabicPeriod"/>
            </a:pPr>
            <a:endParaRPr lang="en-US" sz="1000" dirty="0"/>
          </a:p>
          <a:p>
            <a:pPr marL="1257300" lvl="2" indent="-342900">
              <a:buFont typeface="+mj-lt"/>
              <a:buAutoNum type="arabicPeriod"/>
            </a:pPr>
            <a:endParaRPr lang="en-US" sz="1000" dirty="0"/>
          </a:p>
          <a:p>
            <a:pPr marL="1257300" lvl="2" indent="-342900">
              <a:buFont typeface="+mj-lt"/>
              <a:buAutoNum type="arabicPeriod"/>
            </a:pPr>
            <a:endParaRPr lang="en-US" sz="1000" dirty="0"/>
          </a:p>
          <a:p>
            <a:endParaRPr lang="en-US" sz="1600" dirty="0"/>
          </a:p>
          <a:p>
            <a:pPr marL="1714500" lvl="3" indent="-342900">
              <a:buFont typeface="+mj-lt"/>
              <a:buAutoNum type="arabicPeriod"/>
            </a:pPr>
            <a:endParaRPr lang="en-US" dirty="0"/>
          </a:p>
        </p:txBody>
      </p:sp>
      <mc:AlternateContent xmlns:mc="http://schemas.openxmlformats.org/markup-compatibility/2006">
        <mc:Choice xmlns:a14="http://schemas.microsoft.com/office/drawing/2010/main" Requires="a14">
          <p:graphicFrame>
            <p:nvGraphicFramePr>
              <p:cNvPr id="4" name="Table 3">
                <a:extLst>
                  <a:ext uri="{FF2B5EF4-FFF2-40B4-BE49-F238E27FC236}">
                    <a16:creationId xmlns:a16="http://schemas.microsoft.com/office/drawing/2014/main" id="{A1C64503-504F-88D3-957B-BDAB6ED984C4}"/>
                  </a:ext>
                </a:extLst>
              </p:cNvPr>
              <p:cNvGraphicFramePr>
                <a:graphicFrameLocks noGrp="1"/>
              </p:cNvGraphicFramePr>
              <p:nvPr>
                <p:extLst>
                  <p:ext uri="{D42A27DB-BD31-4B8C-83A1-F6EECF244321}">
                    <p14:modId xmlns:p14="http://schemas.microsoft.com/office/powerpoint/2010/main" val="3279090818"/>
                  </p:ext>
                </p:extLst>
              </p:nvPr>
            </p:nvGraphicFramePr>
            <p:xfrm>
              <a:off x="685028" y="1050830"/>
              <a:ext cx="10742067" cy="5436445"/>
            </p:xfrm>
            <a:graphic>
              <a:graphicData uri="http://schemas.openxmlformats.org/drawingml/2006/table">
                <a:tbl>
                  <a:tblPr firstRow="1" bandRow="1">
                    <a:tableStyleId>{93296810-A885-4BE3-A3E7-6D5BEEA58F35}</a:tableStyleId>
                  </a:tblPr>
                  <a:tblGrid>
                    <a:gridCol w="2633376">
                      <a:extLst>
                        <a:ext uri="{9D8B030D-6E8A-4147-A177-3AD203B41FA5}">
                          <a16:colId xmlns:a16="http://schemas.microsoft.com/office/drawing/2014/main" val="320593799"/>
                        </a:ext>
                      </a:extLst>
                    </a:gridCol>
                    <a:gridCol w="2498648">
                      <a:extLst>
                        <a:ext uri="{9D8B030D-6E8A-4147-A177-3AD203B41FA5}">
                          <a16:colId xmlns:a16="http://schemas.microsoft.com/office/drawing/2014/main" val="2223108221"/>
                        </a:ext>
                      </a:extLst>
                    </a:gridCol>
                    <a:gridCol w="5610043">
                      <a:extLst>
                        <a:ext uri="{9D8B030D-6E8A-4147-A177-3AD203B41FA5}">
                          <a16:colId xmlns:a16="http://schemas.microsoft.com/office/drawing/2014/main" val="2494929600"/>
                        </a:ext>
                      </a:extLst>
                    </a:gridCol>
                  </a:tblGrid>
                  <a:tr h="284611">
                    <a:tc>
                      <a:txBody>
                        <a:bodyPr/>
                        <a:lstStyle/>
                        <a:p>
                          <a:r>
                            <a:rPr lang="en-US" sz="1200" dirty="0"/>
                            <a:t>Issue</a:t>
                          </a:r>
                        </a:p>
                      </a:txBody>
                      <a:tcPr/>
                    </a:tc>
                    <a:tc>
                      <a:txBody>
                        <a:bodyPr/>
                        <a:lstStyle/>
                        <a:p>
                          <a:r>
                            <a:rPr lang="en-US" sz="1200" dirty="0"/>
                            <a:t>Significance</a:t>
                          </a:r>
                        </a:p>
                      </a:txBody>
                      <a:tcPr/>
                    </a:tc>
                    <a:tc>
                      <a:txBody>
                        <a:bodyPr/>
                        <a:lstStyle/>
                        <a:p>
                          <a:r>
                            <a:rPr lang="en-US" sz="1200" dirty="0"/>
                            <a:t>Potential Remediation</a:t>
                          </a:r>
                        </a:p>
                      </a:txBody>
                      <a:tcPr/>
                    </a:tc>
                    <a:extLst>
                      <a:ext uri="{0D108BD9-81ED-4DB2-BD59-A6C34878D82A}">
                        <a16:rowId xmlns:a16="http://schemas.microsoft.com/office/drawing/2014/main" val="1924936728"/>
                      </a:ext>
                    </a:extLst>
                  </a:tr>
                  <a:tr h="455377">
                    <a:tc>
                      <a:txBody>
                        <a:bodyPr/>
                        <a:lstStyle/>
                        <a:p>
                          <a:r>
                            <a:rPr lang="en-US" sz="1200" dirty="0"/>
                            <a:t>Need clear definition of time reference requirement</a:t>
                          </a:r>
                        </a:p>
                      </a:txBody>
                      <a:tcPr/>
                    </a:tc>
                    <a:tc>
                      <a:txBody>
                        <a:bodyPr/>
                        <a:lstStyle/>
                        <a:p>
                          <a:r>
                            <a:rPr lang="en-US" sz="1200" dirty="0"/>
                            <a:t>Not all factors in control of DAQ</a:t>
                          </a:r>
                        </a:p>
                      </a:txBody>
                      <a:tcPr/>
                    </a:tc>
                    <a:tc>
                      <a:txBody>
                        <a:bodyPr/>
                        <a:lstStyle/>
                        <a:p>
                          <a:pPr marL="171450" indent="-171450">
                            <a:buFont typeface="Wingdings" panose="05000000000000000000" pitchFamily="2" charset="2"/>
                            <a:buChar char="q"/>
                          </a:pPr>
                          <a:r>
                            <a:rPr lang="en-US" sz="1200" dirty="0"/>
                            <a:t>Variation of calibrated, measured time of hit with respect to collision time </a:t>
                          </a:r>
                          <a:r>
                            <a:rPr lang="en-US" sz="1200" dirty="0">
                              <a:sym typeface="Wingdings" panose="05000000000000000000" pitchFamily="2" charset="2"/>
                            </a:rPr>
                            <a:t> physics observables</a:t>
                          </a:r>
                        </a:p>
                        <a:p>
                          <a:pPr marL="171450" indent="-171450">
                            <a:buFont typeface="Wingdings" panose="05000000000000000000" pitchFamily="2" charset="2"/>
                            <a:buChar char="q"/>
                          </a:pPr>
                          <a:r>
                            <a:rPr lang="en-US" sz="1200" dirty="0">
                              <a:sym typeface="Wingdings" panose="05000000000000000000" pitchFamily="2" charset="2"/>
                            </a:rPr>
                            <a:t>Need to be framed in terms of measurable requirements for each component</a:t>
                          </a:r>
                        </a:p>
                      </a:txBody>
                      <a:tcPr/>
                    </a:tc>
                    <a:extLst>
                      <a:ext uri="{0D108BD9-81ED-4DB2-BD59-A6C34878D82A}">
                        <a16:rowId xmlns:a16="http://schemas.microsoft.com/office/drawing/2014/main" val="1203194968"/>
                      </a:ext>
                    </a:extLst>
                  </a:tr>
                  <a:tr h="295223">
                    <a:tc>
                      <a:txBody>
                        <a:bodyPr/>
                        <a:lstStyle/>
                        <a:p>
                          <a:r>
                            <a:rPr lang="en-US" sz="1200" dirty="0"/>
                            <a:t>Jitter through GTU/DAM/RDO chain</a:t>
                          </a:r>
                        </a:p>
                      </a:txBody>
                      <a:tcPr/>
                    </a:tc>
                    <a:tc>
                      <a:txBody>
                        <a:bodyPr/>
                        <a:lstStyle/>
                        <a:p>
                          <a:r>
                            <a:rPr lang="en-US" sz="1200" dirty="0"/>
                            <a:t>&lt;5 </a:t>
                          </a:r>
                          <a:r>
                            <a:rPr lang="en-US" sz="1200" dirty="0" err="1"/>
                            <a:t>ps</a:t>
                          </a:r>
                          <a:endParaRPr lang="en-US" sz="1200" dirty="0"/>
                        </a:p>
                      </a:txBody>
                      <a:tcPr/>
                    </a:tc>
                    <a:tc>
                      <a:txBody>
                        <a:bodyPr/>
                        <a:lstStyle/>
                        <a:p>
                          <a:pPr marL="171450" indent="-171450">
                            <a:buFont typeface="Wingdings" panose="05000000000000000000" pitchFamily="2" charset="2"/>
                            <a:buChar char="ü"/>
                          </a:pPr>
                          <a:r>
                            <a:rPr lang="en-US" sz="1200" dirty="0"/>
                            <a:t>Timing measurements using development kits and engineering articles</a:t>
                          </a:r>
                        </a:p>
                      </a:txBody>
                      <a:tcPr/>
                    </a:tc>
                    <a:extLst>
                      <a:ext uri="{0D108BD9-81ED-4DB2-BD59-A6C34878D82A}">
                        <a16:rowId xmlns:a16="http://schemas.microsoft.com/office/drawing/2014/main" val="3381964861"/>
                      </a:ext>
                    </a:extLst>
                  </a:tr>
                  <a:tr h="295223">
                    <a:tc>
                      <a:txBody>
                        <a:bodyPr/>
                        <a:lstStyle/>
                        <a:p>
                          <a:r>
                            <a:rPr lang="en-US" sz="1200" dirty="0"/>
                            <a:t>Phase reproducibility on electronics restart</a:t>
                          </a:r>
                        </a:p>
                      </a:txBody>
                      <a:tcPr/>
                    </a:tc>
                    <a:tc>
                      <a:txBody>
                        <a:bodyPr/>
                        <a:lstStyle/>
                        <a:p>
                          <a:r>
                            <a:rPr lang="en-US" sz="1200" dirty="0"/>
                            <a:t>&lt;5 </a:t>
                          </a:r>
                          <a:r>
                            <a:rPr lang="en-US" sz="1200" dirty="0" err="1"/>
                            <a:t>ps</a:t>
                          </a:r>
                          <a:endParaRPr lang="en-US" sz="1200" dirty="0"/>
                        </a:p>
                      </a:txBody>
                      <a:tcPr/>
                    </a:tc>
                    <a:tc>
                      <a:txBody>
                        <a:bodyPr/>
                        <a:lstStyle/>
                        <a:p>
                          <a:pPr marL="171450" indent="-171450">
                            <a:buFont typeface="Wingdings" panose="05000000000000000000" pitchFamily="2" charset="2"/>
                            <a:buChar char="ü"/>
                          </a:pPr>
                          <a:r>
                            <a:rPr lang="en-US" sz="1200" dirty="0"/>
                            <a:t>Timing measurements using development kits and engineering articles</a:t>
                          </a:r>
                        </a:p>
                      </a:txBody>
                      <a:tcPr/>
                    </a:tc>
                    <a:extLst>
                      <a:ext uri="{0D108BD9-81ED-4DB2-BD59-A6C34878D82A}">
                        <a16:rowId xmlns:a16="http://schemas.microsoft.com/office/drawing/2014/main" val="3112419729"/>
                      </a:ext>
                    </a:extLst>
                  </a:tr>
                  <a:tr h="626143">
                    <a:tc>
                      <a:txBody>
                        <a:bodyPr/>
                        <a:lstStyle/>
                        <a:p>
                          <a:r>
                            <a:rPr lang="en-US" sz="1200" dirty="0"/>
                            <a:t>Temperature fluctuations along fiber path</a:t>
                          </a:r>
                        </a:p>
                      </a:txBody>
                      <a:tcPr/>
                    </a:tc>
                    <a:tc>
                      <a:txBody>
                        <a:bodyPr/>
                        <a:lstStyle/>
                        <a:p>
                          <a:r>
                            <a:rPr lang="en-US" sz="1200" dirty="0"/>
                            <a:t>IP6 historical measurements O(8K) variations estimated to produce O(</a:t>
                          </a:r>
                          <a:r>
                            <a:rPr lang="en-US" sz="1200" dirty="0">
                              <a:sym typeface="Wingdings" panose="05000000000000000000" pitchFamily="2" charset="2"/>
                            </a:rPr>
                            <a:t>30 </a:t>
                          </a:r>
                          <a:r>
                            <a:rPr lang="en-US" sz="1200" dirty="0" err="1">
                              <a:sym typeface="Wingdings" panose="05000000000000000000" pitchFamily="2" charset="2"/>
                            </a:rPr>
                            <a:t>ps</a:t>
                          </a:r>
                          <a:r>
                            <a:rPr lang="en-US" sz="1200" dirty="0">
                              <a:sym typeface="Wingdings" panose="05000000000000000000" pitchFamily="2" charset="2"/>
                            </a:rPr>
                            <a:t>) time variations</a:t>
                          </a:r>
                          <a:endParaRPr lang="en-US" sz="1200" dirty="0"/>
                        </a:p>
                      </a:txBody>
                      <a:tcPr/>
                    </a:tc>
                    <a:tc>
                      <a:txBody>
                        <a:bodyPr/>
                        <a:lstStyle/>
                        <a:p>
                          <a:pPr marL="171450" indent="-171450">
                            <a:buFont typeface="Wingdings" panose="05000000000000000000" pitchFamily="2" charset="2"/>
                            <a:buChar char="q"/>
                          </a:pPr>
                          <a:r>
                            <a:rPr lang="en-US" sz="1200" dirty="0" err="1"/>
                            <a:t>TcLink</a:t>
                          </a:r>
                          <a:r>
                            <a:rPr lang="en-US" sz="1200" dirty="0"/>
                            <a:t> implementation between DAM / RDO</a:t>
                          </a:r>
                        </a:p>
                        <a:p>
                          <a:pPr marL="171450" indent="-171450">
                            <a:buFont typeface="Wingdings" panose="05000000000000000000" pitchFamily="2" charset="2"/>
                            <a:buChar char="q"/>
                          </a:pPr>
                          <a:r>
                            <a:rPr lang="en-US" sz="1200" dirty="0"/>
                            <a:t>Continuous calibration</a:t>
                          </a:r>
                        </a:p>
                        <a:p>
                          <a:pPr marL="171450" indent="-171450">
                            <a:buFont typeface="Wingdings" panose="05000000000000000000" pitchFamily="2" charset="2"/>
                            <a:buChar char="q"/>
                          </a:pPr>
                          <a:r>
                            <a:rPr lang="en-US" sz="1200" dirty="0"/>
                            <a:t>Beam transit induced signal used by crab-cavities may be available for comparison</a:t>
                          </a:r>
                        </a:p>
                      </a:txBody>
                      <a:tcPr/>
                    </a:tc>
                    <a:extLst>
                      <a:ext uri="{0D108BD9-81ED-4DB2-BD59-A6C34878D82A}">
                        <a16:rowId xmlns:a16="http://schemas.microsoft.com/office/drawing/2014/main" val="4059714652"/>
                      </a:ext>
                    </a:extLst>
                  </a:tr>
                  <a:tr h="626143">
                    <a:tc>
                      <a:txBody>
                        <a:bodyPr/>
                        <a:lstStyle/>
                        <a:p>
                          <a:r>
                            <a:rPr lang="en-US" sz="1200" dirty="0"/>
                            <a:t>Temperature fluctuations within </a:t>
                          </a:r>
                          <a:r>
                            <a:rPr lang="en-US" sz="1200" dirty="0" err="1"/>
                            <a:t>ePIC</a:t>
                          </a:r>
                          <a:r>
                            <a:rPr lang="en-US" sz="1200" dirty="0"/>
                            <a:t> Detector</a:t>
                          </a:r>
                        </a:p>
                      </a:txBody>
                      <a:tcPr/>
                    </a:tc>
                    <a:tc>
                      <a:txBody>
                        <a:bodyPr/>
                        <a:lstStyle/>
                        <a:p>
                          <a:r>
                            <a:rPr lang="en-US" sz="1200" dirty="0" err="1"/>
                            <a:t>lpGBT</a:t>
                          </a:r>
                          <a:r>
                            <a:rPr lang="en-US" sz="1200" dirty="0"/>
                            <a:t> ~5ps / K variation</a:t>
                          </a:r>
                        </a:p>
                      </a:txBody>
                      <a:tcPr/>
                    </a:tc>
                    <a:tc>
                      <a:txBody>
                        <a:bodyPr/>
                        <a:lstStyle/>
                        <a:p>
                          <a:pPr marL="171450" indent="-171450">
                            <a:buFont typeface="Wingdings" panose="05000000000000000000" pitchFamily="2" charset="2"/>
                            <a:buChar char="q"/>
                          </a:pPr>
                          <a:r>
                            <a:rPr lang="en-US" sz="1200" dirty="0"/>
                            <a:t>Detector Integration / temperature control requirements</a:t>
                          </a:r>
                        </a:p>
                        <a:p>
                          <a:pPr marL="171450" indent="-171450">
                            <a:buFont typeface="Wingdings" panose="05000000000000000000" pitchFamily="2" charset="2"/>
                            <a:buChar char="q"/>
                          </a:pPr>
                          <a:r>
                            <a:rPr lang="en-US" sz="1200" dirty="0"/>
                            <a:t>Compensation via measured temperature (</a:t>
                          </a:r>
                          <a:r>
                            <a:rPr lang="en-US" sz="1200" dirty="0" err="1"/>
                            <a:t>lpGBT</a:t>
                          </a:r>
                          <a:r>
                            <a:rPr lang="en-US" sz="1200" dirty="0"/>
                            <a:t> / FEB)</a:t>
                          </a:r>
                        </a:p>
                        <a:p>
                          <a:pPr marL="171450" indent="-171450">
                            <a:buFont typeface="Wingdings" panose="05000000000000000000" pitchFamily="2" charset="2"/>
                            <a:buChar char="q"/>
                          </a:pPr>
                          <a:r>
                            <a:rPr lang="en-US" sz="1200" dirty="0"/>
                            <a:t>Continuous calibration</a:t>
                          </a:r>
                        </a:p>
                      </a:txBody>
                      <a:tcPr/>
                    </a:tc>
                    <a:extLst>
                      <a:ext uri="{0D108BD9-81ED-4DB2-BD59-A6C34878D82A}">
                        <a16:rowId xmlns:a16="http://schemas.microsoft.com/office/drawing/2014/main" val="2284059270"/>
                      </a:ext>
                    </a:extLst>
                  </a:tr>
                  <a:tr h="284611">
                    <a:tc>
                      <a:txBody>
                        <a:bodyPr/>
                        <a:lstStyle/>
                        <a:p>
                          <a:r>
                            <a:rPr lang="en-US" sz="1200" dirty="0"/>
                            <a:t>Intrinsic timing resolution of ASICs</a:t>
                          </a:r>
                        </a:p>
                      </a:txBody>
                      <a:tcPr/>
                    </a:tc>
                    <a:tc>
                      <a:txBody>
                        <a:bodyPr/>
                        <a:lstStyle/>
                        <a:p>
                          <a:r>
                            <a:rPr lang="en-US" sz="1200" dirty="0"/>
                            <a:t>~20 </a:t>
                          </a:r>
                          <a:r>
                            <a:rPr lang="en-US" sz="1200" dirty="0" err="1"/>
                            <a:t>ps</a:t>
                          </a:r>
                          <a:endParaRPr lang="en-US" sz="1200" dirty="0"/>
                        </a:p>
                      </a:txBody>
                      <a:tcPr/>
                    </a:tc>
                    <a:tc>
                      <a:txBody>
                        <a:bodyPr/>
                        <a:lstStyle/>
                        <a:p>
                          <a:pPr marL="0" indent="0">
                            <a:buFont typeface="Wingdings" panose="05000000000000000000" pitchFamily="2" charset="2"/>
                            <a:buNone/>
                          </a:pPr>
                          <a:endParaRPr lang="en-US" sz="1200" dirty="0"/>
                        </a:p>
                      </a:txBody>
                      <a:tcPr/>
                    </a:tc>
                    <a:extLst>
                      <a:ext uri="{0D108BD9-81ED-4DB2-BD59-A6C34878D82A}">
                        <a16:rowId xmlns:a16="http://schemas.microsoft.com/office/drawing/2014/main" val="2331769591"/>
                      </a:ext>
                    </a:extLst>
                  </a:tr>
                  <a:tr h="284611">
                    <a:tc>
                      <a:txBody>
                        <a:bodyPr/>
                        <a:lstStyle/>
                        <a:p>
                          <a:r>
                            <a:rPr lang="en-US" sz="1200" dirty="0"/>
                            <a:t>RF Signal delivery</a:t>
                          </a:r>
                        </a:p>
                      </a:txBody>
                      <a:tcPr/>
                    </a:tc>
                    <a:tc>
                      <a:txBody>
                        <a:bodyPr/>
                        <a:lstStyle/>
                        <a:p>
                          <a:r>
                            <a:rPr lang="en-US" sz="1200" dirty="0"/>
                            <a:t>Basis for </a:t>
                          </a:r>
                          <a:r>
                            <a:rPr lang="en-US" sz="1200" dirty="0" err="1"/>
                            <a:t>ePIC</a:t>
                          </a:r>
                          <a:r>
                            <a:rPr lang="en-US" sz="1200" dirty="0"/>
                            <a:t> clock</a:t>
                          </a:r>
                        </a:p>
                      </a:txBody>
                      <a:tcPr/>
                    </a:tc>
                    <a:tc>
                      <a:txBody>
                        <a:bodyPr/>
                        <a:lstStyle/>
                        <a:p>
                          <a:pPr marL="171450" indent="-171450">
                            <a:buFont typeface="Wingdings" panose="05000000000000000000" pitchFamily="2" charset="2"/>
                            <a:buChar char="ü"/>
                          </a:pPr>
                          <a:r>
                            <a:rPr lang="en-US" sz="1200" dirty="0"/>
                            <a:t>8 </a:t>
                          </a:r>
                          <a:r>
                            <a:rPr lang="en-US" sz="1200" dirty="0" err="1"/>
                            <a:t>ps</a:t>
                          </a:r>
                          <a:r>
                            <a:rPr lang="en-US" sz="1200" dirty="0"/>
                            <a:t> phase stability requirement / interface has been communicated to EIC Controls</a:t>
                          </a:r>
                        </a:p>
                      </a:txBody>
                      <a:tcPr/>
                    </a:tc>
                    <a:extLst>
                      <a:ext uri="{0D108BD9-81ED-4DB2-BD59-A6C34878D82A}">
                        <a16:rowId xmlns:a16="http://schemas.microsoft.com/office/drawing/2014/main" val="44377565"/>
                      </a:ext>
                    </a:extLst>
                  </a:tr>
                  <a:tr h="455377">
                    <a:tc>
                      <a:txBody>
                        <a:bodyPr/>
                        <a:lstStyle/>
                        <a:p>
                          <a:r>
                            <a:rPr lang="en-US" sz="1200" dirty="0"/>
                            <a:t>Bunch length / T0 measurement</a:t>
                          </a:r>
                        </a:p>
                      </a:txBody>
                      <a:tcPr/>
                    </a:tc>
                    <a:tc>
                      <a:txBody>
                        <a:bodyPr/>
                        <a:lstStyle/>
                        <a:p>
                          <a:r>
                            <a:rPr lang="en-US" sz="1200" dirty="0"/>
                            <a:t>ESR </a:t>
                          </a:r>
                          <a14:m>
                            <m:oMath xmlns:m="http://schemas.openxmlformats.org/officeDocument/2006/math">
                              <m:sSub>
                                <m:sSubPr>
                                  <m:ctrlPr>
                                    <a:rPr lang="en-US" sz="1200" b="0" i="1" smtClean="0">
                                      <a:latin typeface="Cambria Math" panose="02040503050406030204" pitchFamily="18" charset="0"/>
                                    </a:rPr>
                                  </m:ctrlPr>
                                </m:sSubPr>
                                <m:e>
                                  <m:r>
                                    <a:rPr lang="en-US" sz="1200" b="0" smtClean="0">
                                      <a:latin typeface="Cambria Math" panose="02040503050406030204" pitchFamily="18" charset="0"/>
                                    </a:rPr>
                                    <m:t>𝜎</m:t>
                                  </m:r>
                                </m:e>
                                <m:sub>
                                  <m:r>
                                    <a:rPr lang="en-US" sz="1200" b="0" smtClean="0">
                                      <a:latin typeface="Cambria Math" panose="02040503050406030204" pitchFamily="18" charset="0"/>
                                    </a:rPr>
                                    <m:t>𝑧</m:t>
                                  </m:r>
                                </m:sub>
                              </m:sSub>
                              <m:r>
                                <a:rPr lang="en-US" sz="1200" b="0" smtClean="0">
                                  <a:latin typeface="Cambria Math" panose="02040503050406030204" pitchFamily="18" charset="0"/>
                                </a:rPr>
                                <m:t>=23 −30 </m:t>
                              </m:r>
                            </m:oMath>
                          </a14:m>
                          <a:r>
                            <a:rPr lang="en-US" sz="1200" b="0" baseline="0" dirty="0"/>
                            <a:t>ps</a:t>
                          </a:r>
                        </a:p>
                        <a:p>
                          <a:r>
                            <a:rPr lang="en-US" sz="1200" b="0" baseline="0" dirty="0"/>
                            <a:t>HSR </a:t>
                          </a:r>
                          <a14:m>
                            <m:oMath xmlns:m="http://schemas.openxmlformats.org/officeDocument/2006/math">
                              <m:sSub>
                                <m:sSubPr>
                                  <m:ctrlPr>
                                    <a:rPr lang="en-US" sz="1200" b="0" i="1" baseline="0" smtClean="0">
                                      <a:latin typeface="Cambria Math" panose="02040503050406030204" pitchFamily="18" charset="0"/>
                                    </a:rPr>
                                  </m:ctrlPr>
                                </m:sSubPr>
                                <m:e>
                                  <m:r>
                                    <a:rPr lang="en-US" sz="1200" b="0" baseline="0" smtClean="0">
                                      <a:latin typeface="Cambria Math" panose="02040503050406030204" pitchFamily="18" charset="0"/>
                                    </a:rPr>
                                    <m:t>𝜎</m:t>
                                  </m:r>
                                </m:e>
                                <m:sub>
                                  <m:r>
                                    <a:rPr lang="en-US" sz="1200" b="0" baseline="0" smtClean="0">
                                      <a:latin typeface="Cambria Math" panose="02040503050406030204" pitchFamily="18" charset="0"/>
                                    </a:rPr>
                                    <m:t>𝑧</m:t>
                                  </m:r>
                                </m:sub>
                              </m:sSub>
                              <m:r>
                                <a:rPr lang="en-US" sz="1200" b="0" baseline="0" smtClean="0">
                                  <a:latin typeface="Cambria Math" panose="02040503050406030204" pitchFamily="18" charset="0"/>
                                </a:rPr>
                                <m:t>=200−250</m:t>
                              </m:r>
                            </m:oMath>
                          </a14:m>
                          <a:r>
                            <a:rPr lang="en-US" sz="1200" b="0" baseline="0" dirty="0"/>
                            <a:t> ps</a:t>
                          </a:r>
                        </a:p>
                      </a:txBody>
                      <a:tcPr/>
                    </a:tc>
                    <a:tc>
                      <a:txBody>
                        <a:bodyPr/>
                        <a:lstStyle/>
                        <a:p>
                          <a:pPr marL="171450" indent="-171450">
                            <a:buFont typeface="Wingdings" panose="05000000000000000000" pitchFamily="2" charset="2"/>
                            <a:buChar char="ü"/>
                          </a:pPr>
                          <a14:m>
                            <m:oMath xmlns:m="http://schemas.openxmlformats.org/officeDocument/2006/math">
                              <m:sSub>
                                <m:sSubPr>
                                  <m:ctrlPr>
                                    <a:rPr lang="en-US" sz="1200" b="0" i="1" smtClean="0">
                                      <a:latin typeface="Cambria Math" panose="02040503050406030204" pitchFamily="18" charset="0"/>
                                    </a:rPr>
                                  </m:ctrlPr>
                                </m:sSubPr>
                                <m:e>
                                  <m:r>
                                    <a:rPr lang="en-US" sz="1200" b="0" smtClean="0">
                                      <a:latin typeface="Cambria Math" panose="02040503050406030204" pitchFamily="18" charset="0"/>
                                    </a:rPr>
                                    <m:t>𝑇</m:t>
                                  </m:r>
                                </m:e>
                                <m:sub>
                                  <m:r>
                                    <a:rPr lang="en-US" sz="1200" b="0" smtClean="0">
                                      <a:latin typeface="Cambria Math" panose="02040503050406030204" pitchFamily="18" charset="0"/>
                                    </a:rPr>
                                    <m:t>0</m:t>
                                  </m:r>
                                </m:sub>
                              </m:sSub>
                            </m:oMath>
                          </a14:m>
                          <a:r>
                            <a:rPr lang="en-US" sz="1200" b="0" dirty="0"/>
                            <a:t> Determination</a:t>
                          </a:r>
                          <a:r>
                            <a:rPr lang="en-US" sz="1200" b="0" baseline="0" dirty="0"/>
                            <a:t> using vertex – simulations show 20-25 </a:t>
                          </a:r>
                          <a:r>
                            <a:rPr lang="en-US" sz="1200" b="0" baseline="0" dirty="0" err="1"/>
                            <a:t>ps</a:t>
                          </a:r>
                          <a:r>
                            <a:rPr lang="en-US" sz="1200" b="0" baseline="0" dirty="0"/>
                            <a:t> could be possible</a:t>
                          </a:r>
                          <a:endParaRPr lang="en-US" sz="1200" b="0" dirty="0"/>
                        </a:p>
                      </a:txBody>
                      <a:tcPr/>
                    </a:tc>
                    <a:extLst>
                      <a:ext uri="{0D108BD9-81ED-4DB2-BD59-A6C34878D82A}">
                        <a16:rowId xmlns:a16="http://schemas.microsoft.com/office/drawing/2014/main" val="3551907940"/>
                      </a:ext>
                    </a:extLst>
                  </a:tr>
                  <a:tr h="455377">
                    <a:tc>
                      <a:txBody>
                        <a:bodyPr/>
                        <a:lstStyle/>
                        <a:p>
                          <a:r>
                            <a:rPr lang="en-US" sz="1200" dirty="0"/>
                            <a:t>Transitive Loading</a:t>
                          </a:r>
                        </a:p>
                      </a:txBody>
                      <a:tcPr/>
                    </a:tc>
                    <a:tc>
                      <a:txBody>
                        <a:bodyPr/>
                        <a:lstStyle/>
                        <a:p>
                          <a:r>
                            <a:rPr lang="en-US" sz="1200" dirty="0"/>
                            <a:t>Bunch dependent variations of bunch crossing time with respect to RF clock</a:t>
                          </a:r>
                        </a:p>
                      </a:txBody>
                      <a:tcPr/>
                    </a:tc>
                    <a:tc>
                      <a:txBody>
                        <a:bodyPr/>
                        <a:lstStyle/>
                        <a:p>
                          <a:pPr marL="171450" indent="-171450">
                            <a:buFont typeface="Wingdings" panose="05000000000000000000" pitchFamily="2" charset="2"/>
                            <a:buChar char="ü"/>
                          </a:pPr>
                          <a:r>
                            <a:rPr lang="en-US" sz="1200" dirty="0"/>
                            <a:t>EIC guidance to estimate size of effect  (but is very small compared to </a:t>
                          </a:r>
                          <a:r>
                            <a:rPr lang="en-US" sz="1200" dirty="0" err="1"/>
                            <a:t>ps</a:t>
                          </a:r>
                          <a:r>
                            <a:rPr lang="en-US" sz="1200" dirty="0"/>
                            <a:t> scales)</a:t>
                          </a:r>
                        </a:p>
                        <a:p>
                          <a:pPr marL="0" indent="0">
                            <a:buFont typeface="Wingdings" panose="05000000000000000000" pitchFamily="2" charset="2"/>
                            <a:buNone/>
                          </a:pPr>
                          <a:endParaRPr lang="en-US" sz="1200" dirty="0"/>
                        </a:p>
                      </a:txBody>
                      <a:tcPr/>
                    </a:tc>
                    <a:extLst>
                      <a:ext uri="{0D108BD9-81ED-4DB2-BD59-A6C34878D82A}">
                        <a16:rowId xmlns:a16="http://schemas.microsoft.com/office/drawing/2014/main" val="1355246729"/>
                      </a:ext>
                    </a:extLst>
                  </a:tr>
                  <a:tr h="455377">
                    <a:tc>
                      <a:txBody>
                        <a:bodyPr/>
                        <a:lstStyle/>
                        <a:p>
                          <a:r>
                            <a:rPr lang="en-US" sz="1200" dirty="0"/>
                            <a:t>Pulse size</a:t>
                          </a:r>
                        </a:p>
                      </a:txBody>
                      <a:tcPr/>
                    </a:tc>
                    <a:tc>
                      <a:txBody>
                        <a:bodyPr/>
                        <a:lstStyle/>
                        <a:p>
                          <a:r>
                            <a:rPr lang="en-US" sz="1200" dirty="0"/>
                            <a:t>Smaller pulse sizes have less time resolution</a:t>
                          </a:r>
                        </a:p>
                      </a:txBody>
                      <a:tcPr/>
                    </a:tc>
                    <a:tc>
                      <a:txBody>
                        <a:bodyPr/>
                        <a:lstStyle/>
                        <a:p>
                          <a:pPr marL="171450" indent="-171450">
                            <a:buFont typeface="Wingdings" panose="05000000000000000000" pitchFamily="2" charset="2"/>
                            <a:buChar char="q"/>
                          </a:pPr>
                          <a:r>
                            <a:rPr lang="en-US" sz="1200" dirty="0"/>
                            <a:t>Include pulse size dependent time resolution in simulations</a:t>
                          </a:r>
                        </a:p>
                      </a:txBody>
                      <a:tcPr/>
                    </a:tc>
                    <a:extLst>
                      <a:ext uri="{0D108BD9-81ED-4DB2-BD59-A6C34878D82A}">
                        <a16:rowId xmlns:a16="http://schemas.microsoft.com/office/drawing/2014/main" val="287438406"/>
                      </a:ext>
                    </a:extLst>
                  </a:tr>
                </a:tbl>
              </a:graphicData>
            </a:graphic>
          </p:graphicFrame>
        </mc:Choice>
        <mc:Fallback>
          <p:graphicFrame>
            <p:nvGraphicFramePr>
              <p:cNvPr id="4" name="Table 3">
                <a:extLst>
                  <a:ext uri="{FF2B5EF4-FFF2-40B4-BE49-F238E27FC236}">
                    <a16:creationId xmlns:a16="http://schemas.microsoft.com/office/drawing/2014/main" id="{A1C64503-504F-88D3-957B-BDAB6ED984C4}"/>
                  </a:ext>
                </a:extLst>
              </p:cNvPr>
              <p:cNvGraphicFramePr>
                <a:graphicFrameLocks noGrp="1"/>
              </p:cNvGraphicFramePr>
              <p:nvPr>
                <p:extLst>
                  <p:ext uri="{D42A27DB-BD31-4B8C-83A1-F6EECF244321}">
                    <p14:modId xmlns:p14="http://schemas.microsoft.com/office/powerpoint/2010/main" val="3279090818"/>
                  </p:ext>
                </p:extLst>
              </p:nvPr>
            </p:nvGraphicFramePr>
            <p:xfrm>
              <a:off x="685028" y="1050830"/>
              <a:ext cx="10742067" cy="5436445"/>
            </p:xfrm>
            <a:graphic>
              <a:graphicData uri="http://schemas.openxmlformats.org/drawingml/2006/table">
                <a:tbl>
                  <a:tblPr firstRow="1" bandRow="1">
                    <a:tableStyleId>{93296810-A885-4BE3-A3E7-6D5BEEA58F35}</a:tableStyleId>
                  </a:tblPr>
                  <a:tblGrid>
                    <a:gridCol w="2633376">
                      <a:extLst>
                        <a:ext uri="{9D8B030D-6E8A-4147-A177-3AD203B41FA5}">
                          <a16:colId xmlns:a16="http://schemas.microsoft.com/office/drawing/2014/main" val="320593799"/>
                        </a:ext>
                      </a:extLst>
                    </a:gridCol>
                    <a:gridCol w="2498648">
                      <a:extLst>
                        <a:ext uri="{9D8B030D-6E8A-4147-A177-3AD203B41FA5}">
                          <a16:colId xmlns:a16="http://schemas.microsoft.com/office/drawing/2014/main" val="2223108221"/>
                        </a:ext>
                      </a:extLst>
                    </a:gridCol>
                    <a:gridCol w="5610043">
                      <a:extLst>
                        <a:ext uri="{9D8B030D-6E8A-4147-A177-3AD203B41FA5}">
                          <a16:colId xmlns:a16="http://schemas.microsoft.com/office/drawing/2014/main" val="2494929600"/>
                        </a:ext>
                      </a:extLst>
                    </a:gridCol>
                  </a:tblGrid>
                  <a:tr h="284611">
                    <a:tc>
                      <a:txBody>
                        <a:bodyPr/>
                        <a:lstStyle/>
                        <a:p>
                          <a:r>
                            <a:rPr lang="en-US" sz="1200" dirty="0"/>
                            <a:t>Issue</a:t>
                          </a:r>
                        </a:p>
                      </a:txBody>
                      <a:tcPr/>
                    </a:tc>
                    <a:tc>
                      <a:txBody>
                        <a:bodyPr/>
                        <a:lstStyle/>
                        <a:p>
                          <a:r>
                            <a:rPr lang="en-US" sz="1200" dirty="0"/>
                            <a:t>Significance</a:t>
                          </a:r>
                        </a:p>
                      </a:txBody>
                      <a:tcPr/>
                    </a:tc>
                    <a:tc>
                      <a:txBody>
                        <a:bodyPr/>
                        <a:lstStyle/>
                        <a:p>
                          <a:r>
                            <a:rPr lang="en-US" sz="1200" dirty="0"/>
                            <a:t>Potential Remediation</a:t>
                          </a:r>
                        </a:p>
                      </a:txBody>
                      <a:tcPr/>
                    </a:tc>
                    <a:extLst>
                      <a:ext uri="{0D108BD9-81ED-4DB2-BD59-A6C34878D82A}">
                        <a16:rowId xmlns:a16="http://schemas.microsoft.com/office/drawing/2014/main" val="1924936728"/>
                      </a:ext>
                    </a:extLst>
                  </a:tr>
                  <a:tr h="640080">
                    <a:tc>
                      <a:txBody>
                        <a:bodyPr/>
                        <a:lstStyle/>
                        <a:p>
                          <a:r>
                            <a:rPr lang="en-US" sz="1200" dirty="0"/>
                            <a:t>Need clear definition of time reference requirement</a:t>
                          </a:r>
                        </a:p>
                      </a:txBody>
                      <a:tcPr/>
                    </a:tc>
                    <a:tc>
                      <a:txBody>
                        <a:bodyPr/>
                        <a:lstStyle/>
                        <a:p>
                          <a:r>
                            <a:rPr lang="en-US" sz="1200" dirty="0"/>
                            <a:t>Not all factors in control of DAQ</a:t>
                          </a:r>
                        </a:p>
                      </a:txBody>
                      <a:tcPr/>
                    </a:tc>
                    <a:tc>
                      <a:txBody>
                        <a:bodyPr/>
                        <a:lstStyle/>
                        <a:p>
                          <a:pPr marL="171450" indent="-171450">
                            <a:buFont typeface="Wingdings" panose="05000000000000000000" pitchFamily="2" charset="2"/>
                            <a:buChar char="q"/>
                          </a:pPr>
                          <a:r>
                            <a:rPr lang="en-US" sz="1200" dirty="0"/>
                            <a:t>Variation of calibrated, measured time of hit with respect to collision time </a:t>
                          </a:r>
                          <a:r>
                            <a:rPr lang="en-US" sz="1200" dirty="0">
                              <a:sym typeface="Wingdings" panose="05000000000000000000" pitchFamily="2" charset="2"/>
                            </a:rPr>
                            <a:t> physics observables</a:t>
                          </a:r>
                        </a:p>
                        <a:p>
                          <a:pPr marL="171450" indent="-171450">
                            <a:buFont typeface="Wingdings" panose="05000000000000000000" pitchFamily="2" charset="2"/>
                            <a:buChar char="q"/>
                          </a:pPr>
                          <a:r>
                            <a:rPr lang="en-US" sz="1200" dirty="0">
                              <a:sym typeface="Wingdings" panose="05000000000000000000" pitchFamily="2" charset="2"/>
                            </a:rPr>
                            <a:t>Need to be framed in terms of measurable requirements for each component</a:t>
                          </a:r>
                        </a:p>
                      </a:txBody>
                      <a:tcPr/>
                    </a:tc>
                    <a:extLst>
                      <a:ext uri="{0D108BD9-81ED-4DB2-BD59-A6C34878D82A}">
                        <a16:rowId xmlns:a16="http://schemas.microsoft.com/office/drawing/2014/main" val="1203194968"/>
                      </a:ext>
                    </a:extLst>
                  </a:tr>
                  <a:tr h="295223">
                    <a:tc>
                      <a:txBody>
                        <a:bodyPr/>
                        <a:lstStyle/>
                        <a:p>
                          <a:r>
                            <a:rPr lang="en-US" sz="1200" dirty="0"/>
                            <a:t>Jitter through GTU/DAM/RDO chain</a:t>
                          </a:r>
                        </a:p>
                      </a:txBody>
                      <a:tcPr/>
                    </a:tc>
                    <a:tc>
                      <a:txBody>
                        <a:bodyPr/>
                        <a:lstStyle/>
                        <a:p>
                          <a:r>
                            <a:rPr lang="en-US" sz="1200" dirty="0"/>
                            <a:t>&lt;5 </a:t>
                          </a:r>
                          <a:r>
                            <a:rPr lang="en-US" sz="1200" dirty="0" err="1"/>
                            <a:t>ps</a:t>
                          </a:r>
                          <a:endParaRPr lang="en-US" sz="1200" dirty="0"/>
                        </a:p>
                      </a:txBody>
                      <a:tcPr/>
                    </a:tc>
                    <a:tc>
                      <a:txBody>
                        <a:bodyPr/>
                        <a:lstStyle/>
                        <a:p>
                          <a:pPr marL="171450" indent="-171450">
                            <a:buFont typeface="Wingdings" panose="05000000000000000000" pitchFamily="2" charset="2"/>
                            <a:buChar char="ü"/>
                          </a:pPr>
                          <a:r>
                            <a:rPr lang="en-US" sz="1200" dirty="0"/>
                            <a:t>Timing measurements using development kits and engineering articles</a:t>
                          </a:r>
                        </a:p>
                      </a:txBody>
                      <a:tcPr/>
                    </a:tc>
                    <a:extLst>
                      <a:ext uri="{0D108BD9-81ED-4DB2-BD59-A6C34878D82A}">
                        <a16:rowId xmlns:a16="http://schemas.microsoft.com/office/drawing/2014/main" val="3381964861"/>
                      </a:ext>
                    </a:extLst>
                  </a:tr>
                  <a:tr h="457200">
                    <a:tc>
                      <a:txBody>
                        <a:bodyPr/>
                        <a:lstStyle/>
                        <a:p>
                          <a:r>
                            <a:rPr lang="en-US" sz="1200" dirty="0"/>
                            <a:t>Phase reproducibility on electronics restart</a:t>
                          </a:r>
                        </a:p>
                      </a:txBody>
                      <a:tcPr/>
                    </a:tc>
                    <a:tc>
                      <a:txBody>
                        <a:bodyPr/>
                        <a:lstStyle/>
                        <a:p>
                          <a:r>
                            <a:rPr lang="en-US" sz="1200" dirty="0"/>
                            <a:t>&lt;5 </a:t>
                          </a:r>
                          <a:r>
                            <a:rPr lang="en-US" sz="1200" dirty="0" err="1"/>
                            <a:t>ps</a:t>
                          </a:r>
                          <a:endParaRPr lang="en-US" sz="1200" dirty="0"/>
                        </a:p>
                      </a:txBody>
                      <a:tcPr/>
                    </a:tc>
                    <a:tc>
                      <a:txBody>
                        <a:bodyPr/>
                        <a:lstStyle/>
                        <a:p>
                          <a:pPr marL="171450" indent="-171450">
                            <a:buFont typeface="Wingdings" panose="05000000000000000000" pitchFamily="2" charset="2"/>
                            <a:buChar char="ü"/>
                          </a:pPr>
                          <a:r>
                            <a:rPr lang="en-US" sz="1200" dirty="0"/>
                            <a:t>Timing measurements using development kits and engineering articles</a:t>
                          </a:r>
                        </a:p>
                      </a:txBody>
                      <a:tcPr/>
                    </a:tc>
                    <a:extLst>
                      <a:ext uri="{0D108BD9-81ED-4DB2-BD59-A6C34878D82A}">
                        <a16:rowId xmlns:a16="http://schemas.microsoft.com/office/drawing/2014/main" val="3112419729"/>
                      </a:ext>
                    </a:extLst>
                  </a:tr>
                  <a:tr h="822960">
                    <a:tc>
                      <a:txBody>
                        <a:bodyPr/>
                        <a:lstStyle/>
                        <a:p>
                          <a:r>
                            <a:rPr lang="en-US" sz="1200" dirty="0"/>
                            <a:t>Temperature fluctuations along fiber path</a:t>
                          </a:r>
                        </a:p>
                      </a:txBody>
                      <a:tcPr/>
                    </a:tc>
                    <a:tc>
                      <a:txBody>
                        <a:bodyPr/>
                        <a:lstStyle/>
                        <a:p>
                          <a:r>
                            <a:rPr lang="en-US" sz="1200" dirty="0"/>
                            <a:t>IP6 historical measurements O(8K) variations estimated to produce O(</a:t>
                          </a:r>
                          <a:r>
                            <a:rPr lang="en-US" sz="1200" dirty="0">
                              <a:sym typeface="Wingdings" panose="05000000000000000000" pitchFamily="2" charset="2"/>
                            </a:rPr>
                            <a:t>30 </a:t>
                          </a:r>
                          <a:r>
                            <a:rPr lang="en-US" sz="1200" dirty="0" err="1">
                              <a:sym typeface="Wingdings" panose="05000000000000000000" pitchFamily="2" charset="2"/>
                            </a:rPr>
                            <a:t>ps</a:t>
                          </a:r>
                          <a:r>
                            <a:rPr lang="en-US" sz="1200" dirty="0">
                              <a:sym typeface="Wingdings" panose="05000000000000000000" pitchFamily="2" charset="2"/>
                            </a:rPr>
                            <a:t>) time variations</a:t>
                          </a:r>
                          <a:endParaRPr lang="en-US" sz="1200" dirty="0"/>
                        </a:p>
                      </a:txBody>
                      <a:tcPr/>
                    </a:tc>
                    <a:tc>
                      <a:txBody>
                        <a:bodyPr/>
                        <a:lstStyle/>
                        <a:p>
                          <a:pPr marL="171450" indent="-171450">
                            <a:buFont typeface="Wingdings" panose="05000000000000000000" pitchFamily="2" charset="2"/>
                            <a:buChar char="q"/>
                          </a:pPr>
                          <a:r>
                            <a:rPr lang="en-US" sz="1200" dirty="0" err="1"/>
                            <a:t>TcLink</a:t>
                          </a:r>
                          <a:r>
                            <a:rPr lang="en-US" sz="1200" dirty="0"/>
                            <a:t> implementation between DAM / RDO</a:t>
                          </a:r>
                        </a:p>
                        <a:p>
                          <a:pPr marL="171450" indent="-171450">
                            <a:buFont typeface="Wingdings" panose="05000000000000000000" pitchFamily="2" charset="2"/>
                            <a:buChar char="q"/>
                          </a:pPr>
                          <a:r>
                            <a:rPr lang="en-US" sz="1200" dirty="0"/>
                            <a:t>Continuous calibration</a:t>
                          </a:r>
                        </a:p>
                        <a:p>
                          <a:pPr marL="171450" indent="-171450">
                            <a:buFont typeface="Wingdings" panose="05000000000000000000" pitchFamily="2" charset="2"/>
                            <a:buChar char="q"/>
                          </a:pPr>
                          <a:r>
                            <a:rPr lang="en-US" sz="1200" dirty="0"/>
                            <a:t>Beam transit induced signal used by crab-cavities may be available for comparison</a:t>
                          </a:r>
                        </a:p>
                      </a:txBody>
                      <a:tcPr/>
                    </a:tc>
                    <a:extLst>
                      <a:ext uri="{0D108BD9-81ED-4DB2-BD59-A6C34878D82A}">
                        <a16:rowId xmlns:a16="http://schemas.microsoft.com/office/drawing/2014/main" val="4059714652"/>
                      </a:ext>
                    </a:extLst>
                  </a:tr>
                  <a:tr h="640080">
                    <a:tc>
                      <a:txBody>
                        <a:bodyPr/>
                        <a:lstStyle/>
                        <a:p>
                          <a:r>
                            <a:rPr lang="en-US" sz="1200" dirty="0"/>
                            <a:t>Temperature fluctuations within </a:t>
                          </a:r>
                          <a:r>
                            <a:rPr lang="en-US" sz="1200" dirty="0" err="1"/>
                            <a:t>ePIC</a:t>
                          </a:r>
                          <a:r>
                            <a:rPr lang="en-US" sz="1200" dirty="0"/>
                            <a:t> Detector</a:t>
                          </a:r>
                        </a:p>
                      </a:txBody>
                      <a:tcPr/>
                    </a:tc>
                    <a:tc>
                      <a:txBody>
                        <a:bodyPr/>
                        <a:lstStyle/>
                        <a:p>
                          <a:r>
                            <a:rPr lang="en-US" sz="1200" dirty="0" err="1"/>
                            <a:t>lpGBT</a:t>
                          </a:r>
                          <a:r>
                            <a:rPr lang="en-US" sz="1200" dirty="0"/>
                            <a:t> ~5ps / K variation</a:t>
                          </a:r>
                        </a:p>
                      </a:txBody>
                      <a:tcPr/>
                    </a:tc>
                    <a:tc>
                      <a:txBody>
                        <a:bodyPr/>
                        <a:lstStyle/>
                        <a:p>
                          <a:pPr marL="171450" indent="-171450">
                            <a:buFont typeface="Wingdings" panose="05000000000000000000" pitchFamily="2" charset="2"/>
                            <a:buChar char="q"/>
                          </a:pPr>
                          <a:r>
                            <a:rPr lang="en-US" sz="1200" dirty="0"/>
                            <a:t>Detector Integration / temperature control requirements</a:t>
                          </a:r>
                        </a:p>
                        <a:p>
                          <a:pPr marL="171450" indent="-171450">
                            <a:buFont typeface="Wingdings" panose="05000000000000000000" pitchFamily="2" charset="2"/>
                            <a:buChar char="q"/>
                          </a:pPr>
                          <a:r>
                            <a:rPr lang="en-US" sz="1200" dirty="0"/>
                            <a:t>Compensation via measured temperature (</a:t>
                          </a:r>
                          <a:r>
                            <a:rPr lang="en-US" sz="1200" dirty="0" err="1"/>
                            <a:t>lpGBT</a:t>
                          </a:r>
                          <a:r>
                            <a:rPr lang="en-US" sz="1200" dirty="0"/>
                            <a:t> / FEB)</a:t>
                          </a:r>
                        </a:p>
                        <a:p>
                          <a:pPr marL="171450" indent="-171450">
                            <a:buFont typeface="Wingdings" panose="05000000000000000000" pitchFamily="2" charset="2"/>
                            <a:buChar char="q"/>
                          </a:pPr>
                          <a:r>
                            <a:rPr lang="en-US" sz="1200" dirty="0"/>
                            <a:t>Continuous calibration</a:t>
                          </a:r>
                        </a:p>
                      </a:txBody>
                      <a:tcPr/>
                    </a:tc>
                    <a:extLst>
                      <a:ext uri="{0D108BD9-81ED-4DB2-BD59-A6C34878D82A}">
                        <a16:rowId xmlns:a16="http://schemas.microsoft.com/office/drawing/2014/main" val="2284059270"/>
                      </a:ext>
                    </a:extLst>
                  </a:tr>
                  <a:tr h="284611">
                    <a:tc>
                      <a:txBody>
                        <a:bodyPr/>
                        <a:lstStyle/>
                        <a:p>
                          <a:r>
                            <a:rPr lang="en-US" sz="1200" dirty="0"/>
                            <a:t>Intrinsic timing resolution of ASICs</a:t>
                          </a:r>
                        </a:p>
                      </a:txBody>
                      <a:tcPr/>
                    </a:tc>
                    <a:tc>
                      <a:txBody>
                        <a:bodyPr/>
                        <a:lstStyle/>
                        <a:p>
                          <a:r>
                            <a:rPr lang="en-US" sz="1200" dirty="0"/>
                            <a:t>~20 </a:t>
                          </a:r>
                          <a:r>
                            <a:rPr lang="en-US" sz="1200" dirty="0" err="1"/>
                            <a:t>ps</a:t>
                          </a:r>
                          <a:endParaRPr lang="en-US" sz="1200" dirty="0"/>
                        </a:p>
                      </a:txBody>
                      <a:tcPr/>
                    </a:tc>
                    <a:tc>
                      <a:txBody>
                        <a:bodyPr/>
                        <a:lstStyle/>
                        <a:p>
                          <a:pPr marL="0" indent="0">
                            <a:buFont typeface="Wingdings" panose="05000000000000000000" pitchFamily="2" charset="2"/>
                            <a:buNone/>
                          </a:pPr>
                          <a:endParaRPr lang="en-US" sz="1200" dirty="0"/>
                        </a:p>
                      </a:txBody>
                      <a:tcPr/>
                    </a:tc>
                    <a:extLst>
                      <a:ext uri="{0D108BD9-81ED-4DB2-BD59-A6C34878D82A}">
                        <a16:rowId xmlns:a16="http://schemas.microsoft.com/office/drawing/2014/main" val="2331769591"/>
                      </a:ext>
                    </a:extLst>
                  </a:tr>
                  <a:tr h="457200">
                    <a:tc>
                      <a:txBody>
                        <a:bodyPr/>
                        <a:lstStyle/>
                        <a:p>
                          <a:r>
                            <a:rPr lang="en-US" sz="1200" dirty="0"/>
                            <a:t>RF Signal delivery</a:t>
                          </a:r>
                        </a:p>
                      </a:txBody>
                      <a:tcPr/>
                    </a:tc>
                    <a:tc>
                      <a:txBody>
                        <a:bodyPr/>
                        <a:lstStyle/>
                        <a:p>
                          <a:r>
                            <a:rPr lang="en-US" sz="1200" dirty="0"/>
                            <a:t>Basis for </a:t>
                          </a:r>
                          <a:r>
                            <a:rPr lang="en-US" sz="1200" dirty="0" err="1"/>
                            <a:t>ePIC</a:t>
                          </a:r>
                          <a:r>
                            <a:rPr lang="en-US" sz="1200" dirty="0"/>
                            <a:t> clock</a:t>
                          </a:r>
                        </a:p>
                      </a:txBody>
                      <a:tcPr/>
                    </a:tc>
                    <a:tc>
                      <a:txBody>
                        <a:bodyPr/>
                        <a:lstStyle/>
                        <a:p>
                          <a:pPr marL="171450" indent="-171450">
                            <a:buFont typeface="Wingdings" panose="05000000000000000000" pitchFamily="2" charset="2"/>
                            <a:buChar char="ü"/>
                          </a:pPr>
                          <a:r>
                            <a:rPr lang="en-US" sz="1200" dirty="0"/>
                            <a:t>8 </a:t>
                          </a:r>
                          <a:r>
                            <a:rPr lang="en-US" sz="1200" dirty="0" err="1"/>
                            <a:t>ps</a:t>
                          </a:r>
                          <a:r>
                            <a:rPr lang="en-US" sz="1200" dirty="0"/>
                            <a:t> phase stability requirement / interface has been communicated to EIC Controls</a:t>
                          </a:r>
                        </a:p>
                      </a:txBody>
                      <a:tcPr/>
                    </a:tc>
                    <a:extLst>
                      <a:ext uri="{0D108BD9-81ED-4DB2-BD59-A6C34878D82A}">
                        <a16:rowId xmlns:a16="http://schemas.microsoft.com/office/drawing/2014/main" val="44377565"/>
                      </a:ext>
                    </a:extLst>
                  </a:tr>
                  <a:tr h="457200">
                    <a:tc>
                      <a:txBody>
                        <a:bodyPr/>
                        <a:lstStyle/>
                        <a:p>
                          <a:r>
                            <a:rPr lang="en-US" sz="1200" dirty="0"/>
                            <a:t>Bunch length / T0 measurement</a:t>
                          </a:r>
                        </a:p>
                      </a:txBody>
                      <a:tcPr/>
                    </a:tc>
                    <a:tc>
                      <a:txBody>
                        <a:bodyPr/>
                        <a:lstStyle/>
                        <a:p>
                          <a:endParaRPr lang="en-US"/>
                        </a:p>
                      </a:txBody>
                      <a:tcPr>
                        <a:blipFill>
                          <a:blip r:embed="rId2"/>
                          <a:stretch>
                            <a:fillRect l="-105610" t="-852000" r="-225610" b="-249333"/>
                          </a:stretch>
                        </a:blipFill>
                      </a:tcPr>
                    </a:tc>
                    <a:tc>
                      <a:txBody>
                        <a:bodyPr/>
                        <a:lstStyle/>
                        <a:p>
                          <a:endParaRPr lang="en-US"/>
                        </a:p>
                      </a:txBody>
                      <a:tcPr>
                        <a:blipFill>
                          <a:blip r:embed="rId2"/>
                          <a:stretch>
                            <a:fillRect l="-91531" t="-852000" r="-434" b="-249333"/>
                          </a:stretch>
                        </a:blipFill>
                      </a:tcPr>
                    </a:tc>
                    <a:extLst>
                      <a:ext uri="{0D108BD9-81ED-4DB2-BD59-A6C34878D82A}">
                        <a16:rowId xmlns:a16="http://schemas.microsoft.com/office/drawing/2014/main" val="3551907940"/>
                      </a:ext>
                    </a:extLst>
                  </a:tr>
                  <a:tr h="640080">
                    <a:tc>
                      <a:txBody>
                        <a:bodyPr/>
                        <a:lstStyle/>
                        <a:p>
                          <a:r>
                            <a:rPr lang="en-US" sz="1200" dirty="0"/>
                            <a:t>Transitive Loading</a:t>
                          </a:r>
                        </a:p>
                      </a:txBody>
                      <a:tcPr/>
                    </a:tc>
                    <a:tc>
                      <a:txBody>
                        <a:bodyPr/>
                        <a:lstStyle/>
                        <a:p>
                          <a:r>
                            <a:rPr lang="en-US" sz="1200" dirty="0"/>
                            <a:t>Bunch dependent variations of bunch crossing time with respect to RF clock</a:t>
                          </a:r>
                        </a:p>
                      </a:txBody>
                      <a:tcPr/>
                    </a:tc>
                    <a:tc>
                      <a:txBody>
                        <a:bodyPr/>
                        <a:lstStyle/>
                        <a:p>
                          <a:pPr marL="171450" indent="-171450">
                            <a:buFont typeface="Wingdings" panose="05000000000000000000" pitchFamily="2" charset="2"/>
                            <a:buChar char="ü"/>
                          </a:pPr>
                          <a:r>
                            <a:rPr lang="en-US" sz="1200" dirty="0"/>
                            <a:t>EIC guidance to estimate size of effect  (but is very small compared to </a:t>
                          </a:r>
                          <a:r>
                            <a:rPr lang="en-US" sz="1200" dirty="0" err="1"/>
                            <a:t>ps</a:t>
                          </a:r>
                          <a:r>
                            <a:rPr lang="en-US" sz="1200" dirty="0"/>
                            <a:t> scales)</a:t>
                          </a:r>
                        </a:p>
                        <a:p>
                          <a:pPr marL="0" indent="0">
                            <a:buFont typeface="Wingdings" panose="05000000000000000000" pitchFamily="2" charset="2"/>
                            <a:buNone/>
                          </a:pPr>
                          <a:endParaRPr lang="en-US" sz="1200" dirty="0"/>
                        </a:p>
                      </a:txBody>
                      <a:tcPr/>
                    </a:tc>
                    <a:extLst>
                      <a:ext uri="{0D108BD9-81ED-4DB2-BD59-A6C34878D82A}">
                        <a16:rowId xmlns:a16="http://schemas.microsoft.com/office/drawing/2014/main" val="1355246729"/>
                      </a:ext>
                    </a:extLst>
                  </a:tr>
                  <a:tr h="457200">
                    <a:tc>
                      <a:txBody>
                        <a:bodyPr/>
                        <a:lstStyle/>
                        <a:p>
                          <a:r>
                            <a:rPr lang="en-US" sz="1200" dirty="0"/>
                            <a:t>Pulse size</a:t>
                          </a:r>
                        </a:p>
                      </a:txBody>
                      <a:tcPr/>
                    </a:tc>
                    <a:tc>
                      <a:txBody>
                        <a:bodyPr/>
                        <a:lstStyle/>
                        <a:p>
                          <a:r>
                            <a:rPr lang="en-US" sz="1200" dirty="0"/>
                            <a:t>Smaller pulse sizes have less time resolution</a:t>
                          </a:r>
                        </a:p>
                      </a:txBody>
                      <a:tcPr/>
                    </a:tc>
                    <a:tc>
                      <a:txBody>
                        <a:bodyPr/>
                        <a:lstStyle/>
                        <a:p>
                          <a:pPr marL="171450" indent="-171450">
                            <a:buFont typeface="Wingdings" panose="05000000000000000000" pitchFamily="2" charset="2"/>
                            <a:buChar char="q"/>
                          </a:pPr>
                          <a:r>
                            <a:rPr lang="en-US" sz="1200" dirty="0"/>
                            <a:t>Include pulse size dependent time resolution in simulations</a:t>
                          </a:r>
                        </a:p>
                      </a:txBody>
                      <a:tcPr/>
                    </a:tc>
                    <a:extLst>
                      <a:ext uri="{0D108BD9-81ED-4DB2-BD59-A6C34878D82A}">
                        <a16:rowId xmlns:a16="http://schemas.microsoft.com/office/drawing/2014/main" val="287438406"/>
                      </a:ext>
                    </a:extLst>
                  </a:tr>
                </a:tbl>
              </a:graphicData>
            </a:graphic>
          </p:graphicFrame>
        </mc:Fallback>
      </mc:AlternateContent>
    </p:spTree>
    <p:extLst>
      <p:ext uri="{BB962C8B-B14F-4D97-AF65-F5344CB8AC3E}">
        <p14:creationId xmlns:p14="http://schemas.microsoft.com/office/powerpoint/2010/main" val="2827276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CFC2CD-71FF-AE42-8E7D-ED42CCE550B4}"/>
              </a:ext>
            </a:extLst>
          </p:cNvPr>
          <p:cNvSpPr>
            <a:spLocks noGrp="1"/>
          </p:cNvSpPr>
          <p:nvPr>
            <p:ph type="dt" sz="half" idx="10"/>
          </p:nvPr>
        </p:nvSpPr>
        <p:spPr/>
        <p:txBody>
          <a:bodyPr/>
          <a:lstStyle/>
          <a:p>
            <a:r>
              <a:rPr lang="en-US"/>
              <a:t>6/26/2025</a:t>
            </a:r>
          </a:p>
        </p:txBody>
      </p:sp>
      <p:sp>
        <p:nvSpPr>
          <p:cNvPr id="3" name="Footer Placeholder 2">
            <a:extLst>
              <a:ext uri="{FF2B5EF4-FFF2-40B4-BE49-F238E27FC236}">
                <a16:creationId xmlns:a16="http://schemas.microsoft.com/office/drawing/2014/main" id="{7786D2ED-93FF-A8B2-708E-23FC3F88452E}"/>
              </a:ext>
            </a:extLst>
          </p:cNvPr>
          <p:cNvSpPr>
            <a:spLocks noGrp="1"/>
          </p:cNvSpPr>
          <p:nvPr>
            <p:ph type="ftr" sz="quarter" idx="11"/>
          </p:nvPr>
        </p:nvSpPr>
        <p:spPr/>
        <p:txBody>
          <a:bodyPr/>
          <a:lstStyle/>
          <a:p>
            <a:r>
              <a:rPr lang="en-US"/>
              <a:t>ePIC Electronics and DAQ WG Meeting</a:t>
            </a:r>
          </a:p>
        </p:txBody>
      </p:sp>
      <p:sp>
        <p:nvSpPr>
          <p:cNvPr id="4" name="Slide Number Placeholder 3">
            <a:extLst>
              <a:ext uri="{FF2B5EF4-FFF2-40B4-BE49-F238E27FC236}">
                <a16:creationId xmlns:a16="http://schemas.microsoft.com/office/drawing/2014/main" id="{537E1B81-09E6-F44B-EAC4-7D55168CFF13}"/>
              </a:ext>
            </a:extLst>
          </p:cNvPr>
          <p:cNvSpPr>
            <a:spLocks noGrp="1"/>
          </p:cNvSpPr>
          <p:nvPr>
            <p:ph type="sldNum" sz="quarter" idx="12"/>
          </p:nvPr>
        </p:nvSpPr>
        <p:spPr/>
        <p:txBody>
          <a:bodyPr/>
          <a:lstStyle/>
          <a:p>
            <a:fld id="{33EAA712-528E-4053-9D20-65E0C4BF7A37}" type="slidenum">
              <a:rPr lang="en-US" smtClean="0"/>
              <a:t>5</a:t>
            </a:fld>
            <a:endParaRPr lang="en-US"/>
          </a:p>
        </p:txBody>
      </p:sp>
      <p:pic>
        <p:nvPicPr>
          <p:cNvPr id="6" name="Picture 5">
            <a:extLst>
              <a:ext uri="{FF2B5EF4-FFF2-40B4-BE49-F238E27FC236}">
                <a16:creationId xmlns:a16="http://schemas.microsoft.com/office/drawing/2014/main" id="{CC5D8E85-919F-4633-AB64-6C51E41BA1BC}"/>
              </a:ext>
            </a:extLst>
          </p:cNvPr>
          <p:cNvPicPr>
            <a:picLocks noChangeAspect="1"/>
          </p:cNvPicPr>
          <p:nvPr/>
        </p:nvPicPr>
        <p:blipFill>
          <a:blip r:embed="rId2"/>
          <a:stretch>
            <a:fillRect/>
          </a:stretch>
        </p:blipFill>
        <p:spPr>
          <a:xfrm>
            <a:off x="900649" y="361227"/>
            <a:ext cx="10163820" cy="5706787"/>
          </a:xfrm>
          <a:prstGeom prst="rect">
            <a:avLst/>
          </a:prstGeom>
        </p:spPr>
      </p:pic>
    </p:spTree>
    <p:extLst>
      <p:ext uri="{BB962C8B-B14F-4D97-AF65-F5344CB8AC3E}">
        <p14:creationId xmlns:p14="http://schemas.microsoft.com/office/powerpoint/2010/main" val="2031588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8DB3B-82BE-4953-E0F7-70637CB05B8C}"/>
              </a:ext>
            </a:extLst>
          </p:cNvPr>
          <p:cNvSpPr>
            <a:spLocks noGrp="1"/>
          </p:cNvSpPr>
          <p:nvPr>
            <p:ph type="title"/>
          </p:nvPr>
        </p:nvSpPr>
        <p:spPr>
          <a:xfrm>
            <a:off x="625069" y="0"/>
            <a:ext cx="10515600" cy="1325563"/>
          </a:xfrm>
        </p:spPr>
        <p:txBody>
          <a:bodyPr/>
          <a:lstStyle/>
          <a:p>
            <a:r>
              <a:rPr lang="en-US" dirty="0"/>
              <a:t>Synchrotron Radiation  (MAPS)</a:t>
            </a:r>
          </a:p>
        </p:txBody>
      </p:sp>
      <p:sp>
        <p:nvSpPr>
          <p:cNvPr id="3" name="Date Placeholder 2">
            <a:extLst>
              <a:ext uri="{FF2B5EF4-FFF2-40B4-BE49-F238E27FC236}">
                <a16:creationId xmlns:a16="http://schemas.microsoft.com/office/drawing/2014/main" id="{9C08435C-1CA5-2DBC-1BBB-0DD17EE2B228}"/>
              </a:ext>
            </a:extLst>
          </p:cNvPr>
          <p:cNvSpPr>
            <a:spLocks noGrp="1"/>
          </p:cNvSpPr>
          <p:nvPr>
            <p:ph type="dt" sz="half" idx="10"/>
          </p:nvPr>
        </p:nvSpPr>
        <p:spPr/>
        <p:txBody>
          <a:bodyPr/>
          <a:lstStyle/>
          <a:p>
            <a:r>
              <a:rPr lang="en-US"/>
              <a:t>6/26/2025</a:t>
            </a:r>
          </a:p>
        </p:txBody>
      </p:sp>
      <p:sp>
        <p:nvSpPr>
          <p:cNvPr id="4" name="Footer Placeholder 3">
            <a:extLst>
              <a:ext uri="{FF2B5EF4-FFF2-40B4-BE49-F238E27FC236}">
                <a16:creationId xmlns:a16="http://schemas.microsoft.com/office/drawing/2014/main" id="{9EB671C4-0A1D-90F1-2FC3-362E070D857F}"/>
              </a:ext>
            </a:extLst>
          </p:cNvPr>
          <p:cNvSpPr>
            <a:spLocks noGrp="1"/>
          </p:cNvSpPr>
          <p:nvPr>
            <p:ph type="ftr" sz="quarter" idx="11"/>
          </p:nvPr>
        </p:nvSpPr>
        <p:spPr/>
        <p:txBody>
          <a:bodyPr/>
          <a:lstStyle/>
          <a:p>
            <a:r>
              <a:rPr lang="en-US"/>
              <a:t>ePIC Electronics and DAQ WG Meeting</a:t>
            </a:r>
          </a:p>
        </p:txBody>
      </p:sp>
      <p:sp>
        <p:nvSpPr>
          <p:cNvPr id="5" name="Slide Number Placeholder 4">
            <a:extLst>
              <a:ext uri="{FF2B5EF4-FFF2-40B4-BE49-F238E27FC236}">
                <a16:creationId xmlns:a16="http://schemas.microsoft.com/office/drawing/2014/main" id="{90EEAAA1-AA1F-B03D-BD17-3038290A125E}"/>
              </a:ext>
            </a:extLst>
          </p:cNvPr>
          <p:cNvSpPr>
            <a:spLocks noGrp="1"/>
          </p:cNvSpPr>
          <p:nvPr>
            <p:ph type="sldNum" sz="quarter" idx="12"/>
          </p:nvPr>
        </p:nvSpPr>
        <p:spPr/>
        <p:txBody>
          <a:bodyPr/>
          <a:lstStyle/>
          <a:p>
            <a:fld id="{33EAA712-528E-4053-9D20-65E0C4BF7A37}" type="slidenum">
              <a:rPr lang="en-US" smtClean="0"/>
              <a:t>6</a:t>
            </a:fld>
            <a:endParaRPr lang="en-US"/>
          </a:p>
        </p:txBody>
      </p:sp>
      <p:pic>
        <p:nvPicPr>
          <p:cNvPr id="11" name="Picture 10">
            <a:extLst>
              <a:ext uri="{FF2B5EF4-FFF2-40B4-BE49-F238E27FC236}">
                <a16:creationId xmlns:a16="http://schemas.microsoft.com/office/drawing/2014/main" id="{BF7C3687-28E8-39AD-5993-39F785ADCD89}"/>
              </a:ext>
            </a:extLst>
          </p:cNvPr>
          <p:cNvPicPr>
            <a:picLocks noChangeAspect="1"/>
          </p:cNvPicPr>
          <p:nvPr/>
        </p:nvPicPr>
        <p:blipFill>
          <a:blip r:embed="rId2"/>
          <a:stretch>
            <a:fillRect/>
          </a:stretch>
        </p:blipFill>
        <p:spPr>
          <a:xfrm>
            <a:off x="648414" y="1058446"/>
            <a:ext cx="3909017" cy="2595278"/>
          </a:xfrm>
          <a:prstGeom prst="rect">
            <a:avLst/>
          </a:prstGeom>
        </p:spPr>
      </p:pic>
      <p:pic>
        <p:nvPicPr>
          <p:cNvPr id="13" name="Picture 12">
            <a:extLst>
              <a:ext uri="{FF2B5EF4-FFF2-40B4-BE49-F238E27FC236}">
                <a16:creationId xmlns:a16="http://schemas.microsoft.com/office/drawing/2014/main" id="{4EA87D4F-1289-F896-5DA6-856C4FAD97B7}"/>
              </a:ext>
            </a:extLst>
          </p:cNvPr>
          <p:cNvPicPr>
            <a:picLocks noChangeAspect="1"/>
          </p:cNvPicPr>
          <p:nvPr/>
        </p:nvPicPr>
        <p:blipFill>
          <a:blip r:embed="rId3"/>
          <a:stretch>
            <a:fillRect/>
          </a:stretch>
        </p:blipFill>
        <p:spPr>
          <a:xfrm>
            <a:off x="4876887" y="1058446"/>
            <a:ext cx="3862021" cy="2595278"/>
          </a:xfrm>
          <a:prstGeom prst="rect">
            <a:avLst/>
          </a:prstGeom>
        </p:spPr>
      </p:pic>
      <p:pic>
        <p:nvPicPr>
          <p:cNvPr id="15" name="Picture 14">
            <a:extLst>
              <a:ext uri="{FF2B5EF4-FFF2-40B4-BE49-F238E27FC236}">
                <a16:creationId xmlns:a16="http://schemas.microsoft.com/office/drawing/2014/main" id="{2DAEE07C-D915-E6CB-EB7B-F4B9814EB3A1}"/>
              </a:ext>
            </a:extLst>
          </p:cNvPr>
          <p:cNvPicPr>
            <a:picLocks noChangeAspect="1"/>
          </p:cNvPicPr>
          <p:nvPr/>
        </p:nvPicPr>
        <p:blipFill>
          <a:blip r:embed="rId4"/>
          <a:stretch>
            <a:fillRect/>
          </a:stretch>
        </p:blipFill>
        <p:spPr>
          <a:xfrm>
            <a:off x="648415" y="3917133"/>
            <a:ext cx="2686555" cy="1761819"/>
          </a:xfrm>
          <a:prstGeom prst="rect">
            <a:avLst/>
          </a:prstGeom>
        </p:spPr>
      </p:pic>
      <p:pic>
        <p:nvPicPr>
          <p:cNvPr id="17" name="Picture 16">
            <a:extLst>
              <a:ext uri="{FF2B5EF4-FFF2-40B4-BE49-F238E27FC236}">
                <a16:creationId xmlns:a16="http://schemas.microsoft.com/office/drawing/2014/main" id="{D0A4CDFE-AD2F-60B7-9063-2D60E6608043}"/>
              </a:ext>
            </a:extLst>
          </p:cNvPr>
          <p:cNvPicPr>
            <a:picLocks noChangeAspect="1"/>
          </p:cNvPicPr>
          <p:nvPr/>
        </p:nvPicPr>
        <p:blipFill>
          <a:blip r:embed="rId5"/>
          <a:stretch>
            <a:fillRect/>
          </a:stretch>
        </p:blipFill>
        <p:spPr>
          <a:xfrm>
            <a:off x="3406443" y="3912549"/>
            <a:ext cx="2684922" cy="1785472"/>
          </a:xfrm>
          <a:prstGeom prst="rect">
            <a:avLst/>
          </a:prstGeom>
        </p:spPr>
      </p:pic>
      <p:pic>
        <p:nvPicPr>
          <p:cNvPr id="19" name="Picture 18">
            <a:extLst>
              <a:ext uri="{FF2B5EF4-FFF2-40B4-BE49-F238E27FC236}">
                <a16:creationId xmlns:a16="http://schemas.microsoft.com/office/drawing/2014/main" id="{FF4ED6F5-30C1-582E-1A3D-13DA00ED9695}"/>
              </a:ext>
            </a:extLst>
          </p:cNvPr>
          <p:cNvPicPr>
            <a:picLocks noChangeAspect="1"/>
          </p:cNvPicPr>
          <p:nvPr/>
        </p:nvPicPr>
        <p:blipFill>
          <a:blip r:embed="rId6"/>
          <a:stretch>
            <a:fillRect/>
          </a:stretch>
        </p:blipFill>
        <p:spPr>
          <a:xfrm>
            <a:off x="6162838" y="3912549"/>
            <a:ext cx="2684922" cy="1794423"/>
          </a:xfrm>
          <a:prstGeom prst="rect">
            <a:avLst/>
          </a:prstGeom>
        </p:spPr>
      </p:pic>
      <p:sp>
        <p:nvSpPr>
          <p:cNvPr id="21" name="TextBox 20">
            <a:extLst>
              <a:ext uri="{FF2B5EF4-FFF2-40B4-BE49-F238E27FC236}">
                <a16:creationId xmlns:a16="http://schemas.microsoft.com/office/drawing/2014/main" id="{878AAF6E-4508-BCF0-85F3-395EBEA563C7}"/>
              </a:ext>
            </a:extLst>
          </p:cNvPr>
          <p:cNvSpPr txBox="1"/>
          <p:nvPr/>
        </p:nvSpPr>
        <p:spPr>
          <a:xfrm>
            <a:off x="8943802" y="1546918"/>
            <a:ext cx="2078326" cy="923330"/>
          </a:xfrm>
          <a:prstGeom prst="rect">
            <a:avLst/>
          </a:prstGeom>
          <a:noFill/>
        </p:spPr>
        <p:txBody>
          <a:bodyPr wrap="none" rtlCol="0">
            <a:spAutoFit/>
          </a:bodyPr>
          <a:lstStyle/>
          <a:p>
            <a:r>
              <a:rPr lang="en-US" dirty="0"/>
              <a:t>Barrel Inner / Outer</a:t>
            </a:r>
          </a:p>
          <a:p>
            <a:endParaRPr lang="en-US" dirty="0"/>
          </a:p>
          <a:p>
            <a:r>
              <a:rPr lang="en-US" dirty="0"/>
              <a:t>R*phi vs Z</a:t>
            </a:r>
          </a:p>
        </p:txBody>
      </p:sp>
      <p:sp>
        <p:nvSpPr>
          <p:cNvPr id="22" name="TextBox 21">
            <a:extLst>
              <a:ext uri="{FF2B5EF4-FFF2-40B4-BE49-F238E27FC236}">
                <a16:creationId xmlns:a16="http://schemas.microsoft.com/office/drawing/2014/main" id="{78449748-BE3C-997F-C738-7ED5CC2313BC}"/>
              </a:ext>
            </a:extLst>
          </p:cNvPr>
          <p:cNvSpPr txBox="1"/>
          <p:nvPr/>
        </p:nvSpPr>
        <p:spPr>
          <a:xfrm>
            <a:off x="9124604" y="4130121"/>
            <a:ext cx="2016065" cy="1200329"/>
          </a:xfrm>
          <a:prstGeom prst="rect">
            <a:avLst/>
          </a:prstGeom>
          <a:noFill/>
        </p:spPr>
        <p:txBody>
          <a:bodyPr wrap="none" rtlCol="0">
            <a:spAutoFit/>
          </a:bodyPr>
          <a:lstStyle/>
          <a:p>
            <a:r>
              <a:rPr lang="en-US" dirty="0"/>
              <a:t>DISKS </a:t>
            </a:r>
          </a:p>
          <a:p>
            <a:r>
              <a:rPr lang="en-US" dirty="0"/>
              <a:t>Negative…Positive</a:t>
            </a:r>
          </a:p>
          <a:p>
            <a:endParaRPr lang="en-US" dirty="0"/>
          </a:p>
          <a:p>
            <a:r>
              <a:rPr lang="en-US" dirty="0"/>
              <a:t>X vs Y</a:t>
            </a:r>
          </a:p>
        </p:txBody>
      </p:sp>
      <p:sp>
        <p:nvSpPr>
          <p:cNvPr id="23" name="TextBox 22">
            <a:extLst>
              <a:ext uri="{FF2B5EF4-FFF2-40B4-BE49-F238E27FC236}">
                <a16:creationId xmlns:a16="http://schemas.microsoft.com/office/drawing/2014/main" id="{D3BE5474-5F3A-C039-8EFF-CEEE8E8525E9}"/>
              </a:ext>
            </a:extLst>
          </p:cNvPr>
          <p:cNvSpPr txBox="1"/>
          <p:nvPr/>
        </p:nvSpPr>
        <p:spPr>
          <a:xfrm>
            <a:off x="3365696" y="5871378"/>
            <a:ext cx="2957669" cy="369332"/>
          </a:xfrm>
          <a:prstGeom prst="rect">
            <a:avLst/>
          </a:prstGeom>
          <a:noFill/>
        </p:spPr>
        <p:txBody>
          <a:bodyPr wrap="none" rtlCol="0">
            <a:spAutoFit/>
          </a:bodyPr>
          <a:lstStyle/>
          <a:p>
            <a:r>
              <a:rPr lang="en-US" dirty="0"/>
              <a:t>Each hit represents 14 MHz!</a:t>
            </a:r>
          </a:p>
        </p:txBody>
      </p:sp>
    </p:spTree>
    <p:extLst>
      <p:ext uri="{BB962C8B-B14F-4D97-AF65-F5344CB8AC3E}">
        <p14:creationId xmlns:p14="http://schemas.microsoft.com/office/powerpoint/2010/main" val="1834604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CA84B-CB04-23F8-4247-18548CF7B5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3CB18C-1380-2BD5-7BDA-F636BF8E9544}"/>
              </a:ext>
            </a:extLst>
          </p:cNvPr>
          <p:cNvSpPr>
            <a:spLocks noGrp="1"/>
          </p:cNvSpPr>
          <p:nvPr>
            <p:ph type="title"/>
          </p:nvPr>
        </p:nvSpPr>
        <p:spPr>
          <a:xfrm>
            <a:off x="625069" y="0"/>
            <a:ext cx="10515600" cy="1325563"/>
          </a:xfrm>
        </p:spPr>
        <p:txBody>
          <a:bodyPr/>
          <a:lstStyle/>
          <a:p>
            <a:r>
              <a:rPr lang="en-US" dirty="0"/>
              <a:t>Synchrotron Radiation  (MAPS)</a:t>
            </a:r>
          </a:p>
        </p:txBody>
      </p:sp>
      <p:sp>
        <p:nvSpPr>
          <p:cNvPr id="3" name="Date Placeholder 2">
            <a:extLst>
              <a:ext uri="{FF2B5EF4-FFF2-40B4-BE49-F238E27FC236}">
                <a16:creationId xmlns:a16="http://schemas.microsoft.com/office/drawing/2014/main" id="{D7830286-5BB6-ABEF-05C6-D895D84D973B}"/>
              </a:ext>
            </a:extLst>
          </p:cNvPr>
          <p:cNvSpPr>
            <a:spLocks noGrp="1"/>
          </p:cNvSpPr>
          <p:nvPr>
            <p:ph type="dt" sz="half" idx="10"/>
          </p:nvPr>
        </p:nvSpPr>
        <p:spPr/>
        <p:txBody>
          <a:bodyPr/>
          <a:lstStyle/>
          <a:p>
            <a:r>
              <a:rPr lang="en-US"/>
              <a:t>6/26/2025</a:t>
            </a:r>
          </a:p>
        </p:txBody>
      </p:sp>
      <p:sp>
        <p:nvSpPr>
          <p:cNvPr id="4" name="Footer Placeholder 3">
            <a:extLst>
              <a:ext uri="{FF2B5EF4-FFF2-40B4-BE49-F238E27FC236}">
                <a16:creationId xmlns:a16="http://schemas.microsoft.com/office/drawing/2014/main" id="{F90A415A-75FC-7B99-DDA1-EEC793FADEE4}"/>
              </a:ext>
            </a:extLst>
          </p:cNvPr>
          <p:cNvSpPr>
            <a:spLocks noGrp="1"/>
          </p:cNvSpPr>
          <p:nvPr>
            <p:ph type="ftr" sz="quarter" idx="11"/>
          </p:nvPr>
        </p:nvSpPr>
        <p:spPr/>
        <p:txBody>
          <a:bodyPr/>
          <a:lstStyle/>
          <a:p>
            <a:r>
              <a:rPr lang="en-US"/>
              <a:t>ePIC Electronics and DAQ WG Meeting</a:t>
            </a:r>
          </a:p>
        </p:txBody>
      </p:sp>
      <p:sp>
        <p:nvSpPr>
          <p:cNvPr id="5" name="Slide Number Placeholder 4">
            <a:extLst>
              <a:ext uri="{FF2B5EF4-FFF2-40B4-BE49-F238E27FC236}">
                <a16:creationId xmlns:a16="http://schemas.microsoft.com/office/drawing/2014/main" id="{61347A66-4E39-4DE9-A2BF-8C7DA2B9ECAC}"/>
              </a:ext>
            </a:extLst>
          </p:cNvPr>
          <p:cNvSpPr>
            <a:spLocks noGrp="1"/>
          </p:cNvSpPr>
          <p:nvPr>
            <p:ph type="sldNum" sz="quarter" idx="12"/>
          </p:nvPr>
        </p:nvSpPr>
        <p:spPr/>
        <p:txBody>
          <a:bodyPr/>
          <a:lstStyle/>
          <a:p>
            <a:fld id="{33EAA712-528E-4053-9D20-65E0C4BF7A37}" type="slidenum">
              <a:rPr lang="en-US" smtClean="0"/>
              <a:t>7</a:t>
            </a:fld>
            <a:endParaRPr lang="en-US"/>
          </a:p>
        </p:txBody>
      </p:sp>
      <p:sp>
        <p:nvSpPr>
          <p:cNvPr id="7" name="TextBox 6">
            <a:extLst>
              <a:ext uri="{FF2B5EF4-FFF2-40B4-BE49-F238E27FC236}">
                <a16:creationId xmlns:a16="http://schemas.microsoft.com/office/drawing/2014/main" id="{31C43968-9CE8-0D38-EBD6-CD835A11B117}"/>
              </a:ext>
            </a:extLst>
          </p:cNvPr>
          <p:cNvSpPr txBox="1"/>
          <p:nvPr/>
        </p:nvSpPr>
        <p:spPr>
          <a:xfrm>
            <a:off x="1566971" y="1050486"/>
            <a:ext cx="7982093" cy="2031325"/>
          </a:xfrm>
          <a:prstGeom prst="rect">
            <a:avLst/>
          </a:prstGeom>
          <a:noFill/>
        </p:spPr>
        <p:txBody>
          <a:bodyPr wrap="square" rtlCol="0">
            <a:spAutoFit/>
          </a:bodyPr>
          <a:lstStyle/>
          <a:p>
            <a:r>
              <a:rPr lang="en-US" dirty="0"/>
              <a:t>Divide into 4 sections:   Record hits &amp; hits per cm^2 for each section</a:t>
            </a:r>
          </a:p>
          <a:p>
            <a:endParaRPr lang="en-US" dirty="0"/>
          </a:p>
          <a:p>
            <a:r>
              <a:rPr lang="en-US" dirty="0"/>
              <a:t>layer 1: 1631/10.682384      1484/9.719594       1274/8.344180      1156/7.571328  </a:t>
            </a:r>
          </a:p>
          <a:p>
            <a:r>
              <a:rPr lang="en-US" dirty="0"/>
              <a:t>layer 2:    324/1.591551           217/1.065946          227/1.115068         132/0.648410  </a:t>
            </a:r>
          </a:p>
          <a:p>
            <a:r>
              <a:rPr lang="en-US" dirty="0"/>
              <a:t>layer 3:       47/0.092349             47/0.092349             43/0.084490            37/0.072700  </a:t>
            </a:r>
          </a:p>
          <a:p>
            <a:r>
              <a:rPr lang="en-US" dirty="0"/>
              <a:t>layer 4:       32/0.013972             38/0.016592             22/0.009606            17/0.007423  </a:t>
            </a:r>
          </a:p>
          <a:p>
            <a:r>
              <a:rPr lang="en-US" dirty="0"/>
              <a:t>layer 5:       18/0.003560             17/0.003362             20/0.003955            12/0.002373 </a:t>
            </a:r>
          </a:p>
        </p:txBody>
      </p:sp>
      <p:sp>
        <p:nvSpPr>
          <p:cNvPr id="8" name="Rectangle 7">
            <a:extLst>
              <a:ext uri="{FF2B5EF4-FFF2-40B4-BE49-F238E27FC236}">
                <a16:creationId xmlns:a16="http://schemas.microsoft.com/office/drawing/2014/main" id="{60E23A4E-2DF6-D64C-5CD1-7D37E5F782F6}"/>
              </a:ext>
            </a:extLst>
          </p:cNvPr>
          <p:cNvSpPr/>
          <p:nvPr/>
        </p:nvSpPr>
        <p:spPr>
          <a:xfrm>
            <a:off x="1752602" y="3243370"/>
            <a:ext cx="2028180" cy="202818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148 MHz / cm^2</a:t>
            </a:r>
          </a:p>
          <a:p>
            <a:pPr algn="ctr"/>
            <a:endParaRPr lang="en-US" dirty="0"/>
          </a:p>
          <a:p>
            <a:pPr algn="ctr"/>
            <a:r>
              <a:rPr lang="en-US" dirty="0"/>
              <a:t>49 </a:t>
            </a:r>
            <a:r>
              <a:rPr lang="en-US" dirty="0" err="1"/>
              <a:t>KHz</a:t>
            </a:r>
            <a:r>
              <a:rPr lang="en-US" dirty="0"/>
              <a:t> / cm ^2</a:t>
            </a:r>
          </a:p>
        </p:txBody>
      </p:sp>
      <p:sp>
        <p:nvSpPr>
          <p:cNvPr id="9" name="Rectangle 8">
            <a:extLst>
              <a:ext uri="{FF2B5EF4-FFF2-40B4-BE49-F238E27FC236}">
                <a16:creationId xmlns:a16="http://schemas.microsoft.com/office/drawing/2014/main" id="{80E1F2BE-D27B-90EA-E665-E82E1D732571}"/>
              </a:ext>
            </a:extLst>
          </p:cNvPr>
          <p:cNvSpPr/>
          <p:nvPr/>
        </p:nvSpPr>
        <p:spPr>
          <a:xfrm>
            <a:off x="3780782" y="3243369"/>
            <a:ext cx="2028180" cy="202818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135 MHz / cm^2</a:t>
            </a:r>
          </a:p>
          <a:p>
            <a:pPr algn="ctr"/>
            <a:endParaRPr lang="en-US" dirty="0"/>
          </a:p>
          <a:p>
            <a:pPr algn="ctr"/>
            <a:r>
              <a:rPr lang="en-US" dirty="0"/>
              <a:t>47 </a:t>
            </a:r>
            <a:r>
              <a:rPr lang="en-US" dirty="0" err="1"/>
              <a:t>KHz</a:t>
            </a:r>
            <a:r>
              <a:rPr lang="en-US" dirty="0"/>
              <a:t> / cm^2</a:t>
            </a:r>
          </a:p>
        </p:txBody>
      </p:sp>
      <p:sp>
        <p:nvSpPr>
          <p:cNvPr id="10" name="Rectangle 9">
            <a:extLst>
              <a:ext uri="{FF2B5EF4-FFF2-40B4-BE49-F238E27FC236}">
                <a16:creationId xmlns:a16="http://schemas.microsoft.com/office/drawing/2014/main" id="{5179CC7D-D092-BF34-A846-7493EB86788C}"/>
              </a:ext>
            </a:extLst>
          </p:cNvPr>
          <p:cNvSpPr/>
          <p:nvPr/>
        </p:nvSpPr>
        <p:spPr>
          <a:xfrm>
            <a:off x="5808962" y="3243369"/>
            <a:ext cx="2028180" cy="202818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116 MHz / cm^2</a:t>
            </a:r>
          </a:p>
          <a:p>
            <a:pPr algn="ctr"/>
            <a:endParaRPr lang="en-US" dirty="0"/>
          </a:p>
          <a:p>
            <a:pPr algn="ctr"/>
            <a:r>
              <a:rPr lang="en-US" dirty="0"/>
              <a:t>39 </a:t>
            </a:r>
            <a:r>
              <a:rPr lang="en-US" dirty="0" err="1"/>
              <a:t>KHz</a:t>
            </a:r>
            <a:r>
              <a:rPr lang="en-US" dirty="0"/>
              <a:t> / cm^2</a:t>
            </a:r>
          </a:p>
        </p:txBody>
      </p:sp>
      <p:sp>
        <p:nvSpPr>
          <p:cNvPr id="12" name="Rectangle 11">
            <a:extLst>
              <a:ext uri="{FF2B5EF4-FFF2-40B4-BE49-F238E27FC236}">
                <a16:creationId xmlns:a16="http://schemas.microsoft.com/office/drawing/2014/main" id="{18105FEB-60B7-39A9-814E-B3E9A7548FB0}"/>
              </a:ext>
            </a:extLst>
          </p:cNvPr>
          <p:cNvSpPr/>
          <p:nvPr/>
        </p:nvSpPr>
        <p:spPr>
          <a:xfrm>
            <a:off x="7857195" y="3243368"/>
            <a:ext cx="2028180" cy="202818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105 MHz / cm^2</a:t>
            </a:r>
          </a:p>
          <a:p>
            <a:pPr algn="ctr"/>
            <a:endParaRPr lang="en-US" dirty="0"/>
          </a:p>
          <a:p>
            <a:pPr algn="ctr"/>
            <a:r>
              <a:rPr lang="en-US" dirty="0"/>
              <a:t>33 </a:t>
            </a:r>
            <a:r>
              <a:rPr lang="en-US" dirty="0" err="1"/>
              <a:t>KHz</a:t>
            </a:r>
            <a:r>
              <a:rPr lang="en-US" dirty="0"/>
              <a:t> / cm^2</a:t>
            </a:r>
          </a:p>
        </p:txBody>
      </p:sp>
      <p:sp>
        <p:nvSpPr>
          <p:cNvPr id="14" name="TextBox 13">
            <a:extLst>
              <a:ext uri="{FF2B5EF4-FFF2-40B4-BE49-F238E27FC236}">
                <a16:creationId xmlns:a16="http://schemas.microsoft.com/office/drawing/2014/main" id="{E6AEB423-CD75-1447-61CF-FFACAE653B45}"/>
              </a:ext>
            </a:extLst>
          </p:cNvPr>
          <p:cNvSpPr txBox="1"/>
          <p:nvPr/>
        </p:nvSpPr>
        <p:spPr>
          <a:xfrm>
            <a:off x="625068" y="5352283"/>
            <a:ext cx="10058973" cy="923330"/>
          </a:xfrm>
          <a:prstGeom prst="rect">
            <a:avLst/>
          </a:prstGeom>
          <a:noFill/>
        </p:spPr>
        <p:txBody>
          <a:bodyPr wrap="square" rtlCol="0">
            <a:spAutoFit/>
          </a:bodyPr>
          <a:lstStyle/>
          <a:p>
            <a:r>
              <a:rPr lang="en-US" dirty="0"/>
              <a:t>Total For Section      22 GHz                         20 GHz                             17 GHz	        16 GHz</a:t>
            </a:r>
          </a:p>
          <a:p>
            <a:endParaRPr lang="en-US" dirty="0"/>
          </a:p>
          <a:p>
            <a:r>
              <a:rPr lang="en-US" dirty="0"/>
              <a:t>Minimum for entire epic: 4000 </a:t>
            </a:r>
            <a:r>
              <a:rPr lang="en-US" dirty="0" err="1"/>
              <a:t>gb</a:t>
            </a:r>
            <a:r>
              <a:rPr lang="en-US" dirty="0"/>
              <a:t>/sec Synchrotron radiation!   (20 </a:t>
            </a:r>
            <a:r>
              <a:rPr lang="en-US" dirty="0" err="1"/>
              <a:t>gb</a:t>
            </a:r>
            <a:r>
              <a:rPr lang="en-US" dirty="0"/>
              <a:t>/sec data + other backgrounds)</a:t>
            </a:r>
          </a:p>
        </p:txBody>
      </p:sp>
    </p:spTree>
    <p:extLst>
      <p:ext uri="{BB962C8B-B14F-4D97-AF65-F5344CB8AC3E}">
        <p14:creationId xmlns:p14="http://schemas.microsoft.com/office/powerpoint/2010/main" val="997940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D125F-8C63-EAC7-A7C0-A2C8476285CA}"/>
              </a:ext>
            </a:extLst>
          </p:cNvPr>
          <p:cNvSpPr>
            <a:spLocks noGrp="1"/>
          </p:cNvSpPr>
          <p:nvPr>
            <p:ph type="title"/>
          </p:nvPr>
        </p:nvSpPr>
        <p:spPr/>
        <p:txBody>
          <a:bodyPr/>
          <a:lstStyle/>
          <a:p>
            <a:r>
              <a:rPr lang="en-US" dirty="0"/>
              <a:t>Synchrotron Radiation (MAPS)</a:t>
            </a:r>
          </a:p>
        </p:txBody>
      </p:sp>
      <p:sp>
        <p:nvSpPr>
          <p:cNvPr id="3" name="Date Placeholder 2">
            <a:extLst>
              <a:ext uri="{FF2B5EF4-FFF2-40B4-BE49-F238E27FC236}">
                <a16:creationId xmlns:a16="http://schemas.microsoft.com/office/drawing/2014/main" id="{F918E0DD-13F3-C394-6F1F-CA63719F976D}"/>
              </a:ext>
            </a:extLst>
          </p:cNvPr>
          <p:cNvSpPr>
            <a:spLocks noGrp="1"/>
          </p:cNvSpPr>
          <p:nvPr>
            <p:ph type="dt" sz="half" idx="10"/>
          </p:nvPr>
        </p:nvSpPr>
        <p:spPr/>
        <p:txBody>
          <a:bodyPr/>
          <a:lstStyle/>
          <a:p>
            <a:r>
              <a:rPr lang="en-US"/>
              <a:t>6/26/2025</a:t>
            </a:r>
          </a:p>
        </p:txBody>
      </p:sp>
      <p:sp>
        <p:nvSpPr>
          <p:cNvPr id="4" name="Footer Placeholder 3">
            <a:extLst>
              <a:ext uri="{FF2B5EF4-FFF2-40B4-BE49-F238E27FC236}">
                <a16:creationId xmlns:a16="http://schemas.microsoft.com/office/drawing/2014/main" id="{C810E849-8A96-8FE6-E35B-12339D88FD26}"/>
              </a:ext>
            </a:extLst>
          </p:cNvPr>
          <p:cNvSpPr>
            <a:spLocks noGrp="1"/>
          </p:cNvSpPr>
          <p:nvPr>
            <p:ph type="ftr" sz="quarter" idx="11"/>
          </p:nvPr>
        </p:nvSpPr>
        <p:spPr/>
        <p:txBody>
          <a:bodyPr/>
          <a:lstStyle/>
          <a:p>
            <a:r>
              <a:rPr lang="en-US"/>
              <a:t>ePIC Electronics and DAQ WG Meeting</a:t>
            </a:r>
          </a:p>
        </p:txBody>
      </p:sp>
      <p:sp>
        <p:nvSpPr>
          <p:cNvPr id="5" name="Slide Number Placeholder 4">
            <a:extLst>
              <a:ext uri="{FF2B5EF4-FFF2-40B4-BE49-F238E27FC236}">
                <a16:creationId xmlns:a16="http://schemas.microsoft.com/office/drawing/2014/main" id="{B0DFB235-2BC7-B17B-0508-CA2A6D3B5EDE}"/>
              </a:ext>
            </a:extLst>
          </p:cNvPr>
          <p:cNvSpPr>
            <a:spLocks noGrp="1"/>
          </p:cNvSpPr>
          <p:nvPr>
            <p:ph type="sldNum" sz="quarter" idx="12"/>
          </p:nvPr>
        </p:nvSpPr>
        <p:spPr/>
        <p:txBody>
          <a:bodyPr/>
          <a:lstStyle/>
          <a:p>
            <a:fld id="{33EAA712-528E-4053-9D20-65E0C4BF7A37}" type="slidenum">
              <a:rPr lang="en-US" smtClean="0"/>
              <a:t>8</a:t>
            </a:fld>
            <a:endParaRPr lang="en-US"/>
          </a:p>
        </p:txBody>
      </p:sp>
      <p:sp>
        <p:nvSpPr>
          <p:cNvPr id="6" name="TextBox 5">
            <a:extLst>
              <a:ext uri="{FF2B5EF4-FFF2-40B4-BE49-F238E27FC236}">
                <a16:creationId xmlns:a16="http://schemas.microsoft.com/office/drawing/2014/main" id="{37B7A88D-3686-A510-B6D3-D2B969EE836F}"/>
              </a:ext>
            </a:extLst>
          </p:cNvPr>
          <p:cNvSpPr txBox="1"/>
          <p:nvPr/>
        </p:nvSpPr>
        <p:spPr>
          <a:xfrm>
            <a:off x="1040559" y="1769331"/>
            <a:ext cx="9182845" cy="3416320"/>
          </a:xfrm>
          <a:prstGeom prst="rect">
            <a:avLst/>
          </a:prstGeom>
          <a:noFill/>
        </p:spPr>
        <p:txBody>
          <a:bodyPr wrap="square" rtlCol="0">
            <a:spAutoFit/>
          </a:bodyPr>
          <a:lstStyle/>
          <a:p>
            <a:r>
              <a:rPr lang="en-US" dirty="0">
                <a:solidFill>
                  <a:srgbClr val="FF0000"/>
                </a:solidFill>
              </a:rPr>
              <a:t>Andrii’s numbers are an order of magnitude lower than mine, though I use the same files…. Which still needs to be understood, </a:t>
            </a:r>
          </a:p>
          <a:p>
            <a:endParaRPr lang="en-US" dirty="0"/>
          </a:p>
          <a:p>
            <a:r>
              <a:rPr lang="en-US" dirty="0"/>
              <a:t>On the other hand, this is for 18GeV electrons that run at 0.23 Amps Beam current</a:t>
            </a:r>
          </a:p>
          <a:p>
            <a:r>
              <a:rPr lang="en-US" dirty="0"/>
              <a:t>At 5GeV and 10GeV we run at a full 2.5Amps, and the Synchrotron radiation will be worse yet.</a:t>
            </a:r>
          </a:p>
          <a:p>
            <a:endParaRPr lang="en-US" dirty="0"/>
          </a:p>
          <a:p>
            <a:r>
              <a:rPr lang="en-US" dirty="0"/>
              <a:t>Assume these rates are needed:</a:t>
            </a:r>
          </a:p>
          <a:p>
            <a:pPr marL="742950" lvl="1" indent="-285750">
              <a:buFont typeface="Arial" panose="020B0604020202020204" pitchFamily="34" charset="0"/>
              <a:buChar char="•"/>
            </a:pPr>
            <a:r>
              <a:rPr lang="en-US" dirty="0"/>
              <a:t>72 output fibers from innermost layer</a:t>
            </a:r>
          </a:p>
          <a:p>
            <a:pPr marL="742950" lvl="1" indent="-285750">
              <a:buFont typeface="Arial" panose="020B0604020202020204" pitchFamily="34" charset="0"/>
              <a:buChar char="•"/>
            </a:pPr>
            <a:r>
              <a:rPr lang="en-US" dirty="0"/>
              <a:t>75 GHz * 20 bits --&gt; 1500 Gb/sec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1500 Gb/sec / 72 output fibers = 20 Gb/s / fiber.   (~4x &gt; MAPS sensor capability)</a:t>
            </a:r>
          </a:p>
        </p:txBody>
      </p:sp>
    </p:spTree>
    <p:extLst>
      <p:ext uri="{BB962C8B-B14F-4D97-AF65-F5344CB8AC3E}">
        <p14:creationId xmlns:p14="http://schemas.microsoft.com/office/powerpoint/2010/main" val="3598089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6830E-03AF-2148-F158-FEED8F8CE5CA}"/>
              </a:ext>
            </a:extLst>
          </p:cNvPr>
          <p:cNvSpPr>
            <a:spLocks noGrp="1"/>
          </p:cNvSpPr>
          <p:nvPr>
            <p:ph type="title"/>
          </p:nvPr>
        </p:nvSpPr>
        <p:spPr>
          <a:xfrm>
            <a:off x="614033" y="0"/>
            <a:ext cx="10515600" cy="1325563"/>
          </a:xfrm>
        </p:spPr>
        <p:txBody>
          <a:bodyPr/>
          <a:lstStyle/>
          <a:p>
            <a:r>
              <a:rPr lang="en-US" dirty="0"/>
              <a:t>Collaboration Meeting Plans</a:t>
            </a:r>
          </a:p>
        </p:txBody>
      </p:sp>
      <p:sp>
        <p:nvSpPr>
          <p:cNvPr id="3" name="Date Placeholder 2">
            <a:extLst>
              <a:ext uri="{FF2B5EF4-FFF2-40B4-BE49-F238E27FC236}">
                <a16:creationId xmlns:a16="http://schemas.microsoft.com/office/drawing/2014/main" id="{69E1676A-15BC-4FB6-0AC8-129BEA68B1F6}"/>
              </a:ext>
            </a:extLst>
          </p:cNvPr>
          <p:cNvSpPr>
            <a:spLocks noGrp="1"/>
          </p:cNvSpPr>
          <p:nvPr>
            <p:ph type="dt" sz="half" idx="10"/>
          </p:nvPr>
        </p:nvSpPr>
        <p:spPr/>
        <p:txBody>
          <a:bodyPr/>
          <a:lstStyle/>
          <a:p>
            <a:r>
              <a:rPr lang="en-US"/>
              <a:t>6/26/2025</a:t>
            </a:r>
          </a:p>
        </p:txBody>
      </p:sp>
      <p:sp>
        <p:nvSpPr>
          <p:cNvPr id="4" name="Footer Placeholder 3">
            <a:extLst>
              <a:ext uri="{FF2B5EF4-FFF2-40B4-BE49-F238E27FC236}">
                <a16:creationId xmlns:a16="http://schemas.microsoft.com/office/drawing/2014/main" id="{7E8C017A-ED2B-5F4D-6ADB-835B2164FD80}"/>
              </a:ext>
            </a:extLst>
          </p:cNvPr>
          <p:cNvSpPr>
            <a:spLocks noGrp="1"/>
          </p:cNvSpPr>
          <p:nvPr>
            <p:ph type="ftr" sz="quarter" idx="11"/>
          </p:nvPr>
        </p:nvSpPr>
        <p:spPr/>
        <p:txBody>
          <a:bodyPr/>
          <a:lstStyle/>
          <a:p>
            <a:r>
              <a:rPr lang="en-US"/>
              <a:t>ePIC Electronics and DAQ WG Meeting</a:t>
            </a:r>
          </a:p>
        </p:txBody>
      </p:sp>
      <p:sp>
        <p:nvSpPr>
          <p:cNvPr id="5" name="Slide Number Placeholder 4">
            <a:extLst>
              <a:ext uri="{FF2B5EF4-FFF2-40B4-BE49-F238E27FC236}">
                <a16:creationId xmlns:a16="http://schemas.microsoft.com/office/drawing/2014/main" id="{FB37AB02-C108-EBF1-DE3F-F2639DB91D96}"/>
              </a:ext>
            </a:extLst>
          </p:cNvPr>
          <p:cNvSpPr>
            <a:spLocks noGrp="1"/>
          </p:cNvSpPr>
          <p:nvPr>
            <p:ph type="sldNum" sz="quarter" idx="12"/>
          </p:nvPr>
        </p:nvSpPr>
        <p:spPr/>
        <p:txBody>
          <a:bodyPr/>
          <a:lstStyle/>
          <a:p>
            <a:fld id="{33EAA712-528E-4053-9D20-65E0C4BF7A37}" type="slidenum">
              <a:rPr lang="en-US" smtClean="0"/>
              <a:t>9</a:t>
            </a:fld>
            <a:endParaRPr lang="en-US"/>
          </a:p>
        </p:txBody>
      </p:sp>
      <p:sp>
        <p:nvSpPr>
          <p:cNvPr id="6" name="TextBox 5">
            <a:extLst>
              <a:ext uri="{FF2B5EF4-FFF2-40B4-BE49-F238E27FC236}">
                <a16:creationId xmlns:a16="http://schemas.microsoft.com/office/drawing/2014/main" id="{42AD8416-1387-ED08-475F-E501B983414B}"/>
              </a:ext>
            </a:extLst>
          </p:cNvPr>
          <p:cNvSpPr txBox="1"/>
          <p:nvPr/>
        </p:nvSpPr>
        <p:spPr>
          <a:xfrm>
            <a:off x="1062367" y="1058779"/>
            <a:ext cx="9126857" cy="5078313"/>
          </a:xfrm>
          <a:prstGeom prst="rect">
            <a:avLst/>
          </a:prstGeom>
          <a:noFill/>
        </p:spPr>
        <p:txBody>
          <a:bodyPr wrap="none" rtlCol="0">
            <a:spAutoFit/>
          </a:bodyPr>
          <a:lstStyle/>
          <a:p>
            <a:r>
              <a:rPr lang="en-US" dirty="0"/>
              <a:t>Tuesday Morning:   SRO Working Group:</a:t>
            </a:r>
          </a:p>
          <a:p>
            <a:pPr marL="742950" lvl="1" indent="-285750">
              <a:buFont typeface="Arial" panose="020B0604020202020204" pitchFamily="34" charset="0"/>
              <a:buChar char="•"/>
            </a:pPr>
            <a:r>
              <a:rPr lang="en-US" dirty="0"/>
              <a:t>Planned Test Beds</a:t>
            </a:r>
          </a:p>
          <a:p>
            <a:pPr marL="1200150" lvl="2" indent="-285750">
              <a:buFont typeface="Arial" panose="020B0604020202020204" pitchFamily="34" charset="0"/>
              <a:buChar char="•"/>
            </a:pPr>
            <a:r>
              <a:rPr lang="en-US" dirty="0"/>
              <a:t>Orchestration</a:t>
            </a:r>
          </a:p>
          <a:p>
            <a:pPr marL="1200150" lvl="2" indent="-285750">
              <a:buFont typeface="Arial" panose="020B0604020202020204" pitchFamily="34" charset="0"/>
              <a:buChar char="•"/>
            </a:pPr>
            <a:r>
              <a:rPr lang="en-US" dirty="0"/>
              <a:t>Reconstruction</a:t>
            </a:r>
          </a:p>
          <a:p>
            <a:pPr marL="1200150" lvl="2" indent="-285750">
              <a:buFont typeface="Arial" panose="020B0604020202020204" pitchFamily="34" charset="0"/>
              <a:buChar char="•"/>
            </a:pPr>
            <a:r>
              <a:rPr lang="en-US" dirty="0"/>
              <a:t>Calibration</a:t>
            </a:r>
          </a:p>
          <a:p>
            <a:pPr marL="742950" lvl="1" indent="-285750">
              <a:buFont typeface="Arial" panose="020B0604020202020204" pitchFamily="34" charset="0"/>
              <a:buChar char="•"/>
            </a:pPr>
            <a:r>
              <a:rPr lang="en-US" dirty="0"/>
              <a:t>DAQ summary talk (focused on SRO related subjects including echelon 1 interface)</a:t>
            </a:r>
          </a:p>
          <a:p>
            <a:endParaRPr lang="en-US" dirty="0"/>
          </a:p>
          <a:p>
            <a:r>
              <a:rPr lang="en-US" dirty="0"/>
              <a:t>Wednesday Morning:    Electronics and DAQ I</a:t>
            </a:r>
          </a:p>
          <a:p>
            <a:pPr marL="742950" lvl="1" indent="-285750">
              <a:buFont typeface="Arial" panose="020B0604020202020204" pitchFamily="34" charset="0"/>
              <a:buChar char="•"/>
            </a:pPr>
            <a:r>
              <a:rPr lang="en-US" dirty="0"/>
              <a:t>Session overlaps with AC-LGAD </a:t>
            </a:r>
          </a:p>
          <a:p>
            <a:pPr marL="742950" lvl="1" indent="-285750">
              <a:buFont typeface="Arial" panose="020B0604020202020204" pitchFamily="34" charset="0"/>
              <a:buChar char="•"/>
            </a:pPr>
            <a:r>
              <a:rPr lang="en-US" dirty="0"/>
              <a:t>Pico-</a:t>
            </a:r>
            <a:r>
              <a:rPr lang="en-US" dirty="0" err="1"/>
              <a:t>daq</a:t>
            </a:r>
            <a:r>
              <a:rPr lang="en-US" dirty="0"/>
              <a:t> plans</a:t>
            </a:r>
          </a:p>
          <a:p>
            <a:pPr marL="742950" lvl="1" indent="-285750">
              <a:buFont typeface="Arial" panose="020B0604020202020204" pitchFamily="34" charset="0"/>
              <a:buChar char="•"/>
            </a:pPr>
            <a:r>
              <a:rPr lang="en-US" dirty="0"/>
              <a:t>Calorimeter Data Volumes / Radiation Damage / Noise </a:t>
            </a:r>
          </a:p>
          <a:p>
            <a:pPr marL="742950" lvl="1" indent="-285750">
              <a:buFont typeface="Arial" panose="020B0604020202020204" pitchFamily="34" charset="0"/>
              <a:buChar char="•"/>
            </a:pPr>
            <a:r>
              <a:rPr lang="en-US" dirty="0"/>
              <a:t>Backgrounds (including synchrotron radiation)</a:t>
            </a:r>
          </a:p>
          <a:p>
            <a:pPr marL="285750" indent="-285750">
              <a:buFont typeface="Arial" panose="020B0604020202020204" pitchFamily="34" charset="0"/>
              <a:buChar char="•"/>
            </a:pPr>
            <a:endParaRPr lang="en-US" dirty="0"/>
          </a:p>
          <a:p>
            <a:r>
              <a:rPr lang="en-US" dirty="0"/>
              <a:t>Thursday Afternoon:  Electronics and DAQ II</a:t>
            </a:r>
          </a:p>
          <a:p>
            <a:pPr marL="285750" indent="-285750">
              <a:buFont typeface="Arial" panose="020B0604020202020204" pitchFamily="34" charset="0"/>
              <a:buChar char="•"/>
            </a:pPr>
            <a:r>
              <a:rPr lang="en-US" dirty="0"/>
              <a:t>Timing</a:t>
            </a:r>
          </a:p>
          <a:p>
            <a:pPr marL="742950" lvl="1" indent="-285750">
              <a:buFont typeface="Arial" panose="020B0604020202020204" pitchFamily="34" charset="0"/>
              <a:buChar char="•"/>
            </a:pPr>
            <a:r>
              <a:rPr lang="en-US" dirty="0"/>
              <a:t>GTU</a:t>
            </a:r>
          </a:p>
          <a:p>
            <a:pPr marL="742950" lvl="1" indent="-285750">
              <a:buFont typeface="Arial" panose="020B0604020202020204" pitchFamily="34" charset="0"/>
              <a:buChar char="•"/>
            </a:pPr>
            <a:r>
              <a:rPr lang="en-US" dirty="0"/>
              <a:t>Integration (detector groups, particularly TOF)</a:t>
            </a:r>
          </a:p>
          <a:p>
            <a:pPr marL="285750" indent="-285750">
              <a:buFont typeface="Arial" panose="020B0604020202020204" pitchFamily="34" charset="0"/>
              <a:buChar char="•"/>
            </a:pPr>
            <a:r>
              <a:rPr lang="en-US" dirty="0"/>
              <a:t>ASICs &amp; ASIC Support hardware status and plans</a:t>
            </a:r>
          </a:p>
        </p:txBody>
      </p:sp>
    </p:spTree>
    <p:extLst>
      <p:ext uri="{BB962C8B-B14F-4D97-AF65-F5344CB8AC3E}">
        <p14:creationId xmlns:p14="http://schemas.microsoft.com/office/powerpoint/2010/main" val="12513581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3248</TotalTime>
  <Words>1162</Words>
  <Application>Microsoft Office PowerPoint</Application>
  <PresentationFormat>Widescreen</PresentationFormat>
  <Paragraphs>186</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Aptos</vt:lpstr>
      <vt:lpstr>Aptos Display</vt:lpstr>
      <vt:lpstr>Arial</vt:lpstr>
      <vt:lpstr>Cambria Math</vt:lpstr>
      <vt:lpstr>Wingdings</vt:lpstr>
      <vt:lpstr>Office Theme</vt:lpstr>
      <vt:lpstr>PowerPoint Presentation</vt:lpstr>
      <vt:lpstr>Comments on ASIC meeting</vt:lpstr>
      <vt:lpstr>Meetings with EIC Controls</vt:lpstr>
      <vt:lpstr>PowerPoint Presentation</vt:lpstr>
      <vt:lpstr>PowerPoint Presentation</vt:lpstr>
      <vt:lpstr>Synchrotron Radiation  (MAPS)</vt:lpstr>
      <vt:lpstr>Synchrotron Radiation  (MAPS)</vt:lpstr>
      <vt:lpstr>Synchrotron Radiation (MAPS)</vt:lpstr>
      <vt:lpstr>Collaboration Meeting Plans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Jeff Landgraf</dc:creator>
  <cp:lastModifiedBy>Jeff Landgraf</cp:lastModifiedBy>
  <cp:revision>8</cp:revision>
  <dcterms:created xsi:type="dcterms:W3CDTF">2025-02-12T19:15:26Z</dcterms:created>
  <dcterms:modified xsi:type="dcterms:W3CDTF">2025-06-26T12:13:50Z</dcterms:modified>
</cp:coreProperties>
</file>