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7"/>
  </p:notesMasterIdLst>
  <p:sldIdLst>
    <p:sldId id="257" r:id="rId2"/>
    <p:sldId id="259" r:id="rId3"/>
    <p:sldId id="262" r:id="rId4"/>
    <p:sldId id="260" r:id="rId5"/>
    <p:sldId id="261" r:id="rId6"/>
    <p:sldId id="263" r:id="rId7"/>
    <p:sldId id="265" r:id="rId8"/>
    <p:sldId id="264" r:id="rId9"/>
    <p:sldId id="266" r:id="rId10"/>
    <p:sldId id="267" r:id="rId11"/>
    <p:sldId id="269" r:id="rId12"/>
    <p:sldId id="271" r:id="rId13"/>
    <p:sldId id="270" r:id="rId14"/>
    <p:sldId id="272" r:id="rId15"/>
    <p:sldId id="273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72391AC-8F54-5F4E-8B9A-B30DC0374AA7}" v="188" dt="2025-06-25T13:48:42.46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23"/>
    <p:restoredTop sz="94720"/>
  </p:normalViewPr>
  <p:slideViewPr>
    <p:cSldViewPr snapToGrid="0">
      <p:cViewPr varScale="1">
        <p:scale>
          <a:sx n="126" d="100"/>
          <a:sy n="126" d="100"/>
        </p:scale>
        <p:origin x="4424" y="20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BB2753-3A69-554A-8079-C6D8D3FC74CB}" type="datetimeFigureOut">
              <a:rPr lang="en-US" smtClean="0"/>
              <a:t>6/14/25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E2009A-1BA2-494B-AF81-2AC2F366FD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675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64478-69BA-5D40-B958-CCD426F5985B}" type="datetime1">
              <a:rPr lang="en-US" smtClean="0"/>
              <a:t>6/14/25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DA791-4BEF-024C-B5F0-9DD4AF99C1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3145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20B95-0E33-A149-9855-4CA9F6B6480F}" type="datetime1">
              <a:rPr lang="en-US" smtClean="0"/>
              <a:t>6/14/25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DA791-4BEF-024C-B5F0-9DD4AF99C1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9247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AB8F9-16B2-D44B-8B56-5F4336D35381}" type="datetime1">
              <a:rPr lang="en-US" smtClean="0"/>
              <a:t>6/14/25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DA791-4BEF-024C-B5F0-9DD4AF99C1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6231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8DA791-4BEF-024C-B5F0-9DD4AF99C17A}" type="slidenum">
              <a:rPr lang="en-US" smtClean="0"/>
              <a:t>‹#›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490820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330200" y="1393825"/>
            <a:ext cx="11482917" cy="45227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12662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01498-F370-9346-8991-8794EAE5D28E}" type="datetime1">
              <a:rPr lang="en-US" smtClean="0"/>
              <a:t>6/14/25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DA791-4BEF-024C-B5F0-9DD4AF99C1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0793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B740-E5B4-B540-B3EF-1602695303CC}" type="datetime1">
              <a:rPr lang="en-US" smtClean="0"/>
              <a:t>6/14/25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DA791-4BEF-024C-B5F0-9DD4AF99C1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8440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DF820-6E0F-4A41-B4CB-0EEB265AE84E}" type="datetime1">
              <a:rPr lang="en-US" smtClean="0"/>
              <a:t>6/14/25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DA791-4BEF-024C-B5F0-9DD4AF99C1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1654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584C-D11B-804B-AF18-2333D8AF4E20}" type="datetime1">
              <a:rPr lang="en-US" smtClean="0"/>
              <a:t>6/14/25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DA791-4BEF-024C-B5F0-9DD4AF99C1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7833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3464A-CFB8-E743-A651-4439477A60C1}" type="datetime1">
              <a:rPr lang="en-US" smtClean="0"/>
              <a:t>6/14/25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DA791-4BEF-024C-B5F0-9DD4AF99C1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0504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6493F-4898-7446-AFF8-AC36A958EFBE}" type="datetime1">
              <a:rPr lang="en-US" smtClean="0"/>
              <a:t>6/14/25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DA791-4BEF-024C-B5F0-9DD4AF99C1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5277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56FB1-23E8-8B4F-94EA-BA5DAC66A2E5}" type="datetime1">
              <a:rPr lang="en-US" smtClean="0"/>
              <a:t>6/14/25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DA791-4BEF-024C-B5F0-9DD4AF99C1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1342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098CB-822B-BF43-94E5-C397ED1B711C}" type="datetime1">
              <a:rPr lang="en-US" smtClean="0"/>
              <a:t>6/14/25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DA791-4BEF-024C-B5F0-9DD4AF99C1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2159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10D756-4815-6844-AF0F-88AA44EA9763}" type="datetime1">
              <a:rPr lang="en-US" smtClean="0"/>
              <a:t>6/14/25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8DA791-4BEF-024C-B5F0-9DD4AF99C1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503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s://deepwiki.com/WireCell" TargetMode="Externa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7.png"/><Relationship Id="rId4" Type="http://schemas.openxmlformats.org/officeDocument/2006/relationships/hyperlink" Target="https://github.com/czczc/notebooks/tree/master/xs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www.continue.dev/" TargetMode="Externa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s://ai.azure.com/explore/models/leaderboard?tid=89561e60-dc75-4c28-a1c9-2e8d8870196b" TargetMode="Externa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dune-data.fnal.gov/dunepublicplot/#/" TargetMode="External"/><Relationship Id="rId5" Type="http://schemas.openxmlformats.org/officeDocument/2006/relationships/hyperlink" Target="https://www.phy.bnl.gov/~chao/edg-publications/" TargetMode="External"/><Relationship Id="rId4" Type="http://schemas.openxmlformats.org/officeDocument/2006/relationships/hyperlink" Target="https://www.phy.bnl.gov/~chao/wc-demo/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github.com/brettviren/gegede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175966-74B1-F3BA-6B5F-2761DD5126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1585545"/>
            <a:ext cx="10363200" cy="1470025"/>
          </a:xfrm>
        </p:spPr>
        <p:txBody>
          <a:bodyPr>
            <a:normAutofit/>
          </a:bodyPr>
          <a:lstStyle/>
          <a:p>
            <a:r>
              <a:rPr lang="en-US" b="1" dirty="0"/>
              <a:t>Applying LLM Across Physics Workflows: EDG Group Highlights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B734CA-B812-9C78-FCD7-FF3D099F08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28800" y="3802431"/>
            <a:ext cx="8534400" cy="175260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Xin Qian </a:t>
            </a:r>
          </a:p>
          <a:p>
            <a:r>
              <a:rPr lang="en-US" dirty="0">
                <a:solidFill>
                  <a:schemeClr val="tx1"/>
                </a:solidFill>
              </a:rPr>
              <a:t>EDG, BNL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422137-9B67-54FF-D00F-EF5DDC527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DA791-4BEF-024C-B5F0-9DD4AF99C17A}" type="slidenum">
              <a:rPr lang="en-US" smtClean="0"/>
              <a:t>1</a:t>
            </a:fld>
            <a:endParaRPr lang="en-US"/>
          </a:p>
        </p:txBody>
      </p:sp>
      <p:pic>
        <p:nvPicPr>
          <p:cNvPr id="1026" name="Picture 2" descr="Logo">
            <a:extLst>
              <a:ext uri="{FF2B5EF4-FFF2-40B4-BE49-F238E27FC236}">
                <a16:creationId xmlns:a16="http://schemas.microsoft.com/office/drawing/2014/main" id="{0EB344EB-2798-8845-72B7-03F242207F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56" y="5154460"/>
            <a:ext cx="1508737" cy="1703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and">
            <a:extLst>
              <a:ext uri="{FF2B5EF4-FFF2-40B4-BE49-F238E27FC236}">
                <a16:creationId xmlns:a16="http://schemas.microsoft.com/office/drawing/2014/main" id="{38060435-6F96-387E-5F2F-54C5FDCFAA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9012" y="5749448"/>
            <a:ext cx="3822988" cy="1107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EBAB89B-09EE-1B89-CB08-DB01305D7DEB}"/>
              </a:ext>
            </a:extLst>
          </p:cNvPr>
          <p:cNvSpPr txBox="1"/>
          <p:nvPr/>
        </p:nvSpPr>
        <p:spPr>
          <a:xfrm>
            <a:off x="2299448" y="5967681"/>
            <a:ext cx="57015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Thanks to Chao, Nitish, Brett, and others for their input</a:t>
            </a:r>
          </a:p>
        </p:txBody>
      </p:sp>
    </p:spTree>
    <p:extLst>
      <p:ext uri="{BB962C8B-B14F-4D97-AF65-F5344CB8AC3E}">
        <p14:creationId xmlns:p14="http://schemas.microsoft.com/office/powerpoint/2010/main" val="25594426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F951D7-3D5D-3768-2020-FA699191D5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II: Information Search/Generation 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739106C-2CE1-76E6-F2E8-010B7CC2A0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err="1"/>
              <a:t>DeepWiki</a:t>
            </a:r>
            <a:r>
              <a:rPr lang="en-US" dirty="0"/>
              <a:t> : </a:t>
            </a:r>
            <a:r>
              <a:rPr lang="en-US" dirty="0">
                <a:hlinkClick r:id="rId2"/>
              </a:rPr>
              <a:t>https://deepwiki.com/WireCell</a:t>
            </a:r>
            <a:endParaRPr lang="en-US" dirty="0"/>
          </a:p>
          <a:p>
            <a:endParaRPr lang="en-US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ADC3AA13-A068-D352-E030-3A4CB8CAB6E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25689" y="2388456"/>
            <a:ext cx="5386388" cy="3361287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F06C8BE-060B-EE59-44C9-C9123E3CBC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err="1"/>
              <a:t>DeepResearch</a:t>
            </a:r>
            <a:r>
              <a:rPr lang="en-US" dirty="0"/>
              <a:t>: </a:t>
            </a:r>
            <a:r>
              <a:rPr lang="en-US" dirty="0">
                <a:hlinkClick r:id="rId4"/>
              </a:rPr>
              <a:t>https://github.com/czczc/notebooks/tree/master/xs</a:t>
            </a:r>
            <a:endParaRPr lang="en-US" dirty="0"/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5F3A4AD9-C85C-8763-1E05-9F22F58B54D9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5"/>
          <a:stretch>
            <a:fillRect/>
          </a:stretch>
        </p:blipFill>
        <p:spPr>
          <a:xfrm>
            <a:off x="6485292" y="2174875"/>
            <a:ext cx="4805185" cy="395128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39FDF7-2E66-3002-8E7D-2E2B9DE71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DA791-4BEF-024C-B5F0-9DD4AF99C17A}" type="slidenum">
              <a:rPr lang="en-US" smtClean="0"/>
              <a:t>10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55F623F-CE29-87B2-2134-DE86370C6D56}"/>
              </a:ext>
            </a:extLst>
          </p:cNvPr>
          <p:cNvSpPr txBox="1"/>
          <p:nvPr/>
        </p:nvSpPr>
        <p:spPr>
          <a:xfrm>
            <a:off x="526093" y="6126163"/>
            <a:ext cx="52859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Automatically generates wiki pages from a GitHub repo — reduces documentation effort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87B1865-8F80-808F-DF58-E0EB16243179}"/>
              </a:ext>
            </a:extLst>
          </p:cNvPr>
          <p:cNvSpPr txBox="1"/>
          <p:nvPr/>
        </p:nvSpPr>
        <p:spPr>
          <a:xfrm>
            <a:off x="6411240" y="6126163"/>
            <a:ext cx="52859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Automatically generates 10-day courses about neutrino-nuclei interactions</a:t>
            </a:r>
          </a:p>
        </p:txBody>
      </p:sp>
    </p:spTree>
    <p:extLst>
      <p:ext uri="{BB962C8B-B14F-4D97-AF65-F5344CB8AC3E}">
        <p14:creationId xmlns:p14="http://schemas.microsoft.com/office/powerpoint/2010/main" val="537684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F4535AC-E143-DD56-55C9-F58505022F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7600" y="1598139"/>
            <a:ext cx="7772400" cy="395166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1580B66-A9E8-4515-0900-CAC6541416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-51039"/>
            <a:ext cx="10972800" cy="1143000"/>
          </a:xfrm>
        </p:spPr>
        <p:txBody>
          <a:bodyPr/>
          <a:lstStyle/>
          <a:p>
            <a:r>
              <a:rPr lang="en-US" dirty="0"/>
              <a:t>Case III: LLM Tools in Wire-Cell development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AD5AD3E-29A7-7099-0750-91DECC1442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4633" y="883085"/>
            <a:ext cx="11542734" cy="4986298"/>
          </a:xfrm>
        </p:spPr>
        <p:txBody>
          <a:bodyPr/>
          <a:lstStyle/>
          <a:p>
            <a:r>
              <a:rPr lang="en-US" sz="2800" dirty="0"/>
              <a:t>Wire-Cell is a reconstruction paradigm for the event reconstruction of large liquid argon time projection chamber detectors (</a:t>
            </a:r>
            <a:r>
              <a:rPr lang="en-US" sz="2800" dirty="0" err="1"/>
              <a:t>LArTPCs</a:t>
            </a:r>
            <a:r>
              <a:rPr lang="en-US" sz="2800" dirty="0"/>
              <a:t>)</a:t>
            </a:r>
          </a:p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4DF22D-B25B-B39F-6799-882EF2457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DA791-4BEF-024C-B5F0-9DD4AF99C17A}" type="slidenum">
              <a:rPr lang="en-US" smtClean="0"/>
              <a:t>11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7F8743D-8822-DA52-5F89-6FD4D90CFDE7}"/>
              </a:ext>
            </a:extLst>
          </p:cNvPr>
          <p:cNvSpPr txBox="1"/>
          <p:nvPr/>
        </p:nvSpPr>
        <p:spPr>
          <a:xfrm>
            <a:off x="194153" y="5615585"/>
            <a:ext cx="116732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Initiated by XQ, Brett Viren, and Chao Zhang in </a:t>
            </a:r>
            <a:r>
              <a:rPr lang="en-US" dirty="0" err="1"/>
              <a:t>MicroBooNE</a:t>
            </a:r>
            <a:r>
              <a:rPr lang="en-US" dirty="0"/>
              <a:t> experiment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Addressed a long-standing challenge in </a:t>
            </a:r>
            <a:r>
              <a:rPr lang="en-US" dirty="0" err="1">
                <a:solidFill>
                  <a:srgbClr val="0070C0"/>
                </a:solidFill>
              </a:rPr>
              <a:t>LArTPC</a:t>
            </a:r>
            <a:r>
              <a:rPr lang="en-US" dirty="0">
                <a:solidFill>
                  <a:srgbClr val="0070C0"/>
                </a:solidFill>
              </a:rPr>
              <a:t> event reconstruction — converting high-resolution event images to physics-ready histograms, arguably for the first time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Ongoing effort to transition from Prototype to Wire-Cell Toolkit (maintained by Brett and </a:t>
            </a:r>
            <a:r>
              <a:rPr lang="en-US" dirty="0" err="1"/>
              <a:t>Haiwang</a:t>
            </a:r>
            <a:r>
              <a:rPr lang="en-US" dirty="0"/>
              <a:t>) for greater generality</a:t>
            </a:r>
          </a:p>
        </p:txBody>
      </p:sp>
    </p:spTree>
    <p:extLst>
      <p:ext uri="{BB962C8B-B14F-4D97-AF65-F5344CB8AC3E}">
        <p14:creationId xmlns:p14="http://schemas.microsoft.com/office/powerpoint/2010/main" val="858761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7C1D28-0E0B-E540-6EB1-4A033C88CE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-76091"/>
            <a:ext cx="10972800" cy="1143000"/>
          </a:xfrm>
        </p:spPr>
        <p:txBody>
          <a:bodyPr/>
          <a:lstStyle/>
          <a:p>
            <a:r>
              <a:rPr lang="en-US" dirty="0"/>
              <a:t>LLM Tools used in Wire-Cell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88604A6-0A69-130B-544A-8764F3EBD3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862123"/>
            <a:ext cx="5386917" cy="639762"/>
          </a:xfrm>
        </p:spPr>
        <p:txBody>
          <a:bodyPr/>
          <a:lstStyle/>
          <a:p>
            <a:r>
              <a:rPr lang="en-US" dirty="0">
                <a:hlinkClick r:id="rId2"/>
              </a:rPr>
              <a:t>Continue Dev: </a:t>
            </a:r>
            <a:r>
              <a:rPr lang="en-US" dirty="0"/>
              <a:t>RAG based 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5AEDA4E-108E-870B-53BF-FEAC101213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609595"/>
            <a:ext cx="4396635" cy="483039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Wire-Cell code base is huge</a:t>
            </a:r>
          </a:p>
          <a:p>
            <a:pPr lvl="1"/>
            <a:r>
              <a:rPr lang="en-US" dirty="0"/>
              <a:t>&gt; 1 million tokens in Prototype</a:t>
            </a:r>
          </a:p>
          <a:p>
            <a:pPr lvl="1"/>
            <a:r>
              <a:rPr lang="en-US" dirty="0"/>
              <a:t>&gt; 2 million tokens in Toolkit</a:t>
            </a:r>
          </a:p>
          <a:p>
            <a:r>
              <a:rPr lang="en-US" dirty="0"/>
              <a:t>Finding information used to be a headache</a:t>
            </a:r>
          </a:p>
          <a:p>
            <a:pPr lvl="1"/>
            <a:r>
              <a:rPr lang="en-US" dirty="0"/>
              <a:t>Especially in toolkit for me</a:t>
            </a:r>
          </a:p>
          <a:p>
            <a:pPr lvl="1"/>
            <a:endParaRPr lang="en-US" dirty="0"/>
          </a:p>
          <a:p>
            <a:r>
              <a:rPr lang="en-US" dirty="0"/>
              <a:t>Continue Dev includes Retrieval-Augmented Generation (RAG) support natively; requires:</a:t>
            </a:r>
          </a:p>
          <a:p>
            <a:pPr lvl="1"/>
            <a:r>
              <a:rPr lang="en-US" dirty="0"/>
              <a:t>APIs for embedding and re-ranking models</a:t>
            </a:r>
          </a:p>
          <a:p>
            <a:pPr lvl="1"/>
            <a:r>
              <a:rPr lang="en-US" dirty="0"/>
              <a:t>An LLM API endpoint</a:t>
            </a:r>
          </a:p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684554C-FE5D-DFEC-BCE3-6E7ACEB422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060499" y="862123"/>
            <a:ext cx="3521903" cy="639762"/>
          </a:xfrm>
        </p:spPr>
        <p:txBody>
          <a:bodyPr/>
          <a:lstStyle/>
          <a:p>
            <a:r>
              <a:rPr lang="en-US" dirty="0" err="1"/>
              <a:t>NoteBook</a:t>
            </a:r>
            <a:r>
              <a:rPr lang="en-US" dirty="0"/>
              <a:t> LM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01094FA9-C33A-766B-232A-EDCC3A47DD57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7622762" y="2893175"/>
            <a:ext cx="4397375" cy="3546812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0614B4-E279-1FDE-4B57-4A91E0140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DA791-4BEF-024C-B5F0-9DD4AF99C17A}" type="slidenum">
              <a:rPr lang="en-US" smtClean="0"/>
              <a:t>12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819E101-13E8-BAC2-9812-3FD7B9B394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5349" y="1686924"/>
            <a:ext cx="2944549" cy="430895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8460818-041A-6200-4B96-2473B0294518}"/>
              </a:ext>
            </a:extLst>
          </p:cNvPr>
          <p:cNvSpPr txBox="1"/>
          <p:nvPr/>
        </p:nvSpPr>
        <p:spPr>
          <a:xfrm>
            <a:off x="7597036" y="1565753"/>
            <a:ext cx="44780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We uses a Google </a:t>
            </a:r>
            <a:r>
              <a:rPr lang="en-US" dirty="0" err="1"/>
              <a:t>NoteBook</a:t>
            </a:r>
            <a:r>
              <a:rPr lang="en-US" dirty="0"/>
              <a:t> LM to store Wire-Cell documentation for new users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Papers, Code, technotes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0D72100-18E1-8FCB-ACD2-628385E3DE6D}"/>
              </a:ext>
            </a:extLst>
          </p:cNvPr>
          <p:cNvSpPr txBox="1"/>
          <p:nvPr/>
        </p:nvSpPr>
        <p:spPr>
          <a:xfrm>
            <a:off x="3720230" y="6169068"/>
            <a:ext cx="3807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Also using Google Gemini — notable for its ultra-long context window</a:t>
            </a:r>
          </a:p>
        </p:txBody>
      </p:sp>
    </p:spTree>
    <p:extLst>
      <p:ext uri="{BB962C8B-B14F-4D97-AF65-F5344CB8AC3E}">
        <p14:creationId xmlns:p14="http://schemas.microsoft.com/office/powerpoint/2010/main" val="1093084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12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461334-E4BB-EEAC-C793-3C4CA1D695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759" y="-151247"/>
            <a:ext cx="10972800" cy="1143000"/>
          </a:xfrm>
        </p:spPr>
        <p:txBody>
          <a:bodyPr/>
          <a:lstStyle/>
          <a:p>
            <a:r>
              <a:rPr lang="en-US" dirty="0"/>
              <a:t>LLM used in Wire-Cell: Claude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ED3EAE-ACDC-60C5-D51D-2D04FF1E8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DA791-4BEF-024C-B5F0-9DD4AF99C17A}" type="slidenum">
              <a:rPr lang="en-US" smtClean="0"/>
              <a:t>13</a:t>
            </a:fld>
            <a:endParaRPr lang="en-US"/>
          </a:p>
        </p:txBody>
      </p:sp>
      <p:pic>
        <p:nvPicPr>
          <p:cNvPr id="8" name="Content Placeholder 5">
            <a:extLst>
              <a:ext uri="{FF2B5EF4-FFF2-40B4-BE49-F238E27FC236}">
                <a16:creationId xmlns:a16="http://schemas.microsoft.com/office/drawing/2014/main" id="{7034BB34-6D07-FFD3-7582-D1CCC9CA25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839" y="1061584"/>
            <a:ext cx="5309884" cy="2697084"/>
          </a:xfrm>
          <a:prstGeom prst="rect">
            <a:avLst/>
          </a:prstGeom>
        </p:spPr>
      </p:pic>
      <p:pic>
        <p:nvPicPr>
          <p:cNvPr id="9" name="Content Placeholder 6">
            <a:extLst>
              <a:ext uri="{FF2B5EF4-FFF2-40B4-BE49-F238E27FC236}">
                <a16:creationId xmlns:a16="http://schemas.microsoft.com/office/drawing/2014/main" id="{75C506B8-D4C4-D9CA-441D-F52BF8EA511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689279" y="1005188"/>
            <a:ext cx="4641164" cy="277729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F7DFF37-A3F6-B03B-230E-A18BA55769B1}"/>
              </a:ext>
            </a:extLst>
          </p:cNvPr>
          <p:cNvSpPr txBox="1"/>
          <p:nvPr/>
        </p:nvSpPr>
        <p:spPr>
          <a:xfrm>
            <a:off x="7484515" y="4092236"/>
            <a:ext cx="30506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…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32E63D6-DE09-F11B-6D8B-ABD5888D3F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7271" y="4638612"/>
            <a:ext cx="4326074" cy="188690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DCE207B-9D1D-B9CB-5697-9469BED3EED1}"/>
              </a:ext>
            </a:extLst>
          </p:cNvPr>
          <p:cNvSpPr txBox="1"/>
          <p:nvPr/>
        </p:nvSpPr>
        <p:spPr>
          <a:xfrm>
            <a:off x="192839" y="3953736"/>
            <a:ext cx="620169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Brett and I discussed for one afternoon and half morning about this observed bug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For some Wire-Cell porting work, when dedicated test data is missing for intermediate steps, LLMs assist with code review and validation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2586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34B89F-1DE3-58A1-B38E-98C65C1186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Azure API access from BNL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006246-1727-8CDA-CDE5-071C1041B8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598" y="1340960"/>
            <a:ext cx="5386917" cy="639762"/>
          </a:xfrm>
        </p:spPr>
        <p:txBody>
          <a:bodyPr/>
          <a:lstStyle/>
          <a:p>
            <a:r>
              <a:rPr lang="en-US" dirty="0"/>
              <a:t>LLMs available @ </a:t>
            </a:r>
            <a:r>
              <a:rPr lang="en-US" dirty="0">
                <a:hlinkClick r:id="rId2"/>
              </a:rPr>
              <a:t>Azure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8F28B6-C883-CAFE-C33C-6DF543301D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894" y="2174874"/>
            <a:ext cx="5927624" cy="4683126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Open AI models, Open-source models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Other than LLMs, also have embedding models (for RAG)</a:t>
            </a:r>
          </a:p>
          <a:p>
            <a:r>
              <a:rPr lang="en-US" dirty="0"/>
              <a:t>Also models for code completion (e.g. offered in </a:t>
            </a:r>
            <a:r>
              <a:rPr lang="en-US" dirty="0" err="1"/>
              <a:t>Github</a:t>
            </a:r>
            <a:r>
              <a:rPr lang="en-US"/>
              <a:t> Copilot)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906640-A965-FFB6-50BD-5754EDF404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93369" y="1379299"/>
            <a:ext cx="5389033" cy="639762"/>
          </a:xfrm>
        </p:spPr>
        <p:txBody>
          <a:bodyPr/>
          <a:lstStyle/>
          <a:p>
            <a:r>
              <a:rPr lang="en-US" dirty="0"/>
              <a:t>Instruction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A35B276-7974-5766-F39C-69FA7964B0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93369" y="2174874"/>
            <a:ext cx="5856669" cy="454660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Get an account from ITD (</a:t>
            </a:r>
            <a:r>
              <a:rPr lang="en-US" b="1" dirty="0"/>
              <a:t>Horvath, Eva</a:t>
            </a:r>
            <a:r>
              <a:rPr lang="en-US" dirty="0"/>
              <a:t>) to access Azure cloud service</a:t>
            </a:r>
          </a:p>
          <a:p>
            <a:endParaRPr lang="en-US" dirty="0"/>
          </a:p>
          <a:p>
            <a:r>
              <a:rPr lang="en-US" dirty="0"/>
              <a:t>Payment is charged to group account every month</a:t>
            </a:r>
          </a:p>
          <a:p>
            <a:pPr lvl="1"/>
            <a:r>
              <a:rPr lang="en-US" dirty="0"/>
              <a:t>Group can share the resources</a:t>
            </a:r>
          </a:p>
          <a:p>
            <a:pPr lvl="1"/>
            <a:r>
              <a:rPr lang="en-US" dirty="0"/>
              <a:t>Usage of Azure API includes virtual network fee</a:t>
            </a:r>
          </a:p>
          <a:p>
            <a:pPr lvl="1"/>
            <a:endParaRPr lang="en-US" dirty="0"/>
          </a:p>
          <a:p>
            <a:r>
              <a:rPr lang="en-US" dirty="0"/>
              <a:t>Enables many tools: </a:t>
            </a:r>
            <a:r>
              <a:rPr lang="en-US" dirty="0" err="1"/>
              <a:t>RooCode</a:t>
            </a:r>
            <a:r>
              <a:rPr lang="en-US" dirty="0"/>
              <a:t>, Cline, Continue Dev, Anything LLM, Claude code/bridge, </a:t>
            </a:r>
            <a:r>
              <a:rPr lang="en-US" dirty="0" err="1"/>
              <a:t>etc</a:t>
            </a:r>
            <a:endParaRPr lang="en-US" dirty="0"/>
          </a:p>
          <a:p>
            <a:pPr lvl="1"/>
            <a:r>
              <a:rPr lang="en-US" dirty="0"/>
              <a:t>The experience is decent, </a:t>
            </a:r>
            <a:r>
              <a:rPr lang="en-US" dirty="0">
                <a:solidFill>
                  <a:srgbClr val="C00000"/>
                </a:solidFill>
              </a:rPr>
              <a:t>though not yet on par with commercial tools in speed and smoothness</a:t>
            </a:r>
            <a:r>
              <a:rPr lang="en-US" dirty="0"/>
              <a:t>; the gap narrows for expert users with prompt engineering</a:t>
            </a:r>
          </a:p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36DFA9-D06F-639C-0428-CC92A30B79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DA791-4BEF-024C-B5F0-9DD4AF99C17A}" type="slidenum">
              <a:rPr lang="en-US" smtClean="0"/>
              <a:t>14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E5CA5E9-5005-E6E7-444D-5EE60C2903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625" y="2562595"/>
            <a:ext cx="5324605" cy="250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250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1DE2D1-D2FB-5EAE-7462-51C908AB4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-229390"/>
            <a:ext cx="10972800" cy="1143000"/>
          </a:xfrm>
        </p:spPr>
        <p:txBody>
          <a:bodyPr/>
          <a:lstStyle/>
          <a:p>
            <a:r>
              <a:rPr lang="en-US" dirty="0"/>
              <a:t>Closing Remarks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F002C1D-C66E-06B9-E365-42C93F6345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757824"/>
            <a:ext cx="12191999" cy="6100175"/>
          </a:xfrm>
        </p:spPr>
        <p:txBody>
          <a:bodyPr>
            <a:normAutofit fontScale="92500"/>
          </a:bodyPr>
          <a:lstStyle/>
          <a:p>
            <a:r>
              <a:rPr lang="en-US" sz="2800" dirty="0"/>
              <a:t>Integrating LLMs has significantly improved my personal workflow efficiency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They have enabled me to accomplish tasks I previously couldn’t complete alone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They helped turn tedious tasks into more engaging ones</a:t>
            </a:r>
          </a:p>
          <a:p>
            <a:endParaRPr lang="en-US" sz="2800" dirty="0"/>
          </a:p>
          <a:p>
            <a:r>
              <a:rPr lang="en-US" sz="2800" dirty="0"/>
              <a:t>Current limitations include context window size and available computing resources.</a:t>
            </a:r>
          </a:p>
          <a:p>
            <a:pPr lvl="1"/>
            <a:r>
              <a:rPr lang="en-US" dirty="0">
                <a:solidFill>
                  <a:srgbClr val="C00000"/>
                </a:solidFill>
              </a:rPr>
              <a:t>While LLMs can take over specific tasks, humans must still decompose large projects into smaller, well-scoped subtasks</a:t>
            </a:r>
          </a:p>
          <a:p>
            <a:pPr lvl="1"/>
            <a:r>
              <a:rPr lang="en-US" dirty="0">
                <a:solidFill>
                  <a:srgbClr val="C00000"/>
                </a:solidFill>
              </a:rPr>
              <a:t>Since LLMs, like humans, often make mistakes, validation and experience remain essential</a:t>
            </a:r>
          </a:p>
          <a:p>
            <a:endParaRPr lang="en-US" sz="2800" dirty="0"/>
          </a:p>
          <a:p>
            <a:r>
              <a:rPr lang="en-US" sz="2800" dirty="0"/>
              <a:t>I hope this presentation is useful for you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As more users share their experiences, we’ll learn how to better leverage LLMs in our work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665BF0-B54D-8CB7-AE54-1E4B554EC5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DA791-4BEF-024C-B5F0-9DD4AF99C17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108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0669C-C3FC-34D8-C0BE-9D8354BBF6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F0325CF-CA37-3E76-DCB3-9E23BBDDD4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8723" y="1143000"/>
            <a:ext cx="5915677" cy="5397079"/>
          </a:xfrm>
        </p:spPr>
        <p:txBody>
          <a:bodyPr>
            <a:normAutofit lnSpcReduction="10000"/>
          </a:bodyPr>
          <a:lstStyle/>
          <a:p>
            <a:r>
              <a:rPr lang="en-US" dirty="0"/>
              <a:t>OpenAI – ChatGPT (4o, o3 …)</a:t>
            </a:r>
          </a:p>
          <a:p>
            <a:pPr lvl="1"/>
            <a:r>
              <a:rPr lang="en-US" dirty="0"/>
              <a:t>Widely used in 2C; good daily usage, with web UI context limits (32k)</a:t>
            </a:r>
          </a:p>
          <a:p>
            <a:r>
              <a:rPr lang="en-US" dirty="0"/>
              <a:t>Anthropic – Claude (sonnet …)</a:t>
            </a:r>
          </a:p>
          <a:p>
            <a:pPr lvl="1"/>
            <a:r>
              <a:rPr lang="en-US" dirty="0"/>
              <a:t>Widely used in 2B and 2D; robust in professional usage; 200k context with Project feature in web UI</a:t>
            </a:r>
          </a:p>
          <a:p>
            <a:r>
              <a:rPr lang="en-US" dirty="0"/>
              <a:t>Google – Gemini (flash, pro)</a:t>
            </a:r>
          </a:p>
          <a:p>
            <a:pPr lvl="1"/>
            <a:r>
              <a:rPr lang="en-US" dirty="0"/>
              <a:t>Pioneer in AI, currently defending position; Longest context window 2M context; weaker user experience</a:t>
            </a:r>
          </a:p>
          <a:p>
            <a:r>
              <a:rPr lang="en-US" dirty="0"/>
              <a:t>Others (</a:t>
            </a:r>
            <a:r>
              <a:rPr lang="en-US" dirty="0" err="1"/>
              <a:t>DeepSeek</a:t>
            </a:r>
            <a:r>
              <a:rPr lang="en-US" dirty="0"/>
              <a:t> </a:t>
            </a:r>
            <a:r>
              <a:rPr lang="en-US" dirty="0">
                <a:sym typeface="Wingdings" pitchFamily="2" charset="2"/>
              </a:rPr>
              <a:t> cost effective</a:t>
            </a:r>
            <a:r>
              <a:rPr lang="en-US" dirty="0"/>
              <a:t>, Mistral …)</a:t>
            </a:r>
          </a:p>
          <a:p>
            <a:endParaRPr lang="en-US" dirty="0"/>
          </a:p>
          <a:p>
            <a:pPr lvl="1"/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35CBD70-217D-38B0-0209-D536FED58B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2" y="1095877"/>
            <a:ext cx="5840991" cy="486965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Web-based interface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B82016-C1EB-8602-F9F0-1468EB2D8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DA791-4BEF-024C-B5F0-9DD4AF99C17A}" type="slidenum">
              <a:rPr lang="en-US" smtClean="0"/>
              <a:t>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9E32F15-8DBD-7C6B-EC46-35E1F5FFD7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2644" y="1600655"/>
            <a:ext cx="4296802" cy="2406712"/>
          </a:xfrm>
          <a:prstGeom prst="rect">
            <a:avLst/>
          </a:prstGeom>
          <a:ln w="31750">
            <a:solidFill>
              <a:schemeClr val="tx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B422D4B-A185-F8F8-B9C5-0663DC7759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2644" y="4135222"/>
            <a:ext cx="4319954" cy="1853822"/>
          </a:xfrm>
          <a:prstGeom prst="rect">
            <a:avLst/>
          </a:prstGeom>
          <a:solidFill>
            <a:schemeClr val="bg1"/>
          </a:solidFill>
          <a:ln w="31750">
            <a:solidFill>
              <a:schemeClr val="tx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3D2C4DF-60A0-3738-C6F4-ED3043766C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2644" y="6140514"/>
            <a:ext cx="4370052" cy="580964"/>
          </a:xfrm>
          <a:prstGeom prst="rect">
            <a:avLst/>
          </a:prstGeom>
          <a:ln w="317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36238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35E002-03EA-661C-B015-5C1CDC5F1C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Reasoning Models (1000 Scientists AI Jam)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4DBE954-4CF3-70D7-82E4-E470BA9C5B8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31335" y="1474943"/>
            <a:ext cx="5863066" cy="4136718"/>
          </a:xfrm>
          <a:prstGeom prst="rect">
            <a:avLst/>
          </a:prstGeom>
          <a:ln w="31750">
            <a:solidFill>
              <a:schemeClr val="tx1"/>
            </a:solidFill>
          </a:ln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0E25BA-7C1A-2060-CCDB-33122B8EC8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38417" y="5323562"/>
            <a:ext cx="5905358" cy="1455397"/>
          </a:xfrm>
        </p:spPr>
        <p:txBody>
          <a:bodyPr>
            <a:normAutofit fontScale="47500" lnSpcReduction="20000"/>
          </a:bodyPr>
          <a:lstStyle/>
          <a:p>
            <a:r>
              <a:rPr lang="en-US" sz="4200" dirty="0">
                <a:solidFill>
                  <a:srgbClr val="0070C0"/>
                </a:solidFill>
              </a:rPr>
              <a:t>The model pointed us to some nice and immediate mathematical results that could make computing these more easily</a:t>
            </a:r>
          </a:p>
          <a:p>
            <a:r>
              <a:rPr lang="en-US" sz="4200" dirty="0">
                <a:solidFill>
                  <a:srgbClr val="0070C0"/>
                </a:solidFill>
              </a:rPr>
              <a:t>Provide detailed proofs as well that are rigorous and reasonable 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2CC1B3-17BF-6754-FA93-3AA4C37F2F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DA791-4BEF-024C-B5F0-9DD4AF99C17A}" type="slidenum">
              <a:rPr lang="en-US" smtClean="0"/>
              <a:t>3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F12100C-6AA6-7290-FBA5-B0959DD327FC}"/>
              </a:ext>
            </a:extLst>
          </p:cNvPr>
          <p:cNvSpPr txBox="1"/>
          <p:nvPr/>
        </p:nvSpPr>
        <p:spPr>
          <a:xfrm>
            <a:off x="148225" y="5800815"/>
            <a:ext cx="57139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Wanted to understand space-charge distortion effects of the electric field in </a:t>
            </a:r>
            <a:r>
              <a:rPr lang="en-US" dirty="0" err="1"/>
              <a:t>LArTPCs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 had a hypothesis, but lacked a clear way to validate it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8D75D3B-1B24-5CDE-ACB9-16F76C76D8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8417" y="2024971"/>
            <a:ext cx="5905358" cy="2691258"/>
          </a:xfrm>
          <a:prstGeom prst="rect">
            <a:avLst/>
          </a:prstGeom>
          <a:ln w="317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17499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91D65C-CFB4-C6B8-D08F-6F709A7FC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74222"/>
            <a:ext cx="109728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API access (</a:t>
            </a:r>
            <a:r>
              <a:rPr lang="en-US" dirty="0" err="1"/>
              <a:t>RooCode</a:t>
            </a:r>
            <a:r>
              <a:rPr lang="en-US" dirty="0"/>
              <a:t>, Continue Dev, </a:t>
            </a:r>
            <a:r>
              <a:rPr lang="en-US" dirty="0" err="1"/>
              <a:t>AnythingLLM</a:t>
            </a:r>
            <a:r>
              <a:rPr lang="en-US" dirty="0"/>
              <a:t>, </a:t>
            </a:r>
            <a:r>
              <a:rPr lang="en-US" dirty="0" err="1"/>
              <a:t>OpenWebUI</a:t>
            </a:r>
            <a:r>
              <a:rPr lang="en-US" dirty="0"/>
              <a:t> …)  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CA0A36-7633-C016-0087-87F7F31B0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DA791-4BEF-024C-B5F0-9DD4AF99C17A}" type="slidenum">
              <a:rPr lang="en-US" smtClean="0"/>
              <a:t>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1DDA248-C7F1-A716-DE74-2C32CA8DD7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7853" y="1333416"/>
            <a:ext cx="9014851" cy="502293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6AEAE1B-4BE9-BB0A-E913-780255D9FF91}"/>
              </a:ext>
            </a:extLst>
          </p:cNvPr>
          <p:cNvSpPr txBox="1"/>
          <p:nvPr/>
        </p:nvSpPr>
        <p:spPr>
          <a:xfrm>
            <a:off x="2792956" y="6356353"/>
            <a:ext cx="60970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From Chao Zhang</a:t>
            </a:r>
          </a:p>
        </p:txBody>
      </p:sp>
    </p:spTree>
    <p:extLst>
      <p:ext uri="{BB962C8B-B14F-4D97-AF65-F5344CB8AC3E}">
        <p14:creationId xmlns:p14="http://schemas.microsoft.com/office/powerpoint/2010/main" val="19309823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95F6A4-7723-D3F6-0736-5275DB6C84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Vibe Coding for Front-End Website(s)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679474BA-5476-F629-AAA5-F500503F2E8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46553" y="1935797"/>
            <a:ext cx="5384800" cy="3902396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9D1BD9C7-A84C-E34E-EDBD-A29C66C1174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241441" y="1417638"/>
            <a:ext cx="5384800" cy="2363850"/>
          </a:xfrm>
          <a:prstGeom prst="rect">
            <a:avLst/>
          </a:prstGeom>
          <a:ln w="31750">
            <a:solidFill>
              <a:schemeClr val="tx1"/>
            </a:solidFill>
          </a:ln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EC1B5C-ABBA-BD5E-82C6-A9685C38E7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DA791-4BEF-024C-B5F0-9DD4AF99C17A}" type="slidenum">
              <a:rPr lang="en-US" smtClean="0"/>
              <a:t>5</a:t>
            </a:fld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E84F8A6-0BC3-53EE-A7E2-C433B67AF646}"/>
              </a:ext>
            </a:extLst>
          </p:cNvPr>
          <p:cNvSpPr txBox="1"/>
          <p:nvPr/>
        </p:nvSpPr>
        <p:spPr>
          <a:xfrm>
            <a:off x="6241441" y="3939436"/>
            <a:ext cx="5457869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Other examples: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Water Cerenkov demo: </a:t>
            </a:r>
            <a:r>
              <a:rPr lang="en-US" dirty="0">
                <a:hlinkClick r:id="rId4"/>
              </a:rPr>
              <a:t>https://www.phy.bnl.gov/~chao/wc-demo/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EDG publications: </a:t>
            </a:r>
            <a:r>
              <a:rPr lang="en-US" dirty="0">
                <a:hlinkClick r:id="rId5"/>
              </a:rPr>
              <a:t>https://www.phy.bnl.gov/~chao/edg-publications/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DUNE publication website: </a:t>
            </a:r>
            <a:br>
              <a:rPr lang="en-US" dirty="0"/>
            </a:br>
            <a:r>
              <a:rPr lang="en-US" dirty="0">
                <a:hlinkClick r:id="rId6"/>
              </a:rPr>
              <a:t>https://dune-data.fnal.gov/dunepublicplot/#/</a:t>
            </a:r>
            <a:endParaRPr lang="en-US" dirty="0"/>
          </a:p>
          <a:p>
            <a:r>
              <a:rPr lang="en-US" dirty="0"/>
              <a:t>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8688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50A293-C682-4E1A-62E1-96A9A77E3D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 of Using LLM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AE386DE-138A-EDB1-7567-43555AC952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Case I: Geometry Construction Translation: Perl </a:t>
            </a:r>
            <a:r>
              <a:rPr lang="en-US" dirty="0">
                <a:sym typeface="Wingdings" pitchFamily="2" charset="2"/>
              </a:rPr>
              <a:t> Python</a:t>
            </a:r>
            <a:r>
              <a:rPr lang="en-US" dirty="0"/>
              <a:t> </a:t>
            </a:r>
          </a:p>
          <a:p>
            <a:endParaRPr lang="en-US" dirty="0"/>
          </a:p>
          <a:p>
            <a:r>
              <a:rPr lang="en-US" dirty="0"/>
              <a:t>Case II: Information Search/Generation: Deep Wiki, Deep Research …</a:t>
            </a:r>
          </a:p>
          <a:p>
            <a:endParaRPr lang="en-US" dirty="0"/>
          </a:p>
          <a:p>
            <a:r>
              <a:rPr lang="en-US" dirty="0"/>
              <a:t>Case III: LLM tools used in Wire-Cell development</a:t>
            </a:r>
            <a:br>
              <a:rPr lang="en-US" dirty="0"/>
            </a:b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640031-8007-CE86-D4B2-BAADBC456B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DA791-4BEF-024C-B5F0-9DD4AF99C17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5330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D1C564-831E-7689-E385-BFFAE6B29D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I: </a:t>
            </a:r>
            <a:r>
              <a:rPr lang="en-US" dirty="0" err="1"/>
              <a:t>ProtoDUNE</a:t>
            </a:r>
            <a:r>
              <a:rPr lang="en-US" dirty="0"/>
              <a:t> Geometry: PERL </a:t>
            </a:r>
            <a:r>
              <a:rPr lang="en-US" dirty="0">
                <a:sym typeface="Wingdings" pitchFamily="2" charset="2"/>
              </a:rPr>
              <a:t> Python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0830F3E-1A96-BAE5-BD06-76750109AB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2838" y="1417638"/>
            <a:ext cx="11956094" cy="4525963"/>
          </a:xfrm>
        </p:spPr>
        <p:txBody>
          <a:bodyPr/>
          <a:lstStyle/>
          <a:p>
            <a:r>
              <a:rPr lang="en-US" sz="2800" dirty="0"/>
              <a:t>At DUNE, we uses various workspace geometries in simulation</a:t>
            </a:r>
          </a:p>
          <a:p>
            <a:pPr lvl="1"/>
            <a:r>
              <a:rPr lang="en-US" sz="2400" dirty="0"/>
              <a:t>Used large PERL scripts that can be cumbersome to maintain</a:t>
            </a:r>
          </a:p>
          <a:p>
            <a:r>
              <a:rPr lang="en-US" sz="2800" dirty="0"/>
              <a:t>At BNL, Brett Viren developed a nice python-based geometry builder + GDML schema wrapper:</a:t>
            </a:r>
          </a:p>
          <a:p>
            <a:pPr lvl="1"/>
            <a:r>
              <a:rPr lang="en-US" sz="2400" dirty="0"/>
              <a:t>GGD: </a:t>
            </a:r>
            <a:r>
              <a:rPr lang="en-US" sz="2400" dirty="0">
                <a:hlinkClick r:id="rId2"/>
              </a:rPr>
              <a:t>https://github.com/brettviren/gegede</a:t>
            </a:r>
            <a:endParaRPr lang="en-US" sz="2400" dirty="0"/>
          </a:p>
          <a:p>
            <a:r>
              <a:rPr lang="en-US" sz="2800" dirty="0"/>
              <a:t>LLM is very good at translating script from PERL to Python-based GGD 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81CCDE-894F-3BA7-2F12-A77AC0982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DA791-4BEF-024C-B5F0-9DD4AF99C17A}" type="slidenum">
              <a:rPr lang="en-US" smtClean="0"/>
              <a:t>7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1BCEB88-A9AA-2777-5953-8DA2E2FE64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412" y="4239736"/>
            <a:ext cx="1735202" cy="24817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25C98D8-2ADF-AAC8-6355-B894CF5DEA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3133" y="4285231"/>
            <a:ext cx="4484318" cy="2448048"/>
          </a:xfrm>
          <a:prstGeom prst="rect">
            <a:avLst/>
          </a:prstGeom>
        </p:spPr>
      </p:pic>
      <p:sp>
        <p:nvSpPr>
          <p:cNvPr id="9" name="Right Arrow 8">
            <a:extLst>
              <a:ext uri="{FF2B5EF4-FFF2-40B4-BE49-F238E27FC236}">
                <a16:creationId xmlns:a16="http://schemas.microsoft.com/office/drawing/2014/main" id="{01C8F3C2-793C-2EF9-F526-E899914669F4}"/>
              </a:ext>
            </a:extLst>
          </p:cNvPr>
          <p:cNvSpPr/>
          <p:nvPr/>
        </p:nvSpPr>
        <p:spPr>
          <a:xfrm>
            <a:off x="2176569" y="5371469"/>
            <a:ext cx="839244" cy="13778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9E6CB28-B0ED-5D4E-12CE-CB4853B40EC1}"/>
              </a:ext>
            </a:extLst>
          </p:cNvPr>
          <p:cNvSpPr txBox="1"/>
          <p:nvPr/>
        </p:nvSpPr>
        <p:spPr>
          <a:xfrm>
            <a:off x="8023792" y="4855212"/>
            <a:ext cx="398327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Originally estimated effort: ~half year for one person</a:t>
            </a:r>
          </a:p>
          <a:p>
            <a:endParaRPr lang="en-US" dirty="0"/>
          </a:p>
          <a:p>
            <a:r>
              <a:rPr lang="en-US" dirty="0"/>
              <a:t>Able to achieve this using Claude 3.5 + Copilot in a week (including validations)</a:t>
            </a:r>
          </a:p>
        </p:txBody>
      </p:sp>
    </p:spTree>
    <p:extLst>
      <p:ext uri="{BB962C8B-B14F-4D97-AF65-F5344CB8AC3E}">
        <p14:creationId xmlns:p14="http://schemas.microsoft.com/office/powerpoint/2010/main" val="3866424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0755F6-6EBE-C03E-08B4-5881798A2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-170036"/>
            <a:ext cx="7012488" cy="1143000"/>
          </a:xfrm>
        </p:spPr>
        <p:txBody>
          <a:bodyPr/>
          <a:lstStyle/>
          <a:p>
            <a:r>
              <a:rPr lang="en-US" dirty="0"/>
              <a:t>Human-AI Workflow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B71445-2F04-D551-3266-A9F4E5D83E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7890" y="4047853"/>
            <a:ext cx="7890355" cy="2918564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Able to construct and validate </a:t>
            </a:r>
            <a:r>
              <a:rPr lang="en-US" sz="2400" dirty="0" err="1"/>
              <a:t>ProtoDUNE</a:t>
            </a:r>
            <a:r>
              <a:rPr lang="en-US" sz="2400" dirty="0"/>
              <a:t>-VD geometry within 1 week</a:t>
            </a:r>
          </a:p>
          <a:p>
            <a:pPr lvl="1"/>
            <a:r>
              <a:rPr lang="en-US" sz="2000" dirty="0">
                <a:solidFill>
                  <a:srgbClr val="0070C0"/>
                </a:solidFill>
              </a:rPr>
              <a:t>Very little prior knowledge of either PERL implementation or GGD</a:t>
            </a:r>
          </a:p>
          <a:p>
            <a:pPr lvl="1"/>
            <a:r>
              <a:rPr lang="en-US" sz="2000" dirty="0">
                <a:solidFill>
                  <a:srgbClr val="0070C0"/>
                </a:solidFill>
              </a:rPr>
              <a:t>Using GGD package as context input for LLM</a:t>
            </a:r>
          </a:p>
          <a:p>
            <a:r>
              <a:rPr lang="en-US" sz="2400" dirty="0"/>
              <a:t>LLM able to understand the design and intention of both code bases</a:t>
            </a:r>
          </a:p>
          <a:p>
            <a:pPr lvl="1"/>
            <a:r>
              <a:rPr lang="en-US" sz="2000" dirty="0">
                <a:solidFill>
                  <a:srgbClr val="0070C0"/>
                </a:solidFill>
              </a:rPr>
              <a:t>A key strategy is to decompose tasks into steps that stay within the context window limits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236A2A-363C-6C46-962A-7F5F39F28B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DA791-4BEF-024C-B5F0-9DD4AF99C17A}" type="slidenum">
              <a:rPr lang="en-US" smtClean="0"/>
              <a:t>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75144A4-73DA-AFEB-2939-24D726984D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845" y="731834"/>
            <a:ext cx="7772400" cy="30770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A9C7A1E-C8D3-0BA3-0F54-B0791540A4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0550" y="56368"/>
            <a:ext cx="389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434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276E3D0-386A-03DC-44C0-A208B82B34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-56563"/>
            <a:ext cx="10972800" cy="1143000"/>
          </a:xfrm>
        </p:spPr>
        <p:txBody>
          <a:bodyPr/>
          <a:lstStyle/>
          <a:p>
            <a:r>
              <a:rPr lang="en-US" dirty="0"/>
              <a:t>Validation &amp; AI Mistakes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8454F5-D62B-018D-14B6-B104FF332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DA791-4BEF-024C-B5F0-9DD4AF99C17A}" type="slidenum">
              <a:rPr lang="en-US" smtClean="0"/>
              <a:t>9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B27A7A9-C5FC-C898-C1DA-46650B40F5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782" y="911073"/>
            <a:ext cx="10416436" cy="5859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091579"/>
      </p:ext>
    </p:extLst>
  </p:cSld>
  <p:clrMapOvr>
    <a:masterClrMapping/>
  </p:clrMapOvr>
</p:sld>
</file>

<file path=ppt/theme/theme1.xml><?xml version="1.0" encoding="utf-8"?>
<a:theme xmlns:a="http://schemas.openxmlformats.org/drawingml/2006/main" name="Theme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oals_50L_Analysis" id="{C1EF5DBD-A4CA-48AA-B0AD-33F4E0711C89}" vid="{D8E15733-A74D-4B09-BF30-60BDA166D35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Goals_50L_Analysis</Template>
  <TotalTime>16881</TotalTime>
  <Words>961</Words>
  <Application>Microsoft Macintosh PowerPoint</Application>
  <PresentationFormat>Widescreen</PresentationFormat>
  <Paragraphs>130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Aptos</vt:lpstr>
      <vt:lpstr>Arial</vt:lpstr>
      <vt:lpstr>Calibri</vt:lpstr>
      <vt:lpstr>Wingdings</vt:lpstr>
      <vt:lpstr>Theme1</vt:lpstr>
      <vt:lpstr>Applying LLM Across Physics Workflows: EDG Group Highlights</vt:lpstr>
      <vt:lpstr>Introduction</vt:lpstr>
      <vt:lpstr>Reasoning Models (1000 Scientists AI Jam)</vt:lpstr>
      <vt:lpstr>API access (RooCode, Continue Dev, AnythingLLM, OpenWebUI …)   </vt:lpstr>
      <vt:lpstr>Vibe Coding for Front-End Website(s)</vt:lpstr>
      <vt:lpstr>Examples of Using LLM</vt:lpstr>
      <vt:lpstr>Case I: ProtoDUNE Geometry: PERL  Python</vt:lpstr>
      <vt:lpstr>Human-AI Workflow</vt:lpstr>
      <vt:lpstr>Validation &amp; AI Mistakes</vt:lpstr>
      <vt:lpstr>Case II: Information Search/Generation </vt:lpstr>
      <vt:lpstr>Case III: LLM Tools in Wire-Cell development</vt:lpstr>
      <vt:lpstr>LLM Tools used in Wire-Cell </vt:lpstr>
      <vt:lpstr>LLM used in Wire-Cell: Claude</vt:lpstr>
      <vt:lpstr>Azure API access from BNL</vt:lpstr>
      <vt:lpstr>Closing Remarks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Xin Qian</dc:creator>
  <cp:lastModifiedBy>Xin Qian</cp:lastModifiedBy>
  <cp:revision>1</cp:revision>
  <dcterms:created xsi:type="dcterms:W3CDTF">2025-06-13T20:26:54Z</dcterms:created>
  <dcterms:modified xsi:type="dcterms:W3CDTF">2025-06-25T13:48:44Z</dcterms:modified>
</cp:coreProperties>
</file>