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3DA33-3071-2041-ACEC-46F5A6F2A12F}" v="144" dt="2025-07-01T23:34:51.1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80"/>
  </p:normalViewPr>
  <p:slideViewPr>
    <p:cSldViewPr snapToGrid="0">
      <p:cViewPr varScale="1">
        <p:scale>
          <a:sx n="204" d="100"/>
          <a:sy n="204" d="100"/>
        </p:scale>
        <p:origin x="23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55347-670E-FA40-88A1-29CD541C9EC0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CE1C7-8A08-A24C-9959-13A63DB5C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4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F4C6C-BA2B-2B45-97CD-932F516FBA40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6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C9546-7908-CE4E-B9D0-D3FBFA6176F3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1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3924-E671-9641-A143-49666FDFB7D6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52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49082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330200" y="1393825"/>
            <a:ext cx="11482917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143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2B6B-5D56-E940-8133-BC4A98D2677E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1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786D5-E5F1-FC4A-81FB-56AB632B0265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0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D70CF-CE16-5748-BA7F-A6D8A22268FC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1E7E1-B0EA-9349-9723-DF38E86B905A}" type="datetime1">
              <a:rPr lang="en-US" smtClean="0"/>
              <a:t>7/1/25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4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C7191-34D0-B840-B878-5EDAE1E28589}" type="datetime1">
              <a:rPr lang="en-US" smtClean="0"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7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3953-16AD-1E40-99A0-880224F4D8AD}" type="datetime1">
              <a:rPr lang="en-US" smtClean="0"/>
              <a:t>7/1/25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5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F103B-085C-7443-9887-05DDBFDD1EB8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9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A45A-FFCB-284E-8138-43AE267BA96C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0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330B2-63FD-5B4E-B117-BFECB49932A6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86AA3-7EFD-524A-8F82-AA2899325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BD45F33-2DF2-752A-C724-5A38125E4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br>
              <a:rPr lang="en-US" dirty="0"/>
            </a:br>
            <a:r>
              <a:rPr lang="en-US" dirty="0"/>
              <a:t>Updated HEP AI/ML Vision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C52C460-E9A6-BF3B-51CD-35AAC838B9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Xin Qian and Torre </a:t>
            </a:r>
            <a:r>
              <a:rPr lang="en-US" dirty="0" err="1">
                <a:solidFill>
                  <a:schemeClr val="tx1"/>
                </a:solidFill>
              </a:rPr>
              <a:t>Wenaus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9C77CB7-FBCD-03BB-BFAE-992829A2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4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3F249-462B-CE9A-0373-D61CC286A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ML vs. AI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667F0A-72E0-19EB-5753-509809A47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41440" y="1666815"/>
            <a:ext cx="5750560" cy="4525963"/>
          </a:xfrm>
        </p:spPr>
        <p:txBody>
          <a:bodyPr/>
          <a:lstStyle/>
          <a:p>
            <a:r>
              <a:rPr lang="en-US" dirty="0"/>
              <a:t>Artificial Intelligence (AI)</a:t>
            </a:r>
          </a:p>
          <a:p>
            <a:pPr lvl="1"/>
            <a:r>
              <a:rPr lang="en-US" dirty="0"/>
              <a:t>Broadly defined as systems exhibiting reasoning and adaptive capabilities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Remains an emerging frontier for HEP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Offering the potential to augment, optimize, and automate scientific reasoning at scale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6934B1-5E52-1044-963E-E508CF3D5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1173" y="1666814"/>
            <a:ext cx="5648960" cy="4525963"/>
          </a:xfrm>
        </p:spPr>
        <p:txBody>
          <a:bodyPr/>
          <a:lstStyle/>
          <a:p>
            <a:r>
              <a:rPr lang="en-US" dirty="0"/>
              <a:t>Machine Learning (ML)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 suite of algorithmic techniques that extract patterns and approximate complex functions from data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The transformative potential of ML became evident with the advent of deep learning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E6859D-19F5-2031-8C71-2B1C61A8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39F2-3349-0049-8F3F-BE423096E5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6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E9391-A290-7F3B-46D8-2DE4F8EA2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Context: P vs. NP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BDEF4-AE9F-3E2D-A6CB-510D36A00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 (Polynomial time): Quickly solved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Example: </a:t>
            </a:r>
            <a:r>
              <a:rPr lang="en-US" dirty="0" err="1">
                <a:solidFill>
                  <a:srgbClr val="0070C0"/>
                </a:solidFill>
              </a:rPr>
              <a:t>LArTPC</a:t>
            </a:r>
            <a:r>
              <a:rPr lang="en-US" dirty="0">
                <a:solidFill>
                  <a:srgbClr val="0070C0"/>
                </a:solidFill>
              </a:rPr>
              <a:t> simulation (from truth to measurement)</a:t>
            </a:r>
          </a:p>
          <a:p>
            <a:r>
              <a:rPr lang="en-US" dirty="0"/>
              <a:t>NP (non-deterministic polynomial time): Quickly verified, but difficult to solve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Example: </a:t>
            </a:r>
            <a:r>
              <a:rPr lang="en-US" dirty="0" err="1">
                <a:solidFill>
                  <a:srgbClr val="0070C0"/>
                </a:solidFill>
              </a:rPr>
              <a:t>LArTPC</a:t>
            </a:r>
            <a:r>
              <a:rPr lang="en-US" dirty="0">
                <a:solidFill>
                  <a:srgbClr val="0070C0"/>
                </a:solidFill>
              </a:rPr>
              <a:t> event reconstruction (from measurement to truth)</a:t>
            </a:r>
          </a:p>
          <a:p>
            <a:r>
              <a:rPr lang="en-US" dirty="0"/>
              <a:t>P = NP? Is the Big Question (1/7 Millennium Prize Problems)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If one can verify a solution quickly, can one also find it quickly?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Currently not demonstrated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0CDD03-6469-36D2-A003-25FF57601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39F2-3349-0049-8F3F-BE423096E5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4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6D021-331F-ED02-F5E3-64E4C5E0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229390"/>
            <a:ext cx="10972800" cy="1143000"/>
          </a:xfrm>
        </p:spPr>
        <p:txBody>
          <a:bodyPr/>
          <a:lstStyle/>
          <a:p>
            <a:r>
              <a:rPr lang="en-US" dirty="0"/>
              <a:t>ML in the context of P vs NP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FFC87-5ED4-A2B9-3BB3-F2687FB19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913610"/>
            <a:ext cx="11846560" cy="551766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 ML, particularly DL, doesn’t resolve the P vs. NP question in the theoretical sense</a:t>
            </a:r>
          </a:p>
          <a:p>
            <a:r>
              <a:rPr lang="en-US" dirty="0">
                <a:solidFill>
                  <a:srgbClr val="0070C0"/>
                </a:solidFill>
              </a:rPr>
              <a:t>Instead ML offers a </a:t>
            </a:r>
            <a:r>
              <a:rPr lang="en-US" i="1" dirty="0">
                <a:solidFill>
                  <a:srgbClr val="0070C0"/>
                </a:solidFill>
              </a:rPr>
              <a:t>pragmatic path forward</a:t>
            </a:r>
            <a:r>
              <a:rPr lang="en-US" dirty="0">
                <a:solidFill>
                  <a:srgbClr val="0070C0"/>
                </a:solidFill>
              </a:rPr>
              <a:t>: </a:t>
            </a:r>
          </a:p>
          <a:p>
            <a:pPr lvl="1"/>
            <a:r>
              <a:rPr lang="en-US" dirty="0"/>
              <a:t>By learning from data, ML models effectively build an empirical “cheat sheet” that allows them to approximate NP-class solutions with </a:t>
            </a:r>
            <a:r>
              <a:rPr lang="en-US" b="1" dirty="0"/>
              <a:t>P-like performance</a:t>
            </a:r>
            <a:r>
              <a:rPr lang="en-US" dirty="0"/>
              <a:t> during inference</a:t>
            </a:r>
          </a:p>
          <a:p>
            <a:r>
              <a:rPr lang="en-US" dirty="0">
                <a:solidFill>
                  <a:srgbClr val="C00000"/>
                </a:solidFill>
              </a:rPr>
              <a:t>In HEP, this “cheat sheet” is typically derived from simulations rather than real experimental data</a:t>
            </a:r>
          </a:p>
          <a:p>
            <a:pPr lvl="1"/>
            <a:r>
              <a:rPr lang="en-US" dirty="0"/>
              <a:t>Since simulations are inherently imperfect, the resulting </a:t>
            </a:r>
            <a:r>
              <a:rPr lang="en-US" b="1" dirty="0"/>
              <a:t>simulation-to-data gap </a:t>
            </a:r>
            <a:r>
              <a:rPr lang="en-US" dirty="0"/>
              <a:t>presents a defining challenge</a:t>
            </a:r>
          </a:p>
          <a:p>
            <a:pPr lvl="2"/>
            <a:r>
              <a:rPr lang="en-US" dirty="0">
                <a:solidFill>
                  <a:srgbClr val="7030A0"/>
                </a:solidFill>
              </a:rPr>
              <a:t>Less pronounced in many industrial or commercial ML applications, where models are often trained directly on abundant real-world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7C3F8-7110-19A0-B606-3D1A89CBB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39F2-3349-0049-8F3F-BE423096E5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9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858425-0B4C-450D-B317-F5DBD7BB4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dirty="0"/>
              <a:t>How to deal with ”Simulation-to-Data” Gap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2CE9D2-1D25-1102-E36A-727B03A36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3194"/>
            <a:ext cx="10972800" cy="498315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Improve Simulation towards Data (e.g. LS4GAN effort at BNL)</a:t>
            </a:r>
          </a:p>
          <a:p>
            <a:endParaRPr lang="en-US" dirty="0"/>
          </a:p>
          <a:p>
            <a:r>
              <a:rPr lang="en-US" dirty="0"/>
              <a:t>Domain Adversarial Neutral Network (DANN)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Use machine learning to guide feature selection with the goal of suppressing discrepancies between data and Monte Carlo simulations</a:t>
            </a:r>
          </a:p>
          <a:p>
            <a:pPr lvl="1"/>
            <a:endParaRPr lang="en-US" dirty="0"/>
          </a:p>
          <a:p>
            <a:r>
              <a:rPr lang="en-US" dirty="0"/>
              <a:t>Human Natural Intelligence: </a:t>
            </a:r>
          </a:p>
          <a:p>
            <a:pPr lvl="1"/>
            <a:r>
              <a:rPr lang="en-US" dirty="0">
                <a:solidFill>
                  <a:srgbClr val="7030A0"/>
                </a:solidFill>
              </a:rPr>
              <a:t>Physicists design cuts, use logic and reasoning to avoid data/MC difference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Physicists can differentiate inputs suppressing discrepancies between data and MC</a:t>
            </a:r>
          </a:p>
          <a:p>
            <a:pPr lvl="1"/>
            <a:r>
              <a:rPr lang="en-US" dirty="0"/>
              <a:t>Opportunity for BNL HEP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Design physics-guided AI with embedded reasoning to intelligently select and utilize tools in support of scientific workflows</a:t>
            </a:r>
            <a:endParaRPr lang="en-US" b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7A4E-74AF-105A-F361-6CD066D43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1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69A04-E355-24B0-04DA-39752114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0580"/>
            <a:ext cx="10972800" cy="1143000"/>
          </a:xfrm>
        </p:spPr>
        <p:txBody>
          <a:bodyPr/>
          <a:lstStyle/>
          <a:p>
            <a:r>
              <a:rPr lang="en-US" dirty="0"/>
              <a:t>AI: Data + Algorithm + Computing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F89AC7-79A0-8120-9EA9-DFA918273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4686"/>
            <a:ext cx="12192000" cy="5733314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ym typeface="Wingdings" pitchFamily="2" charset="2"/>
              </a:rPr>
              <a:t>Physics-guided AI with reasoning capabilities</a:t>
            </a:r>
          </a:p>
          <a:p>
            <a:pPr lvl="1"/>
            <a:r>
              <a:rPr lang="en-US" dirty="0">
                <a:sym typeface="Wingdings" pitchFamily="2" charset="2"/>
              </a:rPr>
              <a:t>Relies on good reasoning data – use scientists as the ‘engine’, one BNL advantage </a:t>
            </a:r>
            <a:br>
              <a:rPr lang="en-US" dirty="0">
                <a:sym typeface="Wingdings" pitchFamily="2" charset="2"/>
              </a:rPr>
            </a:br>
            <a:r>
              <a:rPr lang="en-US" b="1" dirty="0">
                <a:solidFill>
                  <a:srgbClr val="0070C0"/>
                </a:solidFill>
                <a:sym typeface="Wingdings" pitchFamily="2" charset="2"/>
              </a:rPr>
              <a:t> vision to transition BNL from an LLM consumer to a key provider of reasoning-drive AI </a:t>
            </a:r>
          </a:p>
          <a:p>
            <a:r>
              <a:rPr lang="en-US" dirty="0">
                <a:sym typeface="Wingdings" pitchFamily="2" charset="2"/>
              </a:rPr>
              <a:t>The unique ‘simulation-to-data gap’ in HEP distinguishes it from typical challenges encountered in industry</a:t>
            </a:r>
          </a:p>
          <a:p>
            <a:r>
              <a:rPr lang="en-US" dirty="0">
                <a:sym typeface="Wingdings" pitchFamily="2" charset="2"/>
              </a:rPr>
              <a:t>If physics-guided AI were realized</a:t>
            </a:r>
          </a:p>
          <a:p>
            <a:pPr lvl="1"/>
            <a:r>
              <a:rPr lang="en-US" dirty="0">
                <a:solidFill>
                  <a:srgbClr val="0070C0"/>
                </a:solidFill>
                <a:sym typeface="Wingdings" pitchFamily="2" charset="2"/>
              </a:rPr>
              <a:t>Enable a transformative shift in how we allocate computational resources, allowing differentiated processing based on event complexity—lightweight treatment for simple events and intensive analysis for rare or complex signatures</a:t>
            </a:r>
          </a:p>
          <a:p>
            <a:pPr lvl="1"/>
            <a:r>
              <a:rPr lang="en-US" dirty="0">
                <a:solidFill>
                  <a:srgbClr val="7030A0"/>
                </a:solidFill>
                <a:sym typeface="Wingdings" pitchFamily="2" charset="2"/>
              </a:rPr>
              <a:t>Impact would extend beyond software and data analysis to influence hardware design and operational strategies, unlocking adaptive systems that respond intelligently to experimental conditions</a:t>
            </a:r>
          </a:p>
          <a:p>
            <a:r>
              <a:rPr lang="en-US" dirty="0">
                <a:sym typeface="Wingdings" pitchFamily="2" charset="2"/>
              </a:rPr>
              <a:t>At the core of this vision is reasoning, the foundational component of intelligence, which allows AI systems to make context-aware decisions across the full experimental stack:</a:t>
            </a:r>
          </a:p>
          <a:p>
            <a:pPr lvl="1"/>
            <a:r>
              <a:rPr lang="en-US" b="1" dirty="0">
                <a:sym typeface="Wingdings" pitchFamily="2" charset="2"/>
              </a:rPr>
              <a:t>while we do not invent AI (physics law), we can discover AI (physics law)</a:t>
            </a:r>
            <a:endParaRPr lang="en-US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982787-4D06-1CDE-D5B7-FF577E6F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6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189C8-735F-3F2F-B7C8-43A1C332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CB154-75A7-2879-9C87-A51276074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Enhance the usage of LLM-based assistant to streamline common scientific workflow</a:t>
            </a:r>
          </a:p>
          <a:p>
            <a:r>
              <a:rPr lang="en-US" dirty="0"/>
              <a:t>Encourage</a:t>
            </a:r>
            <a:r>
              <a:rPr lang="en-US" dirty="0">
                <a:solidFill>
                  <a:srgbClr val="0070C0"/>
                </a:solidFill>
              </a:rPr>
              <a:t> ‘fit data to known ML network’  </a:t>
            </a:r>
            <a:r>
              <a:rPr lang="en-US" dirty="0"/>
              <a:t>more broadly</a:t>
            </a:r>
          </a:p>
          <a:p>
            <a:r>
              <a:rPr lang="en-US" dirty="0"/>
              <a:t>Promote a shift </a:t>
            </a:r>
            <a:r>
              <a:rPr lang="en-US" dirty="0">
                <a:solidFill>
                  <a:srgbClr val="0070C0"/>
                </a:solidFill>
              </a:rPr>
              <a:t>‘fit data to known ML network ’ </a:t>
            </a:r>
            <a:r>
              <a:rPr lang="en-US" dirty="0">
                <a:sym typeface="Wingdings" pitchFamily="2" charset="2"/>
              </a:rPr>
              <a:t> </a:t>
            </a:r>
            <a:br>
              <a:rPr lang="en-US" dirty="0">
                <a:sym typeface="Wingdings" pitchFamily="2" charset="2"/>
              </a:rPr>
            </a:br>
            <a:r>
              <a:rPr lang="en-US" dirty="0">
                <a:solidFill>
                  <a:srgbClr val="00B050"/>
                </a:solidFill>
                <a:sym typeface="Wingdings" pitchFamily="2" charset="2"/>
              </a:rPr>
              <a:t>‘ design ML network for data’ (also 0 to 1)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CF37CB-E512-F4B9-6498-5BA41F13D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943936" cy="4525963"/>
          </a:xfrm>
        </p:spPr>
        <p:txBody>
          <a:bodyPr/>
          <a:lstStyle/>
          <a:p>
            <a:r>
              <a:rPr lang="en-US" dirty="0"/>
              <a:t>Emphasize the importance of both </a:t>
            </a:r>
          </a:p>
          <a:p>
            <a:pPr lvl="1"/>
            <a:r>
              <a:rPr lang="en-US" dirty="0"/>
              <a:t>‘0 to 1’ early-stage research</a:t>
            </a:r>
          </a:p>
          <a:p>
            <a:pPr lvl="2"/>
            <a:r>
              <a:rPr lang="en-US" dirty="0"/>
              <a:t>Essential to unlock new methods</a:t>
            </a:r>
          </a:p>
          <a:p>
            <a:pPr lvl="1"/>
            <a:r>
              <a:rPr lang="en-US" dirty="0"/>
              <a:t>‘1 to 100’ production deployment</a:t>
            </a:r>
          </a:p>
          <a:p>
            <a:pPr lvl="2"/>
            <a:r>
              <a:rPr lang="en-US" dirty="0"/>
              <a:t>Demonstrate new methods under </a:t>
            </a:r>
            <a:br>
              <a:rPr lang="en-US" dirty="0"/>
            </a:br>
            <a:r>
              <a:rPr lang="en-US" dirty="0"/>
              <a:t>real-world constraints (e.g. simulation-to-data gap)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2BE22-3B12-41BF-91E9-A2CF01F99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86AA3-7EFD-524A-8F82-AA28993250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4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oals_50L_Analysis" id="{C1EF5DBD-A4CA-48AA-B0AD-33F4E0711C89}" vid="{D8E15733-A74D-4B09-BF30-60BDA166D3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Goals_50L_Analysis</Template>
  <TotalTime>88</TotalTime>
  <Words>642</Words>
  <Application>Microsoft Macintosh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Wingdings</vt:lpstr>
      <vt:lpstr>Theme1</vt:lpstr>
      <vt:lpstr>Introduction to  Updated HEP AI/ML Vision</vt:lpstr>
      <vt:lpstr>ML vs. AI</vt:lpstr>
      <vt:lpstr>Background Context: P vs. NP</vt:lpstr>
      <vt:lpstr>ML in the context of P vs NP</vt:lpstr>
      <vt:lpstr>How to deal with ”Simulation-to-Data” Gap</vt:lpstr>
      <vt:lpstr>AI: Data + Algorithm + Computing</vt:lpstr>
      <vt:lpstr>Additional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Xin Qian</dc:creator>
  <cp:lastModifiedBy>Xin Qian</cp:lastModifiedBy>
  <cp:revision>1</cp:revision>
  <dcterms:created xsi:type="dcterms:W3CDTF">2025-07-01T22:06:55Z</dcterms:created>
  <dcterms:modified xsi:type="dcterms:W3CDTF">2025-07-01T23:34:56Z</dcterms:modified>
</cp:coreProperties>
</file>