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1768" r:id="rId2"/>
    <p:sldId id="1709" r:id="rId3"/>
    <p:sldId id="1788" r:id="rId4"/>
    <p:sldId id="1805" r:id="rId5"/>
    <p:sldId id="1800" r:id="rId6"/>
    <p:sldId id="1801" r:id="rId7"/>
    <p:sldId id="1802" r:id="rId8"/>
    <p:sldId id="1806" r:id="rId9"/>
    <p:sldId id="1803" r:id="rId10"/>
    <p:sldId id="1804" r:id="rId11"/>
    <p:sldId id="1717" r:id="rId12"/>
    <p:sldId id="1751" r:id="rId13"/>
    <p:sldId id="1755" r:id="rId14"/>
  </p:sldIdLst>
  <p:sldSz cx="12192000" cy="6858000"/>
  <p:notesSz cx="6400800" cy="117316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FFD11F-52C6-CC69-EDA4-87247D735081}" name="Jochen Schwiening" initials="JS" userId="3ff7e29cc34024d7" providerId="Windows Live"/>
  <p188:author id="{8443ED59-20C7-4FDF-8DCA-8A14D1AA1C8C}" name="Microsoft Office User" initials="MOU" userId="Microsoft Office User" providerId="None"/>
  <p188:author id="{3D7596B2-668F-6BAC-75AB-03B55585AAC2}" name="Jochen Schwiening" initials="JS" userId="S::j.schwiening@cern.ch::05cbbf66-fb27-4913-8de2-36218978b0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chen Schwiening" initials="JS" lastIdx="1" clrIdx="0">
    <p:extLst>
      <p:ext uri="{19B8F6BF-5375-455C-9EA6-DF929625EA0E}">
        <p15:presenceInfo xmlns:p15="http://schemas.microsoft.com/office/powerpoint/2012/main" userId="S::j.schwiening@cern.ch::05cbbf66-fb27-4913-8de2-36218978b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00"/>
    <a:srgbClr val="0000CC"/>
    <a:srgbClr val="FF9933"/>
    <a:srgbClr val="663300"/>
    <a:srgbClr val="586976"/>
    <a:srgbClr val="FFFDFE"/>
    <a:srgbClr val="EE7700"/>
    <a:srgbClr val="000099"/>
    <a:srgbClr val="BD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91" autoAdjust="0"/>
    <p:restoredTop sz="96761" autoAdjust="0"/>
  </p:normalViewPr>
  <p:slideViewPr>
    <p:cSldViewPr snapToGrid="0">
      <p:cViewPr>
        <p:scale>
          <a:sx n="154" d="100"/>
          <a:sy n="154" d="100"/>
        </p:scale>
        <p:origin x="480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5DFAA-96A4-48AA-9851-BCC0DA9728E1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9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5645845"/>
            <a:ext cx="5120640" cy="46193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9CA4-810E-4F43-AE96-B4AE0BCB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4D3C1-6608-9344-B776-F9756402C629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9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C6F9-A803-524E-A9C0-E26090BDC7EA}" type="slidenum">
              <a:rPr lang="de-DE"/>
              <a:pPr/>
              <a:t>11</a:t>
            </a:fld>
            <a:endParaRPr lang="de-D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96000" cy="34305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9" y="4344358"/>
            <a:ext cx="5023883" cy="4116006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E72B5-342A-294B-8268-F48D4569F6B4}" type="slidenum">
              <a:rPr lang="de-DE"/>
              <a:pPr/>
              <a:t>13</a:t>
            </a:fld>
            <a:endParaRPr lang="de-DE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2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899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topic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684000" y="6600825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7A873-79E2-47ED-8FB0-5579B50D722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BB3AF0-0D6B-77D4-ECF5-948FBF69E8E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32368" y="6600826"/>
            <a:ext cx="11951936" cy="287337"/>
          </a:xfrm>
          <a:prstGeom prst="rect">
            <a:avLst/>
          </a:prstGeom>
          <a:ln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Greg Kalicy, CUA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hpDIRC Simulation Status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ePIC Collaboration Meeting • July 15</a:t>
            </a:r>
            <a:r>
              <a:rPr lang="en-US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2025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60CEF-9C49-C436-8177-8EF665359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5486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065CDC-7DB5-D122-8A6B-CD800B3EEFCC}"/>
              </a:ext>
            </a:extLst>
          </p:cNvPr>
          <p:cNvCxnSpPr/>
          <p:nvPr userDrawn="1"/>
        </p:nvCxnSpPr>
        <p:spPr>
          <a:xfrm>
            <a:off x="0" y="6598871"/>
            <a:ext cx="12192000" cy="1954"/>
          </a:xfrm>
          <a:prstGeom prst="line">
            <a:avLst/>
          </a:prstGeom>
          <a:ln w="9525">
            <a:solidFill>
              <a:srgbClr val="2455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26938"/>
      </p:ext>
    </p:extLst>
  </p:cSld>
  <p:clrMapOvr>
    <a:masterClrMapping/>
  </p:clrMapOvr>
  <p:transition spd="med"/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6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4DEA42-994C-294C-DB07-1A0BCE2B5DD6}"/>
              </a:ext>
            </a:extLst>
          </p:cNvPr>
          <p:cNvSpPr/>
          <p:nvPr/>
        </p:nvSpPr>
        <p:spPr>
          <a:xfrm>
            <a:off x="5062877" y="5396798"/>
            <a:ext cx="189186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07627B73-0A11-84C8-CCC8-77D20DB3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3" y="111460"/>
            <a:ext cx="10159606" cy="1527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927091-A31A-C326-13F7-54B84425D833}"/>
              </a:ext>
            </a:extLst>
          </p:cNvPr>
          <p:cNvSpPr/>
          <p:nvPr/>
        </p:nvSpPr>
        <p:spPr>
          <a:xfrm>
            <a:off x="294198" y="3037462"/>
            <a:ext cx="3108960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8D82AD85-8159-E079-5CB9-E6954613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85" y="101685"/>
            <a:ext cx="1091581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38100" dir="2700000" algn="tl" rotWithShape="0">
              <a:schemeClr val="bg2">
                <a:alpha val="40000"/>
              </a:schemeClr>
            </a:outerShdw>
          </a:effectLst>
        </p:spPr>
        <p:txBody>
          <a:bodyPr anchor="t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The hpDIRC Simulation Status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63D3B-C6FE-0DA4-D9AD-1501F788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69269" y="1368959"/>
            <a:ext cx="10967505" cy="6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7A17A-A874-ABB9-C172-39F094C2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274" y="141967"/>
            <a:ext cx="5565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F1633-0D0C-C7FB-C030-8CBD54E0E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32" y="141967"/>
            <a:ext cx="55658" cy="128016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8ACE7D5-7BB2-2732-09DF-40FDE07CA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3" y="3097312"/>
            <a:ext cx="2331206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Greg Kalicy</a:t>
            </a: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E1F8-272C-069F-2BA7-DE2727B86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559" y="3112836"/>
            <a:ext cx="1005840" cy="666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F177D5-E9EE-EFDD-046C-BAEC1E04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76952" y="154492"/>
            <a:ext cx="10967505" cy="6638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D59B35E-B03C-9803-FC07-1BF74DD4E527}"/>
              </a:ext>
            </a:extLst>
          </p:cNvPr>
          <p:cNvSpPr txBox="1"/>
          <p:nvPr/>
        </p:nvSpPr>
        <p:spPr>
          <a:xfrm>
            <a:off x="5203941" y="5427575"/>
            <a:ext cx="1739579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15</a:t>
            </a:r>
            <a:r>
              <a:rPr lang="en-PL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52EFD-4102-6CEF-6425-CC4AAF378887}"/>
              </a:ext>
            </a:extLst>
          </p:cNvPr>
          <p:cNvSpPr/>
          <p:nvPr/>
        </p:nvSpPr>
        <p:spPr>
          <a:xfrm>
            <a:off x="8507277" y="3037462"/>
            <a:ext cx="3635311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23DB996-805E-D2AE-FED4-0EFFD8D02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278" y="3097312"/>
            <a:ext cx="3636531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ePIC Collaboration Meeting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27;p1" descr="Chart, sunburst chart&#10;&#10;Description automatically generated">
            <a:extLst>
              <a:ext uri="{FF2B5EF4-FFF2-40B4-BE49-F238E27FC236}">
                <a16:creationId xmlns:a16="http://schemas.microsoft.com/office/drawing/2014/main" id="{2EA2537D-4BA7-C03D-A7FA-1B36ACE7E54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9" b="8998"/>
          <a:stretch/>
        </p:blipFill>
        <p:spPr>
          <a:xfrm>
            <a:off x="3608879" y="1457410"/>
            <a:ext cx="4799860" cy="382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3F9AEB-C078-F6C7-8776-A1FFA2FCDE31}"/>
              </a:ext>
            </a:extLst>
          </p:cNvPr>
          <p:cNvSpPr/>
          <p:nvPr/>
        </p:nvSpPr>
        <p:spPr>
          <a:xfrm>
            <a:off x="2273559" y="6016036"/>
            <a:ext cx="7819405" cy="7286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Datei:GSI Logo.svg">
            <a:extLst>
              <a:ext uri="{FF2B5EF4-FFF2-40B4-BE49-F238E27FC236}">
                <a16:creationId xmlns:a16="http://schemas.microsoft.com/office/drawing/2014/main" id="{925BA0BF-2B0F-1A67-2022-7643CF00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982" y="6240282"/>
            <a:ext cx="870514" cy="274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3D39DE-7A11-9842-6A8C-70C02D6DB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996" y="6240282"/>
            <a:ext cx="1089843" cy="2743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FADA3FC-E258-FC71-EB80-B509B142BF51}"/>
              </a:ext>
            </a:extLst>
          </p:cNvPr>
          <p:cNvGrpSpPr>
            <a:grpSpLocks noChangeAspect="1"/>
          </p:cNvGrpSpPr>
          <p:nvPr/>
        </p:nvGrpSpPr>
        <p:grpSpPr>
          <a:xfrm>
            <a:off x="2383373" y="6222666"/>
            <a:ext cx="893868" cy="309552"/>
            <a:chOff x="92836" y="559476"/>
            <a:chExt cx="2120292" cy="7342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956B56-6121-FE51-9ADF-CAF30576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36" y="559476"/>
              <a:ext cx="590965" cy="7342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E04471-E75C-4B40-1F2E-FAD115663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12" y="752214"/>
              <a:ext cx="1404616" cy="54153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57BBD80-DCC5-1161-F789-109F96F481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337" y="6103122"/>
            <a:ext cx="612804" cy="5486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9F58AD-018E-961D-1BE2-B8FAF19056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882" y="6103122"/>
            <a:ext cx="894906" cy="548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A65D6A-1C5C-D1D6-754A-8E8043F92B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580" y="6103122"/>
            <a:ext cx="557016" cy="548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436C71-9C5B-15A4-DC61-7C605E2ED1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29" y="6103122"/>
            <a:ext cx="973183" cy="548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20B01-C8EE-BCCC-5A49-D48E131048D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450" y="6103122"/>
            <a:ext cx="553443" cy="54864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75BF164E-4AA4-1322-C5FF-D169D544E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5237" y="6103122"/>
            <a:ext cx="53101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1166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18FDB-364C-255C-2BE1-8DB42E25C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0EA5D-5EB8-4730-0D5B-79E04F52D63D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Preparation for </a:t>
            </a:r>
            <a:r>
              <a:rPr lang="en-US" dirty="0">
                <a:solidFill>
                  <a:srgbClr val="0000CC"/>
                </a:solidFill>
              </a:rPr>
              <a:t>hpDIRC full chain test setup </a:t>
            </a:r>
            <a:r>
              <a:rPr lang="en-US" dirty="0"/>
              <a:t>operation at CRT </a:t>
            </a:r>
            <a:br>
              <a:rPr lang="en-US" dirty="0"/>
            </a:br>
            <a:r>
              <a:rPr lang="en-US" dirty="0"/>
              <a:t>(SBU, GSI, ODU)</a:t>
            </a:r>
            <a:endParaRPr lang="en-US" dirty="0"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F16DA33-8726-D819-DE0B-3C16B955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omputer generated image of a cross&#10;&#10;AI-generated content may be incorrect.">
            <a:extLst>
              <a:ext uri="{FF2B5EF4-FFF2-40B4-BE49-F238E27FC236}">
                <a16:creationId xmlns:a16="http://schemas.microsoft.com/office/drawing/2014/main" id="{E5F0B005-BC9F-2544-ADB5-0F854F144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r="19902" b="14767"/>
          <a:stretch>
            <a:fillRect/>
          </a:stretch>
        </p:blipFill>
        <p:spPr>
          <a:xfrm>
            <a:off x="8742784" y="1464566"/>
            <a:ext cx="3348632" cy="5085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8F3FC-87C2-E59C-EEB2-EEF4AE57044C}"/>
              </a:ext>
            </a:extLst>
          </p:cNvPr>
          <p:cNvSpPr txBox="1"/>
          <p:nvPr/>
        </p:nvSpPr>
        <p:spPr>
          <a:xfrm>
            <a:off x="8910735" y="608091"/>
            <a:ext cx="3012729" cy="83099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Nathan Shankman (SBU)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Jaydeep Datta (SBU)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Carlos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Ayerbe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Gayoso (ODU)</a:t>
            </a:r>
          </a:p>
        </p:txBody>
      </p:sp>
    </p:spTree>
    <p:extLst>
      <p:ext uri="{BB962C8B-B14F-4D97-AF65-F5344CB8AC3E}">
        <p14:creationId xmlns:p14="http://schemas.microsoft.com/office/powerpoint/2010/main" val="23282525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08654-12BB-E5AB-54EA-FF80DF9CECF7}"/>
              </a:ext>
            </a:extLst>
          </p:cNvPr>
          <p:cNvSpPr txBox="1"/>
          <p:nvPr/>
        </p:nvSpPr>
        <p:spPr>
          <a:xfrm>
            <a:off x="100585" y="649224"/>
            <a:ext cx="7807282" cy="269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noProof="1">
                <a:sym typeface="Symbol" charset="2"/>
              </a:rPr>
              <a:t>Stand-alone hpDIRC simulation, </a:t>
            </a:r>
            <a:r>
              <a:rPr lang="en-US" sz="2000" noProof="1">
                <a:solidFill>
                  <a:srgbClr val="0000FF"/>
                </a:solidFill>
                <a:sym typeface="Symbol" charset="2"/>
              </a:rPr>
              <a:t>validated in particle beams in 2018</a:t>
            </a:r>
            <a:r>
              <a:rPr lang="en-US" sz="2000" noProof="1">
                <a:sym typeface="Symbol" charset="2"/>
              </a:rPr>
              <a:t>, still essential for many studies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noProof="1">
                <a:cs typeface="Calibri" panose="020F0502020204030204" pitchFamily="34" charset="0"/>
              </a:rPr>
              <a:t>Important progres in understanding </a:t>
            </a:r>
            <a:r>
              <a:rPr lang="en-US" sz="2000" noProof="1">
                <a:solidFill>
                  <a:srgbClr val="0000FF"/>
                </a:solidFill>
                <a:cs typeface="Calibri" panose="020F0502020204030204" pitchFamily="34" charset="0"/>
              </a:rPr>
              <a:t>realistic tracking resolution </a:t>
            </a:r>
            <a:r>
              <a:rPr lang="en-US" sz="2000" noProof="1">
                <a:cs typeface="Calibri" panose="020F0502020204030204" pitchFamily="34" charset="0"/>
              </a:rPr>
              <a:t>and its </a:t>
            </a:r>
            <a:r>
              <a:rPr lang="en-US" sz="2000" noProof="1">
                <a:solidFill>
                  <a:srgbClr val="0000FF"/>
                </a:solidFill>
                <a:cs typeface="Calibri" panose="020F0502020204030204" pitchFamily="34" charset="0"/>
              </a:rPr>
              <a:t>impact on hpDIRC performnce</a:t>
            </a:r>
          </a:p>
          <a:p>
            <a:pPr marL="285750" indent="-285750">
              <a:lnSpc>
                <a:spcPct val="1300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2000" noProof="1">
                <a:cs typeface="Calibri" panose="020F0502020204030204" pitchFamily="34" charset="0"/>
              </a:rPr>
              <a:t>Effort on finishing integrstion of hpDIRC into the </a:t>
            </a:r>
            <a:r>
              <a:rPr lang="en-US" sz="2000" noProof="1">
                <a:solidFill>
                  <a:srgbClr val="0000FF"/>
                </a:solidFill>
                <a:cs typeface="Calibri" panose="020F0502020204030204" pitchFamily="34" charset="0"/>
              </a:rPr>
              <a:t>ePIC simulation software </a:t>
            </a:r>
            <a:r>
              <a:rPr lang="en-US" sz="2000" noProof="1">
                <a:cs typeface="Calibri" panose="020F0502020204030204" pitchFamily="34" charset="0"/>
              </a:rPr>
              <a:t>restarted  </a:t>
            </a:r>
            <a:endParaRPr lang="en-US" sz="2000" noProof="1">
              <a:solidFill>
                <a:srgbClr val="0066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1AA758D0-1AC9-69A7-2096-38B316DAB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135" y="3889829"/>
            <a:ext cx="3137747" cy="250272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216B6869-C9BD-3A17-FF0C-366AD476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Summary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8B17F-FED7-0351-3810-AFCAEBD02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582614"/>
            <a:ext cx="3235282" cy="32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266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71EEE-C8D6-5670-A8DA-25950701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86" y="1288923"/>
            <a:ext cx="6106040" cy="3402705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2090AEF4-5D4C-7E41-7554-3DC99270F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Expected hpDIRC Performance vs. Tracking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F17DB550-159B-D073-108C-78C01D04275A}"/>
              </a:ext>
            </a:extLst>
          </p:cNvPr>
          <p:cNvSpPr txBox="1"/>
          <p:nvPr/>
        </p:nvSpPr>
        <p:spPr>
          <a:xfrm>
            <a:off x="7895904" y="1121640"/>
            <a:ext cx="2924376" cy="34132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>
            <a:defPPr>
              <a:defRPr lang="en-US"/>
            </a:defPPr>
            <a:lvl1pPr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/K separation power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F455BD-05A1-7FA8-75A3-B39D2FDC47D2}"/>
              </a:ext>
            </a:extLst>
          </p:cNvPr>
          <p:cNvSpPr txBox="1"/>
          <p:nvPr/>
        </p:nvSpPr>
        <p:spPr>
          <a:xfrm>
            <a:off x="6786747" y="3940100"/>
            <a:ext cx="71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4FD66A-BB3B-3C33-8F24-9116E528EB57}"/>
              </a:ext>
            </a:extLst>
          </p:cNvPr>
          <p:cNvSpPr txBox="1"/>
          <p:nvPr/>
        </p:nvSpPr>
        <p:spPr>
          <a:xfrm>
            <a:off x="9307505" y="3901004"/>
            <a:ext cx="2731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time-based imaging reconstruction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686054-6440-336E-8A84-D16CC6E5737D}"/>
              </a:ext>
            </a:extLst>
          </p:cNvPr>
          <p:cNvSpPr txBox="1"/>
          <p:nvPr/>
        </p:nvSpPr>
        <p:spPr>
          <a:xfrm>
            <a:off x="1" y="3819505"/>
            <a:ext cx="5486400" cy="844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tabLst>
                <a:tab pos="285750" algn="l"/>
                <a:tab pos="628650" algn="l"/>
                <a:tab pos="747713" algn="l"/>
              </a:tabLst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</a:t>
            </a:r>
          </a:p>
          <a:p>
            <a:pPr>
              <a:lnSpc>
                <a:spcPct val="120000"/>
              </a:lnSpc>
              <a:spcBef>
                <a:spcPts val="300"/>
              </a:spcBef>
              <a:tabLst>
                <a:tab pos="285750" algn="l"/>
                <a:tab pos="628650" algn="l"/>
                <a:tab pos="747713" algn="l"/>
              </a:tabLst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reaching required hpDIRC performance. </a:t>
            </a:r>
          </a:p>
        </p:txBody>
      </p:sp>
      <p:sp>
        <p:nvSpPr>
          <p:cNvPr id="13" name="Google Shape;163;p13">
            <a:extLst>
              <a:ext uri="{FF2B5EF4-FFF2-40B4-BE49-F238E27FC236}">
                <a16:creationId xmlns:a16="http://schemas.microsoft.com/office/drawing/2014/main" id="{016300DE-CDC1-EEC7-E48A-6D2B3A734337}"/>
              </a:ext>
            </a:extLst>
          </p:cNvPr>
          <p:cNvSpPr txBox="1"/>
          <p:nvPr/>
        </p:nvSpPr>
        <p:spPr>
          <a:xfrm>
            <a:off x="7300277" y="4694982"/>
            <a:ext cx="4932045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80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studies performed with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Stand-alone Geant4 simulation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particles from particle gun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GeV/c momentum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1.7T magnetic field, no other ePIC subsystems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100ps time resolution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3;p13">
            <a:extLst>
              <a:ext uri="{FF2B5EF4-FFF2-40B4-BE49-F238E27FC236}">
                <a16:creationId xmlns:a16="http://schemas.microsoft.com/office/drawing/2014/main" id="{CAC2270D-424D-F6A8-5284-8C2D28CD38E8}"/>
              </a:ext>
            </a:extLst>
          </p:cNvPr>
          <p:cNvSpPr txBox="1"/>
          <p:nvPr/>
        </p:nvSpPr>
        <p:spPr>
          <a:xfrm>
            <a:off x="21074" y="832802"/>
            <a:ext cx="5252659" cy="290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80000"/>
              <a:tabLst>
                <a:tab pos="457200" algn="l"/>
              </a:tabLst>
            </a:pP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tracking angular resolution on hpDIRC performance</a:t>
            </a:r>
            <a:endParaRPr lang="en-US" sz="2000" i="1" dirty="0">
              <a:solidFill>
                <a:srgbClr val="006600"/>
              </a:solidFill>
              <a:latin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l-GR" dirty="0">
                <a:latin typeface="Calibri"/>
                <a:cs typeface="Calibri"/>
                <a:sym typeface="Calibri"/>
              </a:rPr>
              <a:t>π</a:t>
            </a:r>
            <a:r>
              <a:rPr lang="en-US" dirty="0">
                <a:latin typeface="Calibri"/>
                <a:cs typeface="Calibri"/>
                <a:sym typeface="Calibri"/>
              </a:rPr>
              <a:t>/K Cherenkov angle difference at 6 GeV/c: </a:t>
            </a:r>
            <a:r>
              <a:rPr lang="el-GR" dirty="0" err="1">
                <a:latin typeface="Calibri"/>
                <a:cs typeface="Calibri"/>
                <a:sym typeface="Calibri"/>
              </a:rPr>
              <a:t>ΔΘ</a:t>
            </a:r>
            <a:r>
              <a:rPr lang="en-US" baseline="-25000" dirty="0">
                <a:latin typeface="Calibri"/>
                <a:cs typeface="Calibri"/>
                <a:sym typeface="Calibri"/>
              </a:rPr>
              <a:t>c</a:t>
            </a:r>
            <a:r>
              <a:rPr lang="el-GR" dirty="0">
                <a:latin typeface="Calibri"/>
                <a:cs typeface="Calibri"/>
                <a:sym typeface="Calibri"/>
              </a:rPr>
              <a:t>≈</a:t>
            </a:r>
            <a:r>
              <a:rPr lang="en-US" dirty="0">
                <a:latin typeface="Calibri"/>
                <a:cs typeface="Calibri"/>
                <a:sym typeface="Calibri"/>
              </a:rPr>
              <a:t>3 mrad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latin typeface="Calibri"/>
                <a:cs typeface="Calibri"/>
                <a:sym typeface="Calibri"/>
              </a:rPr>
              <a:t>Yellow Report tracking requirement: 0.5 mrad resolution at 6 GeV/c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366EEF-7F43-1A2D-4D6A-69AD737DC327}"/>
              </a:ext>
            </a:extLst>
          </p:cNvPr>
          <p:cNvCxnSpPr>
            <a:cxnSpLocks/>
          </p:cNvCxnSpPr>
          <p:nvPr/>
        </p:nvCxnSpPr>
        <p:spPr>
          <a:xfrm>
            <a:off x="6695741" y="3297743"/>
            <a:ext cx="5223528" cy="0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741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A961DDC-F92D-6AFF-94CF-14767B0A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Photosensors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D0EA-5750-B7C3-A539-550476AD2F88}"/>
              </a:ext>
            </a:extLst>
          </p:cNvPr>
          <p:cNvSpPr/>
          <p:nvPr/>
        </p:nvSpPr>
        <p:spPr>
          <a:xfrm>
            <a:off x="100584" y="649224"/>
            <a:ext cx="6400855" cy="4935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tabLst>
                <a:tab pos="461963" algn="l"/>
              </a:tabLst>
            </a:pPr>
            <a:r>
              <a:rPr lang="en-US" sz="2000">
                <a:solidFill>
                  <a:srgbClr val="C00000"/>
                </a:solidFill>
              </a:rPr>
              <a:t>hpDIRC sensor requirements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>
                <a:solidFill>
                  <a:srgbClr val="0000FF"/>
                </a:solidFill>
              </a:rPr>
              <a:t>Single photon sensitivity in </a:t>
            </a:r>
            <a:r>
              <a:rPr lang="en-US" err="1">
                <a:solidFill>
                  <a:srgbClr val="0000FF"/>
                </a:solidFill>
              </a:rPr>
              <a:t>ePIC</a:t>
            </a:r>
            <a:r>
              <a:rPr lang="en-US">
                <a:solidFill>
                  <a:srgbClr val="0000FF"/>
                </a:solidFill>
              </a:rPr>
              <a:t> magnetic field</a:t>
            </a:r>
            <a:r>
              <a:rPr lang="en-US"/>
              <a:t>: 10</a:t>
            </a:r>
            <a:r>
              <a:rPr lang="en-US" baseline="30000"/>
              <a:t>6</a:t>
            </a:r>
            <a:r>
              <a:rPr lang="en-US"/>
              <a:t> gain at ~ 1T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>
                <a:solidFill>
                  <a:srgbClr val="006600"/>
                </a:solidFill>
              </a:rPr>
              <a:t>Fast timing for single photons</a:t>
            </a:r>
            <a:r>
              <a:rPr lang="en-US"/>
              <a:t>: timing precision (rms) &lt; 100 </a:t>
            </a:r>
            <a:r>
              <a:rPr lang="en-US" err="1"/>
              <a:t>ps</a:t>
            </a:r>
            <a:endParaRPr lang="en-US"/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/>
              <a:t>Large active area ratio for tiled sensors: goal &gt; 75%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/>
              <a:t>High PDE in visible range: goal &gt; 25% at 400 nm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/>
              <a:t>Small pixels: anode pixel size &lt; 3.5 mm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/>
              <a:t>Tolerance for high photon rates: goal &gt; 0.5 MHz/cm</a:t>
            </a:r>
            <a:r>
              <a:rPr lang="en-US" baseline="30000"/>
              <a:t>2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>
                <a:solidFill>
                  <a:srgbClr val="7030A0"/>
                </a:solidFill>
              </a:rPr>
              <a:t>Tolerance for high occupancies</a:t>
            </a:r>
            <a:r>
              <a:rPr lang="en-US"/>
              <a:t>: up to 200+ photoelectrons </a:t>
            </a:r>
            <a:br>
              <a:rPr lang="en-US"/>
            </a:br>
            <a:r>
              <a:rPr lang="en-US"/>
              <a:t>per particle, need DC-coupled anodes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461963" algn="l"/>
              </a:tabLst>
            </a:pPr>
            <a:r>
              <a:rPr lang="en-US"/>
              <a:t>Long lifetime: goal &gt; 10 C/cm</a:t>
            </a:r>
            <a:r>
              <a:rPr lang="en-US" baseline="30000"/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0882B9-D5F4-344D-1EE1-60619AB33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0" r="7763"/>
          <a:stretch/>
        </p:blipFill>
        <p:spPr>
          <a:xfrm>
            <a:off x="9917703" y="855231"/>
            <a:ext cx="1975260" cy="25603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F24601D-AD9E-6262-238F-6DFEFCA4492A}"/>
              </a:ext>
            </a:extLst>
          </p:cNvPr>
          <p:cNvSpPr/>
          <p:nvPr/>
        </p:nvSpPr>
        <p:spPr>
          <a:xfrm>
            <a:off x="10341936" y="613208"/>
            <a:ext cx="14381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Photek</a:t>
            </a:r>
            <a:r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MAPMT 253</a:t>
            </a:r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30F3E-4A21-DB23-4C9E-E2A246816B99}"/>
              </a:ext>
            </a:extLst>
          </p:cNvPr>
          <p:cNvSpPr/>
          <p:nvPr/>
        </p:nvSpPr>
        <p:spPr>
          <a:xfrm>
            <a:off x="10952200" y="959018"/>
            <a:ext cx="898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l-GR" sz="12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m pores</a:t>
            </a:r>
            <a:b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8x8 anodes</a:t>
            </a:r>
            <a:b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(PANDA)</a:t>
            </a:r>
            <a:endParaRPr lang="en-US" sz="12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D5F584-2804-35E3-16DD-6849D8D12EF9}"/>
              </a:ext>
            </a:extLst>
          </p:cNvPr>
          <p:cNvSpPr/>
          <p:nvPr/>
        </p:nvSpPr>
        <p:spPr>
          <a:xfrm>
            <a:off x="9739604" y="3300321"/>
            <a:ext cx="1420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Krauss, RICH2022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F641BF-93A4-BF06-FEB3-604935CF31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7"/>
          <a:stretch/>
        </p:blipFill>
        <p:spPr>
          <a:xfrm>
            <a:off x="7342649" y="2124783"/>
            <a:ext cx="2478690" cy="16852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2E67F1-ACA3-8B00-56A4-B24A53ACD5D9}"/>
              </a:ext>
            </a:extLst>
          </p:cNvPr>
          <p:cNvSpPr/>
          <p:nvPr/>
        </p:nvSpPr>
        <p:spPr>
          <a:xfrm>
            <a:off x="7932450" y="1911905"/>
            <a:ext cx="1540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PHOTONIS XP85012-S</a:t>
            </a:r>
            <a:endParaRPr lang="en-US" sz="1200">
              <a:solidFill>
                <a:srgbClr val="0066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AA0184-6780-6373-794E-9F50DB182441}"/>
              </a:ext>
            </a:extLst>
          </p:cNvPr>
          <p:cNvSpPr/>
          <p:nvPr/>
        </p:nvSpPr>
        <p:spPr>
          <a:xfrm>
            <a:off x="8768311" y="2967397"/>
            <a:ext cx="971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l-GR" sz="12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m pores</a:t>
            </a:r>
            <a:b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8x8 anodes</a:t>
            </a:r>
            <a:b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(PANDA)</a:t>
            </a:r>
            <a:endParaRPr lang="en-US" sz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4836FC-7E23-EAA3-BCBA-190F2EDFC40B}"/>
              </a:ext>
            </a:extLst>
          </p:cNvPr>
          <p:cNvSpPr/>
          <p:nvPr/>
        </p:nvSpPr>
        <p:spPr>
          <a:xfrm>
            <a:off x="10124313" y="907123"/>
            <a:ext cx="1699952" cy="22266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7D3F68-7DD1-6771-B0D2-E97C06F3EA16}"/>
              </a:ext>
            </a:extLst>
          </p:cNvPr>
          <p:cNvSpPr/>
          <p:nvPr/>
        </p:nvSpPr>
        <p:spPr>
          <a:xfrm>
            <a:off x="7647279" y="2188904"/>
            <a:ext cx="2092325" cy="145203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FA7BE1B5-A603-EC2B-56DE-09D42BB9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7" r="9500"/>
          <a:stretch/>
        </p:blipFill>
        <p:spPr>
          <a:xfrm>
            <a:off x="7464095" y="4310542"/>
            <a:ext cx="4329953" cy="22088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8B68F43-1B41-F7AF-BC54-9A16A290DDE4}"/>
              </a:ext>
            </a:extLst>
          </p:cNvPr>
          <p:cNvSpPr txBox="1"/>
          <p:nvPr/>
        </p:nvSpPr>
        <p:spPr>
          <a:xfrm>
            <a:off x="7342649" y="4029836"/>
            <a:ext cx="4819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7030A0"/>
                </a:solidFill>
              </a:rPr>
              <a:t>Expected number of photoelectrons per particle per 12 cm x 12 cm sensor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8DF49A-5C9C-18AA-AC2A-A2701E3F6E31}"/>
              </a:ext>
            </a:extLst>
          </p:cNvPr>
          <p:cNvSpPr/>
          <p:nvPr/>
        </p:nvSpPr>
        <p:spPr>
          <a:xfrm>
            <a:off x="7943849" y="4351341"/>
            <a:ext cx="3811717" cy="18690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BED94D-C9E9-B0A4-EB62-00D7DD16B91B}"/>
              </a:ext>
            </a:extLst>
          </p:cNvPr>
          <p:cNvSpPr/>
          <p:nvPr/>
        </p:nvSpPr>
        <p:spPr>
          <a:xfrm>
            <a:off x="9849707" y="4356708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</a:t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particles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132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CCD92-5A76-6C18-D03C-BF5862C9A279}"/>
              </a:ext>
            </a:extLst>
          </p:cNvPr>
          <p:cNvSpPr txBox="1"/>
          <p:nvPr/>
        </p:nvSpPr>
        <p:spPr>
          <a:xfrm>
            <a:off x="100584" y="649224"/>
            <a:ext cx="7943562" cy="5723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Stand-alone Geant4 Simulation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ea typeface="Calibri"/>
                <a:cs typeface="Calibri"/>
                <a:sym typeface="Calibri"/>
              </a:rPr>
              <a:t>Realistic optics, geometry, and material properties – based on prototypes and experimental data, wavelength-dependent material properties and processes </a:t>
            </a:r>
            <a:endParaRPr lang="en-US" sz="1600" dirty="0"/>
          </a:p>
          <a:p>
            <a:pPr marL="742950" lvl="1" indent="-285750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Validated with test beam data </a:t>
            </a:r>
          </a:p>
          <a:p>
            <a:pPr marL="742950" lvl="1" indent="-285750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effectLst/>
              </a:rPr>
              <a:t>Used for design optimization studie</a:t>
            </a:r>
            <a:r>
              <a:rPr lang="en-US" sz="1600" dirty="0"/>
              <a:t>s and to t</a:t>
            </a:r>
            <a:r>
              <a:rPr lang="en-US" sz="1600" dirty="0">
                <a:effectLst/>
              </a:rPr>
              <a:t>est novel design options </a:t>
            </a: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Full ePIC Simulation: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/>
              <a:t>Functionality of Stand-alone simulation imported</a:t>
            </a:r>
            <a:r>
              <a:rPr lang="en-GB" sz="1600" dirty="0"/>
              <a:t> and integrated</a:t>
            </a:r>
          </a:p>
          <a:p>
            <a:pPr marL="742950" lvl="1" indent="-288925">
              <a:lnSpc>
                <a:spcPct val="13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</a:rPr>
              <a:t>Re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peat physics background and detector impact study in the full software stack</a:t>
            </a:r>
            <a:endParaRPr lang="en-GB" sz="1600" dirty="0">
              <a:solidFill>
                <a:srgbClr val="0000FF"/>
              </a:solidFill>
              <a:effectLst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Reconstruction and </a:t>
            </a:r>
            <a:r>
              <a:rPr lang="en-US" sz="2000" dirty="0" err="1">
                <a:solidFill>
                  <a:srgbClr val="006600"/>
                </a:solidFill>
                <a:cs typeface="Arial" panose="020B0604020202020204" pitchFamily="34" charset="0"/>
              </a:rPr>
              <a:t>PID</a:t>
            </a: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 methods: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Geometrical</a:t>
            </a: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(BABAR-like), 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robust and fast method </a:t>
            </a:r>
            <a:r>
              <a:rPr lang="en-US" sz="1600" dirty="0">
                <a:cs typeface="Arial" panose="020B0604020202020204" pitchFamily="34" charset="0"/>
              </a:rPr>
              <a:t>based on Look-Up Tables,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delivers Cherenkov angle per particle and Single Photon Resolution (useful for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calibration and in prototype tests), does not depend on precise time measurement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Time Imaging </a:t>
            </a:r>
            <a:r>
              <a:rPr lang="en-US" sz="1600" dirty="0">
                <a:cs typeface="Arial" panose="020B0604020202020204" pitchFamily="34" charset="0"/>
              </a:rPr>
              <a:t>(</a:t>
            </a:r>
            <a:r>
              <a:rPr lang="en-US" sz="1600" dirty="0">
                <a:effectLst/>
              </a:rPr>
              <a:t>Belle II TOP-like), uses </a:t>
            </a:r>
            <a:r>
              <a:rPr lang="en-US" sz="1600" dirty="0">
                <a:solidFill>
                  <a:srgbClr val="C00000"/>
                </a:solidFill>
                <a:effectLst/>
              </a:rPr>
              <a:t>P</a:t>
            </a:r>
            <a:r>
              <a:rPr lang="en-US" sz="1600" dirty="0">
                <a:effectLst/>
              </a:rPr>
              <a:t>robability </a:t>
            </a:r>
            <a:r>
              <a:rPr lang="en-US" sz="1600" dirty="0">
                <a:solidFill>
                  <a:srgbClr val="C00000"/>
                </a:solidFill>
                <a:effectLst/>
              </a:rPr>
              <a:t>D</a:t>
            </a:r>
            <a:r>
              <a:rPr lang="en-US" sz="1600" dirty="0">
                <a:effectLst/>
              </a:rPr>
              <a:t>ensity </a:t>
            </a:r>
            <a:r>
              <a:rPr lang="en-US" sz="1600" dirty="0">
                <a:solidFill>
                  <a:srgbClr val="C00000"/>
                </a:solidFill>
                <a:effectLst/>
              </a:rPr>
              <a:t>F</a:t>
            </a:r>
            <a:r>
              <a:rPr lang="en-US" sz="1600" dirty="0">
                <a:effectLst/>
              </a:rPr>
              <a:t>unctions (analytical or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simulation-based), makes </a:t>
            </a:r>
            <a:r>
              <a:rPr lang="en-US" sz="1600" dirty="0">
                <a:solidFill>
                  <a:srgbClr val="0000FF"/>
                </a:solidFill>
                <a:effectLst/>
              </a:rPr>
              <a:t>optimum use of precision of position and time</a:t>
            </a:r>
            <a:r>
              <a:rPr lang="en-US" sz="1600" dirty="0">
                <a:effectLst/>
              </a:rPr>
              <a:t> information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Machine Learning based </a:t>
            </a:r>
            <a:r>
              <a:rPr lang="en-US" sz="1600" dirty="0">
                <a:cs typeface="Arial" panose="020B0604020202020204" pitchFamily="34" charset="0"/>
              </a:rPr>
              <a:t>– in preparation, using Foundation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65F61-CA42-DAC6-5282-C13F63792F12}"/>
              </a:ext>
            </a:extLst>
          </p:cNvPr>
          <p:cNvSpPr/>
          <p:nvPr/>
        </p:nvSpPr>
        <p:spPr>
          <a:xfrm>
            <a:off x="8879218" y="772573"/>
            <a:ext cx="2377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 events in hpDIRC simulation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7109570-7B88-58CF-8451-0ECC2699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7BCD7-5DEC-679D-CBC3-3E929FD19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84" y="1049572"/>
            <a:ext cx="4215031" cy="42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18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EB952-CDFB-F5CB-594D-C335098FA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9BBE5-7568-8FA5-DBCF-137188497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451" y="1601022"/>
            <a:ext cx="4667801" cy="2641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E7322-E5AB-39CB-4315-232469701043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erformance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effectLst/>
              </a:rPr>
              <a:t>in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magnetic field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using</a:t>
            </a:r>
            <a:r>
              <a:rPr lang="en-US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physics </a:t>
            </a:r>
            <a:br>
              <a:rPr lang="en-US" b="0" i="0" u="none" strike="noStrike" dirty="0">
                <a:solidFill>
                  <a:srgbClr val="0000CC"/>
                </a:solidFill>
                <a:effectLst/>
              </a:rPr>
            </a:b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events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(Pythia) to include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backgrounds, multiple tracks per bar </a:t>
            </a:r>
            <a:r>
              <a:rPr lang="en-US" b="0" i="0" u="none" strike="noStrike" dirty="0">
                <a:effectLst/>
              </a:rPr>
              <a:t>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D7803D9-0107-AAAB-0B89-F815FF33F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1459B-C2A7-2C64-1A9A-B2F378CB1180}"/>
              </a:ext>
            </a:extLst>
          </p:cNvPr>
          <p:cNvSpPr txBox="1"/>
          <p:nvPr/>
        </p:nvSpPr>
        <p:spPr>
          <a:xfrm>
            <a:off x="8041904" y="3314349"/>
            <a:ext cx="311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imaging reconstruction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0.5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mrad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tracking, 100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photon timing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85070F5-28CC-5262-4B1C-F8F8966E5A40}"/>
              </a:ext>
            </a:extLst>
          </p:cNvPr>
          <p:cNvSpPr txBox="1"/>
          <p:nvPr/>
        </p:nvSpPr>
        <p:spPr>
          <a:xfrm>
            <a:off x="8302289" y="1413203"/>
            <a:ext cx="2924376" cy="34132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/K separation power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0BA43-DD11-860C-3E5D-8C4540670928}"/>
              </a:ext>
            </a:extLst>
          </p:cNvPr>
          <p:cNvSpPr txBox="1"/>
          <p:nvPr/>
        </p:nvSpPr>
        <p:spPr>
          <a:xfrm>
            <a:off x="8041904" y="1881734"/>
            <a:ext cx="71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304B2-C8C8-21E2-0C33-8397201001C7}"/>
              </a:ext>
            </a:extLst>
          </p:cNvPr>
          <p:cNvSpPr txBox="1"/>
          <p:nvPr/>
        </p:nvSpPr>
        <p:spPr>
          <a:xfrm>
            <a:off x="3199840" y="6208776"/>
            <a:ext cx="9606545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tabLst>
                <a:tab pos="285750" algn="l"/>
                <a:tab pos="628650" algn="l"/>
                <a:tab pos="747713" algn="l"/>
              </a:tabLst>
            </a:pP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Performance requirements reached: ≥ 3 </a:t>
            </a:r>
            <a:r>
              <a:rPr lang="en-US" sz="20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s.d.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π/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separation at 6 GeV/c for all angles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B4DA05-DD5B-2BA2-569A-C0C380300E42}"/>
              </a:ext>
            </a:extLst>
          </p:cNvPr>
          <p:cNvCxnSpPr>
            <a:cxnSpLocks/>
          </p:cNvCxnSpPr>
          <p:nvPr/>
        </p:nvCxnSpPr>
        <p:spPr>
          <a:xfrm>
            <a:off x="8003113" y="3136820"/>
            <a:ext cx="4045928" cy="0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63;p13">
            <a:extLst>
              <a:ext uri="{FF2B5EF4-FFF2-40B4-BE49-F238E27FC236}">
                <a16:creationId xmlns:a16="http://schemas.microsoft.com/office/drawing/2014/main" id="{B5564D51-6616-71BF-BB2A-EA7F039D09C2}"/>
              </a:ext>
            </a:extLst>
          </p:cNvPr>
          <p:cNvSpPr txBox="1"/>
          <p:nvPr/>
        </p:nvSpPr>
        <p:spPr>
          <a:xfrm>
            <a:off x="8266059" y="4193078"/>
            <a:ext cx="3825357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80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studies performed with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Stand-alone Geant4 simulation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particles from particle gun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1.7T magnetic field, no other ePIC subsystems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0.5 mrad tracking resolution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80000"/>
              <a:buFont typeface="Wingdings" pitchFamily="2" charset="2"/>
              <a:buChar char="Ø"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100ps time resolution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D0EE9B-62F2-2085-62E7-9DC20E6B957F}"/>
              </a:ext>
            </a:extLst>
          </p:cNvPr>
          <p:cNvSpPr txBox="1"/>
          <p:nvPr/>
        </p:nvSpPr>
        <p:spPr>
          <a:xfrm>
            <a:off x="10026077" y="592687"/>
            <a:ext cx="2119491" cy="5847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Dzhygadlo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Llope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(WSU)</a:t>
            </a:r>
          </a:p>
        </p:txBody>
      </p:sp>
    </p:spTree>
    <p:extLst>
      <p:ext uri="{BB962C8B-B14F-4D97-AF65-F5344CB8AC3E}">
        <p14:creationId xmlns:p14="http://schemas.microsoft.com/office/powerpoint/2010/main" val="22902308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1C13-4707-B32B-26B7-1B2D9C0DC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F827DB-AA42-D417-B4EC-2EF3CB25CE16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Adopting hpDIRC reconstruction methods into full ePIC Simulation </a:t>
            </a:r>
            <a:br>
              <a:rPr lang="en-US" dirty="0"/>
            </a:br>
            <a:r>
              <a:rPr lang="en-US" dirty="0"/>
              <a:t>Stack (WSU)</a:t>
            </a:r>
            <a:endParaRPr lang="en-US" b="0" i="0" u="none" strike="noStrike" dirty="0"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375183B-82FE-5494-ED02-845C83072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FF771-B961-4CE0-223E-C746CB2BB936}"/>
              </a:ext>
            </a:extLst>
          </p:cNvPr>
          <p:cNvSpPr txBox="1"/>
          <p:nvPr/>
        </p:nvSpPr>
        <p:spPr>
          <a:xfrm>
            <a:off x="10026078" y="592687"/>
            <a:ext cx="1571874" cy="33855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Llope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(WSU)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F7474-46B4-CC49-F393-884723D54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63" y="1181451"/>
            <a:ext cx="2655763" cy="2649894"/>
          </a:xfrm>
          <a:prstGeom prst="rect">
            <a:avLst/>
          </a:prstGeom>
        </p:spPr>
      </p:pic>
      <p:pic>
        <p:nvPicPr>
          <p:cNvPr id="15" name="Picture 14" descr="A circular object with many squares&#10;&#10;AI-generated content may be incorrect.">
            <a:extLst>
              <a:ext uri="{FF2B5EF4-FFF2-40B4-BE49-F238E27FC236}">
                <a16:creationId xmlns:a16="http://schemas.microsoft.com/office/drawing/2014/main" id="{BF53B6C5-F5BF-2084-E728-0985BD89E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63" y="3918857"/>
            <a:ext cx="2685704" cy="26498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0AC621-6CD0-5C09-BD48-B206870BED6D}"/>
              </a:ext>
            </a:extLst>
          </p:cNvPr>
          <p:cNvSpPr/>
          <p:nvPr/>
        </p:nvSpPr>
        <p:spPr>
          <a:xfrm>
            <a:off x="9370301" y="949903"/>
            <a:ext cx="2821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in stand-alone and ePIC simulation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284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D75B-DC06-916F-40AE-8F556237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99D5B-A73F-A19C-BF0B-4C42389AB131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</a:rPr>
              <a:t>Perf</a:t>
            </a:r>
            <a:r>
              <a:rPr lang="en-US" dirty="0"/>
              <a:t>ormance with latest </a:t>
            </a:r>
            <a:r>
              <a:rPr lang="en-US" dirty="0">
                <a:solidFill>
                  <a:srgbClr val="0000CC"/>
                </a:solidFill>
              </a:rPr>
              <a:t>ePIC angular track resolution maps </a:t>
            </a:r>
            <a:r>
              <a:rPr lang="en-US" dirty="0"/>
              <a:t>(GSI)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45312457-0B93-415B-7947-274E4F4EF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BE31097-A16A-DE91-D806-7F40D2F491E7}"/>
              </a:ext>
            </a:extLst>
          </p:cNvPr>
          <p:cNvSpPr txBox="1"/>
          <p:nvPr/>
        </p:nvSpPr>
        <p:spPr>
          <a:xfrm>
            <a:off x="8580300" y="1510146"/>
            <a:ext cx="2924376" cy="34132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>
            <a:defPPr>
              <a:defRPr lang="en-US"/>
            </a:defPPr>
            <a:lvl1pPr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/K separation power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F5C0B-5061-DF5E-BB76-B00A14DCFA1E}"/>
              </a:ext>
            </a:extLst>
          </p:cNvPr>
          <p:cNvSpPr txBox="1"/>
          <p:nvPr/>
        </p:nvSpPr>
        <p:spPr>
          <a:xfrm>
            <a:off x="10026077" y="592687"/>
            <a:ext cx="2119491" cy="5847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Dzhygadlo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 Posik (TU)</a:t>
            </a:r>
          </a:p>
        </p:txBody>
      </p:sp>
      <p:pic>
        <p:nvPicPr>
          <p:cNvPr id="24" name="Picture 23" descr="A graph of a tracking resolution&#10;&#10;AI-generated content may be incorrect.">
            <a:extLst>
              <a:ext uri="{FF2B5EF4-FFF2-40B4-BE49-F238E27FC236}">
                <a16:creationId xmlns:a16="http://schemas.microsoft.com/office/drawing/2014/main" id="{6F7DA251-F08B-AE7D-E458-58D45D28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/>
          <a:stretch>
            <a:fillRect/>
          </a:stretch>
        </p:blipFill>
        <p:spPr>
          <a:xfrm>
            <a:off x="7336496" y="1773216"/>
            <a:ext cx="4827734" cy="261239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C51E9B-AA60-74F5-5BF8-739A0861C1C3}"/>
              </a:ext>
            </a:extLst>
          </p:cNvPr>
          <p:cNvCxnSpPr>
            <a:cxnSpLocks/>
          </p:cNvCxnSpPr>
          <p:nvPr/>
        </p:nvCxnSpPr>
        <p:spPr>
          <a:xfrm>
            <a:off x="7892445" y="3297906"/>
            <a:ext cx="4167185" cy="0"/>
          </a:xfrm>
          <a:prstGeom prst="line">
            <a:avLst/>
          </a:prstGeom>
          <a:ln w="19050">
            <a:solidFill>
              <a:srgbClr val="7030A0">
                <a:alpha val="37412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F7D94E-C6D3-BE67-B585-822A1121DE8A}"/>
              </a:ext>
            </a:extLst>
          </p:cNvPr>
          <p:cNvSpPr txBox="1"/>
          <p:nvPr/>
        </p:nvSpPr>
        <p:spPr>
          <a:xfrm>
            <a:off x="7892976" y="3758644"/>
            <a:ext cx="71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7329BE-C099-1B45-9D79-5C4BA4391273}"/>
              </a:ext>
            </a:extLst>
          </p:cNvPr>
          <p:cNvSpPr txBox="1"/>
          <p:nvPr/>
        </p:nvSpPr>
        <p:spPr>
          <a:xfrm>
            <a:off x="9379166" y="3698858"/>
            <a:ext cx="2731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time-based imaging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96562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58C8F-E370-1191-0ED3-32E8E30A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light fixture&#10;&#10;AI-generated content may be incorrect.">
            <a:extLst>
              <a:ext uri="{FF2B5EF4-FFF2-40B4-BE49-F238E27FC236}">
                <a16:creationId xmlns:a16="http://schemas.microsoft.com/office/drawing/2014/main" id="{36B14E76-1879-1508-77A9-9BF7A0882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33" y="1602895"/>
            <a:ext cx="2854283" cy="2749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A7CA4-F796-0806-5B24-1076E3542335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Verifying </a:t>
            </a:r>
            <a:r>
              <a:rPr lang="en-US" dirty="0">
                <a:solidFill>
                  <a:srgbClr val="0000CC"/>
                </a:solidFill>
              </a:rPr>
              <a:t>optimal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s</a:t>
            </a:r>
            <a:r>
              <a:rPr lang="en-US" dirty="0">
                <a:solidFill>
                  <a:srgbClr val="0000CC"/>
                </a:solidFill>
                <a:effectLst/>
              </a:rPr>
              <a:t>enso</a:t>
            </a:r>
            <a:r>
              <a:rPr lang="en-US" dirty="0">
                <a:solidFill>
                  <a:srgbClr val="0000CC"/>
                </a:solidFill>
              </a:rPr>
              <a:t>r coverage </a:t>
            </a:r>
            <a:r>
              <a:rPr lang="en-US" dirty="0"/>
              <a:t>(CUA, </a:t>
            </a:r>
            <a:r>
              <a:rPr lang="en-US" dirty="0" err="1"/>
              <a:t>GSI</a:t>
            </a:r>
            <a:r>
              <a:rPr lang="en-US" dirty="0"/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8A8E0F0-A0F4-014C-86C6-EE3932F0D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250A1D-6878-74A3-DAD2-50DC663A67F4}"/>
              </a:ext>
            </a:extLst>
          </p:cNvPr>
          <p:cNvSpPr txBox="1"/>
          <p:nvPr/>
        </p:nvSpPr>
        <p:spPr>
          <a:xfrm>
            <a:off x="10026077" y="592687"/>
            <a:ext cx="2119491" cy="83099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Dzhygadlo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Imran Hossain (CUA)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Kris Cleveland (JLab)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B9E-309B-5583-A777-5137BCEA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89" y="3783413"/>
            <a:ext cx="2379268" cy="1440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FB0C2-6689-251E-DEFE-3AEB127D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65" t="10703" r="16159" b="6385"/>
          <a:stretch>
            <a:fillRect/>
          </a:stretch>
        </p:blipFill>
        <p:spPr>
          <a:xfrm>
            <a:off x="9766301" y="4960259"/>
            <a:ext cx="2379267" cy="15898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DFD68D-FD3D-20B8-6EDB-9A23C8771FE0}"/>
              </a:ext>
            </a:extLst>
          </p:cNvPr>
          <p:cNvSpPr/>
          <p:nvPr/>
        </p:nvSpPr>
        <p:spPr>
          <a:xfrm>
            <a:off x="9535439" y="1495429"/>
            <a:ext cx="2257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Backplane of hpDIRC readout box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A36530-BBFA-7668-84C0-412D59FEDBBA}"/>
              </a:ext>
            </a:extLst>
          </p:cNvPr>
          <p:cNvSpPr/>
          <p:nvPr/>
        </p:nvSpPr>
        <p:spPr>
          <a:xfrm>
            <a:off x="10119957" y="4553763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arrangements 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5x4 array of sensors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439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4DC7C-91C8-669F-D121-D40D6265B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8B4B6-4C73-B39D-E5C6-96561F0822B0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Study of the impact of </a:t>
            </a:r>
            <a:r>
              <a:rPr lang="en-US" dirty="0">
                <a:solidFill>
                  <a:srgbClr val="0000CC"/>
                </a:solidFill>
              </a:rPr>
              <a:t>b</a:t>
            </a:r>
            <a:r>
              <a:rPr lang="en-US" dirty="0">
                <a:solidFill>
                  <a:srgbClr val="0000CC"/>
                </a:solidFill>
                <a:effectLst/>
              </a:rPr>
              <a:t>ar imperfections </a:t>
            </a:r>
            <a:r>
              <a:rPr lang="en-US" dirty="0">
                <a:effectLst/>
              </a:rPr>
              <a:t>on the </a:t>
            </a:r>
            <a:r>
              <a:rPr lang="en-US" dirty="0" err="1">
                <a:effectLst/>
              </a:rPr>
              <a:t>hpDIRC</a:t>
            </a:r>
            <a:r>
              <a:rPr lang="en-US" dirty="0">
                <a:effectLst/>
              </a:rPr>
              <a:t> performance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relevant for the </a:t>
            </a:r>
            <a:r>
              <a:rPr lang="en-US" dirty="0" err="1">
                <a:effectLst/>
              </a:rPr>
              <a:t>BaBar</a:t>
            </a:r>
            <a:r>
              <a:rPr lang="en-US" dirty="0"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DE1564B-F6ED-14F6-C283-14DEFC682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B048AA-6105-D1AC-612C-9627EB667D52}"/>
              </a:ext>
            </a:extLst>
          </p:cNvPr>
          <p:cNvSpPr txBox="1"/>
          <p:nvPr/>
        </p:nvSpPr>
        <p:spPr>
          <a:xfrm>
            <a:off x="9498563" y="592687"/>
            <a:ext cx="2220687" cy="33855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Dzhygadlo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6B165-237D-4697-C0F1-5781AEA93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389" y="2010034"/>
            <a:ext cx="4431027" cy="28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31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85667-5553-FB57-3641-E0EB11AC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100A6F-35EC-B2EC-C444-9B5E7337043E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Impact of </a:t>
            </a:r>
            <a:r>
              <a:rPr lang="en-US" dirty="0">
                <a:solidFill>
                  <a:srgbClr val="0000CC"/>
                </a:solidFill>
              </a:rPr>
              <a:t>bar/lens misalignments </a:t>
            </a:r>
            <a:r>
              <a:rPr lang="en-US" dirty="0"/>
              <a:t>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Machine L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earning approach to reconstruction and generating PDFs (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W&amp;M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9932215-C292-F6A5-183B-0D66216F9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4629D-2A49-409F-2571-F19B9C1D90FA}"/>
              </a:ext>
            </a:extLst>
          </p:cNvPr>
          <p:cNvSpPr txBox="1"/>
          <p:nvPr/>
        </p:nvSpPr>
        <p:spPr>
          <a:xfrm>
            <a:off x="10026078" y="592687"/>
            <a:ext cx="1693172" cy="33855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Afaf </a:t>
            </a:r>
            <a:r>
              <a:rPr lang="en-US" sz="1600" dirty="0"/>
              <a:t>Wasili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(Jazan)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9747-A01E-B63D-B01C-585E1A0E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043" y="1740568"/>
            <a:ext cx="3170957" cy="2272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4779-B973-6693-965C-554A2CAF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043" y="4326654"/>
            <a:ext cx="3124610" cy="2059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5B724-963D-12B5-A18F-E74CFE1F6277}"/>
              </a:ext>
            </a:extLst>
          </p:cNvPr>
          <p:cNvSpPr/>
          <p:nvPr/>
        </p:nvSpPr>
        <p:spPr>
          <a:xfrm>
            <a:off x="9729056" y="1512088"/>
            <a:ext cx="19870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bar misalignment 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EFA2E-0054-0F6B-CB44-EAEACE99D4C4}"/>
              </a:ext>
            </a:extLst>
          </p:cNvPr>
          <p:cNvSpPr/>
          <p:nvPr/>
        </p:nvSpPr>
        <p:spPr>
          <a:xfrm>
            <a:off x="10096933" y="4103294"/>
            <a:ext cx="97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 rotation 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094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0F1A-A9DB-901D-7A03-E1CA0CC3D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33BD66-3066-ECFC-BBAD-1CCB7049BC5E}"/>
              </a:ext>
            </a:extLst>
          </p:cNvPr>
          <p:cNvSpPr txBox="1"/>
          <p:nvPr/>
        </p:nvSpPr>
        <p:spPr>
          <a:xfrm>
            <a:off x="100584" y="649224"/>
            <a:ext cx="7771318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2000" dirty="0">
                <a:solidFill>
                  <a:srgbClr val="006600"/>
                </a:solidFill>
                <a:cs typeface="Arial" panose="020B0604020202020204" pitchFamily="34" charset="0"/>
              </a:rPr>
              <a:t>Recent hpDIRC related studies: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cs typeface="Calibri"/>
                <a:sym typeface="Calibri"/>
              </a:rPr>
              <a:t>Confirmed robust p</a:t>
            </a: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erformance in magnetic field, using physics </a:t>
            </a:r>
            <a:b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events (Pythia) to include backgrounds, multiple tracks per bar (WSU)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Adopting hpDIRC reconstruction methods into full ePIC Simulation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Stack (WSU)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Perf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ormance with latest ePIC angular track resolution maps (GSI)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High-precision angular resolution crucial for reaching required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performance. </a:t>
            </a:r>
            <a:endParaRPr lang="en-US" b="0" i="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Verifying optimal s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enso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 coverage (CUA,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GSI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Study of the impact of b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ar imperfections on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hpDIRC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performance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relevant for the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BaBar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bar refurbishment (GSI)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Impact of bar/lens misalignments on performance (Jazan)</a:t>
            </a: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CC"/>
                </a:solidFill>
                <a:effectLst/>
              </a:rPr>
              <a:t>Machine L</a:t>
            </a:r>
            <a:r>
              <a:rPr lang="en-US" dirty="0">
                <a:solidFill>
                  <a:srgbClr val="0000CC"/>
                </a:solidFill>
              </a:rPr>
              <a:t>earning </a:t>
            </a:r>
            <a:r>
              <a:rPr lang="en-US" dirty="0"/>
              <a:t>approach to reconstruction and generating PDFs (</a:t>
            </a:r>
            <a:r>
              <a:rPr lang="en-US" dirty="0" err="1"/>
              <a:t>W&amp;M</a:t>
            </a:r>
            <a:r>
              <a:rPr lang="en-US" dirty="0"/>
              <a:t>)</a:t>
            </a:r>
            <a:endParaRPr lang="en-US" dirty="0">
              <a:effectLst/>
            </a:endParaRPr>
          </a:p>
          <a:p>
            <a:pPr marL="571500" lvl="1" indent="-28575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Preparation for hpDIRC full chain test setup operation at CRT </a:t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(SBU, GSI, ODU)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A427B35-08F2-C73F-7F14-B0F3E580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Simulation</a:t>
            </a:r>
            <a:endParaRPr kumimoji="0" lang="de-DE" sz="3200" b="0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E08A3-BCFA-A7CB-F60F-ACD0CFA2B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91" r="3291"/>
          <a:stretch>
            <a:fillRect/>
          </a:stretch>
        </p:blipFill>
        <p:spPr>
          <a:xfrm rot="5400000">
            <a:off x="7962109" y="2345581"/>
            <a:ext cx="6018271" cy="2441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80D99-22C1-1086-83E9-563DA827A075}"/>
              </a:ext>
            </a:extLst>
          </p:cNvPr>
          <p:cNvSpPr txBox="1"/>
          <p:nvPr/>
        </p:nvSpPr>
        <p:spPr>
          <a:xfrm>
            <a:off x="9834464" y="611349"/>
            <a:ext cx="22831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James Giroux (</a:t>
            </a:r>
            <a:r>
              <a:rPr lang="en-US" sz="1600" dirty="0" err="1">
                <a:solidFill>
                  <a:schemeClr val="bg1"/>
                </a:solidFill>
              </a:rPr>
              <a:t>W&amp;M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Cristiano Fanelli (</a:t>
            </a:r>
            <a:r>
              <a:rPr lang="en-US" sz="1600" dirty="0" err="1">
                <a:solidFill>
                  <a:schemeClr val="bg1"/>
                </a:solidFill>
              </a:rPr>
              <a:t>W&amp;M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57057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10061"/>
        </a:accent1>
        <a:accent2>
          <a:srgbClr val="0000E1"/>
        </a:accent2>
        <a:accent3>
          <a:srgbClr val="FFFFFF"/>
        </a:accent3>
        <a:accent4>
          <a:srgbClr val="000000"/>
        </a:accent4>
        <a:accent5>
          <a:srgbClr val="B7AAB7"/>
        </a:accent5>
        <a:accent6>
          <a:srgbClr val="0000CC"/>
        </a:accent6>
        <a:hlink>
          <a:srgbClr val="006E00"/>
        </a:hlink>
        <a:folHlink>
          <a:srgbClr val="E1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104329</TotalTime>
  <Words>1781</Words>
  <Application>Microsoft Macintosh PowerPoint</Application>
  <PresentationFormat>Widescreen</PresentationFormat>
  <Paragraphs>172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Jochen Schwiening</dc:creator>
  <cp:lastModifiedBy>Kalicy, Grzegorz</cp:lastModifiedBy>
  <cp:revision>1536</cp:revision>
  <cp:lastPrinted>2025-07-15T12:37:38Z</cp:lastPrinted>
  <dcterms:created xsi:type="dcterms:W3CDTF">2019-09-14T20:42:24Z</dcterms:created>
  <dcterms:modified xsi:type="dcterms:W3CDTF">2025-07-15T12:37:55Z</dcterms:modified>
</cp:coreProperties>
</file>