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2" r:id="rId4"/>
    <p:sldId id="265" r:id="rId5"/>
    <p:sldId id="266" r:id="rId6"/>
    <p:sldId id="267" r:id="rId7"/>
    <p:sldId id="268" r:id="rId8"/>
    <p:sldId id="269" r:id="rId9"/>
    <p:sldId id="261" r:id="rId1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0" d="100"/>
          <a:sy n="50" d="100"/>
        </p:scale>
        <p:origin x="43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441820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576245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325197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5716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3783213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69982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260998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356003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156985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574223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9226352F-2852-4170-9272-FAA6233B1E34}" type="datetimeFigureOut">
              <a:rPr lang="zh-TW" altLang="en-US" smtClean="0"/>
              <a:t>2025/8/21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1372955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6352F-2852-4170-9272-FAA6233B1E34}" type="datetimeFigureOut">
              <a:rPr lang="zh-TW" altLang="en-US" smtClean="0"/>
              <a:t>2025/8/21</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C41A-9057-4FAA-9A1B-C861AB6C3CC4}" type="slidenum">
              <a:rPr lang="zh-TW" altLang="en-US" smtClean="0"/>
              <a:t>‹#›</a:t>
            </a:fld>
            <a:endParaRPr lang="zh-TW" altLang="en-US"/>
          </a:p>
        </p:txBody>
      </p:sp>
    </p:spTree>
    <p:extLst>
      <p:ext uri="{BB962C8B-B14F-4D97-AF65-F5344CB8AC3E}">
        <p14:creationId xmlns:p14="http://schemas.microsoft.com/office/powerpoint/2010/main" val="1138809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122714" y="1122363"/>
            <a:ext cx="7946571" cy="2387600"/>
          </a:xfrm>
        </p:spPr>
        <p:txBody>
          <a:bodyPr>
            <a:normAutofit/>
          </a:bodyPr>
          <a:lstStyle/>
          <a:p>
            <a:r>
              <a:rPr lang="en-US" altLang="zh-TW" dirty="0" smtClean="0"/>
              <a:t>Use AI to Retrieve Plots Effectively</a:t>
            </a:r>
            <a:endParaRPr lang="zh-TW" altLang="en-US" dirty="0"/>
          </a:p>
        </p:txBody>
      </p:sp>
      <p:sp>
        <p:nvSpPr>
          <p:cNvPr id="3" name="副標題 2"/>
          <p:cNvSpPr>
            <a:spLocks noGrp="1"/>
          </p:cNvSpPr>
          <p:nvPr>
            <p:ph type="subTitle" idx="1"/>
          </p:nvPr>
        </p:nvSpPr>
        <p:spPr/>
        <p:txBody>
          <a:bodyPr>
            <a:normAutofit/>
          </a:bodyPr>
          <a:lstStyle/>
          <a:p>
            <a:r>
              <a:rPr lang="en-US" altLang="zh-TW" dirty="0" smtClean="0"/>
              <a:t>Cheng-</a:t>
            </a:r>
            <a:r>
              <a:rPr lang="en-US" altLang="zh-TW" dirty="0" err="1" smtClean="0"/>
              <a:t>Juei</a:t>
            </a:r>
            <a:r>
              <a:rPr lang="en-US" altLang="zh-TW" dirty="0" smtClean="0"/>
              <a:t> (Fish) Yu</a:t>
            </a:r>
          </a:p>
          <a:p>
            <a:r>
              <a:rPr lang="en-US" altLang="zh-TW" dirty="0" smtClean="0"/>
              <a:t>fishyu@iii.org.tw</a:t>
            </a:r>
          </a:p>
          <a:p>
            <a:r>
              <a:rPr lang="en-US" altLang="zh-TW" dirty="0" smtClean="0"/>
              <a:t>Institute for Information Industry, Taipei, Taiwan</a:t>
            </a:r>
          </a:p>
        </p:txBody>
      </p:sp>
    </p:spTree>
    <p:extLst>
      <p:ext uri="{BB962C8B-B14F-4D97-AF65-F5344CB8AC3E}">
        <p14:creationId xmlns:p14="http://schemas.microsoft.com/office/powerpoint/2010/main" val="2574528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5848816" y="0"/>
            <a:ext cx="6208961" cy="6858000"/>
          </a:xfrm>
          <a:prstGeom prst="rect">
            <a:avLst/>
          </a:prstGeom>
        </p:spPr>
      </p:pic>
      <p:sp>
        <p:nvSpPr>
          <p:cNvPr id="7" name="文字方塊 6"/>
          <p:cNvSpPr txBox="1"/>
          <p:nvPr/>
        </p:nvSpPr>
        <p:spPr>
          <a:xfrm>
            <a:off x="9602295" y="180459"/>
            <a:ext cx="1751505" cy="369332"/>
          </a:xfrm>
          <a:prstGeom prst="rect">
            <a:avLst/>
          </a:prstGeom>
          <a:ln w="3175">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none" rtlCol="0">
            <a:spAutoFit/>
          </a:bodyPr>
          <a:lstStyle/>
          <a:p>
            <a:r>
              <a:rPr lang="en-US" altLang="zh-TW" dirty="0" smtClean="0"/>
              <a:t>Context Diagram</a:t>
            </a:r>
            <a:endParaRPr lang="zh-TW" altLang="en-US" dirty="0"/>
          </a:p>
        </p:txBody>
      </p:sp>
      <p:sp>
        <p:nvSpPr>
          <p:cNvPr id="11" name="矩形 10"/>
          <p:cNvSpPr/>
          <p:nvPr/>
        </p:nvSpPr>
        <p:spPr>
          <a:xfrm>
            <a:off x="99588" y="2413337"/>
            <a:ext cx="5920852" cy="923330"/>
          </a:xfrm>
          <a:prstGeom prst="rect">
            <a:avLst/>
          </a:prstGeom>
          <a:ln w="3175">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none" rtlCol="0">
            <a:spAutoFit/>
          </a:bodyPr>
          <a:lstStyle/>
          <a:p>
            <a:r>
              <a:rPr lang="en-US" altLang="zh-TW" dirty="0"/>
              <a:t>Demo site: </a:t>
            </a:r>
            <a:r>
              <a:rPr lang="en-US" altLang="zh-TW" dirty="0">
                <a:solidFill>
                  <a:srgbClr val="FF0000"/>
                </a:solidFill>
              </a:rPr>
              <a:t>https://</a:t>
            </a:r>
            <a:r>
              <a:rPr lang="en-US" altLang="zh-TW" dirty="0" smtClean="0">
                <a:solidFill>
                  <a:srgbClr val="FF0000"/>
                </a:solidFill>
              </a:rPr>
              <a:t>pdf2txt.eastus.cloudapp.azure.com/qabot</a:t>
            </a:r>
            <a:endParaRPr lang="en-US" altLang="zh-TW" dirty="0">
              <a:solidFill>
                <a:srgbClr val="FF0000"/>
              </a:solidFill>
            </a:endParaRPr>
          </a:p>
          <a:p>
            <a:endParaRPr lang="en-US" altLang="zh-TW" dirty="0"/>
          </a:p>
          <a:p>
            <a:r>
              <a:rPr lang="en-US" altLang="zh-TW" dirty="0"/>
              <a:t>Username (Web Portal): </a:t>
            </a:r>
            <a:r>
              <a:rPr lang="en-US" altLang="zh-TW" dirty="0" err="1"/>
              <a:t>PDFsphenix</a:t>
            </a:r>
            <a:r>
              <a:rPr lang="en-US" altLang="zh-TW" dirty="0"/>
              <a:t> (no password </a:t>
            </a:r>
            <a:r>
              <a:rPr lang="en-US" altLang="zh-TW"/>
              <a:t>required</a:t>
            </a:r>
            <a:r>
              <a:rPr lang="en-US" altLang="zh-TW" smtClean="0"/>
              <a:t>)</a:t>
            </a:r>
            <a:endParaRPr lang="en-US" altLang="zh-TW" dirty="0"/>
          </a:p>
        </p:txBody>
      </p:sp>
      <p:sp>
        <p:nvSpPr>
          <p:cNvPr id="12" name="標題 1"/>
          <p:cNvSpPr>
            <a:spLocks noGrp="1"/>
          </p:cNvSpPr>
          <p:nvPr>
            <p:ph type="title"/>
          </p:nvPr>
        </p:nvSpPr>
        <p:spPr>
          <a:xfrm>
            <a:off x="838200" y="365125"/>
            <a:ext cx="10515600" cy="1325563"/>
          </a:xfrm>
        </p:spPr>
        <p:txBody>
          <a:bodyPr/>
          <a:lstStyle/>
          <a:p>
            <a:r>
              <a:rPr lang="en-US" altLang="zh-TW" dirty="0" smtClean="0"/>
              <a:t>Give a try</a:t>
            </a:r>
            <a:endParaRPr lang="zh-TW" altLang="en-US" dirty="0"/>
          </a:p>
        </p:txBody>
      </p:sp>
    </p:spTree>
    <p:extLst>
      <p:ext uri="{BB962C8B-B14F-4D97-AF65-F5344CB8AC3E}">
        <p14:creationId xmlns:p14="http://schemas.microsoft.com/office/powerpoint/2010/main" val="3208473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What we did</a:t>
            </a:r>
            <a:endParaRPr lang="zh-TW" altLang="en-US" dirty="0"/>
          </a:p>
        </p:txBody>
      </p:sp>
      <p:sp>
        <p:nvSpPr>
          <p:cNvPr id="3" name="內容版面配置區 2"/>
          <p:cNvSpPr>
            <a:spLocks noGrp="1"/>
          </p:cNvSpPr>
          <p:nvPr>
            <p:ph idx="1"/>
          </p:nvPr>
        </p:nvSpPr>
        <p:spPr/>
        <p:txBody>
          <a:bodyPr>
            <a:normAutofit/>
          </a:bodyPr>
          <a:lstStyle/>
          <a:p>
            <a:pPr marL="514350" indent="-514350">
              <a:buFont typeface="Wingdings" panose="05000000000000000000" pitchFamily="2" charset="2"/>
              <a:buAutoNum type="circleNumWdWhitePlain"/>
            </a:pPr>
            <a:r>
              <a:rPr lang="en-US" altLang="zh-TW" dirty="0"/>
              <a:t>Data Collection and </a:t>
            </a:r>
            <a:r>
              <a:rPr lang="en-US" altLang="zh-TW" dirty="0" smtClean="0"/>
              <a:t>Cleaning</a:t>
            </a:r>
          </a:p>
          <a:p>
            <a:pPr marL="514350" indent="-514350">
              <a:buFont typeface="Wingdings" panose="05000000000000000000" pitchFamily="2" charset="2"/>
              <a:buAutoNum type="circleNumWdWhitePlain"/>
            </a:pPr>
            <a:r>
              <a:rPr lang="en-US" altLang="zh-TW" dirty="0"/>
              <a:t>PDF Conversion and Text </a:t>
            </a:r>
            <a:r>
              <a:rPr lang="en-US" altLang="zh-TW" dirty="0" smtClean="0"/>
              <a:t>Extraction</a:t>
            </a:r>
          </a:p>
          <a:p>
            <a:pPr marL="514350" indent="-514350">
              <a:buFont typeface="Wingdings" panose="05000000000000000000" pitchFamily="2" charset="2"/>
              <a:buAutoNum type="circleNumWdWhitePlain"/>
            </a:pPr>
            <a:r>
              <a:rPr lang="en-US" altLang="zh-TW" dirty="0"/>
              <a:t>Content </a:t>
            </a:r>
            <a:r>
              <a:rPr lang="en-US" altLang="zh-TW" dirty="0" smtClean="0"/>
              <a:t>Summarization</a:t>
            </a:r>
          </a:p>
          <a:p>
            <a:pPr marL="514350" indent="-514350">
              <a:buFont typeface="Wingdings" panose="05000000000000000000" pitchFamily="2" charset="2"/>
              <a:buAutoNum type="circleNumWdWhitePlain"/>
            </a:pPr>
            <a:r>
              <a:rPr lang="en-US" altLang="zh-TW" dirty="0"/>
              <a:t>Storage and </a:t>
            </a:r>
            <a:r>
              <a:rPr lang="en-US" altLang="zh-TW" dirty="0" smtClean="0"/>
              <a:t>Indexing</a:t>
            </a:r>
          </a:p>
          <a:p>
            <a:pPr marL="514350" indent="-514350">
              <a:buFont typeface="Wingdings" panose="05000000000000000000" pitchFamily="2" charset="2"/>
              <a:buAutoNum type="circleNumWdWhitePlain"/>
            </a:pPr>
            <a:r>
              <a:rPr lang="en-US" altLang="zh-TW" dirty="0"/>
              <a:t>Question-Answering (QA) Workflow</a:t>
            </a:r>
            <a:endParaRPr lang="zh-TW" altLang="en-US" dirty="0"/>
          </a:p>
        </p:txBody>
      </p:sp>
    </p:spTree>
    <p:extLst>
      <p:ext uri="{BB962C8B-B14F-4D97-AF65-F5344CB8AC3E}">
        <p14:creationId xmlns:p14="http://schemas.microsoft.com/office/powerpoint/2010/main" val="20504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742950" indent="-742950">
              <a:buFont typeface="Wingdings" panose="05000000000000000000" pitchFamily="2" charset="2"/>
              <a:buAutoNum type="circleNumWdWhitePlain"/>
            </a:pPr>
            <a:r>
              <a:rPr lang="en-US" altLang="zh-TW" dirty="0" smtClean="0"/>
              <a:t>Data </a:t>
            </a:r>
            <a:r>
              <a:rPr lang="en-US" altLang="zh-TW" dirty="0"/>
              <a:t>Collection and </a:t>
            </a:r>
            <a:r>
              <a:rPr lang="en-US" altLang="zh-TW" dirty="0" smtClean="0"/>
              <a:t>Cleaning</a:t>
            </a:r>
            <a:endParaRPr lang="zh-TW" altLang="en-US" dirty="0"/>
          </a:p>
        </p:txBody>
      </p:sp>
      <p:sp>
        <p:nvSpPr>
          <p:cNvPr id="3" name="內容版面配置區 2"/>
          <p:cNvSpPr>
            <a:spLocks noGrp="1"/>
          </p:cNvSpPr>
          <p:nvPr>
            <p:ph idx="1"/>
          </p:nvPr>
        </p:nvSpPr>
        <p:spPr>
          <a:xfrm>
            <a:off x="838200" y="1825625"/>
            <a:ext cx="6549571" cy="4351338"/>
          </a:xfrm>
        </p:spPr>
        <p:txBody>
          <a:bodyPr/>
          <a:lstStyle/>
          <a:p>
            <a:r>
              <a:rPr lang="en-US" altLang="zh-TW" dirty="0"/>
              <a:t>Collected 601 PDF files from the </a:t>
            </a:r>
            <a:r>
              <a:rPr lang="en-US" altLang="zh-TW" dirty="0" err="1"/>
              <a:t>Invenio</a:t>
            </a:r>
            <a:r>
              <a:rPr lang="en-US" altLang="zh-TW" dirty="0"/>
              <a:t> website</a:t>
            </a:r>
            <a:r>
              <a:rPr lang="en-US" altLang="zh-TW" dirty="0" smtClean="0"/>
              <a:t>.</a:t>
            </a:r>
          </a:p>
          <a:p>
            <a:r>
              <a:rPr lang="en-US" altLang="zh-TW" dirty="0" smtClean="0"/>
              <a:t>Identified </a:t>
            </a:r>
            <a:r>
              <a:rPr lang="en-US" altLang="zh-TW" dirty="0"/>
              <a:t>versioned files using patterns such as 20yy-mm-dd, mm-dd-20yy, </a:t>
            </a:r>
            <a:r>
              <a:rPr lang="en-US" altLang="zh-TW" dirty="0" err="1"/>
              <a:t>ver</a:t>
            </a:r>
            <a:r>
              <a:rPr lang="en-US" altLang="zh-TW" dirty="0"/>
              <a:t>, or v, and removed older versions</a:t>
            </a:r>
            <a:r>
              <a:rPr lang="en-US" altLang="zh-TW" dirty="0" smtClean="0"/>
              <a:t>.</a:t>
            </a:r>
          </a:p>
          <a:p>
            <a:r>
              <a:rPr lang="en-US" altLang="zh-TW" dirty="0" smtClean="0"/>
              <a:t>Retained </a:t>
            </a:r>
            <a:r>
              <a:rPr lang="en-US" altLang="zh-TW" dirty="0"/>
              <a:t>a final set of 429 PDF files.</a:t>
            </a:r>
            <a:endParaRPr lang="zh-TW" altLang="en-US" dirty="0"/>
          </a:p>
        </p:txBody>
      </p:sp>
      <p:pic>
        <p:nvPicPr>
          <p:cNvPr id="5" name="圖片 4"/>
          <p:cNvPicPr>
            <a:picLocks noChangeAspect="1"/>
          </p:cNvPicPr>
          <p:nvPr/>
        </p:nvPicPr>
        <p:blipFill>
          <a:blip r:embed="rId2"/>
          <a:stretch>
            <a:fillRect/>
          </a:stretch>
        </p:blipFill>
        <p:spPr>
          <a:xfrm>
            <a:off x="7478485" y="1690688"/>
            <a:ext cx="4613204" cy="4673744"/>
          </a:xfrm>
          <a:prstGeom prst="rect">
            <a:avLst/>
          </a:prstGeom>
        </p:spPr>
      </p:pic>
      <p:sp>
        <p:nvSpPr>
          <p:cNvPr id="6" name="矩形 5"/>
          <p:cNvSpPr/>
          <p:nvPr/>
        </p:nvSpPr>
        <p:spPr>
          <a:xfrm>
            <a:off x="8881450" y="3271595"/>
            <a:ext cx="561314" cy="784357"/>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矩形 6"/>
          <p:cNvSpPr/>
          <p:nvPr/>
        </p:nvSpPr>
        <p:spPr>
          <a:xfrm>
            <a:off x="8591740" y="4617267"/>
            <a:ext cx="543208" cy="1559696"/>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128718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742950" indent="-742950">
              <a:buFont typeface="Wingdings" panose="05000000000000000000" pitchFamily="2" charset="2"/>
              <a:buAutoNum type="circleNumWdWhitePlain" startAt="2"/>
            </a:pPr>
            <a:r>
              <a:rPr lang="en-US" altLang="zh-TW" dirty="0"/>
              <a:t>PDF Conversion and Text Extraction</a:t>
            </a:r>
            <a:endParaRPr lang="zh-TW" altLang="en-US" dirty="0"/>
          </a:p>
        </p:txBody>
      </p:sp>
      <p:sp>
        <p:nvSpPr>
          <p:cNvPr id="3" name="內容版面配置區 2"/>
          <p:cNvSpPr>
            <a:spLocks noGrp="1"/>
          </p:cNvSpPr>
          <p:nvPr>
            <p:ph idx="1"/>
          </p:nvPr>
        </p:nvSpPr>
        <p:spPr/>
        <p:txBody>
          <a:bodyPr/>
          <a:lstStyle/>
          <a:p>
            <a:r>
              <a:rPr lang="en-US" altLang="zh-TW" dirty="0"/>
              <a:t>Used from unstructured.partition.pdf import </a:t>
            </a:r>
            <a:r>
              <a:rPr lang="en-US" altLang="zh-TW" dirty="0" err="1"/>
              <a:t>partition_pdf</a:t>
            </a:r>
            <a:r>
              <a:rPr lang="en-US" altLang="zh-TW" dirty="0"/>
              <a:t> to convert each PDF into a corresponding TXT file</a:t>
            </a:r>
            <a:r>
              <a:rPr lang="en-US" altLang="zh-TW" dirty="0" smtClean="0"/>
              <a:t>.</a:t>
            </a:r>
          </a:p>
          <a:p>
            <a:pPr lvl="1"/>
            <a:r>
              <a:rPr lang="en-US" altLang="zh-TW" dirty="0"/>
              <a:t>Images and tables within the PDFs were transformed into clickable URLs.</a:t>
            </a:r>
            <a:endParaRPr lang="zh-TW" altLang="en-US" dirty="0"/>
          </a:p>
        </p:txBody>
      </p:sp>
      <p:sp>
        <p:nvSpPr>
          <p:cNvPr id="4" name="內容版面配置區 2"/>
          <p:cNvSpPr txBox="1">
            <a:spLocks/>
          </p:cNvSpPr>
          <p:nvPr/>
        </p:nvSpPr>
        <p:spPr>
          <a:xfrm>
            <a:off x="1309938" y="3207970"/>
            <a:ext cx="10815387" cy="357383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zh-TW" sz="800" dirty="0" smtClean="0"/>
              <a:t>{</a:t>
            </a:r>
            <a:r>
              <a:rPr lang="en-US" altLang="zh-TW" sz="800" dirty="0" smtClean="0">
                <a:solidFill>
                  <a:srgbClr val="FF0000"/>
                </a:solidFill>
              </a:rPr>
              <a:t>"</a:t>
            </a:r>
            <a:r>
              <a:rPr lang="en-US" altLang="zh-TW" sz="800" dirty="0" err="1" smtClean="0">
                <a:solidFill>
                  <a:srgbClr val="00B050"/>
                </a:solidFill>
              </a:rPr>
              <a:t>FileName</a:t>
            </a:r>
            <a:r>
              <a:rPr lang="en-US" altLang="zh-TW" sz="800" dirty="0" smtClean="0">
                <a:solidFill>
                  <a:srgbClr val="FF0000"/>
                </a:solidFill>
              </a:rPr>
              <a:t>": "[ZDC_SMD_Local_Polarimeter_Analysis_Note_for_AUM_v5.pdf](https://pdf2txt.eastus.cloudapp.azure.com/PDF-demo-iii/api/v1/pdf2txt/assets/6daed0eb-a462-4a4c-862f-43fe8bedba54/ZDC_SMD_Local_Polarimeter_Analysis_Note_for_AUM_v5.pdf</a:t>
            </a:r>
            <a:r>
              <a:rPr lang="en-US" altLang="zh-TW" sz="800" dirty="0" smtClean="0"/>
              <a:t>)", "</a:t>
            </a:r>
            <a:r>
              <a:rPr lang="en-US" altLang="zh-TW" sz="800" dirty="0" err="1" smtClean="0"/>
              <a:t>PageNum</a:t>
            </a:r>
            <a:r>
              <a:rPr lang="en-US" altLang="zh-TW" sz="800" dirty="0" smtClean="0"/>
              <a:t>": "1", "Text": "1 tag: sPH-LPOL-2024-001 version: 0.1 DOI: unspecified date: June 6, 2024 Local polarimetry commissioning 3 6 8 9 Vincent </a:t>
            </a:r>
            <a:r>
              <a:rPr lang="en-US" altLang="zh-TW" sz="800" dirty="0" err="1" smtClean="0"/>
              <a:t>Andrieux</a:t>
            </a:r>
            <a:r>
              <a:rPr lang="en-US" altLang="zh-TW" sz="800" dirty="0" smtClean="0"/>
              <a:t> (UIUC), </a:t>
            </a:r>
            <a:r>
              <a:rPr lang="en-US" altLang="zh-TW" sz="800" dirty="0" err="1" smtClean="0"/>
              <a:t>Jaein</a:t>
            </a:r>
            <a:r>
              <a:rPr lang="en-US" altLang="zh-TW" sz="800" dirty="0" smtClean="0"/>
              <a:t> Hwang (Korea University), Devon Loomis (Michigan), Gregory Mattson (UIUC), </a:t>
            </a:r>
            <a:r>
              <a:rPr lang="en-US" altLang="zh-TW" sz="800" dirty="0" err="1" smtClean="0"/>
              <a:t>Ejiro</a:t>
            </a:r>
            <a:r>
              <a:rPr lang="en-US" altLang="zh-TW" sz="800" dirty="0" smtClean="0"/>
              <a:t> </a:t>
            </a:r>
            <a:r>
              <a:rPr lang="en-US" altLang="zh-TW" sz="800" dirty="0" err="1" smtClean="0"/>
              <a:t>Umaka</a:t>
            </a:r>
            <a:r>
              <a:rPr lang="en-US" altLang="zh-TW" sz="800" dirty="0" smtClean="0"/>
              <a:t> (BNL), </a:t>
            </a:r>
            <a:r>
              <a:rPr lang="en-US" altLang="zh-TW" sz="800" dirty="0" err="1" smtClean="0"/>
              <a:t>Athira</a:t>
            </a:r>
            <a:r>
              <a:rPr lang="en-US" altLang="zh-TW" sz="800" dirty="0" smtClean="0"/>
              <a:t> </a:t>
            </a:r>
            <a:r>
              <a:rPr lang="en-US" altLang="zh-TW" sz="800" dirty="0" err="1" smtClean="0"/>
              <a:t>Vijayakumar</a:t>
            </a:r>
            <a:r>
              <a:rPr lang="en-US" altLang="zh-TW" sz="800" dirty="0" smtClean="0"/>
              <a:t> (UIUC), Caroline </a:t>
            </a:r>
            <a:r>
              <a:rPr lang="en-US" altLang="zh-TW" sz="800" dirty="0" err="1" smtClean="0"/>
              <a:t>Riedl</a:t>
            </a:r>
            <a:r>
              <a:rPr lang="en-US" altLang="zh-TW" sz="800" dirty="0" smtClean="0"/>
              <a:t>, Matthias </a:t>
            </a:r>
            <a:r>
              <a:rPr lang="en-US" altLang="zh-TW" sz="800" dirty="0" err="1" smtClean="0"/>
              <a:t>Perdekamp</a:t>
            </a:r>
            <a:r>
              <a:rPr lang="en-US" altLang="zh-TW" sz="800" dirty="0" smtClean="0"/>
              <a:t> (UIUC), </a:t>
            </a:r>
            <a:r>
              <a:rPr lang="en-US" altLang="zh-TW" sz="800" dirty="0" err="1" smtClean="0"/>
              <a:t>Itaru</a:t>
            </a:r>
            <a:r>
              <a:rPr lang="en-US" altLang="zh-TW" sz="800" dirty="0" smtClean="0"/>
              <a:t> Nakagawa, Ralf </a:t>
            </a:r>
            <a:r>
              <a:rPr lang="en-US" altLang="zh-TW" sz="800" dirty="0" err="1" smtClean="0"/>
              <a:t>Seidl</a:t>
            </a:r>
            <a:r>
              <a:rPr lang="en-US" altLang="zh-TW" sz="800" dirty="0" smtClean="0"/>
              <a:t>, Yuji </a:t>
            </a:r>
            <a:r>
              <a:rPr lang="en-US" altLang="zh-TW" sz="800" dirty="0" err="1" smtClean="0"/>
              <a:t>Goto</a:t>
            </a:r>
            <a:r>
              <a:rPr lang="en-US" altLang="zh-TW" sz="800" dirty="0" smtClean="0"/>
              <a:t>, </a:t>
            </a:r>
            <a:r>
              <a:rPr lang="en-US" altLang="zh-TW" sz="800" dirty="0" err="1" smtClean="0"/>
              <a:t>Yasuyuki</a:t>
            </a:r>
            <a:r>
              <a:rPr lang="en-US" altLang="zh-TW" sz="800" dirty="0" smtClean="0"/>
              <a:t> </a:t>
            </a:r>
            <a:r>
              <a:rPr lang="en-US" altLang="zh-TW" sz="800" dirty="0" err="1" smtClean="0"/>
              <a:t>Akiba</a:t>
            </a:r>
            <a:r>
              <a:rPr lang="en-US" altLang="zh-TW" sz="800" dirty="0" smtClean="0"/>
              <a:t>, </a:t>
            </a:r>
            <a:r>
              <a:rPr lang="en-US" altLang="zh-TW" sz="800" dirty="0" err="1" smtClean="0"/>
              <a:t>Genki</a:t>
            </a:r>
            <a:r>
              <a:rPr lang="en-US" altLang="zh-TW" sz="800" dirty="0" smtClean="0"/>
              <a:t> </a:t>
            </a:r>
            <a:r>
              <a:rPr lang="en-US" altLang="zh-TW" sz="800" dirty="0" err="1" smtClean="0"/>
              <a:t>Nukazuka</a:t>
            </a:r>
            <a:r>
              <a:rPr lang="en-US" altLang="zh-TW" sz="800" dirty="0" smtClean="0"/>
              <a:t>, </a:t>
            </a:r>
            <a:r>
              <a:rPr lang="en-US" altLang="zh-TW" sz="800" dirty="0" err="1" smtClean="0"/>
              <a:t>Akitomo</a:t>
            </a:r>
            <a:r>
              <a:rPr lang="en-US" altLang="zh-TW" sz="800" dirty="0" smtClean="0"/>
              <a:t> </a:t>
            </a:r>
            <a:r>
              <a:rPr lang="en-US" altLang="zh-TW" sz="800" dirty="0" err="1" smtClean="0"/>
              <a:t>Enokizono</a:t>
            </a:r>
            <a:r>
              <a:rPr lang="en-US" altLang="zh-TW" sz="800" dirty="0" smtClean="0"/>
              <a:t>, Takahiro Kikuchi, Tomoki Harada (RIKEN), Chia-Ming </a:t>
            </a:r>
            <a:r>
              <a:rPr lang="en-US" altLang="zh-TW" sz="800" dirty="0" err="1" smtClean="0"/>
              <a:t>Kuo</a:t>
            </a:r>
            <a:r>
              <a:rPr lang="en-US" altLang="zh-TW" sz="800" dirty="0" smtClean="0"/>
              <a:t>, Cheng-Wei Shih (National Central University), </a:t>
            </a:r>
            <a:r>
              <a:rPr lang="en-US" altLang="zh-TW" sz="800" dirty="0" err="1" smtClean="0"/>
              <a:t>Byungsik</a:t>
            </a:r>
            <a:r>
              <a:rPr lang="en-US" altLang="zh-TW" sz="800" dirty="0" smtClean="0"/>
              <a:t> Hong (Korea University), Nicole </a:t>
            </a:r>
            <a:r>
              <a:rPr lang="en-US" altLang="zh-TW" sz="800" dirty="0" err="1" smtClean="0"/>
              <a:t>D'Hose</a:t>
            </a:r>
            <a:r>
              <a:rPr lang="en-US" altLang="zh-TW" sz="800" dirty="0" smtClean="0"/>
              <a:t>, Audrey Francisco, Dylan Neff, </a:t>
            </a:r>
            <a:r>
              <a:rPr lang="en-US" altLang="zh-TW" sz="800" dirty="0" err="1" smtClean="0"/>
              <a:t>Virgile</a:t>
            </a:r>
            <a:r>
              <a:rPr lang="en-US" altLang="zh-TW" sz="800" dirty="0" smtClean="0"/>
              <a:t> </a:t>
            </a:r>
            <a:r>
              <a:rPr lang="en-US" altLang="zh-TW" sz="800" dirty="0" err="1" smtClean="0"/>
              <a:t>Mahaut</a:t>
            </a:r>
            <a:r>
              <a:rPr lang="en-US" altLang="zh-TW" sz="800" dirty="0" smtClean="0"/>
              <a:t> (</a:t>
            </a:r>
            <a:r>
              <a:rPr lang="en-US" altLang="zh-TW" sz="800" dirty="0" err="1" smtClean="0"/>
              <a:t>Saclay</a:t>
            </a:r>
            <a:r>
              <a:rPr lang="en-US" altLang="zh-TW" sz="800" dirty="0" smtClean="0"/>
              <a:t>), </a:t>
            </a:r>
            <a:r>
              <a:rPr lang="en-US" altLang="zh-TW" sz="800" dirty="0" err="1" smtClean="0"/>
              <a:t>Sanghoon</a:t>
            </a:r>
            <a:r>
              <a:rPr lang="en-US" altLang="zh-TW" sz="800" dirty="0" smtClean="0"/>
              <a:t> Lim, </a:t>
            </a:r>
            <a:r>
              <a:rPr lang="en-US" altLang="zh-TW" sz="800" dirty="0" err="1" smtClean="0"/>
              <a:t>Jeongsu</a:t>
            </a:r>
            <a:r>
              <a:rPr lang="en-US" altLang="zh-TW" sz="800" dirty="0" smtClean="0"/>
              <a:t> Bok (Pusan National University), Christine </a:t>
            </a:r>
            <a:r>
              <a:rPr lang="en-US" altLang="zh-TW" sz="800" dirty="0" err="1" smtClean="0"/>
              <a:t>Aidala</a:t>
            </a:r>
            <a:r>
              <a:rPr lang="en-US" altLang="zh-TW" sz="800" dirty="0" smtClean="0"/>
              <a:t>, Dillon Fitzgerald, Manuel Ramirez Garcia, Desmond </a:t>
            </a:r>
            <a:r>
              <a:rPr lang="en-US" altLang="zh-TW" sz="800" dirty="0" err="1" smtClean="0"/>
              <a:t>Shangase</a:t>
            </a:r>
            <a:r>
              <a:rPr lang="en-US" altLang="zh-TW" sz="800" dirty="0" smtClean="0"/>
              <a:t> (University of Michigan), John </a:t>
            </a:r>
            <a:r>
              <a:rPr lang="en-US" altLang="zh-TW" sz="800" dirty="0" err="1" smtClean="0"/>
              <a:t>Lajoie</a:t>
            </a:r>
            <a:r>
              <a:rPr lang="en-US" altLang="zh-TW" sz="800" dirty="0" smtClean="0"/>
              <a:t>, Derek Anderson (</a:t>
            </a:r>
            <a:r>
              <a:rPr lang="en-US" altLang="zh-TW" sz="800" dirty="0" err="1" smtClean="0"/>
              <a:t>lowa</a:t>
            </a:r>
            <a:r>
              <a:rPr lang="en-US" altLang="zh-TW" sz="800" dirty="0" smtClean="0"/>
              <a:t> State University and Oak Ridge National Lab.) Abstract This note details the commissioning of the </a:t>
            </a:r>
            <a:r>
              <a:rPr lang="en-US" altLang="zh-TW" sz="800" dirty="0" err="1" smtClean="0"/>
              <a:t>sPHENIX</a:t>
            </a:r>
            <a:r>
              <a:rPr lang="en-US" altLang="zh-TW" sz="800" dirty="0" smtClean="0"/>
              <a:t> local </a:t>
            </a:r>
            <a:r>
              <a:rPr lang="en-US" altLang="zh-TW" sz="800" dirty="0" err="1" smtClean="0"/>
              <a:t>polarimeter</a:t>
            </a:r>
            <a:r>
              <a:rPr lang="en-US" altLang="zh-TW" sz="800" dirty="0" smtClean="0"/>
              <a:t>. Plots that show the raw transverse single spin asymmetry of forward neutrons in the ZDC/SMD are presented. The procedure for calculating these asymmetries, which is </a:t>
            </a:r>
            <a:r>
              <a:rPr lang="en-US" altLang="zh-TW" sz="800" dirty="0" err="1" smtClean="0"/>
              <a:t>dependant</a:t>
            </a:r>
            <a:r>
              <a:rPr lang="en-US" altLang="zh-TW" sz="800" dirty="0" smtClean="0"/>
              <a:t> on both reliable bunch- by-bunch spin information and neutron hit selection, will be discussed. ", </a:t>
            </a:r>
            <a:r>
              <a:rPr lang="en-US" altLang="zh-TW" sz="800" dirty="0" smtClean="0">
                <a:solidFill>
                  <a:srgbClr val="FF0000"/>
                </a:solidFill>
              </a:rPr>
              <a:t>"</a:t>
            </a:r>
            <a:r>
              <a:rPr lang="en-US" altLang="zh-TW" sz="800" dirty="0" smtClean="0">
                <a:solidFill>
                  <a:srgbClr val="00B050"/>
                </a:solidFill>
              </a:rPr>
              <a:t>Image</a:t>
            </a:r>
            <a:r>
              <a:rPr lang="en-US" altLang="zh-TW" sz="800" dirty="0" smtClean="0">
                <a:solidFill>
                  <a:srgbClr val="FF0000"/>
                </a:solidFill>
              </a:rPr>
              <a:t>": "![](https://pdf2txt.eastus.cloudapp.azure.com/PDF-demo-iii/api/v1/pdf2txt/assets/PDF_demo_iii/6daed0eb-a462-4a4c-862f-43fe8bedba54/ZDC_SMD_Local_Polarimeter_Analysis_Note_for_AUM_v5/images/1/figure-1-1.jpg) "</a:t>
            </a:r>
            <a:r>
              <a:rPr lang="en-US" altLang="zh-TW" sz="800" dirty="0" smtClean="0"/>
              <a:t>}{"</a:t>
            </a:r>
            <a:r>
              <a:rPr lang="en-US" altLang="zh-TW" sz="800" dirty="0" err="1" smtClean="0"/>
              <a:t>FileName</a:t>
            </a:r>
            <a:r>
              <a:rPr lang="en-US" altLang="zh-TW" sz="800" dirty="0" smtClean="0"/>
              <a:t>": "[ZDC_SMD_Local_Polarimeter_Analysis_Note_for_AUM_v5.pdf](https://pdf2txt.eastus.cloudapp.azure.com/PDF-demo-iii/api/v1/pdf2txt/assets/6daed0eb-a462-4a4c-862f-43fe8bedba54/ZDC_SMD_Local_Polarimeter_Analysis_Note_for_AUM_v5.pdf)", "</a:t>
            </a:r>
            <a:r>
              <a:rPr lang="en-US" altLang="zh-TW" sz="800" dirty="0" err="1" smtClean="0"/>
              <a:t>PageNum</a:t>
            </a:r>
            <a:r>
              <a:rPr lang="en-US" altLang="zh-TW" sz="800" dirty="0" smtClean="0"/>
              <a:t>": "2", </a:t>
            </a:r>
            <a:r>
              <a:rPr lang="en-US" altLang="zh-TW" sz="800" dirty="0" smtClean="0">
                <a:solidFill>
                  <a:srgbClr val="FF0000"/>
                </a:solidFill>
              </a:rPr>
              <a:t>"</a:t>
            </a:r>
            <a:r>
              <a:rPr lang="en-US" altLang="zh-TW" sz="800" dirty="0" smtClean="0">
                <a:solidFill>
                  <a:srgbClr val="00B050"/>
                </a:solidFill>
              </a:rPr>
              <a:t>Text</a:t>
            </a:r>
            <a:r>
              <a:rPr lang="en-US" altLang="zh-TW" sz="800" dirty="0" smtClean="0">
                <a:solidFill>
                  <a:srgbClr val="FF0000"/>
                </a:solidFill>
              </a:rPr>
              <a:t>": "16 1 Experimental Setup 17 1.1 ZDC The Zero Degree Calorimeter is a Cherenkov light sampling calorimeter. The ZDCs are located in series at +18 m away from the collision point, each side of the beam direction. Mechanically, each arm of the ZDC is subdivided into 3 identical modules with 2 interaction length each. The active medium is made from clear PMMA fibers interleaved with Tungsten absorber plates. This sandwich structure is tilted at 45 degree to the beam to align the optical fibers with the Cherenkov angle of forward particles in the shower. The energy resolution of the ZDC for 100 GeV neutrons is 21%. Time resolution is around 120 </a:t>
            </a:r>
            <a:r>
              <a:rPr lang="en-US" altLang="zh-TW" sz="800" dirty="0" err="1" smtClean="0">
                <a:solidFill>
                  <a:srgbClr val="FF0000"/>
                </a:solidFill>
              </a:rPr>
              <a:t>ps</a:t>
            </a:r>
            <a:r>
              <a:rPr lang="en-US" altLang="zh-TW" sz="800" dirty="0" smtClean="0">
                <a:solidFill>
                  <a:srgbClr val="FF0000"/>
                </a:solidFill>
              </a:rPr>
              <a:t> for 100 GeV neutrons which may be translated into a vertex position resolution of around 2.5cm. 26 1.2 SMD 27 28 29 30 31 32 33 34 35 36 The SMD is an X-Y scintillator strip detector inserted between </a:t>
            </a:r>
            <a:r>
              <a:rPr lang="en-US" altLang="zh-TW" sz="800" dirty="0" err="1" smtClean="0">
                <a:solidFill>
                  <a:srgbClr val="FF0000"/>
                </a:solidFill>
              </a:rPr>
              <a:t>ist</a:t>
            </a:r>
            <a:r>
              <a:rPr lang="en-US" altLang="zh-TW" sz="800" dirty="0" smtClean="0">
                <a:solidFill>
                  <a:srgbClr val="FF0000"/>
                </a:solidFill>
              </a:rPr>
              <a:t> and 2nd ZDC modules. This location corresponds (approximately) to hadronic shower maximum position. The horizontal x coordinate is sampled by 7 scintillator strips of 15 mm width each, while the vertical y coordinate is sampled by 8 strips of 20 mm width each, tilted by 45 degrees. The active area covered by SMD is 105 mm x 110 mm. The SMD position resolution depends on energy deposited in the scintillator and varies from around 10 mm at small number of charged particles crossing the SMD to values smaller than 3 mm when number of particles exceed 100. For comparison, the spread of neutrons due to of nucleon Fermi motion is about 2.2 cm at 100 GeV. The scintillation lights generated in the SMD strips are </a:t>
            </a:r>
            <a:r>
              <a:rPr lang="en-US" altLang="zh-TW" sz="800" dirty="0" err="1" smtClean="0">
                <a:solidFill>
                  <a:srgbClr val="FF0000"/>
                </a:solidFill>
              </a:rPr>
              <a:t>trasmitted</a:t>
            </a:r>
            <a:r>
              <a:rPr lang="en-US" altLang="zh-TW" sz="800" dirty="0" smtClean="0">
                <a:solidFill>
                  <a:srgbClr val="FF0000"/>
                </a:solidFill>
              </a:rPr>
              <a:t> through </a:t>
            </a:r>
            <a:r>
              <a:rPr lang="en-US" altLang="zh-TW" sz="800" dirty="0" err="1" smtClean="0">
                <a:solidFill>
                  <a:srgbClr val="FF0000"/>
                </a:solidFill>
              </a:rPr>
              <a:t>lignt</a:t>
            </a:r>
            <a:r>
              <a:rPr lang="en-US" altLang="zh-TW" sz="800" dirty="0" smtClean="0">
                <a:solidFill>
                  <a:srgbClr val="FF0000"/>
                </a:solidFill>
              </a:rPr>
              <a:t> guides to the </a:t>
            </a:r>
            <a:r>
              <a:rPr lang="en-US" altLang="zh-TW" sz="800" dirty="0" err="1" smtClean="0">
                <a:solidFill>
                  <a:srgbClr val="FF0000"/>
                </a:solidFill>
              </a:rPr>
              <a:t>multianode</a:t>
            </a:r>
            <a:r>
              <a:rPr lang="en-US" altLang="zh-TW" sz="800" dirty="0" smtClean="0">
                <a:solidFill>
                  <a:srgbClr val="FF0000"/>
                </a:solidFill>
              </a:rPr>
              <a:t> photomultiplier model H6568-10 (Hamamatsu Photonics K.K.). 37 1.3. Veto Counters 38 A pair of scintillator paddles with matching acceptance with ZDC was implemented upstream 39 and down- stream of ZDC, respectively. It is called charge veto (CV) counters. The veto counters 40 employ 60.0 mm diameter photomultiplier, model H7195 (Hamamatsu Photonics K.K.). 41 1.4 Readout Electronics 42 The SMD raw signals generated in the tunnel are transmitted to the electronics room in 1008B 43 using RG58 coaxial cables. The length of cables of each detectors are tabulated in Table 1. The 44 raw SMD signals are amplified in the model 776 16-channel photomultiplier preamplifier (Phillips 45 Scientific) by factor of 10. The amplified signals are then converted to the differential signal in the </a:t>
            </a:r>
            <a:r>
              <a:rPr lang="en-US" altLang="zh-TW" sz="800" dirty="0" err="1" smtClean="0">
                <a:solidFill>
                  <a:srgbClr val="FF0000"/>
                </a:solidFill>
              </a:rPr>
              <a:t>unbalranced</a:t>
            </a:r>
            <a:r>
              <a:rPr lang="en-US" altLang="zh-TW" sz="800" dirty="0" smtClean="0">
                <a:solidFill>
                  <a:srgbClr val="FF0000"/>
                </a:solidFill>
              </a:rPr>
              <a:t> to </a:t>
            </a:r>
            <a:r>
              <a:rPr lang="en-US" altLang="zh-TW" sz="800" dirty="0" err="1" smtClean="0">
                <a:solidFill>
                  <a:srgbClr val="FF0000"/>
                </a:solidFill>
              </a:rPr>
              <a:t>differnetial</a:t>
            </a:r>
            <a:r>
              <a:rPr lang="en-US" altLang="zh-TW" sz="800" dirty="0" smtClean="0">
                <a:solidFill>
                  <a:srgbClr val="FF0000"/>
                </a:solidFill>
              </a:rPr>
              <a:t> module. The output signals of the differential module are then 46 47 transmitted to an ADC module using 55 pin 2mm </a:t>
            </a:r>
            <a:r>
              <a:rPr lang="en-US" altLang="zh-TW" sz="800" dirty="0" err="1" smtClean="0">
                <a:solidFill>
                  <a:srgbClr val="FF0000"/>
                </a:solidFill>
              </a:rPr>
              <a:t>HardMetric</a:t>
            </a:r>
            <a:r>
              <a:rPr lang="en-US" altLang="zh-TW" sz="800" dirty="0" smtClean="0">
                <a:solidFill>
                  <a:srgbClr val="FF0000"/>
                </a:solidFill>
              </a:rPr>
              <a:t> cable. 48 49 50 On the </a:t>
            </a:r>
            <a:r>
              <a:rPr lang="en-US" altLang="zh-TW" sz="800" dirty="0" err="1" smtClean="0">
                <a:solidFill>
                  <a:srgbClr val="FF0000"/>
                </a:solidFill>
              </a:rPr>
              <a:t>othe</a:t>
            </a:r>
            <a:r>
              <a:rPr lang="en-US" altLang="zh-TW" sz="800" dirty="0" smtClean="0">
                <a:solidFill>
                  <a:srgbClr val="FF0000"/>
                </a:solidFill>
              </a:rPr>
              <a:t> hand, the signal amplitude of the veto counters are directly plugged into the differential module without the amplifier since they are sufficient to fit within the dynamic range of the ADC module. </a:t>
            </a:r>
            <a:r>
              <a:rPr lang="en-US" altLang="zh-TW" sz="800" dirty="0" err="1" smtClean="0">
                <a:solidFill>
                  <a:srgbClr val="FF0000"/>
                </a:solidFill>
              </a:rPr>
              <a:t>aS</a:t>
            </a:r>
            <a:r>
              <a:rPr lang="en-US" altLang="zh-TW" sz="800" dirty="0" smtClean="0">
                <a:solidFill>
                  <a:srgbClr val="FF0000"/>
                </a:solidFill>
              </a:rPr>
              <a:t> ) "</a:t>
            </a:r>
            <a:r>
              <a:rPr lang="en-US" altLang="zh-TW" sz="800" dirty="0" smtClean="0"/>
              <a:t>}{"</a:t>
            </a:r>
            <a:r>
              <a:rPr lang="en-US" altLang="zh-TW" sz="800" dirty="0" err="1" smtClean="0"/>
              <a:t>FileName</a:t>
            </a:r>
            <a:r>
              <a:rPr lang="en-US" altLang="zh-TW" sz="800" dirty="0" smtClean="0"/>
              <a:t>": "[ZDC_SMD_Local_Polarimeter_Analysis_Note_for_AUM_v5.pdf](https://pdf2txt.eastus.cloudapp.azure.com/PDF-demo-iii/api/v1/pdf2txt/assets/6daed0eb-a462-4a4c-862f-43fe8bedba54/ZDC_SMD_Local_Polarimeter_Analysis_Note_for_AUM_v5.pdf)", "</a:t>
            </a:r>
            <a:r>
              <a:rPr lang="en-US" altLang="zh-TW" sz="800" dirty="0" err="1" smtClean="0"/>
              <a:t>PageNum</a:t>
            </a:r>
            <a:r>
              <a:rPr lang="en-US" altLang="zh-TW" sz="800" dirty="0" smtClean="0"/>
              <a:t>": "3", "Text": "Table 1: Cable length and transmission time for each detectors Schematics of the readout electronics of ZDC/SMD/Veto after May 14th, 2024. Two ADC’s were 51 52 implemented in order to acquire different signal timings among these detectors as a consequence 53 of aforementioned different RG58 cable length. Figure 1: Schematics of the readout electronics of ZDC/SMD/Veto after May 14th, 2024. Two ADC’s were implemented in order to acquire different signal timings among these detectors. 54 1.5 Beam Optics 55 56 57 58 59 60 In order to have narrower collision z-vertex, the blue and yellow beam are to be crossing with opening angle of 2 </a:t>
            </a:r>
            <a:r>
              <a:rPr lang="en-US" altLang="zh-TW" sz="800" dirty="0" err="1" smtClean="0"/>
              <a:t>mrad</a:t>
            </a:r>
            <a:r>
              <a:rPr lang="en-US" altLang="zh-TW" sz="800" dirty="0" smtClean="0"/>
              <a:t> as depicted in Fig. 2. Due to the angled beam tune from the central orbit, the neutron scattered off at zero degree from a collision will be landed 1.8 cm outward from the center of the ZDC acceptance. Given the limited fiducial acceptance of the ZDC (-4&lt; r &lt;4 cm), prior to Run24, both South and North ZDC compartments were moved outward (positive x direction) by 1.8cm in order to detect neutrons scattered at zero degrees in the center of the ZDC ~ ", "Image": "![](https://pdf2txt.eastus.cloudapp.azure.com/PDF-demo-iii/api/v1/pdf2txt/assets/PDF_demo_iii/6daed0eb-a462-4a4c-862f-43fe8bedba54/ZDC_SMD_Local_Polarimeter_Analysis_Note_for_AUM_v5/images/3/figure-3-1.jpg) ![](https://pdf2txt.eastus.cloudapp.azure.com/PDF-demo-iii/api/v1/pdf2txt/assets/PDF_demo_iii/6daed0eb-a462-4a4c-862f-43fe8bedba54/ZDC_SMD_Local_Polarimeter_Analysis_Note_for_AUM_v5/images/3/figure-3-2.jpg) ", "Table": "![](https://pdf2txt.eastus.cloudapp.azure.com/PDF-demo-iii/api/v1/pdf2txt/assets/PDF_demo_iii/6daed0eb-a462-4a4c-862f-43fe8bedba54/ZDC_SMD_Local_Polarimeter_Analysis_Note_for_AUM_v5/images/3/table-3-1.jpg) "}{"</a:t>
            </a:r>
            <a:r>
              <a:rPr lang="en-US" altLang="zh-TW" sz="800" dirty="0" err="1" smtClean="0"/>
              <a:t>FileName</a:t>
            </a:r>
            <a:r>
              <a:rPr lang="en-US" altLang="zh-TW" sz="800" dirty="0" smtClean="0"/>
              <a:t>": "[ZDC_SMD_Local_Polarimeter_Analysis_Note_for_AUM_v5.pdf](https://pdf2txt.eastus.cloudapp.azure.com/PDF-demo-iii/api/v1/pdf2txt/assets/6daed0eb-a462-4a4c-862f-43fe8bedba54/ZDC_SMD_Local_Polarimeter_Analysis_Note_for_AUM_v5.pdf)", "</a:t>
            </a:r>
            <a:r>
              <a:rPr lang="en-US" altLang="zh-TW" sz="800" dirty="0" err="1" smtClean="0"/>
              <a:t>PageNum</a:t>
            </a:r>
            <a:r>
              <a:rPr lang="en-US" altLang="zh-TW" sz="800" dirty="0" smtClean="0"/>
              <a:t>": "4", "Text": "61 acceptance. 6 Fig. 3 shows the </a:t>
            </a:r>
            <a:r>
              <a:rPr lang="en-US" altLang="zh-TW" sz="800" dirty="0" err="1" smtClean="0"/>
              <a:t>the</a:t>
            </a:r>
            <a:r>
              <a:rPr lang="en-US" altLang="zh-TW" sz="800" dirty="0" smtClean="0"/>
              <a:t> North ZDC compartments position. They are shifted towards yellow beam 6s pipe by 1.8cm leaving more room between the North ZDC and the blue beam pipe. Figure 2: Beam trajectory at 1008 in 2mrad crossing angle setting. Prior to Run24, both South and North ZDC compartments were shifted towards outer (positive x direction) by 1.8cm in order to detect neutrons scattered at zero degrees in the center of the ZDC acceptance. Figure 3: The North ZDC compartment position for Run24. They are shifted towards yellow beam pipe by 1.8cm leaving more room between the North ZDC and the blue beam pipe. ae 8 ) ", "Image": "![](https://pdf2txt.eastus.cloudapp.azure.com/PDF-demo-iii/api/v1/pdf2txt/assets/PDF_demo_iii/6daed0eb-a462-4a4c-862f-43fe8bedba54/ZDC_SMD_Local_Polarimeter_Analysis_Note_for_AUM_v5/images/4/figure-4-1.jpg) ![](https://pdf2txt.eastus.cloudapp.azure.com/PDF-demo-iii/api/v1/pdf2txt/assets/PDF_demo_iii/6daed0eb-a462-4a4c-862f-43fe8bedba54/ZDC_SMD_Local_Polarimeter_Analysis_Note_for_AUM_v5/images/4/figure-4-2.jpg) "}</a:t>
            </a:r>
            <a:endParaRPr lang="zh-TW" altLang="en-US" sz="800" dirty="0"/>
          </a:p>
        </p:txBody>
      </p:sp>
      <p:sp>
        <p:nvSpPr>
          <p:cNvPr id="5" name="文字方塊 4"/>
          <p:cNvSpPr txBox="1"/>
          <p:nvPr/>
        </p:nvSpPr>
        <p:spPr>
          <a:xfrm>
            <a:off x="79280" y="2885326"/>
            <a:ext cx="1071127" cy="369332"/>
          </a:xfrm>
          <a:prstGeom prst="rect">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none" rtlCol="0">
            <a:spAutoFit/>
          </a:bodyPr>
          <a:lstStyle/>
          <a:p>
            <a:r>
              <a:rPr lang="en-US" altLang="zh-TW" dirty="0" err="1" smtClean="0"/>
              <a:t>FileName</a:t>
            </a:r>
            <a:endParaRPr lang="zh-TW" altLang="en-US" dirty="0"/>
          </a:p>
        </p:txBody>
      </p:sp>
      <p:sp>
        <p:nvSpPr>
          <p:cNvPr id="6" name="文字方塊 5"/>
          <p:cNvSpPr txBox="1"/>
          <p:nvPr/>
        </p:nvSpPr>
        <p:spPr>
          <a:xfrm>
            <a:off x="282673" y="3861677"/>
            <a:ext cx="759823" cy="369332"/>
          </a:xfrm>
          <a:prstGeom prst="rect">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none" rtlCol="0">
            <a:spAutoFit/>
          </a:bodyPr>
          <a:lstStyle>
            <a:defPPr>
              <a:defRPr lang="zh-TW"/>
            </a:defPPr>
          </a:lstStyle>
          <a:p>
            <a:r>
              <a:rPr lang="en-US" altLang="zh-TW" dirty="0"/>
              <a:t>Image</a:t>
            </a:r>
            <a:endParaRPr lang="zh-TW" altLang="en-US" dirty="0"/>
          </a:p>
        </p:txBody>
      </p:sp>
      <p:sp>
        <p:nvSpPr>
          <p:cNvPr id="7" name="文字方塊 6"/>
          <p:cNvSpPr txBox="1"/>
          <p:nvPr/>
        </p:nvSpPr>
        <p:spPr>
          <a:xfrm>
            <a:off x="382151" y="4527084"/>
            <a:ext cx="565348" cy="369332"/>
          </a:xfrm>
          <a:prstGeom prst="rect">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none" rtlCol="0">
            <a:spAutoFit/>
          </a:bodyPr>
          <a:lstStyle>
            <a:defPPr>
              <a:defRPr lang="zh-TW"/>
            </a:defPPr>
          </a:lstStyle>
          <a:p>
            <a:r>
              <a:rPr lang="en-US" altLang="zh-TW" dirty="0"/>
              <a:t>Text</a:t>
            </a:r>
            <a:endParaRPr lang="zh-TW" altLang="en-US" dirty="0"/>
          </a:p>
        </p:txBody>
      </p:sp>
      <p:cxnSp>
        <p:nvCxnSpPr>
          <p:cNvPr id="8" name="直線單箭頭接點 7"/>
          <p:cNvCxnSpPr>
            <a:stCxn id="5" idx="3"/>
          </p:cNvCxnSpPr>
          <p:nvPr/>
        </p:nvCxnSpPr>
        <p:spPr>
          <a:xfrm>
            <a:off x="1150407" y="3069992"/>
            <a:ext cx="283857" cy="137978"/>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a:stCxn id="6" idx="3"/>
          </p:cNvCxnSpPr>
          <p:nvPr/>
        </p:nvCxnSpPr>
        <p:spPr>
          <a:xfrm flipV="1">
            <a:off x="1042496" y="3861677"/>
            <a:ext cx="2719879" cy="18466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單箭頭接點 9"/>
          <p:cNvCxnSpPr>
            <a:stCxn id="7" idx="3"/>
          </p:cNvCxnSpPr>
          <p:nvPr/>
        </p:nvCxnSpPr>
        <p:spPr>
          <a:xfrm flipV="1">
            <a:off x="947499" y="4067404"/>
            <a:ext cx="6586776" cy="64434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1467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742950" indent="-742950">
              <a:buFont typeface="Wingdings" panose="05000000000000000000" pitchFamily="2" charset="2"/>
              <a:buAutoNum type="circleNumWdWhitePlain" startAt="3"/>
            </a:pPr>
            <a:r>
              <a:rPr lang="en-US" altLang="zh-TW" dirty="0"/>
              <a:t>Content Summarization</a:t>
            </a:r>
            <a:endParaRPr lang="zh-TW" altLang="en-US" dirty="0"/>
          </a:p>
        </p:txBody>
      </p:sp>
      <p:sp>
        <p:nvSpPr>
          <p:cNvPr id="3" name="內容版面配置區 2"/>
          <p:cNvSpPr>
            <a:spLocks noGrp="1"/>
          </p:cNvSpPr>
          <p:nvPr>
            <p:ph idx="1"/>
          </p:nvPr>
        </p:nvSpPr>
        <p:spPr/>
        <p:txBody>
          <a:bodyPr/>
          <a:lstStyle/>
          <a:p>
            <a:r>
              <a:rPr lang="en-US" altLang="zh-TW" dirty="0"/>
              <a:t>Applied the </a:t>
            </a:r>
            <a:r>
              <a:rPr lang="en-US" altLang="zh-TW" dirty="0" err="1"/>
              <a:t>OpenGVLab</a:t>
            </a:r>
            <a:r>
              <a:rPr lang="en-US" altLang="zh-TW" dirty="0"/>
              <a:t>/InternVL3-38B LLM to generate summaries of each TXT file.</a:t>
            </a:r>
            <a:endParaRPr lang="zh-TW" altLang="en-US" dirty="0"/>
          </a:p>
        </p:txBody>
      </p:sp>
      <p:pic>
        <p:nvPicPr>
          <p:cNvPr id="5" name="圖片 4"/>
          <p:cNvPicPr>
            <a:picLocks noChangeAspect="1"/>
          </p:cNvPicPr>
          <p:nvPr/>
        </p:nvPicPr>
        <p:blipFill>
          <a:blip r:embed="rId2"/>
          <a:stretch>
            <a:fillRect/>
          </a:stretch>
        </p:blipFill>
        <p:spPr>
          <a:xfrm>
            <a:off x="838200" y="2902927"/>
            <a:ext cx="10952235" cy="3408973"/>
          </a:xfrm>
          <a:prstGeom prst="rect">
            <a:avLst/>
          </a:prstGeom>
        </p:spPr>
      </p:pic>
    </p:spTree>
    <p:extLst>
      <p:ext uri="{BB962C8B-B14F-4D97-AF65-F5344CB8AC3E}">
        <p14:creationId xmlns:p14="http://schemas.microsoft.com/office/powerpoint/2010/main" val="1309814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742950" indent="-742950">
              <a:buFont typeface="Wingdings" panose="05000000000000000000" pitchFamily="2" charset="2"/>
              <a:buAutoNum type="circleNumWdWhitePlain" startAt="4"/>
            </a:pPr>
            <a:r>
              <a:rPr lang="en-US" altLang="zh-TW" dirty="0"/>
              <a:t>Storage and Indexing</a:t>
            </a:r>
            <a:endParaRPr lang="zh-TW" altLang="en-US" dirty="0"/>
          </a:p>
        </p:txBody>
      </p:sp>
      <p:sp>
        <p:nvSpPr>
          <p:cNvPr id="3" name="內容版面配置區 2"/>
          <p:cNvSpPr>
            <a:spLocks noGrp="1"/>
          </p:cNvSpPr>
          <p:nvPr>
            <p:ph idx="1"/>
          </p:nvPr>
        </p:nvSpPr>
        <p:spPr/>
        <p:txBody>
          <a:bodyPr/>
          <a:lstStyle/>
          <a:p>
            <a:r>
              <a:rPr lang="en-US" altLang="zh-TW" dirty="0"/>
              <a:t>Saved the summarized content into </a:t>
            </a:r>
            <a:r>
              <a:rPr lang="en-US" altLang="zh-TW" dirty="0" err="1"/>
              <a:t>Elasticsearch</a:t>
            </a:r>
            <a:r>
              <a:rPr lang="en-US" altLang="zh-TW" dirty="0"/>
              <a:t> for keyword-based retrieval</a:t>
            </a:r>
            <a:r>
              <a:rPr lang="en-US" altLang="zh-TW" dirty="0" smtClean="0"/>
              <a:t>.</a:t>
            </a:r>
          </a:p>
          <a:p>
            <a:r>
              <a:rPr lang="en-US" altLang="zh-TW" dirty="0" smtClean="0"/>
              <a:t>Generated </a:t>
            </a:r>
            <a:r>
              <a:rPr lang="en-US" altLang="zh-TW" dirty="0"/>
              <a:t>text </a:t>
            </a:r>
            <a:r>
              <a:rPr lang="en-US" altLang="zh-TW" dirty="0" err="1"/>
              <a:t>embeddings</a:t>
            </a:r>
            <a:r>
              <a:rPr lang="en-US" altLang="zh-TW" dirty="0"/>
              <a:t> using jina-embeddings-v2-base-en</a:t>
            </a:r>
            <a:r>
              <a:rPr lang="en-US" altLang="zh-TW" dirty="0" smtClean="0"/>
              <a:t>.</a:t>
            </a:r>
          </a:p>
          <a:p>
            <a:r>
              <a:rPr lang="en-US" altLang="zh-TW" dirty="0" smtClean="0"/>
              <a:t>Stored </a:t>
            </a:r>
            <a:r>
              <a:rPr lang="en-US" altLang="zh-TW" dirty="0"/>
              <a:t>embedding vectors into </a:t>
            </a:r>
            <a:r>
              <a:rPr lang="en-US" altLang="zh-TW" dirty="0" err="1"/>
              <a:t>ChromaDB</a:t>
            </a:r>
            <a:r>
              <a:rPr lang="en-US" altLang="zh-TW" dirty="0"/>
              <a:t>.</a:t>
            </a:r>
            <a:endParaRPr lang="zh-TW" altLang="en-US" dirty="0"/>
          </a:p>
        </p:txBody>
      </p:sp>
      <p:pic>
        <p:nvPicPr>
          <p:cNvPr id="4" name="圖片 3"/>
          <p:cNvPicPr>
            <a:picLocks noChangeAspect="1"/>
          </p:cNvPicPr>
          <p:nvPr/>
        </p:nvPicPr>
        <p:blipFill>
          <a:blip r:embed="rId2"/>
          <a:stretch>
            <a:fillRect/>
          </a:stretch>
        </p:blipFill>
        <p:spPr>
          <a:xfrm>
            <a:off x="3555999" y="3698445"/>
            <a:ext cx="5714601" cy="2894699"/>
          </a:xfrm>
          <a:prstGeom prst="rect">
            <a:avLst/>
          </a:prstGeom>
        </p:spPr>
      </p:pic>
    </p:spTree>
    <p:extLst>
      <p:ext uri="{BB962C8B-B14F-4D97-AF65-F5344CB8AC3E}">
        <p14:creationId xmlns:p14="http://schemas.microsoft.com/office/powerpoint/2010/main" val="1964055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742950" indent="-742950">
              <a:buFont typeface="Wingdings" panose="05000000000000000000" pitchFamily="2" charset="2"/>
              <a:buAutoNum type="circleNumWdWhitePlain" startAt="5"/>
            </a:pPr>
            <a:r>
              <a:rPr lang="en-US" altLang="zh-TW" dirty="0"/>
              <a:t>Question-Answering (QA) Workflow</a:t>
            </a:r>
            <a:endParaRPr lang="zh-TW" altLang="en-US" dirty="0"/>
          </a:p>
        </p:txBody>
      </p:sp>
      <p:sp>
        <p:nvSpPr>
          <p:cNvPr id="3" name="內容版面配置區 2"/>
          <p:cNvSpPr>
            <a:spLocks noGrp="1"/>
          </p:cNvSpPr>
          <p:nvPr>
            <p:ph idx="1"/>
          </p:nvPr>
        </p:nvSpPr>
        <p:spPr>
          <a:xfrm>
            <a:off x="838200" y="1825625"/>
            <a:ext cx="4575629" cy="4351338"/>
          </a:xfrm>
        </p:spPr>
        <p:txBody>
          <a:bodyPr/>
          <a:lstStyle/>
          <a:p>
            <a:r>
              <a:rPr lang="en-US" altLang="zh-TW" dirty="0"/>
              <a:t>During QA, query texts are compared against both </a:t>
            </a:r>
            <a:r>
              <a:rPr lang="en-US" altLang="zh-TW" dirty="0" err="1"/>
              <a:t>Elasticsearch</a:t>
            </a:r>
            <a:r>
              <a:rPr lang="en-US" altLang="zh-TW" dirty="0"/>
              <a:t> (for text search) and </a:t>
            </a:r>
            <a:r>
              <a:rPr lang="en-US" altLang="zh-TW" dirty="0" err="1"/>
              <a:t>ChromaDB</a:t>
            </a:r>
            <a:r>
              <a:rPr lang="en-US" altLang="zh-TW" dirty="0"/>
              <a:t> (for vector similarity search) to deliver optimal results.</a:t>
            </a:r>
            <a:endParaRPr lang="zh-TW" altLang="en-US" dirty="0"/>
          </a:p>
        </p:txBody>
      </p:sp>
      <p:pic>
        <p:nvPicPr>
          <p:cNvPr id="4" name="圖片 3"/>
          <p:cNvPicPr>
            <a:picLocks noChangeAspect="1"/>
          </p:cNvPicPr>
          <p:nvPr/>
        </p:nvPicPr>
        <p:blipFill>
          <a:blip r:embed="rId2"/>
          <a:stretch>
            <a:fillRect/>
          </a:stretch>
        </p:blipFill>
        <p:spPr>
          <a:xfrm>
            <a:off x="6027199" y="1451573"/>
            <a:ext cx="5326601" cy="5406427"/>
          </a:xfrm>
          <a:prstGeom prst="rect">
            <a:avLst/>
          </a:prstGeom>
        </p:spPr>
      </p:pic>
    </p:spTree>
    <p:extLst>
      <p:ext uri="{BB962C8B-B14F-4D97-AF65-F5344CB8AC3E}">
        <p14:creationId xmlns:p14="http://schemas.microsoft.com/office/powerpoint/2010/main" val="2364414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Next steps</a:t>
            </a:r>
            <a:endParaRPr lang="zh-TW" altLang="en-US" dirty="0"/>
          </a:p>
        </p:txBody>
      </p:sp>
      <p:sp>
        <p:nvSpPr>
          <p:cNvPr id="3" name="內容版面配置區 2"/>
          <p:cNvSpPr>
            <a:spLocks noGrp="1"/>
          </p:cNvSpPr>
          <p:nvPr>
            <p:ph idx="1"/>
          </p:nvPr>
        </p:nvSpPr>
        <p:spPr/>
        <p:txBody>
          <a:bodyPr>
            <a:normAutofit/>
          </a:bodyPr>
          <a:lstStyle/>
          <a:p>
            <a:r>
              <a:rPr lang="en-US" altLang="zh-TW" dirty="0" smtClean="0"/>
              <a:t>Many </a:t>
            </a:r>
            <a:r>
              <a:rPr lang="en-US" altLang="zh-TW" dirty="0"/>
              <a:t>search platforms today are outdated — they lack semantic search and still rely on basic keyword matching. Supporting the reading and searching of Greek letters (e.g., ε, η, θ) also needs to be tested and implemented.</a:t>
            </a:r>
          </a:p>
          <a:p>
            <a:r>
              <a:rPr lang="en-US" altLang="zh-TW" dirty="0" smtClean="0"/>
              <a:t>We </a:t>
            </a:r>
            <a:r>
              <a:rPr lang="en-US" altLang="zh-TW" dirty="0"/>
              <a:t>should also take into account different document types — drafts, notes, manuals, papers, preprints, and posters. The key is metadata: if each document is assigned a document-type label, users can filter and sort results much more effectively.</a:t>
            </a:r>
            <a:endParaRPr lang="zh-TW" altLang="en-US" dirty="0"/>
          </a:p>
        </p:txBody>
      </p:sp>
    </p:spTree>
    <p:extLst>
      <p:ext uri="{BB962C8B-B14F-4D97-AF65-F5344CB8AC3E}">
        <p14:creationId xmlns:p14="http://schemas.microsoft.com/office/powerpoint/2010/main" val="1089959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1498</Words>
  <Application>Microsoft Office PowerPoint</Application>
  <PresentationFormat>寬螢幕</PresentationFormat>
  <Paragraphs>37</Paragraphs>
  <Slides>9</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9</vt:i4>
      </vt:variant>
    </vt:vector>
  </HeadingPairs>
  <TitlesOfParts>
    <vt:vector size="15" baseType="lpstr">
      <vt:lpstr>新細明體</vt:lpstr>
      <vt:lpstr>Arial</vt:lpstr>
      <vt:lpstr>Calibri</vt:lpstr>
      <vt:lpstr>Calibri Light</vt:lpstr>
      <vt:lpstr>Wingdings</vt:lpstr>
      <vt:lpstr>Office 佈景主題</vt:lpstr>
      <vt:lpstr>Use AI to Retrieve Plots Effectively</vt:lpstr>
      <vt:lpstr>Give a try</vt:lpstr>
      <vt:lpstr>What we did</vt:lpstr>
      <vt:lpstr>Data Collection and Cleaning</vt:lpstr>
      <vt:lpstr>PDF Conversion and Text Extraction</vt:lpstr>
      <vt:lpstr>Content Summarization</vt:lpstr>
      <vt:lpstr>Storage and Indexing</vt:lpstr>
      <vt:lpstr>Question-Answering (QA) Workflow</vt:lpstr>
      <vt:lpstr>Next steps</vt:lpstr>
    </vt:vector>
  </TitlesOfParts>
  <Company>Dynabook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AI to Retrieve Plots more Effectively</dc:title>
  <dc:creator>余承叡 Fish Yu</dc:creator>
  <cp:lastModifiedBy>余承叡 Fish Yu</cp:lastModifiedBy>
  <cp:revision>91</cp:revision>
  <dcterms:created xsi:type="dcterms:W3CDTF">2025-06-24T12:36:55Z</dcterms:created>
  <dcterms:modified xsi:type="dcterms:W3CDTF">2025-08-21T14:55:55Z</dcterms:modified>
</cp:coreProperties>
</file>