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0" r:id="rId1"/>
  </p:sldMasterIdLst>
  <p:notesMasterIdLst>
    <p:notesMasterId r:id="rId23"/>
  </p:notesMasterIdLst>
  <p:sldIdLst>
    <p:sldId id="292" r:id="rId2"/>
    <p:sldId id="291" r:id="rId3"/>
    <p:sldId id="2147483643" r:id="rId4"/>
    <p:sldId id="257" r:id="rId5"/>
    <p:sldId id="2147483644" r:id="rId6"/>
    <p:sldId id="271" r:id="rId7"/>
    <p:sldId id="260" r:id="rId8"/>
    <p:sldId id="258" r:id="rId9"/>
    <p:sldId id="259" r:id="rId10"/>
    <p:sldId id="262" r:id="rId11"/>
    <p:sldId id="2147483645" r:id="rId12"/>
    <p:sldId id="264" r:id="rId13"/>
    <p:sldId id="279" r:id="rId14"/>
    <p:sldId id="261" r:id="rId15"/>
    <p:sldId id="263" r:id="rId16"/>
    <p:sldId id="2145706995" r:id="rId17"/>
    <p:sldId id="2147483646" r:id="rId18"/>
    <p:sldId id="256" r:id="rId19"/>
    <p:sldId id="2147483647" r:id="rId20"/>
    <p:sldId id="26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1F39100-607A-4F1D-9DDB-C1C844A32B40}">
          <p14:sldIdLst>
            <p14:sldId id="292"/>
            <p14:sldId id="291"/>
            <p14:sldId id="2147483643"/>
          </p14:sldIdLst>
        </p14:section>
        <p14:section name="DM Drivers" id="{D2A4244B-85A0-4C5D-8A73-E707A838DE95}">
          <p14:sldIdLst>
            <p14:sldId id="257"/>
            <p14:sldId id="2147483644"/>
            <p14:sldId id="271"/>
            <p14:sldId id="260"/>
            <p14:sldId id="258"/>
            <p14:sldId id="259"/>
          </p14:sldIdLst>
        </p14:section>
        <p14:section name="WhereIsThisGoing" id="{333F5795-4768-499C-98F8-1E37B0388785}">
          <p14:sldIdLst>
            <p14:sldId id="262"/>
            <p14:sldId id="2147483645"/>
          </p14:sldIdLst>
        </p14:section>
        <p14:section name="ValueProp" id="{41A59ABA-AB54-4986-95D3-879A5F99D7DE}">
          <p14:sldIdLst>
            <p14:sldId id="264"/>
            <p14:sldId id="279"/>
          </p14:sldIdLst>
        </p14:section>
        <p14:section name="PrincipledApproach" id="{6CEB8322-84F6-40A8-A94F-407822F60F73}">
          <p14:sldIdLst>
            <p14:sldId id="261"/>
            <p14:sldId id="263"/>
            <p14:sldId id="2145706995"/>
            <p14:sldId id="2147483646"/>
            <p14:sldId id="256"/>
            <p14:sldId id="2147483647"/>
          </p14:sldIdLst>
        </p14:section>
        <p14:section name="OtherConsiderations" id="{93BAF02F-F544-4B45-838F-8D9C7B8F1F08}">
          <p14:sldIdLst>
            <p14:sldId id="266"/>
            <p14:sldId id="277"/>
          </p14:sldIdLst>
        </p14:section>
        <p14:section name="Untitled Section" id="{D2863F0B-787E-47A7-8E35-45404AC5480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C435D0-DEA4-0138-834C-AA7E2CC26159}" name="Antypas, Katerina B." initials="AKB" userId="S::7832706513@nsf.gov::4ea63584-33dc-4190-9b81-cbabf3271381" providerId="AD"/>
  <p188:author id="{70E9D7D8-C3BF-2AD4-6C6F-EF1C061C63A7}" name="DeBlanc-Knowles, Tess" initials="TD" userId="S::7298986187@nsf.gov::357de3f1-1be7-4c67-bffc-d0458dce6ef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68B"/>
    <a:srgbClr val="CDD5DD"/>
    <a:srgbClr val="5C72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D35AB4-F4C7-4372-B4F4-5523020DEC0C}" v="14" dt="2025-10-30T15:04:15.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92144" autoAdjust="0"/>
  </p:normalViewPr>
  <p:slideViewPr>
    <p:cSldViewPr snapToGrid="0">
      <p:cViewPr varScale="1">
        <p:scale>
          <a:sx n="140" d="100"/>
          <a:sy n="140" d="100"/>
        </p:scale>
        <p:origin x="596" y="30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Biven" userId="a83f4f61-3080-4401-a078-50989fb5a491" providerId="ADAL" clId="{3AB678EE-6333-403D-935F-340AA310A747}"/>
    <pc:docChg chg="undo custSel addSld delSld modSld sldOrd addSection modSection">
      <pc:chgData name="Laura Biven" userId="a83f4f61-3080-4401-a078-50989fb5a491" providerId="ADAL" clId="{3AB678EE-6333-403D-935F-340AA310A747}" dt="2025-10-30T15:06:33.007" v="1773" actId="20577"/>
      <pc:docMkLst>
        <pc:docMk/>
      </pc:docMkLst>
      <pc:sldChg chg="addSp delSp modSp new mod modClrScheme chgLayout">
        <pc:chgData name="Laura Biven" userId="a83f4f61-3080-4401-a078-50989fb5a491" providerId="ADAL" clId="{3AB678EE-6333-403D-935F-340AA310A747}" dt="2025-10-30T11:34:36.451" v="422" actId="478"/>
        <pc:sldMkLst>
          <pc:docMk/>
          <pc:sldMk cId="3879233475" sldId="257"/>
        </pc:sldMkLst>
        <pc:spChg chg="del">
          <ac:chgData name="Laura Biven" userId="a83f4f61-3080-4401-a078-50989fb5a491" providerId="ADAL" clId="{3AB678EE-6333-403D-935F-340AA310A747}" dt="2025-10-30T11:34:27.781" v="398" actId="700"/>
          <ac:spMkLst>
            <pc:docMk/>
            <pc:sldMk cId="3879233475" sldId="257"/>
            <ac:spMk id="2" creationId="{017BE84B-2A89-6CED-E409-11D61FFEC318}"/>
          </ac:spMkLst>
        </pc:spChg>
        <pc:spChg chg="mod ord">
          <ac:chgData name="Laura Biven" userId="a83f4f61-3080-4401-a078-50989fb5a491" providerId="ADAL" clId="{3AB678EE-6333-403D-935F-340AA310A747}" dt="2025-10-30T11:34:27.781" v="398" actId="700"/>
          <ac:spMkLst>
            <pc:docMk/>
            <pc:sldMk cId="3879233475" sldId="257"/>
            <ac:spMk id="3" creationId="{DD231EC3-0901-9D70-32EE-4CF53F3C1574}"/>
          </ac:spMkLst>
        </pc:spChg>
        <pc:spChg chg="del mod ord">
          <ac:chgData name="Laura Biven" userId="a83f4f61-3080-4401-a078-50989fb5a491" providerId="ADAL" clId="{3AB678EE-6333-403D-935F-340AA310A747}" dt="2025-10-30T11:34:27.781" v="398" actId="700"/>
          <ac:spMkLst>
            <pc:docMk/>
            <pc:sldMk cId="3879233475" sldId="257"/>
            <ac:spMk id="4" creationId="{224A478E-FB47-A379-EA2A-B93EE5025CE8}"/>
          </ac:spMkLst>
        </pc:spChg>
        <pc:spChg chg="del">
          <ac:chgData name="Laura Biven" userId="a83f4f61-3080-4401-a078-50989fb5a491" providerId="ADAL" clId="{3AB678EE-6333-403D-935F-340AA310A747}" dt="2025-10-30T11:34:27.781" v="398" actId="700"/>
          <ac:spMkLst>
            <pc:docMk/>
            <pc:sldMk cId="3879233475" sldId="257"/>
            <ac:spMk id="5" creationId="{6658C61E-0113-EC6E-A2D8-732BC8BE764E}"/>
          </ac:spMkLst>
        </pc:spChg>
        <pc:spChg chg="del mod ord">
          <ac:chgData name="Laura Biven" userId="a83f4f61-3080-4401-a078-50989fb5a491" providerId="ADAL" clId="{3AB678EE-6333-403D-935F-340AA310A747}" dt="2025-10-30T11:34:36.451" v="422" actId="478"/>
          <ac:spMkLst>
            <pc:docMk/>
            <pc:sldMk cId="3879233475" sldId="257"/>
            <ac:spMk id="6" creationId="{2228DBF1-DA39-6A04-5F0C-815C9496A471}"/>
          </ac:spMkLst>
        </pc:spChg>
        <pc:spChg chg="add mod ord">
          <ac:chgData name="Laura Biven" userId="a83f4f61-3080-4401-a078-50989fb5a491" providerId="ADAL" clId="{3AB678EE-6333-403D-935F-340AA310A747}" dt="2025-10-30T11:34:32.316" v="421" actId="20577"/>
          <ac:spMkLst>
            <pc:docMk/>
            <pc:sldMk cId="3879233475" sldId="257"/>
            <ac:spMk id="7" creationId="{F5935D51-248E-14A6-BCDB-4503CC347E7C}"/>
          </ac:spMkLst>
        </pc:spChg>
      </pc:sldChg>
      <pc:sldChg chg="ord">
        <pc:chgData name="Laura Biven" userId="a83f4f61-3080-4401-a078-50989fb5a491" providerId="ADAL" clId="{3AB678EE-6333-403D-935F-340AA310A747}" dt="2025-10-19T19:54:43.972" v="204"/>
        <pc:sldMkLst>
          <pc:docMk/>
          <pc:sldMk cId="617333860" sldId="258"/>
        </pc:sldMkLst>
      </pc:sldChg>
      <pc:sldChg chg="ord">
        <pc:chgData name="Laura Biven" userId="a83f4f61-3080-4401-a078-50989fb5a491" providerId="ADAL" clId="{3AB678EE-6333-403D-935F-340AA310A747}" dt="2025-10-19T19:54:43.972" v="204"/>
        <pc:sldMkLst>
          <pc:docMk/>
          <pc:sldMk cId="2823972725" sldId="259"/>
        </pc:sldMkLst>
      </pc:sldChg>
      <pc:sldChg chg="ord">
        <pc:chgData name="Laura Biven" userId="a83f4f61-3080-4401-a078-50989fb5a491" providerId="ADAL" clId="{3AB678EE-6333-403D-935F-340AA310A747}" dt="2025-10-19T19:54:43.972" v="204"/>
        <pc:sldMkLst>
          <pc:docMk/>
          <pc:sldMk cId="951647413" sldId="260"/>
        </pc:sldMkLst>
      </pc:sldChg>
      <pc:sldChg chg="modSp add mod ord">
        <pc:chgData name="Laura Biven" userId="a83f4f61-3080-4401-a078-50989fb5a491" providerId="ADAL" clId="{3AB678EE-6333-403D-935F-340AA310A747}" dt="2025-10-30T11:48:13.481" v="775"/>
        <pc:sldMkLst>
          <pc:docMk/>
          <pc:sldMk cId="1194751809" sldId="261"/>
        </pc:sldMkLst>
        <pc:spChg chg="mod">
          <ac:chgData name="Laura Biven" userId="a83f4f61-3080-4401-a078-50989fb5a491" providerId="ADAL" clId="{3AB678EE-6333-403D-935F-340AA310A747}" dt="2025-10-30T11:41:55.262" v="716"/>
          <ac:spMkLst>
            <pc:docMk/>
            <pc:sldMk cId="1194751809" sldId="261"/>
            <ac:spMk id="7" creationId="{A90798C0-B777-6A80-C22D-40F38E6453CE}"/>
          </ac:spMkLst>
        </pc:spChg>
      </pc:sldChg>
      <pc:sldChg chg="modSp add mod ord">
        <pc:chgData name="Laura Biven" userId="a83f4f61-3080-4401-a078-50989fb5a491" providerId="ADAL" clId="{3AB678EE-6333-403D-935F-340AA310A747}" dt="2025-10-30T12:08:46.650" v="1361"/>
        <pc:sldMkLst>
          <pc:docMk/>
          <pc:sldMk cId="3134122121" sldId="262"/>
        </pc:sldMkLst>
        <pc:spChg chg="mod">
          <ac:chgData name="Laura Biven" userId="a83f4f61-3080-4401-a078-50989fb5a491" providerId="ADAL" clId="{3AB678EE-6333-403D-935F-340AA310A747}" dt="2025-10-30T11:35:26.780" v="479" actId="20577"/>
          <ac:spMkLst>
            <pc:docMk/>
            <pc:sldMk cId="3134122121" sldId="262"/>
            <ac:spMk id="7" creationId="{EA820837-1181-613C-8C9B-3C1C5A551B4D}"/>
          </ac:spMkLst>
        </pc:spChg>
      </pc:sldChg>
      <pc:sldChg chg="modSp add mod ord">
        <pc:chgData name="Laura Biven" userId="a83f4f61-3080-4401-a078-50989fb5a491" providerId="ADAL" clId="{3AB678EE-6333-403D-935F-340AA310A747}" dt="2025-10-30T12:01:28.658" v="1227" actId="20577"/>
        <pc:sldMkLst>
          <pc:docMk/>
          <pc:sldMk cId="2988558702" sldId="263"/>
        </pc:sldMkLst>
        <pc:spChg chg="mod">
          <ac:chgData name="Laura Biven" userId="a83f4f61-3080-4401-a078-50989fb5a491" providerId="ADAL" clId="{3AB678EE-6333-403D-935F-340AA310A747}" dt="2025-10-30T11:55:24.298" v="952" actId="404"/>
          <ac:spMkLst>
            <pc:docMk/>
            <pc:sldMk cId="2988558702" sldId="263"/>
            <ac:spMk id="4" creationId="{2E313C17-8685-B3A3-BE42-F71F56282C49}"/>
          </ac:spMkLst>
        </pc:spChg>
        <pc:spChg chg="mod">
          <ac:chgData name="Laura Biven" userId="a83f4f61-3080-4401-a078-50989fb5a491" providerId="ADAL" clId="{3AB678EE-6333-403D-935F-340AA310A747}" dt="2025-10-30T12:01:28.658" v="1227" actId="20577"/>
          <ac:spMkLst>
            <pc:docMk/>
            <pc:sldMk cId="2988558702" sldId="263"/>
            <ac:spMk id="5" creationId="{C1C76E0C-AC47-72EF-BC9A-53DCB3296617}"/>
          </ac:spMkLst>
        </pc:spChg>
      </pc:sldChg>
      <pc:sldChg chg="modSp add mod ord">
        <pc:chgData name="Laura Biven" userId="a83f4f61-3080-4401-a078-50989fb5a491" providerId="ADAL" clId="{3AB678EE-6333-403D-935F-340AA310A747}" dt="2025-10-30T11:48:11.756" v="773"/>
        <pc:sldMkLst>
          <pc:docMk/>
          <pc:sldMk cId="3470556200" sldId="264"/>
        </pc:sldMkLst>
        <pc:spChg chg="mod">
          <ac:chgData name="Laura Biven" userId="a83f4f61-3080-4401-a078-50989fb5a491" providerId="ADAL" clId="{3AB678EE-6333-403D-935F-340AA310A747}" dt="2025-10-30T11:42:14.205" v="766" actId="20577"/>
          <ac:spMkLst>
            <pc:docMk/>
            <pc:sldMk cId="3470556200" sldId="264"/>
            <ac:spMk id="7" creationId="{028D2D01-73FF-6E15-7990-D2853FC0B895}"/>
          </ac:spMkLst>
        </pc:spChg>
      </pc:sldChg>
      <pc:sldChg chg="addSp delSp modSp add del mod">
        <pc:chgData name="Laura Biven" userId="a83f4f61-3080-4401-a078-50989fb5a491" providerId="ADAL" clId="{3AB678EE-6333-403D-935F-340AA310A747}" dt="2025-10-30T12:58:46.360" v="1766" actId="2696"/>
        <pc:sldMkLst>
          <pc:docMk/>
          <pc:sldMk cId="981436104" sldId="265"/>
        </pc:sldMkLst>
        <pc:spChg chg="del mod">
          <ac:chgData name="Laura Biven" userId="a83f4f61-3080-4401-a078-50989fb5a491" providerId="ADAL" clId="{3AB678EE-6333-403D-935F-340AA310A747}" dt="2025-10-30T12:58:35.534" v="1765" actId="478"/>
          <ac:spMkLst>
            <pc:docMk/>
            <pc:sldMk cId="981436104" sldId="265"/>
            <ac:spMk id="4" creationId="{4880E5C7-1FDD-8FAD-E922-927F1343DD37}"/>
          </ac:spMkLst>
        </pc:spChg>
        <pc:spChg chg="add mod">
          <ac:chgData name="Laura Biven" userId="a83f4f61-3080-4401-a078-50989fb5a491" providerId="ADAL" clId="{3AB678EE-6333-403D-935F-340AA310A747}" dt="2025-10-30T12:58:35.534" v="1765" actId="478"/>
          <ac:spMkLst>
            <pc:docMk/>
            <pc:sldMk cId="981436104" sldId="265"/>
            <ac:spMk id="5" creationId="{EC8EA362-7471-2378-1650-7A4B0581DCC7}"/>
          </ac:spMkLst>
        </pc:spChg>
        <pc:picChg chg="del">
          <ac:chgData name="Laura Biven" userId="a83f4f61-3080-4401-a078-50989fb5a491" providerId="ADAL" clId="{3AB678EE-6333-403D-935F-340AA310A747}" dt="2025-10-30T12:58:35.534" v="1765" actId="478"/>
          <ac:picMkLst>
            <pc:docMk/>
            <pc:sldMk cId="981436104" sldId="265"/>
            <ac:picMk id="8" creationId="{CB70325B-ACF6-A6C9-4927-8292D72D2A94}"/>
          </ac:picMkLst>
        </pc:picChg>
        <pc:picChg chg="del">
          <ac:chgData name="Laura Biven" userId="a83f4f61-3080-4401-a078-50989fb5a491" providerId="ADAL" clId="{3AB678EE-6333-403D-935F-340AA310A747}" dt="2025-10-30T12:58:35.534" v="1765" actId="478"/>
          <ac:picMkLst>
            <pc:docMk/>
            <pc:sldMk cId="981436104" sldId="265"/>
            <ac:picMk id="10" creationId="{5235D1D1-566A-36E3-0893-D2B78A4CABCF}"/>
          </ac:picMkLst>
        </pc:picChg>
        <pc:picChg chg="del">
          <ac:chgData name="Laura Biven" userId="a83f4f61-3080-4401-a078-50989fb5a491" providerId="ADAL" clId="{3AB678EE-6333-403D-935F-340AA310A747}" dt="2025-10-30T12:58:35.534" v="1765" actId="478"/>
          <ac:picMkLst>
            <pc:docMk/>
            <pc:sldMk cId="981436104" sldId="265"/>
            <ac:picMk id="12" creationId="{9CFDC5E6-D609-C832-066F-0302A2032BC9}"/>
          </ac:picMkLst>
        </pc:picChg>
        <pc:picChg chg="del">
          <ac:chgData name="Laura Biven" userId="a83f4f61-3080-4401-a078-50989fb5a491" providerId="ADAL" clId="{3AB678EE-6333-403D-935F-340AA310A747}" dt="2025-10-30T12:58:35.534" v="1765" actId="478"/>
          <ac:picMkLst>
            <pc:docMk/>
            <pc:sldMk cId="981436104" sldId="265"/>
            <ac:picMk id="14" creationId="{97352268-050C-9DEF-061E-ED754C30D240}"/>
          </ac:picMkLst>
        </pc:picChg>
        <pc:picChg chg="del">
          <ac:chgData name="Laura Biven" userId="a83f4f61-3080-4401-a078-50989fb5a491" providerId="ADAL" clId="{3AB678EE-6333-403D-935F-340AA310A747}" dt="2025-10-30T12:58:35.534" v="1765" actId="478"/>
          <ac:picMkLst>
            <pc:docMk/>
            <pc:sldMk cId="981436104" sldId="265"/>
            <ac:picMk id="2050" creationId="{A0C8C673-D89B-F4FA-5356-91E4681A4DAB}"/>
          </ac:picMkLst>
        </pc:picChg>
      </pc:sldChg>
      <pc:sldChg chg="new del">
        <pc:chgData name="Laura Biven" userId="a83f4f61-3080-4401-a078-50989fb5a491" providerId="ADAL" clId="{3AB678EE-6333-403D-935F-340AA310A747}" dt="2025-10-30T11:42:26.824" v="768" actId="47"/>
        <pc:sldMkLst>
          <pc:docMk/>
          <pc:sldMk cId="2570186860" sldId="265"/>
        </pc:sldMkLst>
      </pc:sldChg>
      <pc:sldChg chg="modSp add del mod">
        <pc:chgData name="Laura Biven" userId="a83f4f61-3080-4401-a078-50989fb5a491" providerId="ADAL" clId="{3AB678EE-6333-403D-935F-340AA310A747}" dt="2025-10-30T12:07:43.196" v="1359" actId="47"/>
        <pc:sldMkLst>
          <pc:docMk/>
          <pc:sldMk cId="2998164010" sldId="265"/>
        </pc:sldMkLst>
        <pc:spChg chg="mod">
          <ac:chgData name="Laura Biven" userId="a83f4f61-3080-4401-a078-50989fb5a491" providerId="ADAL" clId="{3AB678EE-6333-403D-935F-340AA310A747}" dt="2025-10-30T11:52:28.239" v="902" actId="21"/>
          <ac:spMkLst>
            <pc:docMk/>
            <pc:sldMk cId="2998164010" sldId="265"/>
            <ac:spMk id="5" creationId="{3A48580E-1754-EF38-5137-A1571D16C8D4}"/>
          </ac:spMkLst>
        </pc:spChg>
      </pc:sldChg>
      <pc:sldChg chg="modSp add mod">
        <pc:chgData name="Laura Biven" userId="a83f4f61-3080-4401-a078-50989fb5a491" providerId="ADAL" clId="{3AB678EE-6333-403D-935F-340AA310A747}" dt="2025-10-30T12:36:33.844" v="1614" actId="20577"/>
        <pc:sldMkLst>
          <pc:docMk/>
          <pc:sldMk cId="3219686167" sldId="266"/>
        </pc:sldMkLst>
        <pc:spChg chg="mod">
          <ac:chgData name="Laura Biven" userId="a83f4f61-3080-4401-a078-50989fb5a491" providerId="ADAL" clId="{3AB678EE-6333-403D-935F-340AA310A747}" dt="2025-10-30T12:36:31.069" v="1613" actId="20577"/>
          <ac:spMkLst>
            <pc:docMk/>
            <pc:sldMk cId="3219686167" sldId="266"/>
            <ac:spMk id="4" creationId="{B2B3282B-A201-1D85-B577-D97F4D09F7B1}"/>
          </ac:spMkLst>
        </pc:spChg>
        <pc:spChg chg="mod">
          <ac:chgData name="Laura Biven" userId="a83f4f61-3080-4401-a078-50989fb5a491" providerId="ADAL" clId="{3AB678EE-6333-403D-935F-340AA310A747}" dt="2025-10-30T12:36:33.844" v="1614" actId="20577"/>
          <ac:spMkLst>
            <pc:docMk/>
            <pc:sldMk cId="3219686167" sldId="266"/>
            <ac:spMk id="5" creationId="{36ED51B7-BAD6-5673-4DFE-8CFF2ACE9F94}"/>
          </ac:spMkLst>
        </pc:spChg>
      </pc:sldChg>
      <pc:sldChg chg="modSp mod ord">
        <pc:chgData name="Laura Biven" userId="a83f4f61-3080-4401-a078-50989fb5a491" providerId="ADAL" clId="{3AB678EE-6333-403D-935F-340AA310A747}" dt="2025-10-30T12:57:44.807" v="1733" actId="114"/>
        <pc:sldMkLst>
          <pc:docMk/>
          <pc:sldMk cId="2572348445" sldId="279"/>
        </pc:sldMkLst>
        <pc:spChg chg="mod">
          <ac:chgData name="Laura Biven" userId="a83f4f61-3080-4401-a078-50989fb5a491" providerId="ADAL" clId="{3AB678EE-6333-403D-935F-340AA310A747}" dt="2025-10-30T11:48:33.558" v="806" actId="20577"/>
          <ac:spMkLst>
            <pc:docMk/>
            <pc:sldMk cId="2572348445" sldId="279"/>
            <ac:spMk id="4" creationId="{114F09E5-950F-8F15-DE86-D66945CB4D24}"/>
          </ac:spMkLst>
        </pc:spChg>
        <pc:spChg chg="mod">
          <ac:chgData name="Laura Biven" userId="a83f4f61-3080-4401-a078-50989fb5a491" providerId="ADAL" clId="{3AB678EE-6333-403D-935F-340AA310A747}" dt="2025-10-30T12:57:44.807" v="1733" actId="114"/>
          <ac:spMkLst>
            <pc:docMk/>
            <pc:sldMk cId="2572348445" sldId="279"/>
            <ac:spMk id="5" creationId="{4E2545B4-8440-B6C1-CB6B-96A674BDDF0A}"/>
          </ac:spMkLst>
        </pc:spChg>
      </pc:sldChg>
      <pc:sldChg chg="modSp mod modNotesTx">
        <pc:chgData name="Laura Biven" userId="a83f4f61-3080-4401-a078-50989fb5a491" providerId="ADAL" clId="{3AB678EE-6333-403D-935F-340AA310A747}" dt="2025-10-30T15:06:33.007" v="1773" actId="20577"/>
        <pc:sldMkLst>
          <pc:docMk/>
          <pc:sldMk cId="760647760" sldId="292"/>
        </pc:sldMkLst>
        <pc:spChg chg="mod">
          <ac:chgData name="Laura Biven" userId="a83f4f61-3080-4401-a078-50989fb5a491" providerId="ADAL" clId="{3AB678EE-6333-403D-935F-340AA310A747}" dt="2025-10-19T19:04:38.002" v="34" actId="20577"/>
          <ac:spMkLst>
            <pc:docMk/>
            <pc:sldMk cId="760647760" sldId="292"/>
            <ac:spMk id="2" creationId="{1670F662-A54A-1BA7-C240-77D18E499DAA}"/>
          </ac:spMkLst>
        </pc:spChg>
        <pc:spChg chg="mod">
          <ac:chgData name="Laura Biven" userId="a83f4f61-3080-4401-a078-50989fb5a491" providerId="ADAL" clId="{3AB678EE-6333-403D-935F-340AA310A747}" dt="2025-10-19T16:20:01.194" v="11"/>
          <ac:spMkLst>
            <pc:docMk/>
            <pc:sldMk cId="760647760" sldId="292"/>
            <ac:spMk id="3" creationId="{E3D37D6A-4AB6-DC1F-AACF-CC89E6A98A84}"/>
          </ac:spMkLst>
        </pc:spChg>
        <pc:spChg chg="mod">
          <ac:chgData name="Laura Biven" userId="a83f4f61-3080-4401-a078-50989fb5a491" providerId="ADAL" clId="{3AB678EE-6333-403D-935F-340AA310A747}" dt="2025-10-30T15:06:33.007" v="1773" actId="20577"/>
          <ac:spMkLst>
            <pc:docMk/>
            <pc:sldMk cId="760647760" sldId="292"/>
            <ac:spMk id="30" creationId="{C56F5C09-7016-ECAC-2801-1DCA2186574D}"/>
          </ac:spMkLst>
        </pc:spChg>
      </pc:sldChg>
      <pc:sldChg chg="modSp mod">
        <pc:chgData name="Laura Biven" userId="a83f4f61-3080-4401-a078-50989fb5a491" providerId="ADAL" clId="{3AB678EE-6333-403D-935F-340AA310A747}" dt="2025-10-30T12:39:57" v="1616" actId="242"/>
        <pc:sldMkLst>
          <pc:docMk/>
          <pc:sldMk cId="1574254428" sldId="2147483643"/>
        </pc:sldMkLst>
        <pc:spChg chg="mod">
          <ac:chgData name="Laura Biven" userId="a83f4f61-3080-4401-a078-50989fb5a491" providerId="ADAL" clId="{3AB678EE-6333-403D-935F-340AA310A747}" dt="2025-10-19T19:04:54.669" v="61" actId="20577"/>
          <ac:spMkLst>
            <pc:docMk/>
            <pc:sldMk cId="1574254428" sldId="2147483643"/>
            <ac:spMk id="4" creationId="{5F2F18F6-A6F4-0193-FC8C-15966DD10243}"/>
          </ac:spMkLst>
        </pc:spChg>
        <pc:spChg chg="mod">
          <ac:chgData name="Laura Biven" userId="a83f4f61-3080-4401-a078-50989fb5a491" providerId="ADAL" clId="{3AB678EE-6333-403D-935F-340AA310A747}" dt="2025-10-30T12:39:57" v="1616" actId="242"/>
          <ac:spMkLst>
            <pc:docMk/>
            <pc:sldMk cId="1574254428" sldId="2147483643"/>
            <ac:spMk id="5" creationId="{A3210D49-51A8-F36F-5081-74B2AD0A49EC}"/>
          </ac:spMkLst>
        </pc:spChg>
      </pc:sldChg>
      <pc:sldChg chg="addSp modSp mod">
        <pc:chgData name="Laura Biven" userId="a83f4f61-3080-4401-a078-50989fb5a491" providerId="ADAL" clId="{3AB678EE-6333-403D-935F-340AA310A747}" dt="2025-10-30T12:55:18.230" v="1683" actId="1076"/>
        <pc:sldMkLst>
          <pc:docMk/>
          <pc:sldMk cId="3581467475" sldId="2147483644"/>
        </pc:sldMkLst>
        <pc:spChg chg="add mod">
          <ac:chgData name="Laura Biven" userId="a83f4f61-3080-4401-a078-50989fb5a491" providerId="ADAL" clId="{3AB678EE-6333-403D-935F-340AA310A747}" dt="2025-10-30T12:55:18.230" v="1683" actId="1076"/>
          <ac:spMkLst>
            <pc:docMk/>
            <pc:sldMk cId="3581467475" sldId="2147483644"/>
            <ac:spMk id="2" creationId="{C0CE6153-91C2-D0B5-1C77-7DC86BB71732}"/>
          </ac:spMkLst>
        </pc:spChg>
      </pc:sldChg>
      <pc:sldChg chg="modSp mod ord modNotesTx">
        <pc:chgData name="Laura Biven" userId="a83f4f61-3080-4401-a078-50989fb5a491" providerId="ADAL" clId="{3AB678EE-6333-403D-935F-340AA310A747}" dt="2025-10-30T15:04:33.151" v="1769" actId="6549"/>
        <pc:sldMkLst>
          <pc:docMk/>
          <pc:sldMk cId="1945489306" sldId="2147483645"/>
        </pc:sldMkLst>
        <pc:spChg chg="mod">
          <ac:chgData name="Laura Biven" userId="a83f4f61-3080-4401-a078-50989fb5a491" providerId="ADAL" clId="{3AB678EE-6333-403D-935F-340AA310A747}" dt="2025-10-19T19:55:59.352" v="255" actId="6549"/>
          <ac:spMkLst>
            <pc:docMk/>
            <pc:sldMk cId="1945489306" sldId="2147483645"/>
            <ac:spMk id="3" creationId="{C35D919E-BD90-B15C-004B-70ACE327C836}"/>
          </ac:spMkLst>
        </pc:spChg>
        <pc:spChg chg="mod">
          <ac:chgData name="Laura Biven" userId="a83f4f61-3080-4401-a078-50989fb5a491" providerId="ADAL" clId="{3AB678EE-6333-403D-935F-340AA310A747}" dt="2025-10-19T20:03:35.901" v="266" actId="20577"/>
          <ac:spMkLst>
            <pc:docMk/>
            <pc:sldMk cId="1945489306" sldId="2147483645"/>
            <ac:spMk id="4" creationId="{43777E67-3A60-E010-F80A-57C4679053B8}"/>
          </ac:spMkLst>
        </pc:spChg>
      </pc:sldChg>
      <pc:sldChg chg="modSp mod">
        <pc:chgData name="Laura Biven" userId="a83f4f61-3080-4401-a078-50989fb5a491" providerId="ADAL" clId="{3AB678EE-6333-403D-935F-340AA310A747}" dt="2025-10-19T21:18:52.790" v="270" actId="20577"/>
        <pc:sldMkLst>
          <pc:docMk/>
          <pc:sldMk cId="1834819762" sldId="2147483647"/>
        </pc:sldMkLst>
        <pc:spChg chg="mod">
          <ac:chgData name="Laura Biven" userId="a83f4f61-3080-4401-a078-50989fb5a491" providerId="ADAL" clId="{3AB678EE-6333-403D-935F-340AA310A747}" dt="2025-10-19T21:18:52.790" v="270" actId="20577"/>
          <ac:spMkLst>
            <pc:docMk/>
            <pc:sldMk cId="1834819762" sldId="2147483647"/>
            <ac:spMk id="5" creationId="{7D12334E-F14D-BF1E-0F38-D843917B4E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DC30C42-F1EA-EA44-9613-5E7947EE8325}" type="datetimeFigureOut">
              <a:rPr lang="en-US" smtClean="0"/>
              <a:pPr/>
              <a:t>10/30/2025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93BBF43-A868-D94C-A9CC-39C296714D2B}" type="slidenum">
              <a:rPr lang="en-US" smtClean="0"/>
              <a:pPr/>
              <a:t>‹#›</a:t>
            </a:fld>
            <a:endParaRPr lang="en-US" dirty="0"/>
          </a:p>
        </p:txBody>
      </p:sp>
    </p:spTree>
    <p:extLst>
      <p:ext uri="{BB962C8B-B14F-4D97-AF65-F5344CB8AC3E}">
        <p14:creationId xmlns:p14="http://schemas.microsoft.com/office/powerpoint/2010/main" val="3855674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B70B3-A8D2-382F-AFA4-508A6B6CFF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7CE99B-9481-9BC7-4EBF-EE3F3CCA4C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B758E-DF06-4B53-8244-72F31F7395D9}"/>
              </a:ext>
            </a:extLst>
          </p:cNvPr>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cs typeface="Arial" panose="020B0604020202020204" pitchFamily="34" charset="0"/>
              </a:rPr>
              <a:t>30 mins</a:t>
            </a:r>
          </a:p>
          <a:p>
            <a:r>
              <a:rPr lang="en-US" dirty="0">
                <a:latin typeface="Arial" panose="020B0604020202020204" pitchFamily="34" charset="0"/>
                <a:cs typeface="Arial" panose="020B0604020202020204" pitchFamily="34" charset="0"/>
              </a:rPr>
              <a:t>https://indico.bnl.gov/event/28843/ </a:t>
            </a:r>
          </a:p>
        </p:txBody>
      </p:sp>
      <p:sp>
        <p:nvSpPr>
          <p:cNvPr id="4" name="Slide Number Placeholder 3">
            <a:extLst>
              <a:ext uri="{FF2B5EF4-FFF2-40B4-BE49-F238E27FC236}">
                <a16:creationId xmlns:a16="http://schemas.microsoft.com/office/drawing/2014/main" id="{F2604D8E-ADD7-92A1-C489-6C4B92236ADF}"/>
              </a:ext>
            </a:extLst>
          </p:cNvPr>
          <p:cNvSpPr>
            <a:spLocks noGrp="1"/>
          </p:cNvSpPr>
          <p:nvPr>
            <p:ph type="sldNum" sz="quarter" idx="5"/>
          </p:nvPr>
        </p:nvSpPr>
        <p:spPr/>
        <p:txBody>
          <a:bodyPr/>
          <a:lstStyle/>
          <a:p>
            <a:fld id="{493BBF43-A868-D94C-A9CC-39C296714D2B}" type="slidenum">
              <a:rPr lang="en-US" smtClean="0"/>
              <a:t>1</a:t>
            </a:fld>
            <a:endParaRPr lang="en-US" dirty="0"/>
          </a:p>
        </p:txBody>
      </p:sp>
    </p:spTree>
    <p:extLst>
      <p:ext uri="{BB962C8B-B14F-4D97-AF65-F5344CB8AC3E}">
        <p14:creationId xmlns:p14="http://schemas.microsoft.com/office/powerpoint/2010/main" val="178972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DC67C-E574-1BC5-0CFD-042D903554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F7632-4F01-0A4B-CF63-EFB4055AC5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C57984-03D1-1749-F6BE-53AACB853195}"/>
              </a:ext>
            </a:extLst>
          </p:cNvPr>
          <p:cNvSpPr>
            <a:spLocks noGrp="1"/>
          </p:cNvSpPr>
          <p:nvPr>
            <p:ph type="body" idx="1"/>
          </p:nvPr>
        </p:nvSpPr>
        <p:spPr/>
        <p:txBody>
          <a:bodyPr/>
          <a:lstStyle/>
          <a:p>
            <a:pPr algn="l">
              <a:buFont typeface="Arial" panose="020B0604020202020204" pitchFamily="34" charset="0"/>
              <a:buNone/>
            </a:pP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US"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B1944017-B19E-B50E-E1E7-35B055022CD1}"/>
              </a:ext>
            </a:extLst>
          </p:cNvPr>
          <p:cNvSpPr>
            <a:spLocks noGrp="1"/>
          </p:cNvSpPr>
          <p:nvPr>
            <p:ph type="sldNum" sz="quarter" idx="5"/>
          </p:nvPr>
        </p:nvSpPr>
        <p:spPr/>
        <p:txBody>
          <a:bodyPr/>
          <a:lstStyle/>
          <a:p>
            <a:fld id="{493BBF43-A868-D94C-A9CC-39C296714D2B}" type="slidenum">
              <a:rPr lang="en-US" smtClean="0"/>
              <a:t>2</a:t>
            </a:fld>
            <a:endParaRPr lang="en-US" dirty="0"/>
          </a:p>
        </p:txBody>
      </p:sp>
    </p:spTree>
    <p:extLst>
      <p:ext uri="{BB962C8B-B14F-4D97-AF65-F5344CB8AC3E}">
        <p14:creationId xmlns:p14="http://schemas.microsoft.com/office/powerpoint/2010/main" val="165370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https://www.osti.gov/stip/about/supporting-documentation/2411C </a:t>
            </a:r>
          </a:p>
          <a:p>
            <a:endParaRPr lang="en-US" dirty="0"/>
          </a:p>
        </p:txBody>
      </p:sp>
      <p:sp>
        <p:nvSpPr>
          <p:cNvPr id="4" name="Slide Number Placeholder 3"/>
          <p:cNvSpPr>
            <a:spLocks noGrp="1"/>
          </p:cNvSpPr>
          <p:nvPr>
            <p:ph type="sldNum" sz="quarter" idx="5"/>
          </p:nvPr>
        </p:nvSpPr>
        <p:spPr/>
        <p:txBody>
          <a:bodyPr/>
          <a:lstStyle/>
          <a:p>
            <a:fld id="{493BBF43-A868-D94C-A9CC-39C296714D2B}" type="slidenum">
              <a:rPr lang="en-US" smtClean="0"/>
              <a:pPr/>
              <a:t>5</a:t>
            </a:fld>
            <a:endParaRPr lang="en-US"/>
          </a:p>
        </p:txBody>
      </p:sp>
    </p:spTree>
    <p:extLst>
      <p:ext uri="{BB962C8B-B14F-4D97-AF65-F5344CB8AC3E}">
        <p14:creationId xmlns:p14="http://schemas.microsoft.com/office/powerpoint/2010/main" val="1450954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F7960-9BF7-50A3-BEF8-5A4872B7A4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23410F-147B-8DCB-E48F-B85C668684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9B04FB-D8B2-6B92-FD44-35757D3C3C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5AE876-6256-C3E6-9F95-550EF1A05D9E}"/>
              </a:ext>
            </a:extLst>
          </p:cNvPr>
          <p:cNvSpPr>
            <a:spLocks noGrp="1"/>
          </p:cNvSpPr>
          <p:nvPr>
            <p:ph type="sldNum" sz="quarter" idx="5"/>
          </p:nvPr>
        </p:nvSpPr>
        <p:spPr/>
        <p:txBody>
          <a:bodyPr/>
          <a:lstStyle/>
          <a:p>
            <a:fld id="{493BBF43-A868-D94C-A9CC-39C296714D2B}" type="slidenum">
              <a:rPr lang="en-US" smtClean="0"/>
              <a:pPr/>
              <a:t>11</a:t>
            </a:fld>
            <a:endParaRPr lang="en-US"/>
          </a:p>
        </p:txBody>
      </p:sp>
    </p:spTree>
    <p:extLst>
      <p:ext uri="{BB962C8B-B14F-4D97-AF65-F5344CB8AC3E}">
        <p14:creationId xmlns:p14="http://schemas.microsoft.com/office/powerpoint/2010/main" val="3810139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BBF43-A868-D94C-A9CC-39C296714D2B}" type="slidenum">
              <a:rPr lang="en-US" smtClean="0"/>
              <a:pPr/>
              <a:t>16</a:t>
            </a:fld>
            <a:endParaRPr lang="en-US" dirty="0"/>
          </a:p>
        </p:txBody>
      </p:sp>
    </p:spTree>
    <p:extLst>
      <p:ext uri="{BB962C8B-B14F-4D97-AF65-F5344CB8AC3E}">
        <p14:creationId xmlns:p14="http://schemas.microsoft.com/office/powerpoint/2010/main" val="3235787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BF14DA4-6BD3-41D0-ED7B-F5CF63D8E02B}"/>
              </a:ext>
            </a:extLst>
          </p:cNvPr>
          <p:cNvSpPr>
            <a:spLocks noGrp="1"/>
          </p:cNvSpPr>
          <p:nvPr>
            <p:ph type="pic" sz="quarter" idx="12"/>
          </p:nvPr>
        </p:nvSpPr>
        <p:spPr>
          <a:xfrm>
            <a:off x="5387975" y="0"/>
            <a:ext cx="6804025"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8C9795D8-36C7-9AC6-7BB0-2FA187F49B59}"/>
              </a:ext>
            </a:extLst>
          </p:cNvPr>
          <p:cNvSpPr>
            <a:spLocks noGrp="1"/>
          </p:cNvSpPr>
          <p:nvPr>
            <p:ph type="ctrTitle"/>
          </p:nvPr>
        </p:nvSpPr>
        <p:spPr>
          <a:xfrm>
            <a:off x="331417" y="2125014"/>
            <a:ext cx="6297984" cy="919032"/>
          </a:xfrm>
        </p:spPr>
        <p:txBody>
          <a:bodyPr anchor="b">
            <a:no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A76DAF6-7FAD-3329-1F2F-26D428433E30}"/>
              </a:ext>
            </a:extLst>
          </p:cNvPr>
          <p:cNvSpPr>
            <a:spLocks noGrp="1"/>
          </p:cNvSpPr>
          <p:nvPr>
            <p:ph type="subTitle" idx="1"/>
          </p:nvPr>
        </p:nvSpPr>
        <p:spPr>
          <a:xfrm>
            <a:off x="331416" y="3047266"/>
            <a:ext cx="6559241" cy="529861"/>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12">
            <a:extLst>
              <a:ext uri="{FF2B5EF4-FFF2-40B4-BE49-F238E27FC236}">
                <a16:creationId xmlns:a16="http://schemas.microsoft.com/office/drawing/2014/main" id="{25E06F63-AE6B-E540-C04D-8905B2EFD5BF}"/>
              </a:ext>
            </a:extLst>
          </p:cNvPr>
          <p:cNvSpPr>
            <a:spLocks noGrp="1"/>
          </p:cNvSpPr>
          <p:nvPr>
            <p:ph type="body" sz="quarter" idx="10"/>
          </p:nvPr>
        </p:nvSpPr>
        <p:spPr>
          <a:xfrm>
            <a:off x="1096963" y="4244658"/>
            <a:ext cx="5999008" cy="529861"/>
          </a:xfrm>
        </p:spPr>
        <p:txBody>
          <a:bodyPr>
            <a:noAutofit/>
          </a:bodyPr>
          <a:lstStyle>
            <a:lvl1pPr marL="0" indent="0" algn="r">
              <a:buNone/>
              <a:defRPr sz="2400">
                <a:solidFill>
                  <a:schemeClr val="tx1">
                    <a:lumMod val="65000"/>
                    <a:lumOff val="35000"/>
                  </a:schemeClr>
                </a:solidFill>
              </a:defRPr>
            </a:lvl1pPr>
          </a:lstStyle>
          <a:p>
            <a:pPr lvl="0"/>
            <a:r>
              <a:rPr lang="en-US"/>
              <a:t>Click to edit Master text styles</a:t>
            </a:r>
          </a:p>
        </p:txBody>
      </p:sp>
      <p:sp>
        <p:nvSpPr>
          <p:cNvPr id="16" name="Text Placeholder 15">
            <a:extLst>
              <a:ext uri="{FF2B5EF4-FFF2-40B4-BE49-F238E27FC236}">
                <a16:creationId xmlns:a16="http://schemas.microsoft.com/office/drawing/2014/main" id="{2BCBF152-3CD9-3B8D-5C6A-83D9FE6F56E6}"/>
              </a:ext>
            </a:extLst>
          </p:cNvPr>
          <p:cNvSpPr>
            <a:spLocks noGrp="1"/>
          </p:cNvSpPr>
          <p:nvPr>
            <p:ph type="body" sz="quarter" idx="11"/>
          </p:nvPr>
        </p:nvSpPr>
        <p:spPr>
          <a:xfrm>
            <a:off x="1096963" y="4775200"/>
            <a:ext cx="5999162" cy="501650"/>
          </a:xfrm>
        </p:spPr>
        <p:txBody>
          <a:bodyPr>
            <a:noAutofit/>
          </a:bodyPr>
          <a:lstStyle>
            <a:lvl1pPr marL="0" indent="0" algn="r">
              <a:buNone/>
              <a:defRPr sz="24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319460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dy Slide - 1 Right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9425B193-7653-FA58-7C69-56865C4DF7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0" name="Title 1">
            <a:extLst>
              <a:ext uri="{FF2B5EF4-FFF2-40B4-BE49-F238E27FC236}">
                <a16:creationId xmlns:a16="http://schemas.microsoft.com/office/drawing/2014/main" id="{9A65267B-D68D-AD5F-98C2-6810944CC185}"/>
              </a:ext>
            </a:extLst>
          </p:cNvPr>
          <p:cNvSpPr>
            <a:spLocks noGrp="1"/>
          </p:cNvSpPr>
          <p:nvPr>
            <p:ph type="title"/>
          </p:nvPr>
        </p:nvSpPr>
        <p:spPr>
          <a:xfrm>
            <a:off x="309093" y="531951"/>
            <a:ext cx="5785319" cy="678664"/>
          </a:xfrm>
        </p:spPr>
        <p:txBody>
          <a:bodyPr anchor="b">
            <a:noAutofit/>
          </a:bodyPr>
          <a:lstStyle>
            <a:lvl1pPr>
              <a:defRPr sz="3200">
                <a:solidFill>
                  <a:schemeClr val="tx2"/>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80D2211A-9B16-224E-FFC5-4225BAB41AB0}"/>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Footer Placeholder 5">
            <a:extLst>
              <a:ext uri="{FF2B5EF4-FFF2-40B4-BE49-F238E27FC236}">
                <a16:creationId xmlns:a16="http://schemas.microsoft.com/office/drawing/2014/main" id="{AA5FB620-142D-2BE0-8116-9FAAA7F693F3}"/>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8" name="Slide Number Placeholder 6">
            <a:extLst>
              <a:ext uri="{FF2B5EF4-FFF2-40B4-BE49-F238E27FC236}">
                <a16:creationId xmlns:a16="http://schemas.microsoft.com/office/drawing/2014/main" id="{85A35A3C-EFCE-E977-5D10-513BA05CDEAB}"/>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2" name="Date Placeholder 4">
            <a:extLst>
              <a:ext uri="{FF2B5EF4-FFF2-40B4-BE49-F238E27FC236}">
                <a16:creationId xmlns:a16="http://schemas.microsoft.com/office/drawing/2014/main" id="{FD481F92-CD79-AD15-7CA5-87C78AC695BF}"/>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CAADF119-FBE4-4B30-887E-7063E5FE77D4}" type="datetime1">
              <a:rPr lang="en-US" smtClean="0"/>
              <a:t>10/30/2025</a:t>
            </a:fld>
            <a:endParaRPr lang="en-US" dirty="0"/>
          </a:p>
        </p:txBody>
      </p:sp>
      <p:pic>
        <p:nvPicPr>
          <p:cNvPr id="13" name="Picture 12">
            <a:extLst>
              <a:ext uri="{FF2B5EF4-FFF2-40B4-BE49-F238E27FC236}">
                <a16:creationId xmlns:a16="http://schemas.microsoft.com/office/drawing/2014/main" id="{EDB17564-960C-4BE2-AE3B-9E042530B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86913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dy Slide - No Photo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FC8732-2197-B9C7-FC84-CA5395C650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1" name="Title 1">
            <a:extLst>
              <a:ext uri="{FF2B5EF4-FFF2-40B4-BE49-F238E27FC236}">
                <a16:creationId xmlns:a16="http://schemas.microsoft.com/office/drawing/2014/main" id="{99465704-2370-60F7-6005-D0288DFD87A0}"/>
              </a:ext>
            </a:extLst>
          </p:cNvPr>
          <p:cNvSpPr>
            <a:spLocks noGrp="1"/>
          </p:cNvSpPr>
          <p:nvPr>
            <p:ph type="title"/>
          </p:nvPr>
        </p:nvSpPr>
        <p:spPr>
          <a:xfrm>
            <a:off x="309093" y="531951"/>
            <a:ext cx="11044707" cy="678664"/>
          </a:xfrm>
        </p:spPr>
        <p:txBody>
          <a:bodyPr anchor="b">
            <a:noAutofit/>
          </a:bodyPr>
          <a:lstStyle>
            <a:lvl1pPr>
              <a:defRPr sz="3200">
                <a:solidFill>
                  <a:schemeClr val="tx2"/>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D0A29258-15C1-6FB2-52AC-108985A071C8}"/>
              </a:ext>
            </a:extLst>
          </p:cNvPr>
          <p:cNvSpPr>
            <a:spLocks noGrp="1"/>
          </p:cNvSpPr>
          <p:nvPr>
            <p:ph type="body" sz="half" idx="2"/>
          </p:nvPr>
        </p:nvSpPr>
        <p:spPr>
          <a:xfrm>
            <a:off x="309094" y="1319201"/>
            <a:ext cx="5682288" cy="489143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3">
            <a:extLst>
              <a:ext uri="{FF2B5EF4-FFF2-40B4-BE49-F238E27FC236}">
                <a16:creationId xmlns:a16="http://schemas.microsoft.com/office/drawing/2014/main" id="{7E85E37D-8958-2DEE-18A0-03962A83466E}"/>
              </a:ext>
            </a:extLst>
          </p:cNvPr>
          <p:cNvSpPr>
            <a:spLocks noGrp="1"/>
          </p:cNvSpPr>
          <p:nvPr>
            <p:ph type="body" sz="half" idx="13"/>
          </p:nvPr>
        </p:nvSpPr>
        <p:spPr>
          <a:xfrm>
            <a:off x="6110467" y="1322610"/>
            <a:ext cx="5682289" cy="489143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Footer Placeholder 5">
            <a:extLst>
              <a:ext uri="{FF2B5EF4-FFF2-40B4-BE49-F238E27FC236}">
                <a16:creationId xmlns:a16="http://schemas.microsoft.com/office/drawing/2014/main" id="{6FBE509B-CE41-57EF-59C3-275E43C033A4}"/>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4" name="Slide Number Placeholder 6">
            <a:extLst>
              <a:ext uri="{FF2B5EF4-FFF2-40B4-BE49-F238E27FC236}">
                <a16:creationId xmlns:a16="http://schemas.microsoft.com/office/drawing/2014/main" id="{944E86B8-08A1-6B0A-9E8F-1A2C0252563D}"/>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1AE111C8-7DEA-F7D8-15DA-EC66E6103A5D}"/>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8ABF4FA7-1E5E-4092-8A64-2F16A7152577}" type="datetime1">
              <a:rPr lang="en-US" smtClean="0"/>
              <a:t>10/30/2025</a:t>
            </a:fld>
            <a:endParaRPr lang="en-US" dirty="0"/>
          </a:p>
        </p:txBody>
      </p:sp>
      <p:pic>
        <p:nvPicPr>
          <p:cNvPr id="14" name="Picture 13">
            <a:extLst>
              <a:ext uri="{FF2B5EF4-FFF2-40B4-BE49-F238E27FC236}">
                <a16:creationId xmlns:a16="http://schemas.microsoft.com/office/drawing/2014/main" id="{1D72F205-0884-4182-ADD8-D44EB48258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291145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dy Slide - Slate Two Photo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309093" y="531951"/>
            <a:ext cx="5785319" cy="678664"/>
          </a:xfrm>
        </p:spPr>
        <p:txBody>
          <a:bodyPr anchor="b">
            <a:noAutofit/>
          </a:bodyPr>
          <a:lstStyle>
            <a:lvl1pP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549107"/>
            <a:ext cx="5945204" cy="27639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09093" y="1319201"/>
            <a:ext cx="5785319" cy="4891433"/>
          </a:xfrm>
        </p:spPr>
        <p:txBody>
          <a:bodyPr>
            <a:no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descr="Logo, company name&#10;&#10;Description automatically generated">
            <a:extLst>
              <a:ext uri="{FF2B5EF4-FFF2-40B4-BE49-F238E27FC236}">
                <a16:creationId xmlns:a16="http://schemas.microsoft.com/office/drawing/2014/main" id="{59AD2392-E6B3-D73D-424E-42A0157E1C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9331" y="-12193"/>
            <a:ext cx="1474015" cy="574180"/>
          </a:xfrm>
          <a:prstGeom prst="rect">
            <a:avLst/>
          </a:prstGeom>
        </p:spPr>
      </p:pic>
      <p:sp>
        <p:nvSpPr>
          <p:cNvPr id="9" name="Picture Placeholder 2">
            <a:extLst>
              <a:ext uri="{FF2B5EF4-FFF2-40B4-BE49-F238E27FC236}">
                <a16:creationId xmlns:a16="http://schemas.microsoft.com/office/drawing/2014/main" id="{02C1D150-46A5-C3E3-0093-1693429B2A69}"/>
              </a:ext>
            </a:extLst>
          </p:cNvPr>
          <p:cNvSpPr>
            <a:spLocks noGrp="1"/>
          </p:cNvSpPr>
          <p:nvPr>
            <p:ph type="pic" idx="13"/>
          </p:nvPr>
        </p:nvSpPr>
        <p:spPr>
          <a:xfrm>
            <a:off x="6246796" y="3446653"/>
            <a:ext cx="5945204" cy="27639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5">
            <a:extLst>
              <a:ext uri="{FF2B5EF4-FFF2-40B4-BE49-F238E27FC236}">
                <a16:creationId xmlns:a16="http://schemas.microsoft.com/office/drawing/2014/main" id="{DF46FADE-5392-BCFC-BAD6-D700EFBD77D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solidFill>
                  <a:schemeClr val="bg1"/>
                </a:solidFill>
                <a:latin typeface="Arial" panose="020B0604020202020204" pitchFamily="34" charset="0"/>
              </a:defRPr>
            </a:lvl1pPr>
          </a:lstStyle>
          <a:p>
            <a:endParaRPr lang="en-US" dirty="0"/>
          </a:p>
        </p:txBody>
      </p:sp>
      <p:sp>
        <p:nvSpPr>
          <p:cNvPr id="12" name="Slide Number Placeholder 6">
            <a:extLst>
              <a:ext uri="{FF2B5EF4-FFF2-40B4-BE49-F238E27FC236}">
                <a16:creationId xmlns:a16="http://schemas.microsoft.com/office/drawing/2014/main" id="{4B37EFF6-260E-A1F5-FF79-F0ABEF7A2E0F}"/>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solidFill>
                  <a:schemeClr val="bg1"/>
                </a:solidFill>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A871D8BB-52A9-22B5-DB17-DA5C2307245D}"/>
              </a:ext>
            </a:extLst>
          </p:cNvPr>
          <p:cNvSpPr>
            <a:spLocks noGrp="1"/>
          </p:cNvSpPr>
          <p:nvPr>
            <p:ph type="dt" sz="half" idx="10"/>
          </p:nvPr>
        </p:nvSpPr>
        <p:spPr>
          <a:xfrm>
            <a:off x="311726" y="6330592"/>
            <a:ext cx="2743200" cy="365125"/>
          </a:xfrm>
          <a:prstGeom prst="rect">
            <a:avLst/>
          </a:prstGeom>
        </p:spPr>
        <p:txBody>
          <a:bodyPr anchor="ctr"/>
          <a:lstStyle>
            <a:lvl1pPr>
              <a:defRPr sz="1000">
                <a:solidFill>
                  <a:schemeClr val="bg1"/>
                </a:solidFill>
                <a:latin typeface="Arial" panose="020B0604020202020204" pitchFamily="34" charset="0"/>
              </a:defRPr>
            </a:lvl1pPr>
          </a:lstStyle>
          <a:p>
            <a:fld id="{84D608DB-8471-438C-96F2-BF69B78E0782}" type="datetime1">
              <a:rPr lang="en-US" smtClean="0"/>
              <a:t>10/30/2025</a:t>
            </a:fld>
            <a:endParaRPr lang="en-US" dirty="0"/>
          </a:p>
        </p:txBody>
      </p:sp>
      <p:pic>
        <p:nvPicPr>
          <p:cNvPr id="13" name="Picture 12" descr="Logo, company name&#10;&#10;Description automatically generated">
            <a:extLst>
              <a:ext uri="{FF2B5EF4-FFF2-40B4-BE49-F238E27FC236}">
                <a16:creationId xmlns:a16="http://schemas.microsoft.com/office/drawing/2014/main" id="{D19EE4BA-CD94-40C8-BA88-88F35B10B1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9331" y="-12193"/>
            <a:ext cx="1474015" cy="574180"/>
          </a:xfrm>
          <a:prstGeom prst="rect">
            <a:avLst/>
          </a:prstGeom>
        </p:spPr>
      </p:pic>
    </p:spTree>
    <p:extLst>
      <p:ext uri="{BB962C8B-B14F-4D97-AF65-F5344CB8AC3E}">
        <p14:creationId xmlns:p14="http://schemas.microsoft.com/office/powerpoint/2010/main" val="517032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dy Slide - Grey ">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1">
            <a:extLst>
              <a:ext uri="{FF2B5EF4-FFF2-40B4-BE49-F238E27FC236}">
                <a16:creationId xmlns:a16="http://schemas.microsoft.com/office/drawing/2014/main" id="{9A65267B-D68D-AD5F-98C2-6810944CC185}"/>
              </a:ext>
            </a:extLst>
          </p:cNvPr>
          <p:cNvSpPr>
            <a:spLocks noGrp="1"/>
          </p:cNvSpPr>
          <p:nvPr>
            <p:ph type="title"/>
          </p:nvPr>
        </p:nvSpPr>
        <p:spPr>
          <a:xfrm>
            <a:off x="309093" y="531951"/>
            <a:ext cx="5785319" cy="678664"/>
          </a:xfrm>
        </p:spPr>
        <p:txBody>
          <a:bodyPr anchor="b">
            <a:noAutofit/>
          </a:bodyPr>
          <a:lstStyle>
            <a:lvl1pPr>
              <a:defRPr sz="3200">
                <a:solidFill>
                  <a:schemeClr val="bg1"/>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80D2211A-9B16-224E-FFC5-4225BAB41AB0}"/>
              </a:ext>
            </a:extLst>
          </p:cNvPr>
          <p:cNvSpPr>
            <a:spLocks noGrp="1"/>
          </p:cNvSpPr>
          <p:nvPr>
            <p:ph type="body" sz="half" idx="2"/>
          </p:nvPr>
        </p:nvSpPr>
        <p:spPr>
          <a:xfrm>
            <a:off x="309093" y="1319201"/>
            <a:ext cx="5785319" cy="4891433"/>
          </a:xfrm>
        </p:spPr>
        <p:txBody>
          <a:bodyPr>
            <a:no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4" name="Picture 3">
            <a:extLst>
              <a:ext uri="{FF2B5EF4-FFF2-40B4-BE49-F238E27FC236}">
                <a16:creationId xmlns:a16="http://schemas.microsoft.com/office/drawing/2014/main" id="{0B903C67-DC6F-088A-9EA9-D734508F8D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8" name="Footer Placeholder 5">
            <a:extLst>
              <a:ext uri="{FF2B5EF4-FFF2-40B4-BE49-F238E27FC236}">
                <a16:creationId xmlns:a16="http://schemas.microsoft.com/office/drawing/2014/main" id="{77E5CE1A-809C-DEBF-5077-24C3A3D42D8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9" name="Slide Number Placeholder 6">
            <a:extLst>
              <a:ext uri="{FF2B5EF4-FFF2-40B4-BE49-F238E27FC236}">
                <a16:creationId xmlns:a16="http://schemas.microsoft.com/office/drawing/2014/main" id="{6A59512F-10DA-5515-E4C4-B98127B24853}"/>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E38FEC5F-8621-2ECE-218F-2628960DE6CA}"/>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A52F8196-A714-4021-8525-BBF3DB1CC2B9}" type="datetime1">
              <a:rPr lang="en-US" smtClean="0"/>
              <a:t>10/30/2025</a:t>
            </a:fld>
            <a:endParaRPr lang="en-US" dirty="0"/>
          </a:p>
        </p:txBody>
      </p:sp>
      <p:pic>
        <p:nvPicPr>
          <p:cNvPr id="12" name="Picture 11">
            <a:extLst>
              <a:ext uri="{FF2B5EF4-FFF2-40B4-BE49-F238E27FC236}">
                <a16:creationId xmlns:a16="http://schemas.microsoft.com/office/drawing/2014/main" id="{CFCFCA19-01CD-4B66-B389-82A12968C5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054860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estion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7" y="2759119"/>
            <a:ext cx="10053033" cy="880970"/>
          </a:xfrm>
        </p:spPr>
        <p:txBody>
          <a:bodyPr>
            <a:noAutofit/>
          </a:bodyPr>
          <a:lstStyle>
            <a:lvl1pPr algn="ctr">
              <a:defRPr/>
            </a:lvl1pPr>
          </a:lstStyle>
          <a:p>
            <a:r>
              <a:rPr lang="en-US"/>
              <a:t>Click to edit Master title style</a:t>
            </a:r>
            <a:endParaRPr lang="en-US" dirty="0"/>
          </a:p>
        </p:txBody>
      </p:sp>
      <p:pic>
        <p:nvPicPr>
          <p:cNvPr id="4" name="Picture 3" descr="Shape&#10;&#10;Description automatically generated with medium confidence">
            <a:extLst>
              <a:ext uri="{FF2B5EF4-FFF2-40B4-BE49-F238E27FC236}">
                <a16:creationId xmlns:a16="http://schemas.microsoft.com/office/drawing/2014/main" id="{3A830D66-7C16-31AC-766A-71753A6062A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81163" y="6152204"/>
            <a:ext cx="1639957" cy="490745"/>
          </a:xfrm>
          <a:prstGeom prst="rect">
            <a:avLst/>
          </a:prstGeom>
        </p:spPr>
      </p:pic>
    </p:spTree>
    <p:extLst>
      <p:ext uri="{BB962C8B-B14F-4D97-AF65-F5344CB8AC3E}">
        <p14:creationId xmlns:p14="http://schemas.microsoft.com/office/powerpoint/2010/main" val="402630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ntro Slid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6" y="1891183"/>
            <a:ext cx="10053033" cy="1325563"/>
          </a:xfrm>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27273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s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6" y="1891183"/>
            <a:ext cx="10053033" cy="1325563"/>
          </a:xfrm>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357363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dy Slide - 2 Photo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309093" y="531951"/>
            <a:ext cx="5785319" cy="678664"/>
          </a:xfrm>
        </p:spPr>
        <p:txBody>
          <a:bodyPr anchor="b">
            <a:noAutofit/>
          </a:bodyPr>
          <a:lstStyle>
            <a:lvl1pPr>
              <a:defRPr sz="3200">
                <a:solidFill>
                  <a:schemeClr val="accent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549107"/>
            <a:ext cx="5945204" cy="2763982"/>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Picture Placeholder 2">
            <a:extLst>
              <a:ext uri="{FF2B5EF4-FFF2-40B4-BE49-F238E27FC236}">
                <a16:creationId xmlns:a16="http://schemas.microsoft.com/office/drawing/2014/main" id="{02C1D150-46A5-C3E3-0093-1693429B2A69}"/>
              </a:ext>
            </a:extLst>
          </p:cNvPr>
          <p:cNvSpPr>
            <a:spLocks noGrp="1"/>
          </p:cNvSpPr>
          <p:nvPr>
            <p:ph type="pic" idx="13"/>
          </p:nvPr>
        </p:nvSpPr>
        <p:spPr>
          <a:xfrm>
            <a:off x="6246796" y="3446653"/>
            <a:ext cx="5945204" cy="2763982"/>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Date Placeholder 4">
            <a:extLst>
              <a:ext uri="{FF2B5EF4-FFF2-40B4-BE49-F238E27FC236}">
                <a16:creationId xmlns:a16="http://schemas.microsoft.com/office/drawing/2014/main" id="{A6C8BEAD-C13B-93F9-6676-CE56FFBEEBF2}"/>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EDB80F63-0339-4821-9425-EEBDE7EE0A50}" type="datetime1">
              <a:rPr lang="en-US" smtClean="0"/>
              <a:t>10/30/2025</a:t>
            </a:fld>
            <a:endParaRPr lang="en-US" dirty="0"/>
          </a:p>
        </p:txBody>
      </p:sp>
      <p:sp>
        <p:nvSpPr>
          <p:cNvPr id="11" name="Footer Placeholder 5">
            <a:extLst>
              <a:ext uri="{FF2B5EF4-FFF2-40B4-BE49-F238E27FC236}">
                <a16:creationId xmlns:a16="http://schemas.microsoft.com/office/drawing/2014/main" id="{9B986840-5762-4DAF-7AD9-5F837D0622DE}"/>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3" name="Slide Number Placeholder 6">
            <a:extLst>
              <a:ext uri="{FF2B5EF4-FFF2-40B4-BE49-F238E27FC236}">
                <a16:creationId xmlns:a16="http://schemas.microsoft.com/office/drawing/2014/main" id="{1E2F678D-103F-49D4-B531-CA075474F3D0}"/>
              </a:ext>
            </a:extLst>
          </p:cNvPr>
          <p:cNvSpPr>
            <a:spLocks noGrp="1"/>
          </p:cNvSpPr>
          <p:nvPr>
            <p:ph type="sldNum" sz="quarter" idx="12"/>
          </p:nvPr>
        </p:nvSpPr>
        <p:spPr>
          <a:xfrm>
            <a:off x="9140371"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pic>
        <p:nvPicPr>
          <p:cNvPr id="12" name="Picture 11">
            <a:extLst>
              <a:ext uri="{FF2B5EF4-FFF2-40B4-BE49-F238E27FC236}">
                <a16:creationId xmlns:a16="http://schemas.microsoft.com/office/drawing/2014/main" id="{FB721D4D-BA71-46BF-9E11-753BC33668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40320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dy Slide - Top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0" y="8195"/>
            <a:ext cx="12192000" cy="34208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35924" y="3666870"/>
            <a:ext cx="5642016" cy="2414481"/>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718A1B46-8C31-1942-9CDD-F244EA45E1A6}"/>
              </a:ext>
            </a:extLst>
          </p:cNvPr>
          <p:cNvSpPr>
            <a:spLocks noGrp="1"/>
          </p:cNvSpPr>
          <p:nvPr>
            <p:ph type="body" sz="half" idx="13"/>
          </p:nvPr>
        </p:nvSpPr>
        <p:spPr>
          <a:xfrm>
            <a:off x="6103516" y="3666870"/>
            <a:ext cx="5642016" cy="2414481"/>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itle 1">
            <a:extLst>
              <a:ext uri="{FF2B5EF4-FFF2-40B4-BE49-F238E27FC236}">
                <a16:creationId xmlns:a16="http://schemas.microsoft.com/office/drawing/2014/main" id="{E2D036AA-9340-745D-7ECF-2C66965EE75A}"/>
              </a:ext>
            </a:extLst>
          </p:cNvPr>
          <p:cNvSpPr>
            <a:spLocks noGrp="1"/>
          </p:cNvSpPr>
          <p:nvPr>
            <p:ph type="title" hasCustomPrompt="1"/>
          </p:nvPr>
        </p:nvSpPr>
        <p:spPr>
          <a:xfrm>
            <a:off x="1" y="531951"/>
            <a:ext cx="6094412" cy="678664"/>
          </a:xfrm>
        </p:spPr>
        <p:txBody>
          <a:bodyPr anchor="b">
            <a:noAutofit/>
          </a:bodyPr>
          <a:lstStyle>
            <a:lvl1pPr>
              <a:defRPr sz="3200">
                <a:solidFill>
                  <a:schemeClr val="bg1"/>
                </a:solidFill>
              </a:defRPr>
            </a:lvl1pPr>
          </a:lstStyle>
          <a:p>
            <a:r>
              <a:rPr lang="en-US" dirty="0"/>
              <a:t>  Click to edit Master title style</a:t>
            </a:r>
          </a:p>
        </p:txBody>
      </p:sp>
      <p:sp>
        <p:nvSpPr>
          <p:cNvPr id="8" name="Footer Placeholder 5">
            <a:extLst>
              <a:ext uri="{FF2B5EF4-FFF2-40B4-BE49-F238E27FC236}">
                <a16:creationId xmlns:a16="http://schemas.microsoft.com/office/drawing/2014/main" id="{E2354D38-C6CF-E355-ADC2-9780C4F402FB}"/>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0" name="Slide Number Placeholder 6">
            <a:extLst>
              <a:ext uri="{FF2B5EF4-FFF2-40B4-BE49-F238E27FC236}">
                <a16:creationId xmlns:a16="http://schemas.microsoft.com/office/drawing/2014/main" id="{24DF5B5C-0FB6-281B-79D1-3AAEEBC738BC}"/>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7" name="Date Placeholder 4">
            <a:extLst>
              <a:ext uri="{FF2B5EF4-FFF2-40B4-BE49-F238E27FC236}">
                <a16:creationId xmlns:a16="http://schemas.microsoft.com/office/drawing/2014/main" id="{CE744EEC-877B-6658-1AF3-402C4637D614}"/>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9AD7FFB5-2B44-4A61-A840-20A8B411001D}" type="datetime1">
              <a:rPr lang="en-US" smtClean="0"/>
              <a:t>10/30/2025</a:t>
            </a:fld>
            <a:endParaRPr lang="en-US" dirty="0"/>
          </a:p>
        </p:txBody>
      </p:sp>
    </p:spTree>
    <p:extLst>
      <p:ext uri="{BB962C8B-B14F-4D97-AF65-F5344CB8AC3E}">
        <p14:creationId xmlns:p14="http://schemas.microsoft.com/office/powerpoint/2010/main" val="28695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dy Slide - 1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F69CE8BE-367E-106F-0A1A-D4403D3CF398}"/>
              </a:ext>
            </a:extLst>
          </p:cNvPr>
          <p:cNvSpPr>
            <a:spLocks noGrp="1"/>
          </p:cNvSpPr>
          <p:nvPr>
            <p:ph type="title"/>
          </p:nvPr>
        </p:nvSpPr>
        <p:spPr>
          <a:xfrm>
            <a:off x="309093" y="531951"/>
            <a:ext cx="5785319" cy="678664"/>
          </a:xfrm>
        </p:spPr>
        <p:txBody>
          <a:bodyPr anchor="b">
            <a:noAutofit/>
          </a:bodyPr>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EA0AC1C4-21D9-DD3B-28D1-1E97E488E1A8}"/>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Footer Placeholder 5">
            <a:extLst>
              <a:ext uri="{FF2B5EF4-FFF2-40B4-BE49-F238E27FC236}">
                <a16:creationId xmlns:a16="http://schemas.microsoft.com/office/drawing/2014/main" id="{A4AF7EA1-AC10-6B34-7D70-18A57ABFF35E}"/>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1" name="Slide Number Placeholder 6">
            <a:extLst>
              <a:ext uri="{FF2B5EF4-FFF2-40B4-BE49-F238E27FC236}">
                <a16:creationId xmlns:a16="http://schemas.microsoft.com/office/drawing/2014/main" id="{0B83816E-8201-5044-F359-AFD3FCE21AAF}"/>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9E8CE785-B03D-6A9D-B2E7-6E9D526B228A}"/>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41AFAF23-1F56-4840-A737-495C4921DE94}" type="datetime1">
              <a:rPr lang="en-US" smtClean="0"/>
              <a:t>10/30/2025</a:t>
            </a:fld>
            <a:endParaRPr lang="en-US" dirty="0"/>
          </a:p>
        </p:txBody>
      </p:sp>
      <p:pic>
        <p:nvPicPr>
          <p:cNvPr id="12" name="Picture 11">
            <a:extLst>
              <a:ext uri="{FF2B5EF4-FFF2-40B4-BE49-F238E27FC236}">
                <a16:creationId xmlns:a16="http://schemas.microsoft.com/office/drawing/2014/main" id="{66869AEF-C002-4444-8791-56AEEFBFD8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382348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dy Slide - Circular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20496" y="531951"/>
            <a:ext cx="5971504" cy="56786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F69CE8BE-367E-106F-0A1A-D4403D3CF398}"/>
              </a:ext>
            </a:extLst>
          </p:cNvPr>
          <p:cNvSpPr>
            <a:spLocks noGrp="1"/>
          </p:cNvSpPr>
          <p:nvPr>
            <p:ph type="title"/>
          </p:nvPr>
        </p:nvSpPr>
        <p:spPr>
          <a:xfrm>
            <a:off x="309093" y="531951"/>
            <a:ext cx="5785319" cy="678664"/>
          </a:xfrm>
        </p:spPr>
        <p:txBody>
          <a:bodyPr anchor="b">
            <a:noAutofit/>
          </a:bodyPr>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EA0AC1C4-21D9-DD3B-28D1-1E97E488E1A8}"/>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Footer Placeholder 5">
            <a:extLst>
              <a:ext uri="{FF2B5EF4-FFF2-40B4-BE49-F238E27FC236}">
                <a16:creationId xmlns:a16="http://schemas.microsoft.com/office/drawing/2014/main" id="{EF6ADE35-BF0E-DF23-D913-1DAA8CCD67A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1" name="Slide Number Placeholder 6">
            <a:extLst>
              <a:ext uri="{FF2B5EF4-FFF2-40B4-BE49-F238E27FC236}">
                <a16:creationId xmlns:a16="http://schemas.microsoft.com/office/drawing/2014/main" id="{BB898288-99FE-E6BE-FBE5-A3D4DE28F293}"/>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7F636C01-DAC5-C8E5-E590-A408A6BB4550}"/>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8063D29F-10D7-4725-BF37-BCBE1D282228}" type="datetime1">
              <a:rPr lang="en-US" smtClean="0"/>
              <a:t>10/30/2025</a:t>
            </a:fld>
            <a:endParaRPr lang="en-US" dirty="0"/>
          </a:p>
        </p:txBody>
      </p:sp>
      <p:pic>
        <p:nvPicPr>
          <p:cNvPr id="12" name="Picture 11">
            <a:extLst>
              <a:ext uri="{FF2B5EF4-FFF2-40B4-BE49-F238E27FC236}">
                <a16:creationId xmlns:a16="http://schemas.microsoft.com/office/drawing/2014/main" id="{86F161EE-76CC-45E3-AC2B-F55638E717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57789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dy Slide - No Photos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625C33B-E0CB-3D46-9D0E-81845337739C}"/>
              </a:ext>
            </a:extLst>
          </p:cNvPr>
          <p:cNvSpPr>
            <a:spLocks noGrp="1"/>
          </p:cNvSpPr>
          <p:nvPr>
            <p:ph type="ftr" sz="quarter" idx="11"/>
          </p:nvPr>
        </p:nvSpPr>
        <p:spPr>
          <a:xfrm>
            <a:off x="4038600" y="6330592"/>
            <a:ext cx="4114800" cy="365125"/>
          </a:xfrm>
          <a:prstGeom prst="rect">
            <a:avLst/>
          </a:prstGeom>
        </p:spPr>
        <p:txBody>
          <a:bodyPr anchor="ctr" anchorCtr="0"/>
          <a:lstStyle>
            <a:lvl1pPr algn="ctr">
              <a:defRPr sz="1000">
                <a:latin typeface="Arial" panose="020B0604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A94E25E4-5B52-F70B-5E1A-F65D7D46186D}"/>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pic>
        <p:nvPicPr>
          <p:cNvPr id="8" name="Picture 7">
            <a:extLst>
              <a:ext uri="{FF2B5EF4-FFF2-40B4-BE49-F238E27FC236}">
                <a16:creationId xmlns:a16="http://schemas.microsoft.com/office/drawing/2014/main" id="{5058F0D3-C01F-3256-0218-65AF71F759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73F0606B-4EF8-C644-338C-2B63D06C1FA4}"/>
              </a:ext>
            </a:extLst>
          </p:cNvPr>
          <p:cNvSpPr>
            <a:spLocks noGrp="1"/>
          </p:cNvSpPr>
          <p:nvPr>
            <p:ph type="title"/>
          </p:nvPr>
        </p:nvSpPr>
        <p:spPr>
          <a:xfrm>
            <a:off x="309093" y="531951"/>
            <a:ext cx="11044707" cy="678664"/>
          </a:xfrm>
        </p:spPr>
        <p:txBody>
          <a:bodyPr anchor="b">
            <a:noAutofit/>
          </a:bodyPr>
          <a:lstStyle>
            <a:lvl1pPr>
              <a:defRPr sz="3200">
                <a:solidFill>
                  <a:schemeClr val="accent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73B0BD89-A704-0E29-46BD-5C54BB3971DB}"/>
              </a:ext>
            </a:extLst>
          </p:cNvPr>
          <p:cNvSpPr>
            <a:spLocks noGrp="1"/>
          </p:cNvSpPr>
          <p:nvPr>
            <p:ph type="body" sz="half" idx="2"/>
          </p:nvPr>
        </p:nvSpPr>
        <p:spPr>
          <a:xfrm>
            <a:off x="309094" y="1319201"/>
            <a:ext cx="11044706" cy="4891433"/>
          </a:xfrm>
        </p:spPr>
        <p:txBody>
          <a:bodyPr>
            <a:no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4">
            <a:extLst>
              <a:ext uri="{FF2B5EF4-FFF2-40B4-BE49-F238E27FC236}">
                <a16:creationId xmlns:a16="http://schemas.microsoft.com/office/drawing/2014/main" id="{C31EC031-12D9-ECFF-D858-559CF0816D2A}"/>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65A77A9B-52E9-4C6D-837D-58A3F8540DC7}" type="datetime1">
              <a:rPr lang="en-US" smtClean="0"/>
              <a:t>10/30/2025</a:t>
            </a:fld>
            <a:endParaRPr lang="en-US" dirty="0"/>
          </a:p>
        </p:txBody>
      </p:sp>
      <p:pic>
        <p:nvPicPr>
          <p:cNvPr id="11" name="Picture 10">
            <a:extLst>
              <a:ext uri="{FF2B5EF4-FFF2-40B4-BE49-F238E27FC236}">
                <a16:creationId xmlns:a16="http://schemas.microsoft.com/office/drawing/2014/main" id="{3E176E9F-8359-4E77-8769-BF761EF6ED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700409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dy Slide - Chart ">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1F1912-9CBC-18CD-A6E2-D8584EE6F30A}"/>
              </a:ext>
            </a:extLst>
          </p:cNvPr>
          <p:cNvSpPr>
            <a:spLocks noGrp="1"/>
          </p:cNvSpPr>
          <p:nvPr>
            <p:ph sz="half" idx="2"/>
          </p:nvPr>
        </p:nvSpPr>
        <p:spPr>
          <a:xfrm>
            <a:off x="374062" y="1424693"/>
            <a:ext cx="5798137" cy="3804129"/>
          </a:xfrm>
        </p:spPr>
        <p:txBody>
          <a:bodyPr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278444A-CE1E-BF31-5D75-39569219C363}"/>
              </a:ext>
            </a:extLst>
          </p:cNvPr>
          <p:cNvSpPr>
            <a:spLocks noGrp="1"/>
          </p:cNvSpPr>
          <p:nvPr>
            <p:ph type="body" sz="quarter" idx="3"/>
          </p:nvPr>
        </p:nvSpPr>
        <p:spPr>
          <a:xfrm>
            <a:off x="6336406" y="1424694"/>
            <a:ext cx="5018982" cy="4422313"/>
          </a:xfrm>
        </p:spPr>
        <p:txBody>
          <a:bodyPr anchor="t">
            <a:no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a:extLst>
              <a:ext uri="{FF2B5EF4-FFF2-40B4-BE49-F238E27FC236}">
                <a16:creationId xmlns:a16="http://schemas.microsoft.com/office/drawing/2014/main" id="{C7FC8732-2197-B9C7-FC84-CA5395C650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3" name="Title 1">
            <a:extLst>
              <a:ext uri="{FF2B5EF4-FFF2-40B4-BE49-F238E27FC236}">
                <a16:creationId xmlns:a16="http://schemas.microsoft.com/office/drawing/2014/main" id="{0D9F4886-7D05-5680-AF1E-08F9985969FE}"/>
              </a:ext>
            </a:extLst>
          </p:cNvPr>
          <p:cNvSpPr>
            <a:spLocks noGrp="1"/>
          </p:cNvSpPr>
          <p:nvPr>
            <p:ph type="title"/>
          </p:nvPr>
        </p:nvSpPr>
        <p:spPr>
          <a:xfrm>
            <a:off x="309093" y="531951"/>
            <a:ext cx="11044707" cy="678664"/>
          </a:xfrm>
        </p:spPr>
        <p:txBody>
          <a:bodyPr anchor="b">
            <a:noAutofit/>
          </a:bodyPr>
          <a:lstStyle>
            <a:lvl1pPr>
              <a:defRPr sz="3200">
                <a:solidFill>
                  <a:schemeClr val="tx2"/>
                </a:solidFill>
              </a:defRPr>
            </a:lvl1pPr>
          </a:lstStyle>
          <a:p>
            <a:r>
              <a:rPr lang="en-US"/>
              <a:t>Click to edit Master title style</a:t>
            </a:r>
            <a:endParaRPr lang="en-US" dirty="0"/>
          </a:p>
        </p:txBody>
      </p:sp>
      <p:sp>
        <p:nvSpPr>
          <p:cNvPr id="3" name="Footer Placeholder 5">
            <a:extLst>
              <a:ext uri="{FF2B5EF4-FFF2-40B4-BE49-F238E27FC236}">
                <a16:creationId xmlns:a16="http://schemas.microsoft.com/office/drawing/2014/main" id="{C475642F-9965-9846-0682-55C7C6944A0B}"/>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6" name="Slide Number Placeholder 6">
            <a:extLst>
              <a:ext uri="{FF2B5EF4-FFF2-40B4-BE49-F238E27FC236}">
                <a16:creationId xmlns:a16="http://schemas.microsoft.com/office/drawing/2014/main" id="{7914D833-6B3E-46B1-EDE5-A7FD64C91958}"/>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7" name="Date Placeholder 4">
            <a:extLst>
              <a:ext uri="{FF2B5EF4-FFF2-40B4-BE49-F238E27FC236}">
                <a16:creationId xmlns:a16="http://schemas.microsoft.com/office/drawing/2014/main" id="{0EA70E93-BE46-91B7-C94B-CF452506D78D}"/>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74AC1CC6-0B45-432C-B9F8-F3C20CF98313}" type="datetime1">
              <a:rPr lang="en-US" smtClean="0"/>
              <a:t>10/30/2025</a:t>
            </a:fld>
            <a:endParaRPr lang="en-US" dirty="0"/>
          </a:p>
        </p:txBody>
      </p:sp>
      <p:pic>
        <p:nvPicPr>
          <p:cNvPr id="12" name="Picture 11">
            <a:extLst>
              <a:ext uri="{FF2B5EF4-FFF2-40B4-BE49-F238E27FC236}">
                <a16:creationId xmlns:a16="http://schemas.microsoft.com/office/drawing/2014/main" id="{18C10AA7-5409-41F3-BC4E-22F426FB6B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86783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ody Slide - 1 Lef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5679584" y="674221"/>
            <a:ext cx="6057364" cy="716698"/>
          </a:xfrm>
        </p:spPr>
        <p:txBody>
          <a:bodyPr anchor="t">
            <a:noAutofit/>
          </a:bodyPr>
          <a:lstStyle>
            <a:lvl1pPr>
              <a:defRPr sz="3200">
                <a:solidFill>
                  <a:schemeClr val="tx2"/>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1" y="659082"/>
            <a:ext cx="5550795" cy="3449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5679584" y="1560773"/>
            <a:ext cx="6057364" cy="465909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9425B193-7653-FA58-7C69-56865C4DF7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1" name="Footer Placeholder 5">
            <a:extLst>
              <a:ext uri="{FF2B5EF4-FFF2-40B4-BE49-F238E27FC236}">
                <a16:creationId xmlns:a16="http://schemas.microsoft.com/office/drawing/2014/main" id="{B1BBB6AD-F5E7-2C7D-F208-959FE1C6444F}"/>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endParaRPr lang="en-US" dirty="0"/>
          </a:p>
        </p:txBody>
      </p:sp>
      <p:sp>
        <p:nvSpPr>
          <p:cNvPr id="12" name="Slide Number Placeholder 6">
            <a:extLst>
              <a:ext uri="{FF2B5EF4-FFF2-40B4-BE49-F238E27FC236}">
                <a16:creationId xmlns:a16="http://schemas.microsoft.com/office/drawing/2014/main" id="{E6658A98-A780-C524-1137-D3BF53A55A60}"/>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8791057C-FA10-F5DE-B4C8-C3931D750C81}"/>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fld id="{480ED2E1-3D77-48DC-8AFF-0FC8EA98F3DB}" type="datetime1">
              <a:rPr lang="en-US" smtClean="0"/>
              <a:t>10/30/2025</a:t>
            </a:fld>
            <a:endParaRPr lang="en-US" dirty="0"/>
          </a:p>
        </p:txBody>
      </p:sp>
      <p:pic>
        <p:nvPicPr>
          <p:cNvPr id="13" name="Picture 12">
            <a:extLst>
              <a:ext uri="{FF2B5EF4-FFF2-40B4-BE49-F238E27FC236}">
                <a16:creationId xmlns:a16="http://schemas.microsoft.com/office/drawing/2014/main" id="{C1C835BB-5A9A-4887-AD28-9C7DC0F815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264364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D8159-AD9B-885B-18F2-9B7C42B96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15885B-F131-1373-A6B2-E992A159B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FEC86D55-AA86-4418-BC5F-C51768C252B9}"/>
              </a:ext>
            </a:extLst>
          </p:cNvPr>
          <p:cNvSpPr>
            <a:spLocks noGrp="1"/>
          </p:cNvSpPr>
          <p:nvPr>
            <p:ph type="sldNum" sz="quarter" idx="4"/>
          </p:nvPr>
        </p:nvSpPr>
        <p:spPr>
          <a:xfrm>
            <a:off x="9144000" y="6356350"/>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53F9866-9D6A-4E48-8AAE-F0F10B4380FA}" type="slidenum">
              <a:rPr lang="en-US" smtClean="0"/>
              <a:pPr/>
              <a:t>‹#›</a:t>
            </a:fld>
            <a:endParaRPr lang="en-US" dirty="0"/>
          </a:p>
        </p:txBody>
      </p:sp>
    </p:spTree>
    <p:extLst>
      <p:ext uri="{BB962C8B-B14F-4D97-AF65-F5344CB8AC3E}">
        <p14:creationId xmlns:p14="http://schemas.microsoft.com/office/powerpoint/2010/main" val="287614414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50" r:id="rId15"/>
  </p:sldLayoutIdLst>
  <p:hf hdr="0"/>
  <p:txStyles>
    <p:titleStyle>
      <a:lvl1pPr algn="l"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doi.org/10.1038/sdata.2016.1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gofair.foundation/interpretation" TargetMode="Externa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38/s41597-023-02167-2" TargetMode="Externa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hpc-fair.github.io/" TargetMode="External"/><Relationship Id="rId13" Type="http://schemas.openxmlformats.org/officeDocument/2006/relationships/hyperlink" Target="https://www.whitehouse.gov/wp-content/uploads/2022/05/05-2022-Desirable-Characteristics-of-Data-Repositories.pdf" TargetMode="External"/><Relationship Id="rId3" Type="http://schemas.openxmlformats.org/officeDocument/2006/relationships/hyperlink" Target="https://fair4hep.github.io/" TargetMode="External"/><Relationship Id="rId7" Type="http://schemas.openxmlformats.org/officeDocument/2006/relationships/hyperlink" Target="https://doi.org/10.5281/zenodo.15681158" TargetMode="External"/><Relationship Id="rId12" Type="http://schemas.openxmlformats.org/officeDocument/2006/relationships/hyperlink" Target="https://www.rd-alliance.org/groups/fair-principles-research-hardware" TargetMode="External"/><Relationship Id="rId2" Type="http://schemas.openxmlformats.org/officeDocument/2006/relationships/hyperlink" Target="https://workflows.community/groups/fair/" TargetMode="External"/><Relationship Id="rId1" Type="http://schemas.openxmlformats.org/officeDocument/2006/relationships/slideLayout" Target="../slideLayouts/slideLayout7.xml"/><Relationship Id="rId6" Type="http://schemas.openxmlformats.org/officeDocument/2006/relationships/hyperlink" Target="https://doi.org/10.1038/s41597-023-02298-6" TargetMode="External"/><Relationship Id="rId11" Type="http://schemas.openxmlformats.org/officeDocument/2006/relationships/hyperlink" Target="https://fairdo.org/" TargetMode="External"/><Relationship Id="rId5" Type="http://schemas.openxmlformats.org/officeDocument/2006/relationships/hyperlink" Target="https://www.researchsoft.org/blog/2024-03/" TargetMode="External"/><Relationship Id="rId10" Type="http://schemas.openxmlformats.org/officeDocument/2006/relationships/hyperlink" Target="https://doi.org/10.1371/journal.pcbi.1007854" TargetMode="External"/><Relationship Id="rId4" Type="http://schemas.openxmlformats.org/officeDocument/2006/relationships/hyperlink" Target="https://fairos-hep.org/" TargetMode="External"/><Relationship Id="rId9" Type="http://schemas.openxmlformats.org/officeDocument/2006/relationships/hyperlink" Target="https://doi.org/10.1145/3708035.3736097"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mailto:biven@jlab.org" TargetMode="Externa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science.osti.gov/-/media/ascr/ascac/pdf/meetings/202501/day-2/3_Cooke_ASCAC-Public-Access-and-Data-Management.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whitehouse.gov/articles/2025/07/white-house-unveils-americas-ai-action-plan/"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congress.gov/bill/119th-congress/house-bill/1"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https://www.appropriations.senate.gov/imo/media/doc/secretary_wright_testimony.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EA7DB-3F1E-16DB-D339-74EC055F0326}"/>
            </a:ext>
          </a:extLst>
        </p:cNvPr>
        <p:cNvGrpSpPr/>
        <p:nvPr/>
      </p:nvGrpSpPr>
      <p:grpSpPr>
        <a:xfrm>
          <a:off x="0" y="0"/>
          <a:ext cx="0" cy="0"/>
          <a:chOff x="0" y="0"/>
          <a:chExt cx="0" cy="0"/>
        </a:xfrm>
      </p:grpSpPr>
      <p:pic>
        <p:nvPicPr>
          <p:cNvPr id="35" name="Picture Placeholder 34">
            <a:extLst>
              <a:ext uri="{FF2B5EF4-FFF2-40B4-BE49-F238E27FC236}">
                <a16:creationId xmlns:a16="http://schemas.microsoft.com/office/drawing/2014/main" id="{33ADB1E3-E7CB-758A-62F6-3B7D633F3B34}"/>
              </a:ext>
            </a:extLst>
          </p:cNvPr>
          <p:cNvPicPr>
            <a:picLocks noGrp="1" noChangeAspect="1"/>
          </p:cNvPicPr>
          <p:nvPr>
            <p:ph type="pic" sz="quarter" idx="12"/>
          </p:nvPr>
        </p:nvPicPr>
        <p:blipFill>
          <a:blip r:embed="rId3"/>
          <a:srcRect/>
          <a:stretch/>
        </p:blipFill>
        <p:spPr/>
      </p:pic>
      <p:pic>
        <p:nvPicPr>
          <p:cNvPr id="13" name="Picture 12">
            <a:extLst>
              <a:ext uri="{FF2B5EF4-FFF2-40B4-BE49-F238E27FC236}">
                <a16:creationId xmlns:a16="http://schemas.microsoft.com/office/drawing/2014/main" id="{2F36E598-619F-353B-7527-06007DC4B64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8663938" cy="6860010"/>
          </a:xfrm>
          <a:prstGeom prst="rect">
            <a:avLst/>
          </a:prstGeom>
        </p:spPr>
      </p:pic>
      <p:sp>
        <p:nvSpPr>
          <p:cNvPr id="2" name="Title 1">
            <a:extLst>
              <a:ext uri="{FF2B5EF4-FFF2-40B4-BE49-F238E27FC236}">
                <a16:creationId xmlns:a16="http://schemas.microsoft.com/office/drawing/2014/main" id="{1670F662-A54A-1BA7-C240-77D18E499DAA}"/>
              </a:ext>
            </a:extLst>
          </p:cNvPr>
          <p:cNvSpPr>
            <a:spLocks noGrp="1"/>
          </p:cNvSpPr>
          <p:nvPr>
            <p:ph type="ctrTitle"/>
          </p:nvPr>
        </p:nvSpPr>
        <p:spPr>
          <a:xfrm>
            <a:off x="331417" y="2125014"/>
            <a:ext cx="6069384" cy="919032"/>
          </a:xfrm>
        </p:spPr>
        <p:txBody>
          <a:bodyPr>
            <a:noAutofit/>
          </a:bodyPr>
          <a:lstStyle/>
          <a:p>
            <a:r>
              <a:rPr lang="en-US" dirty="0"/>
              <a:t>Considerations for Data and Analysis Preservation</a:t>
            </a:r>
          </a:p>
        </p:txBody>
      </p:sp>
      <p:sp>
        <p:nvSpPr>
          <p:cNvPr id="3" name="Subtitle 2">
            <a:extLst>
              <a:ext uri="{FF2B5EF4-FFF2-40B4-BE49-F238E27FC236}">
                <a16:creationId xmlns:a16="http://schemas.microsoft.com/office/drawing/2014/main" id="{E3D37D6A-4AB6-DC1F-AACF-CC89E6A98A84}"/>
              </a:ext>
            </a:extLst>
          </p:cNvPr>
          <p:cNvSpPr>
            <a:spLocks noGrp="1"/>
          </p:cNvSpPr>
          <p:nvPr>
            <p:ph type="subTitle" idx="1"/>
          </p:nvPr>
        </p:nvSpPr>
        <p:spPr>
          <a:xfrm>
            <a:off x="331416" y="3047266"/>
            <a:ext cx="8155761" cy="529861"/>
          </a:xfrm>
        </p:spPr>
        <p:txBody>
          <a:bodyPr>
            <a:noAutofit/>
          </a:bodyPr>
          <a:lstStyle/>
          <a:p>
            <a:r>
              <a:rPr lang="en-US" dirty="0"/>
              <a:t>RHIC DAP Round Table</a:t>
            </a:r>
          </a:p>
        </p:txBody>
      </p:sp>
      <p:sp>
        <p:nvSpPr>
          <p:cNvPr id="30" name="Text Placeholder 29">
            <a:extLst>
              <a:ext uri="{FF2B5EF4-FFF2-40B4-BE49-F238E27FC236}">
                <a16:creationId xmlns:a16="http://schemas.microsoft.com/office/drawing/2014/main" id="{C56F5C09-7016-ECAC-2801-1DCA2186574D}"/>
              </a:ext>
            </a:extLst>
          </p:cNvPr>
          <p:cNvSpPr>
            <a:spLocks noGrp="1"/>
          </p:cNvSpPr>
          <p:nvPr>
            <p:ph type="body" sz="quarter" idx="10"/>
          </p:nvPr>
        </p:nvSpPr>
        <p:spPr>
          <a:xfrm>
            <a:off x="370332" y="4244658"/>
            <a:ext cx="6725639" cy="529861"/>
          </a:xfrm>
        </p:spPr>
        <p:txBody>
          <a:bodyPr/>
          <a:lstStyle/>
          <a:p>
            <a:pPr algn="l"/>
            <a:r>
              <a:rPr lang="en-US" dirty="0"/>
              <a:t>30 October,</a:t>
            </a:r>
            <a:r>
              <a:rPr lang="en-US" sz="2400" dirty="0"/>
              <a:t> 2025</a:t>
            </a:r>
          </a:p>
          <a:p>
            <a:pPr algn="l"/>
            <a:endParaRPr lang="en-US" dirty="0"/>
          </a:p>
        </p:txBody>
      </p:sp>
      <p:sp>
        <p:nvSpPr>
          <p:cNvPr id="31" name="Text Placeholder 30">
            <a:extLst>
              <a:ext uri="{FF2B5EF4-FFF2-40B4-BE49-F238E27FC236}">
                <a16:creationId xmlns:a16="http://schemas.microsoft.com/office/drawing/2014/main" id="{A5CC1DDF-B997-BC93-387D-86D81A5D0C6A}"/>
              </a:ext>
            </a:extLst>
          </p:cNvPr>
          <p:cNvSpPr>
            <a:spLocks noGrp="1"/>
          </p:cNvSpPr>
          <p:nvPr>
            <p:ph type="body" sz="quarter" idx="11"/>
          </p:nvPr>
        </p:nvSpPr>
        <p:spPr>
          <a:xfrm>
            <a:off x="370332" y="4775200"/>
            <a:ext cx="6725793" cy="501650"/>
          </a:xfrm>
        </p:spPr>
        <p:txBody>
          <a:bodyPr/>
          <a:lstStyle/>
          <a:p>
            <a:r>
              <a:rPr lang="en-US" sz="2400" dirty="0"/>
              <a:t>Laura Biven </a:t>
            </a:r>
          </a:p>
          <a:p>
            <a:r>
              <a:rPr lang="en-US" dirty="0"/>
              <a:t>Chief Data Officer, Jefferson Lab</a:t>
            </a:r>
          </a:p>
        </p:txBody>
      </p:sp>
    </p:spTree>
    <p:extLst>
      <p:ext uri="{BB962C8B-B14F-4D97-AF65-F5344CB8AC3E}">
        <p14:creationId xmlns:p14="http://schemas.microsoft.com/office/powerpoint/2010/main" val="760647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93ED4-E383-F1A3-9DF4-1E504851D19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A820837-1181-613C-8C9B-3C1C5A551B4D}"/>
              </a:ext>
            </a:extLst>
          </p:cNvPr>
          <p:cNvSpPr>
            <a:spLocks noGrp="1"/>
          </p:cNvSpPr>
          <p:nvPr>
            <p:ph type="title"/>
          </p:nvPr>
        </p:nvSpPr>
        <p:spPr/>
        <p:txBody>
          <a:bodyPr/>
          <a:lstStyle/>
          <a:p>
            <a:r>
              <a:rPr lang="en-US" dirty="0"/>
              <a:t>Where is this going? </a:t>
            </a:r>
          </a:p>
        </p:txBody>
      </p:sp>
      <p:sp>
        <p:nvSpPr>
          <p:cNvPr id="3" name="Slide Number Placeholder 2">
            <a:extLst>
              <a:ext uri="{FF2B5EF4-FFF2-40B4-BE49-F238E27FC236}">
                <a16:creationId xmlns:a16="http://schemas.microsoft.com/office/drawing/2014/main" id="{201D6F10-652F-4C7F-981A-C4B0A2C9FF6E}"/>
              </a:ext>
            </a:extLst>
          </p:cNvPr>
          <p:cNvSpPr>
            <a:spLocks noGrp="1"/>
          </p:cNvSpPr>
          <p:nvPr>
            <p:ph type="sldNum" sz="quarter" idx="4294967295"/>
          </p:nvPr>
        </p:nvSpPr>
        <p:spPr>
          <a:xfrm>
            <a:off x="9448800" y="6330950"/>
            <a:ext cx="2743200" cy="365125"/>
          </a:xfrm>
        </p:spPr>
        <p:txBody>
          <a:bodyPr/>
          <a:lstStyle/>
          <a:p>
            <a:fld id="{7D1BE87E-F0DE-A44C-894B-E142BEB21E42}" type="slidenum">
              <a:rPr lang="en-US" smtClean="0"/>
              <a:pPr/>
              <a:t>10</a:t>
            </a:fld>
            <a:endParaRPr lang="en-US" dirty="0"/>
          </a:p>
        </p:txBody>
      </p:sp>
    </p:spTree>
    <p:extLst>
      <p:ext uri="{BB962C8B-B14F-4D97-AF65-F5344CB8AC3E}">
        <p14:creationId xmlns:p14="http://schemas.microsoft.com/office/powerpoint/2010/main" val="3134122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F033F-2EA0-C91A-95A8-BD3E6ACEE4B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5D919E-BD90-B15C-004B-70ACE327C836}"/>
              </a:ext>
            </a:extLst>
          </p:cNvPr>
          <p:cNvSpPr>
            <a:spLocks noGrp="1"/>
          </p:cNvSpPr>
          <p:nvPr>
            <p:ph type="title"/>
          </p:nvPr>
        </p:nvSpPr>
        <p:spPr/>
        <p:txBody>
          <a:bodyPr/>
          <a:lstStyle/>
          <a:p>
            <a:r>
              <a:rPr lang="en-US" sz="2800" dirty="0"/>
              <a:t>Where is this going? (Laura’s predictions)  </a:t>
            </a:r>
          </a:p>
        </p:txBody>
      </p:sp>
      <p:sp>
        <p:nvSpPr>
          <p:cNvPr id="4" name="Text Placeholder 3">
            <a:extLst>
              <a:ext uri="{FF2B5EF4-FFF2-40B4-BE49-F238E27FC236}">
                <a16:creationId xmlns:a16="http://schemas.microsoft.com/office/drawing/2014/main" id="{43777E67-3A60-E010-F80A-57C4679053B8}"/>
              </a:ext>
            </a:extLst>
          </p:cNvPr>
          <p:cNvSpPr>
            <a:spLocks noGrp="1"/>
          </p:cNvSpPr>
          <p:nvPr>
            <p:ph type="body" sz="half" idx="2"/>
          </p:nvPr>
        </p:nvSpPr>
        <p:spPr/>
        <p:txBody>
          <a:bodyPr/>
          <a:lstStyle/>
          <a:p>
            <a:pPr marL="342900" indent="-342900">
              <a:buFont typeface="Arial" panose="020B0604020202020204" pitchFamily="34" charset="0"/>
              <a:buChar char="•"/>
            </a:pPr>
            <a:r>
              <a:rPr lang="en-US" sz="2800" dirty="0"/>
              <a:t>Increasing expectations for {data, code, documentation…} sharing</a:t>
            </a:r>
          </a:p>
          <a:p>
            <a:pPr marL="800100" lvl="1" indent="-342900">
              <a:buFont typeface="Arial" panose="020B0604020202020204" pitchFamily="34" charset="0"/>
              <a:buChar char="•"/>
            </a:pPr>
            <a:r>
              <a:rPr lang="en-US" sz="1800" dirty="0"/>
              <a:t>More data, more immediate sharing, more context,</a:t>
            </a:r>
          </a:p>
          <a:p>
            <a:pPr marL="800100" lvl="1" indent="-342900">
              <a:buFont typeface="Arial" panose="020B0604020202020204" pitchFamily="34" charset="0"/>
              <a:buChar char="•"/>
            </a:pPr>
            <a:r>
              <a:rPr lang="en-US" sz="1800" dirty="0"/>
              <a:t>Publications, data, and code are fully integrated, FAIR and AI-ready.</a:t>
            </a:r>
          </a:p>
          <a:p>
            <a:pPr marL="342900" indent="-342900">
              <a:buFont typeface="Arial" panose="020B0604020202020204" pitchFamily="34" charset="0"/>
              <a:buChar char="•"/>
            </a:pPr>
            <a:r>
              <a:rPr lang="en-US" sz="2800" dirty="0"/>
              <a:t>Enhanced interplay between humans and AI</a:t>
            </a:r>
          </a:p>
          <a:p>
            <a:pPr marL="800100" lvl="1" indent="-342900">
              <a:buFont typeface="Arial" panose="020B0604020202020204" pitchFamily="34" charset="0"/>
              <a:buChar char="•"/>
            </a:pPr>
            <a:r>
              <a:rPr lang="en-US" sz="1800" dirty="0"/>
              <a:t>Assumptions and underlying theories (conceptual models) are described and shared along with research findings, data, and other research artifacts.  </a:t>
            </a:r>
          </a:p>
          <a:p>
            <a:pPr marL="800100" lvl="1" indent="-342900">
              <a:buFont typeface="Arial" panose="020B0604020202020204" pitchFamily="34" charset="0"/>
              <a:buChar char="•"/>
            </a:pPr>
            <a:r>
              <a:rPr lang="en-US" sz="1800" dirty="0"/>
              <a:t>Increasing need for validation and resiliency for AI in the scientific process</a:t>
            </a:r>
          </a:p>
          <a:p>
            <a:pPr marL="342900" indent="-342900">
              <a:buFont typeface="Arial" panose="020B0604020202020204" pitchFamily="34" charset="0"/>
              <a:buChar char="•"/>
            </a:pPr>
            <a:r>
              <a:rPr lang="en-US" sz="2800" dirty="0"/>
              <a:t>Tensions continue between protecting data and openness</a:t>
            </a:r>
          </a:p>
          <a:p>
            <a:pPr marL="342900" indent="-342900">
              <a:buFont typeface="Arial" panose="020B0604020202020204" pitchFamily="34" charset="0"/>
              <a:buChar char="•"/>
            </a:pPr>
            <a:r>
              <a:rPr lang="en-US" sz="2800" dirty="0"/>
              <a:t>Emergence of global frameworks and standards for data and metadata</a:t>
            </a:r>
          </a:p>
          <a:p>
            <a:pPr marL="342900" indent="-34290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1945489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79231-0725-1A4B-C044-0CBC28F15B0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28D2D01-73FF-6E15-7990-D2853FC0B895}"/>
              </a:ext>
            </a:extLst>
          </p:cNvPr>
          <p:cNvSpPr>
            <a:spLocks noGrp="1"/>
          </p:cNvSpPr>
          <p:nvPr>
            <p:ph type="title"/>
          </p:nvPr>
        </p:nvSpPr>
        <p:spPr/>
        <p:txBody>
          <a:bodyPr/>
          <a:lstStyle/>
          <a:p>
            <a:r>
              <a:rPr lang="en-US" dirty="0"/>
              <a:t>Importance of the Value Proposition and Use Cases</a:t>
            </a:r>
          </a:p>
        </p:txBody>
      </p:sp>
      <p:sp>
        <p:nvSpPr>
          <p:cNvPr id="3" name="Slide Number Placeholder 2">
            <a:extLst>
              <a:ext uri="{FF2B5EF4-FFF2-40B4-BE49-F238E27FC236}">
                <a16:creationId xmlns:a16="http://schemas.microsoft.com/office/drawing/2014/main" id="{8D536BA3-8C45-7FCC-BFAA-C349E2581D3C}"/>
              </a:ext>
            </a:extLst>
          </p:cNvPr>
          <p:cNvSpPr>
            <a:spLocks noGrp="1"/>
          </p:cNvSpPr>
          <p:nvPr>
            <p:ph type="sldNum" sz="quarter" idx="4294967295"/>
          </p:nvPr>
        </p:nvSpPr>
        <p:spPr>
          <a:xfrm>
            <a:off x="9448800" y="6330950"/>
            <a:ext cx="2743200" cy="365125"/>
          </a:xfrm>
        </p:spPr>
        <p:txBody>
          <a:bodyPr/>
          <a:lstStyle/>
          <a:p>
            <a:fld id="{7D1BE87E-F0DE-A44C-894B-E142BEB21E42}" type="slidenum">
              <a:rPr lang="en-US" smtClean="0"/>
              <a:pPr/>
              <a:t>12</a:t>
            </a:fld>
            <a:endParaRPr lang="en-US" dirty="0"/>
          </a:p>
        </p:txBody>
      </p:sp>
    </p:spTree>
    <p:extLst>
      <p:ext uri="{BB962C8B-B14F-4D97-AF65-F5344CB8AC3E}">
        <p14:creationId xmlns:p14="http://schemas.microsoft.com/office/powerpoint/2010/main" val="3470556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6B6D1-2175-F671-4FDA-6FC6CA16267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7C0B4D-EBD4-B469-8A1B-E9804F649725}"/>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D43753FB-65B3-F49E-AE13-278F61D75F1B}"/>
              </a:ext>
            </a:extLst>
          </p:cNvPr>
          <p:cNvSpPr>
            <a:spLocks noGrp="1"/>
          </p:cNvSpPr>
          <p:nvPr>
            <p:ph type="sldNum" sz="quarter" idx="12"/>
          </p:nvPr>
        </p:nvSpPr>
        <p:spPr/>
        <p:txBody>
          <a:bodyPr/>
          <a:lstStyle/>
          <a:p>
            <a:fld id="{7D1BE87E-F0DE-A44C-894B-E142BEB21E42}" type="slidenum">
              <a:rPr lang="en-US" smtClean="0"/>
              <a:pPr/>
              <a:t>13</a:t>
            </a:fld>
            <a:endParaRPr lang="en-US" dirty="0"/>
          </a:p>
        </p:txBody>
      </p:sp>
      <p:sp>
        <p:nvSpPr>
          <p:cNvPr id="4" name="Title 3">
            <a:extLst>
              <a:ext uri="{FF2B5EF4-FFF2-40B4-BE49-F238E27FC236}">
                <a16:creationId xmlns:a16="http://schemas.microsoft.com/office/drawing/2014/main" id="{114F09E5-950F-8F15-DE86-D66945CB4D24}"/>
              </a:ext>
            </a:extLst>
          </p:cNvPr>
          <p:cNvSpPr>
            <a:spLocks noGrp="1"/>
          </p:cNvSpPr>
          <p:nvPr>
            <p:ph type="title"/>
          </p:nvPr>
        </p:nvSpPr>
        <p:spPr>
          <a:xfrm>
            <a:off x="309093" y="85138"/>
            <a:ext cx="11044707" cy="678664"/>
          </a:xfrm>
        </p:spPr>
        <p:txBody>
          <a:bodyPr/>
          <a:lstStyle/>
          <a:p>
            <a:r>
              <a:rPr lang="en-US" sz="2800" dirty="0"/>
              <a:t>Value Proposition and Use Cases</a:t>
            </a:r>
          </a:p>
        </p:txBody>
      </p:sp>
      <p:sp>
        <p:nvSpPr>
          <p:cNvPr id="5" name="Text Placeholder 4">
            <a:extLst>
              <a:ext uri="{FF2B5EF4-FFF2-40B4-BE49-F238E27FC236}">
                <a16:creationId xmlns:a16="http://schemas.microsoft.com/office/drawing/2014/main" id="{4E2545B4-8440-B6C1-CB6B-96A674BDDF0A}"/>
              </a:ext>
            </a:extLst>
          </p:cNvPr>
          <p:cNvSpPr>
            <a:spLocks noGrp="1"/>
          </p:cNvSpPr>
          <p:nvPr>
            <p:ph type="body" sz="half" idx="2"/>
          </p:nvPr>
        </p:nvSpPr>
        <p:spPr>
          <a:xfrm>
            <a:off x="309094" y="903561"/>
            <a:ext cx="11044706" cy="4891433"/>
          </a:xfrm>
        </p:spPr>
        <p:txBody>
          <a:bodyPr anchor="ctr"/>
          <a:lstStyle/>
          <a:p>
            <a:pPr marL="342900" indent="-342900">
              <a:buFont typeface="Arial" panose="020B0604020202020204" pitchFamily="34" charset="0"/>
              <a:buChar char="•"/>
            </a:pPr>
            <a:r>
              <a:rPr lang="en-US" sz="2400" dirty="0"/>
              <a:t>Preservation is not a value proposition</a:t>
            </a:r>
          </a:p>
          <a:p>
            <a:pPr marL="800100" lvl="1" indent="-342900">
              <a:buFont typeface="Arial" panose="020B0604020202020204" pitchFamily="34" charset="0"/>
              <a:buChar char="•"/>
            </a:pPr>
            <a:r>
              <a:rPr lang="en-US" sz="1800" dirty="0"/>
              <a:t>Knowledge transfer is </a:t>
            </a:r>
            <a:r>
              <a:rPr lang="en-US" sz="1800" i="1" dirty="0"/>
              <a:t>a</a:t>
            </a:r>
            <a:r>
              <a:rPr lang="en-US" sz="1800" dirty="0"/>
              <a:t> value proposition</a:t>
            </a:r>
          </a:p>
          <a:p>
            <a:pPr marL="342900" indent="-342900">
              <a:buFont typeface="Arial" panose="020B0604020202020204" pitchFamily="34" charset="0"/>
              <a:buChar char="•"/>
            </a:pPr>
            <a:r>
              <a:rPr lang="en-US" sz="2400" dirty="0"/>
              <a:t>Identify use cases and users broadly</a:t>
            </a:r>
          </a:p>
          <a:p>
            <a:pPr marL="800100" lvl="1" indent="-342900">
              <a:buFont typeface="Arial" panose="020B0604020202020204" pitchFamily="34" charset="0"/>
              <a:buChar char="•"/>
            </a:pPr>
            <a:r>
              <a:rPr lang="en-US" sz="1800" dirty="0"/>
              <a:t>For your own collaborations:  reproducibility, reusability, reinterpretability, automated generation of analyses.</a:t>
            </a:r>
          </a:p>
          <a:p>
            <a:pPr marL="800100" lvl="1" indent="-342900">
              <a:buFont typeface="Arial" panose="020B0604020202020204" pitchFamily="34" charset="0"/>
              <a:buChar char="•"/>
            </a:pPr>
            <a:r>
              <a:rPr lang="en-US" sz="1800" dirty="0"/>
              <a:t>For other nuclear scientists, future nuclear scientists, students, AI agents, AI researchers, public,… </a:t>
            </a:r>
          </a:p>
          <a:p>
            <a:pPr marL="800100" lvl="1" indent="-342900">
              <a:buFont typeface="Arial" panose="020B0604020202020204" pitchFamily="34" charset="0"/>
              <a:buChar char="•"/>
            </a:pPr>
            <a:r>
              <a:rPr lang="en-US" sz="1800" dirty="0"/>
              <a:t>For cross experiment analysis</a:t>
            </a:r>
          </a:p>
          <a:p>
            <a:pPr marL="342900" indent="-342900">
              <a:buFont typeface="Arial" panose="020B0604020202020204" pitchFamily="34" charset="0"/>
              <a:buChar char="•"/>
            </a:pPr>
            <a:r>
              <a:rPr lang="en-US" sz="2400" dirty="0"/>
              <a:t>Everything is data for AI </a:t>
            </a:r>
          </a:p>
          <a:p>
            <a:pPr marL="800100" lvl="1" indent="-342900">
              <a:buFont typeface="Arial" panose="020B0604020202020204" pitchFamily="34" charset="0"/>
              <a:buChar char="•"/>
            </a:pPr>
            <a:r>
              <a:rPr lang="en-US" sz="1800" dirty="0"/>
              <a:t>Opportunity to consider the full corpus of data, information, and knowledge for AI</a:t>
            </a:r>
            <a:endParaRPr lang="en-US" sz="2400" dirty="0"/>
          </a:p>
          <a:p>
            <a:pPr marL="342900" indent="-342900">
              <a:buFont typeface="Arial" panose="020B0604020202020204" pitchFamily="34" charset="0"/>
              <a:buChar char="•"/>
            </a:pPr>
            <a:r>
              <a:rPr lang="en-US" sz="2400" dirty="0"/>
              <a:t>Test, Test, Test </a:t>
            </a:r>
          </a:p>
          <a:p>
            <a:endParaRPr lang="en-US" sz="2400" dirty="0"/>
          </a:p>
          <a:p>
            <a:pPr marL="342900" indent="-342900">
              <a:buFont typeface="Arial" panose="020B0604020202020204" pitchFamily="34" charset="0"/>
              <a:buChar char="•"/>
            </a:pPr>
            <a:endParaRPr lang="en-US" sz="2400" dirty="0"/>
          </a:p>
        </p:txBody>
      </p:sp>
      <p:sp>
        <p:nvSpPr>
          <p:cNvPr id="6" name="Date Placeholder 5">
            <a:extLst>
              <a:ext uri="{FF2B5EF4-FFF2-40B4-BE49-F238E27FC236}">
                <a16:creationId xmlns:a16="http://schemas.microsoft.com/office/drawing/2014/main" id="{B6D6FE53-2AFD-81CF-C5E5-6520D4AADCCA}"/>
              </a:ext>
            </a:extLst>
          </p:cNvPr>
          <p:cNvSpPr>
            <a:spLocks noGrp="1"/>
          </p:cNvSpPr>
          <p:nvPr>
            <p:ph type="dt" sz="half" idx="10"/>
          </p:nvPr>
        </p:nvSpPr>
        <p:spPr/>
        <p:txBody>
          <a:bodyPr/>
          <a:lstStyle/>
          <a:p>
            <a:fld id="{65A77A9B-52E9-4C6D-837D-58A3F8540DC7}" type="datetime1">
              <a:rPr lang="en-US" smtClean="0"/>
              <a:t>10/30/2025</a:t>
            </a:fld>
            <a:endParaRPr lang="en-US" dirty="0"/>
          </a:p>
        </p:txBody>
      </p:sp>
    </p:spTree>
    <p:extLst>
      <p:ext uri="{BB962C8B-B14F-4D97-AF65-F5344CB8AC3E}">
        <p14:creationId xmlns:p14="http://schemas.microsoft.com/office/powerpoint/2010/main" val="257234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87F28-9187-93FA-EF7C-690DBB61D5F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90798C0-B777-6A80-C22D-40F38E6453CE}"/>
              </a:ext>
            </a:extLst>
          </p:cNvPr>
          <p:cNvSpPr>
            <a:spLocks noGrp="1"/>
          </p:cNvSpPr>
          <p:nvPr>
            <p:ph type="title"/>
          </p:nvPr>
        </p:nvSpPr>
        <p:spPr/>
        <p:txBody>
          <a:bodyPr/>
          <a:lstStyle/>
          <a:p>
            <a:r>
              <a:rPr lang="en-US" dirty="0"/>
              <a:t>Principled Approach to {Data, Code, Workflow…} Management</a:t>
            </a:r>
          </a:p>
        </p:txBody>
      </p:sp>
      <p:sp>
        <p:nvSpPr>
          <p:cNvPr id="3" name="Slide Number Placeholder 2">
            <a:extLst>
              <a:ext uri="{FF2B5EF4-FFF2-40B4-BE49-F238E27FC236}">
                <a16:creationId xmlns:a16="http://schemas.microsoft.com/office/drawing/2014/main" id="{6F3BCC7E-C00A-5C73-330A-4712E8CE95F4}"/>
              </a:ext>
            </a:extLst>
          </p:cNvPr>
          <p:cNvSpPr>
            <a:spLocks noGrp="1"/>
          </p:cNvSpPr>
          <p:nvPr>
            <p:ph type="sldNum" sz="quarter" idx="4294967295"/>
          </p:nvPr>
        </p:nvSpPr>
        <p:spPr>
          <a:xfrm>
            <a:off x="9448800" y="6330950"/>
            <a:ext cx="2743200" cy="365125"/>
          </a:xfrm>
        </p:spPr>
        <p:txBody>
          <a:bodyPr/>
          <a:lstStyle/>
          <a:p>
            <a:fld id="{7D1BE87E-F0DE-A44C-894B-E142BEB21E42}" type="slidenum">
              <a:rPr lang="en-US" smtClean="0"/>
              <a:pPr/>
              <a:t>14</a:t>
            </a:fld>
            <a:endParaRPr lang="en-US" dirty="0"/>
          </a:p>
        </p:txBody>
      </p:sp>
    </p:spTree>
    <p:extLst>
      <p:ext uri="{BB962C8B-B14F-4D97-AF65-F5344CB8AC3E}">
        <p14:creationId xmlns:p14="http://schemas.microsoft.com/office/powerpoint/2010/main" val="1194751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619C5-7D03-2624-A99C-AFC7577F053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18E08F-EB25-8D02-D543-4649F2E86921}"/>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DFCC89B4-71C1-A622-4426-550FC80A52F8}"/>
              </a:ext>
            </a:extLst>
          </p:cNvPr>
          <p:cNvSpPr>
            <a:spLocks noGrp="1"/>
          </p:cNvSpPr>
          <p:nvPr>
            <p:ph type="sldNum" sz="quarter" idx="12"/>
          </p:nvPr>
        </p:nvSpPr>
        <p:spPr/>
        <p:txBody>
          <a:bodyPr/>
          <a:lstStyle/>
          <a:p>
            <a:fld id="{7D1BE87E-F0DE-A44C-894B-E142BEB21E42}" type="slidenum">
              <a:rPr lang="en-US" smtClean="0"/>
              <a:pPr/>
              <a:t>15</a:t>
            </a:fld>
            <a:endParaRPr lang="en-US" dirty="0"/>
          </a:p>
        </p:txBody>
      </p:sp>
      <p:sp>
        <p:nvSpPr>
          <p:cNvPr id="4" name="Title 3">
            <a:extLst>
              <a:ext uri="{FF2B5EF4-FFF2-40B4-BE49-F238E27FC236}">
                <a16:creationId xmlns:a16="http://schemas.microsoft.com/office/drawing/2014/main" id="{2E313C17-8685-B3A3-BE42-F71F56282C49}"/>
              </a:ext>
            </a:extLst>
          </p:cNvPr>
          <p:cNvSpPr>
            <a:spLocks noGrp="1"/>
          </p:cNvSpPr>
          <p:nvPr>
            <p:ph type="title"/>
          </p:nvPr>
        </p:nvSpPr>
        <p:spPr>
          <a:xfrm>
            <a:off x="309093" y="85138"/>
            <a:ext cx="11044707" cy="678664"/>
          </a:xfrm>
        </p:spPr>
        <p:txBody>
          <a:bodyPr/>
          <a:lstStyle/>
          <a:p>
            <a:r>
              <a:rPr lang="en-US" sz="2400" dirty="0"/>
              <a:t>Consider the Full Data Lifecycle and Steward the Scientific Record</a:t>
            </a:r>
          </a:p>
        </p:txBody>
      </p:sp>
      <p:sp>
        <p:nvSpPr>
          <p:cNvPr id="5" name="Text Placeholder 4">
            <a:extLst>
              <a:ext uri="{FF2B5EF4-FFF2-40B4-BE49-F238E27FC236}">
                <a16:creationId xmlns:a16="http://schemas.microsoft.com/office/drawing/2014/main" id="{C1C76E0C-AC47-72EF-BC9A-53DCB3296617}"/>
              </a:ext>
            </a:extLst>
          </p:cNvPr>
          <p:cNvSpPr>
            <a:spLocks noGrp="1"/>
          </p:cNvSpPr>
          <p:nvPr>
            <p:ph type="body" sz="half" idx="2"/>
          </p:nvPr>
        </p:nvSpPr>
        <p:spPr>
          <a:xfrm>
            <a:off x="309094" y="903561"/>
            <a:ext cx="11044706" cy="4891433"/>
          </a:xfrm>
        </p:spPr>
        <p:txBody>
          <a:bodyPr anchor="ctr"/>
          <a:lstStyle/>
          <a:p>
            <a:pPr marL="342900" indent="-342900">
              <a:buFont typeface="Arial" panose="020B0604020202020204" pitchFamily="34" charset="0"/>
              <a:buChar char="•"/>
            </a:pPr>
            <a:r>
              <a:rPr lang="en-US" sz="2400" dirty="0"/>
              <a:t>Consider the full data lifecycle</a:t>
            </a:r>
          </a:p>
          <a:p>
            <a:pPr marL="800100" lvl="1" indent="-342900">
              <a:buFont typeface="Arial" panose="020B0604020202020204" pitchFamily="34" charset="0"/>
              <a:buChar char="•"/>
            </a:pPr>
            <a:r>
              <a:rPr lang="en-US" sz="1600" dirty="0"/>
              <a:t>metadata, provenance, documentation (and which is which), curated repos, </a:t>
            </a:r>
          </a:p>
          <a:p>
            <a:pPr marL="800100" lvl="1" indent="-342900">
              <a:buFont typeface="Arial" panose="020B0604020202020204" pitchFamily="34" charset="0"/>
              <a:buChar char="•"/>
            </a:pPr>
            <a:r>
              <a:rPr lang="en-US" sz="1600" dirty="0"/>
              <a:t>persistent identifiers for data, code, people (ORCID), institutions, detector components </a:t>
            </a:r>
          </a:p>
          <a:p>
            <a:pPr marL="800100" lvl="1" indent="-342900">
              <a:buFont typeface="Arial" panose="020B0604020202020204" pitchFamily="34" charset="0"/>
              <a:buChar char="•"/>
            </a:pPr>
            <a:r>
              <a:rPr lang="en-US" sz="1600" dirty="0"/>
              <a:t>reusable, modular, interoperable software and workflow components.</a:t>
            </a:r>
          </a:p>
          <a:p>
            <a:pPr marL="800100" lvl="1" indent="-342900">
              <a:buFont typeface="Arial" panose="020B0604020202020204" pitchFamily="34" charset="0"/>
              <a:buChar char="•"/>
            </a:pPr>
            <a:r>
              <a:rPr lang="en-US" sz="1600" dirty="0"/>
              <a:t>standards and interoperability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Steward the full scientific record</a:t>
            </a:r>
          </a:p>
          <a:p>
            <a:pPr marL="800100" lvl="1" indent="-342900">
              <a:buFont typeface="Arial" panose="020B0604020202020204" pitchFamily="34" charset="0"/>
              <a:buChar char="•"/>
            </a:pPr>
            <a:r>
              <a:rPr lang="en-US" sz="1600" dirty="0"/>
              <a:t>Define what’s needed:  publication, code, data, provenance, documentation (datasheets, model cards), citation tree?</a:t>
            </a:r>
          </a:p>
          <a:p>
            <a:pPr marL="800100" lvl="1" indent="-342900">
              <a:buFont typeface="Arial" panose="020B0604020202020204" pitchFamily="34" charset="0"/>
              <a:buChar char="•"/>
            </a:pPr>
            <a:r>
              <a:rPr lang="en-US" sz="1600" dirty="0"/>
              <a:t>… and how to package / reconstitute it.</a:t>
            </a:r>
          </a:p>
          <a:p>
            <a:pPr marL="800100" lvl="1" indent="-342900">
              <a:buFont typeface="Arial" panose="020B0604020202020204" pitchFamily="34" charset="0"/>
              <a:buChar char="•"/>
            </a:pPr>
            <a:r>
              <a:rPr lang="en-US" sz="1600" dirty="0"/>
              <a:t>Consider sustainability:  Especially when the components are distributed across repositories. </a:t>
            </a:r>
          </a:p>
        </p:txBody>
      </p:sp>
      <p:sp>
        <p:nvSpPr>
          <p:cNvPr id="6" name="Date Placeholder 5">
            <a:extLst>
              <a:ext uri="{FF2B5EF4-FFF2-40B4-BE49-F238E27FC236}">
                <a16:creationId xmlns:a16="http://schemas.microsoft.com/office/drawing/2014/main" id="{2DFCC37E-9144-E43F-A462-5CCF70B8D7E5}"/>
              </a:ext>
            </a:extLst>
          </p:cNvPr>
          <p:cNvSpPr>
            <a:spLocks noGrp="1"/>
          </p:cNvSpPr>
          <p:nvPr>
            <p:ph type="dt" sz="half" idx="10"/>
          </p:nvPr>
        </p:nvSpPr>
        <p:spPr/>
        <p:txBody>
          <a:bodyPr/>
          <a:lstStyle/>
          <a:p>
            <a:fld id="{65A77A9B-52E9-4C6D-837D-58A3F8540DC7}" type="datetime1">
              <a:rPr lang="en-US" smtClean="0"/>
              <a:t>10/30/2025</a:t>
            </a:fld>
            <a:endParaRPr lang="en-US" dirty="0"/>
          </a:p>
        </p:txBody>
      </p:sp>
    </p:spTree>
    <p:extLst>
      <p:ext uri="{BB962C8B-B14F-4D97-AF65-F5344CB8AC3E}">
        <p14:creationId xmlns:p14="http://schemas.microsoft.com/office/powerpoint/2010/main" val="2988558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D7FE4E28-9052-E01F-AF28-81F61434992C}"/>
              </a:ext>
            </a:extLst>
          </p:cNvPr>
          <p:cNvPicPr>
            <a:picLocks noGrp="1" noChangeAspect="1"/>
          </p:cNvPicPr>
          <p:nvPr>
            <p:ph type="pic" idx="1"/>
          </p:nvPr>
        </p:nvPicPr>
        <p:blipFill>
          <a:blip r:embed="rId3"/>
          <a:srcRect t="881" b="7"/>
          <a:stretch/>
        </p:blipFill>
        <p:spPr>
          <a:xfrm>
            <a:off x="7021343" y="660400"/>
            <a:ext cx="4245314" cy="5537200"/>
          </a:xfrm>
        </p:spPr>
      </p:pic>
      <p:sp>
        <p:nvSpPr>
          <p:cNvPr id="3" name="Title 2">
            <a:extLst>
              <a:ext uri="{FF2B5EF4-FFF2-40B4-BE49-F238E27FC236}">
                <a16:creationId xmlns:a16="http://schemas.microsoft.com/office/drawing/2014/main" id="{642A63B1-7A1B-A250-4F45-D991AE4E4D8A}"/>
              </a:ext>
            </a:extLst>
          </p:cNvPr>
          <p:cNvSpPr>
            <a:spLocks noGrp="1"/>
          </p:cNvSpPr>
          <p:nvPr>
            <p:ph type="title"/>
          </p:nvPr>
        </p:nvSpPr>
        <p:spPr/>
        <p:txBody>
          <a:bodyPr/>
          <a:lstStyle/>
          <a:p>
            <a:r>
              <a:rPr lang="en-US" dirty="0"/>
              <a:t>FAIR Principles</a:t>
            </a:r>
          </a:p>
        </p:txBody>
      </p:sp>
      <p:sp>
        <p:nvSpPr>
          <p:cNvPr id="4" name="Text Placeholder 3">
            <a:extLst>
              <a:ext uri="{FF2B5EF4-FFF2-40B4-BE49-F238E27FC236}">
                <a16:creationId xmlns:a16="http://schemas.microsoft.com/office/drawing/2014/main" id="{017B9AF3-6D1D-A22C-EAB0-E749B48CBCCB}"/>
              </a:ext>
            </a:extLst>
          </p:cNvPr>
          <p:cNvSpPr>
            <a:spLocks noGrp="1"/>
          </p:cNvSpPr>
          <p:nvPr>
            <p:ph type="body" sz="half" idx="2"/>
          </p:nvPr>
        </p:nvSpPr>
        <p:spPr/>
        <p:txBody>
          <a:bodyPr/>
          <a:lstStyle/>
          <a:p>
            <a:r>
              <a:rPr lang="en-US" b="0" i="0" dirty="0">
                <a:solidFill>
                  <a:srgbClr val="222222"/>
                </a:solidFill>
                <a:effectLst/>
                <a:latin typeface="-apple-system"/>
              </a:rPr>
              <a:t>Wilkinson, M., Dumontier, M., </a:t>
            </a:r>
            <a:r>
              <a:rPr lang="en-US" b="0" i="0" dirty="0" err="1">
                <a:solidFill>
                  <a:srgbClr val="222222"/>
                </a:solidFill>
                <a:effectLst/>
                <a:latin typeface="-apple-system"/>
              </a:rPr>
              <a:t>Aalbersberg</a:t>
            </a:r>
            <a:r>
              <a:rPr lang="en-US" b="0" i="0" dirty="0">
                <a:solidFill>
                  <a:srgbClr val="222222"/>
                </a:solidFill>
                <a:effectLst/>
                <a:latin typeface="-apple-system"/>
              </a:rPr>
              <a:t>, I. </a:t>
            </a:r>
            <a:r>
              <a:rPr lang="en-US" b="0" i="1" dirty="0">
                <a:solidFill>
                  <a:srgbClr val="222222"/>
                </a:solidFill>
                <a:effectLst/>
                <a:latin typeface="-apple-system"/>
              </a:rPr>
              <a:t>et al.</a:t>
            </a:r>
            <a:r>
              <a:rPr lang="en-US" b="0" i="0" dirty="0">
                <a:solidFill>
                  <a:srgbClr val="222222"/>
                </a:solidFill>
                <a:effectLst/>
                <a:latin typeface="-apple-system"/>
              </a:rPr>
              <a:t> The FAIR Guiding Principles for scientific data management and stewardship. </a:t>
            </a:r>
            <a:r>
              <a:rPr lang="en-US" b="0" i="1" dirty="0">
                <a:solidFill>
                  <a:srgbClr val="222222"/>
                </a:solidFill>
                <a:effectLst/>
                <a:latin typeface="-apple-system"/>
              </a:rPr>
              <a:t>Sci Data</a:t>
            </a:r>
            <a:r>
              <a:rPr lang="en-US" b="0" i="0" dirty="0">
                <a:solidFill>
                  <a:srgbClr val="222222"/>
                </a:solidFill>
                <a:effectLst/>
                <a:latin typeface="-apple-system"/>
              </a:rPr>
              <a:t> </a:t>
            </a:r>
            <a:r>
              <a:rPr lang="en-US" b="1" i="0" dirty="0">
                <a:solidFill>
                  <a:srgbClr val="222222"/>
                </a:solidFill>
                <a:effectLst/>
                <a:latin typeface="-apple-system"/>
              </a:rPr>
              <a:t>3</a:t>
            </a:r>
            <a:r>
              <a:rPr lang="en-US" b="0" i="0" dirty="0">
                <a:solidFill>
                  <a:srgbClr val="222222"/>
                </a:solidFill>
                <a:effectLst/>
                <a:latin typeface="-apple-system"/>
              </a:rPr>
              <a:t>, 160018 (2016). </a:t>
            </a:r>
            <a:r>
              <a:rPr lang="en-US" b="0" i="0" dirty="0">
                <a:solidFill>
                  <a:srgbClr val="222222"/>
                </a:solidFill>
                <a:effectLst/>
                <a:latin typeface="-apple-system"/>
                <a:hlinkClick r:id="rId4"/>
              </a:rPr>
              <a:t>https://doi.org/10.1038/sdata.2016.18</a:t>
            </a:r>
            <a:r>
              <a:rPr lang="en-US" b="0" i="0" dirty="0">
                <a:solidFill>
                  <a:srgbClr val="222222"/>
                </a:solidFill>
                <a:effectLst/>
                <a:latin typeface="-apple-system"/>
              </a:rPr>
              <a:t> </a:t>
            </a:r>
            <a:endParaRPr lang="en-US" dirty="0"/>
          </a:p>
        </p:txBody>
      </p:sp>
      <p:sp>
        <p:nvSpPr>
          <p:cNvPr id="5" name="Footer Placeholder 4">
            <a:extLst>
              <a:ext uri="{FF2B5EF4-FFF2-40B4-BE49-F238E27FC236}">
                <a16:creationId xmlns:a16="http://schemas.microsoft.com/office/drawing/2014/main" id="{2D7F682D-7C96-9537-25C5-33118C646E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27F79D-F20E-26F9-26F7-CB8D321F6914}"/>
              </a:ext>
            </a:extLst>
          </p:cNvPr>
          <p:cNvSpPr>
            <a:spLocks noGrp="1"/>
          </p:cNvSpPr>
          <p:nvPr>
            <p:ph type="sldNum" sz="quarter" idx="12"/>
          </p:nvPr>
        </p:nvSpPr>
        <p:spPr/>
        <p:txBody>
          <a:bodyPr/>
          <a:lstStyle/>
          <a:p>
            <a:fld id="{7D1BE87E-F0DE-A44C-894B-E142BEB21E42}" type="slidenum">
              <a:rPr lang="en-US" smtClean="0"/>
              <a:pPr/>
              <a:t>16</a:t>
            </a:fld>
            <a:endParaRPr lang="en-US" dirty="0"/>
          </a:p>
        </p:txBody>
      </p:sp>
      <p:sp>
        <p:nvSpPr>
          <p:cNvPr id="7" name="Date Placeholder 6">
            <a:extLst>
              <a:ext uri="{FF2B5EF4-FFF2-40B4-BE49-F238E27FC236}">
                <a16:creationId xmlns:a16="http://schemas.microsoft.com/office/drawing/2014/main" id="{6E97C072-8BF7-3CF9-2754-32B1D41DC452}"/>
              </a:ext>
            </a:extLst>
          </p:cNvPr>
          <p:cNvSpPr>
            <a:spLocks noGrp="1"/>
          </p:cNvSpPr>
          <p:nvPr>
            <p:ph type="dt" sz="half" idx="10"/>
          </p:nvPr>
        </p:nvSpPr>
        <p:spPr/>
        <p:txBody>
          <a:bodyPr/>
          <a:lstStyle/>
          <a:p>
            <a:fld id="{41AFAF23-1F56-4840-A737-495C4921DE94}" type="datetime1">
              <a:rPr lang="en-US" smtClean="0"/>
              <a:t>10/30/2025</a:t>
            </a:fld>
            <a:endParaRPr lang="en-US" dirty="0"/>
          </a:p>
        </p:txBody>
      </p:sp>
    </p:spTree>
    <p:extLst>
      <p:ext uri="{BB962C8B-B14F-4D97-AF65-F5344CB8AC3E}">
        <p14:creationId xmlns:p14="http://schemas.microsoft.com/office/powerpoint/2010/main" val="419931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A5FBBE-E9B4-BE9F-C2AB-835BF57F46F6}"/>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E6D7646D-FA73-FB97-9284-BC4BACAA9D6D}"/>
              </a:ext>
            </a:extLst>
          </p:cNvPr>
          <p:cNvSpPr>
            <a:spLocks noGrp="1"/>
          </p:cNvSpPr>
          <p:nvPr>
            <p:ph type="sldNum" sz="quarter" idx="12"/>
          </p:nvPr>
        </p:nvSpPr>
        <p:spPr/>
        <p:txBody>
          <a:bodyPr/>
          <a:lstStyle/>
          <a:p>
            <a:fld id="{7D1BE87E-F0DE-A44C-894B-E142BEB21E42}" type="slidenum">
              <a:rPr lang="en-US" smtClean="0"/>
              <a:pPr/>
              <a:t>17</a:t>
            </a:fld>
            <a:endParaRPr lang="en-US" dirty="0"/>
          </a:p>
        </p:txBody>
      </p:sp>
      <p:sp>
        <p:nvSpPr>
          <p:cNvPr id="4" name="Title 3">
            <a:extLst>
              <a:ext uri="{FF2B5EF4-FFF2-40B4-BE49-F238E27FC236}">
                <a16:creationId xmlns:a16="http://schemas.microsoft.com/office/drawing/2014/main" id="{CB0563A2-B723-456C-55CC-E367B193E381}"/>
              </a:ext>
            </a:extLst>
          </p:cNvPr>
          <p:cNvSpPr>
            <a:spLocks noGrp="1"/>
          </p:cNvSpPr>
          <p:nvPr>
            <p:ph type="title"/>
          </p:nvPr>
        </p:nvSpPr>
        <p:spPr/>
        <p:txBody>
          <a:bodyPr/>
          <a:lstStyle/>
          <a:p>
            <a:r>
              <a:rPr lang="en-US" dirty="0"/>
              <a:t>FAIR Principles for Data</a:t>
            </a:r>
          </a:p>
        </p:txBody>
      </p:sp>
      <p:sp>
        <p:nvSpPr>
          <p:cNvPr id="5" name="Text Placeholder 4">
            <a:extLst>
              <a:ext uri="{FF2B5EF4-FFF2-40B4-BE49-F238E27FC236}">
                <a16:creationId xmlns:a16="http://schemas.microsoft.com/office/drawing/2014/main" id="{A82C957F-B60C-1C5B-4CFA-1A0548256935}"/>
              </a:ext>
            </a:extLst>
          </p:cNvPr>
          <p:cNvSpPr>
            <a:spLocks noGrp="1"/>
          </p:cNvSpPr>
          <p:nvPr>
            <p:ph type="body" sz="half" idx="2"/>
          </p:nvPr>
        </p:nvSpPr>
        <p:spPr>
          <a:xfrm>
            <a:off x="8153400" y="2763982"/>
            <a:ext cx="3200400" cy="3446652"/>
          </a:xfrm>
        </p:spPr>
        <p:txBody>
          <a:bodyPr/>
          <a:lstStyle/>
          <a:p>
            <a:r>
              <a:rPr lang="en-US" dirty="0">
                <a:hlinkClick r:id="rId2"/>
              </a:rPr>
              <a:t>https://www.gofair.foundation/interpretation</a:t>
            </a:r>
            <a:r>
              <a:rPr lang="en-US" dirty="0"/>
              <a:t> </a:t>
            </a:r>
          </a:p>
        </p:txBody>
      </p:sp>
      <p:sp>
        <p:nvSpPr>
          <p:cNvPr id="6" name="Date Placeholder 5">
            <a:extLst>
              <a:ext uri="{FF2B5EF4-FFF2-40B4-BE49-F238E27FC236}">
                <a16:creationId xmlns:a16="http://schemas.microsoft.com/office/drawing/2014/main" id="{06F88A84-1293-84A1-F229-624EBC867513}"/>
              </a:ext>
            </a:extLst>
          </p:cNvPr>
          <p:cNvSpPr>
            <a:spLocks noGrp="1"/>
          </p:cNvSpPr>
          <p:nvPr>
            <p:ph type="dt" sz="half" idx="10"/>
          </p:nvPr>
        </p:nvSpPr>
        <p:spPr/>
        <p:txBody>
          <a:bodyPr/>
          <a:lstStyle/>
          <a:p>
            <a:fld id="{65A77A9B-52E9-4C6D-837D-58A3F8540DC7}" type="datetime1">
              <a:rPr lang="en-US" smtClean="0"/>
              <a:t>10/30/2025</a:t>
            </a:fld>
            <a:endParaRPr lang="en-US" dirty="0"/>
          </a:p>
        </p:txBody>
      </p:sp>
      <p:pic>
        <p:nvPicPr>
          <p:cNvPr id="1026" name="Picture 2">
            <a:extLst>
              <a:ext uri="{FF2B5EF4-FFF2-40B4-BE49-F238E27FC236}">
                <a16:creationId xmlns:a16="http://schemas.microsoft.com/office/drawing/2014/main" id="{F625EFE0-5708-91FE-5545-67A3F1B58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93" y="1319201"/>
            <a:ext cx="6034953" cy="45283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06F2C55-42D9-84DE-8980-74D2C8B582E1}"/>
              </a:ext>
            </a:extLst>
          </p:cNvPr>
          <p:cNvSpPr txBox="1"/>
          <p:nvPr/>
        </p:nvSpPr>
        <p:spPr>
          <a:xfrm>
            <a:off x="51953" y="5942573"/>
            <a:ext cx="7254615" cy="369332"/>
          </a:xfrm>
          <a:prstGeom prst="rect">
            <a:avLst/>
          </a:prstGeom>
          <a:noFill/>
        </p:spPr>
        <p:txBody>
          <a:bodyPr wrap="none" rtlCol="0">
            <a:spAutoFit/>
          </a:bodyPr>
          <a:lstStyle/>
          <a:p>
            <a:r>
              <a:rPr lang="en-US" i="1" dirty="0"/>
              <a:t>FAIR data infographic (CC-BY except F.A.I.R logos CC-BY-SA by Sangya Pundir</a:t>
            </a:r>
            <a:endParaRPr lang="en-US" dirty="0"/>
          </a:p>
        </p:txBody>
      </p:sp>
      <p:pic>
        <p:nvPicPr>
          <p:cNvPr id="9" name="Picture 8">
            <a:extLst>
              <a:ext uri="{FF2B5EF4-FFF2-40B4-BE49-F238E27FC236}">
                <a16:creationId xmlns:a16="http://schemas.microsoft.com/office/drawing/2014/main" id="{952919BF-EC4D-1868-42B9-DD69D453E9EE}"/>
              </a:ext>
            </a:extLst>
          </p:cNvPr>
          <p:cNvPicPr>
            <a:picLocks noChangeAspect="1"/>
          </p:cNvPicPr>
          <p:nvPr/>
        </p:nvPicPr>
        <p:blipFill>
          <a:blip r:embed="rId4"/>
          <a:stretch>
            <a:fillRect/>
          </a:stretch>
        </p:blipFill>
        <p:spPr>
          <a:xfrm>
            <a:off x="8153400" y="1387139"/>
            <a:ext cx="3124636" cy="1200318"/>
          </a:xfrm>
          <a:prstGeom prst="rect">
            <a:avLst/>
          </a:prstGeom>
        </p:spPr>
      </p:pic>
    </p:spTree>
    <p:extLst>
      <p:ext uri="{BB962C8B-B14F-4D97-AF65-F5344CB8AC3E}">
        <p14:creationId xmlns:p14="http://schemas.microsoft.com/office/powerpoint/2010/main" val="393402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DC6B31-2C4D-F8B7-0212-05A6FF4EF88D}"/>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9DA69BC1-0C59-A7C4-FE5B-AEF2F88A13F4}"/>
              </a:ext>
            </a:extLst>
          </p:cNvPr>
          <p:cNvSpPr>
            <a:spLocks noGrp="1"/>
          </p:cNvSpPr>
          <p:nvPr>
            <p:ph type="sldNum" sz="quarter" idx="12"/>
          </p:nvPr>
        </p:nvSpPr>
        <p:spPr/>
        <p:txBody>
          <a:bodyPr/>
          <a:lstStyle/>
          <a:p>
            <a:fld id="{7D1BE87E-F0DE-A44C-894B-E142BEB21E42}" type="slidenum">
              <a:rPr lang="en-US" smtClean="0"/>
              <a:pPr/>
              <a:t>18</a:t>
            </a:fld>
            <a:endParaRPr lang="en-US" dirty="0"/>
          </a:p>
        </p:txBody>
      </p:sp>
      <p:sp>
        <p:nvSpPr>
          <p:cNvPr id="4" name="Title 3">
            <a:extLst>
              <a:ext uri="{FF2B5EF4-FFF2-40B4-BE49-F238E27FC236}">
                <a16:creationId xmlns:a16="http://schemas.microsoft.com/office/drawing/2014/main" id="{75F4F2AC-2206-E133-F1C9-58AD58611052}"/>
              </a:ext>
            </a:extLst>
          </p:cNvPr>
          <p:cNvSpPr>
            <a:spLocks noGrp="1"/>
          </p:cNvSpPr>
          <p:nvPr>
            <p:ph type="title"/>
          </p:nvPr>
        </p:nvSpPr>
        <p:spPr/>
        <p:txBody>
          <a:bodyPr/>
          <a:lstStyle/>
          <a:p>
            <a:r>
              <a:rPr lang="en-US" dirty="0" err="1"/>
              <a:t>FAIRification</a:t>
            </a:r>
            <a:endParaRPr lang="en-US" dirty="0"/>
          </a:p>
        </p:txBody>
      </p:sp>
      <p:sp>
        <p:nvSpPr>
          <p:cNvPr id="6" name="Date Placeholder 5">
            <a:extLst>
              <a:ext uri="{FF2B5EF4-FFF2-40B4-BE49-F238E27FC236}">
                <a16:creationId xmlns:a16="http://schemas.microsoft.com/office/drawing/2014/main" id="{45913C38-563D-289A-B805-7C3E0383E4C7}"/>
              </a:ext>
            </a:extLst>
          </p:cNvPr>
          <p:cNvSpPr>
            <a:spLocks noGrp="1"/>
          </p:cNvSpPr>
          <p:nvPr>
            <p:ph type="dt" sz="half" idx="10"/>
          </p:nvPr>
        </p:nvSpPr>
        <p:spPr/>
        <p:txBody>
          <a:bodyPr/>
          <a:lstStyle/>
          <a:p>
            <a:fld id="{65A77A9B-52E9-4C6D-837D-58A3F8540DC7}" type="datetime1">
              <a:rPr lang="en-US" smtClean="0"/>
              <a:t>10/30/2025</a:t>
            </a:fld>
            <a:endParaRPr lang="en-US" dirty="0"/>
          </a:p>
        </p:txBody>
      </p:sp>
      <p:pic>
        <p:nvPicPr>
          <p:cNvPr id="10" name="Picture 9">
            <a:extLst>
              <a:ext uri="{FF2B5EF4-FFF2-40B4-BE49-F238E27FC236}">
                <a16:creationId xmlns:a16="http://schemas.microsoft.com/office/drawing/2014/main" id="{1B70D28B-06E7-1CB2-898B-1630AB4EEFFF}"/>
              </a:ext>
            </a:extLst>
          </p:cNvPr>
          <p:cNvPicPr>
            <a:picLocks noChangeAspect="1"/>
          </p:cNvPicPr>
          <p:nvPr/>
        </p:nvPicPr>
        <p:blipFill>
          <a:blip r:embed="rId2"/>
          <a:stretch>
            <a:fillRect/>
          </a:stretch>
        </p:blipFill>
        <p:spPr>
          <a:xfrm>
            <a:off x="185704" y="1210615"/>
            <a:ext cx="8958296" cy="5463393"/>
          </a:xfrm>
          <a:prstGeom prst="rect">
            <a:avLst/>
          </a:prstGeom>
        </p:spPr>
      </p:pic>
      <p:sp>
        <p:nvSpPr>
          <p:cNvPr id="11" name="TextBox 10">
            <a:extLst>
              <a:ext uri="{FF2B5EF4-FFF2-40B4-BE49-F238E27FC236}">
                <a16:creationId xmlns:a16="http://schemas.microsoft.com/office/drawing/2014/main" id="{53737270-A3B2-8603-FD48-EE3C8095275C}"/>
              </a:ext>
            </a:extLst>
          </p:cNvPr>
          <p:cNvSpPr txBox="1"/>
          <p:nvPr/>
        </p:nvSpPr>
        <p:spPr>
          <a:xfrm>
            <a:off x="9416143" y="3811686"/>
            <a:ext cx="2198914" cy="2862322"/>
          </a:xfrm>
          <a:prstGeom prst="rect">
            <a:avLst/>
          </a:prstGeom>
          <a:noFill/>
        </p:spPr>
        <p:txBody>
          <a:bodyPr wrap="square" rtlCol="0">
            <a:spAutoFit/>
          </a:bodyPr>
          <a:lstStyle/>
          <a:p>
            <a:r>
              <a:rPr lang="en-US" dirty="0"/>
              <a:t>Welter, D., </a:t>
            </a:r>
            <a:r>
              <a:rPr lang="en-US" dirty="0" err="1"/>
              <a:t>Juty</a:t>
            </a:r>
            <a:r>
              <a:rPr lang="en-US" dirty="0"/>
              <a:t>, N., Rocca-Serra, P. </a:t>
            </a:r>
            <a:r>
              <a:rPr lang="en-US" i="1" dirty="0"/>
              <a:t>et al.</a:t>
            </a:r>
            <a:r>
              <a:rPr lang="en-US" dirty="0"/>
              <a:t> FAIR in action - a flexible framework to guide </a:t>
            </a:r>
            <a:r>
              <a:rPr lang="en-US" dirty="0" err="1"/>
              <a:t>FAIRification</a:t>
            </a:r>
            <a:r>
              <a:rPr lang="en-US" dirty="0"/>
              <a:t>. </a:t>
            </a:r>
            <a:r>
              <a:rPr lang="en-US" i="1" dirty="0"/>
              <a:t>Sci Data</a:t>
            </a:r>
            <a:r>
              <a:rPr lang="en-US" dirty="0"/>
              <a:t> </a:t>
            </a:r>
            <a:r>
              <a:rPr lang="en-US" b="1" dirty="0"/>
              <a:t>10</a:t>
            </a:r>
            <a:r>
              <a:rPr lang="en-US" dirty="0"/>
              <a:t>, 291 (2023). </a:t>
            </a:r>
            <a:r>
              <a:rPr lang="en-US" dirty="0">
                <a:hlinkClick r:id="rId3"/>
              </a:rPr>
              <a:t>https://doi.org/10.1038/s41597-023-02167-2</a:t>
            </a:r>
            <a:r>
              <a:rPr lang="en-US" dirty="0"/>
              <a:t> </a:t>
            </a:r>
          </a:p>
        </p:txBody>
      </p:sp>
    </p:spTree>
    <p:extLst>
      <p:ext uri="{BB962C8B-B14F-4D97-AF65-F5344CB8AC3E}">
        <p14:creationId xmlns:p14="http://schemas.microsoft.com/office/powerpoint/2010/main" val="2468395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64A1B1-0B79-D1E3-C2AB-1D929B164970}"/>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515DD7E8-64F7-1194-E44A-ABA3B3E81234}"/>
              </a:ext>
            </a:extLst>
          </p:cNvPr>
          <p:cNvSpPr>
            <a:spLocks noGrp="1"/>
          </p:cNvSpPr>
          <p:nvPr>
            <p:ph type="sldNum" sz="quarter" idx="12"/>
          </p:nvPr>
        </p:nvSpPr>
        <p:spPr/>
        <p:txBody>
          <a:bodyPr/>
          <a:lstStyle/>
          <a:p>
            <a:fld id="{7D1BE87E-F0DE-A44C-894B-E142BEB21E42}" type="slidenum">
              <a:rPr lang="en-US" smtClean="0"/>
              <a:pPr/>
              <a:t>19</a:t>
            </a:fld>
            <a:endParaRPr lang="en-US" dirty="0"/>
          </a:p>
        </p:txBody>
      </p:sp>
      <p:sp>
        <p:nvSpPr>
          <p:cNvPr id="4" name="Title 3">
            <a:extLst>
              <a:ext uri="{FF2B5EF4-FFF2-40B4-BE49-F238E27FC236}">
                <a16:creationId xmlns:a16="http://schemas.microsoft.com/office/drawing/2014/main" id="{7561097C-AEEB-CBE3-7988-00205A8DEC6D}"/>
              </a:ext>
            </a:extLst>
          </p:cNvPr>
          <p:cNvSpPr>
            <a:spLocks noGrp="1"/>
          </p:cNvSpPr>
          <p:nvPr>
            <p:ph type="title"/>
          </p:nvPr>
        </p:nvSpPr>
        <p:spPr/>
        <p:txBody>
          <a:bodyPr/>
          <a:lstStyle/>
          <a:p>
            <a:r>
              <a:rPr lang="en-US" dirty="0"/>
              <a:t>FAIR4…</a:t>
            </a:r>
          </a:p>
        </p:txBody>
      </p:sp>
      <p:sp>
        <p:nvSpPr>
          <p:cNvPr id="5" name="Text Placeholder 4">
            <a:extLst>
              <a:ext uri="{FF2B5EF4-FFF2-40B4-BE49-F238E27FC236}">
                <a16:creationId xmlns:a16="http://schemas.microsoft.com/office/drawing/2014/main" id="{7D12334E-F14D-BF1E-0F38-D843917B4E76}"/>
              </a:ext>
            </a:extLst>
          </p:cNvPr>
          <p:cNvSpPr>
            <a:spLocks noGrp="1"/>
          </p:cNvSpPr>
          <p:nvPr>
            <p:ph type="body" sz="half" idx="2"/>
          </p:nvPr>
        </p:nvSpPr>
        <p:spPr/>
        <p:txBody>
          <a:bodyPr/>
          <a:lstStyle/>
          <a:p>
            <a:r>
              <a:rPr lang="en-US" dirty="0"/>
              <a:t>FAIR4Workflows:  </a:t>
            </a:r>
            <a:r>
              <a:rPr lang="en-US" dirty="0">
                <a:hlinkClick r:id="rId2"/>
              </a:rPr>
              <a:t>https://workflows.community/groups/fair/</a:t>
            </a:r>
            <a:r>
              <a:rPr lang="en-US" dirty="0"/>
              <a:t> </a:t>
            </a:r>
          </a:p>
          <a:p>
            <a:r>
              <a:rPr lang="en-US" dirty="0"/>
              <a:t>FAIR4HEP:  </a:t>
            </a:r>
            <a:r>
              <a:rPr lang="en-US" dirty="0">
                <a:hlinkClick r:id="rId3"/>
              </a:rPr>
              <a:t>https://fair4hep.github.io/</a:t>
            </a:r>
            <a:r>
              <a:rPr lang="en-US" dirty="0"/>
              <a:t> , </a:t>
            </a:r>
            <a:r>
              <a:rPr lang="en-US" dirty="0">
                <a:hlinkClick r:id="rId4"/>
              </a:rPr>
              <a:t>https://fairos-hep.org/</a:t>
            </a:r>
            <a:r>
              <a:rPr lang="en-US" dirty="0"/>
              <a:t> </a:t>
            </a:r>
          </a:p>
          <a:p>
            <a:r>
              <a:rPr lang="en-US" dirty="0"/>
              <a:t>FAIR4RS:  </a:t>
            </a:r>
            <a:r>
              <a:rPr lang="en-US" dirty="0">
                <a:hlinkClick r:id="rId5"/>
              </a:rPr>
              <a:t>https://www.researchsoft.org/blog/2024-03/</a:t>
            </a:r>
            <a:r>
              <a:rPr lang="en-US" dirty="0"/>
              <a:t> </a:t>
            </a:r>
          </a:p>
          <a:p>
            <a:r>
              <a:rPr lang="en-US" dirty="0"/>
              <a:t>FAIR4AI: </a:t>
            </a:r>
            <a:r>
              <a:rPr lang="en-US" dirty="0">
                <a:hlinkClick r:id="rId6"/>
              </a:rPr>
              <a:t>https://doi.org/10.1038</a:t>
            </a:r>
            <a:r>
              <a:rPr lang="en-US">
                <a:hlinkClick r:id="rId6"/>
              </a:rPr>
              <a:t>/s41597-023-02298-6</a:t>
            </a:r>
            <a:r>
              <a:rPr lang="en-US"/>
              <a:t>; </a:t>
            </a:r>
            <a:r>
              <a:rPr lang="en-US">
                <a:hlinkClick r:id="rId7"/>
              </a:rPr>
              <a:t>https://doi.org/10.5281/zenodo.15681158</a:t>
            </a:r>
            <a:r>
              <a:rPr lang="en-US"/>
              <a:t>  </a:t>
            </a:r>
            <a:endParaRPr lang="en-US" dirty="0"/>
          </a:p>
          <a:p>
            <a:r>
              <a:rPr lang="en-US" dirty="0"/>
              <a:t>FAIR4HPC: </a:t>
            </a:r>
            <a:r>
              <a:rPr lang="en-US" dirty="0">
                <a:hlinkClick r:id="rId8"/>
              </a:rPr>
              <a:t>https://hpc-fair.github.io/</a:t>
            </a:r>
            <a:r>
              <a:rPr lang="en-US" dirty="0"/>
              <a:t> , </a:t>
            </a:r>
            <a:r>
              <a:rPr lang="en-US" dirty="0">
                <a:hlinkClick r:id="rId9"/>
              </a:rPr>
              <a:t>https://doi.org/10.1145/3708035.3736097</a:t>
            </a:r>
            <a:endParaRPr lang="en-US" dirty="0"/>
          </a:p>
          <a:p>
            <a:r>
              <a:rPr lang="en-US" dirty="0"/>
              <a:t>FAIR training Materials  </a:t>
            </a:r>
            <a:r>
              <a:rPr lang="en-US" dirty="0">
                <a:hlinkClick r:id="rId10"/>
              </a:rPr>
              <a:t>https://doi.org/10.1371/journal.pcbi.1007854</a:t>
            </a:r>
            <a:r>
              <a:rPr lang="en-US" dirty="0"/>
              <a:t>  </a:t>
            </a:r>
          </a:p>
          <a:p>
            <a:r>
              <a:rPr lang="en-US" dirty="0"/>
              <a:t>FAIRDO – Digital Objects  </a:t>
            </a:r>
            <a:r>
              <a:rPr lang="en-US" dirty="0">
                <a:hlinkClick r:id="rId11"/>
              </a:rPr>
              <a:t>https://fairdo.org/</a:t>
            </a:r>
            <a:endParaRPr lang="en-US" dirty="0"/>
          </a:p>
          <a:p>
            <a:r>
              <a:rPr lang="en-US" dirty="0"/>
              <a:t>FAIR Principles for Research Hardware  </a:t>
            </a:r>
            <a:r>
              <a:rPr lang="en-US" dirty="0">
                <a:hlinkClick r:id="rId12"/>
              </a:rPr>
              <a:t>https://www.rd-alliance.org/groups/fair-principles-research-hardware</a:t>
            </a:r>
            <a:r>
              <a:rPr lang="en-US" dirty="0"/>
              <a:t>  </a:t>
            </a:r>
          </a:p>
          <a:p>
            <a:r>
              <a:rPr lang="en-US" dirty="0"/>
              <a:t>Desirable Characteristics for Repositories </a:t>
            </a:r>
            <a:r>
              <a:rPr lang="en-US" dirty="0">
                <a:hlinkClick r:id="rId13"/>
              </a:rPr>
              <a:t>https://www.whitehouse.gov/wp-content/uploads/2022/05/05-2022-Desirable-Characteristics-of-Data-Repositories.pdf</a:t>
            </a:r>
            <a:endParaRPr lang="en-US" dirty="0"/>
          </a:p>
          <a:p>
            <a:r>
              <a:rPr lang="en-US" dirty="0"/>
              <a:t> </a:t>
            </a:r>
          </a:p>
        </p:txBody>
      </p:sp>
      <p:sp>
        <p:nvSpPr>
          <p:cNvPr id="6" name="Date Placeholder 5">
            <a:extLst>
              <a:ext uri="{FF2B5EF4-FFF2-40B4-BE49-F238E27FC236}">
                <a16:creationId xmlns:a16="http://schemas.microsoft.com/office/drawing/2014/main" id="{DEEBFC3A-F586-94A6-8DD4-B46007C724B7}"/>
              </a:ext>
            </a:extLst>
          </p:cNvPr>
          <p:cNvSpPr>
            <a:spLocks noGrp="1"/>
          </p:cNvSpPr>
          <p:nvPr>
            <p:ph type="dt" sz="half" idx="10"/>
          </p:nvPr>
        </p:nvSpPr>
        <p:spPr/>
        <p:txBody>
          <a:bodyPr/>
          <a:lstStyle/>
          <a:p>
            <a:fld id="{65A77A9B-52E9-4C6D-837D-58A3F8540DC7}" type="datetime1">
              <a:rPr lang="en-US" smtClean="0"/>
              <a:t>10/30/2025</a:t>
            </a:fld>
            <a:endParaRPr lang="en-US" dirty="0"/>
          </a:p>
        </p:txBody>
      </p:sp>
    </p:spTree>
    <p:extLst>
      <p:ext uri="{BB962C8B-B14F-4D97-AF65-F5344CB8AC3E}">
        <p14:creationId xmlns:p14="http://schemas.microsoft.com/office/powerpoint/2010/main" val="1834819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372A2-A522-AF9A-01A5-B8F554D1CD2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A24490-F921-33C2-F179-0BEEF2A9D832}"/>
              </a:ext>
            </a:extLst>
          </p:cNvPr>
          <p:cNvSpPr>
            <a:spLocks noGrp="1"/>
          </p:cNvSpPr>
          <p:nvPr>
            <p:ph type="title"/>
          </p:nvPr>
        </p:nvSpPr>
        <p:spPr>
          <a:xfrm>
            <a:off x="307978" y="765469"/>
            <a:ext cx="5785319" cy="678664"/>
          </a:xfrm>
        </p:spPr>
        <p:txBody>
          <a:bodyPr/>
          <a:lstStyle/>
          <a:p>
            <a:r>
              <a:rPr lang="en-US" dirty="0"/>
              <a:t>Laura Biven</a:t>
            </a:r>
            <a:br>
              <a:rPr lang="en-US" dirty="0"/>
            </a:br>
            <a:r>
              <a:rPr lang="en-US" dirty="0"/>
              <a:t>Chief Data Officer</a:t>
            </a:r>
            <a:br>
              <a:rPr lang="en-US" dirty="0"/>
            </a:br>
            <a:r>
              <a:rPr lang="en-US" sz="2000" dirty="0">
                <a:hlinkClick r:id="rId3"/>
              </a:rPr>
              <a:t>biven@jlab.org</a:t>
            </a:r>
            <a:r>
              <a:rPr lang="en-US" sz="2000" dirty="0"/>
              <a:t> </a:t>
            </a:r>
            <a:endParaRPr lang="en-US" dirty="0"/>
          </a:p>
        </p:txBody>
      </p:sp>
      <p:sp>
        <p:nvSpPr>
          <p:cNvPr id="10" name="Slide Number Placeholder 6">
            <a:extLst>
              <a:ext uri="{FF2B5EF4-FFF2-40B4-BE49-F238E27FC236}">
                <a16:creationId xmlns:a16="http://schemas.microsoft.com/office/drawing/2014/main" id="{6918ED4D-718A-A874-FC69-41E351E8673C}"/>
              </a:ext>
            </a:extLst>
          </p:cNvPr>
          <p:cNvSpPr>
            <a:spLocks noGrp="1"/>
          </p:cNvSpPr>
          <p:nvPr>
            <p:ph type="sldNum" sz="quarter" idx="12"/>
          </p:nvPr>
        </p:nvSpPr>
        <p:spPr/>
        <p:txBody>
          <a:bodyPr/>
          <a:lstStyle/>
          <a:p>
            <a:fld id="{7D1BE87E-F0DE-A44C-894B-E142BEB21E42}" type="slidenum">
              <a:rPr lang="en-US" smtClean="0"/>
              <a:pPr/>
              <a:t>2</a:t>
            </a:fld>
            <a:endParaRPr lang="en-US" dirty="0"/>
          </a:p>
        </p:txBody>
      </p:sp>
      <p:pic>
        <p:nvPicPr>
          <p:cNvPr id="14" name="Picture 6" descr="HPDF location map">
            <a:extLst>
              <a:ext uri="{FF2B5EF4-FFF2-40B4-BE49-F238E27FC236}">
                <a16:creationId xmlns:a16="http://schemas.microsoft.com/office/drawing/2014/main" id="{C915488E-AF9E-E5B3-ACD2-917B6807C0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9731" y="3414410"/>
            <a:ext cx="2888858" cy="18420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A1DD6114-4C41-EDCB-2709-83E947E66A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351" y="3467788"/>
            <a:ext cx="2541983" cy="1042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F8D54141-04D1-6CA1-024A-81C230B16A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2140" y="5156730"/>
            <a:ext cx="1735978" cy="13714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DDF0F214-3122-CF5B-AEA7-57994B05B5D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1335"/>
          <a:stretch/>
        </p:blipFill>
        <p:spPr bwMode="auto">
          <a:xfrm>
            <a:off x="861980" y="4902929"/>
            <a:ext cx="1880724" cy="16675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6CC9EE83-A84C-EE0C-9715-49CC115B0902}"/>
              </a:ext>
            </a:extLst>
          </p:cNvPr>
          <p:cNvPicPr>
            <a:picLocks noChangeAspect="1"/>
          </p:cNvPicPr>
          <p:nvPr/>
        </p:nvPicPr>
        <p:blipFill>
          <a:blip r:embed="rId8"/>
          <a:stretch>
            <a:fillRect/>
          </a:stretch>
        </p:blipFill>
        <p:spPr>
          <a:xfrm>
            <a:off x="3133829" y="4629863"/>
            <a:ext cx="1751073" cy="1256517"/>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2BA03484-0F18-743E-C9FB-04A9C8548CC6}"/>
              </a:ext>
            </a:extLst>
          </p:cNvPr>
          <p:cNvPicPr>
            <a:picLocks noChangeAspect="1"/>
          </p:cNvPicPr>
          <p:nvPr/>
        </p:nvPicPr>
        <p:blipFill>
          <a:blip r:embed="rId9"/>
          <a:stretch>
            <a:fillRect/>
          </a:stretch>
        </p:blipFill>
        <p:spPr>
          <a:xfrm>
            <a:off x="531351" y="1648696"/>
            <a:ext cx="2800350" cy="1527246"/>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4651AE8A-AC2D-665C-4A1E-61204E64A0C0}"/>
              </a:ext>
            </a:extLst>
          </p:cNvPr>
          <p:cNvPicPr>
            <a:picLocks noChangeAspect="1"/>
          </p:cNvPicPr>
          <p:nvPr/>
        </p:nvPicPr>
        <p:blipFill>
          <a:blip r:embed="rId10"/>
          <a:stretch>
            <a:fillRect/>
          </a:stretch>
        </p:blipFill>
        <p:spPr>
          <a:xfrm>
            <a:off x="2797748" y="2464231"/>
            <a:ext cx="2827445" cy="1350097"/>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A9C3A10F-D3FC-B18B-2633-0C5F93ABBA63}"/>
              </a:ext>
            </a:extLst>
          </p:cNvPr>
          <p:cNvSpPr txBox="1"/>
          <p:nvPr/>
        </p:nvSpPr>
        <p:spPr>
          <a:xfrm>
            <a:off x="8526242" y="2046168"/>
            <a:ext cx="3575769" cy="4524315"/>
          </a:xfrm>
          <a:prstGeom prst="rect">
            <a:avLst/>
          </a:prstGeom>
          <a:noFill/>
        </p:spPr>
        <p:txBody>
          <a:bodyPr wrap="square" rtlCol="0">
            <a:spAutoFit/>
          </a:bodyPr>
          <a:lstStyle/>
          <a:p>
            <a:r>
              <a:rPr lang="en-US" sz="2400" b="1" dirty="0">
                <a:solidFill>
                  <a:srgbClr val="002060"/>
                </a:solidFill>
              </a:rPr>
              <a:t>My interests:</a:t>
            </a:r>
          </a:p>
          <a:p>
            <a:pPr marL="285750" indent="-285750">
              <a:buFont typeface="Arial" panose="020B0604020202020204" pitchFamily="34" charset="0"/>
              <a:buChar char="•"/>
            </a:pPr>
            <a:endParaRPr lang="en-US" sz="2400" b="1" i="1" dirty="0">
              <a:solidFill>
                <a:srgbClr val="002060"/>
              </a:solidFill>
            </a:endParaRPr>
          </a:p>
          <a:p>
            <a:pPr marL="285750" indent="-285750">
              <a:buFont typeface="Arial" panose="020B0604020202020204" pitchFamily="34" charset="0"/>
              <a:buChar char="•"/>
            </a:pPr>
            <a:r>
              <a:rPr lang="en-US" sz="2400" b="1" i="1" dirty="0">
                <a:solidFill>
                  <a:srgbClr val="002060"/>
                </a:solidFill>
              </a:rPr>
              <a:t>Enhancing innovation and integrity in science through the data lens</a:t>
            </a:r>
          </a:p>
          <a:p>
            <a:pPr marL="285750" indent="-285750">
              <a:buFont typeface="Arial" panose="020B0604020202020204" pitchFamily="34" charset="0"/>
              <a:buChar char="•"/>
            </a:pPr>
            <a:endParaRPr lang="en-US" sz="2400" b="1" i="1" dirty="0">
              <a:solidFill>
                <a:srgbClr val="002060"/>
              </a:solidFill>
            </a:endParaRPr>
          </a:p>
          <a:p>
            <a:pPr marL="285750" indent="-285750">
              <a:buFont typeface="Arial" panose="020B0604020202020204" pitchFamily="34" charset="0"/>
              <a:buChar char="•"/>
            </a:pPr>
            <a:r>
              <a:rPr lang="en-US" sz="2400" b="1" i="1" dirty="0">
                <a:solidFill>
                  <a:srgbClr val="002060"/>
                </a:solidFill>
              </a:rPr>
              <a:t>Building data infrastructure for creative, inquisitive research</a:t>
            </a:r>
          </a:p>
          <a:p>
            <a:endParaRPr lang="en-US" sz="2400" b="1" i="1" dirty="0">
              <a:solidFill>
                <a:srgbClr val="002060"/>
              </a:solidFill>
            </a:endParaRPr>
          </a:p>
          <a:p>
            <a:pPr marL="285750" indent="-285750">
              <a:buFont typeface="Arial" panose="020B0604020202020204" pitchFamily="34" charset="0"/>
              <a:buChar char="•"/>
            </a:pPr>
            <a:endParaRPr lang="en-US" sz="2400" b="1" i="1" dirty="0">
              <a:solidFill>
                <a:srgbClr val="002060"/>
              </a:solidFill>
            </a:endParaRPr>
          </a:p>
        </p:txBody>
      </p:sp>
      <p:pic>
        <p:nvPicPr>
          <p:cNvPr id="3" name="Picture 2" descr="A person with her arms crossed&#10;&#10;Description automatically generated">
            <a:extLst>
              <a:ext uri="{FF2B5EF4-FFF2-40B4-BE49-F238E27FC236}">
                <a16:creationId xmlns:a16="http://schemas.microsoft.com/office/drawing/2014/main" id="{3B1FAB8A-39E4-589F-8AB7-361692128AB2}"/>
              </a:ext>
            </a:extLst>
          </p:cNvPr>
          <p:cNvPicPr>
            <a:picLocks noChangeAspect="1"/>
          </p:cNvPicPr>
          <p:nvPr/>
        </p:nvPicPr>
        <p:blipFill>
          <a:blip r:embed="rId11"/>
          <a:srcRect l="31551" t="3295" r="18372" b="34977"/>
          <a:stretch/>
        </p:blipFill>
        <p:spPr>
          <a:xfrm>
            <a:off x="10807485" y="502728"/>
            <a:ext cx="1232760" cy="101303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9402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9B655-D694-A5D4-3360-13BF2A44766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F4621B-8DE4-C590-7975-8D7F1E8ADACC}"/>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1D19B866-FE5E-BDC9-9FFD-1EF96348F4A1}"/>
              </a:ext>
            </a:extLst>
          </p:cNvPr>
          <p:cNvSpPr>
            <a:spLocks noGrp="1"/>
          </p:cNvSpPr>
          <p:nvPr>
            <p:ph type="sldNum" sz="quarter" idx="12"/>
          </p:nvPr>
        </p:nvSpPr>
        <p:spPr/>
        <p:txBody>
          <a:bodyPr/>
          <a:lstStyle/>
          <a:p>
            <a:fld id="{7D1BE87E-F0DE-A44C-894B-E142BEB21E42}" type="slidenum">
              <a:rPr lang="en-US" smtClean="0"/>
              <a:pPr/>
              <a:t>20</a:t>
            </a:fld>
            <a:endParaRPr lang="en-US" dirty="0"/>
          </a:p>
        </p:txBody>
      </p:sp>
      <p:sp>
        <p:nvSpPr>
          <p:cNvPr id="4" name="Title 3">
            <a:extLst>
              <a:ext uri="{FF2B5EF4-FFF2-40B4-BE49-F238E27FC236}">
                <a16:creationId xmlns:a16="http://schemas.microsoft.com/office/drawing/2014/main" id="{B2B3282B-A201-1D85-B577-D97F4D09F7B1}"/>
              </a:ext>
            </a:extLst>
          </p:cNvPr>
          <p:cNvSpPr>
            <a:spLocks noGrp="1"/>
          </p:cNvSpPr>
          <p:nvPr>
            <p:ph type="title"/>
          </p:nvPr>
        </p:nvSpPr>
        <p:spPr>
          <a:xfrm>
            <a:off x="309093" y="85138"/>
            <a:ext cx="11044707" cy="678664"/>
          </a:xfrm>
        </p:spPr>
        <p:txBody>
          <a:bodyPr/>
          <a:lstStyle/>
          <a:p>
            <a:r>
              <a:rPr lang="en-US" sz="2800" dirty="0"/>
              <a:t>Final Thoughts</a:t>
            </a:r>
          </a:p>
        </p:txBody>
      </p:sp>
      <p:sp>
        <p:nvSpPr>
          <p:cNvPr id="5" name="Text Placeholder 4">
            <a:extLst>
              <a:ext uri="{FF2B5EF4-FFF2-40B4-BE49-F238E27FC236}">
                <a16:creationId xmlns:a16="http://schemas.microsoft.com/office/drawing/2014/main" id="{36ED51B7-BAD6-5673-4DFE-8CFF2ACE9F94}"/>
              </a:ext>
            </a:extLst>
          </p:cNvPr>
          <p:cNvSpPr>
            <a:spLocks noGrp="1"/>
          </p:cNvSpPr>
          <p:nvPr>
            <p:ph type="body" sz="half" idx="2"/>
          </p:nvPr>
        </p:nvSpPr>
        <p:spPr>
          <a:xfrm>
            <a:off x="309094" y="903561"/>
            <a:ext cx="11044706" cy="4891433"/>
          </a:xfrm>
        </p:spPr>
        <p:txBody>
          <a:bodyPr anchor="ctr"/>
          <a:lstStyle/>
          <a:p>
            <a:pPr marL="342900" indent="-342900">
              <a:buFont typeface="Arial" panose="020B0604020202020204" pitchFamily="34" charset="0"/>
              <a:buChar char="•"/>
            </a:pPr>
            <a:r>
              <a:rPr lang="en-US" sz="2400" dirty="0"/>
              <a:t>Leverage national-scale infrastructures and initiatives</a:t>
            </a:r>
          </a:p>
          <a:p>
            <a:pPr marL="800100" lvl="1" indent="-342900">
              <a:buFont typeface="Arial" panose="020B0604020202020204" pitchFamily="34" charset="0"/>
              <a:buChar char="•"/>
            </a:pPr>
            <a:r>
              <a:rPr lang="en-US" sz="1800" dirty="0"/>
              <a:t>Align our value propositions and use cases</a:t>
            </a:r>
          </a:p>
          <a:p>
            <a:pPr marL="800100" lvl="1" indent="-342900">
              <a:buFont typeface="Arial" panose="020B0604020202020204" pitchFamily="34" charset="0"/>
              <a:buChar char="•"/>
            </a:pPr>
            <a:r>
              <a:rPr lang="en-US" sz="1800" dirty="0"/>
              <a:t>Articulate needs </a:t>
            </a:r>
            <a:r>
              <a:rPr lang="en-US" sz="1800" dirty="0" err="1"/>
              <a:t>wrt</a:t>
            </a:r>
            <a:r>
              <a:rPr lang="en-US" sz="1800" dirty="0"/>
              <a:t> infrastructure, standards, interoperability</a:t>
            </a:r>
            <a:br>
              <a:rPr lang="en-US" sz="1800" dirty="0"/>
            </a:br>
            <a:endParaRPr lang="en-US" sz="1800" dirty="0"/>
          </a:p>
          <a:p>
            <a:pPr marL="342900" indent="-342900">
              <a:buFont typeface="Arial" panose="020B0604020202020204" pitchFamily="34" charset="0"/>
              <a:buChar char="•"/>
            </a:pPr>
            <a:r>
              <a:rPr lang="en-US" sz="2400" dirty="0"/>
              <a:t>Value of common approaches across facilities, across Labs.</a:t>
            </a:r>
          </a:p>
          <a:p>
            <a:pPr marL="800100" lvl="1" indent="-342900">
              <a:buFont typeface="Arial" panose="020B0604020202020204" pitchFamily="34" charset="0"/>
              <a:buChar char="•"/>
            </a:pPr>
            <a:r>
              <a:rPr lang="en-US" sz="1600" dirty="0"/>
              <a:t>Let’s work together!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6" name="Date Placeholder 5">
            <a:extLst>
              <a:ext uri="{FF2B5EF4-FFF2-40B4-BE49-F238E27FC236}">
                <a16:creationId xmlns:a16="http://schemas.microsoft.com/office/drawing/2014/main" id="{0F604FFC-C116-FACD-1C28-422964361CF9}"/>
              </a:ext>
            </a:extLst>
          </p:cNvPr>
          <p:cNvSpPr>
            <a:spLocks noGrp="1"/>
          </p:cNvSpPr>
          <p:nvPr>
            <p:ph type="dt" sz="half" idx="10"/>
          </p:nvPr>
        </p:nvSpPr>
        <p:spPr/>
        <p:txBody>
          <a:bodyPr/>
          <a:lstStyle/>
          <a:p>
            <a:fld id="{65A77A9B-52E9-4C6D-837D-58A3F8540DC7}" type="datetime1">
              <a:rPr lang="en-US" smtClean="0"/>
              <a:t>10/30/2025</a:t>
            </a:fld>
            <a:endParaRPr lang="en-US" dirty="0"/>
          </a:p>
        </p:txBody>
      </p:sp>
    </p:spTree>
    <p:extLst>
      <p:ext uri="{BB962C8B-B14F-4D97-AF65-F5344CB8AC3E}">
        <p14:creationId xmlns:p14="http://schemas.microsoft.com/office/powerpoint/2010/main" val="3219686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1FD0C-89E4-7431-7154-99C098F9DA81}"/>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654022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1126B7A-4AED-FF34-1BED-F77BD61F8D31}"/>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632BBCB1-F93A-7036-F0B9-7845F0FC617C}"/>
              </a:ext>
            </a:extLst>
          </p:cNvPr>
          <p:cNvSpPr>
            <a:spLocks noGrp="1"/>
          </p:cNvSpPr>
          <p:nvPr>
            <p:ph type="sldNum" sz="quarter" idx="12"/>
          </p:nvPr>
        </p:nvSpPr>
        <p:spPr/>
        <p:txBody>
          <a:bodyPr/>
          <a:lstStyle/>
          <a:p>
            <a:fld id="{7D1BE87E-F0DE-A44C-894B-E142BEB21E42}" type="slidenum">
              <a:rPr lang="en-US" smtClean="0"/>
              <a:pPr/>
              <a:t>3</a:t>
            </a:fld>
            <a:endParaRPr lang="en-US" dirty="0"/>
          </a:p>
        </p:txBody>
      </p:sp>
      <p:sp>
        <p:nvSpPr>
          <p:cNvPr id="4" name="Title 3">
            <a:extLst>
              <a:ext uri="{FF2B5EF4-FFF2-40B4-BE49-F238E27FC236}">
                <a16:creationId xmlns:a16="http://schemas.microsoft.com/office/drawing/2014/main" id="{5F2F18F6-A6F4-0193-FC8C-15966DD10243}"/>
              </a:ext>
            </a:extLst>
          </p:cNvPr>
          <p:cNvSpPr>
            <a:spLocks noGrp="1"/>
          </p:cNvSpPr>
          <p:nvPr>
            <p:ph type="title"/>
          </p:nvPr>
        </p:nvSpPr>
        <p:spPr/>
        <p:txBody>
          <a:bodyPr/>
          <a:lstStyle/>
          <a:p>
            <a:r>
              <a:rPr lang="en-US" dirty="0"/>
              <a:t>Considerations for Data and Analysis Preservation</a:t>
            </a:r>
          </a:p>
        </p:txBody>
      </p:sp>
      <p:sp>
        <p:nvSpPr>
          <p:cNvPr id="5" name="Text Placeholder 4">
            <a:extLst>
              <a:ext uri="{FF2B5EF4-FFF2-40B4-BE49-F238E27FC236}">
                <a16:creationId xmlns:a16="http://schemas.microsoft.com/office/drawing/2014/main" id="{A3210D49-51A8-F36F-5081-74B2AD0A49EC}"/>
              </a:ext>
            </a:extLst>
          </p:cNvPr>
          <p:cNvSpPr>
            <a:spLocks noGrp="1"/>
          </p:cNvSpPr>
          <p:nvPr>
            <p:ph type="body" sz="half" idx="2"/>
          </p:nvPr>
        </p:nvSpPr>
        <p:spPr/>
        <p:txBody>
          <a:bodyPr anchor="ctr"/>
          <a:lstStyle/>
          <a:p>
            <a:pPr marL="457200" indent="-457200">
              <a:buFont typeface="+mj-lt"/>
              <a:buAutoNum type="arabicPeriod"/>
            </a:pPr>
            <a:r>
              <a:rPr lang="en-US" dirty="0"/>
              <a:t>Data Management Drivers </a:t>
            </a:r>
          </a:p>
          <a:p>
            <a:pPr marL="457200" indent="-457200">
              <a:buFont typeface="+mj-lt"/>
              <a:buAutoNum type="arabicPeriod"/>
            </a:pPr>
            <a:r>
              <a:rPr lang="en-US" dirty="0"/>
              <a:t>Where is this going? </a:t>
            </a:r>
          </a:p>
          <a:p>
            <a:pPr marL="457200" indent="-457200">
              <a:buFont typeface="+mj-lt"/>
              <a:buAutoNum type="arabicPeriod"/>
            </a:pPr>
            <a:r>
              <a:rPr lang="en-US" dirty="0"/>
              <a:t>Importance of the value proposition and use cases</a:t>
            </a:r>
          </a:p>
          <a:p>
            <a:pPr marL="457200" indent="-457200">
              <a:buFont typeface="+mj-lt"/>
              <a:buAutoNum type="arabicPeriod"/>
            </a:pPr>
            <a:r>
              <a:rPr lang="en-US" dirty="0"/>
              <a:t>Principled Approach to {Data, Code, Workflow…} Management</a:t>
            </a:r>
          </a:p>
          <a:p>
            <a:pPr marL="457200" indent="-457200">
              <a:buFont typeface="+mj-lt"/>
              <a:buAutoNum type="arabicPeriod"/>
            </a:pPr>
            <a:r>
              <a:rPr lang="en-US" dirty="0"/>
              <a:t>Final Thoughts</a:t>
            </a:r>
          </a:p>
        </p:txBody>
      </p:sp>
      <p:sp>
        <p:nvSpPr>
          <p:cNvPr id="6" name="Date Placeholder 5">
            <a:extLst>
              <a:ext uri="{FF2B5EF4-FFF2-40B4-BE49-F238E27FC236}">
                <a16:creationId xmlns:a16="http://schemas.microsoft.com/office/drawing/2014/main" id="{D76AC75F-E966-8C9D-2B38-5241D48C5D5B}"/>
              </a:ext>
            </a:extLst>
          </p:cNvPr>
          <p:cNvSpPr>
            <a:spLocks noGrp="1"/>
          </p:cNvSpPr>
          <p:nvPr>
            <p:ph type="dt" sz="half" idx="10"/>
          </p:nvPr>
        </p:nvSpPr>
        <p:spPr/>
        <p:txBody>
          <a:bodyPr/>
          <a:lstStyle/>
          <a:p>
            <a:fld id="{65A77A9B-52E9-4C6D-837D-58A3F8540DC7}" type="datetime1">
              <a:rPr lang="en-US" smtClean="0"/>
              <a:t>10/30/2025</a:t>
            </a:fld>
            <a:endParaRPr lang="en-US" dirty="0"/>
          </a:p>
        </p:txBody>
      </p:sp>
    </p:spTree>
    <p:extLst>
      <p:ext uri="{BB962C8B-B14F-4D97-AF65-F5344CB8AC3E}">
        <p14:creationId xmlns:p14="http://schemas.microsoft.com/office/powerpoint/2010/main" val="1574254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935D51-248E-14A6-BCDB-4503CC347E7C}"/>
              </a:ext>
            </a:extLst>
          </p:cNvPr>
          <p:cNvSpPr>
            <a:spLocks noGrp="1"/>
          </p:cNvSpPr>
          <p:nvPr>
            <p:ph type="title"/>
          </p:nvPr>
        </p:nvSpPr>
        <p:spPr/>
        <p:txBody>
          <a:bodyPr/>
          <a:lstStyle/>
          <a:p>
            <a:r>
              <a:rPr lang="en-US" dirty="0"/>
              <a:t>Data Management Drivers</a:t>
            </a:r>
          </a:p>
        </p:txBody>
      </p:sp>
      <p:sp>
        <p:nvSpPr>
          <p:cNvPr id="3" name="Slide Number Placeholder 2">
            <a:extLst>
              <a:ext uri="{FF2B5EF4-FFF2-40B4-BE49-F238E27FC236}">
                <a16:creationId xmlns:a16="http://schemas.microsoft.com/office/drawing/2014/main" id="{DD231EC3-0901-9D70-32EE-4CF53F3C1574}"/>
              </a:ext>
            </a:extLst>
          </p:cNvPr>
          <p:cNvSpPr>
            <a:spLocks noGrp="1"/>
          </p:cNvSpPr>
          <p:nvPr>
            <p:ph type="sldNum" sz="quarter" idx="4294967295"/>
          </p:nvPr>
        </p:nvSpPr>
        <p:spPr>
          <a:xfrm>
            <a:off x="9448800" y="6330950"/>
            <a:ext cx="2743200" cy="365125"/>
          </a:xfrm>
        </p:spPr>
        <p:txBody>
          <a:bodyPr/>
          <a:lstStyle/>
          <a:p>
            <a:fld id="{7D1BE87E-F0DE-A44C-894B-E142BEB21E42}" type="slidenum">
              <a:rPr lang="en-US" smtClean="0"/>
              <a:pPr/>
              <a:t>4</a:t>
            </a:fld>
            <a:endParaRPr lang="en-US" dirty="0"/>
          </a:p>
        </p:txBody>
      </p:sp>
    </p:spTree>
    <p:extLst>
      <p:ext uri="{BB962C8B-B14F-4D97-AF65-F5344CB8AC3E}">
        <p14:creationId xmlns:p14="http://schemas.microsoft.com/office/powerpoint/2010/main" val="387923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FCDA8C-EE44-B39E-7C94-2456A353D61C}"/>
              </a:ext>
            </a:extLst>
          </p:cNvPr>
          <p:cNvPicPr>
            <a:picLocks noChangeAspect="1"/>
          </p:cNvPicPr>
          <p:nvPr/>
        </p:nvPicPr>
        <p:blipFill>
          <a:blip r:embed="rId3"/>
          <a:stretch>
            <a:fillRect/>
          </a:stretch>
        </p:blipFill>
        <p:spPr>
          <a:xfrm>
            <a:off x="771698" y="1155196"/>
            <a:ext cx="9936480" cy="5579620"/>
          </a:xfrm>
          <a:prstGeom prst="rect">
            <a:avLst/>
          </a:prstGeom>
        </p:spPr>
      </p:pic>
      <p:sp>
        <p:nvSpPr>
          <p:cNvPr id="3" name="Title 2">
            <a:extLst>
              <a:ext uri="{FF2B5EF4-FFF2-40B4-BE49-F238E27FC236}">
                <a16:creationId xmlns:a16="http://schemas.microsoft.com/office/drawing/2014/main" id="{422A3071-2FCA-99D1-B35C-15EE7DDFE04B}"/>
              </a:ext>
            </a:extLst>
          </p:cNvPr>
          <p:cNvSpPr>
            <a:spLocks noGrp="1"/>
          </p:cNvSpPr>
          <p:nvPr>
            <p:ph type="title"/>
          </p:nvPr>
        </p:nvSpPr>
        <p:spPr/>
        <p:txBody>
          <a:bodyPr/>
          <a:lstStyle/>
          <a:p>
            <a:r>
              <a:rPr lang="en-US"/>
              <a:t>DOE O241.C New Requirements</a:t>
            </a:r>
          </a:p>
        </p:txBody>
      </p:sp>
      <p:sp>
        <p:nvSpPr>
          <p:cNvPr id="11" name="Star: 5 Points 10">
            <a:extLst>
              <a:ext uri="{FF2B5EF4-FFF2-40B4-BE49-F238E27FC236}">
                <a16:creationId xmlns:a16="http://schemas.microsoft.com/office/drawing/2014/main" id="{311D9B09-7A65-C8CC-274E-FF4201B87D4A}"/>
              </a:ext>
            </a:extLst>
          </p:cNvPr>
          <p:cNvSpPr/>
          <p:nvPr/>
        </p:nvSpPr>
        <p:spPr>
          <a:xfrm>
            <a:off x="4139739" y="3429000"/>
            <a:ext cx="387928" cy="293716"/>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EEE72FE7-27FA-4E60-CA1C-CA5C396D9BA4}"/>
              </a:ext>
            </a:extLst>
          </p:cNvPr>
          <p:cNvSpPr/>
          <p:nvPr/>
        </p:nvSpPr>
        <p:spPr>
          <a:xfrm>
            <a:off x="4139739" y="4113415"/>
            <a:ext cx="387928" cy="293716"/>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871C46A6-152E-BBA5-CC54-D431A6AD393A}"/>
              </a:ext>
            </a:extLst>
          </p:cNvPr>
          <p:cNvSpPr/>
          <p:nvPr/>
        </p:nvSpPr>
        <p:spPr>
          <a:xfrm>
            <a:off x="4139739" y="4592842"/>
            <a:ext cx="387928" cy="293716"/>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03A087C1-BF5E-2740-A0A6-E74ABE230EE7}"/>
              </a:ext>
            </a:extLst>
          </p:cNvPr>
          <p:cNvSpPr/>
          <p:nvPr/>
        </p:nvSpPr>
        <p:spPr>
          <a:xfrm>
            <a:off x="7317972" y="3825857"/>
            <a:ext cx="387928" cy="293716"/>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CA9F1F-6E7E-3983-5E33-ADACFFA7B74F}"/>
              </a:ext>
            </a:extLst>
          </p:cNvPr>
          <p:cNvSpPr/>
          <p:nvPr/>
        </p:nvSpPr>
        <p:spPr>
          <a:xfrm>
            <a:off x="7317972" y="4886558"/>
            <a:ext cx="429972" cy="923330"/>
          </a:xfrm>
          <a:prstGeom prst="rect">
            <a:avLst/>
          </a:prstGeom>
          <a:noFill/>
        </p:spPr>
        <p:txBody>
          <a:bodyPr wrap="square" lIns="91440" tIns="45720" rIns="91440" bIns="45720">
            <a:spAutoFit/>
          </a:bodyPr>
          <a:lstStyle/>
          <a:p>
            <a:pPr algn="ctr"/>
            <a:r>
              <a:rPr lang="en-US"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p>
        </p:txBody>
      </p:sp>
      <p:sp>
        <p:nvSpPr>
          <p:cNvPr id="2" name="TextBox 1">
            <a:extLst>
              <a:ext uri="{FF2B5EF4-FFF2-40B4-BE49-F238E27FC236}">
                <a16:creationId xmlns:a16="http://schemas.microsoft.com/office/drawing/2014/main" id="{C0CE6153-91C2-D0B5-1C77-7DC86BB71732}"/>
              </a:ext>
            </a:extLst>
          </p:cNvPr>
          <p:cNvSpPr txBox="1"/>
          <p:nvPr/>
        </p:nvSpPr>
        <p:spPr>
          <a:xfrm>
            <a:off x="10457795" y="5759668"/>
            <a:ext cx="2117834" cy="523220"/>
          </a:xfrm>
          <a:prstGeom prst="rect">
            <a:avLst/>
          </a:prstGeom>
          <a:noFill/>
        </p:spPr>
        <p:txBody>
          <a:bodyPr wrap="square" rtlCol="0">
            <a:spAutoFit/>
          </a:bodyPr>
          <a:lstStyle/>
          <a:p>
            <a:r>
              <a:rPr lang="en-US" sz="1400" dirty="0"/>
              <a:t>Michael Cooke’s </a:t>
            </a:r>
            <a:r>
              <a:rPr lang="en-US" sz="1400" dirty="0">
                <a:hlinkClick r:id="rId4"/>
              </a:rPr>
              <a:t>Slide </a:t>
            </a:r>
            <a:r>
              <a:rPr lang="en-US" sz="1400" dirty="0"/>
              <a:t>from ASCAC Jan, 2025</a:t>
            </a:r>
          </a:p>
        </p:txBody>
      </p:sp>
    </p:spTree>
    <p:extLst>
      <p:ext uri="{BB962C8B-B14F-4D97-AF65-F5344CB8AC3E}">
        <p14:creationId xmlns:p14="http://schemas.microsoft.com/office/powerpoint/2010/main" val="358146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29607C0-5A23-1747-0748-6E113EF65D12}"/>
              </a:ext>
            </a:extLst>
          </p:cNvPr>
          <p:cNvSpPr>
            <a:spLocks noGrp="1"/>
          </p:cNvSpPr>
          <p:nvPr>
            <p:ph type="ftr" sz="quarter" idx="11"/>
          </p:nvPr>
        </p:nvSpPr>
        <p:spPr/>
        <p:txBody>
          <a:bodyPr/>
          <a:lstStyle/>
          <a:p>
            <a:r>
              <a:rPr lang="en-US" dirty="0">
                <a:hlinkClick r:id="rId2"/>
              </a:rPr>
              <a:t>https://www.whitehouse.gov/articles/2025/07/white-house-unveils-americas-ai-action-plan/</a:t>
            </a:r>
            <a:r>
              <a:rPr lang="en-US" dirty="0"/>
              <a:t> </a:t>
            </a:r>
          </a:p>
        </p:txBody>
      </p:sp>
      <p:sp>
        <p:nvSpPr>
          <p:cNvPr id="3" name="Slide Number Placeholder 2">
            <a:extLst>
              <a:ext uri="{FF2B5EF4-FFF2-40B4-BE49-F238E27FC236}">
                <a16:creationId xmlns:a16="http://schemas.microsoft.com/office/drawing/2014/main" id="{9D36C14A-4A0C-B454-DFF0-9C55832A9CAD}"/>
              </a:ext>
            </a:extLst>
          </p:cNvPr>
          <p:cNvSpPr>
            <a:spLocks noGrp="1"/>
          </p:cNvSpPr>
          <p:nvPr>
            <p:ph type="sldNum" sz="quarter" idx="12"/>
          </p:nvPr>
        </p:nvSpPr>
        <p:spPr/>
        <p:txBody>
          <a:bodyPr/>
          <a:lstStyle/>
          <a:p>
            <a:fld id="{7D1BE87E-F0DE-A44C-894B-E142BEB21E42}" type="slidenum">
              <a:rPr lang="en-US" smtClean="0"/>
              <a:pPr/>
              <a:t>6</a:t>
            </a:fld>
            <a:endParaRPr lang="en-US" dirty="0"/>
          </a:p>
        </p:txBody>
      </p:sp>
      <p:sp>
        <p:nvSpPr>
          <p:cNvPr id="4" name="Title 3">
            <a:extLst>
              <a:ext uri="{FF2B5EF4-FFF2-40B4-BE49-F238E27FC236}">
                <a16:creationId xmlns:a16="http://schemas.microsoft.com/office/drawing/2014/main" id="{F1352364-C4D0-87AE-D69C-315FE598E834}"/>
              </a:ext>
            </a:extLst>
          </p:cNvPr>
          <p:cNvSpPr>
            <a:spLocks noGrp="1"/>
          </p:cNvSpPr>
          <p:nvPr>
            <p:ph type="title"/>
          </p:nvPr>
        </p:nvSpPr>
        <p:spPr/>
        <p:txBody>
          <a:bodyPr/>
          <a:lstStyle/>
          <a:p>
            <a:r>
              <a:rPr lang="en-US" dirty="0"/>
              <a:t>AI Action Plan</a:t>
            </a:r>
          </a:p>
        </p:txBody>
      </p:sp>
      <p:sp>
        <p:nvSpPr>
          <p:cNvPr id="5" name="Text Placeholder 4">
            <a:extLst>
              <a:ext uri="{FF2B5EF4-FFF2-40B4-BE49-F238E27FC236}">
                <a16:creationId xmlns:a16="http://schemas.microsoft.com/office/drawing/2014/main" id="{27CB22F2-9740-62F5-6AD6-C036B3F4D0A1}"/>
              </a:ext>
            </a:extLst>
          </p:cNvPr>
          <p:cNvSpPr>
            <a:spLocks noGrp="1"/>
          </p:cNvSpPr>
          <p:nvPr>
            <p:ph type="body" sz="half" idx="2"/>
          </p:nvPr>
        </p:nvSpPr>
        <p:spPr>
          <a:xfrm>
            <a:off x="309094" y="1319201"/>
            <a:ext cx="7590568" cy="4891433"/>
          </a:xfrm>
        </p:spPr>
        <p:txBody>
          <a:bodyPr/>
          <a:lstStyle/>
          <a:p>
            <a:r>
              <a:rPr lang="en-US" sz="1800" b="1" i="1" dirty="0"/>
              <a:t>“Build World-Class Scientific Datasets</a:t>
            </a:r>
          </a:p>
          <a:p>
            <a:r>
              <a:rPr lang="en-US" sz="1800" dirty="0"/>
              <a:t>High-quality data has become a national strategic asset as governments pursue AI innovation goals and capitalize on the technology’s economic benefits. Other countries, including our adversaries, have raced ahead of us in amassing vast troves of scientific data. </a:t>
            </a:r>
            <a:r>
              <a:rPr lang="en-US" sz="1800" dirty="0">
                <a:solidFill>
                  <a:srgbClr val="0070C0"/>
                </a:solidFill>
              </a:rPr>
              <a:t>The United States must lead the creation of the world’s largest and highest quality AI-ready scientific datasets</a:t>
            </a:r>
            <a:r>
              <a:rPr lang="en-US" sz="1800" dirty="0"/>
              <a:t>, while maintaining respect for individual rights and ensuring civil liberties, privacy, and confidentiality protections.</a:t>
            </a:r>
          </a:p>
          <a:p>
            <a:endParaRPr lang="en-US" sz="1800" dirty="0"/>
          </a:p>
          <a:p>
            <a:r>
              <a:rPr lang="en-US" sz="1800" i="1" dirty="0"/>
              <a:t>Recommended Policy Actions</a:t>
            </a:r>
          </a:p>
          <a:p>
            <a:r>
              <a:rPr lang="en-US" sz="1800" dirty="0"/>
              <a:t>Direct the National Science and Technology Council (NSTC) Machine Learning and AI Subcommittee to make recommendations on </a:t>
            </a:r>
            <a:r>
              <a:rPr lang="en-US" sz="1800" dirty="0">
                <a:solidFill>
                  <a:srgbClr val="0070C0"/>
                </a:solidFill>
              </a:rPr>
              <a:t>minimum data quality standards</a:t>
            </a:r>
            <a:r>
              <a:rPr lang="en-US" sz="1800" dirty="0"/>
              <a:t> for the use of biological, materials science, chemical, physical, and other scientific data modalities in AI model training.”</a:t>
            </a:r>
          </a:p>
        </p:txBody>
      </p:sp>
      <p:pic>
        <p:nvPicPr>
          <p:cNvPr id="8" name="Picture 7">
            <a:extLst>
              <a:ext uri="{FF2B5EF4-FFF2-40B4-BE49-F238E27FC236}">
                <a16:creationId xmlns:a16="http://schemas.microsoft.com/office/drawing/2014/main" id="{A8B3EA68-FCA3-C110-042F-0C9CCA4E8A2C}"/>
              </a:ext>
            </a:extLst>
          </p:cNvPr>
          <p:cNvPicPr>
            <a:picLocks noChangeAspect="1"/>
          </p:cNvPicPr>
          <p:nvPr/>
        </p:nvPicPr>
        <p:blipFill>
          <a:blip r:embed="rId3"/>
          <a:stretch>
            <a:fillRect/>
          </a:stretch>
        </p:blipFill>
        <p:spPr>
          <a:xfrm>
            <a:off x="8359921" y="1326271"/>
            <a:ext cx="3522985" cy="4559584"/>
          </a:xfrm>
          <a:prstGeom prst="rect">
            <a:avLst/>
          </a:prstGeom>
        </p:spPr>
      </p:pic>
    </p:spTree>
    <p:extLst>
      <p:ext uri="{BB962C8B-B14F-4D97-AF65-F5344CB8AC3E}">
        <p14:creationId xmlns:p14="http://schemas.microsoft.com/office/powerpoint/2010/main" val="221962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9E1E31-B3B4-C06E-3D36-F9AD96FD130A}"/>
              </a:ext>
            </a:extLst>
          </p:cNvPr>
          <p:cNvSpPr>
            <a:spLocks noGrp="1"/>
          </p:cNvSpPr>
          <p:nvPr>
            <p:ph type="ftr" sz="quarter" idx="11"/>
          </p:nvPr>
        </p:nvSpPr>
        <p:spPr/>
        <p:txBody>
          <a:bodyPr/>
          <a:lstStyle/>
          <a:p>
            <a:r>
              <a:rPr lang="en-US" dirty="0">
                <a:hlinkClick r:id="rId2"/>
              </a:rPr>
              <a:t>https://www.congress.gov/bill/119th-congress/house-bill/1</a:t>
            </a:r>
            <a:r>
              <a:rPr lang="en-US" dirty="0"/>
              <a:t> </a:t>
            </a:r>
          </a:p>
        </p:txBody>
      </p:sp>
      <p:sp>
        <p:nvSpPr>
          <p:cNvPr id="3" name="Slide Number Placeholder 2">
            <a:extLst>
              <a:ext uri="{FF2B5EF4-FFF2-40B4-BE49-F238E27FC236}">
                <a16:creationId xmlns:a16="http://schemas.microsoft.com/office/drawing/2014/main" id="{C048DF3C-12F9-4AEC-3D52-13313A2D3F68}"/>
              </a:ext>
            </a:extLst>
          </p:cNvPr>
          <p:cNvSpPr>
            <a:spLocks noGrp="1"/>
          </p:cNvSpPr>
          <p:nvPr>
            <p:ph type="sldNum" sz="quarter" idx="12"/>
          </p:nvPr>
        </p:nvSpPr>
        <p:spPr/>
        <p:txBody>
          <a:bodyPr/>
          <a:lstStyle/>
          <a:p>
            <a:fld id="{7D1BE87E-F0DE-A44C-894B-E142BEB21E42}" type="slidenum">
              <a:rPr lang="en-US" smtClean="0"/>
              <a:pPr/>
              <a:t>7</a:t>
            </a:fld>
            <a:endParaRPr lang="en-US" dirty="0"/>
          </a:p>
        </p:txBody>
      </p:sp>
      <p:sp>
        <p:nvSpPr>
          <p:cNvPr id="4" name="Title 3">
            <a:extLst>
              <a:ext uri="{FF2B5EF4-FFF2-40B4-BE49-F238E27FC236}">
                <a16:creationId xmlns:a16="http://schemas.microsoft.com/office/drawing/2014/main" id="{F26888BE-F0BF-7FF9-195C-CBECA5C9EB4A}"/>
              </a:ext>
            </a:extLst>
          </p:cNvPr>
          <p:cNvSpPr>
            <a:spLocks noGrp="1"/>
          </p:cNvSpPr>
          <p:nvPr>
            <p:ph type="title"/>
          </p:nvPr>
        </p:nvSpPr>
        <p:spPr/>
        <p:txBody>
          <a:bodyPr/>
          <a:lstStyle/>
          <a:p>
            <a:r>
              <a:rPr lang="en-US" b="0" dirty="0"/>
              <a:t>Public Law No: 119-21</a:t>
            </a:r>
            <a:endParaRPr lang="en-US" dirty="0"/>
          </a:p>
        </p:txBody>
      </p:sp>
      <p:sp>
        <p:nvSpPr>
          <p:cNvPr id="5" name="Text Placeholder 4">
            <a:extLst>
              <a:ext uri="{FF2B5EF4-FFF2-40B4-BE49-F238E27FC236}">
                <a16:creationId xmlns:a16="http://schemas.microsoft.com/office/drawing/2014/main" id="{38BD5F4F-6003-A6AA-7927-2E5FDB6DF1E4}"/>
              </a:ext>
            </a:extLst>
          </p:cNvPr>
          <p:cNvSpPr>
            <a:spLocks noGrp="1"/>
          </p:cNvSpPr>
          <p:nvPr>
            <p:ph type="body" sz="half" idx="2"/>
          </p:nvPr>
        </p:nvSpPr>
        <p:spPr/>
        <p:txBody>
          <a:bodyPr/>
          <a:lstStyle/>
          <a:p>
            <a:r>
              <a:rPr lang="en-US" sz="1800" b="1" i="1" dirty="0"/>
              <a:t>SEC. 50404. TRANSFORMATIONAL ARTIFICIAL INTELLIGENCE MODELS.</a:t>
            </a:r>
            <a:endParaRPr lang="en-US" sz="1800" dirty="0"/>
          </a:p>
          <a:p>
            <a:r>
              <a:rPr lang="en-US" sz="1800" dirty="0"/>
              <a:t>AMERICAN SCIENCE CLOUD.—The term ‘‘American science cloud’’ means a system of United States government, academic, and private sector programs and infrastructures utilizing cloud computing technologies to facilitate and support scientific research, data sharing, and computational analysis across various disciplines while ensuring compliance with applicable legal, regulatory, and privacy standards.</a:t>
            </a:r>
          </a:p>
          <a:p>
            <a:endParaRPr lang="en-US" sz="1800" dirty="0"/>
          </a:p>
          <a:p>
            <a:r>
              <a:rPr lang="en-US" sz="1800" dirty="0"/>
              <a:t>TRANSFORMATIONAL MODELS.—The Secretary of Energy shall—</a:t>
            </a:r>
          </a:p>
          <a:p>
            <a:r>
              <a:rPr lang="en-US" sz="1800" dirty="0"/>
              <a:t>(1) mobilize National Laboratories to partner with industry sectors within the United States to curate the scientific data of the Department of Energy across the National Laboratory complex so that the data is structured, cleaned, and preprocessed in a way that makes it suitable for use in artificial intelligence and machine learning models; and</a:t>
            </a:r>
          </a:p>
          <a:p>
            <a:r>
              <a:rPr lang="en-US" sz="1800" dirty="0"/>
              <a:t>(2) initiate seed efforts for self-improving artificial intelligence models for science and engineering powered by the data described in paragraph (1).</a:t>
            </a:r>
          </a:p>
        </p:txBody>
      </p:sp>
    </p:spTree>
    <p:extLst>
      <p:ext uri="{BB962C8B-B14F-4D97-AF65-F5344CB8AC3E}">
        <p14:creationId xmlns:p14="http://schemas.microsoft.com/office/powerpoint/2010/main" val="951647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CC022-B2FD-0951-B01A-E8A5FAE7846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4E1D29B-3B78-A7CB-D72C-3AE14D319026}"/>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6D5BD82A-A5E7-6941-1444-C0DE47A96BA8}"/>
              </a:ext>
            </a:extLst>
          </p:cNvPr>
          <p:cNvSpPr>
            <a:spLocks noGrp="1"/>
          </p:cNvSpPr>
          <p:nvPr>
            <p:ph type="sldNum" sz="quarter" idx="12"/>
          </p:nvPr>
        </p:nvSpPr>
        <p:spPr/>
        <p:txBody>
          <a:bodyPr/>
          <a:lstStyle/>
          <a:p>
            <a:fld id="{7D1BE87E-F0DE-A44C-894B-E142BEB21E42}" type="slidenum">
              <a:rPr lang="en-US" smtClean="0"/>
              <a:pPr/>
              <a:t>8</a:t>
            </a:fld>
            <a:endParaRPr lang="en-US" dirty="0"/>
          </a:p>
        </p:txBody>
      </p:sp>
      <p:sp>
        <p:nvSpPr>
          <p:cNvPr id="4" name="Title 3">
            <a:extLst>
              <a:ext uri="{FF2B5EF4-FFF2-40B4-BE49-F238E27FC236}">
                <a16:creationId xmlns:a16="http://schemas.microsoft.com/office/drawing/2014/main" id="{4F2DD24A-ED82-DCAD-B234-22B920A28DCC}"/>
              </a:ext>
            </a:extLst>
          </p:cNvPr>
          <p:cNvSpPr>
            <a:spLocks noGrp="1"/>
          </p:cNvSpPr>
          <p:nvPr>
            <p:ph type="title"/>
          </p:nvPr>
        </p:nvSpPr>
        <p:spPr/>
        <p:txBody>
          <a:bodyPr/>
          <a:lstStyle/>
          <a:p>
            <a:r>
              <a:rPr lang="en-US" dirty="0"/>
              <a:t>The American Science Cloud at DOE</a:t>
            </a:r>
          </a:p>
        </p:txBody>
      </p:sp>
      <p:sp>
        <p:nvSpPr>
          <p:cNvPr id="6" name="Date Placeholder 5">
            <a:extLst>
              <a:ext uri="{FF2B5EF4-FFF2-40B4-BE49-F238E27FC236}">
                <a16:creationId xmlns:a16="http://schemas.microsoft.com/office/drawing/2014/main" id="{55DFF137-1335-CF44-0452-447917226507}"/>
              </a:ext>
            </a:extLst>
          </p:cNvPr>
          <p:cNvSpPr>
            <a:spLocks noGrp="1"/>
          </p:cNvSpPr>
          <p:nvPr>
            <p:ph type="dt" sz="half" idx="10"/>
          </p:nvPr>
        </p:nvSpPr>
        <p:spPr/>
        <p:txBody>
          <a:bodyPr/>
          <a:lstStyle/>
          <a:p>
            <a:fld id="{65A77A9B-52E9-4C6D-837D-58A3F8540DC7}" type="datetime1">
              <a:rPr lang="en-US" smtClean="0"/>
              <a:t>10/30/2025</a:t>
            </a:fld>
            <a:endParaRPr lang="en-US" dirty="0"/>
          </a:p>
        </p:txBody>
      </p:sp>
      <p:pic>
        <p:nvPicPr>
          <p:cNvPr id="11" name="Picture 10">
            <a:extLst>
              <a:ext uri="{FF2B5EF4-FFF2-40B4-BE49-F238E27FC236}">
                <a16:creationId xmlns:a16="http://schemas.microsoft.com/office/drawing/2014/main" id="{4F7B1B12-49F4-39C9-263F-5EA540201A25}"/>
              </a:ext>
            </a:extLst>
          </p:cNvPr>
          <p:cNvPicPr>
            <a:picLocks noChangeAspect="1"/>
          </p:cNvPicPr>
          <p:nvPr/>
        </p:nvPicPr>
        <p:blipFill>
          <a:blip r:embed="rId2"/>
          <a:stretch>
            <a:fillRect/>
          </a:stretch>
        </p:blipFill>
        <p:spPr>
          <a:xfrm>
            <a:off x="441407" y="1360783"/>
            <a:ext cx="3319063" cy="2273534"/>
          </a:xfrm>
          <a:prstGeom prst="rect">
            <a:avLst/>
          </a:prstGeom>
        </p:spPr>
      </p:pic>
      <p:pic>
        <p:nvPicPr>
          <p:cNvPr id="13" name="Picture 12">
            <a:extLst>
              <a:ext uri="{FF2B5EF4-FFF2-40B4-BE49-F238E27FC236}">
                <a16:creationId xmlns:a16="http://schemas.microsoft.com/office/drawing/2014/main" id="{CD88B86F-CE2A-5919-FA2B-08F993A264CE}"/>
              </a:ext>
            </a:extLst>
          </p:cNvPr>
          <p:cNvPicPr>
            <a:picLocks noChangeAspect="1"/>
          </p:cNvPicPr>
          <p:nvPr/>
        </p:nvPicPr>
        <p:blipFill>
          <a:blip r:embed="rId3"/>
          <a:stretch>
            <a:fillRect/>
          </a:stretch>
        </p:blipFill>
        <p:spPr>
          <a:xfrm>
            <a:off x="950836" y="3906890"/>
            <a:ext cx="2809634" cy="2212536"/>
          </a:xfrm>
          <a:prstGeom prst="rect">
            <a:avLst/>
          </a:prstGeom>
        </p:spPr>
      </p:pic>
      <p:sp>
        <p:nvSpPr>
          <p:cNvPr id="14" name="TextBox 13">
            <a:extLst>
              <a:ext uri="{FF2B5EF4-FFF2-40B4-BE49-F238E27FC236}">
                <a16:creationId xmlns:a16="http://schemas.microsoft.com/office/drawing/2014/main" id="{9AD5B059-1929-BDBB-2A44-E49E560E0517}"/>
              </a:ext>
            </a:extLst>
          </p:cNvPr>
          <p:cNvSpPr txBox="1"/>
          <p:nvPr/>
        </p:nvSpPr>
        <p:spPr>
          <a:xfrm>
            <a:off x="4585405" y="1554611"/>
            <a:ext cx="6872817" cy="3416320"/>
          </a:xfrm>
          <a:prstGeom prst="rect">
            <a:avLst/>
          </a:prstGeom>
          <a:noFill/>
        </p:spPr>
        <p:txBody>
          <a:bodyPr wrap="square" rtlCol="0">
            <a:spAutoFit/>
          </a:bodyPr>
          <a:lstStyle/>
          <a:p>
            <a:r>
              <a:rPr lang="en-US" sz="2400" dirty="0"/>
              <a:t>“AI is the next Manhattan Project. AI technology will define the future of the world, and it is essential that the U.S. leads in the development of this technology. DOE has a significant role to play in driving AI innovation for scientific discovery, energy innovation, and national security.”</a:t>
            </a:r>
          </a:p>
          <a:p>
            <a:endParaRPr lang="en-US" dirty="0"/>
          </a:p>
          <a:p>
            <a:r>
              <a:rPr lang="en-US" dirty="0"/>
              <a:t>- Secretary of Energy, Chris Wright (May 2025)</a:t>
            </a:r>
          </a:p>
          <a:p>
            <a:r>
              <a:rPr lang="en-US" dirty="0">
                <a:hlinkClick r:id="rId4"/>
              </a:rPr>
              <a:t>https://www.appropriations.senate.gov/imo/media/doc/secretary_wright_testimony.pdf</a:t>
            </a:r>
            <a:r>
              <a:rPr lang="en-US" dirty="0"/>
              <a:t>  </a:t>
            </a:r>
          </a:p>
        </p:txBody>
      </p:sp>
    </p:spTree>
    <p:extLst>
      <p:ext uri="{BB962C8B-B14F-4D97-AF65-F5344CB8AC3E}">
        <p14:creationId xmlns:p14="http://schemas.microsoft.com/office/powerpoint/2010/main" val="61733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F505C5-FC06-5999-986C-B2321FCF08AD}"/>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65388927-F2DF-3AED-2F1E-D12F909AE232}"/>
              </a:ext>
            </a:extLst>
          </p:cNvPr>
          <p:cNvSpPr>
            <a:spLocks noGrp="1"/>
          </p:cNvSpPr>
          <p:nvPr>
            <p:ph type="sldNum" sz="quarter" idx="12"/>
          </p:nvPr>
        </p:nvSpPr>
        <p:spPr/>
        <p:txBody>
          <a:bodyPr/>
          <a:lstStyle/>
          <a:p>
            <a:fld id="{7D1BE87E-F0DE-A44C-894B-E142BEB21E42}" type="slidenum">
              <a:rPr lang="en-US" smtClean="0"/>
              <a:pPr/>
              <a:t>9</a:t>
            </a:fld>
            <a:endParaRPr lang="en-US" dirty="0"/>
          </a:p>
        </p:txBody>
      </p:sp>
      <p:sp>
        <p:nvSpPr>
          <p:cNvPr id="4" name="Title 3">
            <a:extLst>
              <a:ext uri="{FF2B5EF4-FFF2-40B4-BE49-F238E27FC236}">
                <a16:creationId xmlns:a16="http://schemas.microsoft.com/office/drawing/2014/main" id="{C5B67937-6E8C-2AE3-BD66-DD1363533673}"/>
              </a:ext>
            </a:extLst>
          </p:cNvPr>
          <p:cNvSpPr>
            <a:spLocks noGrp="1"/>
          </p:cNvSpPr>
          <p:nvPr>
            <p:ph type="title"/>
          </p:nvPr>
        </p:nvSpPr>
        <p:spPr/>
        <p:txBody>
          <a:bodyPr/>
          <a:lstStyle/>
          <a:p>
            <a:r>
              <a:rPr lang="en-US" dirty="0"/>
              <a:t>National-scale data and computing infrastructures</a:t>
            </a:r>
          </a:p>
        </p:txBody>
      </p:sp>
      <p:sp>
        <p:nvSpPr>
          <p:cNvPr id="6" name="Date Placeholder 5">
            <a:extLst>
              <a:ext uri="{FF2B5EF4-FFF2-40B4-BE49-F238E27FC236}">
                <a16:creationId xmlns:a16="http://schemas.microsoft.com/office/drawing/2014/main" id="{784C3699-E310-8EA5-1FD2-A17FC7A2F8B0}"/>
              </a:ext>
            </a:extLst>
          </p:cNvPr>
          <p:cNvSpPr>
            <a:spLocks noGrp="1"/>
          </p:cNvSpPr>
          <p:nvPr>
            <p:ph type="dt" sz="half" idx="10"/>
          </p:nvPr>
        </p:nvSpPr>
        <p:spPr/>
        <p:txBody>
          <a:bodyPr/>
          <a:lstStyle/>
          <a:p>
            <a:fld id="{65A77A9B-52E9-4C6D-837D-58A3F8540DC7}" type="datetime1">
              <a:rPr lang="en-US" smtClean="0"/>
              <a:t>10/30/2025</a:t>
            </a:fld>
            <a:endParaRPr lang="en-US" dirty="0"/>
          </a:p>
        </p:txBody>
      </p:sp>
      <p:pic>
        <p:nvPicPr>
          <p:cNvPr id="8" name="Picture 7">
            <a:extLst>
              <a:ext uri="{FF2B5EF4-FFF2-40B4-BE49-F238E27FC236}">
                <a16:creationId xmlns:a16="http://schemas.microsoft.com/office/drawing/2014/main" id="{32EB72FA-75B3-A28E-D87F-70AD45DB61E0}"/>
              </a:ext>
            </a:extLst>
          </p:cNvPr>
          <p:cNvPicPr>
            <a:picLocks noChangeAspect="1"/>
          </p:cNvPicPr>
          <p:nvPr/>
        </p:nvPicPr>
        <p:blipFill>
          <a:blip r:embed="rId2"/>
          <a:stretch>
            <a:fillRect/>
          </a:stretch>
        </p:blipFill>
        <p:spPr>
          <a:xfrm>
            <a:off x="304800" y="5439605"/>
            <a:ext cx="4191585" cy="1124107"/>
          </a:xfrm>
          <a:prstGeom prst="rect">
            <a:avLst/>
          </a:prstGeom>
        </p:spPr>
      </p:pic>
      <p:pic>
        <p:nvPicPr>
          <p:cNvPr id="10" name="Picture 9">
            <a:extLst>
              <a:ext uri="{FF2B5EF4-FFF2-40B4-BE49-F238E27FC236}">
                <a16:creationId xmlns:a16="http://schemas.microsoft.com/office/drawing/2014/main" id="{A0037561-2F73-CFF9-4335-49AEB8D51A60}"/>
              </a:ext>
            </a:extLst>
          </p:cNvPr>
          <p:cNvPicPr>
            <a:picLocks noChangeAspect="1"/>
          </p:cNvPicPr>
          <p:nvPr/>
        </p:nvPicPr>
        <p:blipFill>
          <a:blip r:embed="rId3"/>
          <a:stretch>
            <a:fillRect/>
          </a:stretch>
        </p:blipFill>
        <p:spPr>
          <a:xfrm>
            <a:off x="388115" y="1815406"/>
            <a:ext cx="3830359" cy="1626264"/>
          </a:xfrm>
          <a:prstGeom prst="rect">
            <a:avLst/>
          </a:prstGeom>
        </p:spPr>
      </p:pic>
      <p:pic>
        <p:nvPicPr>
          <p:cNvPr id="12" name="Picture 11">
            <a:extLst>
              <a:ext uri="{FF2B5EF4-FFF2-40B4-BE49-F238E27FC236}">
                <a16:creationId xmlns:a16="http://schemas.microsoft.com/office/drawing/2014/main" id="{8E0D596D-AA6D-7507-4389-25BFE5352497}"/>
              </a:ext>
            </a:extLst>
          </p:cNvPr>
          <p:cNvPicPr>
            <a:picLocks noChangeAspect="1"/>
          </p:cNvPicPr>
          <p:nvPr/>
        </p:nvPicPr>
        <p:blipFill>
          <a:blip r:embed="rId4"/>
          <a:stretch>
            <a:fillRect/>
          </a:stretch>
        </p:blipFill>
        <p:spPr>
          <a:xfrm>
            <a:off x="309093" y="3922593"/>
            <a:ext cx="6953956" cy="1365073"/>
          </a:xfrm>
          <a:prstGeom prst="rect">
            <a:avLst/>
          </a:prstGeom>
        </p:spPr>
      </p:pic>
      <p:pic>
        <p:nvPicPr>
          <p:cNvPr id="14" name="Picture 13">
            <a:extLst>
              <a:ext uri="{FF2B5EF4-FFF2-40B4-BE49-F238E27FC236}">
                <a16:creationId xmlns:a16="http://schemas.microsoft.com/office/drawing/2014/main" id="{5C10C203-8D83-3704-F73D-794EC2613F69}"/>
              </a:ext>
            </a:extLst>
          </p:cNvPr>
          <p:cNvPicPr>
            <a:picLocks noChangeAspect="1"/>
          </p:cNvPicPr>
          <p:nvPr/>
        </p:nvPicPr>
        <p:blipFill>
          <a:blip r:embed="rId5"/>
          <a:stretch>
            <a:fillRect/>
          </a:stretch>
        </p:blipFill>
        <p:spPr>
          <a:xfrm>
            <a:off x="5427520" y="1486473"/>
            <a:ext cx="6455387" cy="2284130"/>
          </a:xfrm>
          <a:prstGeom prst="rect">
            <a:avLst/>
          </a:prstGeom>
        </p:spPr>
      </p:pic>
      <p:pic>
        <p:nvPicPr>
          <p:cNvPr id="2050" name="Picture 2" descr="A graphic depicting elements of the ODSS FAIR Data strategy.">
            <a:extLst>
              <a:ext uri="{FF2B5EF4-FFF2-40B4-BE49-F238E27FC236}">
                <a16:creationId xmlns:a16="http://schemas.microsoft.com/office/drawing/2014/main" id="{C095D542-1195-DD96-10F8-3FFFA0832E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1324" y="3770603"/>
            <a:ext cx="3072049" cy="307204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2004D6E8-B036-E3C7-86C7-E439714D5ED0}"/>
              </a:ext>
            </a:extLst>
          </p:cNvPr>
          <p:cNvSpPr/>
          <p:nvPr/>
        </p:nvSpPr>
        <p:spPr>
          <a:xfrm>
            <a:off x="8905964" y="5078361"/>
            <a:ext cx="620889" cy="451556"/>
          </a:xfrm>
          <a:prstGeom prst="rect">
            <a:avLst/>
          </a:prstGeom>
          <a:solidFill>
            <a:srgbClr val="1956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NIH</a:t>
            </a:r>
          </a:p>
        </p:txBody>
      </p:sp>
    </p:spTree>
    <p:extLst>
      <p:ext uri="{BB962C8B-B14F-4D97-AF65-F5344CB8AC3E}">
        <p14:creationId xmlns:p14="http://schemas.microsoft.com/office/powerpoint/2010/main" val="2823972725"/>
      </p:ext>
    </p:extLst>
  </p:cSld>
  <p:clrMapOvr>
    <a:masterClrMapping/>
  </p:clrMapOvr>
</p:sld>
</file>

<file path=ppt/theme/theme1.xml><?xml version="1.0" encoding="utf-8"?>
<a:theme xmlns:a="http://schemas.openxmlformats.org/drawingml/2006/main" name="Jefferson Lab Theme 1">
  <a:themeElements>
    <a:clrScheme name="JLab Color Theme 1">
      <a:dk1>
        <a:srgbClr val="000000"/>
      </a:dk1>
      <a:lt1>
        <a:srgbClr val="FFFFFF"/>
      </a:lt1>
      <a:dk2>
        <a:srgbClr val="1C5068"/>
      </a:dk2>
      <a:lt2>
        <a:srgbClr val="8397A9"/>
      </a:lt2>
      <a:accent1>
        <a:srgbClr val="C31230"/>
      </a:accent1>
      <a:accent2>
        <a:srgbClr val="10A1AF"/>
      </a:accent2>
      <a:accent3>
        <a:srgbClr val="5E5E5E"/>
      </a:accent3>
      <a:accent4>
        <a:srgbClr val="821282"/>
      </a:accent4>
      <a:accent5>
        <a:srgbClr val="385723"/>
      </a:accent5>
      <a:accent6>
        <a:srgbClr val="BF9000"/>
      </a:accent6>
      <a:hlink>
        <a:srgbClr val="1C5068"/>
      </a:hlink>
      <a:folHlink>
        <a:srgbClr val="10A1A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Lab PPT Template_1_010825" id="{9DB200FA-CEB3-4679-8D66-4AC717A73CB8}" vid="{8315C0D6-21E7-439E-8522-5440B9F66D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b4d7ee1f-4fb3-4f06-9037-2b5b522042ab}" enabled="0" method="" siteId="{b4d7ee1f-4fb3-4f06-9037-2b5b522042ab}" removed="1"/>
</clbl:labelList>
</file>

<file path=docProps/app.xml><?xml version="1.0" encoding="utf-8"?>
<Properties xmlns="http://schemas.openxmlformats.org/officeDocument/2006/extended-properties" xmlns:vt="http://schemas.openxmlformats.org/officeDocument/2006/docPropsVTypes">
  <Template>PPT Template_010825</Template>
  <TotalTime>3526</TotalTime>
  <Words>1231</Words>
  <Application>Microsoft Office PowerPoint</Application>
  <PresentationFormat>Widescreen</PresentationFormat>
  <Paragraphs>137</Paragraphs>
  <Slides>21</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-apple-system</vt:lpstr>
      <vt:lpstr>Arial</vt:lpstr>
      <vt:lpstr>Jefferson Lab Theme 1</vt:lpstr>
      <vt:lpstr>Considerations for Data and Analysis Preservation</vt:lpstr>
      <vt:lpstr>Laura Biven Chief Data Officer biven@jlab.org </vt:lpstr>
      <vt:lpstr>Considerations for Data and Analysis Preservation</vt:lpstr>
      <vt:lpstr>Data Management Drivers</vt:lpstr>
      <vt:lpstr>DOE O241.C New Requirements</vt:lpstr>
      <vt:lpstr>AI Action Plan</vt:lpstr>
      <vt:lpstr>Public Law No: 119-21</vt:lpstr>
      <vt:lpstr>The American Science Cloud at DOE</vt:lpstr>
      <vt:lpstr>National-scale data and computing infrastructures</vt:lpstr>
      <vt:lpstr>Where is this going? </vt:lpstr>
      <vt:lpstr>Where is this going? (Laura’s predictions)  </vt:lpstr>
      <vt:lpstr>Importance of the Value Proposition and Use Cases</vt:lpstr>
      <vt:lpstr>Value Proposition and Use Cases</vt:lpstr>
      <vt:lpstr>Principled Approach to {Data, Code, Workflow…} Management</vt:lpstr>
      <vt:lpstr>Consider the Full Data Lifecycle and Steward the Scientific Record</vt:lpstr>
      <vt:lpstr>FAIR Principles</vt:lpstr>
      <vt:lpstr>FAIR Principles for Data</vt:lpstr>
      <vt:lpstr>FAIRification</vt:lpstr>
      <vt:lpstr>FAIR4…</vt:lpstr>
      <vt:lpstr>Final Thoughts</vt:lpstr>
      <vt:lpstr>Thank you</vt:lpstr>
    </vt:vector>
  </TitlesOfParts>
  <Company>Jefferson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Biven</dc:creator>
  <cp:lastModifiedBy>Laura Biven</cp:lastModifiedBy>
  <cp:revision>6</cp:revision>
  <cp:lastPrinted>2024-11-21T18:51:38Z</cp:lastPrinted>
  <dcterms:created xsi:type="dcterms:W3CDTF">2025-01-10T13:37:06Z</dcterms:created>
  <dcterms:modified xsi:type="dcterms:W3CDTF">2025-10-30T15:06:37Z</dcterms:modified>
</cp:coreProperties>
</file>