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71" r:id="rId6"/>
    <p:sldId id="266" r:id="rId7"/>
    <p:sldId id="267" r:id="rId8"/>
    <p:sldId id="268" r:id="rId9"/>
    <p:sldId id="270" r:id="rId10"/>
    <p:sldId id="272" r:id="rId11"/>
    <p:sldId id="261" r:id="rId12"/>
    <p:sldId id="274" r:id="rId13"/>
    <p:sldId id="265" r:id="rId14"/>
    <p:sldId id="263" r:id="rId15"/>
    <p:sldId id="273" r:id="rId16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B568EE-D4C2-4022-A1EF-AF331D20ACFD}" v="1" dt="2025-07-07T15:19:53.8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n, Chang" userId="dbe9c9a3-cd14-44ee-a590-a266c5618bb6" providerId="ADAL" clId="{8EB568EE-D4C2-4022-A1EF-AF331D20ACFD}"/>
    <pc:docChg chg="addSld delSld modSld">
      <pc:chgData name="Jun, Chang" userId="dbe9c9a3-cd14-44ee-a590-a266c5618bb6" providerId="ADAL" clId="{8EB568EE-D4C2-4022-A1EF-AF331D20ACFD}" dt="2025-07-07T15:20:09.666" v="29" actId="47"/>
      <pc:docMkLst>
        <pc:docMk/>
      </pc:docMkLst>
      <pc:sldChg chg="modSp mod">
        <pc:chgData name="Jun, Chang" userId="dbe9c9a3-cd14-44ee-a590-a266c5618bb6" providerId="ADAL" clId="{8EB568EE-D4C2-4022-A1EF-AF331D20ACFD}" dt="2025-07-07T13:46:44.960" v="3" actId="20577"/>
        <pc:sldMkLst>
          <pc:docMk/>
          <pc:sldMk cId="3482550557" sldId="256"/>
        </pc:sldMkLst>
        <pc:spChg chg="mod">
          <ac:chgData name="Jun, Chang" userId="dbe9c9a3-cd14-44ee-a590-a266c5618bb6" providerId="ADAL" clId="{8EB568EE-D4C2-4022-A1EF-AF331D20ACFD}" dt="2025-07-07T13:46:44.960" v="3" actId="20577"/>
          <ac:spMkLst>
            <pc:docMk/>
            <pc:sldMk cId="3482550557" sldId="256"/>
            <ac:spMk id="4" creationId="{400438E7-4A2F-7DA6-772F-0E5DDDCD8E19}"/>
          </ac:spMkLst>
        </pc:spChg>
      </pc:sldChg>
      <pc:sldChg chg="modSp add del mod">
        <pc:chgData name="Jun, Chang" userId="dbe9c9a3-cd14-44ee-a590-a266c5618bb6" providerId="ADAL" clId="{8EB568EE-D4C2-4022-A1EF-AF331D20ACFD}" dt="2025-07-07T15:20:09.666" v="29" actId="47"/>
        <pc:sldMkLst>
          <pc:docMk/>
          <pc:sldMk cId="579420377" sldId="275"/>
        </pc:sldMkLst>
        <pc:spChg chg="mod">
          <ac:chgData name="Jun, Chang" userId="dbe9c9a3-cd14-44ee-a590-a266c5618bb6" providerId="ADAL" clId="{8EB568EE-D4C2-4022-A1EF-AF331D20ACFD}" dt="2025-07-07T15:20:05.883" v="28" actId="20577"/>
          <ac:spMkLst>
            <pc:docMk/>
            <pc:sldMk cId="579420377" sldId="275"/>
            <ac:spMk id="2" creationId="{043C8F1E-0220-A163-17E6-E2F3AA95D86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A6411-5CCB-5912-1F82-A3A1FF32B8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3C9846-BACA-76C1-EEB3-D7029AE532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03953-7290-3273-0368-D871A3B44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5D1E-0B68-490C-A164-AEBB7B474766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146BE3-093D-EFCC-BC61-A3E0EC84E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A73BB-F6C9-F543-9D71-ECDBE4689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91A59-DD46-496C-BEB2-71107D1F2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09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6E3A4-3C46-2A4E-F9B9-B660EB492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FEA014-6470-26EF-45E0-A7DBA5C3A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E81BE-E202-621F-27C2-3A89749FD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5D1E-0B68-490C-A164-AEBB7B474766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8478A-8685-3855-458C-D04D7290D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0D72A-D112-BF48-44A8-9076627A0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91A59-DD46-496C-BEB2-71107D1F2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60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339B5E-212B-2A84-4668-BD4DB4DA07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2FAFC-E075-8298-9177-2632EA41F1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52C8B-168C-737F-1CB0-C50B8D176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5D1E-0B68-490C-A164-AEBB7B474766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B5723-1249-847C-20A8-86A84A7D1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EDF97-DDD7-223A-CF30-2410E061E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91A59-DD46-496C-BEB2-71107D1F2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5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B83E9-9BF9-7958-A8B1-8857DABE6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8C063-ADE0-6533-15E5-481797D4C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7B500-2626-D61A-D595-5E856DE93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5D1E-0B68-490C-A164-AEBB7B474766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B60A4-1B6D-2AE7-FEF1-1FF465BE7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4C50A-4DB8-B3C0-E8CB-D45B9B12E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91A59-DD46-496C-BEB2-71107D1F2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3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0A144-9065-D576-991D-2DBAAB39C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4CEF0-2735-F5E1-4A68-ECE7D0020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C7EB4-E0BF-7317-AF90-CD3170DA1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5D1E-0B68-490C-A164-AEBB7B474766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F9BB4-B0B5-6918-7A2C-22D59BB9E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977DB-7677-0C7A-60E4-6CFA5BC49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91A59-DD46-496C-BEB2-71107D1F2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71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722C7-F3F9-AAE5-F249-FE5F74B7E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51AE2-47CE-2BEB-9303-31F55359F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8D9133-21BC-4850-13B9-5A7DB41AE1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405682-FDB7-94E3-1FB9-CA3257972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5D1E-0B68-490C-A164-AEBB7B474766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B01227-CB92-DD52-30E3-E22714925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B6AD45-552D-7318-69FF-B13C9B885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91A59-DD46-496C-BEB2-71107D1F2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59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F3C30-44C1-FC4F-21FE-BBDAFF7F0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EF609F-4774-3116-884B-6D862F287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0CF6B2-563E-FDA0-7A3A-CAE6FEE0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4514C7-0207-13DD-002A-DC012D3FDA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123AB9-50A6-9FE8-60D9-A4123F30B0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245A38-A46F-6A26-7DA2-E3B127D9B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5D1E-0B68-490C-A164-AEBB7B474766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57D27A-B508-C318-702B-8E8E16264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690E37-1421-A569-A6BB-9604F29D5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91A59-DD46-496C-BEB2-71107D1F2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51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A39D3-1D0D-9373-752D-F0A02BA81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BA4C1E-73FA-010C-2B4E-E18352CD8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5D1E-0B68-490C-A164-AEBB7B474766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1237A5-070C-5F0F-7D98-82AFF0223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D646E-EB28-D3D1-7EBA-CEE67D7BD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91A59-DD46-496C-BEB2-71107D1F2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47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57FEB7-8656-51A0-81E8-66CBD81C7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5D1E-0B68-490C-A164-AEBB7B474766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94EB9A-6A81-8BF6-81A9-57A1E8F91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5B9520-0220-B2C6-2A7C-053CE863C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91A59-DD46-496C-BEB2-71107D1F2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81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96174-0F72-A95A-4A38-05089B289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7E65E-5104-E302-DA08-530F0F75F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F4C02E-C4A4-1E32-4833-55613F543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E326B1-6762-2222-CD2D-7C624FF12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5D1E-0B68-490C-A164-AEBB7B474766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EBC994-C2CE-F555-59FB-2731459A6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FBCF79-FECE-C766-6038-1038A87AA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91A59-DD46-496C-BEB2-71107D1F2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4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3CE38-1D75-2F63-997F-C23F86B5D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863A17-BF74-1BA4-FFAA-6C91DC56DC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3E232B-2550-1C0B-5A33-A4FAFBA197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C0335-7E03-1539-C43F-B8F4CA23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5D1E-0B68-490C-A164-AEBB7B474766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E9C0E9-2E8A-846B-E6A0-4A5B2CBE7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7612BB-945E-BD1C-F782-ED96A04B3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91A59-DD46-496C-BEB2-71107D1F2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84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4A346-ED33-CC4E-628E-8BF72A96F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FF26A-4018-593B-9A60-EE73B5716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83D33-07C6-6F25-FF4A-8F2896142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855D1E-0B68-490C-A164-AEBB7B474766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D4D31-748A-ED1F-B2B6-F8A7D27219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04FDE-A713-06FF-47C0-94EA3B21A6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C91A59-DD46-496C-BEB2-71107D1F2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31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funda.com/formulae/fluids/venturi_flowmeter.cfm#calc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BD5E31-D501-7870-00F1-9D2FABF08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420" y="1930804"/>
            <a:ext cx="10210800" cy="32956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219412-EDCB-1630-74B9-57A2618744FA}"/>
              </a:ext>
            </a:extLst>
          </p:cNvPr>
          <p:cNvSpPr txBox="1"/>
          <p:nvPr/>
        </p:nvSpPr>
        <p:spPr>
          <a:xfrm>
            <a:off x="150474" y="174403"/>
            <a:ext cx="11898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Analysis on Baking IR6 Vacuum Pipe with 200C Nitrogen Gas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FB516C-4547-09F0-4CED-F8C5922136FF}"/>
              </a:ext>
            </a:extLst>
          </p:cNvPr>
          <p:cNvSpPr txBox="1"/>
          <p:nvPr/>
        </p:nvSpPr>
        <p:spPr>
          <a:xfrm>
            <a:off x="5834994" y="1859340"/>
            <a:ext cx="58194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Total Length: ~ 10m</a:t>
            </a:r>
          </a:p>
          <a:p>
            <a:r>
              <a:rPr lang="en-US" sz="2400" b="1" dirty="0"/>
              <a:t>Center (Beryllium) ID=64mm (L=~1.5m)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Required flow Speed @ center &gt; 6m/sec</a:t>
            </a:r>
          </a:p>
          <a:p>
            <a:r>
              <a:rPr lang="en-US" sz="2400" b="1" dirty="0"/>
              <a:t>Two inlet &amp; two outlets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0438E7-4A2F-7DA6-772F-0E5DDDCD8E19}"/>
              </a:ext>
            </a:extLst>
          </p:cNvPr>
          <p:cNvSpPr txBox="1"/>
          <p:nvPr/>
        </p:nvSpPr>
        <p:spPr>
          <a:xfrm>
            <a:off x="3285758" y="5485239"/>
            <a:ext cx="5819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July 7, 2025</a:t>
            </a:r>
          </a:p>
          <a:p>
            <a:pPr algn="ctr"/>
            <a:r>
              <a:rPr lang="en-US" sz="2400" b="1" dirty="0"/>
              <a:t>Chang Jun, EIC Vacuum Team</a:t>
            </a:r>
          </a:p>
        </p:txBody>
      </p:sp>
    </p:spTree>
    <p:extLst>
      <p:ext uri="{BB962C8B-B14F-4D97-AF65-F5344CB8AC3E}">
        <p14:creationId xmlns:p14="http://schemas.microsoft.com/office/powerpoint/2010/main" val="3482550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E648D-7272-30F1-EEA3-15690F7CE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536"/>
            <a:ext cx="11353800" cy="915035"/>
          </a:xfrm>
        </p:spPr>
        <p:txBody>
          <a:bodyPr>
            <a:normAutofit fontScale="90000"/>
          </a:bodyPr>
          <a:lstStyle/>
          <a:p>
            <a:r>
              <a:rPr lang="en-US" dirty="0"/>
              <a:t>Analytic Solution with Simple Pipe air flow: ID=2.5”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43DE26-66FE-0CD9-0270-2ADC61706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365" y="963369"/>
            <a:ext cx="9378518" cy="29372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5E7A27-422E-82C9-EF0A-29F7A0E9A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464" y="3906194"/>
            <a:ext cx="9340420" cy="291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38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834DDBE-B444-3576-4D40-BDF2167DC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972" y="3656723"/>
            <a:ext cx="9913614" cy="3155741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80365DFA-EA09-E0D4-9374-185558541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536"/>
            <a:ext cx="11353800" cy="915035"/>
          </a:xfrm>
        </p:spPr>
        <p:txBody>
          <a:bodyPr>
            <a:normAutofit fontScale="90000"/>
          </a:bodyPr>
          <a:lstStyle/>
          <a:p>
            <a:r>
              <a:rPr lang="en-US" dirty="0"/>
              <a:t>Analytic Solution with Simple Pipe air flow: ID=1.0”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A641A37-A2C5-46D6-7DA2-D70AF9444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544" y="714427"/>
            <a:ext cx="9996256" cy="315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200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8AA1459-91EC-26EB-7F31-A6424C580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536"/>
            <a:ext cx="11353800" cy="915035"/>
          </a:xfrm>
        </p:spPr>
        <p:txBody>
          <a:bodyPr>
            <a:normAutofit fontScale="90000"/>
          </a:bodyPr>
          <a:lstStyle/>
          <a:p>
            <a:r>
              <a:rPr lang="en-US" dirty="0"/>
              <a:t>Analytic Solution with Simple Pipe air flow: ID=2.5”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A10261-4CB0-15A5-3F37-722C39373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5348"/>
            <a:ext cx="12192000" cy="38611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A97E96-EF74-E5DB-327F-E85B320E2D04}"/>
              </a:ext>
            </a:extLst>
          </p:cNvPr>
          <p:cNvSpPr txBox="1"/>
          <p:nvPr/>
        </p:nvSpPr>
        <p:spPr>
          <a:xfrm>
            <a:off x="3165273" y="5762246"/>
            <a:ext cx="6699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reasonable number of Pressure Drop (</a:t>
            </a:r>
            <a:r>
              <a:rPr lang="en-US" dirty="0" err="1"/>
              <a:t>dP</a:t>
            </a:r>
            <a:r>
              <a:rPr lang="en-US" dirty="0"/>
              <a:t>=0.5 psi) requires </a:t>
            </a:r>
            <a:br>
              <a:rPr lang="en-US" dirty="0"/>
            </a:br>
            <a:r>
              <a:rPr lang="en-US" dirty="0"/>
              <a:t>the flow rate of </a:t>
            </a:r>
            <a:r>
              <a:rPr lang="en-US" dirty="0">
                <a:solidFill>
                  <a:srgbClr val="FF0000"/>
                </a:solidFill>
              </a:rPr>
              <a:t>120 liter/sec (33.4m/sec)</a:t>
            </a:r>
          </a:p>
        </p:txBody>
      </p:sp>
    </p:spTree>
    <p:extLst>
      <p:ext uri="{BB962C8B-B14F-4D97-AF65-F5344CB8AC3E}">
        <p14:creationId xmlns:p14="http://schemas.microsoft.com/office/powerpoint/2010/main" val="3434562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A07E7F1-566F-2418-42FC-DCB82B009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69714"/>
            <a:ext cx="6096000" cy="429577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E39A223-1897-8B94-B90C-2D8E9E9CA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536"/>
            <a:ext cx="11353800" cy="915035"/>
          </a:xfrm>
        </p:spPr>
        <p:txBody>
          <a:bodyPr>
            <a:normAutofit/>
          </a:bodyPr>
          <a:lstStyle/>
          <a:p>
            <a:r>
              <a:rPr lang="en-US" dirty="0"/>
              <a:t>Comparison with Normal Fans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AC2303-B28A-9AB7-EE7A-7274FD060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686" y="2581460"/>
            <a:ext cx="4743450" cy="32575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5BF5EEE-B018-7A65-64A9-278BC4C64F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254" y="1969714"/>
            <a:ext cx="4806882" cy="46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028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E19208-534A-F810-6F8E-899EBE554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96925"/>
            <a:ext cx="5778246" cy="57349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E042AC-EEF8-A150-B407-56D3409B1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507" y="120650"/>
            <a:ext cx="10750857" cy="676275"/>
          </a:xfrm>
        </p:spPr>
        <p:txBody>
          <a:bodyPr>
            <a:normAutofit fontScale="90000"/>
          </a:bodyPr>
          <a:lstStyle/>
          <a:p>
            <a:r>
              <a:rPr lang="en-US" dirty="0"/>
              <a:t>Verification (To compare Two Temperatures)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13ADF4-86ED-B2F8-806E-6C71DD3D810D}"/>
              </a:ext>
            </a:extLst>
          </p:cNvPr>
          <p:cNvSpPr txBox="1"/>
          <p:nvPr/>
        </p:nvSpPr>
        <p:spPr>
          <a:xfrm>
            <a:off x="7239000" y="1693347"/>
            <a:ext cx="36074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Flowrate Calculation for a Venturi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9B2A97-8400-DE3F-AA7B-FFDCF7CAA2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96925"/>
            <a:ext cx="5676900" cy="575310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5807C8BC-6E39-C2DC-C4C0-8363BE1FC2AF}"/>
              </a:ext>
            </a:extLst>
          </p:cNvPr>
          <p:cNvSpPr/>
          <p:nvPr/>
        </p:nvSpPr>
        <p:spPr>
          <a:xfrm rot="20165139">
            <a:off x="1817226" y="4028697"/>
            <a:ext cx="1826639" cy="349710"/>
          </a:xfrm>
          <a:prstGeom prst="rightArrow">
            <a:avLst>
              <a:gd name="adj1" fmla="val 50000"/>
              <a:gd name="adj2" fmla="val 10842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B8BB84-2F39-2B20-77F9-E4DDEA9A502B}"/>
              </a:ext>
            </a:extLst>
          </p:cNvPr>
          <p:cNvSpPr txBox="1"/>
          <p:nvPr/>
        </p:nvSpPr>
        <p:spPr>
          <a:xfrm>
            <a:off x="1024892" y="4548963"/>
            <a:ext cx="1180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@ 200C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ECD1D3C-213E-1DEE-1AE5-F5C4330F33C0}"/>
              </a:ext>
            </a:extLst>
          </p:cNvPr>
          <p:cNvSpPr/>
          <p:nvPr/>
        </p:nvSpPr>
        <p:spPr>
          <a:xfrm rot="20165139">
            <a:off x="8031333" y="4090389"/>
            <a:ext cx="1826639" cy="349710"/>
          </a:xfrm>
          <a:prstGeom prst="rightArrow">
            <a:avLst>
              <a:gd name="adj1" fmla="val 50000"/>
              <a:gd name="adj2" fmla="val 10842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727493-5AF3-8B2E-29AA-739E28FD5DB1}"/>
              </a:ext>
            </a:extLst>
          </p:cNvPr>
          <p:cNvSpPr txBox="1"/>
          <p:nvPr/>
        </p:nvSpPr>
        <p:spPr>
          <a:xfrm>
            <a:off x="7238999" y="4610655"/>
            <a:ext cx="1180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@ 20C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CC34C4-5689-277F-71CC-CCF31D8E07EC}"/>
              </a:ext>
            </a:extLst>
          </p:cNvPr>
          <p:cNvSpPr txBox="1"/>
          <p:nvPr/>
        </p:nvSpPr>
        <p:spPr>
          <a:xfrm>
            <a:off x="8205217" y="4702988"/>
            <a:ext cx="3357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Average 280.0m/sec at b (Neck)</a:t>
            </a:r>
          </a:p>
        </p:txBody>
      </p:sp>
    </p:spTree>
    <p:extLst>
      <p:ext uri="{BB962C8B-B14F-4D97-AF65-F5344CB8AC3E}">
        <p14:creationId xmlns:p14="http://schemas.microsoft.com/office/powerpoint/2010/main" val="2632952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88F00-3455-5551-9C7F-2014B8707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7850"/>
          </a:xfrm>
        </p:spPr>
        <p:txBody>
          <a:bodyPr/>
          <a:lstStyle/>
          <a:p>
            <a:pPr algn="ctr"/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80B2B-C6DA-D918-3E10-572C3F0D4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014" y="1305743"/>
            <a:ext cx="10515600" cy="545250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To achieve N2 velocity of 6 m/sec @ Beam Cross area, </a:t>
            </a:r>
            <a:br>
              <a:rPr lang="en-US" dirty="0"/>
            </a:br>
            <a:r>
              <a:rPr lang="en-US" dirty="0"/>
              <a:t>we need very small pressure drop. (&lt;1 psi in Steady state)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The CFD analysis &amp; analytic solutions show very high margin: 		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pumping power would not be problem.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The N2 flow rate will be around 20 liters/s @ 6m/sec (ID=65mm):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ym typeface="Wingdings" panose="05000000000000000000" pitchFamily="2" charset="2"/>
              </a:rPr>
              <a:t> The N2 supply capacity should be checked.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4.   The N2 supply system will not be bounded by Pressure drop: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	 It may be bounded by minimum Flow rate of 20 l/s.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48180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0DB3A2-1549-C4E8-E730-0BCC95A26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162" y="161925"/>
            <a:ext cx="9591675" cy="6534150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207D9CA4-5A93-ECB8-1B52-8E0B64504DB0}"/>
              </a:ext>
            </a:extLst>
          </p:cNvPr>
          <p:cNvSpPr/>
          <p:nvPr/>
        </p:nvSpPr>
        <p:spPr>
          <a:xfrm rot="2092242">
            <a:off x="6153706" y="3557985"/>
            <a:ext cx="283599" cy="929505"/>
          </a:xfrm>
          <a:prstGeom prst="downArrow">
            <a:avLst>
              <a:gd name="adj1" fmla="val 50000"/>
              <a:gd name="adj2" fmla="val 10003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0E44AB-33C2-FC7C-E5F6-5AE2D95ACF55}"/>
              </a:ext>
            </a:extLst>
          </p:cNvPr>
          <p:cNvSpPr txBox="1"/>
          <p:nvPr/>
        </p:nvSpPr>
        <p:spPr>
          <a:xfrm>
            <a:off x="6517178" y="2726574"/>
            <a:ext cx="2751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Most Narrow Part:</a:t>
            </a:r>
          </a:p>
          <a:p>
            <a:r>
              <a:rPr lang="en-US" dirty="0"/>
              <a:t>EB Pipe: ID=20 &amp; OD=22mm (L~1.1m)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184334-C33B-551E-F749-F6C354442321}"/>
              </a:ext>
            </a:extLst>
          </p:cNvPr>
          <p:cNvSpPr txBox="1"/>
          <p:nvPr/>
        </p:nvSpPr>
        <p:spPr>
          <a:xfrm>
            <a:off x="4283825" y="1758474"/>
            <a:ext cx="2751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Most Big Part:</a:t>
            </a:r>
          </a:p>
          <a:p>
            <a:r>
              <a:rPr lang="en-US" dirty="0"/>
              <a:t>HB Cone: ID~250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E00DB09B-D268-73A7-3FC6-C3A7F9EB29DB}"/>
              </a:ext>
            </a:extLst>
          </p:cNvPr>
          <p:cNvSpPr/>
          <p:nvPr/>
        </p:nvSpPr>
        <p:spPr>
          <a:xfrm rot="2092242">
            <a:off x="4142025" y="2624300"/>
            <a:ext cx="283599" cy="929505"/>
          </a:xfrm>
          <a:prstGeom prst="downArrow">
            <a:avLst>
              <a:gd name="adj1" fmla="val 50000"/>
              <a:gd name="adj2" fmla="val 10003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7173189-5127-33CB-0C01-55A102A3A9DC}"/>
              </a:ext>
            </a:extLst>
          </p:cNvPr>
          <p:cNvCxnSpPr>
            <a:cxnSpLocks/>
          </p:cNvCxnSpPr>
          <p:nvPr/>
        </p:nvCxnSpPr>
        <p:spPr>
          <a:xfrm>
            <a:off x="1454727" y="4022737"/>
            <a:ext cx="8204662" cy="267333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B1E2872-9CE9-19A9-04D7-8F4E491E8F98}"/>
              </a:ext>
            </a:extLst>
          </p:cNvPr>
          <p:cNvSpPr txBox="1"/>
          <p:nvPr/>
        </p:nvSpPr>
        <p:spPr>
          <a:xfrm rot="1107715">
            <a:off x="4450079" y="5059220"/>
            <a:ext cx="2751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Length ~10m</a:t>
            </a:r>
          </a:p>
        </p:txBody>
      </p:sp>
    </p:spTree>
    <p:extLst>
      <p:ext uri="{BB962C8B-B14F-4D97-AF65-F5344CB8AC3E}">
        <p14:creationId xmlns:p14="http://schemas.microsoft.com/office/powerpoint/2010/main" val="1102483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184D59A-7E54-658C-5AFA-77957BA36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23" y="1337119"/>
            <a:ext cx="10996705" cy="479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544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17C465-F431-F71E-9A5B-04F3991D9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70" y="2476500"/>
            <a:ext cx="11525250" cy="190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64B69E-DDE3-44E1-43C2-270C8EAB3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7" y="342900"/>
            <a:ext cx="11477625" cy="18764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914B8A-25F3-FF89-59BD-FB1B5CEBD8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370" y="4638675"/>
            <a:ext cx="11782425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71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0A35F-BA38-DF91-3A55-1AADB0768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255"/>
            <a:ext cx="10515600" cy="1023100"/>
          </a:xfrm>
        </p:spPr>
        <p:txBody>
          <a:bodyPr/>
          <a:lstStyle/>
          <a:p>
            <a:r>
              <a:rPr lang="en-US" dirty="0"/>
              <a:t>Goal &amp; Method to evaluate the Baking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82F24-C53F-66ED-3DEA-ABBF9492B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0932623" cy="5001057"/>
          </a:xfrm>
        </p:spPr>
        <p:txBody>
          <a:bodyPr/>
          <a:lstStyle/>
          <a:p>
            <a:r>
              <a:rPr lang="en-US" dirty="0"/>
              <a:t>Goals: To verify how much pumping pressure we will need to have 		required minimum </a:t>
            </a:r>
            <a:r>
              <a:rPr lang="en-US" dirty="0">
                <a:solidFill>
                  <a:srgbClr val="FF0000"/>
                </a:solidFill>
              </a:rPr>
              <a:t>N2 velocity (=6m/sec) </a:t>
            </a:r>
            <a:r>
              <a:rPr lang="en-US" dirty="0"/>
              <a:t>&amp; flow quantity </a:t>
            </a:r>
            <a:br>
              <a:rPr lang="en-US" dirty="0"/>
            </a:br>
            <a:r>
              <a:rPr lang="en-US" dirty="0"/>
              <a:t>                     @ the beam cross region (Beryllium pipe part). </a:t>
            </a:r>
          </a:p>
          <a:p>
            <a:endParaRPr lang="en-US" dirty="0"/>
          </a:p>
          <a:p>
            <a:r>
              <a:rPr lang="en-US" dirty="0"/>
              <a:t>Method: Since the 2 flow pipes are enveloped &amp; crossed each other 		along long line, FEA with whole model could be taken too 		long without guarantee of the precise results,</a:t>
            </a:r>
          </a:p>
          <a:p>
            <a:pPr marL="0" indent="0">
              <a:buNone/>
            </a:pPr>
            <a:r>
              <a:rPr lang="en-US" dirty="0"/>
              <a:t>		Reasonable approach would be a simple CFD analysis 		with a similar or conservative model conditions with Air.</a:t>
            </a:r>
            <a:br>
              <a:rPr lang="en-US" dirty="0"/>
            </a:br>
            <a:r>
              <a:rPr lang="en-US" dirty="0"/>
              <a:t>		Analytic solutions in Internet site can also be compared.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>
                <a:solidFill>
                  <a:srgbClr val="FF0000"/>
                </a:solidFill>
              </a:rPr>
              <a:t>(Pressure drop &amp; Pipe Length is linear.)</a:t>
            </a:r>
          </a:p>
        </p:txBody>
      </p:sp>
    </p:spTree>
    <p:extLst>
      <p:ext uri="{BB962C8B-B14F-4D97-AF65-F5344CB8AC3E}">
        <p14:creationId xmlns:p14="http://schemas.microsoft.com/office/powerpoint/2010/main" val="1458807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7CDAB2-6A5C-0D6B-E929-E6635E417A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553B78-7326-512D-0469-826715184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423" y="4855256"/>
            <a:ext cx="9286875" cy="19240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7ACB3BD-E316-95ED-7CFE-BFC94F705E29}"/>
              </a:ext>
            </a:extLst>
          </p:cNvPr>
          <p:cNvSpPr txBox="1"/>
          <p:nvPr/>
        </p:nvSpPr>
        <p:spPr>
          <a:xfrm>
            <a:off x="146613" y="600329"/>
            <a:ext cx="118987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Half Symmetric: Total L= 5.5m (Cone=4m &amp; Straight=1.5m)</a:t>
            </a:r>
          </a:p>
          <a:p>
            <a:pPr algn="ctr"/>
            <a:r>
              <a:rPr lang="en-US" sz="3200" b="1" dirty="0"/>
              <a:t>Inlet D=40mm &amp; Outlet D=64mm: Cone D= 250mm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CC1C401-3A37-A1C9-40BC-B42BA8CAF89E}"/>
              </a:ext>
            </a:extLst>
          </p:cNvPr>
          <p:cNvCxnSpPr>
            <a:cxnSpLocks/>
          </p:cNvCxnSpPr>
          <p:nvPr/>
        </p:nvCxnSpPr>
        <p:spPr>
          <a:xfrm>
            <a:off x="1916779" y="5311096"/>
            <a:ext cx="362204" cy="2770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3A79A5E-0B3C-1098-D141-37D3FD857407}"/>
              </a:ext>
            </a:extLst>
          </p:cNvPr>
          <p:cNvSpPr txBox="1"/>
          <p:nvPr/>
        </p:nvSpPr>
        <p:spPr>
          <a:xfrm>
            <a:off x="10401267" y="6271603"/>
            <a:ext cx="133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Outlet (Air)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32ACB2F-8B9F-0456-CAF3-2C65A57CA25D}"/>
              </a:ext>
            </a:extLst>
          </p:cNvPr>
          <p:cNvCxnSpPr>
            <a:cxnSpLocks/>
          </p:cNvCxnSpPr>
          <p:nvPr/>
        </p:nvCxnSpPr>
        <p:spPr>
          <a:xfrm flipH="1" flipV="1">
            <a:off x="10059369" y="6106648"/>
            <a:ext cx="392570" cy="1767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BF5ACF9-1D48-92A4-138A-9F3865D0A424}"/>
              </a:ext>
            </a:extLst>
          </p:cNvPr>
          <p:cNvSpPr txBox="1"/>
          <p:nvPr/>
        </p:nvSpPr>
        <p:spPr>
          <a:xfrm>
            <a:off x="892137" y="5110929"/>
            <a:ext cx="133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Inlet (Air)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86895A9-4D9D-7484-EC7F-B85B38432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7" y="1768790"/>
            <a:ext cx="3445337" cy="29391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FB28D0A-154D-A72E-0CE1-AB54F098A8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1428" y="1754428"/>
            <a:ext cx="3998870" cy="2467212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8979EC7-4B73-AF29-D980-173201DD8A23}"/>
              </a:ext>
            </a:extLst>
          </p:cNvPr>
          <p:cNvCxnSpPr/>
          <p:nvPr/>
        </p:nvCxnSpPr>
        <p:spPr>
          <a:xfrm>
            <a:off x="8044405" y="5060150"/>
            <a:ext cx="0" cy="6213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4CDBAF6-12AE-A142-13EC-C4C1275603E8}"/>
              </a:ext>
            </a:extLst>
          </p:cNvPr>
          <p:cNvCxnSpPr/>
          <p:nvPr/>
        </p:nvCxnSpPr>
        <p:spPr>
          <a:xfrm flipH="1">
            <a:off x="2222339" y="5311096"/>
            <a:ext cx="582206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A1B4A2A-30B1-0AC6-9B90-88D630231F18}"/>
              </a:ext>
            </a:extLst>
          </p:cNvPr>
          <p:cNvCxnSpPr/>
          <p:nvPr/>
        </p:nvCxnSpPr>
        <p:spPr>
          <a:xfrm>
            <a:off x="8044405" y="5307170"/>
            <a:ext cx="2014964" cy="155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673FD95-A1CD-0708-FDCC-9ED7D64B46A5}"/>
              </a:ext>
            </a:extLst>
          </p:cNvPr>
          <p:cNvSpPr txBox="1"/>
          <p:nvPr/>
        </p:nvSpPr>
        <p:spPr>
          <a:xfrm>
            <a:off x="7454748" y="5001486"/>
            <a:ext cx="533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15E5D9-BDC4-1327-8A29-4CF226F7336D}"/>
              </a:ext>
            </a:extLst>
          </p:cNvPr>
          <p:cNvSpPr txBox="1"/>
          <p:nvPr/>
        </p:nvSpPr>
        <p:spPr>
          <a:xfrm>
            <a:off x="8101049" y="5001486"/>
            <a:ext cx="753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1.5m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4277D0-DBD5-BCFE-3007-DE96E06CE215}"/>
              </a:ext>
            </a:extLst>
          </p:cNvPr>
          <p:cNvSpPr txBox="1"/>
          <p:nvPr/>
        </p:nvSpPr>
        <p:spPr>
          <a:xfrm>
            <a:off x="4514127" y="2880412"/>
            <a:ext cx="2395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Flow is Just air in Room Temperature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426A8C-D6B0-203C-4FCB-96B96A842B75}"/>
              </a:ext>
            </a:extLst>
          </p:cNvPr>
          <p:cNvSpPr txBox="1"/>
          <p:nvPr/>
        </p:nvSpPr>
        <p:spPr>
          <a:xfrm>
            <a:off x="83129" y="61783"/>
            <a:ext cx="4796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CFD Analysis with ANSYS Fluent</a:t>
            </a:r>
          </a:p>
        </p:txBody>
      </p:sp>
    </p:spTree>
    <p:extLst>
      <p:ext uri="{BB962C8B-B14F-4D97-AF65-F5344CB8AC3E}">
        <p14:creationId xmlns:p14="http://schemas.microsoft.com/office/powerpoint/2010/main" val="2952037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B9FB37-7775-1CFB-AB0A-50395224366E}"/>
              </a:ext>
            </a:extLst>
          </p:cNvPr>
          <p:cNvSpPr txBox="1"/>
          <p:nvPr/>
        </p:nvSpPr>
        <p:spPr>
          <a:xfrm>
            <a:off x="150474" y="174403"/>
            <a:ext cx="118987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Pressure Distribution on Symmetric Plane</a:t>
            </a:r>
          </a:p>
          <a:p>
            <a:pPr algn="ctr"/>
            <a:r>
              <a:rPr lang="en-US" sz="3200" b="1" dirty="0"/>
              <a:t>(Input Date: Inlet = 150,000 Pa &amp; Outlet = 100,000 Pa)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BA395A-BF39-A412-FC70-5F62C08984BB}"/>
              </a:ext>
            </a:extLst>
          </p:cNvPr>
          <p:cNvSpPr txBox="1"/>
          <p:nvPr/>
        </p:nvSpPr>
        <p:spPr>
          <a:xfrm>
            <a:off x="4724400" y="1438183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Pressure Drop is 0.5 ATM (=50,000 Pa or 7.5 psi)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FA1D18-26CD-24A0-A932-82B620BFA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62" y="2667092"/>
            <a:ext cx="1088707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703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32028F-FD69-6DF1-1DAC-878E21197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62A5DA4-87BB-7A54-831C-8D837357E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74" y="1379414"/>
            <a:ext cx="10848975" cy="24479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655FA8-016B-C3D0-8155-F5B7D14EC1E9}"/>
              </a:ext>
            </a:extLst>
          </p:cNvPr>
          <p:cNvSpPr txBox="1"/>
          <p:nvPr/>
        </p:nvSpPr>
        <p:spPr>
          <a:xfrm>
            <a:off x="150474" y="174403"/>
            <a:ext cx="118987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Velocity Distribution on Symmetric Plane</a:t>
            </a:r>
          </a:p>
          <a:p>
            <a:pPr algn="ctr"/>
            <a:r>
              <a:rPr lang="en-US" sz="3200" b="1" dirty="0"/>
              <a:t>(Input Date: Inlet = 150,000 Pa &amp; Outlet = 100,000 Pa)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5042E9-BC68-ED84-9E41-60F41D02D820}"/>
              </a:ext>
            </a:extLst>
          </p:cNvPr>
          <p:cNvSpPr txBox="1"/>
          <p:nvPr/>
        </p:nvSpPr>
        <p:spPr>
          <a:xfrm>
            <a:off x="8410328" y="1773973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Here, around 100m/s.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97120C-A0FA-D3D6-4165-16D4F2FDE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7584" y="3735899"/>
            <a:ext cx="2256769" cy="3030661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A6F4E692-D009-EB51-14FA-6B007A255296}"/>
              </a:ext>
            </a:extLst>
          </p:cNvPr>
          <p:cNvSpPr/>
          <p:nvPr/>
        </p:nvSpPr>
        <p:spPr>
          <a:xfrm>
            <a:off x="9892145" y="2391867"/>
            <a:ext cx="352524" cy="855607"/>
          </a:xfrm>
          <a:prstGeom prst="downArrow">
            <a:avLst>
              <a:gd name="adj1" fmla="val 50000"/>
              <a:gd name="adj2" fmla="val 9244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43E1C5-5B81-57EC-EF6C-AE03BF9E5DF3}"/>
              </a:ext>
            </a:extLst>
          </p:cNvPr>
          <p:cNvSpPr txBox="1"/>
          <p:nvPr/>
        </p:nvSpPr>
        <p:spPr>
          <a:xfrm>
            <a:off x="7421607" y="3397622"/>
            <a:ext cx="1084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@ z=4m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EC0CAB-07C5-38E0-B87D-E7AF3EC7AC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9440" y="3735899"/>
            <a:ext cx="2098948" cy="2963792"/>
          </a:xfrm>
          <a:prstGeom prst="rect">
            <a:avLst/>
          </a:prstGeom>
        </p:spPr>
      </p:pic>
      <p:sp>
        <p:nvSpPr>
          <p:cNvPr id="13" name="Arrow: Down 12">
            <a:extLst>
              <a:ext uri="{FF2B5EF4-FFF2-40B4-BE49-F238E27FC236}">
                <a16:creationId xmlns:a16="http://schemas.microsoft.com/office/drawing/2014/main" id="{882942AC-68E3-0952-FAC7-22764053EF3D}"/>
              </a:ext>
            </a:extLst>
          </p:cNvPr>
          <p:cNvSpPr/>
          <p:nvPr/>
        </p:nvSpPr>
        <p:spPr>
          <a:xfrm>
            <a:off x="7822652" y="2385127"/>
            <a:ext cx="352524" cy="605340"/>
          </a:xfrm>
          <a:prstGeom prst="downArrow">
            <a:avLst>
              <a:gd name="adj1" fmla="val 50000"/>
              <a:gd name="adj2" fmla="val 9244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3121-1FDF-311A-C5FE-9E9BC26FFABE}"/>
              </a:ext>
            </a:extLst>
          </p:cNvPr>
          <p:cNvSpPr txBox="1"/>
          <p:nvPr/>
        </p:nvSpPr>
        <p:spPr>
          <a:xfrm>
            <a:off x="9678376" y="3550022"/>
            <a:ext cx="1084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@ z=5m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F3870B3-F388-1291-0495-C0C86D7840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0751" y="3735899"/>
            <a:ext cx="2256769" cy="3099228"/>
          </a:xfrm>
          <a:prstGeom prst="rect">
            <a:avLst/>
          </a:prstGeom>
        </p:spPr>
      </p:pic>
      <p:sp>
        <p:nvSpPr>
          <p:cNvPr id="17" name="Arrow: Down 16">
            <a:extLst>
              <a:ext uri="{FF2B5EF4-FFF2-40B4-BE49-F238E27FC236}">
                <a16:creationId xmlns:a16="http://schemas.microsoft.com/office/drawing/2014/main" id="{381F5ADE-6C9E-0F93-5884-262A98934F8A}"/>
              </a:ext>
            </a:extLst>
          </p:cNvPr>
          <p:cNvSpPr/>
          <p:nvPr/>
        </p:nvSpPr>
        <p:spPr>
          <a:xfrm rot="2293372">
            <a:off x="6702050" y="2218767"/>
            <a:ext cx="352524" cy="1575780"/>
          </a:xfrm>
          <a:prstGeom prst="downArrow">
            <a:avLst>
              <a:gd name="adj1" fmla="val 50000"/>
              <a:gd name="adj2" fmla="val 12781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F8F03D-8767-6AC3-E743-1A61650F4DE4}"/>
              </a:ext>
            </a:extLst>
          </p:cNvPr>
          <p:cNvSpPr txBox="1"/>
          <p:nvPr/>
        </p:nvSpPr>
        <p:spPr>
          <a:xfrm>
            <a:off x="4695577" y="3400961"/>
            <a:ext cx="1245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@ z=3.8m</a:t>
            </a: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A9AEDCCC-DFB1-8AAD-82B2-D8F59F610F59}"/>
              </a:ext>
            </a:extLst>
          </p:cNvPr>
          <p:cNvSpPr/>
          <p:nvPr/>
        </p:nvSpPr>
        <p:spPr>
          <a:xfrm>
            <a:off x="271001" y="2504020"/>
            <a:ext cx="352524" cy="605340"/>
          </a:xfrm>
          <a:prstGeom prst="downArrow">
            <a:avLst>
              <a:gd name="adj1" fmla="val 50000"/>
              <a:gd name="adj2" fmla="val 9244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D93C712-870C-23A0-E1EC-3623187B35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960" y="3418704"/>
            <a:ext cx="2145167" cy="332870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61F3713-5D2F-94C9-82F9-6B0E9BF08814}"/>
              </a:ext>
            </a:extLst>
          </p:cNvPr>
          <p:cNvSpPr txBox="1"/>
          <p:nvPr/>
        </p:nvSpPr>
        <p:spPr>
          <a:xfrm>
            <a:off x="-3605" y="3059668"/>
            <a:ext cx="1602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@ z=0.05m</a:t>
            </a:r>
          </a:p>
        </p:txBody>
      </p:sp>
    </p:spTree>
    <p:extLst>
      <p:ext uri="{BB962C8B-B14F-4D97-AF65-F5344CB8AC3E}">
        <p14:creationId xmlns:p14="http://schemas.microsoft.com/office/powerpoint/2010/main" val="426354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00373A-3088-5224-9563-2BB2D1088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01" y="767919"/>
            <a:ext cx="11277600" cy="5943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6E77F9-C327-C202-0B16-6D896C5A0EFE}"/>
              </a:ext>
            </a:extLst>
          </p:cNvPr>
          <p:cNvSpPr txBox="1"/>
          <p:nvPr/>
        </p:nvSpPr>
        <p:spPr>
          <a:xfrm>
            <a:off x="150474" y="174403"/>
            <a:ext cx="11898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Velocity along Center (@ end ~100m/sec &amp; Average &gt; 50m/sec)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B345D6-0A54-FAD7-AB5F-685CB531A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624" y="767919"/>
            <a:ext cx="2256769" cy="3030661"/>
          </a:xfrm>
          <a:prstGeom prst="rect">
            <a:avLst/>
          </a:prstGeom>
        </p:spPr>
      </p:pic>
      <p:sp>
        <p:nvSpPr>
          <p:cNvPr id="8" name="Arrow: Bent 7">
            <a:extLst>
              <a:ext uri="{FF2B5EF4-FFF2-40B4-BE49-F238E27FC236}">
                <a16:creationId xmlns:a16="http://schemas.microsoft.com/office/drawing/2014/main" id="{2C05EBBA-97A2-FF47-1B56-A80EE41BD3D5}"/>
              </a:ext>
            </a:extLst>
          </p:cNvPr>
          <p:cNvSpPr/>
          <p:nvPr/>
        </p:nvSpPr>
        <p:spPr>
          <a:xfrm rot="5400000">
            <a:off x="8301680" y="1337572"/>
            <a:ext cx="1411550" cy="2242295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541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8816</TotalTime>
  <Words>559</Words>
  <Application>Microsoft Office PowerPoint</Application>
  <PresentationFormat>Widescreen</PresentationFormat>
  <Paragraphs>56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Goal &amp; Method to evaluate the Baking Process</vt:lpstr>
      <vt:lpstr>PowerPoint Presentation</vt:lpstr>
      <vt:lpstr>PowerPoint Presentation</vt:lpstr>
      <vt:lpstr>PowerPoint Presentation</vt:lpstr>
      <vt:lpstr>PowerPoint Presentation</vt:lpstr>
      <vt:lpstr>Analytic Solution with Simple Pipe air flow: ID=2.5”</vt:lpstr>
      <vt:lpstr>Analytic Solution with Simple Pipe air flow: ID=1.0”</vt:lpstr>
      <vt:lpstr>Analytic Solution with Simple Pipe air flow: ID=2.5”</vt:lpstr>
      <vt:lpstr>Comparison with Normal Fans</vt:lpstr>
      <vt:lpstr>Verification (To compare Two Temperatures)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Jun, Chang</dc:creator>
  <cp:lastModifiedBy>Jun, Chang</cp:lastModifiedBy>
  <cp:revision>2</cp:revision>
  <cp:lastPrinted>2025-06-26T20:15:54Z</cp:lastPrinted>
  <dcterms:created xsi:type="dcterms:W3CDTF">2025-06-25T19:21:48Z</dcterms:created>
  <dcterms:modified xsi:type="dcterms:W3CDTF">2025-07-07T15:20:12Z</dcterms:modified>
</cp:coreProperties>
</file>