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91" r:id="rId3"/>
    <p:sldId id="324" r:id="rId4"/>
    <p:sldId id="326" r:id="rId5"/>
    <p:sldId id="327" r:id="rId6"/>
    <p:sldId id="325" r:id="rId7"/>
    <p:sldId id="328" r:id="rId8"/>
    <p:sldId id="329" r:id="rId9"/>
    <p:sldId id="330" r:id="rId10"/>
    <p:sldId id="321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July 14</a:t>
            </a:r>
            <a:r>
              <a:rPr lang="en-US" b="1" u="sng" baseline="30000" dirty="0">
                <a:solidFill>
                  <a:srgbClr val="C00000"/>
                </a:solidFill>
              </a:rPr>
              <a:t>th</a:t>
            </a:r>
            <a:r>
              <a:rPr lang="en-US" b="1" u="sng" dirty="0">
                <a:solidFill>
                  <a:srgbClr val="C00000"/>
                </a:solidFill>
              </a:rPr>
              <a:t>, 2025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Level 1 – Arial 20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8" y="2344071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India Krehbiel (</a:t>
            </a:r>
            <a:r>
              <a:rPr lang="en-US" dirty="0" err="1"/>
              <a:t>JLab</a:t>
            </a:r>
            <a:r>
              <a:rPr lang="en-US" dirty="0"/>
              <a:t>), David Powell (JLAB)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July 14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2025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A70A7-1161-44BA-A7F7-8C735BC5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898394"/>
            <a:ext cx="11498621" cy="525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B0 Tooling</a:t>
            </a:r>
          </a:p>
          <a:p>
            <a:r>
              <a:rPr lang="en-US" dirty="0"/>
              <a:t>Researching vendors to potentially provide hardware for tooling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(Estimated Completion Date: </a:t>
            </a:r>
            <a:r>
              <a:rPr lang="en-US" strike="sngStrike" dirty="0">
                <a:solidFill>
                  <a:srgbClr val="FF0000"/>
                </a:solidFill>
              </a:rPr>
              <a:t>Tentatively Mid-July, </a:t>
            </a:r>
            <a:r>
              <a:rPr lang="en-US" dirty="0">
                <a:solidFill>
                  <a:srgbClr val="FF0000"/>
                </a:solidFill>
              </a:rPr>
              <a:t>ongoing as design matures)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Low Q2 Tagger and </a:t>
            </a:r>
            <a:r>
              <a:rPr lang="en-US" dirty="0" err="1"/>
              <a:t>Lumi</a:t>
            </a:r>
            <a:r>
              <a:rPr lang="en-US" dirty="0"/>
              <a:t> Stand Updates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(Estimated Completion Date August 2025)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Preliminary Low Q2 Tagger Table 2D Drawing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(Estimated drawing completion Late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  <a:r>
              <a:rPr lang="en-US" dirty="0">
                <a:solidFill>
                  <a:srgbClr val="FF0000"/>
                </a:solidFill>
              </a:rPr>
              <a:t> Quarter 2025)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F0A1D0E-635F-43DA-9B87-50E57E4D44AC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Current Work</a:t>
            </a:r>
          </a:p>
        </p:txBody>
      </p:sp>
    </p:spTree>
    <p:extLst>
      <p:ext uri="{BB962C8B-B14F-4D97-AF65-F5344CB8AC3E}">
        <p14:creationId xmlns:p14="http://schemas.microsoft.com/office/powerpoint/2010/main" val="14693290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732008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Roman Pot Detector Arrangement</a:t>
            </a:r>
          </a:p>
          <a:p>
            <a:pPr>
              <a:defRPr sz="2800"/>
            </a:pPr>
            <a:r>
              <a:rPr lang="en-US" dirty="0"/>
              <a:t>Off-Momentum Detectors Update</a:t>
            </a:r>
          </a:p>
          <a:p>
            <a:pPr>
              <a:defRPr sz="2800"/>
            </a:pPr>
            <a:r>
              <a:rPr lang="en-US" dirty="0"/>
              <a:t>Far-Backward Calorimeter</a:t>
            </a:r>
          </a:p>
          <a:p>
            <a:pPr lvl="1">
              <a:defRPr sz="2800"/>
            </a:pPr>
            <a:r>
              <a:rPr lang="en-US" dirty="0" err="1"/>
              <a:t>Lumi</a:t>
            </a:r>
            <a:r>
              <a:rPr lang="en-US" dirty="0"/>
              <a:t> Calorimeter Stand</a:t>
            </a:r>
          </a:p>
          <a:p>
            <a:pPr lvl="1">
              <a:defRPr sz="2800"/>
            </a:pPr>
            <a:r>
              <a:rPr lang="en-US" dirty="0"/>
              <a:t>Low Q2 Tagger Calorimeter Stand</a:t>
            </a:r>
          </a:p>
          <a:p>
            <a:pPr>
              <a:defRPr sz="2800"/>
            </a:pPr>
            <a:r>
              <a:rPr lang="en-US" dirty="0"/>
              <a:t>B0 3D Model</a:t>
            </a:r>
          </a:p>
          <a:p>
            <a:pPr>
              <a:defRPr sz="2800"/>
            </a:pPr>
            <a:r>
              <a:rPr lang="en-US" dirty="0"/>
              <a:t>Upcoming Updates</a:t>
            </a:r>
          </a:p>
          <a:p>
            <a:pPr marL="0" indent="0">
              <a:buNone/>
              <a:defRPr sz="2800"/>
            </a:pPr>
            <a:endParaRPr lang="en-US" dirty="0"/>
          </a:p>
          <a:p>
            <a:pPr marL="227012" lvl="1" indent="0">
              <a:buNone/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0B7FC-AA31-4F7A-809B-7D6D2C579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6" r="8971" b="2857"/>
          <a:stretch/>
        </p:blipFill>
        <p:spPr>
          <a:xfrm>
            <a:off x="8812111" y="958515"/>
            <a:ext cx="2441426" cy="515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4AA56-72D9-4F62-9C7E-4CCF5DB35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6" t="2935" r="5651" b="2692"/>
          <a:stretch/>
        </p:blipFill>
        <p:spPr>
          <a:xfrm>
            <a:off x="5249371" y="958515"/>
            <a:ext cx="2593399" cy="5141495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7BB5211D-275D-49F5-BA8E-67B5CC1B0B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Roman Pot Detector Arrangement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83A35B-7674-4CEA-8D70-6595A1374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969" y="881799"/>
            <a:ext cx="4655327" cy="5233002"/>
          </a:xfrm>
        </p:spPr>
        <p:txBody>
          <a:bodyPr>
            <a:normAutofit/>
          </a:bodyPr>
          <a:lstStyle/>
          <a:p>
            <a:r>
              <a:rPr lang="en-US" sz="1600" dirty="0"/>
              <a:t>Current configuration moves the top and bottom row of detectors in the +/- Y-axis. </a:t>
            </a:r>
          </a:p>
          <a:p>
            <a:r>
              <a:rPr lang="en-US" sz="1600" dirty="0"/>
              <a:t>Investigating the ability to have outer-most detectors to move in +/- X-Axis</a:t>
            </a:r>
          </a:p>
          <a:p>
            <a:pPr lvl="1"/>
            <a:r>
              <a:rPr lang="en-US" sz="1600" dirty="0"/>
              <a:t>Concerns about cooling (</a:t>
            </a:r>
            <a:r>
              <a:rPr lang="en-US" sz="1600" dirty="0" err="1"/>
              <a:t>Rapheal</a:t>
            </a:r>
            <a:r>
              <a:rPr lang="en-US" sz="1600" dirty="0"/>
              <a:t> Dupre, </a:t>
            </a:r>
            <a:r>
              <a:rPr lang="en-US" sz="1600" dirty="0" err="1"/>
              <a:t>IJCLab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Current Roman Pot design is assumed to be a ‘placeholder’.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3614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9CADE0-2BBC-4310-91A4-74B944472F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Off-Momentum Detectors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A91144-F128-4073-8F1B-7FBCD8F14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299"/>
          <a:stretch/>
        </p:blipFill>
        <p:spPr>
          <a:xfrm>
            <a:off x="470597" y="2125579"/>
            <a:ext cx="6410871" cy="3932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90DB5-205D-4476-90F5-B7056D8B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053" y="917920"/>
            <a:ext cx="4711474" cy="272211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725932-3A17-4E4E-8E87-84D9F8F4A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598" y="917920"/>
            <a:ext cx="4655327" cy="5233002"/>
          </a:xfrm>
        </p:spPr>
        <p:txBody>
          <a:bodyPr>
            <a:normAutofit/>
          </a:bodyPr>
          <a:lstStyle/>
          <a:p>
            <a:r>
              <a:rPr lang="en-US" sz="1600" dirty="0" err="1"/>
              <a:t>Utilizating</a:t>
            </a:r>
            <a:r>
              <a:rPr lang="en-US" sz="1600" dirty="0"/>
              <a:t> the same detector staves as used on the Roman Pots</a:t>
            </a:r>
          </a:p>
          <a:p>
            <a:r>
              <a:rPr lang="en-US" sz="1600" dirty="0"/>
              <a:t>(2) rows, front-and-back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12129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9CADE0-2BBC-4310-91A4-74B944472F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Off-Momentum Detectors</a:t>
            </a:r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725932-3A17-4E4E-8E87-84D9F8F4A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944" y="917919"/>
            <a:ext cx="4655327" cy="5233002"/>
          </a:xfrm>
        </p:spPr>
        <p:txBody>
          <a:bodyPr>
            <a:normAutofit/>
          </a:bodyPr>
          <a:lstStyle/>
          <a:p>
            <a:r>
              <a:rPr lang="en-US" sz="1600" dirty="0"/>
              <a:t>There’s a small gap between the detector layers where there will not be coverage (circled in BLUE). Yulia and Alex Jentsch investigating 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2050" name="Picture 2" descr="image002">
            <a:extLst>
              <a:ext uri="{FF2B5EF4-FFF2-40B4-BE49-F238E27FC236}">
                <a16:creationId xmlns:a16="http://schemas.microsoft.com/office/drawing/2014/main" id="{FE38CCD3-D61B-4819-A241-97DF0BB9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4" y="2850360"/>
            <a:ext cx="7676399" cy="18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image001">
            <a:extLst>
              <a:ext uri="{FF2B5EF4-FFF2-40B4-BE49-F238E27FC236}">
                <a16:creationId xmlns:a16="http://schemas.microsoft.com/office/drawing/2014/main" id="{2AEB5DD8-9C62-4471-800E-FD24550F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926" y="917919"/>
            <a:ext cx="3618602" cy="439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099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0EDC73-B78A-418D-9A89-01EB91815F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Far-Backwards Calorimeter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D1869-64FE-4247-9A04-DCF32F4F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98" y="893214"/>
            <a:ext cx="6363305" cy="5225623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BB7924-E2D3-4757-86AA-317F0C01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0" y="885835"/>
            <a:ext cx="4655327" cy="5233002"/>
          </a:xfrm>
        </p:spPr>
        <p:txBody>
          <a:bodyPr>
            <a:normAutofit/>
          </a:bodyPr>
          <a:lstStyle/>
          <a:p>
            <a:r>
              <a:rPr lang="en-US" sz="1600" dirty="0"/>
              <a:t>Tungsten Powder in epoxy with scintillating fibers with ratio 4:1</a:t>
            </a:r>
          </a:p>
          <a:p>
            <a:r>
              <a:rPr lang="en-US" sz="1600" dirty="0"/>
              <a:t>(20) layers with air gaps between layers and alternating readouts</a:t>
            </a:r>
          </a:p>
          <a:p>
            <a:r>
              <a:rPr lang="en-US" sz="1600" dirty="0"/>
              <a:t>Overall Size 18.6 cm x 18.6cm x 27.5cm </a:t>
            </a:r>
          </a:p>
          <a:p>
            <a:r>
              <a:rPr lang="en-US" sz="1600" dirty="0"/>
              <a:t>Weight = 150lbs</a:t>
            </a:r>
          </a:p>
          <a:p>
            <a:endParaRPr lang="en-US" sz="1600" dirty="0"/>
          </a:p>
          <a:p>
            <a:r>
              <a:rPr lang="en-US" sz="1600" dirty="0"/>
              <a:t>Used on </a:t>
            </a:r>
            <a:r>
              <a:rPr lang="en-US" sz="1600" dirty="0" err="1"/>
              <a:t>Lumi</a:t>
            </a:r>
            <a:r>
              <a:rPr lang="en-US" sz="1600" dirty="0"/>
              <a:t> Spectrometer Calorimeters and Low Q2 Tagger Stations</a:t>
            </a:r>
          </a:p>
        </p:txBody>
      </p:sp>
    </p:spTree>
    <p:extLst>
      <p:ext uri="{BB962C8B-B14F-4D97-AF65-F5344CB8AC3E}">
        <p14:creationId xmlns:p14="http://schemas.microsoft.com/office/powerpoint/2010/main" val="181725071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0EDC73-B78A-418D-9A89-01EB91815F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 err="1"/>
              <a:t>Lumi</a:t>
            </a:r>
            <a:r>
              <a:rPr lang="en-US" dirty="0"/>
              <a:t> Calorimeter (work in progress)</a:t>
            </a:r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BB7924-E2D3-4757-86AA-317F0C01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0" y="885835"/>
            <a:ext cx="4655327" cy="5233002"/>
          </a:xfrm>
        </p:spPr>
        <p:txBody>
          <a:bodyPr>
            <a:normAutofit/>
          </a:bodyPr>
          <a:lstStyle/>
          <a:p>
            <a:r>
              <a:rPr lang="en-US" sz="1600" dirty="0"/>
              <a:t>Overall increased size of support frame</a:t>
            </a:r>
          </a:p>
          <a:p>
            <a:r>
              <a:rPr lang="en-US" sz="1600" dirty="0"/>
              <a:t>Re-evaluating stepper motor configuration given increased payload weight</a:t>
            </a:r>
          </a:p>
          <a:p>
            <a:r>
              <a:rPr lang="en-US" sz="1600" dirty="0"/>
              <a:t>Update framing required to allow for cabling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83B04-804E-4DF2-9100-10DFE73D8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28"/>
          <a:stretch/>
        </p:blipFill>
        <p:spPr>
          <a:xfrm>
            <a:off x="470598" y="885835"/>
            <a:ext cx="2852635" cy="4600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303536-D571-483F-A921-093329366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11"/>
          <a:stretch/>
        </p:blipFill>
        <p:spPr>
          <a:xfrm>
            <a:off x="3977561" y="885835"/>
            <a:ext cx="2819051" cy="4520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6BB5E-0A73-4D24-91B8-C6990E09C7EF}"/>
              </a:ext>
            </a:extLst>
          </p:cNvPr>
          <p:cNvSpPr txBox="1"/>
          <p:nvPr/>
        </p:nvSpPr>
        <p:spPr>
          <a:xfrm>
            <a:off x="842147" y="5602835"/>
            <a:ext cx="21095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Previous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4A77A-522C-4E48-BAB6-D22CAB5630F2}"/>
              </a:ext>
            </a:extLst>
          </p:cNvPr>
          <p:cNvSpPr txBox="1"/>
          <p:nvPr/>
        </p:nvSpPr>
        <p:spPr>
          <a:xfrm>
            <a:off x="4332318" y="5472508"/>
            <a:ext cx="210953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Current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(as of July 2025)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3925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0EDC73-B78A-418D-9A89-01EB91815F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Low Q2 Tagger (Work in Progress)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01F40-AA20-431C-822E-2E09A303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8" t="17427" b="46713"/>
          <a:stretch/>
        </p:blipFill>
        <p:spPr>
          <a:xfrm>
            <a:off x="542775" y="2807371"/>
            <a:ext cx="4583150" cy="2204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EA3A6-2E86-4061-978E-CB89307D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296" y="947296"/>
            <a:ext cx="4234282" cy="2481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2E03C-6E99-4150-8622-EAE0064A6A29}"/>
              </a:ext>
            </a:extLst>
          </p:cNvPr>
          <p:cNvSpPr txBox="1"/>
          <p:nvPr/>
        </p:nvSpPr>
        <p:spPr>
          <a:xfrm>
            <a:off x="1779582" y="5042121"/>
            <a:ext cx="21095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Previous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B9260-87E2-40CB-815B-7063E3B52A3D}"/>
              </a:ext>
            </a:extLst>
          </p:cNvPr>
          <p:cNvSpPr txBox="1"/>
          <p:nvPr/>
        </p:nvSpPr>
        <p:spPr>
          <a:xfrm>
            <a:off x="8216669" y="3597088"/>
            <a:ext cx="210953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Current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(as of July 2025)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2C2858-C12A-4A98-BC23-3680460BF331}"/>
              </a:ext>
            </a:extLst>
          </p:cNvPr>
          <p:cNvSpPr txBox="1">
            <a:spLocks/>
          </p:cNvSpPr>
          <p:nvPr/>
        </p:nvSpPr>
        <p:spPr>
          <a:xfrm>
            <a:off x="470598" y="947296"/>
            <a:ext cx="4655327" cy="523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1600" dirty="0"/>
              <a:t>Overall increased size of support frame</a:t>
            </a:r>
          </a:p>
          <a:p>
            <a:pPr hangingPunct="1"/>
            <a:r>
              <a:rPr lang="en-US" sz="1600" dirty="0"/>
              <a:t>Re-evaluating motor configuration given increased payload weight</a:t>
            </a:r>
          </a:p>
          <a:p>
            <a:pPr hangingPunct="1"/>
            <a:r>
              <a:rPr lang="en-US" sz="1600" dirty="0"/>
              <a:t>Updating the Calorimeter stand-off to accommodate new size</a:t>
            </a:r>
          </a:p>
        </p:txBody>
      </p:sp>
    </p:spTree>
    <p:extLst>
      <p:ext uri="{BB962C8B-B14F-4D97-AF65-F5344CB8AC3E}">
        <p14:creationId xmlns:p14="http://schemas.microsoft.com/office/powerpoint/2010/main" val="12962810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6E6CA75-47E2-4A7F-94C2-BFAABD9D26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598" y="-4597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Preparing B0 3D Print Model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C5719-D666-4346-B4A9-539BF268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48" y="874033"/>
            <a:ext cx="5088464" cy="255496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C548414-B19F-43C5-B8B4-8BBC4E793A10}"/>
              </a:ext>
            </a:extLst>
          </p:cNvPr>
          <p:cNvSpPr txBox="1">
            <a:spLocks/>
          </p:cNvSpPr>
          <p:nvPr/>
        </p:nvSpPr>
        <p:spPr>
          <a:xfrm>
            <a:off x="470598" y="947296"/>
            <a:ext cx="4655327" cy="523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1600" dirty="0"/>
              <a:t>We ordered new material including a flexible TPU to replicate cabling</a:t>
            </a:r>
          </a:p>
          <a:p>
            <a:pPr lvl="1" hangingPunct="1"/>
            <a:r>
              <a:rPr lang="en-US" sz="1600" dirty="0"/>
              <a:t>Material delivered last week (July 7</a:t>
            </a:r>
            <a:r>
              <a:rPr lang="en-US" sz="1600" baseline="30000" dirty="0"/>
              <a:t>th</a:t>
            </a:r>
            <a:r>
              <a:rPr lang="en-US" sz="1600" dirty="0"/>
              <a:t>)</a:t>
            </a:r>
          </a:p>
          <a:p>
            <a:pPr hangingPunct="1"/>
            <a:r>
              <a:rPr lang="en-US" sz="1600" dirty="0"/>
              <a:t>New Beampipe printed</a:t>
            </a:r>
          </a:p>
          <a:p>
            <a:pPr hangingPunct="1"/>
            <a:r>
              <a:rPr lang="en-US" sz="1600" dirty="0"/>
              <a:t>New Calorimeter in progress</a:t>
            </a:r>
          </a:p>
          <a:p>
            <a:pPr hangingPunct="1"/>
            <a:endParaRPr lang="en-US" sz="1600" dirty="0"/>
          </a:p>
          <a:p>
            <a:pPr hangingPunct="1"/>
            <a:r>
              <a:rPr lang="en-US" sz="1600" dirty="0"/>
              <a:t>Researching alternative installation methods</a:t>
            </a:r>
          </a:p>
          <a:p>
            <a:pPr lvl="1" hangingPunct="1"/>
            <a:r>
              <a:rPr lang="en-US" sz="1600" dirty="0"/>
              <a:t>Considered curved rail with motorized carriages (pictured)</a:t>
            </a:r>
          </a:p>
          <a:p>
            <a:pPr lvl="1" hangingPunct="1"/>
            <a:r>
              <a:rPr lang="en-US" sz="1600" dirty="0"/>
              <a:t>Clamshell external installation</a:t>
            </a:r>
          </a:p>
          <a:p>
            <a:pPr lvl="1" hangingPunct="1"/>
            <a:r>
              <a:rPr lang="en-US" sz="1600" dirty="0"/>
              <a:t>Rail turntables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B424A5-6CAE-4168-9AEC-63BDFBE52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1" b="14034"/>
          <a:stretch/>
        </p:blipFill>
        <p:spPr bwMode="auto">
          <a:xfrm>
            <a:off x="6761748" y="3523825"/>
            <a:ext cx="5088465" cy="2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836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22758</TotalTime>
  <Words>374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BNL</vt:lpstr>
      <vt:lpstr>PowerPoint Presentation</vt:lpstr>
      <vt:lpstr>Primary Updates Outline</vt:lpstr>
      <vt:lpstr>Roman Pot Detector Arrangement</vt:lpstr>
      <vt:lpstr>Off-Momentum Detectors</vt:lpstr>
      <vt:lpstr>Off-Momentum Detectors</vt:lpstr>
      <vt:lpstr>Far-Backwards Calorimeter</vt:lpstr>
      <vt:lpstr>Lumi Calorimeter (work in progress)</vt:lpstr>
      <vt:lpstr>Low Q2 Tagger (Work in Progress)</vt:lpstr>
      <vt:lpstr>Preparing B0 3D Print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166</cp:revision>
  <dcterms:modified xsi:type="dcterms:W3CDTF">2025-07-14T13:54:43Z</dcterms:modified>
</cp:coreProperties>
</file>