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25"/>
  </p:notesMasterIdLst>
  <p:sldIdLst>
    <p:sldId id="256" r:id="rId2"/>
    <p:sldId id="257" r:id="rId3"/>
    <p:sldId id="283" r:id="rId4"/>
    <p:sldId id="284" r:id="rId5"/>
    <p:sldId id="280" r:id="rId6"/>
    <p:sldId id="285" r:id="rId7"/>
    <p:sldId id="286" r:id="rId8"/>
    <p:sldId id="287" r:id="rId9"/>
    <p:sldId id="282" r:id="rId10"/>
    <p:sldId id="262" r:id="rId11"/>
    <p:sldId id="288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8" r:id="rId23"/>
    <p:sldId id="279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96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4"/>
  </p:normalViewPr>
  <p:slideViewPr>
    <p:cSldViewPr snapToGrid="0">
      <p:cViewPr varScale="1">
        <p:scale>
          <a:sx n="142" d="100"/>
          <a:sy n="142" d="100"/>
        </p:scale>
        <p:origin x="760" y="168"/>
      </p:cViewPr>
      <p:guideLst>
        <p:guide pos="39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49cf823ae1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49cf823ae1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349cf823ae1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49cf823ae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49cf823ae1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g349cf823ae1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49cf823ae1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49cf823ae1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g349cf823ae1_0_1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49cf823ae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49cf823ae1_0_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g349cf823ae1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349cf823ae1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349cf823ae1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349cf823ae1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49cf823ae1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49cf823ae1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349cf823ae1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49cf823ae1_0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49cf823ae1_0_3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349cf823ae1_0_3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ff58334d22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ff58334d22_0_3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ff58334d22_0_3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49cf823ae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49cf823ae1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g349cf823ae1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49cf823ae1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49cf823ae1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349cf823ae1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49cf823ae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49cf823ae1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349cf823ae1_0_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49cf823ae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49cf823ae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g349cf823ae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49cf823ae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49cf823ae1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g349cf823ae1_0_9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 amt="90000"/>
          </a:blip>
          <a:srcRect t="-237"/>
          <a:stretch/>
        </p:blipFill>
        <p:spPr>
          <a:xfrm>
            <a:off x="0" y="-10684"/>
            <a:ext cx="9144000" cy="449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271" y="923382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5229542" y="923382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1" name="Google Shape;21;p2"/>
          <p:cNvSpPr txBox="1">
            <a:spLocks noGrp="1"/>
          </p:cNvSpPr>
          <p:nvPr>
            <p:ph type="subTitle" idx="3"/>
          </p:nvPr>
        </p:nvSpPr>
        <p:spPr>
          <a:xfrm>
            <a:off x="463552" y="243457"/>
            <a:ext cx="2562036" cy="67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6"/>
          </p:nvPr>
        </p:nvSpPr>
        <p:spPr>
          <a:xfrm>
            <a:off x="3294286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7"/>
          </p:nvPr>
        </p:nvSpPr>
        <p:spPr>
          <a:xfrm>
            <a:off x="3294286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</a:defRPr>
            </a:lvl1pPr>
            <a:lvl2pPr lvl="1" algn="r">
              <a:buNone/>
              <a:defRPr sz="1300">
                <a:solidFill>
                  <a:schemeClr val="lt1"/>
                </a:solidFill>
              </a:defRPr>
            </a:lvl2pPr>
            <a:lvl3pPr lvl="2" algn="r">
              <a:buNone/>
              <a:defRPr sz="1300">
                <a:solidFill>
                  <a:schemeClr val="lt1"/>
                </a:solidFill>
              </a:defRPr>
            </a:lvl3pPr>
            <a:lvl4pPr lvl="3" algn="r">
              <a:buNone/>
              <a:defRPr sz="1300">
                <a:solidFill>
                  <a:schemeClr val="lt1"/>
                </a:solidFill>
              </a:defRPr>
            </a:lvl4pPr>
            <a:lvl5pPr lvl="4" algn="r">
              <a:buNone/>
              <a:defRPr sz="1300">
                <a:solidFill>
                  <a:schemeClr val="lt1"/>
                </a:solidFill>
              </a:defRPr>
            </a:lvl5pPr>
            <a:lvl6pPr lvl="5" algn="r">
              <a:buNone/>
              <a:defRPr sz="1300">
                <a:solidFill>
                  <a:schemeClr val="lt1"/>
                </a:solidFill>
              </a:defRPr>
            </a:lvl6pPr>
            <a:lvl7pPr lvl="6" algn="r">
              <a:buNone/>
              <a:defRPr sz="1300">
                <a:solidFill>
                  <a:schemeClr val="lt1"/>
                </a:solidFill>
              </a:defRPr>
            </a:lvl7pPr>
            <a:lvl8pPr lvl="7" algn="r">
              <a:buNone/>
              <a:defRPr sz="1300">
                <a:solidFill>
                  <a:schemeClr val="lt1"/>
                </a:solidFill>
              </a:defRPr>
            </a:lvl8pPr>
            <a:lvl9pPr lvl="8" algn="r">
              <a:buNone/>
              <a:defRPr sz="13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3 column photo">
  <p:cSld name="*Title and Subtitle: 3 column phot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1"/>
          </p:nvPr>
        </p:nvSpPr>
        <p:spPr>
          <a:xfrm>
            <a:off x="451800" y="746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457199" y="3711575"/>
            <a:ext cx="2679698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3"/>
          </p:nvPr>
        </p:nvSpPr>
        <p:spPr>
          <a:xfrm>
            <a:off x="3302949" y="3711575"/>
            <a:ext cx="2679695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4"/>
          </p:nvPr>
        </p:nvSpPr>
        <p:spPr>
          <a:xfrm>
            <a:off x="6159500" y="3711575"/>
            <a:ext cx="2679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45700" bIns="45700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 sz="1400"/>
            </a:lvl1pPr>
            <a:lvl2pPr marL="914400" lvl="1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—"/>
              <a:defRPr sz="14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>
            <a:spLocks noGrp="1"/>
          </p:cNvSpPr>
          <p:nvPr>
            <p:ph type="pic" idx="5"/>
          </p:nvPr>
        </p:nvSpPr>
        <p:spPr>
          <a:xfrm>
            <a:off x="457199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8" name="Google Shape;88;p11"/>
          <p:cNvSpPr>
            <a:spLocks noGrp="1"/>
          </p:cNvSpPr>
          <p:nvPr>
            <p:ph type="pic" idx="6"/>
          </p:nvPr>
        </p:nvSpPr>
        <p:spPr>
          <a:xfrm>
            <a:off x="330295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89" name="Google Shape;89;p11"/>
          <p:cNvSpPr>
            <a:spLocks noGrp="1"/>
          </p:cNvSpPr>
          <p:nvPr>
            <p:ph type="pic" idx="7"/>
          </p:nvPr>
        </p:nvSpPr>
        <p:spPr>
          <a:xfrm>
            <a:off x="6159500" y="1657349"/>
            <a:ext cx="2679700" cy="205422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cxnSp>
        <p:nvCxnSpPr>
          <p:cNvPr id="90" name="Google Shape;90;p11"/>
          <p:cNvCxnSpPr/>
          <p:nvPr/>
        </p:nvCxnSpPr>
        <p:spPr>
          <a:xfrm>
            <a:off x="321992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6078494" y="1521151"/>
            <a:ext cx="0" cy="327304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>
            <a:spLocks noGrp="1"/>
          </p:cNvSpPr>
          <p:nvPr>
            <p:ph type="media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0" tIns="137160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harts, Graphs, Tables">
  <p:cSld name="*Charts, Graphs, Table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466201" y="3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body" idx="1"/>
          </p:nvPr>
        </p:nvSpPr>
        <p:spPr>
          <a:xfrm>
            <a:off x="457201" y="1417579"/>
            <a:ext cx="8373000" cy="30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▪"/>
              <a:defRPr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2"/>
          </p:nvPr>
        </p:nvSpPr>
        <p:spPr>
          <a:xfrm>
            <a:off x="443576" y="62768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3"/>
          </p:nvPr>
        </p:nvSpPr>
        <p:spPr>
          <a:xfrm>
            <a:off x="443573" y="4457863"/>
            <a:ext cx="3711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050"/>
              <a:buNone/>
              <a:defRPr sz="105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—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Content 9">
  <p:cSld name="*Title and Content_9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3215550" y="4780050"/>
            <a:ext cx="2856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888888"/>
                </a:solidFill>
              </a:rPr>
              <a:t>eRD115 - Barrel Imaging Calorimeter</a:t>
            </a:r>
            <a:endParaRPr sz="900">
              <a:solidFill>
                <a:srgbClr val="888888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396275" y="4753875"/>
            <a:ext cx="1563000" cy="2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7864225" y="4760400"/>
            <a:ext cx="11136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471125" y="4873057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, Subtitle and Bullets">
  <p:cSld name="*Title, Subtitle and 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body" idx="1"/>
          </p:nvPr>
        </p:nvSpPr>
        <p:spPr>
          <a:xfrm>
            <a:off x="457200" y="588175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2"/>
          </p:nvPr>
        </p:nvSpPr>
        <p:spPr>
          <a:xfrm>
            <a:off x="457200" y="1431925"/>
            <a:ext cx="7315200" cy="327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*Section Break">
  <p:cSld name="*Section Brea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4"/>
          <p:cNvPicPr preferRelativeResize="0"/>
          <p:nvPr/>
        </p:nvPicPr>
        <p:blipFill rotWithShape="1">
          <a:blip r:embed="rId2">
            <a:alphaModFix amt="90000"/>
          </a:blip>
          <a:srcRect l="7274" t="-202" r="7262" b="14537"/>
          <a:stretch/>
        </p:blipFill>
        <p:spPr>
          <a:xfrm>
            <a:off x="0" y="-10684"/>
            <a:ext cx="9144000" cy="4499372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71" cy="448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0" rIns="0" bIns="1828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">
  <p:cSld name="Closing slide Argonn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2">
            <a:alphaModFix amt="90000"/>
          </a:blip>
          <a:srcRect l="7272" t="-206" r="7264" b="2070"/>
          <a:stretch/>
        </p:blipFill>
        <p:spPr>
          <a:xfrm>
            <a:off x="0" y="-10684"/>
            <a:ext cx="9144000" cy="5154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Argonne DOE">
  <p:cSld name="Closing slide Argonne DO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2">
            <a:alphaModFix amt="90000"/>
          </a:blip>
          <a:srcRect l="7274" t="-204" r="7262" b="2069"/>
          <a:stretch/>
        </p:blipFill>
        <p:spPr>
          <a:xfrm>
            <a:off x="0" y="-10684"/>
            <a:ext cx="9144000" cy="5154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50" y="4484325"/>
            <a:ext cx="914400" cy="6591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200" y="4488675"/>
            <a:ext cx="914400" cy="65815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2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227329" y="914400"/>
            <a:ext cx="5002306" cy="2057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-1271" y="914400"/>
            <a:ext cx="228600" cy="205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7"/>
          <p:cNvSpPr>
            <a:spLocks noGrp="1"/>
          </p:cNvSpPr>
          <p:nvPr>
            <p:ph type="pic" idx="3"/>
          </p:nvPr>
        </p:nvSpPr>
        <p:spPr>
          <a:xfrm>
            <a:off x="5229542" y="914400"/>
            <a:ext cx="3911600" cy="2057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54" name="Google Shape;54;p7"/>
          <p:cNvSpPr txBox="1">
            <a:spLocks noGrp="1"/>
          </p:cNvSpPr>
          <p:nvPr>
            <p:ph type="subTitle" idx="4"/>
          </p:nvPr>
        </p:nvSpPr>
        <p:spPr>
          <a:xfrm>
            <a:off x="463552" y="238125"/>
            <a:ext cx="4765990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  <a:defRPr sz="16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5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6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7"/>
          </p:nvPr>
        </p:nvSpPr>
        <p:spPr>
          <a:xfrm>
            <a:off x="331565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8"/>
          </p:nvPr>
        </p:nvSpPr>
        <p:spPr>
          <a:xfrm>
            <a:off x="331565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9"/>
          </p:nvPr>
        </p:nvSpPr>
        <p:spPr>
          <a:xfrm>
            <a:off x="6118671" y="4298950"/>
            <a:ext cx="2720529" cy="420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 Only">
  <p:cSld name="*Title and Sub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457200" y="591325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2 column">
  <p:cSld name="*Title and Subtitle: 2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457200" y="1984334"/>
            <a:ext cx="4085546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3"/>
          </p:nvPr>
        </p:nvSpPr>
        <p:spPr>
          <a:xfrm>
            <a:off x="4728673" y="1984334"/>
            <a:ext cx="4110527" cy="272101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37150" tIns="91425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—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4"/>
          </p:nvPr>
        </p:nvSpPr>
        <p:spPr>
          <a:xfrm>
            <a:off x="457200" y="1435694"/>
            <a:ext cx="4085546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5"/>
          </p:nvPr>
        </p:nvSpPr>
        <p:spPr>
          <a:xfrm>
            <a:off x="4728673" y="1435694"/>
            <a:ext cx="4110527" cy="54864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37150" tIns="0" rIns="0" bIns="9142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Title and Subtitle: 4 block big idea">
  <p:cSld name="*Title and Subtitle: 4 block big idea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457200" y="746400"/>
            <a:ext cx="83820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2pPr>
            <a:lvl3pPr marL="1371600" lvl="2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—"/>
              <a:defRPr/>
            </a:lvl4pPr>
            <a:lvl5pPr marL="2286000" lvl="4" indent="-3429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819628" y="1657348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3"/>
          </p:nvPr>
        </p:nvSpPr>
        <p:spPr>
          <a:xfrm>
            <a:off x="4631138" y="1657349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4"/>
          </p:nvPr>
        </p:nvSpPr>
        <p:spPr>
          <a:xfrm>
            <a:off x="81962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body" idx="5"/>
          </p:nvPr>
        </p:nvSpPr>
        <p:spPr>
          <a:xfrm>
            <a:off x="4631138" y="3174781"/>
            <a:ext cx="3723118" cy="142646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82875" tIns="182875" rIns="91425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—"/>
              <a:defRPr sz="1600" b="1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 b="1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435608"/>
            <a:ext cx="7315200" cy="326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—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7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53400" y="0"/>
            <a:ext cx="914400" cy="65815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C35EA4"/>
          </p15:clr>
        </p15:guide>
        <p15:guide id="2" orient="horz" pos="1620">
          <p15:clr>
            <a:srgbClr val="C35EA4"/>
          </p15:clr>
        </p15:guide>
        <p15:guide id="3" pos="144">
          <p15:clr>
            <a:srgbClr val="C35EA4"/>
          </p15:clr>
        </p15:guide>
        <p15:guide id="4" pos="288">
          <p15:clr>
            <a:srgbClr val="C35EA4"/>
          </p15:clr>
        </p15:guide>
        <p15:guide id="5" orient="horz" pos="576">
          <p15:clr>
            <a:srgbClr val="C35EA4"/>
          </p15:clr>
        </p15:guide>
        <p15:guide id="6" orient="horz" pos="2964">
          <p15:clr>
            <a:srgbClr val="C35EA4"/>
          </p15:clr>
        </p15:guide>
        <p15:guide id="7" pos="5568">
          <p15:clr>
            <a:srgbClr val="C35EA4"/>
          </p15:clr>
        </p15:guide>
        <p15:guide id="8" orient="horz" pos="902">
          <p15:clr>
            <a:srgbClr val="C35EA4"/>
          </p15:clr>
        </p15:guide>
        <p15:guide id="9" orient="horz" pos="780">
          <p15:clr>
            <a:srgbClr val="C35EA4"/>
          </p15:clr>
        </p15:guide>
        <p15:guide id="10" orient="horz" pos="150">
          <p15:clr>
            <a:srgbClr val="C35EA4"/>
          </p15:clr>
        </p15:guide>
        <p15:guide id="11" orient="horz" pos="3132">
          <p15:clr>
            <a:srgbClr val="C35EA4"/>
          </p15:clr>
        </p15:guide>
        <p15:guide id="12" orient="horz" pos="104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hyperlink" Target="https://docs.google.com/document/d/13DvM6Z2TX-2Ww00Jdv6IsXUdIgTkUVudqw4V3lwxdjE/edit?tab=t.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pFgSSNhw1Qt11tSYwImSQFgPX04r0HCH?usp=drive_lin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epic-eic.org/documents/keywords.html" TargetMode="External"/><Relationship Id="rId5" Type="http://schemas.openxmlformats.org/officeDocument/2006/relationships/hyperlink" Target="https://www.epic-eic.org/documents/zenodo.html" TargetMode="External"/><Relationship Id="rId4" Type="http://schemas.openxmlformats.org/officeDocument/2006/relationships/hyperlink" Target="https://anl.app.box.com/folder/258531815600?s=xhwn32gct7cie83e339sci7icuklic8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OTsIyT4LndkDadimq_GZSM2umL1KWQ6iubNrnQTcrs/edit?gid=1038568071#gid=103856807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ic-eic.org/documents/note_proces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3DvM6Z2TX-2Ww00Jdv6IsXUdIgTkUVudqw4V3lwxdjE/edit?tab=t.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jOTsIyT4LndkDadimq_GZSM2umL1KWQ6iubNrnQTcrs/edit?gid=1038568071#gid=1038568071" TargetMode="External"/><Relationship Id="rId5" Type="http://schemas.openxmlformats.org/officeDocument/2006/relationships/hyperlink" Target="https://www.epic-eic.org/documents/note_process.html" TargetMode="External"/><Relationship Id="rId4" Type="http://schemas.openxmlformats.org/officeDocument/2006/relationships/hyperlink" Target="https://docs.google.com/spreadsheets/d/1oAufF7j5p1cdh9z_LJFRy3VJ9ry4xgrocYTSKKrkhe8/edit?gid=2084003790#gid=20840037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drive/folders/1S-EW-1fgnJoTk0EwkGW9m4O4vjXIqVUb?usp=share_link" TargetMode="External"/><Relationship Id="rId2" Type="http://schemas.openxmlformats.org/officeDocument/2006/relationships/hyperlink" Target="https://forms.gle/mQfvrLQc5uWiuYgr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document/d/14rHAzDIJ31Zk_wSuJSbWZ4-DhjhKIOe_EWh0inwLjj0/edit?usp=share_link" TargetMode="External"/><Relationship Id="rId5" Type="http://schemas.openxmlformats.org/officeDocument/2006/relationships/hyperlink" Target="https://docs.google.com/document/d/1uQotQH5zRemZsMfLfL23IF3QRm423UyEJc_dGVcVEMA/edit?usp=share_link" TargetMode="External"/><Relationship Id="rId4" Type="http://schemas.openxmlformats.org/officeDocument/2006/relationships/hyperlink" Target="https://docs.google.com/document/d/11U1wtKKSqZRvzlW3dKlp7KwlleecKKoy0vIAa_7aFGY/edit?usp=share_link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jlab.org/event/934/contributions/16995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ndico.jlab.org/event/934/contributions/16995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lab.org/event/934/contributions/16995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lab.org/event/934/contributions/16996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/>
          <p:nvPr/>
        </p:nvSpPr>
        <p:spPr>
          <a:xfrm>
            <a:off x="5229500" y="923400"/>
            <a:ext cx="39117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l="12160" t="20296" r="19752" b="17425"/>
          <a:stretch/>
        </p:blipFill>
        <p:spPr>
          <a:xfrm>
            <a:off x="5825500" y="922387"/>
            <a:ext cx="2719712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>
            <a:spLocks noGrp="1"/>
          </p:cNvSpPr>
          <p:nvPr>
            <p:ph type="ctrTitle"/>
          </p:nvPr>
        </p:nvSpPr>
        <p:spPr>
          <a:xfrm>
            <a:off x="227329" y="923382"/>
            <a:ext cx="5002306" cy="2057400"/>
          </a:xfrm>
          <a:prstGeom prst="rect">
            <a:avLst/>
          </a:prstGeom>
          <a:solidFill>
            <a:schemeClr val="accent2">
              <a:alpha val="84705"/>
            </a:schemeClr>
          </a:solidFill>
          <a:ln>
            <a:noFill/>
          </a:ln>
        </p:spPr>
        <p:txBody>
          <a:bodyPr spcFirstLastPara="1" wrap="square" lIns="228600" tIns="0" rIns="18287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dirty="0"/>
              <a:t>News</a:t>
            </a:r>
            <a:endParaRPr dirty="0"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3"/>
          </p:nvPr>
        </p:nvSpPr>
        <p:spPr>
          <a:xfrm>
            <a:off x="463550" y="243450"/>
            <a:ext cx="36207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 i="1"/>
              <a:t>The ePIC Barrel Imaging Calorimeter</a:t>
            </a:r>
            <a:endParaRPr i="1"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46990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Jessica Metcalfe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5"/>
          </p:nvPr>
        </p:nvSpPr>
        <p:spPr>
          <a:xfrm>
            <a:off x="46990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/>
              <a:t>Argonne National Laboratory</a:t>
            </a:r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8"/>
          </p:nvPr>
        </p:nvSpPr>
        <p:spPr>
          <a:xfrm>
            <a:off x="6118671" y="3229520"/>
            <a:ext cx="2692871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BIC General Meeting</a:t>
            </a:r>
            <a:endParaRPr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118671" y="3533777"/>
            <a:ext cx="2692871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en-US" dirty="0"/>
              <a:t>July 25, 2025</a:t>
            </a:r>
            <a:endParaRPr dirty="0"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6452056" y="1258768"/>
            <a:ext cx="123600" cy="79800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4" name="Google Shape;124;p16"/>
          <p:cNvCxnSpPr/>
          <p:nvPr/>
        </p:nvCxnSpPr>
        <p:spPr>
          <a:xfrm rot="10800000" flipH="1">
            <a:off x="6575792" y="114868"/>
            <a:ext cx="562800" cy="11439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" name="Google Shape;125;p16"/>
          <p:cNvGrpSpPr/>
          <p:nvPr/>
        </p:nvGrpSpPr>
        <p:grpSpPr>
          <a:xfrm>
            <a:off x="7152840" y="1817224"/>
            <a:ext cx="1457013" cy="1076339"/>
            <a:chOff x="7019315" y="2562024"/>
            <a:chExt cx="1457013" cy="1076339"/>
          </a:xfrm>
        </p:grpSpPr>
        <p:pic>
          <p:nvPicPr>
            <p:cNvPr id="126" name="Google Shape;126;p16"/>
            <p:cNvPicPr preferRelativeResize="0"/>
            <p:nvPr/>
          </p:nvPicPr>
          <p:blipFill rotWithShape="1">
            <a:blip r:embed="rId4">
              <a:alphaModFix/>
            </a:blip>
            <a:srcRect l="45500" t="11925" r="16655"/>
            <a:stretch/>
          </p:blipFill>
          <p:spPr>
            <a:xfrm>
              <a:off x="7595500" y="2576880"/>
              <a:ext cx="880828" cy="1045904"/>
            </a:xfrm>
            <a:prstGeom prst="rect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127" name="Google Shape;127;p16"/>
            <p:cNvSpPr/>
            <p:nvPr/>
          </p:nvSpPr>
          <p:spPr>
            <a:xfrm>
              <a:off x="7019315" y="3209724"/>
              <a:ext cx="123600" cy="79800"/>
            </a:xfrm>
            <a:prstGeom prst="rect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" name="Google Shape;128;p16"/>
            <p:cNvCxnSpPr/>
            <p:nvPr/>
          </p:nvCxnSpPr>
          <p:spPr>
            <a:xfrm rot="10800000" flipH="1">
              <a:off x="7143051" y="2562024"/>
              <a:ext cx="442800" cy="647700"/>
            </a:xfrm>
            <a:prstGeom prst="straightConnector1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16"/>
            <p:cNvCxnSpPr/>
            <p:nvPr/>
          </p:nvCxnSpPr>
          <p:spPr>
            <a:xfrm>
              <a:off x="7143051" y="3289463"/>
              <a:ext cx="447600" cy="348900"/>
            </a:xfrm>
            <a:prstGeom prst="straightConnector1">
              <a:avLst/>
            </a:prstGeom>
            <a:noFill/>
            <a:ln w="28575" cap="flat" cmpd="sng">
              <a:solidFill>
                <a:srgbClr val="0B539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30" name="Google Shape;130;p16"/>
          <p:cNvCxnSpPr/>
          <p:nvPr/>
        </p:nvCxnSpPr>
        <p:spPr>
          <a:xfrm rot="10800000" flipH="1">
            <a:off x="6575792" y="1106907"/>
            <a:ext cx="577200" cy="231600"/>
          </a:xfrm>
          <a:prstGeom prst="straightConnector1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1" name="Google Shape;131;p16"/>
          <p:cNvPicPr preferRelativeResize="0"/>
          <p:nvPr/>
        </p:nvPicPr>
        <p:blipFill rotWithShape="1">
          <a:blip r:embed="rId5">
            <a:alphaModFix/>
          </a:blip>
          <a:srcRect l="7452" t="6676" r="7859" b="1865"/>
          <a:stretch/>
        </p:blipFill>
        <p:spPr>
          <a:xfrm>
            <a:off x="7148032" y="123886"/>
            <a:ext cx="861763" cy="982873"/>
          </a:xfrm>
          <a:prstGeom prst="rect">
            <a:avLst/>
          </a:prstGeom>
          <a:noFill/>
          <a:ln w="2857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Project Phases</a:t>
            </a:r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57" name="Google Shape;257;p22"/>
          <p:cNvSpPr/>
          <p:nvPr/>
        </p:nvSpPr>
        <p:spPr>
          <a:xfrm>
            <a:off x="472925" y="1148425"/>
            <a:ext cx="2162400" cy="5670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PED: Preliminary Design</a:t>
            </a:r>
            <a:endParaRPr sz="1300"/>
          </a:p>
        </p:txBody>
      </p:sp>
      <p:sp>
        <p:nvSpPr>
          <p:cNvPr id="258" name="Google Shape;258;p22"/>
          <p:cNvSpPr/>
          <p:nvPr/>
        </p:nvSpPr>
        <p:spPr>
          <a:xfrm>
            <a:off x="2477825" y="1148425"/>
            <a:ext cx="2031900" cy="567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PED: Final Design</a:t>
            </a:r>
            <a:endParaRPr sz="1300"/>
          </a:p>
        </p:txBody>
      </p:sp>
      <p:sp>
        <p:nvSpPr>
          <p:cNvPr id="259" name="Google Shape;259;p22"/>
          <p:cNvSpPr/>
          <p:nvPr/>
        </p:nvSpPr>
        <p:spPr>
          <a:xfrm>
            <a:off x="4356650" y="1148425"/>
            <a:ext cx="2288400" cy="567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Preproduction</a:t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1773975" y="2897150"/>
            <a:ext cx="604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sp>
        <p:nvSpPr>
          <p:cNvPr id="261" name="Google Shape;261;p22"/>
          <p:cNvSpPr/>
          <p:nvPr/>
        </p:nvSpPr>
        <p:spPr>
          <a:xfrm>
            <a:off x="6477175" y="1148425"/>
            <a:ext cx="2346300" cy="567000"/>
          </a:xfrm>
          <a:prstGeom prst="chevron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Production</a:t>
            </a:r>
            <a:endParaRPr/>
          </a:p>
        </p:txBody>
      </p:sp>
      <p:pic>
        <p:nvPicPr>
          <p:cNvPr id="262" name="Google Shape;262;p22" title="Screenshot 2025-04-09 at 7.10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592" y="1715425"/>
            <a:ext cx="602662" cy="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2"/>
          <p:cNvSpPr txBox="1"/>
          <p:nvPr/>
        </p:nvSpPr>
        <p:spPr>
          <a:xfrm>
            <a:off x="1490575" y="2193850"/>
            <a:ext cx="207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Preliminary Design Review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August 2025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4" name="Google Shape;264;p22" title="Screenshot 2025-04-09 at 7.10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55992" y="1715425"/>
            <a:ext cx="602662" cy="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/>
        </p:nvSpPr>
        <p:spPr>
          <a:xfrm>
            <a:off x="3547975" y="2193850"/>
            <a:ext cx="2078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Final Design Review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Spring/Summer 2026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6" name="Google Shape;266;p22" title="Screenshot 2025-04-09 at 7.10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192" y="1715425"/>
            <a:ext cx="602662" cy="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2"/>
          <p:cNvSpPr txBox="1"/>
          <p:nvPr/>
        </p:nvSpPr>
        <p:spPr>
          <a:xfrm>
            <a:off x="5529175" y="2193850"/>
            <a:ext cx="2346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Need CD3 approval to start production articles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~early 2027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</a:rPr>
              <a:t>Production Readiness Review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68" name="Google Shape;268;p22" title="Screenshot 2025-04-09 at 7.10.0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8392" y="1715425"/>
            <a:ext cx="602662" cy="5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/>
          <p:nvPr/>
        </p:nvSpPr>
        <p:spPr>
          <a:xfrm>
            <a:off x="8120100" y="2294700"/>
            <a:ext cx="10239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</a:rPr>
              <a:t>Deliver BIC to BNL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6"/>
                </a:solidFill>
              </a:rPr>
              <a:t>Dec 2031</a:t>
            </a:r>
            <a:endParaRPr b="1" dirty="0">
              <a:solidFill>
                <a:schemeClr val="accent6"/>
              </a:solidFill>
            </a:endParaRPr>
          </a:p>
        </p:txBody>
      </p:sp>
      <p:sp>
        <p:nvSpPr>
          <p:cNvPr id="270" name="Google Shape;270;p22"/>
          <p:cNvSpPr txBox="1"/>
          <p:nvPr/>
        </p:nvSpPr>
        <p:spPr>
          <a:xfrm>
            <a:off x="629825" y="3057325"/>
            <a:ext cx="3726900" cy="1935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AstroPix v3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BabyBCal &amp; Lanky BCal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Individual components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First (second) test articles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71" name="Google Shape;271;p22"/>
          <p:cNvSpPr txBox="1"/>
          <p:nvPr/>
        </p:nvSpPr>
        <p:spPr>
          <a:xfrm>
            <a:off x="4509725" y="3057325"/>
            <a:ext cx="2078400" cy="1935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AstroPix v5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One full sector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Final designs (90%)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Production style procedures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AstroPix v6 tests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72" name="Google Shape;272;p22"/>
          <p:cNvSpPr txBox="1"/>
          <p:nvPr/>
        </p:nvSpPr>
        <p:spPr>
          <a:xfrm>
            <a:off x="6929475" y="3057325"/>
            <a:ext cx="2078400" cy="1935900"/>
          </a:xfrm>
          <a:prstGeom prst="rect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AstroPix v6</a:t>
            </a: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>
                <a:solidFill>
                  <a:schemeClr val="dk1"/>
                </a:solidFill>
              </a:rPr>
              <a:t>48 sectors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FB996-1927-5FAE-9922-E8C5A7F6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BIC Logo Contest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65BD2-D1B9-5F17-A119-8DC9DEC85C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786799-6CB8-AF45-AAF7-65640E6F88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your favorite—voting link sent after meeting</a:t>
            </a:r>
          </a:p>
        </p:txBody>
      </p:sp>
      <p:pic>
        <p:nvPicPr>
          <p:cNvPr id="6" name="Picture 5" descr="A logo with a circular design&#10;&#10;AI-generated content may be incorrect.">
            <a:extLst>
              <a:ext uri="{FF2B5EF4-FFF2-40B4-BE49-F238E27FC236}">
                <a16:creationId xmlns:a16="http://schemas.microsoft.com/office/drawing/2014/main" id="{955977E3-144F-9420-2E7D-37302B13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03404"/>
            <a:ext cx="2224770" cy="1557618"/>
          </a:xfrm>
          <a:prstGeom prst="rect">
            <a:avLst/>
          </a:prstGeom>
        </p:spPr>
      </p:pic>
      <p:pic>
        <p:nvPicPr>
          <p:cNvPr id="8" name="Picture 7" descr="A black text with black letters&#10;&#10;AI-generated content may be incorrect.">
            <a:extLst>
              <a:ext uri="{FF2B5EF4-FFF2-40B4-BE49-F238E27FC236}">
                <a16:creationId xmlns:a16="http://schemas.microsoft.com/office/drawing/2014/main" id="{1535562E-32E2-BB86-47B5-DFD460C36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38" y="1386630"/>
            <a:ext cx="2322985" cy="1075510"/>
          </a:xfrm>
          <a:prstGeom prst="rect">
            <a:avLst/>
          </a:prstGeom>
        </p:spPr>
      </p:pic>
      <p:pic>
        <p:nvPicPr>
          <p:cNvPr id="10" name="Picture 9" descr="A close-up of a calorimeter&#10;&#10;AI-generated content may be incorrect.">
            <a:extLst>
              <a:ext uri="{FF2B5EF4-FFF2-40B4-BE49-F238E27FC236}">
                <a16:creationId xmlns:a16="http://schemas.microsoft.com/office/drawing/2014/main" id="{5D94D2B1-62FB-4444-2865-FC35FE453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2481" y="1029625"/>
            <a:ext cx="2224770" cy="1417281"/>
          </a:xfrm>
          <a:prstGeom prst="rect">
            <a:avLst/>
          </a:prstGeom>
        </p:spPr>
      </p:pic>
      <p:pic>
        <p:nvPicPr>
          <p:cNvPr id="12" name="Picture 11" descr="A logo with text and a chip&#10;&#10;AI-generated content may be incorrect.">
            <a:extLst>
              <a:ext uri="{FF2B5EF4-FFF2-40B4-BE49-F238E27FC236}">
                <a16:creationId xmlns:a16="http://schemas.microsoft.com/office/drawing/2014/main" id="{2A9EE1C7-9F8B-9EB6-3612-1AA2D4E948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540" y="3062866"/>
            <a:ext cx="2009306" cy="1489310"/>
          </a:xfrm>
          <a:prstGeom prst="rect">
            <a:avLst/>
          </a:prstGeom>
        </p:spPr>
      </p:pic>
      <p:pic>
        <p:nvPicPr>
          <p:cNvPr id="14" name="Picture 13" descr="A logo with text and letters&#10;&#10;AI-generated content may be incorrect.">
            <a:extLst>
              <a:ext uri="{FF2B5EF4-FFF2-40B4-BE49-F238E27FC236}">
                <a16:creationId xmlns:a16="http://schemas.microsoft.com/office/drawing/2014/main" id="{239BE45D-AE6D-CB1D-2550-CF8C88988A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4937" y="2932415"/>
            <a:ext cx="2236277" cy="1619760"/>
          </a:xfrm>
          <a:prstGeom prst="rect">
            <a:avLst/>
          </a:prstGeom>
        </p:spPr>
      </p:pic>
      <p:pic>
        <p:nvPicPr>
          <p:cNvPr id="16" name="Picture 15" descr="A black and blue circle with black text&#10;&#10;AI-generated content may be incorrect.">
            <a:extLst>
              <a:ext uri="{FF2B5EF4-FFF2-40B4-BE49-F238E27FC236}">
                <a16:creationId xmlns:a16="http://schemas.microsoft.com/office/drawing/2014/main" id="{896F62B9-9FC4-E5C1-DAA8-E4C20F73AF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7155" y="2980602"/>
            <a:ext cx="1735422" cy="169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00" cy="4488600"/>
          </a:xfrm>
          <a:prstGeom prst="rect">
            <a:avLst/>
          </a:prstGeom>
        </p:spPr>
        <p:txBody>
          <a:bodyPr spcFirstLastPara="1" wrap="square" lIns="457200" tIns="0" rIns="0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</a:t>
            </a:r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298" name="Google Shape;298;p25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99" name="Google Shape;29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188" y="746402"/>
            <a:ext cx="6954025" cy="4403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306" name="Google Shape;306;p26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307" name="Google Shape;307;p26"/>
          <p:cNvPicPr preferRelativeResize="0"/>
          <p:nvPr/>
        </p:nvPicPr>
        <p:blipFill rotWithShape="1">
          <a:blip r:embed="rId3">
            <a:alphaModFix/>
          </a:blip>
          <a:srcRect r="37300" b="75951"/>
          <a:stretch/>
        </p:blipFill>
        <p:spPr>
          <a:xfrm>
            <a:off x="550500" y="680525"/>
            <a:ext cx="8381998" cy="203596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6"/>
          <p:cNvSpPr txBox="1"/>
          <p:nvPr/>
        </p:nvSpPr>
        <p:spPr>
          <a:xfrm>
            <a:off x="545850" y="2634725"/>
            <a:ext cx="68547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ePIC Collaboration: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international user organization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responsible for community needs, physics performance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Detector Subsystem Collaboration → Red Team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DSL’s Detector Subsystem Leads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provide oversight to the BIC collaboration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Detector Subsystem Technical Contact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also BIC project manager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309" name="Google Shape;309;p26"/>
          <p:cNvPicPr preferRelativeResize="0"/>
          <p:nvPr/>
        </p:nvPicPr>
        <p:blipFill rotWithShape="1">
          <a:blip r:embed="rId3">
            <a:alphaModFix/>
          </a:blip>
          <a:srcRect t="68381" r="76689"/>
          <a:stretch/>
        </p:blipFill>
        <p:spPr>
          <a:xfrm>
            <a:off x="7400675" y="3634650"/>
            <a:ext cx="1620977" cy="1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Organization Chart</a:t>
            </a:r>
            <a:endParaRPr/>
          </a:p>
        </p:txBody>
      </p:sp>
      <p:sp>
        <p:nvSpPr>
          <p:cNvPr id="316" name="Google Shape;316;p27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/>
          </a:blip>
          <a:srcRect l="41690" b="75951"/>
          <a:stretch/>
        </p:blipFill>
        <p:spPr>
          <a:xfrm>
            <a:off x="778534" y="452787"/>
            <a:ext cx="7497841" cy="195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/>
          <p:nvPr/>
        </p:nvSpPr>
        <p:spPr>
          <a:xfrm>
            <a:off x="545850" y="2487250"/>
            <a:ext cx="64347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</a:rPr>
              <a:t>EIC Project: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DOE funded project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accelerator &amp; detector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responsible for building/delivering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US funds for the project are controlled by the Project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BIC reports to the EM Calorimeter Control Account Manager (CAM)</a:t>
            </a:r>
            <a:endParaRPr sz="1800" dirty="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Institutes receive funds via a contract with Statement of Work (SOW)</a:t>
            </a:r>
            <a:endParaRPr sz="1800" dirty="0">
              <a:solidFill>
                <a:schemeClr val="dk1"/>
              </a:solidFill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 rotWithShape="1">
          <a:blip r:embed="rId3">
            <a:alphaModFix/>
          </a:blip>
          <a:srcRect t="68381" r="76689"/>
          <a:stretch/>
        </p:blipFill>
        <p:spPr>
          <a:xfrm>
            <a:off x="7400675" y="3634650"/>
            <a:ext cx="1620977" cy="139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Project Management Team</a:t>
            </a:r>
            <a:endParaRPr/>
          </a:p>
        </p:txBody>
      </p:sp>
      <p:sp>
        <p:nvSpPr>
          <p:cNvPr id="326" name="Google Shape;326;p2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27" name="Google Shape;327;p28"/>
          <p:cNvPicPr preferRelativeResize="0"/>
          <p:nvPr/>
        </p:nvPicPr>
        <p:blipFill rotWithShape="1">
          <a:blip r:embed="rId3">
            <a:alphaModFix/>
          </a:blip>
          <a:srcRect l="42177" t="9033" r="36841" b="75712"/>
          <a:stretch/>
        </p:blipFill>
        <p:spPr>
          <a:xfrm>
            <a:off x="3590925" y="823725"/>
            <a:ext cx="2339850" cy="10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8"/>
          <p:cNvPicPr preferRelativeResize="0"/>
          <p:nvPr/>
        </p:nvPicPr>
        <p:blipFill rotWithShape="1">
          <a:blip r:embed="rId3">
            <a:alphaModFix/>
          </a:blip>
          <a:srcRect t="24287" b="65664"/>
          <a:stretch/>
        </p:blipFill>
        <p:spPr>
          <a:xfrm>
            <a:off x="457200" y="1901050"/>
            <a:ext cx="8560225" cy="544724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 txBox="1"/>
          <p:nvPr/>
        </p:nvSpPr>
        <p:spPr>
          <a:xfrm>
            <a:off x="362725" y="823725"/>
            <a:ext cx="301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BIC Project Management Team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30" name="Google Shape;330;p28"/>
          <p:cNvSpPr txBox="1"/>
          <p:nvPr/>
        </p:nvSpPr>
        <p:spPr>
          <a:xfrm>
            <a:off x="362725" y="2624250"/>
            <a:ext cx="5192400" cy="16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Purple Team: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manage and support the BIC community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deliver the BIC detector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chemeClr val="dk1"/>
                </a:solidFill>
              </a:rPr>
              <a:t>Green Team Leaders: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manage a major technical area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contact for the BIC community in that technical area</a:t>
            </a:r>
            <a:endParaRPr sz="1500" dirty="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sz="1500" dirty="0">
                <a:solidFill>
                  <a:schemeClr val="dk1"/>
                </a:solidFill>
              </a:rPr>
              <a:t>meet key deliverables and milestones within their area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hlinkClick r:id="rId4"/>
              </a:rPr>
              <a:t>BIC Management Roles &amp; Responsibilities</a:t>
            </a:r>
            <a:endParaRPr sz="1500" dirty="0">
              <a:solidFill>
                <a:schemeClr val="dk1"/>
              </a:solidFill>
            </a:endParaRPr>
          </a:p>
        </p:txBody>
      </p:sp>
      <p:pic>
        <p:nvPicPr>
          <p:cNvPr id="331" name="Google Shape;331;p28" title="IMG_3321.jpg"/>
          <p:cNvPicPr preferRelativeResize="0"/>
          <p:nvPr/>
        </p:nvPicPr>
        <p:blipFill rotWithShape="1">
          <a:blip r:embed="rId5">
            <a:alphaModFix/>
          </a:blip>
          <a:srcRect l="-10534" r="22156"/>
          <a:stretch/>
        </p:blipFill>
        <p:spPr>
          <a:xfrm>
            <a:off x="6013575" y="2571751"/>
            <a:ext cx="2638423" cy="2474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Meeting Schedule</a:t>
            </a:r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39" name="Google Shape;33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825" y="793650"/>
            <a:ext cx="7777811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BIC Meeting Indico Calendar</a:t>
            </a:r>
            <a:endParaRPr/>
          </a:p>
        </p:txBody>
      </p:sp>
      <p:sp>
        <p:nvSpPr>
          <p:cNvPr id="346" name="Google Shape;346;p30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pic>
        <p:nvPicPr>
          <p:cNvPr id="347" name="Google Shape;34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825" y="746400"/>
            <a:ext cx="7466652" cy="380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Documents</a:t>
            </a:r>
            <a:endParaRPr/>
          </a:p>
        </p:txBody>
      </p:sp>
      <p:sp>
        <p:nvSpPr>
          <p:cNvPr id="354" name="Google Shape;354;p31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55" name="Google Shape;355;p31"/>
          <p:cNvSpPr/>
          <p:nvPr/>
        </p:nvSpPr>
        <p:spPr>
          <a:xfrm>
            <a:off x="6666850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Google Drive</a:t>
            </a:r>
            <a:endParaRPr sz="1800"/>
          </a:p>
        </p:txBody>
      </p:sp>
      <p:sp>
        <p:nvSpPr>
          <p:cNvPr id="356" name="Google Shape;356;p31"/>
          <p:cNvSpPr/>
          <p:nvPr/>
        </p:nvSpPr>
        <p:spPr>
          <a:xfrm>
            <a:off x="3794825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BOX</a:t>
            </a:r>
            <a:endParaRPr sz="1800"/>
          </a:p>
        </p:txBody>
      </p:sp>
      <p:sp>
        <p:nvSpPr>
          <p:cNvPr id="357" name="Google Shape;357;p31"/>
          <p:cNvSpPr/>
          <p:nvPr/>
        </p:nvSpPr>
        <p:spPr>
          <a:xfrm>
            <a:off x="787650" y="846000"/>
            <a:ext cx="1910400" cy="860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65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Zenodo</a:t>
            </a:r>
            <a:endParaRPr sz="1800"/>
          </a:p>
        </p:txBody>
      </p:sp>
      <p:sp>
        <p:nvSpPr>
          <p:cNvPr id="358" name="Google Shape;358;p31"/>
          <p:cNvSpPr txBox="1"/>
          <p:nvPr/>
        </p:nvSpPr>
        <p:spPr>
          <a:xfrm>
            <a:off x="598325" y="1875850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-ePIC endorsed file management system hosted by CERN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-version controlled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-share with collaboration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-searchable by keywords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-critical to get correct </a:t>
            </a:r>
            <a:r>
              <a:rPr lang="en-US" sz="1600" u="sng">
                <a:solidFill>
                  <a:schemeClr val="hlink"/>
                </a:solidFill>
                <a:hlinkClick r:id="rId6"/>
              </a:rPr>
              <a:t>keywords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-epic-eic &amp; bic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59" name="Google Shape;359;p31"/>
          <p:cNvSpPr txBox="1"/>
          <p:nvPr/>
        </p:nvSpPr>
        <p:spPr>
          <a:xfrm>
            <a:off x="3488250" y="1986025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-BOX folder for sharing technical drawings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-Argonne hosted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-request access permissions to anyone in the Purple Team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360" name="Google Shape;360;p31"/>
          <p:cNvSpPr txBox="1"/>
          <p:nvPr/>
        </p:nvSpPr>
        <p:spPr>
          <a:xfrm>
            <a:off x="6462100" y="1986025"/>
            <a:ext cx="2319900" cy="26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-collaborative documents → shared editing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-presentations for reviews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-reference documents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232425"/>
                </a:solidFill>
              </a:rPr>
              <a:t>News</a:t>
            </a:r>
            <a:endParaRPr dirty="0"/>
          </a:p>
        </p:txBody>
      </p:sp>
      <p:sp>
        <p:nvSpPr>
          <p:cNvPr id="137" name="Google Shape;137;p17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402900" y="699875"/>
            <a:ext cx="8490600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/>
              <a:t>EIC/</a:t>
            </a:r>
            <a:r>
              <a:rPr lang="en-US" sz="1600" dirty="0" err="1"/>
              <a:t>ePIC</a:t>
            </a:r>
            <a:r>
              <a:rPr lang="en-US" sz="1600" dirty="0"/>
              <a:t> Collaboration Meeting was held at </a:t>
            </a:r>
            <a:r>
              <a:rPr lang="en-US" sz="1600" dirty="0" err="1"/>
              <a:t>JLab</a:t>
            </a:r>
            <a:r>
              <a:rPr lang="en-US" sz="1600" dirty="0"/>
              <a:t> July 14-18</a:t>
            </a: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r>
              <a:rPr lang="en-US" sz="1600" dirty="0" err="1"/>
              <a:t>AstroPix</a:t>
            </a:r>
            <a:r>
              <a:rPr lang="en-US" sz="1600" dirty="0"/>
              <a:t> Workshop hosted by NASA August 18-20</a:t>
            </a:r>
          </a:p>
          <a:p>
            <a:pPr marL="457200" indent="-330200">
              <a:spcBef>
                <a:spcPts val="600"/>
              </a:spcBef>
              <a:buSzPts val="1600"/>
              <a:buFont typeface="Arial"/>
              <a:buChar char="●"/>
            </a:pPr>
            <a:r>
              <a:rPr lang="en-US" sz="1600" dirty="0"/>
              <a:t>BIC Preliminary Design Review (PDR) September 17-18</a:t>
            </a:r>
          </a:p>
          <a:p>
            <a:pPr marL="457200" lvl="0" indent="-330200" algn="l" rtl="0">
              <a:spcBef>
                <a:spcPts val="600"/>
              </a:spcBef>
              <a:spcAft>
                <a:spcPts val="0"/>
              </a:spcAft>
              <a:buSzPts val="1600"/>
              <a:buChar char="●"/>
            </a:pPr>
            <a:endParaRPr sz="16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Design Document Review/Approval</a:t>
            </a:r>
            <a:endParaRPr/>
          </a:p>
        </p:txBody>
      </p:sp>
      <p:sp>
        <p:nvSpPr>
          <p:cNvPr id="367" name="Google Shape;367;p32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8" name="Google Shape;368;p32"/>
          <p:cNvSpPr txBox="1"/>
          <p:nvPr/>
        </p:nvSpPr>
        <p:spPr>
          <a:xfrm>
            <a:off x="493350" y="850250"/>
            <a:ext cx="8439600" cy="3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Review key designs before fabrication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Review/Approval Log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1) Make the design available on the google drive and fill in description, links, and deadline in the log. Define required approvers.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2) Present at a relevant meeting that is announced 1 week in advance (prefer if documents ready in advance, but not required)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3) Email BIC list and required approvers with request to review by deadline (minimum 1 week after presentation). Provide links to documents, presentation, comment collection document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4) Respond to comments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</a:rPr>
              <a:t>5) Final approval is logged </a:t>
            </a:r>
            <a:endParaRPr sz="1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Presentation/Paper Review Process</a:t>
            </a:r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76" name="Google Shape;376;p33"/>
          <p:cNvSpPr txBox="1"/>
          <p:nvPr/>
        </p:nvSpPr>
        <p:spPr>
          <a:xfrm>
            <a:off x="496200" y="904050"/>
            <a:ext cx="83040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For ALL BIC (or ePIC/EIC) related presentations or paper that will be shared outside the collaboration: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>
                <a:solidFill>
                  <a:schemeClr val="dk1"/>
                </a:solidFill>
              </a:rPr>
              <a:t>review process to ensure the quality and consistency of results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Instructions</a:t>
            </a:r>
            <a:r>
              <a:rPr lang="en-US" sz="1800">
                <a:solidFill>
                  <a:schemeClr val="dk1"/>
                </a:solidFill>
              </a:rPr>
              <a:t>: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submit document via zenodo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request approval in zenodo and send an email notification 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-US" sz="1800">
                <a:solidFill>
                  <a:schemeClr val="dk1"/>
                </a:solidFill>
              </a:rPr>
              <a:t>approvers for BIC should include Green Team Leader and/or Purple Team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>
            <a:spLocks noGrp="1"/>
          </p:cNvSpPr>
          <p:nvPr>
            <p:ph type="title"/>
          </p:nvPr>
        </p:nvSpPr>
        <p:spPr>
          <a:xfrm>
            <a:off x="-1271" y="0"/>
            <a:ext cx="8840400" cy="4488600"/>
          </a:xfrm>
          <a:prstGeom prst="rect">
            <a:avLst/>
          </a:prstGeom>
        </p:spPr>
        <p:txBody>
          <a:bodyPr spcFirstLastPara="1" wrap="square" lIns="457200" tIns="0" rIns="0" bIns="1828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Backup</a:t>
            </a:r>
            <a:endParaRPr/>
          </a:p>
        </p:txBody>
      </p:sp>
      <p:sp>
        <p:nvSpPr>
          <p:cNvPr id="426" name="Google Shape;426;p38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382000" cy="7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 Documents</a:t>
            </a:r>
            <a:endParaRPr/>
          </a:p>
        </p:txBody>
      </p:sp>
      <p:sp>
        <p:nvSpPr>
          <p:cNvPr id="433" name="Google Shape;433;p39"/>
          <p:cNvSpPr txBox="1">
            <a:spLocks noGrp="1"/>
          </p:cNvSpPr>
          <p:nvPr>
            <p:ph type="sldNum" idx="12"/>
          </p:nvPr>
        </p:nvSpPr>
        <p:spPr>
          <a:xfrm>
            <a:off x="8577251" y="4917031"/>
            <a:ext cx="523800" cy="110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34" name="Google Shape;434;p39"/>
          <p:cNvSpPr txBox="1"/>
          <p:nvPr/>
        </p:nvSpPr>
        <p:spPr>
          <a:xfrm>
            <a:off x="457200" y="1318800"/>
            <a:ext cx="6607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BIC Management Roles &amp; Responsibilities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Interface Document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Organization Chart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4"/>
              </a:rPr>
              <a:t>Risk Register/RAID log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/>
              <a:t>Presentation/Paper Approval </a:t>
            </a:r>
            <a:r>
              <a:rPr lang="en-US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Instructions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u="sng">
                <a:solidFill>
                  <a:schemeClr val="hlink"/>
                </a:solidFill>
                <a:hlinkClick r:id="rId6"/>
              </a:rPr>
              <a:t>Design Review/Approval Log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CCB51-F66C-2AA0-3324-C2BC21A62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Review (PDR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2767F-F620-9264-9FC4-DC523FCB4F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BB5290-17F1-55BD-9FE6-D55A61B62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September 17-18</a:t>
            </a:r>
          </a:p>
        </p:txBody>
      </p:sp>
      <p:sp>
        <p:nvSpPr>
          <p:cNvPr id="5" name="Google Shape;318;p27">
            <a:extLst>
              <a:ext uri="{FF2B5EF4-FFF2-40B4-BE49-F238E27FC236}">
                <a16:creationId xmlns:a16="http://schemas.microsoft.com/office/drawing/2014/main" id="{065510FB-22C7-2C99-9B9E-2CC5AC71D51C}"/>
              </a:ext>
            </a:extLst>
          </p:cNvPr>
          <p:cNvSpPr txBox="1"/>
          <p:nvPr/>
        </p:nvSpPr>
        <p:spPr>
          <a:xfrm>
            <a:off x="457151" y="1029625"/>
            <a:ext cx="8382000" cy="23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chemeClr val="dk1"/>
              </a:buClr>
              <a:buSzPts val="1800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Scope: preliminary design </a:t>
            </a:r>
            <a:r>
              <a:rPr lang="en-US" sz="1800" dirty="0">
                <a:solidFill>
                  <a:schemeClr val="dk1"/>
                </a:solidFill>
                <a:sym typeface="Wingdings" pitchFamily="2" charset="2"/>
              </a:rPr>
              <a:t> 60% of the production design</a:t>
            </a:r>
          </a:p>
          <a:p>
            <a:pPr marL="914400" lvl="1" indent="-342900"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Complete conceptual design implemented in CAD or equivalent</a:t>
            </a:r>
          </a:p>
          <a:p>
            <a:pPr marL="914400" lvl="1" indent="-342900"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Individual test articles that demonstrate key technical challenges</a:t>
            </a:r>
          </a:p>
          <a:p>
            <a:pPr marL="914400" lvl="1" indent="-342900"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Actual test articles that are similar to the production design</a:t>
            </a:r>
          </a:p>
          <a:p>
            <a:pPr marL="457200" indent="-342900">
              <a:buClr>
                <a:schemeClr val="dk1"/>
              </a:buClr>
              <a:buSzPts val="18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Preparation</a:t>
            </a:r>
            <a:endParaRPr lang="en-US" sz="1800" dirty="0">
              <a:solidFill>
                <a:schemeClr val="dk1"/>
              </a:solidFill>
              <a:sym typeface="Wingdings" pitchFamily="2" charset="2"/>
            </a:endParaRPr>
          </a:p>
          <a:p>
            <a:pPr marL="914400" lvl="1" indent="-342900"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Work with project to define an agenda, assign presentations</a:t>
            </a:r>
          </a:p>
          <a:p>
            <a:pPr marL="914400" lvl="1" indent="-342900">
              <a:buClr>
                <a:schemeClr val="dk1"/>
              </a:buClr>
              <a:buSzPts val="1800"/>
              <a:buChar char="○"/>
            </a:pPr>
            <a:r>
              <a:rPr lang="en-US" sz="1800" dirty="0">
                <a:solidFill>
                  <a:schemeClr val="dk1"/>
                </a:solidFill>
              </a:rPr>
              <a:t>Need inputs from everyone</a:t>
            </a:r>
          </a:p>
          <a:p>
            <a:pPr marL="914400" indent="-342900">
              <a:buClr>
                <a:schemeClr val="dk1"/>
              </a:buClr>
              <a:buSzPts val="1800"/>
              <a:buChar char="○"/>
            </a:pPr>
            <a:endParaRPr lang="en-US" sz="1800" dirty="0">
              <a:solidFill>
                <a:schemeClr val="dk1"/>
              </a:solidFill>
            </a:endParaRPr>
          </a:p>
          <a:p>
            <a:pPr marL="457200" indent="-342900">
              <a:buClr>
                <a:schemeClr val="dk1"/>
              </a:buClr>
              <a:buSzPts val="1800"/>
              <a:buFont typeface="Arial"/>
              <a:buChar char="●"/>
            </a:pPr>
            <a:endParaRPr lang="en-US" sz="1800" dirty="0">
              <a:solidFill>
                <a:schemeClr val="dk1"/>
              </a:solidFill>
              <a:sym typeface="Wingdings" pitchFamily="2" charset="2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en-US" sz="1800" dirty="0">
              <a:solidFill>
                <a:schemeClr val="dk1"/>
              </a:solidFill>
              <a:sym typeface="Wingdings" pitchFamily="2" charset="2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endParaRPr lang="en-US" sz="1800" dirty="0">
              <a:solidFill>
                <a:schemeClr val="dk1"/>
              </a:solidFill>
              <a:sym typeface="Wingdings" pitchFamily="2" charset="2"/>
            </a:endParaRPr>
          </a:p>
          <a:p>
            <a:pPr marL="457200" lvl="2" indent="-342900">
              <a:buClr>
                <a:schemeClr val="dk1"/>
              </a:buClr>
              <a:buSzPts val="1800"/>
              <a:buChar char="●"/>
            </a:pP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BE7A1-EF69-19E1-73D5-F86D0704621A}"/>
              </a:ext>
            </a:extLst>
          </p:cNvPr>
          <p:cNvSpPr txBox="1"/>
          <p:nvPr/>
        </p:nvSpPr>
        <p:spPr>
          <a:xfrm>
            <a:off x="2070847" y="3598068"/>
            <a:ext cx="5002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Approximate dates:</a:t>
            </a:r>
          </a:p>
          <a:p>
            <a:r>
              <a:rPr lang="en-US" dirty="0"/>
              <a:t>PDR: September 17-18</a:t>
            </a:r>
          </a:p>
          <a:p>
            <a:r>
              <a:rPr lang="en-US" dirty="0"/>
              <a:t>Materials uploaded for reviewers: September 5</a:t>
            </a:r>
          </a:p>
          <a:p>
            <a:r>
              <a:rPr lang="en-US" dirty="0"/>
              <a:t>Dry run: September 3</a:t>
            </a:r>
          </a:p>
        </p:txBody>
      </p:sp>
    </p:spTree>
    <p:extLst>
      <p:ext uri="{BB962C8B-B14F-4D97-AF65-F5344CB8AC3E}">
        <p14:creationId xmlns:p14="http://schemas.microsoft.com/office/powerpoint/2010/main" val="338574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BF8D-7988-0C32-A5BD-6D149E08A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PDR 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0F3815-19A5-3413-B95F-9AA0FFBCFB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51AF4-BE9B-8E93-855E-B7F87E126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Very preliminary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0C0F6-48F5-D01F-EFFF-96AD0EB28173}"/>
              </a:ext>
            </a:extLst>
          </p:cNvPr>
          <p:cNvSpPr txBox="1"/>
          <p:nvPr/>
        </p:nvSpPr>
        <p:spPr>
          <a:xfrm>
            <a:off x="457200" y="1101465"/>
            <a:ext cx="43478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Agenda: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Project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BIC overview</a:t>
            </a:r>
            <a:br>
              <a:rPr lang="en-US" dirty="0"/>
            </a:br>
            <a:r>
              <a:rPr lang="en-US" dirty="0" err="1"/>
              <a:t>AstroPix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Wafers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AstroLinx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Module assembly/QC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Staves/trays</a:t>
            </a:r>
            <a:br>
              <a:rPr lang="en-US" dirty="0"/>
            </a:br>
            <a:r>
              <a:rPr lang="en-US" dirty="0"/>
              <a:t>Fibers–CD3a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Sector fabrication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mechanics–CF, interfaces, weight</a:t>
            </a:r>
            <a:br>
              <a:rPr lang="en-US" dirty="0"/>
            </a:br>
            <a:r>
              <a:rPr lang="en-US" dirty="0"/>
              <a:t>ESB (include cooling)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Readout (</a:t>
            </a:r>
            <a:r>
              <a:rPr lang="en-US" dirty="0" err="1"/>
              <a:t>SciFi</a:t>
            </a:r>
            <a:r>
              <a:rPr lang="en-US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9-chip PCB/quad chip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AstroPix</a:t>
            </a:r>
            <a:r>
              <a:rPr lang="en-US" dirty="0"/>
              <a:t> system testing &amp; synchronization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SciFi</a:t>
            </a:r>
            <a:r>
              <a:rPr lang="en-US" dirty="0"/>
              <a:t> (+SFIL) testing</a:t>
            </a:r>
            <a:br>
              <a:rPr lang="en-US" dirty="0"/>
            </a:br>
            <a:r>
              <a:rPr lang="en-US" dirty="0"/>
              <a:t>TBD: Management: production plans, etc.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E3A631-DE97-9F03-E6DA-E0135FEF5D84}"/>
              </a:ext>
            </a:extLst>
          </p:cNvPr>
          <p:cNvSpPr txBox="1"/>
          <p:nvPr/>
        </p:nvSpPr>
        <p:spPr>
          <a:xfrm>
            <a:off x="5369859" y="1101465"/>
            <a:ext cx="346929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Interface Specifications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Merlin schedule through preproduction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Presentations: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work on test 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QA/QC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Possibly some production planning (depends on the charge)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Plans for final design and preproduction</a:t>
            </a:r>
          </a:p>
        </p:txBody>
      </p:sp>
    </p:spTree>
    <p:extLst>
      <p:ext uri="{BB962C8B-B14F-4D97-AF65-F5344CB8AC3E}">
        <p14:creationId xmlns:p14="http://schemas.microsoft.com/office/powerpoint/2010/main" val="92643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6703-0BD5-2490-CA89-CDAA68C2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AstroPix</a:t>
            </a:r>
            <a:r>
              <a:rPr lang="en-US" dirty="0"/>
              <a:t> Workshop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5116FE-A75B-4589-186B-6AD809B468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A4BD1-E24B-C82C-6438-75901D115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August 18-20</a:t>
            </a:r>
          </a:p>
          <a:p>
            <a:r>
              <a:rPr lang="en-US" dirty="0"/>
              <a:t>University of Maryland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4DEC70-DADA-49F4-A00B-F2ECAB8115BF}"/>
              </a:ext>
            </a:extLst>
          </p:cNvPr>
          <p:cNvSpPr txBox="1"/>
          <p:nvPr/>
        </p:nvSpPr>
        <p:spPr>
          <a:xfrm>
            <a:off x="457200" y="1452282"/>
            <a:ext cx="8003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Hi all,</a:t>
            </a:r>
          </a:p>
          <a:p>
            <a:endParaRPr lang="en-US" sz="1200" dirty="0"/>
          </a:p>
          <a:p>
            <a:r>
              <a:rPr lang="en-US" sz="1200" dirty="0"/>
              <a:t>This is the 2nd announcement for the upcoming </a:t>
            </a:r>
            <a:r>
              <a:rPr lang="en-US" sz="1200" dirty="0" err="1"/>
              <a:t>AstroPix</a:t>
            </a:r>
            <a:r>
              <a:rPr lang="en-US" sz="1200" dirty="0"/>
              <a:t> workshop which will be held at UMD August 18-20, 2025. This is open to everyone: </a:t>
            </a:r>
            <a:r>
              <a:rPr lang="en-US" sz="1200" dirty="0" err="1"/>
              <a:t>AstroPix</a:t>
            </a:r>
            <a:r>
              <a:rPr lang="en-US" sz="1200" dirty="0"/>
              <a:t> veterans, those who are new to the project, and those interested in learning more/getting </a:t>
            </a:r>
            <a:r>
              <a:rPr lang="en-US" sz="1200" dirty="0" err="1"/>
              <a:t>involved!If</a:t>
            </a:r>
            <a:r>
              <a:rPr lang="en-US" sz="1200" dirty="0"/>
              <a:t> you plan to attend please fill out this form: </a:t>
            </a:r>
            <a:r>
              <a:rPr lang="en-US" sz="1200" dirty="0">
                <a:hlinkClick r:id="rId2"/>
              </a:rPr>
              <a:t>https://forms.gle/mQfvrLQc5uWiuYgr9</a:t>
            </a:r>
            <a:r>
              <a:rPr lang="en-US" sz="1200" dirty="0"/>
              <a:t>Details on the workshop can be found in our google drive: </a:t>
            </a:r>
            <a:r>
              <a:rPr lang="en-US" sz="1200" dirty="0">
                <a:hlinkClick r:id="rId3"/>
              </a:rPr>
              <a:t>August 18-20, 2025</a:t>
            </a:r>
            <a:r>
              <a:rPr lang="en-US" sz="1200" dirty="0"/>
              <a:t>. This includes:</a:t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Logistics: </a:t>
            </a:r>
            <a:r>
              <a:rPr lang="en-US" sz="1200" dirty="0">
                <a:hlinkClick r:id="rId4"/>
              </a:rPr>
              <a:t>https://docs.google.com/document/d/11U1wtKKSqZRvzlW3dKlp7KwlleecKKoy0vIAa_7aFGY/edit?usp=share_link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Suggestions for topics: </a:t>
            </a:r>
            <a:r>
              <a:rPr lang="en-US" sz="1200" dirty="0">
                <a:hlinkClick r:id="rId5"/>
              </a:rPr>
              <a:t>https://docs.google.com/document/d/1uQotQH5zRemZsMfLfL23IF3QRm423UyEJc_dGVcVEMA/edit?usp=share_link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And a sign up for a GSFC tour on Thursday: </a:t>
            </a:r>
            <a:r>
              <a:rPr lang="en-US" sz="1200" dirty="0">
                <a:hlinkClick r:id="rId6"/>
              </a:rPr>
              <a:t>https://docs.google.com/document/d/14rHAzDIJ31Zk_wSuJSbWZ4-DhjhKIOe_EWh0inwLjj0/edit?usp=share_link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If you have any questions, please don’t hesitate to reach out. Looking forward to seeing you all in August!</a:t>
            </a:r>
          </a:p>
          <a:p>
            <a:endParaRPr lang="en-US" sz="1200" dirty="0"/>
          </a:p>
          <a:p>
            <a:r>
              <a:rPr lang="en-US" sz="1200" dirty="0"/>
              <a:t>Best,</a:t>
            </a:r>
            <a:br>
              <a:rPr lang="en-US" sz="1200" dirty="0"/>
            </a:br>
            <a:r>
              <a:rPr lang="en-US" sz="1200" dirty="0"/>
              <a:t>Regina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2541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2A986-CF7D-FE12-976D-20BB57EE2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58FA42-9487-BAA3-6021-C53657DDCA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3AE14A-6BD8-DB1B-B021-DF0CC4169C37}"/>
              </a:ext>
            </a:extLst>
          </p:cNvPr>
          <p:cNvSpPr txBox="1"/>
          <p:nvPr/>
        </p:nvSpPr>
        <p:spPr>
          <a:xfrm>
            <a:off x="6899087" y="1165412"/>
            <a:ext cx="194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Link to presentation</a:t>
            </a:r>
            <a:r>
              <a:rPr lang="en-US" dirty="0"/>
              <a:t> by Jim Yeck</a:t>
            </a:r>
          </a:p>
        </p:txBody>
      </p:sp>
      <p:pic>
        <p:nvPicPr>
          <p:cNvPr id="7" name="Picture 6" descr="A diagram of a project&#10;&#10;AI-generated content may be incorrect.">
            <a:extLst>
              <a:ext uri="{FF2B5EF4-FFF2-40B4-BE49-F238E27FC236}">
                <a16:creationId xmlns:a16="http://schemas.microsoft.com/office/drawing/2014/main" id="{054BD2AA-B724-6DD5-2F5B-97E51BB4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5031"/>
            <a:ext cx="6662858" cy="43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FBF-2655-04FF-EF42-A082C9CD7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 Dates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02309E-312C-EB88-FE7C-732F12367F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D5EFC-F656-7295-927F-753E8861E61F}"/>
              </a:ext>
            </a:extLst>
          </p:cNvPr>
          <p:cNvSpPr txBox="1"/>
          <p:nvPr/>
        </p:nvSpPr>
        <p:spPr>
          <a:xfrm>
            <a:off x="6899038" y="4326538"/>
            <a:ext cx="194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Link to presentation</a:t>
            </a:r>
            <a:r>
              <a:rPr lang="en-US" dirty="0"/>
              <a:t> by Jim Yeck</a:t>
            </a:r>
          </a:p>
        </p:txBody>
      </p:sp>
      <p:pic>
        <p:nvPicPr>
          <p:cNvPr id="7" name="Picture 6" descr="A table with a list of months&#10;&#10;AI-generated content may be incorrect.">
            <a:extLst>
              <a:ext uri="{FF2B5EF4-FFF2-40B4-BE49-F238E27FC236}">
                <a16:creationId xmlns:a16="http://schemas.microsoft.com/office/drawing/2014/main" id="{EFAC8C61-3CDB-E376-C9AA-3394DA21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29" y="884235"/>
            <a:ext cx="8650941" cy="33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BB4D-087B-DCB9-BF9D-9E04B6E6D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Project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5DB1F-6844-A305-3A51-7D43A9976C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A screenshot of a project plan&#10;&#10;AI-generated content may be incorrect.">
            <a:extLst>
              <a:ext uri="{FF2B5EF4-FFF2-40B4-BE49-F238E27FC236}">
                <a16:creationId xmlns:a16="http://schemas.microsoft.com/office/drawing/2014/main" id="{D70072B8-28B9-B854-8D4F-0530FC9F4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46400"/>
            <a:ext cx="6983380" cy="39671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EC2DF0-6587-0528-9A36-6A16094A363E}"/>
              </a:ext>
            </a:extLst>
          </p:cNvPr>
          <p:cNvSpPr txBox="1"/>
          <p:nvPr/>
        </p:nvSpPr>
        <p:spPr>
          <a:xfrm>
            <a:off x="7440580" y="1459271"/>
            <a:ext cx="194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Link to presentation</a:t>
            </a:r>
            <a:r>
              <a:rPr lang="en-US" dirty="0"/>
              <a:t> by Jim Yeck</a:t>
            </a:r>
          </a:p>
        </p:txBody>
      </p:sp>
    </p:spTree>
    <p:extLst>
      <p:ext uri="{BB962C8B-B14F-4D97-AF65-F5344CB8AC3E}">
        <p14:creationId xmlns:p14="http://schemas.microsoft.com/office/powerpoint/2010/main" val="292149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1CFAB-B711-C2B2-D378-5991677AF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Schedule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CD8B4-1F68-1246-2B48-1F25AC0BD8A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78793C-B2A2-8985-30BD-B52E504DAC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2230" y="672353"/>
            <a:ext cx="7067770" cy="405768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6FFABF2-A412-E5CE-1E68-4ACF8EB30782}"/>
              </a:ext>
            </a:extLst>
          </p:cNvPr>
          <p:cNvSpPr/>
          <p:nvPr/>
        </p:nvSpPr>
        <p:spPr>
          <a:xfrm>
            <a:off x="3442447" y="2913529"/>
            <a:ext cx="1272988" cy="79785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66E55-21BD-0639-82F7-FDD5D91FC0DE}"/>
              </a:ext>
            </a:extLst>
          </p:cNvPr>
          <p:cNvSpPr txBox="1"/>
          <p:nvPr/>
        </p:nvSpPr>
        <p:spPr>
          <a:xfrm>
            <a:off x="7853082" y="1828800"/>
            <a:ext cx="12479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Detector Status slides by Elke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rgonne">
      <a:dk1>
        <a:srgbClr val="000000"/>
      </a:dk1>
      <a:lt1>
        <a:srgbClr val="FFFFFF"/>
      </a:lt1>
      <a:dk2>
        <a:srgbClr val="0082CA"/>
      </a:dk2>
      <a:lt2>
        <a:srgbClr val="F8B200"/>
      </a:lt2>
      <a:accent1>
        <a:srgbClr val="77B300"/>
      </a:accent1>
      <a:accent2>
        <a:srgbClr val="00609C"/>
      </a:accent2>
      <a:accent3>
        <a:srgbClr val="5B0091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15455</TotalTime>
  <Words>1024</Words>
  <Application>Microsoft Macintosh PowerPoint</Application>
  <PresentationFormat>On-screen Show (16:9)</PresentationFormat>
  <Paragraphs>210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Noto Sans Symbols</vt:lpstr>
      <vt:lpstr>NTR</vt:lpstr>
      <vt:lpstr>Wingdings</vt:lpstr>
      <vt:lpstr>Office Theme</vt:lpstr>
      <vt:lpstr>News</vt:lpstr>
      <vt:lpstr>News</vt:lpstr>
      <vt:lpstr>Preliminary Design Review (PDR</vt:lpstr>
      <vt:lpstr>PDR Agenda</vt:lpstr>
      <vt:lpstr>AstroPix Workshop</vt:lpstr>
      <vt:lpstr>EIC Project Status</vt:lpstr>
      <vt:lpstr>EIC Project Dates</vt:lpstr>
      <vt:lpstr>EIC Project</vt:lpstr>
      <vt:lpstr>Detector Schedule</vt:lpstr>
      <vt:lpstr>BIC Project Phases</vt:lpstr>
      <vt:lpstr>BIC Logo Contest</vt:lpstr>
      <vt:lpstr>BIC Organization</vt:lpstr>
      <vt:lpstr>BIC Organization Chart</vt:lpstr>
      <vt:lpstr>BIC Organization Chart</vt:lpstr>
      <vt:lpstr>BIC Organization Chart</vt:lpstr>
      <vt:lpstr>BIC Project Management Team</vt:lpstr>
      <vt:lpstr>Meeting Schedule</vt:lpstr>
      <vt:lpstr>BIC Meeting Indico Calendar</vt:lpstr>
      <vt:lpstr>Documents</vt:lpstr>
      <vt:lpstr>Design Document Review/Approval</vt:lpstr>
      <vt:lpstr>Presentation/Paper Review Process</vt:lpstr>
      <vt:lpstr>Backup</vt:lpstr>
      <vt:lpstr>Reference Documents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Jessica Metcalfe</cp:lastModifiedBy>
  <cp:revision>5</cp:revision>
  <dcterms:modified xsi:type="dcterms:W3CDTF">2025-07-25T13:26:24Z</dcterms:modified>
</cp:coreProperties>
</file>