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  <p:sldMasterId id="2147483651" r:id="rId2"/>
    <p:sldMasterId id="2147483664" r:id="rId3"/>
  </p:sldMasterIdLst>
  <p:notesMasterIdLst>
    <p:notesMasterId r:id="rId9"/>
  </p:notesMasterIdLst>
  <p:sldIdLst>
    <p:sldId id="256" r:id="rId4"/>
    <p:sldId id="257" r:id="rId5"/>
    <p:sldId id="263" r:id="rId6"/>
    <p:sldId id="5949" r:id="rId7"/>
    <p:sldId id="594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57"/>
            <p14:sldId id="263"/>
            <p14:sldId id="5949"/>
            <p14:sldId id="59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  <a:srgbClr val="EAEFF7"/>
    <a:srgbClr val="ABABAB"/>
    <a:srgbClr val="FF9933"/>
    <a:srgbClr val="FFFFFF"/>
    <a:srgbClr val="699BFF"/>
    <a:srgbClr val="000000"/>
    <a:srgbClr val="AAE8FC"/>
    <a:srgbClr val="22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4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5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6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66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91275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94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34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7FA5F5-4A14-EA41-87C9-7867F7DC6D20}"/>
              </a:ext>
            </a:extLst>
          </p:cNvPr>
          <p:cNvSpPr txBox="1"/>
          <p:nvPr userDrawn="1"/>
        </p:nvSpPr>
        <p:spPr>
          <a:xfrm>
            <a:off x="368933" y="6577288"/>
            <a:ext cx="42149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EIC CD-3A Review, November 14-16,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87EC-0BE4-E045-8215-C57AE9AE4102}"/>
              </a:ext>
            </a:extLst>
          </p:cNvPr>
          <p:cNvSpPr txBox="1"/>
          <p:nvPr userDrawn="1"/>
        </p:nvSpPr>
        <p:spPr>
          <a:xfrm>
            <a:off x="4217926" y="6569102"/>
            <a:ext cx="37561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R. Sharma</a:t>
            </a:r>
          </a:p>
        </p:txBody>
      </p:sp>
    </p:spTree>
    <p:extLst>
      <p:ext uri="{BB962C8B-B14F-4D97-AF65-F5344CB8AC3E}">
        <p14:creationId xmlns:p14="http://schemas.microsoft.com/office/powerpoint/2010/main" val="3568031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7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4803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399662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2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45A4DB-8197-4F27-BE59-FDF24299C61C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SVT Meeting 7/10/25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5B1C6-3C82-4576-88F8-2AD0C3339FF5}"/>
              </a:ext>
            </a:extLst>
          </p:cNvPr>
          <p:cNvSpPr txBox="1"/>
          <p:nvPr userDrawn="1"/>
        </p:nvSpPr>
        <p:spPr>
          <a:xfrm>
            <a:off x="4306873" y="6490193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R. Wimmer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7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8dxb3iwXdOw9srivMMb4Q4zMohkHN2URLXLrhMfvaM/edit?tab=t.0" TargetMode="External"/><Relationship Id="rId2" Type="http://schemas.openxmlformats.org/officeDocument/2006/relationships/hyperlink" Target="https://indico.bnl.gov/event/2821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AE1-2945-44BC-A9BF-E5942ABED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(My) highlights from the Stony Brook meeting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B3B-0E14-439C-BFDC-E8B70A282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556" y="4373216"/>
            <a:ext cx="9144000" cy="12704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5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F978-ADD5-F6C8-FC48-5AC3FAF8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F5E3F-844A-FD4E-0B92-73D935C04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5148614"/>
          </a:xfrm>
        </p:spPr>
        <p:txBody>
          <a:bodyPr>
            <a:normAutofit/>
          </a:bodyPr>
          <a:lstStyle/>
          <a:p>
            <a:r>
              <a:rPr lang="en-GB" dirty="0"/>
              <a:t>Purpose of the meeting was to </a:t>
            </a:r>
          </a:p>
          <a:p>
            <a:pPr lvl="1"/>
            <a:r>
              <a:rPr lang="en-GB" dirty="0"/>
              <a:t>Establish a regular (6 months) in-person meeting of SVT community</a:t>
            </a:r>
          </a:p>
          <a:p>
            <a:pPr lvl="1"/>
            <a:r>
              <a:rPr lang="en-GB" dirty="0"/>
              <a:t>Achieve in-person participation of BNL engineers</a:t>
            </a:r>
          </a:p>
          <a:p>
            <a:pPr lvl="1"/>
            <a:r>
              <a:rPr lang="en-GB" dirty="0"/>
              <a:t>Allow for site visit at BNL</a:t>
            </a:r>
          </a:p>
          <a:p>
            <a:pPr lvl="1"/>
            <a:r>
              <a:rPr lang="en-GB" dirty="0"/>
              <a:t>Succeeded in first two, failed on last</a:t>
            </a:r>
          </a:p>
          <a:p>
            <a:r>
              <a:rPr lang="en-GB" dirty="0"/>
              <a:t>Around 15-20 people attended in person</a:t>
            </a:r>
          </a:p>
          <a:p>
            <a:pPr lvl="1"/>
            <a:r>
              <a:rPr lang="en-GB" dirty="0"/>
              <a:t>In-person participation from Europe was weak</a:t>
            </a:r>
          </a:p>
          <a:p>
            <a:r>
              <a:rPr lang="en-GB" dirty="0"/>
              <a:t>Agenda (</a:t>
            </a:r>
            <a:r>
              <a:rPr lang="en-GB" dirty="0">
                <a:hlinkClick r:id="rId2"/>
              </a:rPr>
              <a:t>https://indico.bnl.gov/event/28216/</a:t>
            </a:r>
            <a:r>
              <a:rPr lang="en-GB" dirty="0"/>
              <a:t>) had a strong emphasis on integration and mechanics discussion</a:t>
            </a:r>
          </a:p>
          <a:p>
            <a:pPr lvl="1"/>
            <a:r>
              <a:rPr lang="en-GB" dirty="0"/>
              <a:t>Motivated by goal to get BNL engineers involved</a:t>
            </a:r>
          </a:p>
          <a:p>
            <a:r>
              <a:rPr lang="en-GB" dirty="0"/>
              <a:t>Discussion notes (contributed by several people)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36DF4-56E2-CDB4-45AC-D342D351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67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0649-43E8-2E71-8592-00351160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(My) major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9A56A-3FCB-26DF-AE87-62A76CAF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4"/>
            <a:ext cx="10515600" cy="541755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One of the main outcomes was that we agree that 1 link @ 5Gb/s per LAS is sufficient (with safety factor of 40)</a:t>
            </a:r>
          </a:p>
          <a:p>
            <a:r>
              <a:rPr lang="en-GB" dirty="0"/>
              <a:t>We need to identify the need for wafer probers (number and type)</a:t>
            </a:r>
          </a:p>
          <a:p>
            <a:r>
              <a:rPr lang="en-GB" dirty="0"/>
              <a:t>We do have a reasonable idea how the readout boards look like, and how far away they can go now need to find locations, incl. water cooling</a:t>
            </a:r>
          </a:p>
          <a:p>
            <a:r>
              <a:rPr lang="en-GB" dirty="0"/>
              <a:t>We have been told where the breakpoints for the services are</a:t>
            </a:r>
          </a:p>
          <a:p>
            <a:pPr lvl="1"/>
            <a:r>
              <a:rPr lang="en-GB" dirty="0"/>
              <a:t>We agreed that we will take care of the services up to the breakpoints on the outside of the SVT (because we will install them as part of the integration</a:t>
            </a:r>
          </a:p>
          <a:p>
            <a:pPr lvl="1"/>
            <a:r>
              <a:rPr lang="en-GB" dirty="0"/>
              <a:t>These are significantly further out than the PST</a:t>
            </a:r>
          </a:p>
          <a:p>
            <a:r>
              <a:rPr lang="en-GB" dirty="0"/>
              <a:t>We need to get a lot more detailed on cable and duct designs (i.e. talk to manufacturers)</a:t>
            </a:r>
          </a:p>
          <a:p>
            <a:pPr lvl="1"/>
            <a:r>
              <a:rPr lang="en-GB" dirty="0"/>
              <a:t>First we need to get our requirements from </a:t>
            </a:r>
          </a:p>
          <a:p>
            <a:pPr lvl="1"/>
            <a:r>
              <a:rPr lang="en-GB" dirty="0"/>
              <a:t>Split out in different sections</a:t>
            </a:r>
          </a:p>
          <a:p>
            <a:pPr lvl="1"/>
            <a:r>
              <a:rPr lang="en-GB" dirty="0"/>
              <a:t>Then we can define envelopes and detailed designs</a:t>
            </a:r>
          </a:p>
          <a:p>
            <a:r>
              <a:rPr lang="en-GB" dirty="0"/>
              <a:t>We need to do a failure analysis and then decide on possible redundancies</a:t>
            </a:r>
          </a:p>
          <a:p>
            <a:pPr lvl="0"/>
            <a:r>
              <a:rPr lang="en-GB" dirty="0"/>
              <a:t>Specify placement requirements including reference points (anchors) and beampipe placement </a:t>
            </a:r>
          </a:p>
          <a:p>
            <a:pPr lvl="0"/>
            <a:r>
              <a:rPr lang="en-GB" dirty="0"/>
              <a:t>We have to sort our system of sharing drawings</a:t>
            </a:r>
          </a:p>
          <a:p>
            <a:pPr lvl="0"/>
            <a:r>
              <a:rPr lang="en-GB" dirty="0"/>
              <a:t>Air cooling needs more work </a:t>
            </a:r>
          </a:p>
          <a:p>
            <a:pPr lvl="1"/>
            <a:r>
              <a:rPr lang="en-GB" dirty="0"/>
              <a:t>Input side: distributions and pressure reduction</a:t>
            </a:r>
          </a:p>
          <a:p>
            <a:pPr lvl="1"/>
            <a:r>
              <a:rPr lang="en-GB" dirty="0"/>
              <a:t>Output side: how to collect return air, individually per local support or for the whole of the SVT volume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79C20-D24B-D71A-123D-E69E28C4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46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68090-8C5C-3F02-B1AD-4281357DD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Further material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3B798C8-2A3A-A2B3-63A7-38DF72B68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743C8-4EC0-0665-8A17-54CB61B1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53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328E-004E-D87E-C9A7-17ACEC29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761609"/>
            <a:ext cx="3933029" cy="5410794"/>
          </a:xfrm>
        </p:spPr>
        <p:txBody>
          <a:bodyPr>
            <a:normAutofit/>
          </a:bodyPr>
          <a:lstStyle/>
          <a:p>
            <a:r>
              <a:rPr lang="en-US" sz="2000" dirty="0"/>
              <a:t>Planning on having 1 disconnect location on each side of the detector</a:t>
            </a:r>
          </a:p>
          <a:p>
            <a:r>
              <a:rPr lang="en-US" sz="2000" dirty="0"/>
              <a:t>Backward disconnect will be just past the DIRC electronics</a:t>
            </a:r>
          </a:p>
          <a:p>
            <a:r>
              <a:rPr lang="en-US" sz="2000" dirty="0"/>
              <a:t>Forward disconnect will be between the barrel EMCAL and the dRICH</a:t>
            </a:r>
          </a:p>
          <a:p>
            <a:r>
              <a:rPr lang="en-US" sz="2000" dirty="0"/>
              <a:t>These are the 2 “earliest” locations with potentially enough space for connectors </a:t>
            </a:r>
          </a:p>
          <a:p>
            <a:r>
              <a:rPr lang="en-US" sz="2000" dirty="0"/>
              <a:t>Rule of thumb is connectors take twice the amount of space as the cable itself. Finding enough space will be extremely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DA50A-79EB-619F-2B02-A5087A8E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10776-3105-DC53-56FC-6BD605FC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l="5368" r="4379"/>
          <a:stretch>
            <a:fillRect/>
          </a:stretch>
        </p:blipFill>
        <p:spPr>
          <a:xfrm>
            <a:off x="4387273" y="761609"/>
            <a:ext cx="7804727" cy="541079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EFFA322-E436-A86B-33FF-5F254102E4D5}"/>
              </a:ext>
            </a:extLst>
          </p:cNvPr>
          <p:cNvSpPr/>
          <p:nvPr/>
        </p:nvSpPr>
        <p:spPr>
          <a:xfrm rot="9900000">
            <a:off x="4576611" y="1744084"/>
            <a:ext cx="1311564" cy="7296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6A6A2D-CCB7-9379-7B3F-5C6E3F2F2087}"/>
              </a:ext>
            </a:extLst>
          </p:cNvPr>
          <p:cNvSpPr/>
          <p:nvPr/>
        </p:nvSpPr>
        <p:spPr>
          <a:xfrm rot="1106096">
            <a:off x="9247406" y="1601384"/>
            <a:ext cx="1288077" cy="7296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46A0C1-1716-5523-8DC0-6435697944F4}"/>
              </a:ext>
            </a:extLst>
          </p:cNvPr>
          <p:cNvSpPr txBox="1">
            <a:spLocks/>
          </p:cNvSpPr>
          <p:nvPr/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u="none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Planned Disconnect Locations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9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33201</TotalTime>
  <Words>414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Verdana</vt:lpstr>
      <vt:lpstr>Wingdings</vt:lpstr>
      <vt:lpstr>Office Theme</vt:lpstr>
      <vt:lpstr>Font and logo master</vt:lpstr>
      <vt:lpstr>BNL</vt:lpstr>
      <vt:lpstr>(My) highlights from the Stony Brook meeting</vt:lpstr>
      <vt:lpstr>Introduction</vt:lpstr>
      <vt:lpstr>(My) major conclusions</vt:lpstr>
      <vt:lpstr>Further material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Georg Viehhauser</cp:lastModifiedBy>
  <cp:revision>1269</cp:revision>
  <dcterms:created xsi:type="dcterms:W3CDTF">2018-10-16T11:54:38Z</dcterms:created>
  <dcterms:modified xsi:type="dcterms:W3CDTF">2025-07-16T13:06:51Z</dcterms:modified>
</cp:coreProperties>
</file>