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960">
          <p15:clr>
            <a:srgbClr val="A4A3A4"/>
          </p15:clr>
        </p15:guide>
        <p15:guide id="2"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Greg Shild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D95BDD-7351-479D-8162-BC65B33BEDED}">
  <a:tblStyle styleId="{49D95BDD-7351-479D-8162-BC65B33BED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6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28T20:58:42.486">
    <p:pos x="301" y="299"/>
    <p:text>verify LDO dissapation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830fec0d8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830fec0d81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830fec0d81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754af5a1a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7754af5a1a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7754af5a1a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56c20933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456c209337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3456c209337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b33f0cfdf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7b33f0cfdf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37b33f0cfdf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7e74d4f80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7e74d4f80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7e74d4f80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e74d4f80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7e74d4f807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7e74d4f807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b33f0cfd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b33f0cfdf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Charge 4: </a:t>
            </a:r>
            <a:r>
              <a:rPr lang="en-US" sz="1000">
                <a:latin typeface="Arial"/>
                <a:ea typeface="Arial"/>
                <a:cs typeface="Arial"/>
                <a:sym typeface="Arial"/>
              </a:rPr>
              <a:t>Are the current designs and plans for detector and electronics readout likely to achieve</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the performance requirements with a low risk of cost increases, schedule delays, and</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technical problems?</a:t>
            </a:r>
            <a:endParaRPr/>
          </a:p>
        </p:txBody>
      </p:sp>
      <p:sp>
        <p:nvSpPr>
          <p:cNvPr id="265" name="Google Shape;265;g37b33f0cfdf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8c004f20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78c004f20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378c004f20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4e2a601f7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74e2a601f7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74e2a601f7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30fec0d8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830fec0d8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b33f0cf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7b33f0cfd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300">
                <a:latin typeface="Arial"/>
                <a:ea typeface="Arial"/>
                <a:cs typeface="Arial"/>
                <a:sym typeface="Arial"/>
              </a:rPr>
              <a:t>Astrolinx is a medium to get power to chips and data from the chips. There is one Astrolinx per module (9 chips) and 12 Astrolinx per stave. The board sits directly on top of the chips and gets wirebonded to the chips pads. The board is a rigid-flex that connects to the next Astrolinx in the stave and transfers power and data on buses.</a:t>
            </a:r>
            <a:endParaRPr b="1"/>
          </a:p>
        </p:txBody>
      </p:sp>
      <p:sp>
        <p:nvSpPr>
          <p:cNvPr id="151" name="Google Shape;151;g37b33f0cfd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b33f0cfd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b33f0cfdf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7b33f0cfdf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b33f0cfd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b33f0cfdf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7b33f0cfdf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b33f0cfdf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b33f0cfdf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37b33f0cfdf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b33f0cfdf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7b33f0cfdf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Charge 8 for slides 10-17: </a:t>
            </a:r>
            <a:r>
              <a:rPr lang="en-US" sz="1200">
                <a:latin typeface="Arial"/>
                <a:ea typeface="Arial"/>
                <a:cs typeface="Arial"/>
                <a:sym typeface="Arial"/>
              </a:rPr>
              <a:t>8. Have the recommendations from previous reviews been adequately addressed? Charge 4 for HV: </a:t>
            </a:r>
            <a:r>
              <a:rPr lang="en-US" sz="1000">
                <a:latin typeface="Arial"/>
                <a:ea typeface="Arial"/>
                <a:cs typeface="Arial"/>
                <a:sym typeface="Arial"/>
              </a:rPr>
              <a:t>Are the current designs and plans for detector and electronics readout likely to achieve</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the performance requirements with a low risk of cost increases, schedule delays, and</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technical problems?</a:t>
            </a:r>
            <a:endParaRPr sz="1200">
              <a:latin typeface="Arial"/>
              <a:ea typeface="Arial"/>
              <a:cs typeface="Arial"/>
              <a:sym typeface="Arial"/>
            </a:endParaRPr>
          </a:p>
        </p:txBody>
      </p:sp>
      <p:sp>
        <p:nvSpPr>
          <p:cNvPr id="195" name="Google Shape;195;g37b33f0cfdf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b33f0cfd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b33f0cfdf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7b33f0cfdf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2">
            <a:alphaModFix amt="90000"/>
          </a:blip>
          <a:srcRect b="0" l="0" r="0" t="-237"/>
          <a:stretch/>
        </p:blipFill>
        <p:spPr>
          <a:xfrm>
            <a:off x="0" y="-10684"/>
            <a:ext cx="9144000" cy="4499371"/>
          </a:xfrm>
          <a:prstGeom prst="rect">
            <a:avLst/>
          </a:prstGeom>
          <a:noFill/>
          <a:ln>
            <a:noFill/>
          </a:ln>
        </p:spPr>
      </p:pic>
      <p:sp>
        <p:nvSpPr>
          <p:cNvPr id="18" name="Google Shape;18;p2"/>
          <p:cNvSpPr txBox="1"/>
          <p:nvPr>
            <p:ph idx="1" type="body"/>
          </p:nvPr>
        </p:nvSpPr>
        <p:spPr>
          <a:xfrm>
            <a:off x="611867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2"/>
          <p:cNvSpPr txBox="1"/>
          <p:nvPr>
            <p:ph type="ctrTitle"/>
          </p:nvPr>
        </p:nvSpPr>
        <p:spPr>
          <a:xfrm>
            <a:off x="227329" y="923382"/>
            <a:ext cx="5002306" cy="2057400"/>
          </a:xfrm>
          <a:prstGeom prst="rect">
            <a:avLst/>
          </a:prstGeom>
          <a:solidFill>
            <a:schemeClr val="accent2">
              <a:alpha val="84705"/>
            </a:schemeClr>
          </a:solidFill>
          <a:ln>
            <a:noFill/>
          </a:ln>
        </p:spPr>
        <p:txBody>
          <a:bodyPr anchorCtr="0" anchor="ctr" bIns="0" lIns="228600" spcFirstLastPara="1" rIns="182875" wrap="square" tIns="0">
            <a:noAutofit/>
          </a:bodyPr>
          <a:lstStyle>
            <a:lvl1pPr lvl="0" marR="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p:nvPr/>
        </p:nvSpPr>
        <p:spPr>
          <a:xfrm>
            <a:off x="-1271" y="923382"/>
            <a:ext cx="228600" cy="2057400"/>
          </a:xfrm>
          <a:prstGeom prst="rect">
            <a:avLst/>
          </a:prstGeom>
          <a:solidFill>
            <a:schemeClr val="dk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b="0" i="0" sz="100" u="none" cap="none" strike="noStrike">
              <a:solidFill>
                <a:schemeClr val="accent1"/>
              </a:solidFill>
              <a:latin typeface="Arial"/>
              <a:ea typeface="Arial"/>
              <a:cs typeface="Arial"/>
              <a:sym typeface="Arial"/>
            </a:endParaRPr>
          </a:p>
        </p:txBody>
      </p:sp>
      <p:sp>
        <p:nvSpPr>
          <p:cNvPr id="21" name="Google Shape;21;p2"/>
          <p:cNvSpPr/>
          <p:nvPr>
            <p:ph idx="2" type="pic"/>
          </p:nvPr>
        </p:nvSpPr>
        <p:spPr>
          <a:xfrm>
            <a:off x="5229542" y="923382"/>
            <a:ext cx="3911600" cy="2057400"/>
          </a:xfrm>
          <a:prstGeom prst="rect">
            <a:avLst/>
          </a:prstGeom>
          <a:solidFill>
            <a:srgbClr val="BFBFBF"/>
          </a:solidFill>
          <a:ln>
            <a:noFill/>
          </a:ln>
        </p:spPr>
      </p:sp>
      <p:sp>
        <p:nvSpPr>
          <p:cNvPr id="22" name="Google Shape;22;p2"/>
          <p:cNvSpPr txBox="1"/>
          <p:nvPr>
            <p:ph idx="3" type="subTitle"/>
          </p:nvPr>
        </p:nvSpPr>
        <p:spPr>
          <a:xfrm>
            <a:off x="463552" y="243457"/>
            <a:ext cx="2562036" cy="670943"/>
          </a:xfrm>
          <a:prstGeom prst="rect">
            <a:avLst/>
          </a:prstGeom>
          <a:noFill/>
          <a:ln>
            <a:noFill/>
          </a:ln>
        </p:spPr>
        <p:txBody>
          <a:bodyPr anchorCtr="0" anchor="b" bIns="0" lIns="0" spcFirstLastPara="1" rIns="0" wrap="square" tIns="0">
            <a:noAutofit/>
          </a:bodyPr>
          <a:lstStyle>
            <a:lvl1pPr lvl="0" algn="l">
              <a:lnSpc>
                <a:spcPct val="100000"/>
              </a:lnSpc>
              <a:spcBef>
                <a:spcPts val="900"/>
              </a:spcBef>
              <a:spcAft>
                <a:spcPts val="0"/>
              </a:spcAft>
              <a:buClr>
                <a:schemeClr val="lt1"/>
              </a:buClr>
              <a:buSzPts val="1600"/>
              <a:buNone/>
              <a:defRPr b="1" sz="1600" cap="none">
                <a:solidFill>
                  <a:schemeClr val="lt1"/>
                </a:solidFill>
                <a:latin typeface="Arial"/>
                <a:ea typeface="Arial"/>
                <a:cs typeface="Arial"/>
                <a:sym typeface="Arial"/>
              </a:defRPr>
            </a:lvl1pPr>
            <a:lvl2pPr lvl="1" algn="ctr">
              <a:lnSpc>
                <a:spcPct val="100000"/>
              </a:lnSpc>
              <a:spcBef>
                <a:spcPts val="300"/>
              </a:spcBef>
              <a:spcAft>
                <a:spcPts val="0"/>
              </a:spcAft>
              <a:buClr>
                <a:schemeClr val="dk1"/>
              </a:buClr>
              <a:buSzPts val="1500"/>
              <a:buNone/>
              <a:defRPr sz="1500"/>
            </a:lvl2pPr>
            <a:lvl3pPr lvl="2" algn="ctr">
              <a:lnSpc>
                <a:spcPct val="100000"/>
              </a:lnSpc>
              <a:spcBef>
                <a:spcPts val="300"/>
              </a:spcBef>
              <a:spcAft>
                <a:spcPts val="0"/>
              </a:spcAft>
              <a:buClr>
                <a:schemeClr val="dk1"/>
              </a:buClr>
              <a:buSzPts val="1350"/>
              <a:buNone/>
              <a:defRPr sz="1350"/>
            </a:lvl3pPr>
            <a:lvl4pPr lvl="3" algn="ctr">
              <a:lnSpc>
                <a:spcPct val="100000"/>
              </a:lnSpc>
              <a:spcBef>
                <a:spcPts val="300"/>
              </a:spcBef>
              <a:spcAft>
                <a:spcPts val="0"/>
              </a:spcAft>
              <a:buClr>
                <a:schemeClr val="dk1"/>
              </a:buClr>
              <a:buSzPts val="1200"/>
              <a:buNone/>
              <a:defRPr sz="1200"/>
            </a:lvl4pPr>
            <a:lvl5pPr lvl="4" algn="ctr">
              <a:lnSpc>
                <a:spcPct val="100000"/>
              </a:lnSpc>
              <a:spcBef>
                <a:spcPts val="300"/>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3" name="Google Shape;23;p2"/>
          <p:cNvSpPr txBox="1"/>
          <p:nvPr>
            <p:ph idx="4" type="body"/>
          </p:nvPr>
        </p:nvSpPr>
        <p:spPr>
          <a:xfrm>
            <a:off x="46990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
          <p:cNvSpPr txBox="1"/>
          <p:nvPr>
            <p:ph idx="5" type="body"/>
          </p:nvPr>
        </p:nvSpPr>
        <p:spPr>
          <a:xfrm>
            <a:off x="46990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2"/>
          <p:cNvSpPr txBox="1"/>
          <p:nvPr>
            <p:ph idx="6" type="body"/>
          </p:nvPr>
        </p:nvSpPr>
        <p:spPr>
          <a:xfrm>
            <a:off x="3294286"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2"/>
          <p:cNvSpPr txBox="1"/>
          <p:nvPr>
            <p:ph idx="7" type="body"/>
          </p:nvPr>
        </p:nvSpPr>
        <p:spPr>
          <a:xfrm>
            <a:off x="3294286"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
          <p:cNvSpPr txBox="1"/>
          <p:nvPr>
            <p:ph idx="8" type="body"/>
          </p:nvPr>
        </p:nvSpPr>
        <p:spPr>
          <a:xfrm>
            <a:off x="611867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lt1"/>
              </a:buClr>
              <a:buSzPts val="1400"/>
              <a:buNone/>
              <a:defRPr b="1" sz="1400" cap="none">
                <a:solidFill>
                  <a:schemeClr val="lt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2"/>
          <p:cNvPicPr preferRelativeResize="0"/>
          <p:nvPr/>
        </p:nvPicPr>
        <p:blipFill>
          <a:blip r:embed="rId3">
            <a:alphaModFix/>
          </a:blip>
          <a:stretch>
            <a:fillRect/>
          </a:stretch>
        </p:blipFill>
        <p:spPr>
          <a:xfrm>
            <a:off x="76200" y="4488675"/>
            <a:ext cx="914400" cy="658158"/>
          </a:xfrm>
          <a:prstGeom prst="rect">
            <a:avLst/>
          </a:prstGeom>
          <a:noFill/>
          <a:ln>
            <a:noFill/>
          </a:ln>
        </p:spPr>
      </p:pic>
      <p:sp>
        <p:nvSpPr>
          <p:cNvPr id="29" name="Google Shape;29;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3 column photo">
  <p:cSld name="*Title and Subtitle: 3 column photo">
    <p:spTree>
      <p:nvGrpSpPr>
        <p:cNvPr id="81" name="Shape 81"/>
        <p:cNvGrpSpPr/>
        <p:nvPr/>
      </p:nvGrpSpPr>
      <p:grpSpPr>
        <a:xfrm>
          <a:off x="0" y="0"/>
          <a:ext cx="0" cy="0"/>
          <a:chOff x="0" y="0"/>
          <a:chExt cx="0" cy="0"/>
        </a:xfrm>
      </p:grpSpPr>
      <p:sp>
        <p:nvSpPr>
          <p:cNvPr id="82" name="Google Shape;82;p11"/>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1"/>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4" name="Google Shape;84;p11"/>
          <p:cNvSpPr txBox="1"/>
          <p:nvPr>
            <p:ph idx="1" type="body"/>
          </p:nvPr>
        </p:nvSpPr>
        <p:spPr>
          <a:xfrm>
            <a:off x="451800" y="746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1"/>
          <p:cNvSpPr txBox="1"/>
          <p:nvPr>
            <p:ph idx="2" type="body"/>
          </p:nvPr>
        </p:nvSpPr>
        <p:spPr>
          <a:xfrm>
            <a:off x="457199" y="3711575"/>
            <a:ext cx="2679698"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1"/>
          <p:cNvSpPr txBox="1"/>
          <p:nvPr>
            <p:ph idx="3" type="body"/>
          </p:nvPr>
        </p:nvSpPr>
        <p:spPr>
          <a:xfrm>
            <a:off x="3302949" y="3711575"/>
            <a:ext cx="2679695"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1"/>
          <p:cNvSpPr txBox="1"/>
          <p:nvPr>
            <p:ph idx="4" type="body"/>
          </p:nvPr>
        </p:nvSpPr>
        <p:spPr>
          <a:xfrm>
            <a:off x="6159500" y="3711575"/>
            <a:ext cx="2679700" cy="993775"/>
          </a:xfrm>
          <a:prstGeom prst="rect">
            <a:avLst/>
          </a:prstGeom>
          <a:noFill/>
          <a:ln>
            <a:noFill/>
          </a:ln>
        </p:spPr>
        <p:txBody>
          <a:bodyPr anchorCtr="0" anchor="t" bIns="45700" lIns="0" spcFirstLastPara="1" rIns="45700" wrap="square" tIns="91425">
            <a:normAutofit/>
          </a:bodyPr>
          <a:lstStyle>
            <a:lvl1pPr indent="-317500" lvl="0" marL="457200" algn="l">
              <a:lnSpc>
                <a:spcPct val="100000"/>
              </a:lnSpc>
              <a:spcBef>
                <a:spcPts val="900"/>
              </a:spcBef>
              <a:spcAft>
                <a:spcPts val="0"/>
              </a:spcAft>
              <a:buClr>
                <a:schemeClr val="dk1"/>
              </a:buClr>
              <a:buSzPts val="1400"/>
              <a:buChar char="▪"/>
              <a:defRPr sz="1400"/>
            </a:lvl1pPr>
            <a:lvl2pPr indent="-317500" lvl="1" marL="914400" algn="l">
              <a:lnSpc>
                <a:spcPct val="100000"/>
              </a:lnSpc>
              <a:spcBef>
                <a:spcPts val="300"/>
              </a:spcBef>
              <a:spcAft>
                <a:spcPts val="0"/>
              </a:spcAft>
              <a:buClr>
                <a:schemeClr val="dk1"/>
              </a:buClr>
              <a:buSzPts val="1400"/>
              <a:buChar char="—"/>
              <a:defRPr sz="14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11"/>
          <p:cNvSpPr/>
          <p:nvPr>
            <p:ph idx="5" type="pic"/>
          </p:nvPr>
        </p:nvSpPr>
        <p:spPr>
          <a:xfrm>
            <a:off x="457199" y="1657349"/>
            <a:ext cx="2679700" cy="2054225"/>
          </a:xfrm>
          <a:prstGeom prst="rect">
            <a:avLst/>
          </a:prstGeom>
          <a:solidFill>
            <a:srgbClr val="BFBFBF"/>
          </a:solidFill>
          <a:ln>
            <a:noFill/>
          </a:ln>
        </p:spPr>
      </p:sp>
      <p:sp>
        <p:nvSpPr>
          <p:cNvPr id="89" name="Google Shape;89;p11"/>
          <p:cNvSpPr/>
          <p:nvPr>
            <p:ph idx="6" type="pic"/>
          </p:nvPr>
        </p:nvSpPr>
        <p:spPr>
          <a:xfrm>
            <a:off x="3302950" y="1657349"/>
            <a:ext cx="2679700" cy="2054225"/>
          </a:xfrm>
          <a:prstGeom prst="rect">
            <a:avLst/>
          </a:prstGeom>
          <a:solidFill>
            <a:srgbClr val="BFBFBF"/>
          </a:solidFill>
          <a:ln>
            <a:noFill/>
          </a:ln>
        </p:spPr>
      </p:sp>
      <p:sp>
        <p:nvSpPr>
          <p:cNvPr id="90" name="Google Shape;90;p11"/>
          <p:cNvSpPr/>
          <p:nvPr>
            <p:ph idx="7" type="pic"/>
          </p:nvPr>
        </p:nvSpPr>
        <p:spPr>
          <a:xfrm>
            <a:off x="6159500" y="1657349"/>
            <a:ext cx="2679700" cy="2054225"/>
          </a:xfrm>
          <a:prstGeom prst="rect">
            <a:avLst/>
          </a:prstGeom>
          <a:solidFill>
            <a:srgbClr val="BFBFBF"/>
          </a:solidFill>
          <a:ln>
            <a:noFill/>
          </a:ln>
        </p:spPr>
      </p:sp>
      <p:cxnSp>
        <p:nvCxnSpPr>
          <p:cNvPr id="91" name="Google Shape;91;p11"/>
          <p:cNvCxnSpPr/>
          <p:nvPr/>
        </p:nvCxnSpPr>
        <p:spPr>
          <a:xfrm>
            <a:off x="3219924" y="1521151"/>
            <a:ext cx="0" cy="3273040"/>
          </a:xfrm>
          <a:prstGeom prst="straightConnector1">
            <a:avLst/>
          </a:prstGeom>
          <a:noFill/>
          <a:ln cap="flat" cmpd="sng" w="9525">
            <a:solidFill>
              <a:srgbClr val="7F7F7F"/>
            </a:solidFill>
            <a:prstDash val="solid"/>
            <a:miter lim="800000"/>
            <a:headEnd len="sm" w="sm" type="none"/>
            <a:tailEnd len="sm" w="sm" type="none"/>
          </a:ln>
        </p:spPr>
      </p:cxnSp>
      <p:cxnSp>
        <p:nvCxnSpPr>
          <p:cNvPr id="92" name="Google Shape;92;p11"/>
          <p:cNvCxnSpPr/>
          <p:nvPr/>
        </p:nvCxnSpPr>
        <p:spPr>
          <a:xfrm>
            <a:off x="6078494" y="1521151"/>
            <a:ext cx="0" cy="327304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93" name="Shape 93"/>
        <p:cNvGrpSpPr/>
        <p:nvPr/>
      </p:nvGrpSpPr>
      <p:grpSpPr>
        <a:xfrm>
          <a:off x="0" y="0"/>
          <a:ext cx="0" cy="0"/>
          <a:chOff x="0" y="0"/>
          <a:chExt cx="0" cy="0"/>
        </a:xfrm>
      </p:grpSpPr>
      <p:sp>
        <p:nvSpPr>
          <p:cNvPr id="94" name="Google Shape;94;p12"/>
          <p:cNvSpPr/>
          <p:nvPr>
            <p:ph idx="2" type="media"/>
          </p:nvPr>
        </p:nvSpPr>
        <p:spPr>
          <a:xfrm>
            <a:off x="0" y="0"/>
            <a:ext cx="9144000" cy="5143500"/>
          </a:xfrm>
          <a:prstGeom prst="rect">
            <a:avLst/>
          </a:prstGeom>
          <a:solidFill>
            <a:schemeClr val="dk1"/>
          </a:solidFill>
          <a:ln>
            <a:noFill/>
          </a:ln>
        </p:spPr>
        <p:txBody>
          <a:bodyPr anchorCtr="0" anchor="t" bIns="0" lIns="0" spcFirstLastPara="1" rIns="0" wrap="square" tIns="1371600">
            <a:noAutofit/>
          </a:bodyPr>
          <a:lstStyle>
            <a:lvl1pPr lvl="0" marR="0" rtl="0" algn="ctr">
              <a:lnSpc>
                <a:spcPct val="100000"/>
              </a:lnSpc>
              <a:spcBef>
                <a:spcPts val="900"/>
              </a:spcBef>
              <a:spcAft>
                <a:spcPts val="0"/>
              </a:spcAft>
              <a:buClr>
                <a:schemeClr val="lt1"/>
              </a:buClr>
              <a:buSzPts val="1800"/>
              <a:buFont typeface="Noto Sans Symbols"/>
              <a:buNone/>
              <a:defRPr b="0" i="0" sz="1800" u="none" cap="none" strike="noStrike">
                <a:solidFill>
                  <a:schemeClr val="lt1"/>
                </a:solidFill>
                <a:latin typeface="Arial"/>
                <a:ea typeface="Arial"/>
                <a:cs typeface="Arial"/>
                <a:sym typeface="Arial"/>
              </a:defRPr>
            </a:lvl1pPr>
            <a:lvl2pPr lvl="1"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2pPr>
            <a:lvl3pPr lvl="2" marR="0" rtl="0" algn="l">
              <a:lnSpc>
                <a:spcPct val="100000"/>
              </a:lnSpc>
              <a:spcBef>
                <a:spcPts val="3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4pPr>
            <a:lvl5pPr lvl="4"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5" name="Google Shape;95;p12"/>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6" name="Google Shape;96;p12"/>
          <p:cNvPicPr preferRelativeResize="0"/>
          <p:nvPr/>
        </p:nvPicPr>
        <p:blipFill>
          <a:blip r:embed="rId2">
            <a:alphaModFix/>
          </a:blip>
          <a:stretch>
            <a:fillRect/>
          </a:stretch>
        </p:blipFill>
        <p:spPr>
          <a:xfrm>
            <a:off x="110850" y="4484325"/>
            <a:ext cx="914400" cy="659163"/>
          </a:xfrm>
          <a:prstGeom prst="rect">
            <a:avLst/>
          </a:prstGeom>
          <a:noFill/>
          <a:ln>
            <a:noFill/>
          </a:ln>
        </p:spPr>
      </p:pic>
      <p:sp>
        <p:nvSpPr>
          <p:cNvPr id="97" name="Google Shape;97;p1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Graphs, Tables">
  <p:cSld name="*Charts, Graphs, Tables">
    <p:spTree>
      <p:nvGrpSpPr>
        <p:cNvPr id="98" name="Shape 98"/>
        <p:cNvGrpSpPr/>
        <p:nvPr/>
      </p:nvGrpSpPr>
      <p:grpSpPr>
        <a:xfrm>
          <a:off x="0" y="0"/>
          <a:ext cx="0" cy="0"/>
          <a:chOff x="0" y="0"/>
          <a:chExt cx="0" cy="0"/>
        </a:xfrm>
      </p:grpSpPr>
      <p:sp>
        <p:nvSpPr>
          <p:cNvPr id="99" name="Google Shape;99;p13"/>
          <p:cNvSpPr txBox="1"/>
          <p:nvPr>
            <p:ph type="title"/>
          </p:nvPr>
        </p:nvSpPr>
        <p:spPr>
          <a:xfrm>
            <a:off x="466201" y="3"/>
            <a:ext cx="8373000" cy="621600"/>
          </a:xfrm>
          <a:prstGeom prst="rect">
            <a:avLst/>
          </a:prstGeom>
          <a:noFill/>
          <a:ln>
            <a:noFill/>
          </a:ln>
        </p:spPr>
        <p:txBody>
          <a:bodyPr anchorCtr="0" anchor="ctr" bIns="0" lIns="0" spcFirstLastPara="1" rIns="0" wrap="square" tIns="0">
            <a:noAutofit/>
          </a:bodyPr>
          <a:lstStyle>
            <a:lvl1pPr lvl="0" rtl="0" algn="l">
              <a:lnSpc>
                <a:spcPct val="95000"/>
              </a:lnSpc>
              <a:spcBef>
                <a:spcPts val="0"/>
              </a:spcBef>
              <a:spcAft>
                <a:spcPts val="0"/>
              </a:spcAft>
              <a:buClr>
                <a:srgbClr val="232425"/>
              </a:buClr>
              <a:buSzPts val="2800"/>
              <a:buFont typeface="Arial"/>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13"/>
          <p:cNvSpPr txBox="1"/>
          <p:nvPr>
            <p:ph idx="1" type="body"/>
          </p:nvPr>
        </p:nvSpPr>
        <p:spPr>
          <a:xfrm>
            <a:off x="457201" y="1417579"/>
            <a:ext cx="8373000" cy="3022500"/>
          </a:xfrm>
          <a:prstGeom prst="rect">
            <a:avLst/>
          </a:prstGeom>
          <a:noFill/>
          <a:ln>
            <a:noFill/>
          </a:ln>
        </p:spPr>
        <p:txBody>
          <a:bodyPr anchorCtr="0" anchor="t" bIns="45700" lIns="0" spcFirstLastPara="1" rIns="0" wrap="square" tIns="0">
            <a:noAutofit/>
          </a:bodyPr>
          <a:lstStyle>
            <a:lvl1pPr indent="-342900" lvl="0" marL="457200" rtl="0" algn="l">
              <a:spcBef>
                <a:spcPts val="600"/>
              </a:spcBef>
              <a:spcAft>
                <a:spcPts val="0"/>
              </a:spcAft>
              <a:buClr>
                <a:srgbClr val="232425"/>
              </a:buClr>
              <a:buSzPts val="1800"/>
              <a:buChar char="▪"/>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1" name="Google Shape;101;p13"/>
          <p:cNvSpPr txBox="1"/>
          <p:nvPr>
            <p:ph idx="12" type="sldNum"/>
          </p:nvPr>
        </p:nvSpPr>
        <p:spPr>
          <a:xfrm>
            <a:off x="4343400" y="4855282"/>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2" name="Google Shape;102;p13"/>
          <p:cNvSpPr txBox="1"/>
          <p:nvPr>
            <p:ph idx="2" type="body"/>
          </p:nvPr>
        </p:nvSpPr>
        <p:spPr>
          <a:xfrm>
            <a:off x="443576" y="627687"/>
            <a:ext cx="8373000" cy="3747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0"/>
              </a:spcBef>
              <a:spcAft>
                <a:spcPts val="0"/>
              </a:spcAft>
              <a:buClr>
                <a:srgbClr val="0065A2"/>
              </a:buClr>
              <a:buSzPts val="2000"/>
              <a:buNone/>
              <a:defRPr b="1" sz="2000">
                <a:solidFill>
                  <a:srgbClr val="0065A2"/>
                </a:solidFill>
              </a:defRPr>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3" name="Google Shape;103;p13"/>
          <p:cNvSpPr txBox="1"/>
          <p:nvPr>
            <p:ph idx="3" type="body"/>
          </p:nvPr>
        </p:nvSpPr>
        <p:spPr>
          <a:xfrm>
            <a:off x="443573" y="4457863"/>
            <a:ext cx="3711000" cy="240600"/>
          </a:xfrm>
          <a:prstGeom prst="rect">
            <a:avLst/>
          </a:prstGeom>
          <a:noFill/>
          <a:ln>
            <a:noFill/>
          </a:ln>
        </p:spPr>
        <p:txBody>
          <a:bodyPr anchorCtr="0" anchor="t" bIns="0" lIns="0" spcFirstLastPara="1" rIns="0" wrap="square" tIns="0">
            <a:noAutofit/>
          </a:bodyPr>
          <a:lstStyle>
            <a:lvl1pPr indent="-228600" lvl="0" marL="457200" rtl="0" algn="l">
              <a:spcBef>
                <a:spcPts val="600"/>
              </a:spcBef>
              <a:spcAft>
                <a:spcPts val="0"/>
              </a:spcAft>
              <a:buClr>
                <a:srgbClr val="232425"/>
              </a:buClr>
              <a:buSzPts val="1050"/>
              <a:buNone/>
              <a:defRPr sz="1050"/>
            </a:lvl1pPr>
            <a:lvl2pPr indent="-342900" lvl="1" marL="914400" rtl="0" algn="l">
              <a:spcBef>
                <a:spcPts val="0"/>
              </a:spcBef>
              <a:spcAft>
                <a:spcPts val="0"/>
              </a:spcAft>
              <a:buClr>
                <a:srgbClr val="232425"/>
              </a:buClr>
              <a:buSzPts val="1800"/>
              <a:buChar char="—"/>
              <a:defRPr/>
            </a:lvl2pPr>
            <a:lvl3pPr indent="-342900" lvl="2" marL="1371600" rtl="0" algn="l">
              <a:spcBef>
                <a:spcPts val="0"/>
              </a:spcBef>
              <a:spcAft>
                <a:spcPts val="0"/>
              </a:spcAft>
              <a:buClr>
                <a:srgbClr val="232425"/>
              </a:buClr>
              <a:buSzPts val="1800"/>
              <a:buChar char="•"/>
              <a:defRPr/>
            </a:lvl3pPr>
            <a:lvl4pPr indent="-342900" lvl="3" marL="1828800" rtl="0" algn="l">
              <a:spcBef>
                <a:spcPts val="0"/>
              </a:spcBef>
              <a:spcAft>
                <a:spcPts val="0"/>
              </a:spcAft>
              <a:buClr>
                <a:srgbClr val="232425"/>
              </a:buClr>
              <a:buSzPts val="1800"/>
              <a:buChar char="—"/>
              <a:defRPr/>
            </a:lvl4pPr>
            <a:lvl5pPr indent="-342900" lvl="4" marL="2286000" rtl="0" algn="l">
              <a:spcBef>
                <a:spcPts val="0"/>
              </a:spcBef>
              <a:spcAft>
                <a:spcPts val="0"/>
              </a:spcAft>
              <a:buClr>
                <a:srgbClr val="232425"/>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4" name="Shape 104"/>
        <p:cNvGrpSpPr/>
        <p:nvPr/>
      </p:nvGrpSpPr>
      <p:grpSpPr>
        <a:xfrm>
          <a:off x="0" y="0"/>
          <a:ext cx="0" cy="0"/>
          <a:chOff x="0" y="0"/>
          <a:chExt cx="0" cy="0"/>
        </a:xfrm>
      </p:grpSpPr>
    </p:spTree>
  </p:cSld>
  <p:clrMapOvr>
    <a:masterClrMapping/>
  </p:clrMapOvr>
  <mc:AlternateContent>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Title and Content_9">
    <p:spTree>
      <p:nvGrpSpPr>
        <p:cNvPr id="105" name="Shape 105"/>
        <p:cNvGrpSpPr/>
        <p:nvPr/>
      </p:nvGrpSpPr>
      <p:grpSpPr>
        <a:xfrm>
          <a:off x="0" y="0"/>
          <a:ext cx="0" cy="0"/>
          <a:chOff x="0" y="0"/>
          <a:chExt cx="0" cy="0"/>
        </a:xfrm>
      </p:grpSpPr>
      <p:sp>
        <p:nvSpPr>
          <p:cNvPr id="106" name="Google Shape;106;p15"/>
          <p:cNvSpPr txBox="1"/>
          <p:nvPr/>
        </p:nvSpPr>
        <p:spPr>
          <a:xfrm>
            <a:off x="3215550" y="4780050"/>
            <a:ext cx="28563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900">
                <a:solidFill>
                  <a:srgbClr val="888888"/>
                </a:solidFill>
              </a:rPr>
              <a:t>eRD115 - Barrel Imaging Calorimeter</a:t>
            </a:r>
            <a:endParaRPr sz="900">
              <a:solidFill>
                <a:srgbClr val="888888"/>
              </a:solidFill>
            </a:endParaRPr>
          </a:p>
        </p:txBody>
      </p:sp>
      <p:sp>
        <p:nvSpPr>
          <p:cNvPr id="107" name="Google Shape;107;p15"/>
          <p:cNvSpPr/>
          <p:nvPr/>
        </p:nvSpPr>
        <p:spPr>
          <a:xfrm>
            <a:off x="396275" y="4753875"/>
            <a:ext cx="1563000" cy="29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7864225" y="4760400"/>
            <a:ext cx="1113600" cy="323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ph idx="12" type="sldNum"/>
          </p:nvPr>
        </p:nvSpPr>
        <p:spPr>
          <a:xfrm>
            <a:off x="8471125" y="4873057"/>
            <a:ext cx="457200" cy="137100"/>
          </a:xfrm>
          <a:prstGeom prst="rect">
            <a:avLst/>
          </a:prstGeom>
          <a:noFill/>
          <a:ln>
            <a:noFill/>
          </a:ln>
        </p:spPr>
        <p:txBody>
          <a:bodyPr anchorCtr="0" anchor="b" bIns="0" lIns="0" spcFirstLastPara="1" rIns="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10" name="Shape 110"/>
        <p:cNvGrpSpPr/>
        <p:nvPr/>
      </p:nvGrpSpPr>
      <p:grpSpPr>
        <a:xfrm>
          <a:off x="0" y="0"/>
          <a:ext cx="0" cy="0"/>
          <a:chOff x="0" y="0"/>
          <a:chExt cx="0" cy="0"/>
        </a:xfrm>
      </p:grpSpPr>
      <p:sp>
        <p:nvSpPr>
          <p:cNvPr id="111" name="Google Shape;111;p16"/>
          <p:cNvSpPr/>
          <p:nvPr/>
        </p:nvSpPr>
        <p:spPr>
          <a:xfrm>
            <a:off x="7379725" y="473380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15" name="Google Shape;115;p16"/>
          <p:cNvSpPr txBox="1"/>
          <p:nvPr>
            <p:ph idx="12" type="sldNum"/>
          </p:nvPr>
        </p:nvSpPr>
        <p:spPr>
          <a:xfrm>
            <a:off x="6457950" y="4767263"/>
            <a:ext cx="2057400" cy="207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6"/>
          <p:cNvSpPr/>
          <p:nvPr/>
        </p:nvSpPr>
        <p:spPr>
          <a:xfrm>
            <a:off x="346050" y="4696550"/>
            <a:ext cx="1663800" cy="35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Bullets">
  <p:cSld name="*Title, Subtitle and Bullets">
    <p:spTree>
      <p:nvGrpSpPr>
        <p:cNvPr id="30" name="Shape 30"/>
        <p:cNvGrpSpPr/>
        <p:nvPr/>
      </p:nvGrpSpPr>
      <p:grpSpPr>
        <a:xfrm>
          <a:off x="0" y="0"/>
          <a:ext cx="0" cy="0"/>
          <a:chOff x="0" y="0"/>
          <a:chExt cx="0" cy="0"/>
        </a:xfrm>
      </p:grpSpPr>
      <p:sp>
        <p:nvSpPr>
          <p:cNvPr id="31" name="Google Shape;31;p3"/>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457200" y="588175"/>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3"/>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3"/>
          <p:cNvSpPr txBox="1"/>
          <p:nvPr>
            <p:ph idx="2" type="body"/>
          </p:nvPr>
        </p:nvSpPr>
        <p:spPr>
          <a:xfrm>
            <a:off x="457200" y="1431925"/>
            <a:ext cx="7315200" cy="32734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wMasterSp="0">
  <p:cSld name="*Section Break">
    <p:spTree>
      <p:nvGrpSpPr>
        <p:cNvPr id="35" name="Shape 35"/>
        <p:cNvGrpSpPr/>
        <p:nvPr/>
      </p:nvGrpSpPr>
      <p:grpSpPr>
        <a:xfrm>
          <a:off x="0" y="0"/>
          <a:ext cx="0" cy="0"/>
          <a:chOff x="0" y="0"/>
          <a:chExt cx="0" cy="0"/>
        </a:xfrm>
      </p:grpSpPr>
      <p:pic>
        <p:nvPicPr>
          <p:cNvPr id="36" name="Google Shape;36;p4"/>
          <p:cNvPicPr preferRelativeResize="0"/>
          <p:nvPr/>
        </p:nvPicPr>
        <p:blipFill rotWithShape="1">
          <a:blip r:embed="rId2">
            <a:alphaModFix amt="90000"/>
          </a:blip>
          <a:srcRect b="14537" l="7274" r="7262" t="-202"/>
          <a:stretch/>
        </p:blipFill>
        <p:spPr>
          <a:xfrm>
            <a:off x="0" y="-10684"/>
            <a:ext cx="9144000" cy="4499372"/>
          </a:xfrm>
          <a:prstGeom prst="rect">
            <a:avLst/>
          </a:prstGeom>
          <a:noFill/>
          <a:ln>
            <a:noFill/>
          </a:ln>
        </p:spPr>
      </p:pic>
      <p:sp>
        <p:nvSpPr>
          <p:cNvPr id="37" name="Google Shape;37;p4"/>
          <p:cNvSpPr txBox="1"/>
          <p:nvPr>
            <p:ph type="title"/>
          </p:nvPr>
        </p:nvSpPr>
        <p:spPr>
          <a:xfrm>
            <a:off x="-1271" y="0"/>
            <a:ext cx="8840471" cy="4488688"/>
          </a:xfrm>
          <a:prstGeom prst="rect">
            <a:avLst/>
          </a:prstGeom>
          <a:noFill/>
          <a:ln>
            <a:noFill/>
          </a:ln>
        </p:spPr>
        <p:txBody>
          <a:bodyPr anchorCtr="0" anchor="ctr" bIns="182875" lIns="45720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4"/>
          <p:cNvPicPr preferRelativeResize="0"/>
          <p:nvPr/>
        </p:nvPicPr>
        <p:blipFill>
          <a:blip r:embed="rId3">
            <a:alphaModFix/>
          </a:blip>
          <a:stretch>
            <a:fillRect/>
          </a:stretch>
        </p:blipFill>
        <p:spPr>
          <a:xfrm>
            <a:off x="76200" y="4488675"/>
            <a:ext cx="914400" cy="658158"/>
          </a:xfrm>
          <a:prstGeom prst="rect">
            <a:avLst/>
          </a:prstGeom>
          <a:noFill/>
          <a:ln>
            <a:noFill/>
          </a:ln>
        </p:spPr>
      </p:pic>
      <p:sp>
        <p:nvSpPr>
          <p:cNvPr id="39" name="Google Shape;39;p4"/>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Argonne" showMasterSp="0">
  <p:cSld name="Closing slide Argonne">
    <p:spTree>
      <p:nvGrpSpPr>
        <p:cNvPr id="40" name="Shape 40"/>
        <p:cNvGrpSpPr/>
        <p:nvPr/>
      </p:nvGrpSpPr>
      <p:grpSpPr>
        <a:xfrm>
          <a:off x="0" y="0"/>
          <a:ext cx="0" cy="0"/>
          <a:chOff x="0" y="0"/>
          <a:chExt cx="0" cy="0"/>
        </a:xfrm>
      </p:grpSpPr>
      <p:pic>
        <p:nvPicPr>
          <p:cNvPr id="41" name="Google Shape;41;p5"/>
          <p:cNvPicPr preferRelativeResize="0"/>
          <p:nvPr/>
        </p:nvPicPr>
        <p:blipFill rotWithShape="1">
          <a:blip r:embed="rId2">
            <a:alphaModFix amt="90000"/>
          </a:blip>
          <a:srcRect b="2070" l="7272" r="7264" t="-206"/>
          <a:stretch/>
        </p:blipFill>
        <p:spPr>
          <a:xfrm>
            <a:off x="0" y="-10684"/>
            <a:ext cx="9144000" cy="5154183"/>
          </a:xfrm>
          <a:prstGeom prst="rect">
            <a:avLst/>
          </a:prstGeom>
          <a:noFill/>
          <a:ln>
            <a:noFill/>
          </a:ln>
        </p:spPr>
      </p:pic>
      <p:pic>
        <p:nvPicPr>
          <p:cNvPr id="42" name="Google Shape;42;p5"/>
          <p:cNvPicPr preferRelativeResize="0"/>
          <p:nvPr/>
        </p:nvPicPr>
        <p:blipFill>
          <a:blip r:embed="rId3">
            <a:alphaModFix/>
          </a:blip>
          <a:stretch>
            <a:fillRect/>
          </a:stretch>
        </p:blipFill>
        <p:spPr>
          <a:xfrm>
            <a:off x="110850" y="4484325"/>
            <a:ext cx="914400" cy="659163"/>
          </a:xfrm>
          <a:prstGeom prst="rect">
            <a:avLst/>
          </a:prstGeom>
          <a:noFill/>
          <a:ln>
            <a:noFill/>
          </a:ln>
        </p:spPr>
      </p:pic>
      <p:sp>
        <p:nvSpPr>
          <p:cNvPr id="43" name="Google Shape;43;p5"/>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solidFill>
                  <a:schemeClr val="lt1"/>
                </a:solidFill>
              </a:defRPr>
            </a:lvl1pPr>
            <a:lvl2pPr indent="0" lvl="1" marL="0" rtl="0" algn="ctr">
              <a:spcBef>
                <a:spcPts val="0"/>
              </a:spcBef>
              <a:buNone/>
              <a:defRPr>
                <a:solidFill>
                  <a:schemeClr val="lt1"/>
                </a:solidFill>
              </a:defRPr>
            </a:lvl2pPr>
            <a:lvl3pPr indent="0" lvl="2" marL="0" rtl="0" algn="ctr">
              <a:spcBef>
                <a:spcPts val="0"/>
              </a:spcBef>
              <a:buNone/>
              <a:defRPr>
                <a:solidFill>
                  <a:schemeClr val="lt1"/>
                </a:solidFill>
              </a:defRPr>
            </a:lvl3pPr>
            <a:lvl4pPr indent="0" lvl="3" marL="0" rtl="0" algn="ctr">
              <a:spcBef>
                <a:spcPts val="0"/>
              </a:spcBef>
              <a:buNone/>
              <a:defRPr>
                <a:solidFill>
                  <a:schemeClr val="lt1"/>
                </a:solidFill>
              </a:defRPr>
            </a:lvl4pPr>
            <a:lvl5pPr indent="0" lvl="4" marL="0" rtl="0" algn="ctr">
              <a:spcBef>
                <a:spcPts val="0"/>
              </a:spcBef>
              <a:buNone/>
              <a:defRPr>
                <a:solidFill>
                  <a:schemeClr val="lt1"/>
                </a:solidFill>
              </a:defRPr>
            </a:lvl5pPr>
            <a:lvl6pPr indent="0" lvl="5" marL="0" rtl="0" algn="ctr">
              <a:spcBef>
                <a:spcPts val="0"/>
              </a:spcBef>
              <a:buNone/>
              <a:defRPr>
                <a:solidFill>
                  <a:schemeClr val="lt1"/>
                </a:solidFill>
              </a:defRPr>
            </a:lvl6pPr>
            <a:lvl7pPr indent="0" lvl="6" marL="0" rtl="0" algn="ctr">
              <a:spcBef>
                <a:spcPts val="0"/>
              </a:spcBef>
              <a:buNone/>
              <a:defRPr>
                <a:solidFill>
                  <a:schemeClr val="lt1"/>
                </a:solidFill>
              </a:defRPr>
            </a:lvl7pPr>
            <a:lvl8pPr indent="0" lvl="7" marL="0" rtl="0" algn="ctr">
              <a:spcBef>
                <a:spcPts val="0"/>
              </a:spcBef>
              <a:buNone/>
              <a:defRPr>
                <a:solidFill>
                  <a:schemeClr val="lt1"/>
                </a:solidFill>
              </a:defRPr>
            </a:lvl8pPr>
            <a:lvl9pPr indent="0" lvl="8" marL="0" rtl="0" algn="ctr">
              <a:spcBef>
                <a:spcPts val="0"/>
              </a:spcBef>
              <a:buNone/>
              <a:defRPr>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Argonne DOE" showMasterSp="0">
  <p:cSld name="Closing slide Argonne DOE">
    <p:spTree>
      <p:nvGrpSpPr>
        <p:cNvPr id="44" name="Shape 44"/>
        <p:cNvGrpSpPr/>
        <p:nvPr/>
      </p:nvGrpSpPr>
      <p:grpSpPr>
        <a:xfrm>
          <a:off x="0" y="0"/>
          <a:ext cx="0" cy="0"/>
          <a:chOff x="0" y="0"/>
          <a:chExt cx="0" cy="0"/>
        </a:xfrm>
      </p:grpSpPr>
      <p:pic>
        <p:nvPicPr>
          <p:cNvPr id="45" name="Google Shape;45;p6"/>
          <p:cNvPicPr preferRelativeResize="0"/>
          <p:nvPr/>
        </p:nvPicPr>
        <p:blipFill rotWithShape="1">
          <a:blip r:embed="rId2">
            <a:alphaModFix amt="90000"/>
          </a:blip>
          <a:srcRect b="2069" l="7274" r="7262" t="-204"/>
          <a:stretch/>
        </p:blipFill>
        <p:spPr>
          <a:xfrm>
            <a:off x="0" y="-10684"/>
            <a:ext cx="9144000" cy="5154184"/>
          </a:xfrm>
          <a:prstGeom prst="rect">
            <a:avLst/>
          </a:prstGeom>
          <a:noFill/>
          <a:ln>
            <a:noFill/>
          </a:ln>
        </p:spPr>
      </p:pic>
      <p:pic>
        <p:nvPicPr>
          <p:cNvPr id="46" name="Google Shape;46;p6"/>
          <p:cNvPicPr preferRelativeResize="0"/>
          <p:nvPr/>
        </p:nvPicPr>
        <p:blipFill>
          <a:blip r:embed="rId3">
            <a:alphaModFix/>
          </a:blip>
          <a:stretch>
            <a:fillRect/>
          </a:stretch>
        </p:blipFill>
        <p:spPr>
          <a:xfrm>
            <a:off x="110850" y="4484325"/>
            <a:ext cx="914400" cy="659163"/>
          </a:xfrm>
          <a:prstGeom prst="rect">
            <a:avLst/>
          </a:prstGeom>
          <a:noFill/>
          <a:ln>
            <a:noFill/>
          </a:ln>
        </p:spPr>
      </p:pic>
      <p:sp>
        <p:nvSpPr>
          <p:cNvPr id="47" name="Google Shape;47;p6"/>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solidFill>
                  <a:schemeClr val="lt1"/>
                </a:solidFill>
              </a:defRPr>
            </a:lvl1pPr>
            <a:lvl2pPr indent="0" lvl="1" marL="0" rtl="0" algn="ctr">
              <a:spcBef>
                <a:spcPts val="0"/>
              </a:spcBef>
              <a:buNone/>
              <a:defRPr>
                <a:solidFill>
                  <a:schemeClr val="lt1"/>
                </a:solidFill>
              </a:defRPr>
            </a:lvl2pPr>
            <a:lvl3pPr indent="0" lvl="2" marL="0" rtl="0" algn="ctr">
              <a:spcBef>
                <a:spcPts val="0"/>
              </a:spcBef>
              <a:buNone/>
              <a:defRPr>
                <a:solidFill>
                  <a:schemeClr val="lt1"/>
                </a:solidFill>
              </a:defRPr>
            </a:lvl3pPr>
            <a:lvl4pPr indent="0" lvl="3" marL="0" rtl="0" algn="ctr">
              <a:spcBef>
                <a:spcPts val="0"/>
              </a:spcBef>
              <a:buNone/>
              <a:defRPr>
                <a:solidFill>
                  <a:schemeClr val="lt1"/>
                </a:solidFill>
              </a:defRPr>
            </a:lvl4pPr>
            <a:lvl5pPr indent="0" lvl="4" marL="0" rtl="0" algn="ctr">
              <a:spcBef>
                <a:spcPts val="0"/>
              </a:spcBef>
              <a:buNone/>
              <a:defRPr>
                <a:solidFill>
                  <a:schemeClr val="lt1"/>
                </a:solidFill>
              </a:defRPr>
            </a:lvl5pPr>
            <a:lvl6pPr indent="0" lvl="5" marL="0" rtl="0" algn="ctr">
              <a:spcBef>
                <a:spcPts val="0"/>
              </a:spcBef>
              <a:buNone/>
              <a:defRPr>
                <a:solidFill>
                  <a:schemeClr val="lt1"/>
                </a:solidFill>
              </a:defRPr>
            </a:lvl6pPr>
            <a:lvl7pPr indent="0" lvl="6" marL="0" rtl="0" algn="ctr">
              <a:spcBef>
                <a:spcPts val="0"/>
              </a:spcBef>
              <a:buNone/>
              <a:defRPr>
                <a:solidFill>
                  <a:schemeClr val="lt1"/>
                </a:solidFill>
              </a:defRPr>
            </a:lvl7pPr>
            <a:lvl8pPr indent="0" lvl="7" marL="0" rtl="0" algn="ctr">
              <a:spcBef>
                <a:spcPts val="0"/>
              </a:spcBef>
              <a:buNone/>
              <a:defRPr>
                <a:solidFill>
                  <a:schemeClr val="lt1"/>
                </a:solidFill>
              </a:defRPr>
            </a:lvl8pPr>
            <a:lvl9pPr indent="0" lvl="8" marL="0" rtl="0" algn="ctr">
              <a:spcBef>
                <a:spcPts val="0"/>
              </a:spcBef>
              <a:buNone/>
              <a:defRPr>
                <a:solidFill>
                  <a:schemeClr val="lt1"/>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76200" y="4488675"/>
            <a:ext cx="914400" cy="658158"/>
          </a:xfrm>
          <a:prstGeom prst="rect">
            <a:avLst/>
          </a:prstGeom>
          <a:noFill/>
          <a:ln>
            <a:noFill/>
          </a:ln>
        </p:spPr>
      </p:pic>
      <p:sp>
        <p:nvSpPr>
          <p:cNvPr id="50" name="Google Shape;50;p7"/>
          <p:cNvSpPr txBox="1"/>
          <p:nvPr>
            <p:ph idx="1" type="body"/>
          </p:nvPr>
        </p:nvSpPr>
        <p:spPr>
          <a:xfrm>
            <a:off x="611867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7"/>
          <p:cNvSpPr txBox="1"/>
          <p:nvPr>
            <p:ph idx="2" type="body"/>
          </p:nvPr>
        </p:nvSpPr>
        <p:spPr>
          <a:xfrm>
            <a:off x="611867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7"/>
          <p:cNvSpPr txBox="1"/>
          <p:nvPr>
            <p:ph type="ctrTitle"/>
          </p:nvPr>
        </p:nvSpPr>
        <p:spPr>
          <a:xfrm>
            <a:off x="227329" y="914400"/>
            <a:ext cx="5002306" cy="2057400"/>
          </a:xfrm>
          <a:prstGeom prst="rect">
            <a:avLst/>
          </a:prstGeom>
          <a:solidFill>
            <a:schemeClr val="accent2"/>
          </a:solidFill>
          <a:ln>
            <a:noFill/>
          </a:ln>
        </p:spPr>
        <p:txBody>
          <a:bodyPr anchorCtr="0" anchor="ctr" bIns="0" lIns="228600" spcFirstLastPara="1" rIns="182875" wrap="square" tIns="0">
            <a:noAutofit/>
          </a:bodyPr>
          <a:lstStyle>
            <a:lvl1pPr lvl="0" marR="0" algn="l">
              <a:lnSpc>
                <a:spcPct val="90000"/>
              </a:lnSpc>
              <a:spcBef>
                <a:spcPts val="0"/>
              </a:spcBef>
              <a:spcAft>
                <a:spcPts val="0"/>
              </a:spcAft>
              <a:buClr>
                <a:schemeClr val="lt1"/>
              </a:buClr>
              <a:buSzPts val="2800"/>
              <a:buFont typeface="Arial"/>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p:nvPr/>
        </p:nvSpPr>
        <p:spPr>
          <a:xfrm>
            <a:off x="-1271" y="914400"/>
            <a:ext cx="228600" cy="2057400"/>
          </a:xfrm>
          <a:prstGeom prst="rect">
            <a:avLst/>
          </a:prstGeom>
          <a:solidFill>
            <a:schemeClr val="dk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sz="100">
              <a:solidFill>
                <a:schemeClr val="accent1"/>
              </a:solidFill>
              <a:latin typeface="Arial"/>
              <a:ea typeface="Arial"/>
              <a:cs typeface="Arial"/>
              <a:sym typeface="Arial"/>
            </a:endParaRPr>
          </a:p>
        </p:txBody>
      </p:sp>
      <p:sp>
        <p:nvSpPr>
          <p:cNvPr id="54" name="Google Shape;54;p7"/>
          <p:cNvSpPr/>
          <p:nvPr>
            <p:ph idx="3" type="pic"/>
          </p:nvPr>
        </p:nvSpPr>
        <p:spPr>
          <a:xfrm>
            <a:off x="5229542" y="914400"/>
            <a:ext cx="3911600" cy="2057400"/>
          </a:xfrm>
          <a:prstGeom prst="rect">
            <a:avLst/>
          </a:prstGeom>
          <a:solidFill>
            <a:srgbClr val="BFBFBF"/>
          </a:solidFill>
          <a:ln>
            <a:noFill/>
          </a:ln>
        </p:spPr>
      </p:sp>
      <p:sp>
        <p:nvSpPr>
          <p:cNvPr id="55" name="Google Shape;55;p7"/>
          <p:cNvSpPr txBox="1"/>
          <p:nvPr>
            <p:ph idx="4" type="subTitle"/>
          </p:nvPr>
        </p:nvSpPr>
        <p:spPr>
          <a:xfrm>
            <a:off x="463552" y="238125"/>
            <a:ext cx="4765990" cy="676275"/>
          </a:xfrm>
          <a:prstGeom prst="rect">
            <a:avLst/>
          </a:prstGeom>
          <a:noFill/>
          <a:ln>
            <a:noFill/>
          </a:ln>
        </p:spPr>
        <p:txBody>
          <a:bodyPr anchorCtr="0" anchor="b" bIns="0" lIns="0" spcFirstLastPara="1" rIns="0" wrap="square" tIns="0">
            <a:noAutofit/>
          </a:bodyPr>
          <a:lstStyle>
            <a:lvl1pPr lvl="0" marR="0" algn="l">
              <a:lnSpc>
                <a:spcPct val="100000"/>
              </a:lnSpc>
              <a:spcBef>
                <a:spcPts val="1200"/>
              </a:spcBef>
              <a:spcAft>
                <a:spcPts val="0"/>
              </a:spcAft>
              <a:buClr>
                <a:schemeClr val="dk1"/>
              </a:buClr>
              <a:buSzPts val="1600"/>
              <a:buFont typeface="Noto Sans Symbols"/>
              <a:buNone/>
              <a:defRPr b="1" sz="1600" cap="none">
                <a:solidFill>
                  <a:schemeClr val="dk1"/>
                </a:solidFill>
                <a:latin typeface="Arial"/>
                <a:ea typeface="Arial"/>
                <a:cs typeface="Arial"/>
                <a:sym typeface="Arial"/>
              </a:defRPr>
            </a:lvl1pPr>
            <a:lvl2pPr lvl="1" algn="ctr">
              <a:lnSpc>
                <a:spcPct val="100000"/>
              </a:lnSpc>
              <a:spcBef>
                <a:spcPts val="300"/>
              </a:spcBef>
              <a:spcAft>
                <a:spcPts val="0"/>
              </a:spcAft>
              <a:buClr>
                <a:schemeClr val="dk1"/>
              </a:buClr>
              <a:buSzPts val="1500"/>
              <a:buNone/>
              <a:defRPr sz="1500"/>
            </a:lvl2pPr>
            <a:lvl3pPr lvl="2" algn="ctr">
              <a:lnSpc>
                <a:spcPct val="100000"/>
              </a:lnSpc>
              <a:spcBef>
                <a:spcPts val="300"/>
              </a:spcBef>
              <a:spcAft>
                <a:spcPts val="0"/>
              </a:spcAft>
              <a:buClr>
                <a:schemeClr val="dk1"/>
              </a:buClr>
              <a:buSzPts val="1350"/>
              <a:buNone/>
              <a:defRPr sz="1350"/>
            </a:lvl3pPr>
            <a:lvl4pPr lvl="3" algn="ctr">
              <a:lnSpc>
                <a:spcPct val="100000"/>
              </a:lnSpc>
              <a:spcBef>
                <a:spcPts val="300"/>
              </a:spcBef>
              <a:spcAft>
                <a:spcPts val="0"/>
              </a:spcAft>
              <a:buClr>
                <a:schemeClr val="dk1"/>
              </a:buClr>
              <a:buSzPts val="1200"/>
              <a:buNone/>
              <a:defRPr sz="1200"/>
            </a:lvl4pPr>
            <a:lvl5pPr lvl="4" algn="ctr">
              <a:lnSpc>
                <a:spcPct val="100000"/>
              </a:lnSpc>
              <a:spcBef>
                <a:spcPts val="300"/>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6" name="Google Shape;56;p7"/>
          <p:cNvSpPr txBox="1"/>
          <p:nvPr>
            <p:ph idx="5" type="body"/>
          </p:nvPr>
        </p:nvSpPr>
        <p:spPr>
          <a:xfrm>
            <a:off x="46990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7"/>
          <p:cNvSpPr txBox="1"/>
          <p:nvPr>
            <p:ph idx="6" type="body"/>
          </p:nvPr>
        </p:nvSpPr>
        <p:spPr>
          <a:xfrm>
            <a:off x="46990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7"/>
          <p:cNvSpPr txBox="1"/>
          <p:nvPr>
            <p:ph idx="7" type="body"/>
          </p:nvPr>
        </p:nvSpPr>
        <p:spPr>
          <a:xfrm>
            <a:off x="3315651" y="3229520"/>
            <a:ext cx="2692871" cy="295275"/>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400"/>
              <a:buNone/>
              <a:defRPr b="1" sz="1400" cap="none">
                <a:solidFill>
                  <a:schemeClr val="dk1"/>
                </a:solidFill>
              </a:defRPr>
            </a:lvl1pPr>
            <a:lvl2pPr indent="-228600" lvl="1" marL="914400" algn="l">
              <a:lnSpc>
                <a:spcPct val="100000"/>
              </a:lnSpc>
              <a:spcBef>
                <a:spcPts val="300"/>
              </a:spcBef>
              <a:spcAft>
                <a:spcPts val="0"/>
              </a:spcAft>
              <a:buClr>
                <a:schemeClr val="dk1"/>
              </a:buClr>
              <a:buSzPts val="1800"/>
              <a:buNone/>
              <a:defRPr/>
            </a:lvl2pPr>
            <a:lvl3pPr indent="-228600" lvl="2" marL="1371600" algn="l">
              <a:lnSpc>
                <a:spcPct val="100000"/>
              </a:lnSpc>
              <a:spcBef>
                <a:spcPts val="1800"/>
              </a:spcBef>
              <a:spcAft>
                <a:spcPts val="0"/>
              </a:spcAft>
              <a:buClr>
                <a:schemeClr val="dk1"/>
              </a:buClr>
              <a:buSzPts val="1800"/>
              <a:buNone/>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7"/>
          <p:cNvSpPr txBox="1"/>
          <p:nvPr>
            <p:ph idx="8" type="body"/>
          </p:nvPr>
        </p:nvSpPr>
        <p:spPr>
          <a:xfrm>
            <a:off x="3315651" y="3533777"/>
            <a:ext cx="2692871" cy="685800"/>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0"/>
              </a:spcBef>
              <a:spcAft>
                <a:spcPts val="0"/>
              </a:spcAft>
              <a:buClr>
                <a:schemeClr val="dk1"/>
              </a:buClr>
              <a:buSzPts val="1400"/>
              <a:buNone/>
              <a:defRPr sz="1400">
                <a:solidFill>
                  <a:schemeClr val="dk1"/>
                </a:solidFill>
              </a:defRPr>
            </a:lvl1pPr>
            <a:lvl2pPr indent="-228600" lvl="1" marL="914400" algn="l">
              <a:lnSpc>
                <a:spcPct val="100000"/>
              </a:lnSpc>
              <a:spcBef>
                <a:spcPts val="1800"/>
              </a:spcBef>
              <a:spcAft>
                <a:spcPts val="0"/>
              </a:spcAft>
              <a:buClr>
                <a:schemeClr val="dk1"/>
              </a:buClr>
              <a:buSzPts val="1800"/>
              <a:buNone/>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7"/>
          <p:cNvSpPr txBox="1"/>
          <p:nvPr>
            <p:ph idx="9" type="body"/>
          </p:nvPr>
        </p:nvSpPr>
        <p:spPr>
          <a:xfrm>
            <a:off x="6118671" y="4298950"/>
            <a:ext cx="2720529" cy="4206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Font typeface="Arial"/>
              <a:buNone/>
              <a:defRPr sz="1400"/>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Only">
  <p:cSld name="*Title and Subtitle Only">
    <p:spTree>
      <p:nvGrpSpPr>
        <p:cNvPr id="61" name="Shape 61"/>
        <p:cNvGrpSpPr/>
        <p:nvPr/>
      </p:nvGrpSpPr>
      <p:grpSpPr>
        <a:xfrm>
          <a:off x="0" y="0"/>
          <a:ext cx="0" cy="0"/>
          <a:chOff x="0" y="0"/>
          <a:chExt cx="0" cy="0"/>
        </a:xfrm>
      </p:grpSpPr>
      <p:sp>
        <p:nvSpPr>
          <p:cNvPr id="62" name="Google Shape;62;p8"/>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8"/>
          <p:cNvSpPr txBox="1"/>
          <p:nvPr>
            <p:ph idx="1" type="body"/>
          </p:nvPr>
        </p:nvSpPr>
        <p:spPr>
          <a:xfrm>
            <a:off x="457200" y="591325"/>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2 column">
  <p:cSld name="*Title and Subtitle: 2 column">
    <p:spTree>
      <p:nvGrpSpPr>
        <p:cNvPr id="65" name="Shape 65"/>
        <p:cNvGrpSpPr/>
        <p:nvPr/>
      </p:nvGrpSpPr>
      <p:grpSpPr>
        <a:xfrm>
          <a:off x="0" y="0"/>
          <a:ext cx="0" cy="0"/>
          <a:chOff x="0" y="0"/>
          <a:chExt cx="0" cy="0"/>
        </a:xfrm>
      </p:grpSpPr>
      <p:sp>
        <p:nvSpPr>
          <p:cNvPr id="66" name="Google Shape;66;p9"/>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9"/>
          <p:cNvSpPr txBox="1"/>
          <p:nvPr>
            <p:ph idx="1" type="body"/>
          </p:nvPr>
        </p:nvSpPr>
        <p:spPr>
          <a:xfrm>
            <a:off x="457200" y="914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9" name="Google Shape;69;p9"/>
          <p:cNvSpPr txBox="1"/>
          <p:nvPr>
            <p:ph idx="2" type="body"/>
          </p:nvPr>
        </p:nvSpPr>
        <p:spPr>
          <a:xfrm>
            <a:off x="457200" y="1984334"/>
            <a:ext cx="4085546" cy="2721016"/>
          </a:xfrm>
          <a:prstGeom prst="rect">
            <a:avLst/>
          </a:prstGeom>
          <a:solidFill>
            <a:srgbClr val="D8D8D8"/>
          </a:solidFill>
          <a:ln>
            <a:noFill/>
          </a:ln>
        </p:spPr>
        <p:txBody>
          <a:bodyPr anchorCtr="0" anchor="t" bIns="45700" lIns="137150" spcFirstLastPara="1" rIns="91425" wrap="square" tIns="91425">
            <a:normAutofit/>
          </a:bodyPr>
          <a:lstStyle>
            <a:lvl1pPr indent="-330200" lvl="0" marL="457200" algn="l">
              <a:lnSpc>
                <a:spcPct val="100000"/>
              </a:lnSpc>
              <a:spcBef>
                <a:spcPts val="900"/>
              </a:spcBef>
              <a:spcAft>
                <a:spcPts val="0"/>
              </a:spcAft>
              <a:buClr>
                <a:schemeClr val="dk1"/>
              </a:buClr>
              <a:buSzPts val="1600"/>
              <a:buChar char="▪"/>
              <a:defRPr sz="1600"/>
            </a:lvl1pPr>
            <a:lvl2pPr indent="-330200" lvl="1" marL="914400" algn="l">
              <a:lnSpc>
                <a:spcPct val="100000"/>
              </a:lnSpc>
              <a:spcBef>
                <a:spcPts val="300"/>
              </a:spcBef>
              <a:spcAft>
                <a:spcPts val="0"/>
              </a:spcAft>
              <a:buClr>
                <a:schemeClr val="dk1"/>
              </a:buClr>
              <a:buSzPts val="1600"/>
              <a:buChar char="—"/>
              <a:defRPr sz="16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9"/>
          <p:cNvSpPr txBox="1"/>
          <p:nvPr>
            <p:ph idx="3" type="body"/>
          </p:nvPr>
        </p:nvSpPr>
        <p:spPr>
          <a:xfrm>
            <a:off x="4728673" y="1984334"/>
            <a:ext cx="4110527" cy="2721016"/>
          </a:xfrm>
          <a:prstGeom prst="rect">
            <a:avLst/>
          </a:prstGeom>
          <a:solidFill>
            <a:srgbClr val="D8D8D8"/>
          </a:solidFill>
          <a:ln>
            <a:noFill/>
          </a:ln>
        </p:spPr>
        <p:txBody>
          <a:bodyPr anchorCtr="0" anchor="t" bIns="45700" lIns="137150" spcFirstLastPara="1" rIns="91425" wrap="square" tIns="91425">
            <a:normAutofit/>
          </a:bodyPr>
          <a:lstStyle>
            <a:lvl1pPr indent="-330200" lvl="0" marL="457200" algn="l">
              <a:lnSpc>
                <a:spcPct val="100000"/>
              </a:lnSpc>
              <a:spcBef>
                <a:spcPts val="900"/>
              </a:spcBef>
              <a:spcAft>
                <a:spcPts val="0"/>
              </a:spcAft>
              <a:buClr>
                <a:schemeClr val="dk1"/>
              </a:buClr>
              <a:buSzPts val="1600"/>
              <a:buChar char="▪"/>
              <a:defRPr sz="1600"/>
            </a:lvl1pPr>
            <a:lvl2pPr indent="-330200" lvl="1" marL="914400" algn="l">
              <a:lnSpc>
                <a:spcPct val="100000"/>
              </a:lnSpc>
              <a:spcBef>
                <a:spcPts val="300"/>
              </a:spcBef>
              <a:spcAft>
                <a:spcPts val="0"/>
              </a:spcAft>
              <a:buClr>
                <a:schemeClr val="dk1"/>
              </a:buClr>
              <a:buSzPts val="1600"/>
              <a:buChar char="—"/>
              <a:defRPr sz="1600"/>
            </a:lvl2pPr>
            <a:lvl3pPr indent="-330200" lvl="2" marL="1371600" algn="l">
              <a:lnSpc>
                <a:spcPct val="100000"/>
              </a:lnSpc>
              <a:spcBef>
                <a:spcPts val="300"/>
              </a:spcBef>
              <a:spcAft>
                <a:spcPts val="0"/>
              </a:spcAft>
              <a:buClr>
                <a:schemeClr val="dk1"/>
              </a:buClr>
              <a:buSzPts val="1600"/>
              <a:buChar char="•"/>
              <a:defRPr sz="1600"/>
            </a:lvl3pPr>
            <a:lvl4pPr indent="-330200" lvl="3" marL="1828800" algn="l">
              <a:lnSpc>
                <a:spcPct val="100000"/>
              </a:lnSpc>
              <a:spcBef>
                <a:spcPts val="300"/>
              </a:spcBef>
              <a:spcAft>
                <a:spcPts val="0"/>
              </a:spcAft>
              <a:buClr>
                <a:schemeClr val="dk1"/>
              </a:buClr>
              <a:buSzPts val="1600"/>
              <a:buChar char="—"/>
              <a:defRPr sz="1600"/>
            </a:lvl4pPr>
            <a:lvl5pPr indent="-330200" lvl="4" marL="2286000" algn="l">
              <a:lnSpc>
                <a:spcPct val="100000"/>
              </a:lnSpc>
              <a:spcBef>
                <a:spcPts val="300"/>
              </a:spcBef>
              <a:spcAft>
                <a:spcPts val="0"/>
              </a:spcAft>
              <a:buClr>
                <a:schemeClr val="dk1"/>
              </a:buClr>
              <a:buSzPts val="1600"/>
              <a:buChar char="»"/>
              <a:defRPr sz="16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9"/>
          <p:cNvSpPr txBox="1"/>
          <p:nvPr>
            <p:ph idx="4" type="body"/>
          </p:nvPr>
        </p:nvSpPr>
        <p:spPr>
          <a:xfrm>
            <a:off x="457200" y="1435694"/>
            <a:ext cx="4085546" cy="548640"/>
          </a:xfrm>
          <a:prstGeom prst="rect">
            <a:avLst/>
          </a:prstGeom>
          <a:solidFill>
            <a:schemeClr val="dk2"/>
          </a:solidFill>
          <a:ln>
            <a:noFill/>
          </a:ln>
        </p:spPr>
        <p:txBody>
          <a:bodyPr anchorCtr="0" anchor="b" bIns="91425" lIns="137150" spcFirstLastPara="1" rIns="0" wrap="square" tIns="0">
            <a:noAutofit/>
          </a:bodyPr>
          <a:lstStyle>
            <a:lvl1pPr indent="-228600" lvl="0" marL="457200" algn="l">
              <a:lnSpc>
                <a:spcPct val="100000"/>
              </a:lnSpc>
              <a:spcBef>
                <a:spcPts val="900"/>
              </a:spcBef>
              <a:spcAft>
                <a:spcPts val="0"/>
              </a:spcAft>
              <a:buClr>
                <a:schemeClr val="lt1"/>
              </a:buClr>
              <a:buSzPts val="1800"/>
              <a:buNone/>
              <a:defRPr b="1" sz="18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5" type="body"/>
          </p:nvPr>
        </p:nvSpPr>
        <p:spPr>
          <a:xfrm>
            <a:off x="4728673" y="1435694"/>
            <a:ext cx="4110527" cy="548640"/>
          </a:xfrm>
          <a:prstGeom prst="rect">
            <a:avLst/>
          </a:prstGeom>
          <a:solidFill>
            <a:schemeClr val="dk2"/>
          </a:solidFill>
          <a:ln>
            <a:noFill/>
          </a:ln>
        </p:spPr>
        <p:txBody>
          <a:bodyPr anchorCtr="0" anchor="b" bIns="91425" lIns="137150" spcFirstLastPara="1" rIns="0" wrap="square" tIns="0">
            <a:noAutofit/>
          </a:bodyPr>
          <a:lstStyle>
            <a:lvl1pPr indent="-228600" lvl="0" marL="457200" algn="l">
              <a:lnSpc>
                <a:spcPct val="100000"/>
              </a:lnSpc>
              <a:spcBef>
                <a:spcPts val="900"/>
              </a:spcBef>
              <a:spcAft>
                <a:spcPts val="0"/>
              </a:spcAft>
              <a:buClr>
                <a:schemeClr val="lt1"/>
              </a:buClr>
              <a:buSzPts val="1800"/>
              <a:buNone/>
              <a:defRPr b="1" sz="18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4 block big idea">
  <p:cSld name="*Title and Subtitle: 4 block big idea">
    <p:spTree>
      <p:nvGrpSpPr>
        <p:cNvPr id="73" name="Shape 73"/>
        <p:cNvGrpSpPr/>
        <p:nvPr/>
      </p:nvGrpSpPr>
      <p:grpSpPr>
        <a:xfrm>
          <a:off x="0" y="0"/>
          <a:ext cx="0" cy="0"/>
          <a:chOff x="0" y="0"/>
          <a:chExt cx="0" cy="0"/>
        </a:xfrm>
      </p:grpSpPr>
      <p:sp>
        <p:nvSpPr>
          <p:cNvPr id="74" name="Google Shape;74;p10"/>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10"/>
          <p:cNvSpPr txBox="1"/>
          <p:nvPr>
            <p:ph idx="1" type="body"/>
          </p:nvPr>
        </p:nvSpPr>
        <p:spPr>
          <a:xfrm>
            <a:off x="457200" y="746400"/>
            <a:ext cx="8382000" cy="43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900"/>
              </a:spcBef>
              <a:spcAft>
                <a:spcPts val="0"/>
              </a:spcAft>
              <a:buClr>
                <a:schemeClr val="accent2"/>
              </a:buClr>
              <a:buSzPts val="2000"/>
              <a:buNone/>
              <a:defRPr b="1" i="0" sz="2000">
                <a:solidFill>
                  <a:schemeClr val="accent2"/>
                </a:solidFill>
                <a:latin typeface="Arial"/>
                <a:ea typeface="Arial"/>
                <a:cs typeface="Arial"/>
                <a:sym typeface="Arial"/>
              </a:defRPr>
            </a:lvl1pPr>
            <a:lvl2pPr indent="-342900" lvl="1" marL="914400" algn="l">
              <a:lnSpc>
                <a:spcPct val="100000"/>
              </a:lnSpc>
              <a:spcBef>
                <a:spcPts val="300"/>
              </a:spcBef>
              <a:spcAft>
                <a:spcPts val="0"/>
              </a:spcAft>
              <a:buClr>
                <a:schemeClr val="dk1"/>
              </a:buClr>
              <a:buSzPts val="1800"/>
              <a:buChar char="—"/>
              <a:defRPr/>
            </a:lvl2pPr>
            <a:lvl3pPr indent="-342900" lvl="2" marL="1371600" algn="l">
              <a:lnSpc>
                <a:spcPct val="100000"/>
              </a:lnSpc>
              <a:spcBef>
                <a:spcPts val="300"/>
              </a:spcBef>
              <a:spcAft>
                <a:spcPts val="0"/>
              </a:spcAft>
              <a:buClr>
                <a:schemeClr val="dk1"/>
              </a:buClr>
              <a:buSzPts val="1800"/>
              <a:buChar char="•"/>
              <a:defRPr/>
            </a:lvl3pPr>
            <a:lvl4pPr indent="-342900" lvl="3" marL="1828800" algn="l">
              <a:lnSpc>
                <a:spcPct val="100000"/>
              </a:lnSpc>
              <a:spcBef>
                <a:spcPts val="300"/>
              </a:spcBef>
              <a:spcAft>
                <a:spcPts val="0"/>
              </a:spcAft>
              <a:buClr>
                <a:schemeClr val="dk1"/>
              </a:buClr>
              <a:buSzPts val="1800"/>
              <a:buChar char="—"/>
              <a:defRPr/>
            </a:lvl4pPr>
            <a:lvl5pPr indent="-342900" lvl="4" marL="2286000" algn="l">
              <a:lnSpc>
                <a:spcPct val="100000"/>
              </a:lnSpc>
              <a:spcBef>
                <a:spcPts val="30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0"/>
          <p:cNvSpPr txBox="1"/>
          <p:nvPr>
            <p:ph idx="2" type="body"/>
          </p:nvPr>
        </p:nvSpPr>
        <p:spPr>
          <a:xfrm>
            <a:off x="819628" y="1657348"/>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0"/>
          <p:cNvSpPr txBox="1"/>
          <p:nvPr>
            <p:ph idx="3" type="body"/>
          </p:nvPr>
        </p:nvSpPr>
        <p:spPr>
          <a:xfrm>
            <a:off x="4631138" y="1657349"/>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0"/>
          <p:cNvSpPr txBox="1"/>
          <p:nvPr>
            <p:ph idx="4" type="body"/>
          </p:nvPr>
        </p:nvSpPr>
        <p:spPr>
          <a:xfrm>
            <a:off x="819628" y="3174781"/>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0"/>
          <p:cNvSpPr txBox="1"/>
          <p:nvPr>
            <p:ph idx="5" type="body"/>
          </p:nvPr>
        </p:nvSpPr>
        <p:spPr>
          <a:xfrm>
            <a:off x="4631138" y="3174781"/>
            <a:ext cx="3723118" cy="1426464"/>
          </a:xfrm>
          <a:prstGeom prst="rect">
            <a:avLst/>
          </a:prstGeom>
          <a:solidFill>
            <a:schemeClr val="dk2"/>
          </a:solidFill>
          <a:ln>
            <a:noFill/>
          </a:ln>
        </p:spPr>
        <p:txBody>
          <a:bodyPr anchorCtr="0" anchor="t" bIns="91425" lIns="182875" spcFirstLastPara="1" rIns="91425" wrap="square" tIns="182875">
            <a:noAutofit/>
          </a:bodyPr>
          <a:lstStyle>
            <a:lvl1pPr indent="-228600" lvl="0" marL="457200" algn="l">
              <a:lnSpc>
                <a:spcPct val="100000"/>
              </a:lnSpc>
              <a:spcBef>
                <a:spcPts val="900"/>
              </a:spcBef>
              <a:spcAft>
                <a:spcPts val="0"/>
              </a:spcAft>
              <a:buClr>
                <a:schemeClr val="lt1"/>
              </a:buClr>
              <a:buSzPts val="2400"/>
              <a:buNone/>
              <a:defRPr b="1" sz="2400">
                <a:solidFill>
                  <a:schemeClr val="lt1"/>
                </a:solidFill>
              </a:defRPr>
            </a:lvl1pPr>
            <a:lvl2pPr indent="-330200" lvl="1" marL="914400" algn="l">
              <a:lnSpc>
                <a:spcPct val="100000"/>
              </a:lnSpc>
              <a:spcBef>
                <a:spcPts val="300"/>
              </a:spcBef>
              <a:spcAft>
                <a:spcPts val="0"/>
              </a:spcAft>
              <a:buClr>
                <a:schemeClr val="lt1"/>
              </a:buClr>
              <a:buSzPts val="1600"/>
              <a:buChar char="—"/>
              <a:defRPr b="1" sz="1600">
                <a:solidFill>
                  <a:schemeClr val="lt1"/>
                </a:solidFill>
              </a:defRPr>
            </a:lvl2pPr>
            <a:lvl3pPr indent="-330200" lvl="2" marL="1371600" algn="l">
              <a:lnSpc>
                <a:spcPct val="100000"/>
              </a:lnSpc>
              <a:spcBef>
                <a:spcPts val="300"/>
              </a:spcBef>
              <a:spcAft>
                <a:spcPts val="0"/>
              </a:spcAft>
              <a:buClr>
                <a:schemeClr val="lt1"/>
              </a:buClr>
              <a:buSzPts val="1600"/>
              <a:buChar char="•"/>
              <a:defRPr b="1" sz="1600">
                <a:solidFill>
                  <a:schemeClr val="lt1"/>
                </a:solidFill>
              </a:defRPr>
            </a:lvl3pPr>
            <a:lvl4pPr indent="-330200" lvl="3" marL="1828800" algn="l">
              <a:lnSpc>
                <a:spcPct val="100000"/>
              </a:lnSpc>
              <a:spcBef>
                <a:spcPts val="300"/>
              </a:spcBef>
              <a:spcAft>
                <a:spcPts val="0"/>
              </a:spcAft>
              <a:buClr>
                <a:schemeClr val="lt1"/>
              </a:buClr>
              <a:buSzPts val="1600"/>
              <a:buChar char="—"/>
              <a:defRPr b="1" sz="1600">
                <a:solidFill>
                  <a:schemeClr val="lt1"/>
                </a:solidFill>
              </a:defRPr>
            </a:lvl4pPr>
            <a:lvl5pPr indent="-330200" lvl="4" marL="2286000" algn="l">
              <a:lnSpc>
                <a:spcPct val="100000"/>
              </a:lnSpc>
              <a:spcBef>
                <a:spcPts val="300"/>
              </a:spcBef>
              <a:spcAft>
                <a:spcPts val="0"/>
              </a:spcAft>
              <a:buClr>
                <a:schemeClr val="lt1"/>
              </a:buClr>
              <a:buSzPts val="1600"/>
              <a:buChar char="»"/>
              <a:defRPr b="1" sz="16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0.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435608"/>
            <a:ext cx="7315200" cy="3269742"/>
          </a:xfrm>
          <a:prstGeom prst="rect">
            <a:avLst/>
          </a:prstGeom>
          <a:noFill/>
          <a:ln>
            <a:noFill/>
          </a:ln>
        </p:spPr>
        <p:txBody>
          <a:bodyPr anchorCtr="0" anchor="t" bIns="0" lIns="0" spcFirstLastPara="1" rIns="0" wrap="square" tIns="0">
            <a:normAutofit/>
          </a:bodyPr>
          <a:lstStyle>
            <a:lvl1pPr indent="-342900" lvl="0" marL="457200" marR="0" rtl="0" algn="l">
              <a:lnSpc>
                <a:spcPct val="100000"/>
              </a:lnSpc>
              <a:spcBef>
                <a:spcPts val="9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3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00"/>
              </a:spcBef>
              <a:spcAft>
                <a:spcPts val="0"/>
              </a:spcAft>
              <a:buClr>
                <a:schemeClr val="dk1"/>
              </a:buClr>
              <a:buSzPts val="1800"/>
              <a:buFont typeface="NTR"/>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577251" y="4917031"/>
            <a:ext cx="523800" cy="110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0" i="0" sz="700" u="none" cap="none" strike="noStrike">
                <a:solidFill>
                  <a:srgbClr val="A5A5A5"/>
                </a:solidFill>
                <a:latin typeface="Arial"/>
                <a:ea typeface="Arial"/>
                <a:cs typeface="Arial"/>
                <a:sym typeface="Arial"/>
              </a:defRPr>
            </a:lvl1pPr>
            <a:lvl2pPr indent="0" lvl="1" marL="0" marR="0" rtl="0" algn="ctr">
              <a:spcBef>
                <a:spcPts val="0"/>
              </a:spcBef>
              <a:buNone/>
              <a:defRPr b="0" i="0" sz="700" u="none" cap="none" strike="noStrike">
                <a:solidFill>
                  <a:srgbClr val="A5A5A5"/>
                </a:solidFill>
                <a:latin typeface="Arial"/>
                <a:ea typeface="Arial"/>
                <a:cs typeface="Arial"/>
                <a:sym typeface="Arial"/>
              </a:defRPr>
            </a:lvl2pPr>
            <a:lvl3pPr indent="0" lvl="2" marL="0" marR="0" rtl="0" algn="ctr">
              <a:spcBef>
                <a:spcPts val="0"/>
              </a:spcBef>
              <a:buNone/>
              <a:defRPr b="0" i="0" sz="700" u="none" cap="none" strike="noStrike">
                <a:solidFill>
                  <a:srgbClr val="A5A5A5"/>
                </a:solidFill>
                <a:latin typeface="Arial"/>
                <a:ea typeface="Arial"/>
                <a:cs typeface="Arial"/>
                <a:sym typeface="Arial"/>
              </a:defRPr>
            </a:lvl3pPr>
            <a:lvl4pPr indent="0" lvl="3" marL="0" marR="0" rtl="0" algn="ctr">
              <a:spcBef>
                <a:spcPts val="0"/>
              </a:spcBef>
              <a:buNone/>
              <a:defRPr b="0" i="0" sz="700" u="none" cap="none" strike="noStrike">
                <a:solidFill>
                  <a:srgbClr val="A5A5A5"/>
                </a:solidFill>
                <a:latin typeface="Arial"/>
                <a:ea typeface="Arial"/>
                <a:cs typeface="Arial"/>
                <a:sym typeface="Arial"/>
              </a:defRPr>
            </a:lvl4pPr>
            <a:lvl5pPr indent="0" lvl="4" marL="0" marR="0" rtl="0" algn="ctr">
              <a:spcBef>
                <a:spcPts val="0"/>
              </a:spcBef>
              <a:buNone/>
              <a:defRPr b="0" i="0" sz="700" u="none" cap="none" strike="noStrike">
                <a:solidFill>
                  <a:srgbClr val="A5A5A5"/>
                </a:solidFill>
                <a:latin typeface="Arial"/>
                <a:ea typeface="Arial"/>
                <a:cs typeface="Arial"/>
                <a:sym typeface="Arial"/>
              </a:defRPr>
            </a:lvl5pPr>
            <a:lvl6pPr indent="0" lvl="5" marL="0" marR="0" rtl="0" algn="ctr">
              <a:spcBef>
                <a:spcPts val="0"/>
              </a:spcBef>
              <a:buNone/>
              <a:defRPr b="0" i="0" sz="700" u="none" cap="none" strike="noStrike">
                <a:solidFill>
                  <a:srgbClr val="A5A5A5"/>
                </a:solidFill>
                <a:latin typeface="Arial"/>
                <a:ea typeface="Arial"/>
                <a:cs typeface="Arial"/>
                <a:sym typeface="Arial"/>
              </a:defRPr>
            </a:lvl6pPr>
            <a:lvl7pPr indent="0" lvl="6" marL="0" marR="0" rtl="0" algn="ctr">
              <a:spcBef>
                <a:spcPts val="0"/>
              </a:spcBef>
              <a:buNone/>
              <a:defRPr b="0" i="0" sz="700" u="none" cap="none" strike="noStrike">
                <a:solidFill>
                  <a:srgbClr val="A5A5A5"/>
                </a:solidFill>
                <a:latin typeface="Arial"/>
                <a:ea typeface="Arial"/>
                <a:cs typeface="Arial"/>
                <a:sym typeface="Arial"/>
              </a:defRPr>
            </a:lvl7pPr>
            <a:lvl8pPr indent="0" lvl="7" marL="0" marR="0" rtl="0" algn="ctr">
              <a:spcBef>
                <a:spcPts val="0"/>
              </a:spcBef>
              <a:buNone/>
              <a:defRPr b="0" i="0" sz="700" u="none" cap="none" strike="noStrike">
                <a:solidFill>
                  <a:srgbClr val="A5A5A5"/>
                </a:solidFill>
                <a:latin typeface="Arial"/>
                <a:ea typeface="Arial"/>
                <a:cs typeface="Arial"/>
                <a:sym typeface="Arial"/>
              </a:defRPr>
            </a:lvl8pPr>
            <a:lvl9pPr indent="0" lvl="8" marL="0" marR="0" rtl="0" algn="ctr">
              <a:spcBef>
                <a:spcPts val="0"/>
              </a:spcBef>
              <a:buNone/>
              <a:defRPr b="0" i="0" sz="7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1"/>
          <p:cNvSpPr/>
          <p:nvPr/>
        </p:nvSpPr>
        <p:spPr>
          <a:xfrm>
            <a:off x="0" y="-2"/>
            <a:ext cx="228600" cy="5143502"/>
          </a:xfrm>
          <a:prstGeom prst="rect">
            <a:avLst/>
          </a:prstGeom>
          <a:solidFill>
            <a:schemeClr val="accent2"/>
          </a:solidFill>
          <a:ln>
            <a:noFill/>
          </a:ln>
        </p:spPr>
        <p:txBody>
          <a:bodyPr anchorCtr="0" anchor="b" bIns="0" lIns="91425" spcFirstLastPara="1" rIns="91425" wrap="square" tIns="45700">
            <a:noAutofit/>
          </a:bodyPr>
          <a:lstStyle/>
          <a:p>
            <a:pPr indent="0" lvl="0" marL="0" marR="0" rtl="0" algn="l">
              <a:spcBef>
                <a:spcPts val="0"/>
              </a:spcBef>
              <a:spcAft>
                <a:spcPts val="0"/>
              </a:spcAft>
              <a:buNone/>
            </a:pPr>
            <a:r>
              <a:t/>
            </a:r>
            <a:endParaRPr b="0" i="0" sz="100" u="none" cap="none" strike="noStrike">
              <a:solidFill>
                <a:schemeClr val="accent1"/>
              </a:solidFill>
              <a:latin typeface="Arial"/>
              <a:ea typeface="Arial"/>
              <a:cs typeface="Arial"/>
              <a:sym typeface="Arial"/>
            </a:endParaRPr>
          </a:p>
        </p:txBody>
      </p:sp>
      <p:pic>
        <p:nvPicPr>
          <p:cNvPr id="14" name="Google Shape;14;p1"/>
          <p:cNvPicPr preferRelativeResize="0"/>
          <p:nvPr/>
        </p:nvPicPr>
        <p:blipFill>
          <a:blip r:embed="rId1">
            <a:alphaModFix/>
          </a:blip>
          <a:stretch>
            <a:fillRect/>
          </a:stretch>
        </p:blipFill>
        <p:spPr>
          <a:xfrm>
            <a:off x="8153400" y="0"/>
            <a:ext cx="914400" cy="658158"/>
          </a:xfrm>
          <a:prstGeom prst="rect">
            <a:avLst/>
          </a:prstGeom>
          <a:noFill/>
          <a:ln>
            <a:noFill/>
          </a:ln>
        </p:spPr>
      </p:pic>
      <p:pic>
        <p:nvPicPr>
          <p:cNvPr id="15" name="Google Shape;15;p1"/>
          <p:cNvPicPr preferRelativeResize="0"/>
          <p:nvPr/>
        </p:nvPicPr>
        <p:blipFill>
          <a:blip r:embed="rId2">
            <a:alphaModFix/>
          </a:blip>
          <a:stretch>
            <a:fillRect/>
          </a:stretch>
        </p:blipFill>
        <p:spPr>
          <a:xfrm>
            <a:off x="267850" y="4105875"/>
            <a:ext cx="1072300" cy="99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mc:AlternateContent>
    <mc:Choice Requires="p14">
      <p:transition p14:dur="250">
        <p:fade/>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C35EA4"/>
          </p15:clr>
        </p15:guide>
        <p15:guide id="2" orient="horz" pos="1620">
          <p15:clr>
            <a:srgbClr val="C35EA4"/>
          </p15:clr>
        </p15:guide>
        <p15:guide id="3" pos="144">
          <p15:clr>
            <a:srgbClr val="C35EA4"/>
          </p15:clr>
        </p15:guide>
        <p15:guide id="4" pos="288">
          <p15:clr>
            <a:srgbClr val="C35EA4"/>
          </p15:clr>
        </p15:guide>
        <p15:guide id="5" orient="horz" pos="576">
          <p15:clr>
            <a:srgbClr val="C35EA4"/>
          </p15:clr>
        </p15:guide>
        <p15:guide id="6" orient="horz" pos="2964">
          <p15:clr>
            <a:srgbClr val="C35EA4"/>
          </p15:clr>
        </p15:guide>
        <p15:guide id="7" pos="5568">
          <p15:clr>
            <a:srgbClr val="C35EA4"/>
          </p15:clr>
        </p15:guide>
        <p15:guide id="8" orient="horz" pos="902">
          <p15:clr>
            <a:srgbClr val="C35EA4"/>
          </p15:clr>
        </p15:guide>
        <p15:guide id="9" orient="horz" pos="780">
          <p15:clr>
            <a:srgbClr val="C35EA4"/>
          </p15:clr>
        </p15:guide>
        <p15:guide id="10" orient="horz" pos="150">
          <p15:clr>
            <a:srgbClr val="C35EA4"/>
          </p15:clr>
        </p15:guide>
        <p15:guide id="11" orient="horz" pos="3132">
          <p15:clr>
            <a:srgbClr val="C35EA4"/>
          </p15:clr>
        </p15:guide>
        <p15:guide id="12" orient="horz" pos="104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p:nvPr/>
        </p:nvSpPr>
        <p:spPr>
          <a:xfrm>
            <a:off x="5229500" y="923400"/>
            <a:ext cx="3911700" cy="205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txBox="1"/>
          <p:nvPr>
            <p:ph type="ctrTitle"/>
          </p:nvPr>
        </p:nvSpPr>
        <p:spPr>
          <a:xfrm>
            <a:off x="227322" y="923375"/>
            <a:ext cx="8916600" cy="2057400"/>
          </a:xfrm>
          <a:prstGeom prst="rect">
            <a:avLst/>
          </a:prstGeom>
          <a:solidFill>
            <a:schemeClr val="accent2">
              <a:alpha val="84705"/>
            </a:schemeClr>
          </a:solidFill>
          <a:ln>
            <a:noFill/>
          </a:ln>
        </p:spPr>
        <p:txBody>
          <a:bodyPr anchorCtr="0" anchor="ctr" bIns="0" lIns="228600" spcFirstLastPara="1" rIns="182875" wrap="square" tIns="0">
            <a:noAutofit/>
          </a:bodyPr>
          <a:lstStyle/>
          <a:p>
            <a:pPr indent="0" lvl="0" marL="0" marR="0" rtl="0" algn="l">
              <a:lnSpc>
                <a:spcPct val="90000"/>
              </a:lnSpc>
              <a:spcBef>
                <a:spcPts val="0"/>
              </a:spcBef>
              <a:spcAft>
                <a:spcPts val="0"/>
              </a:spcAft>
              <a:buClr>
                <a:schemeClr val="lt1"/>
              </a:buClr>
              <a:buSzPts val="2800"/>
              <a:buFont typeface="Arial"/>
              <a:buNone/>
            </a:pPr>
            <a:r>
              <a:rPr lang="en-US"/>
              <a:t>AstroLinx</a:t>
            </a:r>
            <a:endParaRPr/>
          </a:p>
        </p:txBody>
      </p:sp>
      <p:sp>
        <p:nvSpPr>
          <p:cNvPr id="124" name="Google Shape;124;p17"/>
          <p:cNvSpPr txBox="1"/>
          <p:nvPr>
            <p:ph idx="3" type="subTitle"/>
          </p:nvPr>
        </p:nvSpPr>
        <p:spPr>
          <a:xfrm>
            <a:off x="274990" y="243450"/>
            <a:ext cx="5560800" cy="671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1600"/>
              <a:buNone/>
            </a:pPr>
            <a:r>
              <a:rPr i="1" lang="en-US"/>
              <a:t>Barrel Imaging Calorimeter Preliminary Design Review</a:t>
            </a:r>
            <a:endParaRPr i="1"/>
          </a:p>
        </p:txBody>
      </p:sp>
      <p:sp>
        <p:nvSpPr>
          <p:cNvPr id="125" name="Google Shape;125;p17"/>
          <p:cNvSpPr txBox="1"/>
          <p:nvPr>
            <p:ph idx="4" type="body"/>
          </p:nvPr>
        </p:nvSpPr>
        <p:spPr>
          <a:xfrm>
            <a:off x="469901" y="3229520"/>
            <a:ext cx="2692871" cy="29527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1400"/>
              <a:buNone/>
            </a:pPr>
            <a:r>
              <a:rPr lang="en-US"/>
              <a:t>Greg Shildt</a:t>
            </a:r>
            <a:endParaRPr/>
          </a:p>
        </p:txBody>
      </p:sp>
      <p:sp>
        <p:nvSpPr>
          <p:cNvPr id="126" name="Google Shape;126;p17"/>
          <p:cNvSpPr txBox="1"/>
          <p:nvPr>
            <p:ph idx="5" type="body"/>
          </p:nvPr>
        </p:nvSpPr>
        <p:spPr>
          <a:xfrm>
            <a:off x="469900" y="3533774"/>
            <a:ext cx="2692800" cy="914700"/>
          </a:xfrm>
          <a:prstGeom prst="rect">
            <a:avLst/>
          </a:prstGeom>
          <a:noFill/>
          <a:ln>
            <a:noFill/>
          </a:ln>
        </p:spPr>
        <p:txBody>
          <a:bodyPr anchorCtr="0" anchor="t" bIns="0" lIns="0" spcFirstLastPara="1" rIns="0" wrap="square" tIns="0">
            <a:normAutofit lnSpcReduction="20000"/>
          </a:bodyPr>
          <a:lstStyle/>
          <a:p>
            <a:pPr indent="0" lvl="0" marL="0" rtl="0" algn="l">
              <a:lnSpc>
                <a:spcPct val="95000"/>
              </a:lnSpc>
              <a:spcBef>
                <a:spcPts val="0"/>
              </a:spcBef>
              <a:spcAft>
                <a:spcPts val="0"/>
              </a:spcAft>
              <a:buClr>
                <a:schemeClr val="lt1"/>
              </a:buClr>
              <a:buSzPts val="1400"/>
              <a:buNone/>
            </a:pPr>
            <a:r>
              <a:rPr lang="en-US"/>
              <a:t>Oklahoma State University</a:t>
            </a:r>
            <a:endParaRPr/>
          </a:p>
          <a:p>
            <a:pPr indent="0" lvl="0" marL="0" rtl="0" algn="l">
              <a:lnSpc>
                <a:spcPct val="95000"/>
              </a:lnSpc>
              <a:spcBef>
                <a:spcPts val="0"/>
              </a:spcBef>
              <a:spcAft>
                <a:spcPts val="0"/>
              </a:spcAft>
              <a:buClr>
                <a:schemeClr val="lt1"/>
              </a:buClr>
              <a:buSzPts val="1400"/>
              <a:buNone/>
            </a:pPr>
            <a:r>
              <a:rPr lang="en-US"/>
              <a:t>on behalf of the BIC </a:t>
            </a:r>
            <a:r>
              <a:rPr lang="en-US"/>
              <a:t>DSC</a:t>
            </a:r>
            <a:r>
              <a:rPr lang="en-US">
                <a:solidFill>
                  <a:srgbClr val="FFFFFF"/>
                </a:solidFill>
              </a:rPr>
              <a:t>Contributors:</a:t>
            </a:r>
            <a:endParaRPr>
              <a:solidFill>
                <a:srgbClr val="FFFFFF"/>
              </a:solidFill>
            </a:endParaRPr>
          </a:p>
          <a:p>
            <a:pPr indent="0" lvl="0" marL="0" rtl="0" algn="l">
              <a:lnSpc>
                <a:spcPct val="95000"/>
              </a:lnSpc>
              <a:spcBef>
                <a:spcPts val="0"/>
              </a:spcBef>
              <a:spcAft>
                <a:spcPts val="0"/>
              </a:spcAft>
              <a:buClr>
                <a:schemeClr val="dk1"/>
              </a:buClr>
              <a:buSzPts val="1100"/>
              <a:buFont typeface="Arial"/>
              <a:buNone/>
            </a:pPr>
            <a:r>
              <a:rPr lang="en-US">
                <a:solidFill>
                  <a:srgbClr val="FFFFFF"/>
                </a:solidFill>
              </a:rPr>
              <a:t>Blake Beauchamp</a:t>
            </a:r>
            <a:endParaRPr>
              <a:solidFill>
                <a:srgbClr val="FFFFFF"/>
              </a:solidFill>
            </a:endParaRPr>
          </a:p>
          <a:p>
            <a:pPr indent="0" lvl="0" marL="0" rtl="0" algn="l">
              <a:lnSpc>
                <a:spcPct val="95000"/>
              </a:lnSpc>
              <a:spcBef>
                <a:spcPts val="0"/>
              </a:spcBef>
              <a:spcAft>
                <a:spcPts val="0"/>
              </a:spcAft>
              <a:buClr>
                <a:schemeClr val="dk1"/>
              </a:buClr>
              <a:buSzPts val="1100"/>
              <a:buNone/>
            </a:pPr>
            <a:r>
              <a:rPr lang="en-US">
                <a:solidFill>
                  <a:srgbClr val="FFFFFF"/>
                </a:solidFill>
              </a:rPr>
              <a:t>Steven Welch</a:t>
            </a:r>
            <a:r>
              <a:rPr lang="en-US"/>
              <a:t> </a:t>
            </a:r>
            <a:endParaRPr/>
          </a:p>
        </p:txBody>
      </p:sp>
      <p:sp>
        <p:nvSpPr>
          <p:cNvPr id="127" name="Google Shape;127;p17"/>
          <p:cNvSpPr txBox="1"/>
          <p:nvPr>
            <p:ph idx="8" type="body"/>
          </p:nvPr>
        </p:nvSpPr>
        <p:spPr>
          <a:xfrm>
            <a:off x="6118671" y="3229520"/>
            <a:ext cx="2692871" cy="29527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1400"/>
              <a:buNone/>
            </a:pPr>
            <a:r>
              <a:rPr lang="en-US"/>
              <a:t>BIC PDR </a:t>
            </a:r>
            <a:endParaRPr/>
          </a:p>
        </p:txBody>
      </p:sp>
      <p:sp>
        <p:nvSpPr>
          <p:cNvPr id="128" name="Google Shape;128;p17"/>
          <p:cNvSpPr txBox="1"/>
          <p:nvPr>
            <p:ph idx="1" type="body"/>
          </p:nvPr>
        </p:nvSpPr>
        <p:spPr>
          <a:xfrm>
            <a:off x="6118671" y="3533777"/>
            <a:ext cx="2692871" cy="6858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lt1"/>
              </a:buClr>
              <a:buSzPts val="1400"/>
              <a:buNone/>
            </a:pPr>
            <a:r>
              <a:rPr lang="en-US"/>
              <a:t>September 17-18, 2025</a:t>
            </a:r>
            <a:endParaRPr/>
          </a:p>
        </p:txBody>
      </p:sp>
      <p:sp>
        <p:nvSpPr>
          <p:cNvPr id="129" name="Google Shape;129;p17"/>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30" name="Google Shape;130;p17" title="AstroLinx.png"/>
          <p:cNvPicPr preferRelativeResize="0"/>
          <p:nvPr/>
        </p:nvPicPr>
        <p:blipFill>
          <a:blip r:embed="rId3">
            <a:alphaModFix/>
          </a:blip>
          <a:stretch>
            <a:fillRect/>
          </a:stretch>
        </p:blipFill>
        <p:spPr>
          <a:xfrm>
            <a:off x="316950" y="2264925"/>
            <a:ext cx="8663198" cy="613650"/>
          </a:xfrm>
          <a:prstGeom prst="rect">
            <a:avLst/>
          </a:prstGeom>
          <a:noFill/>
          <a:ln>
            <a:noFill/>
          </a:ln>
        </p:spPr>
      </p:pic>
      <p:cxnSp>
        <p:nvCxnSpPr>
          <p:cNvPr id="131" name="Google Shape;131;p17"/>
          <p:cNvCxnSpPr/>
          <p:nvPr/>
        </p:nvCxnSpPr>
        <p:spPr>
          <a:xfrm flipH="1">
            <a:off x="5842650" y="1309675"/>
            <a:ext cx="1496700" cy="1059600"/>
          </a:xfrm>
          <a:prstGeom prst="curvedConnector3">
            <a:avLst>
              <a:gd fmla="val 101143" name="adj1"/>
            </a:avLst>
          </a:prstGeom>
          <a:noFill/>
          <a:ln cap="flat" cmpd="sng" w="28575">
            <a:solidFill>
              <a:srgbClr val="BFBFBF"/>
            </a:solidFill>
            <a:prstDash val="solid"/>
            <a:round/>
            <a:headEnd len="med" w="med" type="none"/>
            <a:tailEnd len="med" w="med" type="stealth"/>
          </a:ln>
        </p:spPr>
      </p:cxnSp>
      <p:pic>
        <p:nvPicPr>
          <p:cNvPr id="132" name="Google Shape;132;p17" title="Staves_ThroughSector_zoomed_CAD_BIC.png"/>
          <p:cNvPicPr preferRelativeResize="0"/>
          <p:nvPr/>
        </p:nvPicPr>
        <p:blipFill rotWithShape="1">
          <a:blip r:embed="rId4">
            <a:alphaModFix/>
          </a:blip>
          <a:srcRect b="0" l="19858" r="0" t="26172"/>
          <a:stretch/>
        </p:blipFill>
        <p:spPr>
          <a:xfrm flipH="1">
            <a:off x="6354002" y="981350"/>
            <a:ext cx="2692874" cy="13520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type="title"/>
          </p:nvPr>
        </p:nvSpPr>
        <p:spPr>
          <a:xfrm>
            <a:off x="457200" y="0"/>
            <a:ext cx="8382000" cy="746400"/>
          </a:xfrm>
          <a:prstGeom prst="rect">
            <a:avLst/>
          </a:prstGeom>
        </p:spPr>
        <p:txBody>
          <a:bodyPr anchorCtr="0" anchor="ctr" bIns="0" lIns="0" spcFirstLastPara="1" rIns="0" wrap="square" tIns="0">
            <a:noAutofit/>
          </a:bodyPr>
          <a:lstStyle/>
          <a:p>
            <a:pPr indent="0" lvl="0" marL="0" rtl="0" algn="l">
              <a:lnSpc>
                <a:spcPct val="100000"/>
              </a:lnSpc>
              <a:spcBef>
                <a:spcPts val="0"/>
              </a:spcBef>
              <a:spcAft>
                <a:spcPts val="0"/>
              </a:spcAft>
              <a:buNone/>
            </a:pPr>
            <a:r>
              <a:rPr lang="en-US"/>
              <a:t>Future Design Changes</a:t>
            </a:r>
            <a:endParaRPr/>
          </a:p>
        </p:txBody>
      </p:sp>
      <p:sp>
        <p:nvSpPr>
          <p:cNvPr id="216" name="Google Shape;216;p26"/>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17" name="Google Shape;217;p26"/>
          <p:cNvSpPr txBox="1"/>
          <p:nvPr>
            <p:ph idx="2" type="body"/>
          </p:nvPr>
        </p:nvSpPr>
        <p:spPr>
          <a:xfrm>
            <a:off x="457200" y="789750"/>
            <a:ext cx="8337300" cy="3915600"/>
          </a:xfrm>
          <a:prstGeom prst="rect">
            <a:avLst/>
          </a:prstGeom>
        </p:spPr>
        <p:txBody>
          <a:bodyPr anchorCtr="0" anchor="t" bIns="0" lIns="0" spcFirstLastPara="1" rIns="0" wrap="square" tIns="0">
            <a:normAutofit/>
          </a:bodyPr>
          <a:lstStyle/>
          <a:p>
            <a:pPr indent="0" lvl="0" marL="0" rtl="0" algn="l">
              <a:spcBef>
                <a:spcPts val="900"/>
              </a:spcBef>
              <a:spcAft>
                <a:spcPts val="0"/>
              </a:spcAft>
              <a:buNone/>
            </a:pPr>
            <a:r>
              <a:rPr lang="en-US" sz="2000"/>
              <a:t>Limitations in mechanical envelope</a:t>
            </a:r>
            <a:endParaRPr sz="2000"/>
          </a:p>
          <a:p>
            <a:pPr indent="-342900" lvl="0" marL="457200" rtl="0" algn="l">
              <a:spcBef>
                <a:spcPts val="900"/>
              </a:spcBef>
              <a:spcAft>
                <a:spcPts val="0"/>
              </a:spcAft>
              <a:buSzPts val="1800"/>
              <a:buChar char="●"/>
            </a:pPr>
            <a:r>
              <a:rPr lang="en-US"/>
              <a:t>Current design PCB Thickness ~1.7mm</a:t>
            </a:r>
            <a:endParaRPr/>
          </a:p>
          <a:p>
            <a:pPr indent="-342900" lvl="0" marL="457200" rtl="0" algn="l">
              <a:spcBef>
                <a:spcPts val="0"/>
              </a:spcBef>
              <a:spcAft>
                <a:spcPts val="0"/>
              </a:spcAft>
              <a:buSzPts val="1800"/>
              <a:buChar char="●"/>
            </a:pPr>
            <a:r>
              <a:rPr lang="en-US"/>
              <a:t>Redesign to 1.2mm</a:t>
            </a:r>
            <a:endParaRPr/>
          </a:p>
          <a:p>
            <a:pPr indent="-342900" lvl="0" marL="457200" rtl="0" algn="l">
              <a:spcBef>
                <a:spcPts val="0"/>
              </a:spcBef>
              <a:spcAft>
                <a:spcPts val="0"/>
              </a:spcAft>
              <a:buSzPts val="1800"/>
              <a:buChar char="●"/>
            </a:pPr>
            <a:r>
              <a:rPr lang="en-US"/>
              <a:t>Investigate move to a rigid design with jumper</a:t>
            </a:r>
            <a:endParaRPr/>
          </a:p>
          <a:p>
            <a:pPr indent="-342900" lvl="1" marL="971550" rtl="0" algn="l">
              <a:spcBef>
                <a:spcPts val="0"/>
              </a:spcBef>
              <a:spcAft>
                <a:spcPts val="0"/>
              </a:spcAft>
              <a:buSzPts val="1800"/>
              <a:buChar char="○"/>
            </a:pPr>
            <a:r>
              <a:rPr lang="en-US"/>
              <a:t>Helps with change in impedance with new stackup</a:t>
            </a:r>
            <a:endParaRPr/>
          </a:p>
          <a:p>
            <a:pPr indent="-342900" lvl="0" marL="457200" rtl="0" algn="l">
              <a:spcBef>
                <a:spcPts val="0"/>
              </a:spcBef>
              <a:spcAft>
                <a:spcPts val="0"/>
              </a:spcAft>
              <a:buSzPts val="1800"/>
              <a:buChar char="●"/>
            </a:pPr>
            <a:r>
              <a:rPr lang="en-US"/>
              <a:t>Value Engineering for production quantities</a:t>
            </a:r>
            <a:endParaRPr/>
          </a:p>
          <a:p>
            <a:pPr indent="0" lvl="0" marL="0" rtl="0" algn="l">
              <a:spcBef>
                <a:spcPts val="900"/>
              </a:spcBef>
              <a:spcAft>
                <a:spcPts val="0"/>
              </a:spcAft>
              <a:buNone/>
            </a:pPr>
            <a:r>
              <a:t/>
            </a:r>
            <a:endParaRPr/>
          </a:p>
        </p:txBody>
      </p:sp>
      <p:pic>
        <p:nvPicPr>
          <p:cNvPr id="218" name="Google Shape;218;p26" title="ModuleStackUp_1d2mmAstrolinx.png"/>
          <p:cNvPicPr preferRelativeResize="0"/>
          <p:nvPr/>
        </p:nvPicPr>
        <p:blipFill rotWithShape="1">
          <a:blip r:embed="rId3">
            <a:alphaModFix/>
          </a:blip>
          <a:srcRect b="0" l="0" r="0" t="29532"/>
          <a:stretch/>
        </p:blipFill>
        <p:spPr>
          <a:xfrm>
            <a:off x="2091750" y="2865475"/>
            <a:ext cx="5112899" cy="1651901"/>
          </a:xfrm>
          <a:prstGeom prst="rect">
            <a:avLst/>
          </a:prstGeom>
          <a:noFill/>
          <a:ln>
            <a:noFill/>
          </a:ln>
        </p:spPr>
      </p:pic>
      <p:sp>
        <p:nvSpPr>
          <p:cNvPr id="219" name="Google Shape;219;p26"/>
          <p:cNvSpPr txBox="1"/>
          <p:nvPr/>
        </p:nvSpPr>
        <p:spPr>
          <a:xfrm>
            <a:off x="3318900" y="4398350"/>
            <a:ext cx="2518500" cy="3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Sector cross-section</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QA/QC Plans</a:t>
            </a:r>
            <a:endParaRPr/>
          </a:p>
        </p:txBody>
      </p:sp>
      <p:sp>
        <p:nvSpPr>
          <p:cNvPr id="226" name="Google Shape;226;p27"/>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27" name="Google Shape;227;p27"/>
          <p:cNvSpPr txBox="1"/>
          <p:nvPr>
            <p:ph idx="1" type="body"/>
          </p:nvPr>
        </p:nvSpPr>
        <p:spPr>
          <a:xfrm>
            <a:off x="457200" y="476100"/>
            <a:ext cx="8382000" cy="438300"/>
          </a:xfrm>
          <a:prstGeom prst="rect">
            <a:avLst/>
          </a:prstGeom>
        </p:spPr>
        <p:txBody>
          <a:bodyPr anchorCtr="0" anchor="t" bIns="0" lIns="0" spcFirstLastPara="1" rIns="0" wrap="square" tIns="0">
            <a:noAutofit/>
          </a:bodyPr>
          <a:lstStyle/>
          <a:p>
            <a:pPr indent="0" lvl="0" marL="0" rtl="0" algn="l">
              <a:spcBef>
                <a:spcPts val="900"/>
              </a:spcBef>
              <a:spcAft>
                <a:spcPts val="0"/>
              </a:spcAft>
              <a:buNone/>
            </a:pPr>
            <a:r>
              <a:rPr lang="en-US"/>
              <a:t>Procedures</a:t>
            </a:r>
            <a:endParaRPr/>
          </a:p>
        </p:txBody>
      </p:sp>
      <p:sp>
        <p:nvSpPr>
          <p:cNvPr id="228" name="Google Shape;228;p27"/>
          <p:cNvSpPr txBox="1"/>
          <p:nvPr>
            <p:ph idx="2" type="body"/>
          </p:nvPr>
        </p:nvSpPr>
        <p:spPr>
          <a:xfrm>
            <a:off x="457200" y="864013"/>
            <a:ext cx="7315200" cy="3720900"/>
          </a:xfrm>
          <a:prstGeom prst="rect">
            <a:avLst/>
          </a:prstGeom>
        </p:spPr>
        <p:txBody>
          <a:bodyPr anchorCtr="0" anchor="t" bIns="0" lIns="0" spcFirstLastPara="1" rIns="0" wrap="square" tIns="0">
            <a:normAutofit lnSpcReduction="10000"/>
          </a:bodyPr>
          <a:lstStyle/>
          <a:p>
            <a:pPr indent="0" lvl="0" marL="0" rtl="0" algn="l">
              <a:spcBef>
                <a:spcPts val="900"/>
              </a:spcBef>
              <a:spcAft>
                <a:spcPts val="0"/>
              </a:spcAft>
              <a:buNone/>
            </a:pPr>
            <a:r>
              <a:rPr lang="en-US"/>
              <a:t>The AstroLinx will be fabricated and assembled by a vendor, so testing is vital. We plan to test every PCB in Preproduction. </a:t>
            </a:r>
            <a:endParaRPr/>
          </a:p>
          <a:p>
            <a:pPr indent="0" lvl="0" marL="0" rtl="0" algn="l">
              <a:spcBef>
                <a:spcPts val="900"/>
              </a:spcBef>
              <a:spcAft>
                <a:spcPts val="0"/>
              </a:spcAft>
              <a:buNone/>
            </a:pPr>
            <a:r>
              <a:rPr lang="en-US"/>
              <a:t>QA Procedures:</a:t>
            </a:r>
            <a:endParaRPr/>
          </a:p>
          <a:p>
            <a:pPr indent="-342900" lvl="0" marL="457200" rtl="0" algn="l">
              <a:spcBef>
                <a:spcPts val="900"/>
              </a:spcBef>
              <a:spcAft>
                <a:spcPts val="0"/>
              </a:spcAft>
              <a:buSzPts val="1800"/>
              <a:buChar char="●"/>
            </a:pPr>
            <a:r>
              <a:rPr lang="en-US"/>
              <a:t>Time Domain Reflectometry - </a:t>
            </a:r>
            <a:r>
              <a:rPr lang="en-US"/>
              <a:t>Verifies that all traces are uninterrupted</a:t>
            </a:r>
            <a:endParaRPr/>
          </a:p>
          <a:p>
            <a:pPr indent="0" lvl="0" marL="0" rtl="0" algn="l">
              <a:spcBef>
                <a:spcPts val="900"/>
              </a:spcBef>
              <a:spcAft>
                <a:spcPts val="0"/>
              </a:spcAft>
              <a:buNone/>
            </a:pPr>
            <a:r>
              <a:rPr lang="en-US"/>
              <a:t>QC Procedures:</a:t>
            </a:r>
            <a:endParaRPr/>
          </a:p>
          <a:p>
            <a:pPr indent="-342900" lvl="0" marL="457200" rtl="0" algn="l">
              <a:spcBef>
                <a:spcPts val="900"/>
              </a:spcBef>
              <a:spcAft>
                <a:spcPts val="0"/>
              </a:spcAft>
              <a:buSzPts val="1800"/>
              <a:buChar char="●"/>
            </a:pPr>
            <a:r>
              <a:rPr lang="en-US"/>
              <a:t>Visual Inspection</a:t>
            </a:r>
            <a:endParaRPr/>
          </a:p>
          <a:p>
            <a:pPr indent="-342900" lvl="0" marL="457200" rtl="0" algn="l">
              <a:spcBef>
                <a:spcPts val="0"/>
              </a:spcBef>
              <a:spcAft>
                <a:spcPts val="0"/>
              </a:spcAft>
              <a:buSzPts val="1800"/>
              <a:buChar char="●"/>
            </a:pPr>
            <a:r>
              <a:rPr lang="en-US"/>
              <a:t>Connectivity and High Voltage with Cirris Tester</a:t>
            </a:r>
            <a:endParaRPr/>
          </a:p>
          <a:p>
            <a:pPr indent="-342900" lvl="1" marL="914400" rtl="0" algn="l">
              <a:spcBef>
                <a:spcPts val="0"/>
              </a:spcBef>
              <a:spcAft>
                <a:spcPts val="0"/>
              </a:spcAft>
              <a:buSzPts val="1800"/>
              <a:buChar char="○"/>
            </a:pPr>
            <a:r>
              <a:rPr lang="en-US"/>
              <a:t>Outputs connection table and line resistance</a:t>
            </a:r>
            <a:endParaRPr/>
          </a:p>
          <a:p>
            <a:pPr indent="-342900" lvl="0" marL="457200" rtl="0" algn="l">
              <a:spcBef>
                <a:spcPts val="0"/>
              </a:spcBef>
              <a:spcAft>
                <a:spcPts val="0"/>
              </a:spcAft>
              <a:buSzPts val="1800"/>
              <a:buChar char="●"/>
            </a:pPr>
            <a:r>
              <a:rPr lang="en-US"/>
              <a:t>Verify signal loss with </a:t>
            </a:r>
            <a:r>
              <a:rPr lang="en-US"/>
              <a:t>Vector</a:t>
            </a:r>
            <a:r>
              <a:rPr lang="en-US"/>
              <a:t> Network Analyzer </a:t>
            </a:r>
            <a:endParaRPr/>
          </a:p>
          <a:p>
            <a:pPr indent="0" lvl="0" marL="0" rtl="0" algn="l">
              <a:spcBef>
                <a:spcPts val="900"/>
              </a:spcBef>
              <a:spcAft>
                <a:spcPts val="0"/>
              </a:spcAft>
              <a:buNone/>
            </a:pPr>
            <a:r>
              <a:rPr lang="en-US"/>
              <a:t>Plan is to optimize QC procedures based on Preproduction experience</a:t>
            </a:r>
            <a:endParaRPr/>
          </a:p>
          <a:p>
            <a:pPr indent="0" lvl="0" marL="0" rtl="0" algn="l">
              <a:spcBef>
                <a:spcPts val="900"/>
              </a:spcBef>
              <a:spcAft>
                <a:spcPts val="0"/>
              </a:spcAft>
              <a:buNone/>
            </a:pPr>
            <a:r>
              <a:t/>
            </a:r>
            <a:endParaRPr/>
          </a:p>
        </p:txBody>
      </p:sp>
      <p:pic>
        <p:nvPicPr>
          <p:cNvPr id="229" name="Google Shape;229;p27"/>
          <p:cNvPicPr preferRelativeResize="0"/>
          <p:nvPr/>
        </p:nvPicPr>
        <p:blipFill>
          <a:blip r:embed="rId3">
            <a:alphaModFix/>
          </a:blip>
          <a:stretch>
            <a:fillRect/>
          </a:stretch>
        </p:blipFill>
        <p:spPr>
          <a:xfrm>
            <a:off x="6040374" y="2119036"/>
            <a:ext cx="3103626" cy="1376024"/>
          </a:xfrm>
          <a:prstGeom prst="rect">
            <a:avLst/>
          </a:prstGeom>
          <a:noFill/>
          <a:ln>
            <a:noFill/>
          </a:ln>
        </p:spPr>
      </p:pic>
      <p:sp>
        <p:nvSpPr>
          <p:cNvPr id="230" name="Google Shape;230;p27"/>
          <p:cNvSpPr txBox="1"/>
          <p:nvPr/>
        </p:nvSpPr>
        <p:spPr>
          <a:xfrm>
            <a:off x="6064625" y="3371177"/>
            <a:ext cx="3036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FF0000"/>
                </a:solidFill>
              </a:rPr>
              <a:t>Cirris Tester </a:t>
            </a:r>
            <a:r>
              <a:rPr lang="en-US" sz="1200">
                <a:solidFill>
                  <a:srgbClr val="FF0000"/>
                </a:solidFill>
              </a:rPr>
              <a:t>(ATLAS QC Stand)</a:t>
            </a:r>
            <a:endParaRPr sz="12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ES&amp;H</a:t>
            </a:r>
            <a:endParaRPr/>
          </a:p>
        </p:txBody>
      </p:sp>
      <p:sp>
        <p:nvSpPr>
          <p:cNvPr id="237" name="Google Shape;237;p28"/>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8" name="Google Shape;238;p28"/>
          <p:cNvSpPr txBox="1"/>
          <p:nvPr>
            <p:ph idx="2" type="body"/>
          </p:nvPr>
        </p:nvSpPr>
        <p:spPr>
          <a:xfrm>
            <a:off x="457200" y="711725"/>
            <a:ext cx="7315200" cy="3273300"/>
          </a:xfrm>
          <a:prstGeom prst="rect">
            <a:avLst/>
          </a:prstGeom>
        </p:spPr>
        <p:txBody>
          <a:bodyPr anchorCtr="0" anchor="t" bIns="0" lIns="0" spcFirstLastPara="1" rIns="0" wrap="square" tIns="0">
            <a:normAutofit/>
          </a:bodyPr>
          <a:lstStyle/>
          <a:p>
            <a:pPr indent="0" lvl="0" marL="0" rtl="0" algn="l">
              <a:spcBef>
                <a:spcPts val="900"/>
              </a:spcBef>
              <a:spcAft>
                <a:spcPts val="0"/>
              </a:spcAft>
              <a:buClr>
                <a:schemeClr val="dk1"/>
              </a:buClr>
              <a:buSzPts val="1100"/>
              <a:buFont typeface="Arial"/>
              <a:buNone/>
            </a:pPr>
            <a:r>
              <a:rPr lang="en-US"/>
              <a:t>Safety design considerations:</a:t>
            </a:r>
            <a:endParaRPr/>
          </a:p>
          <a:p>
            <a:pPr indent="-342900" lvl="0" marL="457200" rtl="0" algn="l">
              <a:spcBef>
                <a:spcPts val="900"/>
              </a:spcBef>
              <a:spcAft>
                <a:spcPts val="0"/>
              </a:spcAft>
              <a:buSzPts val="1800"/>
              <a:buChar char="●"/>
            </a:pPr>
            <a:r>
              <a:rPr lang="en-US"/>
              <a:t>HV moved away from board edges</a:t>
            </a:r>
            <a:endParaRPr/>
          </a:p>
          <a:p>
            <a:pPr indent="-342900" lvl="0" marL="457200" rtl="0" algn="l">
              <a:spcBef>
                <a:spcPts val="0"/>
              </a:spcBef>
              <a:spcAft>
                <a:spcPts val="0"/>
              </a:spcAft>
              <a:buSzPts val="1800"/>
              <a:buChar char="●"/>
            </a:pPr>
            <a:r>
              <a:rPr lang="en-US"/>
              <a:t>HV given clearance from other copper to avoid arcing</a:t>
            </a:r>
            <a:endParaRPr/>
          </a:p>
          <a:p>
            <a:pPr indent="0" lvl="0" marL="0" rtl="0" algn="l">
              <a:spcBef>
                <a:spcPts val="900"/>
              </a:spcBef>
              <a:spcAft>
                <a:spcPts val="0"/>
              </a:spcAft>
              <a:buNone/>
            </a:pPr>
            <a:r>
              <a:rPr lang="en-US"/>
              <a:t>Points of concern</a:t>
            </a:r>
            <a:r>
              <a:rPr lang="en-US"/>
              <a:t>:</a:t>
            </a:r>
            <a:endParaRPr/>
          </a:p>
          <a:p>
            <a:pPr indent="-342900" lvl="0" marL="457200" rtl="0" algn="l">
              <a:spcBef>
                <a:spcPts val="900"/>
              </a:spcBef>
              <a:spcAft>
                <a:spcPts val="0"/>
              </a:spcAft>
              <a:buSzPts val="1800"/>
              <a:buChar char="●"/>
            </a:pPr>
            <a:r>
              <a:rPr lang="en-US"/>
              <a:t>Chemicals while cleaning the PCBs</a:t>
            </a:r>
            <a:endParaRPr/>
          </a:p>
          <a:p>
            <a:pPr indent="-342900" lvl="0" marL="457200" rtl="0" algn="l">
              <a:spcBef>
                <a:spcPts val="0"/>
              </a:spcBef>
              <a:spcAft>
                <a:spcPts val="0"/>
              </a:spcAft>
              <a:buSzPts val="1800"/>
              <a:buChar char="●"/>
            </a:pPr>
            <a:r>
              <a:rPr lang="en-US"/>
              <a:t>High voltage </a:t>
            </a:r>
            <a:r>
              <a:rPr lang="en-US"/>
              <a:t>while testing</a:t>
            </a:r>
            <a:endParaRPr/>
          </a:p>
          <a:p>
            <a:pPr indent="-342900" lvl="0" marL="457200" rtl="0" algn="l">
              <a:spcBef>
                <a:spcPts val="0"/>
              </a:spcBef>
              <a:spcAft>
                <a:spcPts val="0"/>
              </a:spcAft>
              <a:buSzPts val="1800"/>
              <a:buChar char="●"/>
            </a:pPr>
            <a:r>
              <a:rPr lang="en-US"/>
              <a:t>Soldering</a:t>
            </a:r>
            <a:endParaRPr>
              <a:highlight>
                <a:srgbClr val="FFFF00"/>
              </a:highlight>
            </a:endParaRPr>
          </a:p>
          <a:p>
            <a:pPr indent="0" lvl="0" marL="0" rtl="0" algn="l">
              <a:spcBef>
                <a:spcPts val="900"/>
              </a:spcBef>
              <a:spcAft>
                <a:spcPts val="0"/>
              </a:spcAft>
              <a:buNone/>
            </a:pPr>
            <a:r>
              <a:rPr lang="en-US"/>
              <a:t>All items have been planned and accounted in our training and testing procedures. No safety concerns after our QC testing.</a:t>
            </a:r>
            <a:endParaRPr/>
          </a:p>
        </p:txBody>
      </p:sp>
      <p:sp>
        <p:nvSpPr>
          <p:cNvPr id="239" name="Google Shape;239;p28"/>
          <p:cNvSpPr txBox="1"/>
          <p:nvPr/>
        </p:nvSpPr>
        <p:spPr>
          <a:xfrm>
            <a:off x="7070500" y="238125"/>
            <a:ext cx="749100" cy="3000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solidFill>
                  <a:schemeClr val="dk1"/>
                </a:solidFill>
              </a:rPr>
              <a:t>Charge 7</a:t>
            </a:r>
            <a:endParaRPr sz="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Plans for Preproduction/Production</a:t>
            </a:r>
            <a:endParaRPr/>
          </a:p>
        </p:txBody>
      </p:sp>
      <p:sp>
        <p:nvSpPr>
          <p:cNvPr id="246" name="Google Shape;246;p29"/>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47" name="Google Shape;247;p29"/>
          <p:cNvSpPr txBox="1"/>
          <p:nvPr>
            <p:ph idx="2" type="body"/>
          </p:nvPr>
        </p:nvSpPr>
        <p:spPr>
          <a:xfrm>
            <a:off x="457200" y="811700"/>
            <a:ext cx="7315200" cy="3273300"/>
          </a:xfrm>
          <a:prstGeom prst="rect">
            <a:avLst/>
          </a:prstGeom>
        </p:spPr>
        <p:txBody>
          <a:bodyPr anchorCtr="0" anchor="t" bIns="0" lIns="0" spcFirstLastPara="1" rIns="0" wrap="square" tIns="0">
            <a:normAutofit/>
          </a:bodyPr>
          <a:lstStyle/>
          <a:p>
            <a:pPr indent="-342900" lvl="0" marL="457200" rtl="0" algn="l">
              <a:spcBef>
                <a:spcPts val="900"/>
              </a:spcBef>
              <a:spcAft>
                <a:spcPts val="0"/>
              </a:spcAft>
              <a:buSzPts val="1800"/>
              <a:buChar char="●"/>
            </a:pPr>
            <a:r>
              <a:rPr lang="en-US"/>
              <a:t>Test Articles</a:t>
            </a:r>
            <a:endParaRPr/>
          </a:p>
          <a:p>
            <a:pPr indent="-342900" lvl="1" marL="914400" rtl="0" algn="l">
              <a:spcBef>
                <a:spcPts val="0"/>
              </a:spcBef>
              <a:spcAft>
                <a:spcPts val="0"/>
              </a:spcAft>
              <a:buSzPts val="1800"/>
              <a:buChar char="○"/>
            </a:pPr>
            <a:r>
              <a:rPr lang="en-US"/>
              <a:t>30 AstroLinx</a:t>
            </a:r>
            <a:endParaRPr/>
          </a:p>
          <a:p>
            <a:pPr indent="-342900" lvl="1" marL="914400" rtl="0" algn="l">
              <a:spcBef>
                <a:spcPts val="0"/>
              </a:spcBef>
              <a:spcAft>
                <a:spcPts val="0"/>
              </a:spcAft>
              <a:buSzPts val="1800"/>
              <a:buChar char="○"/>
            </a:pPr>
            <a:r>
              <a:rPr lang="en-US"/>
              <a:t>OSU testing</a:t>
            </a:r>
            <a:endParaRPr/>
          </a:p>
          <a:p>
            <a:pPr indent="-342900" lvl="1" marL="914400" rtl="0" algn="l">
              <a:spcBef>
                <a:spcPts val="0"/>
              </a:spcBef>
              <a:spcAft>
                <a:spcPts val="0"/>
              </a:spcAft>
              <a:buSzPts val="1800"/>
              <a:buChar char="○"/>
            </a:pPr>
            <a:r>
              <a:rPr lang="en-US"/>
              <a:t>Optimize testing </a:t>
            </a:r>
            <a:r>
              <a:rPr lang="en-US"/>
              <a:t>procedures for these articles</a:t>
            </a:r>
            <a:endParaRPr/>
          </a:p>
          <a:p>
            <a:pPr indent="-342900" lvl="0" marL="457200" rtl="0" algn="l">
              <a:spcBef>
                <a:spcPts val="0"/>
              </a:spcBef>
              <a:spcAft>
                <a:spcPts val="0"/>
              </a:spcAft>
              <a:buSzPts val="1800"/>
              <a:buChar char="●"/>
            </a:pPr>
            <a:r>
              <a:rPr lang="en-US"/>
              <a:t>Preproduction</a:t>
            </a:r>
            <a:r>
              <a:rPr lang="en-US"/>
              <a:t> (FY26-FY27)</a:t>
            </a:r>
            <a:endParaRPr/>
          </a:p>
          <a:p>
            <a:pPr indent="-342900" lvl="1" marL="914400" rtl="0" algn="l">
              <a:spcBef>
                <a:spcPts val="0"/>
              </a:spcBef>
              <a:spcAft>
                <a:spcPts val="0"/>
              </a:spcAft>
              <a:buSzPts val="1800"/>
              <a:buChar char="○"/>
            </a:pPr>
            <a:r>
              <a:rPr lang="en-US"/>
              <a:t>450 AstroLinx</a:t>
            </a:r>
            <a:endParaRPr/>
          </a:p>
          <a:p>
            <a:pPr indent="-342900" lvl="1" marL="914400" rtl="0" algn="l">
              <a:spcBef>
                <a:spcPts val="0"/>
              </a:spcBef>
              <a:spcAft>
                <a:spcPts val="0"/>
              </a:spcAft>
              <a:buSzPts val="1800"/>
              <a:buChar char="○"/>
            </a:pPr>
            <a:r>
              <a:rPr lang="en-US"/>
              <a:t>Test all</a:t>
            </a:r>
            <a:endParaRPr/>
          </a:p>
          <a:p>
            <a:pPr indent="-342900" lvl="1" marL="914400" rtl="0" algn="l">
              <a:spcBef>
                <a:spcPts val="0"/>
              </a:spcBef>
              <a:spcAft>
                <a:spcPts val="0"/>
              </a:spcAft>
              <a:buSzPts val="1800"/>
              <a:buChar char="○"/>
            </a:pPr>
            <a:r>
              <a:rPr lang="en-US"/>
              <a:t>Deliver </a:t>
            </a:r>
            <a:r>
              <a:rPr lang="en-US"/>
              <a:t>24 PCBs/week</a:t>
            </a:r>
            <a:r>
              <a:rPr lang="en-US"/>
              <a:t> </a:t>
            </a:r>
            <a:endParaRPr/>
          </a:p>
          <a:p>
            <a:pPr indent="-342900" lvl="0" marL="457200" rtl="0" algn="l">
              <a:spcBef>
                <a:spcPts val="0"/>
              </a:spcBef>
              <a:spcAft>
                <a:spcPts val="0"/>
              </a:spcAft>
              <a:buSzPts val="1800"/>
              <a:buChar char="●"/>
            </a:pPr>
            <a:r>
              <a:rPr lang="en-US"/>
              <a:t>Production</a:t>
            </a:r>
            <a:endParaRPr/>
          </a:p>
          <a:p>
            <a:pPr indent="-342900" lvl="1" marL="914400" rtl="0" algn="l">
              <a:spcBef>
                <a:spcPts val="0"/>
              </a:spcBef>
              <a:spcAft>
                <a:spcPts val="0"/>
              </a:spcAft>
              <a:buSzPts val="1800"/>
              <a:buChar char="○"/>
            </a:pPr>
            <a:r>
              <a:rPr lang="en-US"/>
              <a:t>41663 AstroLinx (including 87% cumulative yield)</a:t>
            </a:r>
            <a:endParaRPr/>
          </a:p>
          <a:p>
            <a:pPr indent="-342900" lvl="1" marL="914400" rtl="0" algn="l">
              <a:spcBef>
                <a:spcPts val="0"/>
              </a:spcBef>
              <a:spcAft>
                <a:spcPts val="0"/>
              </a:spcAft>
              <a:buSzPts val="1800"/>
              <a:buChar char="○"/>
            </a:pPr>
            <a:r>
              <a:rPr lang="en-US"/>
              <a:t>Sample rate testing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1271" y="0"/>
            <a:ext cx="8840400" cy="4488600"/>
          </a:xfrm>
          <a:prstGeom prst="rect">
            <a:avLst/>
          </a:prstGeom>
        </p:spPr>
        <p:txBody>
          <a:bodyPr anchorCtr="0" anchor="ctr" bIns="182875" lIns="457200" spcFirstLastPara="1" rIns="0" wrap="square" tIns="0">
            <a:noAutofit/>
          </a:bodyPr>
          <a:lstStyle/>
          <a:p>
            <a:pPr indent="0" lvl="0" marL="0" rtl="0" algn="l">
              <a:spcBef>
                <a:spcPts val="0"/>
              </a:spcBef>
              <a:spcAft>
                <a:spcPts val="0"/>
              </a:spcAft>
              <a:buNone/>
            </a:pPr>
            <a:r>
              <a:rPr lang="en-US"/>
              <a:t>Questions?</a:t>
            </a:r>
            <a:endParaRPr/>
          </a:p>
        </p:txBody>
      </p:sp>
      <p:sp>
        <p:nvSpPr>
          <p:cNvPr id="254" name="Google Shape;254;p30"/>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1271" y="0"/>
            <a:ext cx="8840400" cy="4488600"/>
          </a:xfrm>
          <a:prstGeom prst="rect">
            <a:avLst/>
          </a:prstGeom>
        </p:spPr>
        <p:txBody>
          <a:bodyPr anchorCtr="0" anchor="ctr" bIns="182875" lIns="457200" spcFirstLastPara="1" rIns="0" wrap="square" tIns="0">
            <a:noAutofit/>
          </a:bodyPr>
          <a:lstStyle/>
          <a:p>
            <a:pPr indent="0" lvl="0" marL="0" rtl="0" algn="l">
              <a:spcBef>
                <a:spcPts val="0"/>
              </a:spcBef>
              <a:spcAft>
                <a:spcPts val="0"/>
              </a:spcAft>
              <a:buNone/>
            </a:pPr>
            <a:r>
              <a:rPr lang="en-US"/>
              <a:t>Backup Slides</a:t>
            </a:r>
            <a:endParaRPr/>
          </a:p>
        </p:txBody>
      </p:sp>
      <p:sp>
        <p:nvSpPr>
          <p:cNvPr id="261" name="Google Shape;261;p31"/>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 - Interface</a:t>
            </a:r>
            <a:endParaRPr/>
          </a:p>
        </p:txBody>
      </p:sp>
      <p:sp>
        <p:nvSpPr>
          <p:cNvPr id="268" name="Google Shape;268;p32"/>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69" name="Google Shape;269;p32"/>
          <p:cNvSpPr txBox="1"/>
          <p:nvPr/>
        </p:nvSpPr>
        <p:spPr>
          <a:xfrm>
            <a:off x="6754988" y="914400"/>
            <a:ext cx="21264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dk1"/>
                </a:solidFill>
              </a:rPr>
              <a:t>Pinout for test </a:t>
            </a:r>
            <a:r>
              <a:rPr lang="en-US" sz="1300">
                <a:solidFill>
                  <a:schemeClr val="dk1"/>
                </a:solidFill>
              </a:rPr>
              <a:t>articles</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457200" rtl="0" algn="l">
              <a:spcBef>
                <a:spcPts val="0"/>
              </a:spcBef>
              <a:spcAft>
                <a:spcPts val="0"/>
              </a:spcAft>
              <a:buNone/>
            </a:pPr>
            <a:r>
              <a:t/>
            </a:r>
            <a:endParaRPr sz="1300">
              <a:solidFill>
                <a:schemeClr val="dk1"/>
              </a:solidFill>
            </a:endParaRPr>
          </a:p>
        </p:txBody>
      </p:sp>
      <p:pic>
        <p:nvPicPr>
          <p:cNvPr id="270" name="Google Shape;270;p32"/>
          <p:cNvPicPr preferRelativeResize="0"/>
          <p:nvPr/>
        </p:nvPicPr>
        <p:blipFill>
          <a:blip r:embed="rId3">
            <a:alphaModFix/>
          </a:blip>
          <a:stretch>
            <a:fillRect/>
          </a:stretch>
        </p:blipFill>
        <p:spPr>
          <a:xfrm>
            <a:off x="6850872" y="1232950"/>
            <a:ext cx="2030525" cy="3093874"/>
          </a:xfrm>
          <a:prstGeom prst="rect">
            <a:avLst/>
          </a:prstGeom>
          <a:noFill/>
          <a:ln>
            <a:noFill/>
          </a:ln>
        </p:spPr>
      </p:pic>
      <p:sp>
        <p:nvSpPr>
          <p:cNvPr id="271" name="Google Shape;271;p32"/>
          <p:cNvSpPr txBox="1"/>
          <p:nvPr/>
        </p:nvSpPr>
        <p:spPr>
          <a:xfrm>
            <a:off x="1855228" y="4795375"/>
            <a:ext cx="48111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Wire-bond pad mapping - first footprint simulation</a:t>
            </a:r>
            <a:endParaRPr sz="1600">
              <a:solidFill>
                <a:schemeClr val="dk1"/>
              </a:solidFill>
            </a:endParaRPr>
          </a:p>
        </p:txBody>
      </p:sp>
      <p:pic>
        <p:nvPicPr>
          <p:cNvPr id="272" name="Google Shape;272;p32"/>
          <p:cNvPicPr preferRelativeResize="0"/>
          <p:nvPr/>
        </p:nvPicPr>
        <p:blipFill>
          <a:blip r:embed="rId4">
            <a:alphaModFix/>
          </a:blip>
          <a:stretch>
            <a:fillRect/>
          </a:stretch>
        </p:blipFill>
        <p:spPr>
          <a:xfrm>
            <a:off x="1995300" y="3387193"/>
            <a:ext cx="4085951" cy="1529825"/>
          </a:xfrm>
          <a:prstGeom prst="rect">
            <a:avLst/>
          </a:prstGeom>
          <a:noFill/>
          <a:ln>
            <a:noFill/>
          </a:ln>
        </p:spPr>
      </p:pic>
      <p:grpSp>
        <p:nvGrpSpPr>
          <p:cNvPr id="273" name="Google Shape;273;p32"/>
          <p:cNvGrpSpPr/>
          <p:nvPr/>
        </p:nvGrpSpPr>
        <p:grpSpPr>
          <a:xfrm>
            <a:off x="318854" y="1468578"/>
            <a:ext cx="6394015" cy="1892750"/>
            <a:chOff x="321650" y="746550"/>
            <a:chExt cx="5810100" cy="1719900"/>
          </a:xfrm>
        </p:grpSpPr>
        <p:grpSp>
          <p:nvGrpSpPr>
            <p:cNvPr id="274" name="Google Shape;274;p32"/>
            <p:cNvGrpSpPr/>
            <p:nvPr/>
          </p:nvGrpSpPr>
          <p:grpSpPr>
            <a:xfrm>
              <a:off x="326023" y="749131"/>
              <a:ext cx="5805652" cy="1714735"/>
              <a:chOff x="326023" y="749131"/>
              <a:chExt cx="5805652" cy="1714735"/>
            </a:xfrm>
          </p:grpSpPr>
          <p:pic>
            <p:nvPicPr>
              <p:cNvPr id="275" name="Google Shape;275;p32"/>
              <p:cNvPicPr preferRelativeResize="0"/>
              <p:nvPr/>
            </p:nvPicPr>
            <p:blipFill>
              <a:blip r:embed="rId5">
                <a:alphaModFix/>
              </a:blip>
              <a:stretch>
                <a:fillRect/>
              </a:stretch>
            </p:blipFill>
            <p:spPr>
              <a:xfrm>
                <a:off x="326025" y="1939443"/>
                <a:ext cx="5805650" cy="524423"/>
              </a:xfrm>
              <a:prstGeom prst="rect">
                <a:avLst/>
              </a:prstGeom>
              <a:noFill/>
              <a:ln>
                <a:noFill/>
              </a:ln>
            </p:spPr>
          </p:pic>
          <p:pic>
            <p:nvPicPr>
              <p:cNvPr id="276" name="Google Shape;276;p32"/>
              <p:cNvPicPr preferRelativeResize="0"/>
              <p:nvPr/>
            </p:nvPicPr>
            <p:blipFill>
              <a:blip r:embed="rId6">
                <a:alphaModFix/>
              </a:blip>
              <a:stretch>
                <a:fillRect/>
              </a:stretch>
            </p:blipFill>
            <p:spPr>
              <a:xfrm>
                <a:off x="326023" y="1304593"/>
                <a:ext cx="5805650" cy="606649"/>
              </a:xfrm>
              <a:prstGeom prst="rect">
                <a:avLst/>
              </a:prstGeom>
              <a:noFill/>
              <a:ln>
                <a:noFill/>
              </a:ln>
            </p:spPr>
          </p:pic>
          <p:pic>
            <p:nvPicPr>
              <p:cNvPr id="277" name="Google Shape;277;p32"/>
              <p:cNvPicPr preferRelativeResize="0"/>
              <p:nvPr/>
            </p:nvPicPr>
            <p:blipFill>
              <a:blip r:embed="rId7">
                <a:alphaModFix/>
              </a:blip>
              <a:stretch>
                <a:fillRect/>
              </a:stretch>
            </p:blipFill>
            <p:spPr>
              <a:xfrm>
                <a:off x="326023" y="749131"/>
                <a:ext cx="5805650" cy="527275"/>
              </a:xfrm>
              <a:prstGeom prst="rect">
                <a:avLst/>
              </a:prstGeom>
              <a:noFill/>
              <a:ln>
                <a:noFill/>
              </a:ln>
            </p:spPr>
          </p:pic>
        </p:grpSp>
        <p:sp>
          <p:nvSpPr>
            <p:cNvPr id="278" name="Google Shape;278;p32"/>
            <p:cNvSpPr/>
            <p:nvPr/>
          </p:nvSpPr>
          <p:spPr>
            <a:xfrm>
              <a:off x="321650" y="746550"/>
              <a:ext cx="5810100" cy="1719900"/>
            </a:xfrm>
            <a:prstGeom prst="rect">
              <a:avLst/>
            </a:prstGeom>
            <a:noFill/>
            <a:ln cap="flat" cmpd="sng" w="20975">
              <a:solidFill>
                <a:schemeClr val="dk1"/>
              </a:solidFill>
              <a:prstDash val="solid"/>
              <a:round/>
              <a:headEnd len="sm" w="sm" type="none"/>
              <a:tailEnd len="sm" w="sm" type="none"/>
            </a:ln>
          </p:spPr>
          <p:txBody>
            <a:bodyPr anchorCtr="0" anchor="ctr" bIns="100600" lIns="100600" spcFirstLastPara="1" rIns="100600" wrap="square" tIns="100600">
              <a:noAutofit/>
            </a:bodyPr>
            <a:lstStyle/>
            <a:p>
              <a:pPr indent="0" lvl="0" marL="0" rtl="0" algn="ctr">
                <a:spcBef>
                  <a:spcPts val="0"/>
                </a:spcBef>
                <a:spcAft>
                  <a:spcPts val="0"/>
                </a:spcAft>
                <a:buNone/>
              </a:pPr>
              <a:r>
                <a:t/>
              </a:r>
              <a:endParaRPr sz="1540"/>
            </a:p>
          </p:txBody>
        </p:sp>
      </p:grpSp>
      <p:sp>
        <p:nvSpPr>
          <p:cNvPr id="279" name="Google Shape;279;p32"/>
          <p:cNvSpPr txBox="1"/>
          <p:nvPr/>
        </p:nvSpPr>
        <p:spPr>
          <a:xfrm>
            <a:off x="483600" y="2203777"/>
            <a:ext cx="5714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rPr>
              <a:t>Wire-bond pad footprints - SPI, first, last</a:t>
            </a:r>
            <a:endParaRPr sz="1700">
              <a:solidFill>
                <a:schemeClr val="dk1"/>
              </a:solidFill>
            </a:endParaRPr>
          </a:p>
        </p:txBody>
      </p:sp>
      <p:sp>
        <p:nvSpPr>
          <p:cNvPr id="280" name="Google Shape;280;p32"/>
          <p:cNvSpPr txBox="1"/>
          <p:nvPr/>
        </p:nvSpPr>
        <p:spPr>
          <a:xfrm>
            <a:off x="483611" y="499463"/>
            <a:ext cx="5929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Used wire-bond simulation in Altium Designer to verify the wire-bonds can be placed with the pad placement on the AstroLinx. Prevents collision and creepage.</a:t>
            </a:r>
            <a:endParaRPr sz="1600">
              <a:solidFill>
                <a:schemeClr val="dk1"/>
              </a:solidFill>
            </a:endParaRPr>
          </a:p>
        </p:txBody>
      </p:sp>
      <p:sp>
        <p:nvSpPr>
          <p:cNvPr id="281" name="Google Shape;281;p32"/>
          <p:cNvSpPr txBox="1"/>
          <p:nvPr/>
        </p:nvSpPr>
        <p:spPr>
          <a:xfrm>
            <a:off x="7070500" y="238125"/>
            <a:ext cx="749100" cy="23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1"/>
                </a:solidFill>
              </a:rPr>
              <a:t>Charge 4</a:t>
            </a:r>
            <a:endParaRPr sz="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 - </a:t>
            </a:r>
            <a:r>
              <a:rPr b="0" lang="en-US" sz="2400"/>
              <a:t>Signal Integrity</a:t>
            </a:r>
            <a:endParaRPr b="0" sz="2400"/>
          </a:p>
        </p:txBody>
      </p:sp>
      <p:sp>
        <p:nvSpPr>
          <p:cNvPr id="288" name="Google Shape;288;p33"/>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89" name="Google Shape;289;p33"/>
          <p:cNvSpPr txBox="1"/>
          <p:nvPr/>
        </p:nvSpPr>
        <p:spPr>
          <a:xfrm>
            <a:off x="478950" y="463700"/>
            <a:ext cx="8338500" cy="4186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US" sz="1500">
                <a:solidFill>
                  <a:schemeClr val="dk1"/>
                </a:solidFill>
              </a:rPr>
              <a:t>3.5 </a:t>
            </a:r>
            <a:r>
              <a:rPr lang="en-US" sz="1500">
                <a:solidFill>
                  <a:schemeClr val="dk1"/>
                </a:solidFill>
              </a:rPr>
              <a:t>dB </a:t>
            </a:r>
            <a:r>
              <a:rPr lang="en-US" sz="1500">
                <a:solidFill>
                  <a:schemeClr val="dk1"/>
                </a:solidFill>
              </a:rPr>
              <a:t>loss over full stave</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Well below</a:t>
            </a:r>
            <a:r>
              <a:rPr lang="en-US" sz="1500">
                <a:solidFill>
                  <a:schemeClr val="dk1"/>
                </a:solidFill>
              </a:rPr>
              <a:t> -</a:t>
            </a:r>
            <a:r>
              <a:rPr lang="en-US" sz="1500">
                <a:solidFill>
                  <a:schemeClr val="dk1"/>
                </a:solidFill>
              </a:rPr>
              <a:t>10db standard </a:t>
            </a:r>
            <a:endParaRPr sz="1500">
              <a:solidFill>
                <a:schemeClr val="dk1"/>
              </a:solidFill>
            </a:endParaRPr>
          </a:p>
        </p:txBody>
      </p:sp>
      <p:pic>
        <p:nvPicPr>
          <p:cNvPr id="290" name="Google Shape;290;p33"/>
          <p:cNvPicPr preferRelativeResize="0"/>
          <p:nvPr/>
        </p:nvPicPr>
        <p:blipFill>
          <a:blip r:embed="rId3">
            <a:alphaModFix/>
          </a:blip>
          <a:stretch>
            <a:fillRect/>
          </a:stretch>
        </p:blipFill>
        <p:spPr>
          <a:xfrm>
            <a:off x="478950" y="1594963"/>
            <a:ext cx="3865475" cy="2119975"/>
          </a:xfrm>
          <a:prstGeom prst="rect">
            <a:avLst/>
          </a:prstGeom>
          <a:noFill/>
          <a:ln>
            <a:noFill/>
          </a:ln>
        </p:spPr>
      </p:pic>
      <p:sp>
        <p:nvSpPr>
          <p:cNvPr id="291" name="Google Shape;291;p33"/>
          <p:cNvSpPr txBox="1"/>
          <p:nvPr/>
        </p:nvSpPr>
        <p:spPr>
          <a:xfrm>
            <a:off x="4344413" y="123825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sp>
        <p:nvSpPr>
          <p:cNvPr id="292" name="Google Shape;292;p33"/>
          <p:cNvSpPr txBox="1"/>
          <p:nvPr/>
        </p:nvSpPr>
        <p:spPr>
          <a:xfrm>
            <a:off x="526975" y="123825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pic>
        <p:nvPicPr>
          <p:cNvPr id="293" name="Google Shape;293;p33"/>
          <p:cNvPicPr preferRelativeResize="0"/>
          <p:nvPr/>
        </p:nvPicPr>
        <p:blipFill>
          <a:blip r:embed="rId4">
            <a:alphaModFix/>
          </a:blip>
          <a:stretch>
            <a:fillRect/>
          </a:stretch>
        </p:blipFill>
        <p:spPr>
          <a:xfrm>
            <a:off x="1359575" y="3811249"/>
            <a:ext cx="7784428" cy="790600"/>
          </a:xfrm>
          <a:prstGeom prst="rect">
            <a:avLst/>
          </a:prstGeom>
          <a:noFill/>
          <a:ln>
            <a:noFill/>
          </a:ln>
        </p:spPr>
      </p:pic>
      <p:sp>
        <p:nvSpPr>
          <p:cNvPr id="294" name="Google Shape;294;p33"/>
          <p:cNvSpPr txBox="1"/>
          <p:nvPr/>
        </p:nvSpPr>
        <p:spPr>
          <a:xfrm>
            <a:off x="2382325" y="4474500"/>
            <a:ext cx="218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Board Region View</a:t>
            </a:r>
            <a:endParaRPr sz="1800">
              <a:solidFill>
                <a:schemeClr val="dk1"/>
              </a:solidFill>
            </a:endParaRPr>
          </a:p>
        </p:txBody>
      </p:sp>
      <p:pic>
        <p:nvPicPr>
          <p:cNvPr id="295" name="Google Shape;295;p33"/>
          <p:cNvPicPr preferRelativeResize="0"/>
          <p:nvPr/>
        </p:nvPicPr>
        <p:blipFill>
          <a:blip r:embed="rId5">
            <a:alphaModFix/>
          </a:blip>
          <a:stretch>
            <a:fillRect/>
          </a:stretch>
        </p:blipFill>
        <p:spPr>
          <a:xfrm>
            <a:off x="4344425" y="1621200"/>
            <a:ext cx="4603832" cy="1901100"/>
          </a:xfrm>
          <a:prstGeom prst="rect">
            <a:avLst/>
          </a:prstGeom>
          <a:noFill/>
          <a:ln>
            <a:noFill/>
          </a:ln>
        </p:spPr>
      </p:pic>
      <p:pic>
        <p:nvPicPr>
          <p:cNvPr id="296" name="Google Shape;296;p33"/>
          <p:cNvPicPr preferRelativeResize="0"/>
          <p:nvPr/>
        </p:nvPicPr>
        <p:blipFill>
          <a:blip r:embed="rId6">
            <a:alphaModFix/>
          </a:blip>
          <a:stretch>
            <a:fillRect/>
          </a:stretch>
        </p:blipFill>
        <p:spPr>
          <a:xfrm>
            <a:off x="5820638" y="3522306"/>
            <a:ext cx="1651400" cy="11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Outline</a:t>
            </a:r>
            <a:endParaRPr/>
          </a:p>
        </p:txBody>
      </p:sp>
      <p:sp>
        <p:nvSpPr>
          <p:cNvPr id="139" name="Google Shape;139;p18"/>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0" name="Google Shape;140;p18"/>
          <p:cNvSpPr txBox="1"/>
          <p:nvPr/>
        </p:nvSpPr>
        <p:spPr>
          <a:xfrm>
            <a:off x="555200" y="1037075"/>
            <a:ext cx="8338500" cy="295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Overview</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Design</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Test articles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Final design plans</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QA/QC plan</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Safety</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Plans for preproduction, production</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457200" y="0"/>
            <a:ext cx="8382000" cy="746400"/>
          </a:xfrm>
          <a:prstGeom prst="rect">
            <a:avLst/>
          </a:prstGeom>
          <a:noFill/>
          <a:ln>
            <a:noFill/>
          </a:ln>
        </p:spPr>
        <p:txBody>
          <a:bodyPr anchorCtr="0" anchor="ctr" bIns="0" lIns="0" spcFirstLastPara="1" rIns="0" wrap="square" tIns="0">
            <a:noAutofit/>
          </a:bodyPr>
          <a:lstStyle/>
          <a:p>
            <a:pPr indent="0" lvl="0" marL="0" rtl="0" algn="l">
              <a:lnSpc>
                <a:spcPct val="95000"/>
              </a:lnSpc>
              <a:spcBef>
                <a:spcPts val="0"/>
              </a:spcBef>
              <a:spcAft>
                <a:spcPts val="0"/>
              </a:spcAft>
              <a:buClr>
                <a:schemeClr val="dk1"/>
              </a:buClr>
              <a:buSzPts val="1100"/>
              <a:buFont typeface="Arial"/>
              <a:buNone/>
            </a:pPr>
            <a:r>
              <a:rPr lang="en-US">
                <a:solidFill>
                  <a:srgbClr val="232425"/>
                </a:solidFill>
              </a:rPr>
              <a:t>Charge Questions</a:t>
            </a:r>
            <a:endParaRPr/>
          </a:p>
        </p:txBody>
      </p:sp>
      <p:sp>
        <p:nvSpPr>
          <p:cNvPr id="146" name="Google Shape;146;p19"/>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47" name="Google Shape;147;p19"/>
          <p:cNvSpPr txBox="1"/>
          <p:nvPr/>
        </p:nvSpPr>
        <p:spPr>
          <a:xfrm>
            <a:off x="1477000" y="746400"/>
            <a:ext cx="7389300" cy="4280700"/>
          </a:xfrm>
          <a:prstGeom prst="rect">
            <a:avLst/>
          </a:prstGeom>
          <a:no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Charge:</a:t>
            </a:r>
            <a:endParaRPr sz="1000">
              <a:solidFill>
                <a:schemeClr val="dk1"/>
              </a:solidFill>
            </a:endParaRPr>
          </a:p>
          <a:p>
            <a:pPr indent="0" lvl="0" marL="0" rtl="0" algn="l">
              <a:spcBef>
                <a:spcPts val="600"/>
              </a:spcBef>
              <a:spcAft>
                <a:spcPts val="0"/>
              </a:spcAft>
              <a:buClr>
                <a:schemeClr val="dk1"/>
              </a:buClr>
              <a:buSzPts val="1100"/>
              <a:buFont typeface="Arial"/>
              <a:buNone/>
            </a:pPr>
            <a:r>
              <a:rPr lang="en-US" sz="1000">
                <a:solidFill>
                  <a:schemeClr val="dk1"/>
                </a:solidFill>
              </a:rPr>
              <a:t>1. Is the progress and design maturity of the barrel electromagnetic calorimeter systems</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aligned with being baselined in June 2026 (&gt;60% maturity is required)?</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rgbClr val="BFBFBF"/>
                </a:solidFill>
              </a:rPr>
              <a:t>2. Are the technical performance requirements appropriately defined and complete for this</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stage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3. Are the plans for achieving detector performance and construction sufficiently developed</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and documented for the present phase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chemeClr val="dk1"/>
                </a:solidFill>
              </a:rPr>
              <a:t>4. Are the current designs and plans for detector and electronics readout likely to achieve</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the performance requirements with a low risk of cost increases, schedule delays, and</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technical problems?</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5. Are the calorimeter fabrication and assembly plans consistent with the overall project</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and detector schedule?</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6. Are the plans for detector integration in the EIC detector appropriately developed for the</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rgbClr val="BFBFBF"/>
                </a:solidFill>
              </a:rPr>
              <a:t>present phase of the project?</a:t>
            </a:r>
            <a:endParaRPr sz="1000">
              <a:solidFill>
                <a:srgbClr val="BFBFBF"/>
              </a:solidFill>
            </a:endParaRPr>
          </a:p>
          <a:p>
            <a:pPr indent="0" lvl="0" marL="0" rtl="0" algn="l">
              <a:spcBef>
                <a:spcPts val="0"/>
              </a:spcBef>
              <a:spcAft>
                <a:spcPts val="0"/>
              </a:spcAft>
              <a:buClr>
                <a:schemeClr val="dk1"/>
              </a:buClr>
              <a:buSzPts val="1100"/>
              <a:buFont typeface="Arial"/>
              <a:buNone/>
            </a:pPr>
            <a:r>
              <a:t/>
            </a:r>
            <a:endParaRPr sz="1000">
              <a:solidFill>
                <a:srgbClr val="BFBFBF"/>
              </a:solidFill>
            </a:endParaRPr>
          </a:p>
          <a:p>
            <a:pPr indent="0" lvl="0" marL="0" rtl="0" algn="l">
              <a:spcBef>
                <a:spcPts val="0"/>
              </a:spcBef>
              <a:spcAft>
                <a:spcPts val="0"/>
              </a:spcAft>
              <a:buClr>
                <a:schemeClr val="dk1"/>
              </a:buClr>
              <a:buSzPts val="1100"/>
              <a:buFont typeface="Arial"/>
              <a:buNone/>
            </a:pPr>
            <a:r>
              <a:rPr lang="en-US" sz="1000">
                <a:solidFill>
                  <a:schemeClr val="dk1"/>
                </a:solidFill>
              </a:rPr>
              <a:t>7. Have ES&amp;H and QA considerations been adequately incorporated into the designs at</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their present stage?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8. Have the recommendations from previous reviews been adequately addressed?</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rgbClr val="D8D8D8"/>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Overview</a:t>
            </a:r>
            <a:endParaRPr/>
          </a:p>
        </p:txBody>
      </p:sp>
      <p:sp>
        <p:nvSpPr>
          <p:cNvPr id="154" name="Google Shape;154;p20"/>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55" name="Google Shape;155;p20"/>
          <p:cNvSpPr txBox="1"/>
          <p:nvPr/>
        </p:nvSpPr>
        <p:spPr>
          <a:xfrm>
            <a:off x="478950" y="1494150"/>
            <a:ext cx="7906200" cy="2693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US" sz="1700">
                <a:solidFill>
                  <a:schemeClr val="dk1"/>
                </a:solidFill>
              </a:rPr>
              <a:t>Supply power and data transmission to AstroPix chips</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Each AstroLinx supplies 9 AstroPix and adheres atop to form a module</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Wire-bonds connect AstroLinx to AstroPix</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Test article design is a rigid-flex PCB</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C</a:t>
            </a:r>
            <a:r>
              <a:rPr lang="en-US" sz="1700">
                <a:solidFill>
                  <a:schemeClr val="dk1"/>
                </a:solidFill>
              </a:rPr>
              <a:t>onnects 12 modules in daisy-chain to form 1 full stave</a:t>
            </a:r>
            <a:endParaRPr sz="1700">
              <a:solidFill>
                <a:schemeClr val="dk1"/>
              </a:solidFill>
            </a:endParaRPr>
          </a:p>
          <a:p>
            <a:pPr indent="-336550" lvl="1" marL="914400" rtl="0" algn="l">
              <a:spcBef>
                <a:spcPts val="0"/>
              </a:spcBef>
              <a:spcAft>
                <a:spcPts val="0"/>
              </a:spcAft>
              <a:buClr>
                <a:schemeClr val="dk1"/>
              </a:buClr>
              <a:buSzPts val="1700"/>
              <a:buChar char="○"/>
            </a:pPr>
            <a:r>
              <a:rPr lang="en-US" sz="1700">
                <a:solidFill>
                  <a:schemeClr val="dk1"/>
                </a:solidFill>
              </a:rPr>
              <a:t>Each module reads out on the data bus to End of Tray Card Directly</a:t>
            </a:r>
            <a:endParaRPr sz="1700">
              <a:solidFill>
                <a:schemeClr val="dk1"/>
              </a:solidFill>
            </a:endParaRPr>
          </a:p>
          <a:p>
            <a:pPr indent="-336550" lvl="0" marL="457200" rtl="0" algn="l">
              <a:spcBef>
                <a:spcPts val="0"/>
              </a:spcBef>
              <a:spcAft>
                <a:spcPts val="0"/>
              </a:spcAft>
              <a:buClr>
                <a:schemeClr val="dk1"/>
              </a:buClr>
              <a:buSzPts val="1700"/>
              <a:buChar char="●"/>
            </a:pPr>
            <a:r>
              <a:rPr lang="en-US" sz="1700">
                <a:solidFill>
                  <a:schemeClr val="dk1"/>
                </a:solidFill>
              </a:rPr>
              <a:t>Connects to the End of Tray card with same connector</a:t>
            </a:r>
            <a:endParaRPr sz="1700">
              <a:solidFill>
                <a:schemeClr val="dk1"/>
              </a:solidFill>
            </a:endParaRPr>
          </a:p>
        </p:txBody>
      </p:sp>
      <p:pic>
        <p:nvPicPr>
          <p:cNvPr id="156" name="Google Shape;156;p20" title="Picture2.png"/>
          <p:cNvPicPr preferRelativeResize="0"/>
          <p:nvPr/>
        </p:nvPicPr>
        <p:blipFill rotWithShape="1">
          <a:blip r:embed="rId3">
            <a:alphaModFix/>
          </a:blip>
          <a:srcRect b="0" l="7984" r="1073" t="0"/>
          <a:stretch/>
        </p:blipFill>
        <p:spPr>
          <a:xfrm>
            <a:off x="1547975" y="4375825"/>
            <a:ext cx="4647275" cy="504825"/>
          </a:xfrm>
          <a:prstGeom prst="rect">
            <a:avLst/>
          </a:prstGeom>
          <a:noFill/>
          <a:ln>
            <a:noFill/>
          </a:ln>
        </p:spPr>
      </p:pic>
      <p:pic>
        <p:nvPicPr>
          <p:cNvPr id="157" name="Google Shape;157;p20" title="Picture1.png"/>
          <p:cNvPicPr preferRelativeResize="0"/>
          <p:nvPr/>
        </p:nvPicPr>
        <p:blipFill>
          <a:blip r:embed="rId4">
            <a:alphaModFix/>
          </a:blip>
          <a:stretch>
            <a:fillRect/>
          </a:stretch>
        </p:blipFill>
        <p:spPr>
          <a:xfrm>
            <a:off x="3804925" y="3767564"/>
            <a:ext cx="5055500" cy="953373"/>
          </a:xfrm>
          <a:prstGeom prst="rect">
            <a:avLst/>
          </a:prstGeom>
          <a:noFill/>
          <a:ln>
            <a:noFill/>
          </a:ln>
        </p:spPr>
      </p:pic>
      <p:pic>
        <p:nvPicPr>
          <p:cNvPr id="158" name="Google Shape;158;p20"/>
          <p:cNvPicPr preferRelativeResize="0"/>
          <p:nvPr/>
        </p:nvPicPr>
        <p:blipFill>
          <a:blip r:embed="rId5">
            <a:alphaModFix/>
          </a:blip>
          <a:stretch>
            <a:fillRect/>
          </a:stretch>
        </p:blipFill>
        <p:spPr>
          <a:xfrm>
            <a:off x="682350" y="594350"/>
            <a:ext cx="7702897" cy="97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 - </a:t>
            </a:r>
            <a:r>
              <a:rPr b="0" lang="en-US" sz="2400"/>
              <a:t>Impedance Structures</a:t>
            </a:r>
            <a:endParaRPr sz="3700"/>
          </a:p>
        </p:txBody>
      </p:sp>
      <p:sp>
        <p:nvSpPr>
          <p:cNvPr id="165" name="Google Shape;165;p21"/>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66" name="Google Shape;166;p21"/>
          <p:cNvSpPr txBox="1"/>
          <p:nvPr/>
        </p:nvSpPr>
        <p:spPr>
          <a:xfrm>
            <a:off x="478950" y="509575"/>
            <a:ext cx="8338500" cy="4140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US" sz="1500">
                <a:solidFill>
                  <a:schemeClr val="dk1"/>
                </a:solidFill>
              </a:rPr>
              <a:t>Reduces reflections → lower loss and less noise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Target: 50 Ohms +/- 2.5Ohms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Manufacturing capabilities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Useability</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Dependant on stackup</a:t>
            </a:r>
            <a:endParaRPr sz="1500">
              <a:solidFill>
                <a:schemeClr val="dk1"/>
              </a:solidFill>
            </a:endParaRPr>
          </a:p>
        </p:txBody>
      </p:sp>
      <p:graphicFrame>
        <p:nvGraphicFramePr>
          <p:cNvPr id="167" name="Google Shape;167;p21"/>
          <p:cNvGraphicFramePr/>
          <p:nvPr/>
        </p:nvGraphicFramePr>
        <p:xfrm>
          <a:off x="969355" y="1856442"/>
          <a:ext cx="3000000" cy="3000000"/>
        </p:xfrm>
        <a:graphic>
          <a:graphicData uri="http://schemas.openxmlformats.org/drawingml/2006/table">
            <a:tbl>
              <a:tblPr>
                <a:noFill/>
                <a:tableStyleId>{49D95BDD-7351-479D-8162-BC65B33BEDED}</a:tableStyleId>
              </a:tblPr>
              <a:tblGrid>
                <a:gridCol w="3019525"/>
                <a:gridCol w="1207450"/>
                <a:gridCol w="694400"/>
                <a:gridCol w="702100"/>
                <a:gridCol w="956400"/>
                <a:gridCol w="1218325"/>
              </a:tblGrid>
              <a:tr h="582225">
                <a:tc>
                  <a:txBody>
                    <a:bodyPr/>
                    <a:lstStyle/>
                    <a:p>
                      <a:pPr indent="0" lvl="0" marL="0" rtl="0" algn="l">
                        <a:spcBef>
                          <a:spcPts val="0"/>
                        </a:spcBef>
                        <a:spcAft>
                          <a:spcPts val="0"/>
                        </a:spcAft>
                        <a:buNone/>
                      </a:pPr>
                      <a:r>
                        <a:rPr lang="en-US" sz="1300"/>
                        <a:t>Structure</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Layers</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Track Width</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Gap</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Thickness of copper</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Impedance (Ohms)</a:t>
                      </a:r>
                      <a:endParaRPr sz="1300"/>
                    </a:p>
                  </a:txBody>
                  <a:tcPr marT="91425" marB="91425" marR="91425" marL="91425" anchor="ctr">
                    <a:solidFill>
                      <a:srgbClr val="A4C2F4"/>
                    </a:solidFill>
                  </a:tcPr>
                </a:tc>
              </a:tr>
              <a:tr h="554500">
                <a:tc>
                  <a:txBody>
                    <a:bodyPr/>
                    <a:lstStyle/>
                    <a:p>
                      <a:pPr indent="0" lvl="0" marL="0" rtl="0" algn="l">
                        <a:spcBef>
                          <a:spcPts val="0"/>
                        </a:spcBef>
                        <a:spcAft>
                          <a:spcPts val="0"/>
                        </a:spcAft>
                        <a:buNone/>
                      </a:pPr>
                      <a:r>
                        <a:rPr lang="en-US" sz="1300"/>
                        <a:t>Co-planar Single Ended Stripline</a:t>
                      </a:r>
                      <a:endParaRPr sz="1300"/>
                    </a:p>
                  </a:txBody>
                  <a:tcPr marT="91425" marB="91425" marR="91425" marL="91425" anchor="ctr"/>
                </a:tc>
                <a:tc>
                  <a:txBody>
                    <a:bodyPr/>
                    <a:lstStyle/>
                    <a:p>
                      <a:pPr indent="0" lvl="0" marL="0" rtl="0" algn="ctr">
                        <a:spcBef>
                          <a:spcPts val="0"/>
                        </a:spcBef>
                        <a:spcAft>
                          <a:spcPts val="0"/>
                        </a:spcAft>
                        <a:buNone/>
                      </a:pPr>
                      <a:r>
                        <a:rPr lang="en-US" sz="1300"/>
                        <a:t>Route </a:t>
                      </a:r>
                      <a:r>
                        <a:rPr lang="en-US" sz="1300"/>
                        <a:t>1, 8</a:t>
                      </a:r>
                      <a:endParaRPr sz="1300"/>
                    </a:p>
                    <a:p>
                      <a:pPr indent="0" lvl="0" marL="0" rtl="0" algn="ctr">
                        <a:spcBef>
                          <a:spcPts val="0"/>
                        </a:spcBef>
                        <a:spcAft>
                          <a:spcPts val="0"/>
                        </a:spcAft>
                        <a:buNone/>
                      </a:pPr>
                      <a:r>
                        <a:rPr lang="en-US" sz="1300"/>
                        <a:t> GND Ref 2,7</a:t>
                      </a:r>
                      <a:endParaRPr sz="1300"/>
                    </a:p>
                  </a:txBody>
                  <a:tcPr marT="91425" marB="91425" marR="91425" marL="91425" anchor="ctr"/>
                </a:tc>
                <a:tc>
                  <a:txBody>
                    <a:bodyPr/>
                    <a:lstStyle/>
                    <a:p>
                      <a:pPr indent="0" lvl="0" marL="0" rtl="0" algn="ctr">
                        <a:spcBef>
                          <a:spcPts val="0"/>
                        </a:spcBef>
                        <a:spcAft>
                          <a:spcPts val="0"/>
                        </a:spcAft>
                        <a:buNone/>
                      </a:pPr>
                      <a:r>
                        <a:rPr lang="en-US" sz="1300"/>
                        <a:t>350um</a:t>
                      </a:r>
                      <a:endParaRPr sz="1300"/>
                    </a:p>
                  </a:txBody>
                  <a:tcPr marT="91425" marB="91425" marR="91425" marL="91425" anchor="ctr"/>
                </a:tc>
                <a:tc>
                  <a:txBody>
                    <a:bodyPr/>
                    <a:lstStyle/>
                    <a:p>
                      <a:pPr indent="0" lvl="0" marL="0" rtl="0" algn="ctr">
                        <a:spcBef>
                          <a:spcPts val="0"/>
                        </a:spcBef>
                        <a:spcAft>
                          <a:spcPts val="0"/>
                        </a:spcAft>
                        <a:buNone/>
                      </a:pPr>
                      <a:r>
                        <a:rPr lang="en-US" sz="1300"/>
                        <a:t>100um</a:t>
                      </a:r>
                      <a:endParaRPr sz="1300"/>
                    </a:p>
                  </a:txBody>
                  <a:tcPr marT="91425" marB="91425" marR="91425" marL="91425" anchor="ctr"/>
                </a:tc>
                <a:tc>
                  <a:txBody>
                    <a:bodyPr/>
                    <a:lstStyle/>
                    <a:p>
                      <a:pPr indent="0" lvl="0" marL="0" rtl="0" algn="ctr">
                        <a:spcBef>
                          <a:spcPts val="0"/>
                        </a:spcBef>
                        <a:spcAft>
                          <a:spcPts val="0"/>
                        </a:spcAft>
                        <a:buNone/>
                      </a:pPr>
                      <a:r>
                        <a:rPr lang="en-US" sz="1300"/>
                        <a:t>1 oz</a:t>
                      </a:r>
                      <a:endParaRPr sz="1300"/>
                    </a:p>
                    <a:p>
                      <a:pPr indent="0" lvl="0" marL="0" rtl="0" algn="ctr">
                        <a:spcBef>
                          <a:spcPts val="0"/>
                        </a:spcBef>
                        <a:spcAft>
                          <a:spcPts val="0"/>
                        </a:spcAft>
                        <a:buNone/>
                      </a:pPr>
                      <a:r>
                        <a:rPr lang="en-US" sz="1300"/>
                        <a:t>(35um)</a:t>
                      </a:r>
                      <a:endParaRPr sz="1300"/>
                    </a:p>
                  </a:txBody>
                  <a:tcPr marT="91425" marB="91425" marR="91425" marL="91425" anchor="ctr"/>
                </a:tc>
                <a:tc>
                  <a:txBody>
                    <a:bodyPr/>
                    <a:lstStyle/>
                    <a:p>
                      <a:pPr indent="0" lvl="0" marL="0" rtl="0" algn="ctr">
                        <a:spcBef>
                          <a:spcPts val="0"/>
                        </a:spcBef>
                        <a:spcAft>
                          <a:spcPts val="0"/>
                        </a:spcAft>
                        <a:buNone/>
                      </a:pPr>
                      <a:r>
                        <a:rPr lang="en-US" sz="1300">
                          <a:highlight>
                            <a:schemeClr val="accent1"/>
                          </a:highlight>
                        </a:rPr>
                        <a:t>51.07</a:t>
                      </a:r>
                      <a:endParaRPr sz="1300">
                        <a:highlight>
                          <a:schemeClr val="accent1"/>
                        </a:highlight>
                      </a:endParaRPr>
                    </a:p>
                  </a:txBody>
                  <a:tcPr marT="91425" marB="91425" marR="91425" marL="91425" anchor="ctr"/>
                </a:tc>
              </a:tr>
              <a:tr h="586600">
                <a:tc>
                  <a:txBody>
                    <a:bodyPr/>
                    <a:lstStyle/>
                    <a:p>
                      <a:pPr indent="0" lvl="0" marL="0" rtl="0" algn="l">
                        <a:spcBef>
                          <a:spcPts val="0"/>
                        </a:spcBef>
                        <a:spcAft>
                          <a:spcPts val="0"/>
                        </a:spcAft>
                        <a:buNone/>
                      </a:pPr>
                      <a:r>
                        <a:rPr lang="en-US" sz="1300"/>
                        <a:t>Co-planar Single Ended Mictrostrip</a:t>
                      </a:r>
                      <a:endParaRPr sz="1300"/>
                    </a:p>
                  </a:txBody>
                  <a:tcPr marT="91425" marB="91425" marR="91425" marL="91425" anchor="ctr"/>
                </a:tc>
                <a:tc>
                  <a:txBody>
                    <a:bodyPr/>
                    <a:lstStyle/>
                    <a:p>
                      <a:pPr indent="0" lvl="0" marL="0" rtl="0" algn="ctr">
                        <a:spcBef>
                          <a:spcPts val="0"/>
                        </a:spcBef>
                        <a:spcAft>
                          <a:spcPts val="0"/>
                        </a:spcAft>
                        <a:buNone/>
                      </a:pPr>
                      <a:r>
                        <a:rPr lang="en-US" sz="1300"/>
                        <a:t> Route </a:t>
                      </a:r>
                      <a:r>
                        <a:rPr lang="en-US" sz="1300"/>
                        <a:t>3</a:t>
                      </a:r>
                      <a:endParaRPr sz="1300"/>
                    </a:p>
                    <a:p>
                      <a:pPr indent="0" lvl="0" marL="0" rtl="0" algn="ctr">
                        <a:spcBef>
                          <a:spcPts val="0"/>
                        </a:spcBef>
                        <a:spcAft>
                          <a:spcPts val="0"/>
                        </a:spcAft>
                        <a:buNone/>
                      </a:pPr>
                      <a:r>
                        <a:rPr lang="en-US" sz="1300"/>
                        <a:t>Ref 4</a:t>
                      </a:r>
                      <a:endParaRPr sz="1300"/>
                    </a:p>
                  </a:txBody>
                  <a:tcPr marT="91425" marB="91425" marR="91425" marL="91425" anchor="ctr"/>
                </a:tc>
                <a:tc>
                  <a:txBody>
                    <a:bodyPr/>
                    <a:lstStyle/>
                    <a:p>
                      <a:pPr indent="0" lvl="0" marL="0" rtl="0" algn="ctr">
                        <a:spcBef>
                          <a:spcPts val="0"/>
                        </a:spcBef>
                        <a:spcAft>
                          <a:spcPts val="0"/>
                        </a:spcAft>
                        <a:buNone/>
                      </a:pPr>
                      <a:r>
                        <a:rPr lang="en-US" sz="1300"/>
                        <a:t>110um</a:t>
                      </a:r>
                      <a:endParaRPr sz="1300"/>
                    </a:p>
                  </a:txBody>
                  <a:tcPr marT="91425" marB="91425" marR="91425" marL="91425" anchor="ctr"/>
                </a:tc>
                <a:tc>
                  <a:txBody>
                    <a:bodyPr/>
                    <a:lstStyle/>
                    <a:p>
                      <a:pPr indent="0" lvl="0" marL="0" rtl="0" algn="ctr">
                        <a:spcBef>
                          <a:spcPts val="0"/>
                        </a:spcBef>
                        <a:spcAft>
                          <a:spcPts val="0"/>
                        </a:spcAft>
                        <a:buNone/>
                      </a:pPr>
                      <a:r>
                        <a:rPr lang="en-US" sz="1300"/>
                        <a:t>100um</a:t>
                      </a:r>
                      <a:endParaRPr sz="1300"/>
                    </a:p>
                  </a:txBody>
                  <a:tcPr marT="91425" marB="91425" marR="91425" marL="91425" anchor="ctr"/>
                </a:tc>
                <a:tc>
                  <a:txBody>
                    <a:bodyPr/>
                    <a:lstStyle/>
                    <a:p>
                      <a:pPr indent="0" lvl="0" marL="0" rtl="0" algn="ctr">
                        <a:spcBef>
                          <a:spcPts val="0"/>
                        </a:spcBef>
                        <a:spcAft>
                          <a:spcPts val="0"/>
                        </a:spcAft>
                        <a:buNone/>
                      </a:pPr>
                      <a:r>
                        <a:rPr lang="en-US" sz="1300"/>
                        <a:t>½ oz</a:t>
                      </a:r>
                      <a:endParaRPr sz="1300"/>
                    </a:p>
                    <a:p>
                      <a:pPr indent="0" lvl="0" marL="0" rtl="0" algn="ctr">
                        <a:spcBef>
                          <a:spcPts val="0"/>
                        </a:spcBef>
                        <a:spcAft>
                          <a:spcPts val="0"/>
                        </a:spcAft>
                        <a:buNone/>
                      </a:pPr>
                      <a:r>
                        <a:rPr lang="en-US" sz="1300"/>
                        <a:t>(17.5um)</a:t>
                      </a:r>
                      <a:endParaRPr sz="1300"/>
                    </a:p>
                  </a:txBody>
                  <a:tcPr marT="91425" marB="91425" marR="91425" marL="91425" anchor="ctr"/>
                </a:tc>
                <a:tc>
                  <a:txBody>
                    <a:bodyPr/>
                    <a:lstStyle/>
                    <a:p>
                      <a:pPr indent="0" lvl="0" marL="0" rtl="0" algn="ctr">
                        <a:spcBef>
                          <a:spcPts val="0"/>
                        </a:spcBef>
                        <a:spcAft>
                          <a:spcPts val="0"/>
                        </a:spcAft>
                        <a:buNone/>
                      </a:pPr>
                      <a:r>
                        <a:rPr lang="en-US" sz="1300">
                          <a:highlight>
                            <a:schemeClr val="accent1"/>
                          </a:highlight>
                        </a:rPr>
                        <a:t>49.53</a:t>
                      </a:r>
                      <a:endParaRPr sz="1300">
                        <a:highlight>
                          <a:schemeClr val="accent1"/>
                        </a:highlight>
                      </a:endParaRPr>
                    </a:p>
                  </a:txBody>
                  <a:tcPr marT="91425" marB="91425" marR="91425" marL="91425" anchor="ctr"/>
                </a:tc>
              </a:tr>
              <a:tr h="540725">
                <a:tc>
                  <a:txBody>
                    <a:bodyPr/>
                    <a:lstStyle/>
                    <a:p>
                      <a:pPr indent="0" lvl="0" marL="0" rtl="0" algn="l">
                        <a:spcBef>
                          <a:spcPts val="0"/>
                        </a:spcBef>
                        <a:spcAft>
                          <a:spcPts val="0"/>
                        </a:spcAft>
                        <a:buNone/>
                      </a:pPr>
                      <a:r>
                        <a:rPr lang="en-US" sz="1300"/>
                        <a:t>Coplanar</a:t>
                      </a:r>
                      <a:r>
                        <a:rPr lang="en-US" sz="1300"/>
                        <a:t> Single Ended Stripline (Flex)</a:t>
                      </a:r>
                      <a:endParaRPr sz="1300"/>
                    </a:p>
                  </a:txBody>
                  <a:tcPr marT="91425" marB="91425" marR="91425" marL="91425" anchor="ctr"/>
                </a:tc>
                <a:tc>
                  <a:txBody>
                    <a:bodyPr/>
                    <a:lstStyle/>
                    <a:p>
                      <a:pPr indent="0" lvl="0" marL="0" rtl="0" algn="ctr">
                        <a:spcBef>
                          <a:spcPts val="0"/>
                        </a:spcBef>
                        <a:spcAft>
                          <a:spcPts val="0"/>
                        </a:spcAft>
                        <a:buNone/>
                      </a:pPr>
                      <a:r>
                        <a:rPr lang="en-US" sz="1300"/>
                        <a:t>Route </a:t>
                      </a:r>
                      <a:r>
                        <a:rPr lang="en-US" sz="1300"/>
                        <a:t>3</a:t>
                      </a:r>
                      <a:endParaRPr sz="1300"/>
                    </a:p>
                    <a:p>
                      <a:pPr indent="0" lvl="0" marL="0" rtl="0" algn="ctr">
                        <a:spcBef>
                          <a:spcPts val="0"/>
                        </a:spcBef>
                        <a:spcAft>
                          <a:spcPts val="0"/>
                        </a:spcAft>
                        <a:buNone/>
                      </a:pPr>
                      <a:r>
                        <a:rPr lang="en-US" sz="1300"/>
                        <a:t>Ref 4</a:t>
                      </a:r>
                      <a:endParaRPr sz="1300"/>
                    </a:p>
                  </a:txBody>
                  <a:tcPr marT="91425" marB="91425" marR="91425" marL="91425" anchor="ctr"/>
                </a:tc>
                <a:tc>
                  <a:txBody>
                    <a:bodyPr/>
                    <a:lstStyle/>
                    <a:p>
                      <a:pPr indent="0" lvl="0" marL="0" rtl="0" algn="ctr">
                        <a:spcBef>
                          <a:spcPts val="0"/>
                        </a:spcBef>
                        <a:spcAft>
                          <a:spcPts val="0"/>
                        </a:spcAft>
                        <a:buNone/>
                      </a:pPr>
                      <a:r>
                        <a:rPr lang="en-US" sz="1300"/>
                        <a:t>110um</a:t>
                      </a:r>
                      <a:endParaRPr sz="1300"/>
                    </a:p>
                  </a:txBody>
                  <a:tcPr marT="91425" marB="91425" marR="91425" marL="91425" anchor="ctr"/>
                </a:tc>
                <a:tc>
                  <a:txBody>
                    <a:bodyPr/>
                    <a:lstStyle/>
                    <a:p>
                      <a:pPr indent="0" lvl="0" marL="0" rtl="0" algn="ctr">
                        <a:spcBef>
                          <a:spcPts val="0"/>
                        </a:spcBef>
                        <a:spcAft>
                          <a:spcPts val="0"/>
                        </a:spcAft>
                        <a:buNone/>
                      </a:pPr>
                      <a:r>
                        <a:rPr lang="en-US" sz="1300"/>
                        <a:t>100um</a:t>
                      </a:r>
                      <a:endParaRPr sz="1300"/>
                    </a:p>
                  </a:txBody>
                  <a:tcPr marT="91425" marB="91425" marR="91425" marL="91425" anchor="ctr"/>
                </a:tc>
                <a:tc>
                  <a:txBody>
                    <a:bodyPr/>
                    <a:lstStyle/>
                    <a:p>
                      <a:pPr indent="0" lvl="0" marL="0" rtl="0" algn="ctr">
                        <a:spcBef>
                          <a:spcPts val="0"/>
                        </a:spcBef>
                        <a:spcAft>
                          <a:spcPts val="0"/>
                        </a:spcAft>
                        <a:buNone/>
                      </a:pPr>
                      <a:r>
                        <a:rPr lang="en-US" sz="1300"/>
                        <a:t>½ oz</a:t>
                      </a:r>
                      <a:endParaRPr sz="1300"/>
                    </a:p>
                    <a:p>
                      <a:pPr indent="0" lvl="0" marL="0" rtl="0" algn="ctr">
                        <a:spcBef>
                          <a:spcPts val="0"/>
                        </a:spcBef>
                        <a:spcAft>
                          <a:spcPts val="0"/>
                        </a:spcAft>
                        <a:buNone/>
                      </a:pPr>
                      <a:r>
                        <a:rPr lang="en-US" sz="1300"/>
                        <a:t>(17.5um)</a:t>
                      </a:r>
                      <a:endParaRPr sz="1300"/>
                    </a:p>
                  </a:txBody>
                  <a:tcPr marT="91425" marB="91425" marR="91425" marL="91425" anchor="ctr"/>
                </a:tc>
                <a:tc>
                  <a:txBody>
                    <a:bodyPr/>
                    <a:lstStyle/>
                    <a:p>
                      <a:pPr indent="0" lvl="0" marL="0" rtl="0" algn="ctr">
                        <a:spcBef>
                          <a:spcPts val="0"/>
                        </a:spcBef>
                        <a:spcAft>
                          <a:spcPts val="0"/>
                        </a:spcAft>
                        <a:buNone/>
                      </a:pPr>
                      <a:r>
                        <a:rPr lang="en-US" sz="1300">
                          <a:highlight>
                            <a:schemeClr val="accent1"/>
                          </a:highlight>
                        </a:rPr>
                        <a:t>51.07</a:t>
                      </a:r>
                      <a:endParaRPr sz="1300">
                        <a:highlight>
                          <a:schemeClr val="accent1"/>
                        </a:highlight>
                      </a:endParaRPr>
                    </a:p>
                  </a:txBody>
                  <a:tcPr marT="91425" marB="91425" marR="91425" marL="914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 - </a:t>
            </a:r>
            <a:r>
              <a:rPr b="0" lang="en-US" sz="2400"/>
              <a:t>Stack-up</a:t>
            </a:r>
            <a:endParaRPr b="0" sz="2400"/>
          </a:p>
        </p:txBody>
      </p:sp>
      <p:sp>
        <p:nvSpPr>
          <p:cNvPr id="174" name="Google Shape;174;p22"/>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75" name="Google Shape;175;p22"/>
          <p:cNvSpPr txBox="1"/>
          <p:nvPr/>
        </p:nvSpPr>
        <p:spPr>
          <a:xfrm>
            <a:off x="478950" y="659950"/>
            <a:ext cx="34749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Data signal integrity</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Limit reflections → less noise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Limit power loss → </a:t>
            </a:r>
            <a:r>
              <a:rPr lang="en-US" sz="1500">
                <a:solidFill>
                  <a:schemeClr val="dk1"/>
                </a:solidFill>
              </a:rPr>
              <a:t>better</a:t>
            </a:r>
            <a:r>
              <a:rPr lang="en-US" sz="1500">
                <a:solidFill>
                  <a:schemeClr val="dk1"/>
                </a:solidFill>
              </a:rPr>
              <a:t> transmission lines and less power and signal loss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Speedstack for stackup</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SI9000 for data simulation</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3.5 dB loss over total board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Within 10 dB target</a:t>
            </a:r>
            <a:endParaRPr sz="1500">
              <a:solidFill>
                <a:schemeClr val="dk1"/>
              </a:solidFill>
            </a:endParaRPr>
          </a:p>
        </p:txBody>
      </p:sp>
      <p:pic>
        <p:nvPicPr>
          <p:cNvPr id="176" name="Google Shape;176;p22"/>
          <p:cNvPicPr preferRelativeResize="0"/>
          <p:nvPr/>
        </p:nvPicPr>
        <p:blipFill>
          <a:blip r:embed="rId3">
            <a:alphaModFix/>
          </a:blip>
          <a:stretch>
            <a:fillRect/>
          </a:stretch>
        </p:blipFill>
        <p:spPr>
          <a:xfrm>
            <a:off x="1496100" y="2823600"/>
            <a:ext cx="3886050" cy="2148450"/>
          </a:xfrm>
          <a:prstGeom prst="rect">
            <a:avLst/>
          </a:prstGeom>
          <a:noFill/>
          <a:ln>
            <a:noFill/>
          </a:ln>
        </p:spPr>
      </p:pic>
      <p:pic>
        <p:nvPicPr>
          <p:cNvPr id="177" name="Google Shape;177;p22"/>
          <p:cNvPicPr preferRelativeResize="0"/>
          <p:nvPr/>
        </p:nvPicPr>
        <p:blipFill>
          <a:blip r:embed="rId4">
            <a:alphaModFix/>
          </a:blip>
          <a:stretch>
            <a:fillRect/>
          </a:stretch>
        </p:blipFill>
        <p:spPr>
          <a:xfrm>
            <a:off x="4146575" y="626925"/>
            <a:ext cx="4563774" cy="2334725"/>
          </a:xfrm>
          <a:prstGeom prst="rect">
            <a:avLst/>
          </a:prstGeom>
          <a:noFill/>
          <a:ln>
            <a:noFill/>
          </a:ln>
        </p:spPr>
      </p:pic>
      <p:sp>
        <p:nvSpPr>
          <p:cNvPr id="178" name="Google Shape;178;p22"/>
          <p:cNvSpPr txBox="1"/>
          <p:nvPr/>
        </p:nvSpPr>
        <p:spPr>
          <a:xfrm>
            <a:off x="5382150" y="238125"/>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Physical stack-up</a:t>
            </a:r>
            <a:endParaRPr sz="1800">
              <a:solidFill>
                <a:schemeClr val="dk1"/>
              </a:solidFill>
            </a:endParaRPr>
          </a:p>
        </p:txBody>
      </p:sp>
      <p:sp>
        <p:nvSpPr>
          <p:cNvPr id="179" name="Google Shape;179;p22"/>
          <p:cNvSpPr txBox="1"/>
          <p:nvPr/>
        </p:nvSpPr>
        <p:spPr>
          <a:xfrm>
            <a:off x="4333500" y="4649950"/>
            <a:ext cx="466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Data Power Loss Plot</a:t>
            </a:r>
            <a:endParaRPr sz="1800">
              <a:solidFill>
                <a:schemeClr val="dk1"/>
              </a:solidFill>
            </a:endParaRPr>
          </a:p>
        </p:txBody>
      </p:sp>
      <p:sp>
        <p:nvSpPr>
          <p:cNvPr id="180" name="Google Shape;180;p22"/>
          <p:cNvSpPr txBox="1"/>
          <p:nvPr/>
        </p:nvSpPr>
        <p:spPr>
          <a:xfrm>
            <a:off x="5694150" y="3166100"/>
            <a:ext cx="2883000" cy="937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chemeClr val="dk1"/>
                </a:solidFill>
              </a:rPr>
              <a:t>Recommendation</a:t>
            </a:r>
            <a:r>
              <a:rPr lang="en-US" sz="1000">
                <a:solidFill>
                  <a:schemeClr val="dk1"/>
                </a:solidFill>
              </a:rPr>
              <a:t>: Stave Concept: Simulate power and data transmission along the full chain to the EOS board</a:t>
            </a:r>
            <a:endParaRPr sz="1000">
              <a:solidFill>
                <a:schemeClr val="dk1"/>
              </a:solidFill>
            </a:endParaRPr>
          </a:p>
          <a:p>
            <a:pPr indent="0" lvl="0" marL="0" rtl="0" algn="l">
              <a:spcBef>
                <a:spcPts val="0"/>
              </a:spcBef>
              <a:spcAft>
                <a:spcPts val="0"/>
              </a:spcAft>
              <a:buNone/>
            </a:pPr>
            <a:r>
              <a:rPr b="1" lang="en-US" sz="1000">
                <a:solidFill>
                  <a:schemeClr val="dk1"/>
                </a:solidFill>
              </a:rPr>
              <a:t>Response</a:t>
            </a:r>
            <a:r>
              <a:rPr lang="en-US" sz="1000">
                <a:solidFill>
                  <a:schemeClr val="dk1"/>
                </a:solidFill>
              </a:rPr>
              <a:t>: This is simulated using the module PCB (AstroLinx) for up to 12 modules.</a:t>
            </a:r>
            <a:endParaRPr sz="800">
              <a:solidFill>
                <a:schemeClr val="dk1"/>
              </a:solidFill>
            </a:endParaRPr>
          </a:p>
        </p:txBody>
      </p:sp>
      <p:cxnSp>
        <p:nvCxnSpPr>
          <p:cNvPr id="181" name="Google Shape;181;p22"/>
          <p:cNvCxnSpPr/>
          <p:nvPr/>
        </p:nvCxnSpPr>
        <p:spPr>
          <a:xfrm flipH="1" rot="10800000">
            <a:off x="2426500" y="3230550"/>
            <a:ext cx="1500" cy="1360500"/>
          </a:xfrm>
          <a:prstGeom prst="straightConnector1">
            <a:avLst/>
          </a:prstGeom>
          <a:noFill/>
          <a:ln cap="flat" cmpd="sng" w="28575">
            <a:solidFill>
              <a:srgbClr val="351C75"/>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 - </a:t>
            </a:r>
            <a:r>
              <a:rPr b="0" lang="en-US" sz="2400"/>
              <a:t>Power</a:t>
            </a:r>
            <a:endParaRPr b="0" sz="2400"/>
          </a:p>
        </p:txBody>
      </p:sp>
      <p:sp>
        <p:nvSpPr>
          <p:cNvPr id="188" name="Google Shape;188;p23"/>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89" name="Google Shape;189;p23"/>
          <p:cNvSpPr txBox="1"/>
          <p:nvPr/>
        </p:nvSpPr>
        <p:spPr>
          <a:xfrm>
            <a:off x="478950" y="475925"/>
            <a:ext cx="7969500" cy="41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LV provides power to the Chips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Need 3V minimum at the last module for regulators to maintain voltage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9V input </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Allows for input voltage fluctuation</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Reduces current for same power</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Mult</a:t>
            </a:r>
            <a:r>
              <a:rPr lang="en-US" sz="1500">
                <a:solidFill>
                  <a:schemeClr val="dk1"/>
                </a:solidFill>
              </a:rPr>
              <a:t>iple power pins to reduce resistance</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Vastly reduces power drop over each module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Voltage d</a:t>
            </a:r>
            <a:r>
              <a:rPr lang="en-US" sz="1500">
                <a:solidFill>
                  <a:schemeClr val="dk1"/>
                </a:solidFill>
              </a:rPr>
              <a:t>rop per AstroLinx 5mV</a:t>
            </a:r>
            <a:r>
              <a:rPr lang="en-US" sz="1500">
                <a:solidFill>
                  <a:schemeClr val="dk1"/>
                </a:solidFill>
              </a:rPr>
              <a:t> – a</a:t>
            </a:r>
            <a:r>
              <a:rPr lang="en-US" sz="1500">
                <a:solidFill>
                  <a:schemeClr val="dk1"/>
                </a:solidFill>
              </a:rPr>
              <a:t>ctual LV voltage at last </a:t>
            </a:r>
            <a:r>
              <a:rPr lang="en-US" sz="1500">
                <a:solidFill>
                  <a:schemeClr val="dk1"/>
                </a:solidFill>
              </a:rPr>
              <a:t>regulator</a:t>
            </a:r>
            <a:r>
              <a:rPr lang="en-US" sz="1500">
                <a:solidFill>
                  <a:schemeClr val="dk1"/>
                </a:solidFill>
              </a:rPr>
              <a:t> ~8.25V</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Total power consumption per </a:t>
            </a:r>
            <a:r>
              <a:rPr lang="en-US" sz="1500">
                <a:solidFill>
                  <a:schemeClr val="dk1"/>
                </a:solidFill>
              </a:rPr>
              <a:t>AstroLinx</a:t>
            </a:r>
            <a:r>
              <a:rPr lang="en-US" sz="1500">
                <a:solidFill>
                  <a:schemeClr val="dk1"/>
                </a:solidFill>
              </a:rPr>
              <a:t>: 0.544mW, per stave: 6.52mW</a:t>
            </a:r>
            <a:endParaRPr sz="1500">
              <a:solidFill>
                <a:schemeClr val="dk1"/>
              </a:solidFill>
            </a:endParaRPr>
          </a:p>
          <a:p>
            <a:pPr indent="0" lvl="0" marL="0" rtl="0" algn="l">
              <a:spcBef>
                <a:spcPts val="0"/>
              </a:spcBef>
              <a:spcAft>
                <a:spcPts val="0"/>
              </a:spcAft>
              <a:buNone/>
            </a:pPr>
            <a:r>
              <a:t/>
            </a:r>
            <a:endParaRPr sz="1500">
              <a:solidFill>
                <a:schemeClr val="dk1"/>
              </a:solidFill>
              <a:highlight>
                <a:schemeClr val="accent4"/>
              </a:highlight>
            </a:endParaRPr>
          </a:p>
          <a:p>
            <a:pPr indent="0" lvl="0" marL="0" rtl="0" algn="l">
              <a:spcBef>
                <a:spcPts val="0"/>
              </a:spcBef>
              <a:spcAft>
                <a:spcPts val="0"/>
              </a:spcAft>
              <a:buNone/>
            </a:pPr>
            <a:r>
              <a:t/>
            </a:r>
            <a:endParaRPr sz="1500">
              <a:solidFill>
                <a:schemeClr val="dk1"/>
              </a:solidFill>
              <a:highlight>
                <a:schemeClr val="accent4"/>
              </a:highlight>
            </a:endParaRPr>
          </a:p>
        </p:txBody>
      </p:sp>
      <p:sp>
        <p:nvSpPr>
          <p:cNvPr id="190" name="Google Shape;190;p23"/>
          <p:cNvSpPr txBox="1"/>
          <p:nvPr/>
        </p:nvSpPr>
        <p:spPr>
          <a:xfrm>
            <a:off x="1893450" y="4650000"/>
            <a:ext cx="565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rPr>
              <a:t>Given power consumption for AstroPix</a:t>
            </a:r>
            <a:endParaRPr sz="1800">
              <a:solidFill>
                <a:schemeClr val="dk1"/>
              </a:solidFill>
            </a:endParaRPr>
          </a:p>
        </p:txBody>
      </p:sp>
      <p:graphicFrame>
        <p:nvGraphicFramePr>
          <p:cNvPr id="191" name="Google Shape;191;p23"/>
          <p:cNvGraphicFramePr/>
          <p:nvPr/>
        </p:nvGraphicFramePr>
        <p:xfrm>
          <a:off x="1802500" y="2958738"/>
          <a:ext cx="3000000" cy="3000000"/>
        </p:xfrm>
        <a:graphic>
          <a:graphicData uri="http://schemas.openxmlformats.org/drawingml/2006/table">
            <a:tbl>
              <a:tblPr>
                <a:noFill/>
                <a:tableStyleId>{49D95BDD-7351-479D-8162-BC65B33BEDED}</a:tableStyleId>
              </a:tblPr>
              <a:tblGrid>
                <a:gridCol w="755375"/>
                <a:gridCol w="1146600"/>
                <a:gridCol w="1094225"/>
                <a:gridCol w="1255675"/>
                <a:gridCol w="1399925"/>
              </a:tblGrid>
              <a:tr h="493575">
                <a:tc>
                  <a:txBody>
                    <a:bodyPr/>
                    <a:lstStyle/>
                    <a:p>
                      <a:pPr indent="0" lvl="0" marL="0" rtl="0" algn="ctr">
                        <a:spcBef>
                          <a:spcPts val="0"/>
                        </a:spcBef>
                        <a:spcAft>
                          <a:spcPts val="0"/>
                        </a:spcAft>
                        <a:buNone/>
                      </a:pPr>
                      <a:r>
                        <a:rPr lang="en-US" sz="1300"/>
                        <a:t>Supply</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Voltage per chip </a:t>
                      </a:r>
                      <a:r>
                        <a:rPr lang="en-US" sz="1300">
                          <a:solidFill>
                            <a:schemeClr val="dk1"/>
                          </a:solidFill>
                        </a:rPr>
                        <a:t>(V)</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Current per chip </a:t>
                      </a:r>
                      <a:r>
                        <a:rPr lang="en-US" sz="1300">
                          <a:solidFill>
                            <a:schemeClr val="dk1"/>
                          </a:solidFill>
                        </a:rPr>
                        <a:t>(mA)</a:t>
                      </a:r>
                      <a:endParaRPr sz="1300"/>
                    </a:p>
                  </a:txBody>
                  <a:tcPr marT="91425" marB="91425" marR="91425" marL="91425" anchor="ctr">
                    <a:solidFill>
                      <a:srgbClr val="A4C2F4"/>
                    </a:solidFill>
                  </a:tcPr>
                </a:tc>
                <a:tc>
                  <a:txBody>
                    <a:bodyPr/>
                    <a:lstStyle/>
                    <a:p>
                      <a:pPr indent="0" lvl="0" marL="0" rtl="0" algn="ctr">
                        <a:spcBef>
                          <a:spcPts val="0"/>
                        </a:spcBef>
                        <a:spcAft>
                          <a:spcPts val="0"/>
                        </a:spcAft>
                        <a:buNone/>
                      </a:pPr>
                      <a:r>
                        <a:rPr lang="en-US" sz="1300"/>
                        <a:t>Power per Module (mW)</a:t>
                      </a:r>
                      <a:endParaRPr sz="1300"/>
                    </a:p>
                  </a:txBody>
                  <a:tcPr marT="91425" marB="91425" marR="91425" marL="91425" anchor="ctr">
                    <a:lnB cap="flat" cmpd="sng" w="9525">
                      <a:solidFill>
                        <a:srgbClr val="9E9E9E"/>
                      </a:solidFill>
                      <a:prstDash val="solid"/>
                      <a:round/>
                      <a:headEnd len="sm" w="sm" type="none"/>
                      <a:tailEnd len="sm" w="sm" type="none"/>
                    </a:lnB>
                    <a:solidFill>
                      <a:srgbClr val="A4C2F4"/>
                    </a:solidFill>
                  </a:tcPr>
                </a:tc>
                <a:tc>
                  <a:txBody>
                    <a:bodyPr/>
                    <a:lstStyle/>
                    <a:p>
                      <a:pPr indent="0" lvl="0" marL="0" rtl="0" algn="ctr">
                        <a:spcBef>
                          <a:spcPts val="0"/>
                        </a:spcBef>
                        <a:spcAft>
                          <a:spcPts val="0"/>
                        </a:spcAft>
                        <a:buNone/>
                      </a:pPr>
                      <a:r>
                        <a:rPr lang="en-US" sz="1300"/>
                        <a:t>Power per stave (mW)</a:t>
                      </a:r>
                      <a:endParaRPr sz="1300"/>
                    </a:p>
                  </a:txBody>
                  <a:tcPr marT="91425" marB="91425" marR="91425" marL="91425" anchor="ctr">
                    <a:solidFill>
                      <a:srgbClr val="A4C2F4"/>
                    </a:solidFill>
                  </a:tcPr>
                </a:tc>
              </a:tr>
              <a:tr h="337425">
                <a:tc>
                  <a:txBody>
                    <a:bodyPr/>
                    <a:lstStyle/>
                    <a:p>
                      <a:pPr indent="0" lvl="0" marL="0" rtl="0" algn="ctr">
                        <a:spcBef>
                          <a:spcPts val="0"/>
                        </a:spcBef>
                        <a:spcAft>
                          <a:spcPts val="0"/>
                        </a:spcAft>
                        <a:buNone/>
                      </a:pPr>
                      <a:r>
                        <a:rPr lang="en-US"/>
                        <a:t>VDDA</a:t>
                      </a:r>
                      <a:endParaRPr/>
                    </a:p>
                  </a:txBody>
                  <a:tcPr marT="91425" marB="91425" marR="91425" marL="91425" anchor="ctr"/>
                </a:tc>
                <a:tc>
                  <a:txBody>
                    <a:bodyPr/>
                    <a:lstStyle/>
                    <a:p>
                      <a:pPr indent="0" lvl="0" marL="0" rtl="0" algn="ctr">
                        <a:spcBef>
                          <a:spcPts val="0"/>
                        </a:spcBef>
                        <a:spcAft>
                          <a:spcPts val="0"/>
                        </a:spcAft>
                        <a:buNone/>
                      </a:pPr>
                      <a:r>
                        <a:rPr lang="en-US"/>
                        <a:t>1.8</a:t>
                      </a:r>
                      <a:endParaRPr/>
                    </a:p>
                  </a:txBody>
                  <a:tcPr marT="91425" marB="91425" marR="91425" marL="91425" anchor="ctr"/>
                </a:tc>
                <a:tc>
                  <a:txBody>
                    <a:bodyPr/>
                    <a:lstStyle/>
                    <a:p>
                      <a:pPr indent="0" lvl="0" marL="0" rtl="0" algn="ctr">
                        <a:spcBef>
                          <a:spcPts val="0"/>
                        </a:spcBef>
                        <a:spcAft>
                          <a:spcPts val="0"/>
                        </a:spcAft>
                        <a:buNone/>
                      </a:pPr>
                      <a:r>
                        <a:rPr lang="en-US"/>
                        <a:t>1.47</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t>23.85</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286.2</a:t>
                      </a:r>
                      <a:endParaRPr/>
                    </a:p>
                  </a:txBody>
                  <a:tcPr marT="91425" marB="91425" marR="91425" marL="91425" anchor="ctr">
                    <a:lnL cap="flat" cmpd="sng" w="9525">
                      <a:solidFill>
                        <a:srgbClr val="9E9E9E"/>
                      </a:solidFill>
                      <a:prstDash val="solid"/>
                      <a:round/>
                      <a:headEnd len="sm" w="sm" type="none"/>
                      <a:tailEnd len="sm" w="sm" type="none"/>
                    </a:lnL>
                  </a:tcPr>
                </a:tc>
              </a:tr>
              <a:tr h="231325">
                <a:tc>
                  <a:txBody>
                    <a:bodyPr/>
                    <a:lstStyle/>
                    <a:p>
                      <a:pPr indent="0" lvl="0" marL="0" rtl="0" algn="ctr">
                        <a:spcBef>
                          <a:spcPts val="0"/>
                        </a:spcBef>
                        <a:spcAft>
                          <a:spcPts val="0"/>
                        </a:spcAft>
                        <a:buNone/>
                      </a:pPr>
                      <a:r>
                        <a:rPr lang="en-US"/>
                        <a:t>VSSA</a:t>
                      </a:r>
                      <a:endParaRPr/>
                    </a:p>
                  </a:txBody>
                  <a:tcPr marT="91425" marB="91425" marR="91425" marL="91425" anchor="ctr"/>
                </a:tc>
                <a:tc>
                  <a:txBody>
                    <a:bodyPr/>
                    <a:lstStyle/>
                    <a:p>
                      <a:pPr indent="0" lvl="0" marL="0" rtl="0" algn="ctr">
                        <a:spcBef>
                          <a:spcPts val="0"/>
                        </a:spcBef>
                        <a:spcAft>
                          <a:spcPts val="0"/>
                        </a:spcAft>
                        <a:buNone/>
                      </a:pPr>
                      <a:r>
                        <a:rPr lang="en-US"/>
                        <a:t>1.2</a:t>
                      </a:r>
                      <a:endParaRPr/>
                    </a:p>
                  </a:txBody>
                  <a:tcPr marT="91425" marB="91425" marR="91425" marL="91425" anchor="ctr"/>
                </a:tc>
                <a:tc>
                  <a:txBody>
                    <a:bodyPr/>
                    <a:lstStyle/>
                    <a:p>
                      <a:pPr indent="0" lvl="0" marL="0" rtl="0" algn="ctr">
                        <a:spcBef>
                          <a:spcPts val="0"/>
                        </a:spcBef>
                        <a:spcAft>
                          <a:spcPts val="0"/>
                        </a:spcAft>
                        <a:buNone/>
                      </a:pPr>
                      <a:r>
                        <a:rPr lang="en-US"/>
                        <a:t>1.33</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t>14.4</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172.8</a:t>
                      </a:r>
                      <a:endParaRPr/>
                    </a:p>
                  </a:txBody>
                  <a:tcPr marT="91425" marB="91425" marR="91425" marL="91425" anchor="ctr">
                    <a:lnL cap="flat" cmpd="sng" w="9525">
                      <a:solidFill>
                        <a:srgbClr val="9E9E9E"/>
                      </a:solidFill>
                      <a:prstDash val="solid"/>
                      <a:round/>
                      <a:headEnd len="sm" w="sm" type="none"/>
                      <a:tailEnd len="sm" w="sm" type="none"/>
                    </a:lnL>
                  </a:tcPr>
                </a:tc>
              </a:tr>
              <a:tr h="269825">
                <a:tc>
                  <a:txBody>
                    <a:bodyPr/>
                    <a:lstStyle/>
                    <a:p>
                      <a:pPr indent="0" lvl="0" marL="0" rtl="0" algn="ctr">
                        <a:spcBef>
                          <a:spcPts val="0"/>
                        </a:spcBef>
                        <a:spcAft>
                          <a:spcPts val="0"/>
                        </a:spcAft>
                        <a:buNone/>
                      </a:pPr>
                      <a:r>
                        <a:rPr lang="en-US"/>
                        <a:t>VDDD</a:t>
                      </a:r>
                      <a:endParaRPr/>
                    </a:p>
                  </a:txBody>
                  <a:tcPr marT="91425" marB="91425" marR="91425" marL="91425" anchor="ctr"/>
                </a:tc>
                <a:tc>
                  <a:txBody>
                    <a:bodyPr/>
                    <a:lstStyle/>
                    <a:p>
                      <a:pPr indent="0" lvl="0" marL="0" rtl="0" algn="ctr">
                        <a:spcBef>
                          <a:spcPts val="0"/>
                        </a:spcBef>
                        <a:spcAft>
                          <a:spcPts val="0"/>
                        </a:spcAft>
                        <a:buNone/>
                      </a:pPr>
                      <a:r>
                        <a:rPr lang="en-US"/>
                        <a:t>1.8</a:t>
                      </a:r>
                      <a:endParaRPr/>
                    </a:p>
                  </a:txBody>
                  <a:tcPr marT="91425" marB="91425" marR="91425" marL="91425" anchor="ctr"/>
                </a:tc>
                <a:tc>
                  <a:txBody>
                    <a:bodyPr/>
                    <a:lstStyle/>
                    <a:p>
                      <a:pPr indent="0" lvl="0" marL="0" rtl="0" algn="ctr">
                        <a:spcBef>
                          <a:spcPts val="0"/>
                        </a:spcBef>
                        <a:spcAft>
                          <a:spcPts val="0"/>
                        </a:spcAft>
                        <a:buNone/>
                      </a:pPr>
                      <a:r>
                        <a:rPr lang="en-US"/>
                        <a:t>6.88</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t>110.16</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1321.92</a:t>
                      </a:r>
                      <a:endParaRPr/>
                    </a:p>
                  </a:txBody>
                  <a:tcPr marT="91425" marB="91425" marR="91425" marL="91425" anchor="ctr">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Design</a:t>
            </a:r>
            <a:endParaRPr/>
          </a:p>
        </p:txBody>
      </p:sp>
      <p:sp>
        <p:nvSpPr>
          <p:cNvPr id="198" name="Google Shape;198;p24"/>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9" name="Google Shape;199;p24"/>
          <p:cNvSpPr txBox="1"/>
          <p:nvPr/>
        </p:nvSpPr>
        <p:spPr>
          <a:xfrm>
            <a:off x="478950" y="659950"/>
            <a:ext cx="8338500" cy="39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Additional Items: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HV filter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Remove noise for a cleaner HV transmission</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Chip select and interrupt chevrons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Allows selection of which module in order of stave</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Data is sent to/from individual configurable module IDs</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Power circuits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Low voltage is converted to separate input voltages on AstroLinx</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Lower power loss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Power nets to chips are closer to necessary voltage</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Power stability</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Each chip layout has a power filter for each voltage level with 100nF capacitor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Improves voltage stability and removes any noise in voltage conversion</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SPI Ground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The final wirebond layout has a large GND pad to allow for ending the communication buses</a:t>
            </a:r>
            <a:endParaRPr b="1" sz="1500">
              <a:solidFill>
                <a:schemeClr val="dk1"/>
              </a:solidFill>
              <a:highlight>
                <a:schemeClr val="accent4"/>
              </a:highlight>
            </a:endParaRPr>
          </a:p>
        </p:txBody>
      </p:sp>
      <p:sp>
        <p:nvSpPr>
          <p:cNvPr id="200" name="Google Shape;200;p24"/>
          <p:cNvSpPr txBox="1"/>
          <p:nvPr/>
        </p:nvSpPr>
        <p:spPr>
          <a:xfrm>
            <a:off x="6830875" y="238125"/>
            <a:ext cx="1119900" cy="225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1"/>
                </a:solidFill>
              </a:rPr>
              <a:t>Charge 4 and 8</a:t>
            </a:r>
            <a:endParaRPr sz="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457200" y="0"/>
            <a:ext cx="8229600" cy="54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Plans for Test Articles </a:t>
            </a:r>
            <a:endParaRPr/>
          </a:p>
        </p:txBody>
      </p:sp>
      <p:sp>
        <p:nvSpPr>
          <p:cNvPr id="207" name="Google Shape;207;p25"/>
          <p:cNvSpPr txBox="1"/>
          <p:nvPr>
            <p:ph idx="12" type="sldNum"/>
          </p:nvPr>
        </p:nvSpPr>
        <p:spPr>
          <a:xfrm>
            <a:off x="8577251" y="4917031"/>
            <a:ext cx="523800" cy="110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08" name="Google Shape;208;p25"/>
          <p:cNvSpPr txBox="1"/>
          <p:nvPr>
            <p:ph idx="2" type="body"/>
          </p:nvPr>
        </p:nvSpPr>
        <p:spPr>
          <a:xfrm>
            <a:off x="457200" y="827650"/>
            <a:ext cx="7315200" cy="3486300"/>
          </a:xfrm>
          <a:prstGeom prst="rect">
            <a:avLst/>
          </a:prstGeom>
        </p:spPr>
        <p:txBody>
          <a:bodyPr anchorCtr="0" anchor="t" bIns="0" lIns="0" spcFirstLastPara="1" rIns="0" wrap="square" tIns="0">
            <a:normAutofit/>
          </a:bodyPr>
          <a:lstStyle/>
          <a:p>
            <a:pPr indent="0" lvl="0" marL="0" marR="0" rtl="0" algn="l">
              <a:lnSpc>
                <a:spcPct val="100000"/>
              </a:lnSpc>
              <a:spcBef>
                <a:spcPts val="900"/>
              </a:spcBef>
              <a:spcAft>
                <a:spcPts val="0"/>
              </a:spcAft>
              <a:buNone/>
            </a:pPr>
            <a:r>
              <a:rPr b="1" lang="en-US"/>
              <a:t>Fabrication and QC testing - Q2 FY26</a:t>
            </a:r>
            <a:endParaRPr/>
          </a:p>
          <a:p>
            <a:pPr indent="-342900" lvl="0" marL="457200" marR="0" rtl="0" algn="l">
              <a:lnSpc>
                <a:spcPct val="100000"/>
              </a:lnSpc>
              <a:spcBef>
                <a:spcPts val="900"/>
              </a:spcBef>
              <a:spcAft>
                <a:spcPts val="0"/>
              </a:spcAft>
              <a:buSzPts val="1800"/>
              <a:buChar char="●"/>
            </a:pPr>
            <a:r>
              <a:rPr lang="en-US"/>
              <a:t>6 AstroLinx PCBs for AstroPix V3</a:t>
            </a:r>
            <a:endParaRPr/>
          </a:p>
          <a:p>
            <a:pPr indent="0" lvl="0" marL="457200" rtl="0" algn="l">
              <a:spcBef>
                <a:spcPts val="900"/>
              </a:spcBef>
              <a:spcAft>
                <a:spcPts val="0"/>
              </a:spcAft>
              <a:buNone/>
            </a:pPr>
            <a:r>
              <a:t/>
            </a:r>
            <a:endParaRPr sz="1500"/>
          </a:p>
          <a:p>
            <a:pPr indent="0" lvl="0" marL="0" rtl="0" algn="l">
              <a:spcBef>
                <a:spcPts val="900"/>
              </a:spcBef>
              <a:spcAft>
                <a:spcPts val="0"/>
              </a:spcAft>
              <a:buNone/>
            </a:pPr>
            <a:r>
              <a:rPr lang="en-US" sz="1500"/>
              <a:t>Additional Test Article fabrication</a:t>
            </a:r>
            <a:endParaRPr sz="1500"/>
          </a:p>
          <a:p>
            <a:pPr indent="-323850" lvl="0" marL="457200" rtl="0" algn="l">
              <a:spcBef>
                <a:spcPts val="900"/>
              </a:spcBef>
              <a:spcAft>
                <a:spcPts val="0"/>
              </a:spcAft>
              <a:buSzPts val="1500"/>
              <a:buChar char="●"/>
            </a:pPr>
            <a:r>
              <a:rPr lang="en-US" sz="1500"/>
              <a:t>Impedance coupon</a:t>
            </a:r>
            <a:endParaRPr sz="1500"/>
          </a:p>
          <a:p>
            <a:pPr indent="-323850" lvl="1" marL="914400" rtl="0" algn="l">
              <a:spcBef>
                <a:spcPts val="0"/>
              </a:spcBef>
              <a:spcAft>
                <a:spcPts val="0"/>
              </a:spcAft>
              <a:buSzPts val="1500"/>
              <a:buChar char="○"/>
            </a:pPr>
            <a:r>
              <a:rPr lang="en-US" sz="1500"/>
              <a:t>Test item to verify our signal lines have correct structure at all layers</a:t>
            </a:r>
            <a:endParaRPr sz="1500"/>
          </a:p>
          <a:p>
            <a:pPr indent="-323850" lvl="0" marL="457200" rtl="0" algn="l">
              <a:spcBef>
                <a:spcPts val="0"/>
              </a:spcBef>
              <a:spcAft>
                <a:spcPts val="0"/>
              </a:spcAft>
              <a:buSzPts val="1500"/>
              <a:buChar char="●"/>
            </a:pPr>
            <a:r>
              <a:rPr lang="en-US" sz="1500"/>
              <a:t>Peel coupon</a:t>
            </a:r>
            <a:endParaRPr sz="1500"/>
          </a:p>
          <a:p>
            <a:pPr indent="-323850" lvl="1" marL="914400" rtl="0" algn="l">
              <a:spcBef>
                <a:spcPts val="0"/>
              </a:spcBef>
              <a:spcAft>
                <a:spcPts val="0"/>
              </a:spcAft>
              <a:buSzPts val="1500"/>
              <a:buChar char="○"/>
            </a:pPr>
            <a:r>
              <a:rPr lang="en-US" sz="1500"/>
              <a:t>Verifies board fabrication for </a:t>
            </a:r>
            <a:r>
              <a:rPr lang="en-US" sz="1500"/>
              <a:t>adhesion</a:t>
            </a:r>
            <a:r>
              <a:rPr lang="en-US" sz="1500"/>
              <a:t> between layers</a:t>
            </a:r>
            <a:endParaRPr sz="1500"/>
          </a:p>
          <a:p>
            <a:pPr indent="-323850" lvl="0" marL="457200" rtl="0" algn="l">
              <a:spcBef>
                <a:spcPts val="0"/>
              </a:spcBef>
              <a:spcAft>
                <a:spcPts val="0"/>
              </a:spcAft>
              <a:buSzPts val="1500"/>
              <a:buChar char="●"/>
            </a:pPr>
            <a:r>
              <a:rPr lang="en-US" sz="1500"/>
              <a:t>Readout adapter board</a:t>
            </a:r>
            <a:endParaRPr sz="1500"/>
          </a:p>
          <a:p>
            <a:pPr indent="-323850" lvl="1" marL="914400" rtl="0" algn="l">
              <a:spcBef>
                <a:spcPts val="0"/>
              </a:spcBef>
              <a:spcAft>
                <a:spcPts val="0"/>
              </a:spcAft>
              <a:buSzPts val="1500"/>
              <a:buChar char="○"/>
            </a:pPr>
            <a:r>
              <a:rPr lang="en-US" sz="1500"/>
              <a:t>Allows AStep board to communicate with the module for demonstration</a:t>
            </a:r>
            <a:endParaRPr sz="1500"/>
          </a:p>
          <a:p>
            <a:pPr indent="0" lvl="0" marL="0" rtl="0" algn="l">
              <a:spcBef>
                <a:spcPts val="900"/>
              </a:spcBef>
              <a:spcAft>
                <a:spcPts val="0"/>
              </a:spcAft>
              <a:buNone/>
            </a:pPr>
            <a:r>
              <a:t/>
            </a:r>
            <a:endParaRPr/>
          </a:p>
        </p:txBody>
      </p:sp>
      <p:sp>
        <p:nvSpPr>
          <p:cNvPr id="209" name="Google Shape;209;p25"/>
          <p:cNvSpPr txBox="1"/>
          <p:nvPr/>
        </p:nvSpPr>
        <p:spPr>
          <a:xfrm>
            <a:off x="7070500" y="238125"/>
            <a:ext cx="749100" cy="21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chemeClr val="dk1"/>
                </a:solidFill>
              </a:rPr>
              <a:t>Charge 1</a:t>
            </a:r>
            <a:endParaRPr sz="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rgonne">
      <a:dk1>
        <a:srgbClr val="000000"/>
      </a:dk1>
      <a:lt1>
        <a:srgbClr val="FFFFFF"/>
      </a:lt1>
      <a:dk2>
        <a:srgbClr val="0082CA"/>
      </a:dk2>
      <a:lt2>
        <a:srgbClr val="F8B200"/>
      </a:lt2>
      <a:accent1>
        <a:srgbClr val="77B300"/>
      </a:accent1>
      <a:accent2>
        <a:srgbClr val="00609C"/>
      </a:accent2>
      <a:accent3>
        <a:srgbClr val="5B0091"/>
      </a:accent3>
      <a:accent4>
        <a:srgbClr val="FF7900"/>
      </a:accent4>
      <a:accent5>
        <a:srgbClr val="00A19C"/>
      </a:accent5>
      <a:accent6>
        <a:srgbClr val="CD202C"/>
      </a:accent6>
      <a:hlink>
        <a:srgbClr val="000000"/>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