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8" r:id="rId3"/>
    <p:sldId id="260" r:id="rId4"/>
    <p:sldId id="279" r:id="rId5"/>
    <p:sldId id="280" r:id="rId6"/>
    <p:sldId id="283" r:id="rId7"/>
    <p:sldId id="282" r:id="rId8"/>
    <p:sldId id="281" r:id="rId9"/>
    <p:sldId id="293" r:id="rId10"/>
    <p:sldId id="259" r:id="rId11"/>
    <p:sldId id="290" r:id="rId12"/>
    <p:sldId id="288" r:id="rId13"/>
    <p:sldId id="289" r:id="rId14"/>
    <p:sldId id="261" r:id="rId15"/>
    <p:sldId id="264" r:id="rId16"/>
    <p:sldId id="284" r:id="rId17"/>
    <p:sldId id="262" r:id="rId18"/>
    <p:sldId id="294" r:id="rId19"/>
    <p:sldId id="263" r:id="rId20"/>
    <p:sldId id="287" r:id="rId21"/>
    <p:sldId id="292" r:id="rId22"/>
    <p:sldId id="265" r:id="rId23"/>
    <p:sldId id="275" r:id="rId24"/>
    <p:sldId id="266" r:id="rId25"/>
    <p:sldId id="267" r:id="rId26"/>
    <p:sldId id="269" r:id="rId27"/>
    <p:sldId id="268" r:id="rId28"/>
    <p:sldId id="270" r:id="rId29"/>
    <p:sldId id="272" r:id="rId30"/>
    <p:sldId id="273" r:id="rId31"/>
    <p:sldId id="274" r:id="rId32"/>
    <p:sldId id="276" r:id="rId33"/>
    <p:sldId id="277" r:id="rId34"/>
    <p:sldId id="278" r:id="rId35"/>
    <p:sldId id="291" r:id="rId36"/>
    <p:sldId id="271" r:id="rId37"/>
    <p:sldId id="286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4F5"/>
    <a:srgbClr val="594E7F"/>
    <a:srgbClr val="624ED8"/>
    <a:srgbClr val="0A37B6"/>
    <a:srgbClr val="042B7F"/>
    <a:srgbClr val="000000"/>
    <a:srgbClr val="ACAC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7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fld id="{A65CB11B-F030-4E45-9E87-3DBB2B6A1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2" charset="-128"/>
              </a:defRPr>
            </a:lvl1pPr>
          </a:lstStyle>
          <a:p>
            <a:pPr>
              <a:defRPr/>
            </a:pPr>
            <a:fld id="{F89588F9-762B-4145-A870-1A6B6537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BDAD1-59C0-4FF7-98F6-41748B987606}" type="slidenum">
              <a:rPr lang="en-US" smtClean="0">
                <a:ea typeface="ＭＳ Ｐゴシック" pitchFamily="34" charset="-128"/>
              </a:rPr>
              <a:pPr/>
              <a:t>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16B2E-C293-40CD-9E3E-09710A286234}" type="slidenum">
              <a:rPr lang="en-US" smtClean="0">
                <a:ea typeface="ＭＳ Ｐゴシック" pitchFamily="34" charset="-128"/>
              </a:rPr>
              <a:pPr/>
              <a:t>2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9588F9-762B-4145-A870-1A6B6537EEB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47382-11EE-4340-A62D-A24857FE42A1}" type="slidenum">
              <a:rPr lang="en-US" smtClean="0">
                <a:ea typeface="ＭＳ Ｐゴシック" pitchFamily="34" charset="-128"/>
              </a:rPr>
              <a:pPr/>
              <a:t>37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7CAA8-3EBD-48A7-8017-B0FE55617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47A3-4D22-4F95-9B4A-21BFA3684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7721-8615-49CF-8167-29E91F0DF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AE5E1-6F30-4D70-B719-11E1820A9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3E921-75EF-4AD0-9E93-BE1C574F2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96764-E14B-4973-A347-65B1398C0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E7C27-E3AD-436E-81C0-D9D87481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39D71-31AE-4634-B246-63E723882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46993-2765-46CA-951B-3E9E51693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EB23A-AD23-4C10-8FFF-434DF33B0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8" descr="REVBG_Slide4_Blu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  <a:ea typeface="ＭＳ Ｐゴシック" pitchFamily="-112" charset="-128"/>
              </a:defRPr>
            </a:lvl1pPr>
          </a:lstStyle>
          <a:p>
            <a:pPr>
              <a:defRPr/>
            </a:pPr>
            <a:fld id="{0FC4B770-D1DA-4A9A-A2CC-22465A840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w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304800"/>
            <a:ext cx="8686800" cy="1295400"/>
          </a:xfrm>
        </p:spPr>
        <p:txBody>
          <a:bodyPr/>
          <a:lstStyle/>
          <a:p>
            <a:pPr eaLnBrk="1" hangingPunct="1"/>
            <a:r>
              <a:rPr lang="en-US" smtClean="0"/>
              <a:t>Applications of Laser and Synchrotron Based ARPES to Photocathode Research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19200" y="2286000"/>
            <a:ext cx="8610600" cy="99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Jon Rameau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Condensed Matter Physics and Materials Science Department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Brookhaven National Lab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3581400"/>
            <a:ext cx="190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None/>
              <a:defRPr/>
            </a:pPr>
            <a:endParaRPr lang="en-US" sz="1900" i="1" kern="0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None/>
              <a:defRPr/>
            </a:pPr>
            <a:r>
              <a:rPr lang="en-US" sz="1900" i="1" kern="0" dirty="0">
                <a:solidFill>
                  <a:schemeClr val="bg1"/>
                </a:solidFill>
                <a:latin typeface="+mn-lt"/>
                <a:ea typeface="+mn-ea"/>
              </a:rPr>
              <a:t>Collaborators:</a:t>
            </a:r>
          </a:p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None/>
              <a:defRPr/>
            </a:pPr>
            <a:endParaRPr lang="en-US" sz="1900" i="1" kern="0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None/>
              <a:defRPr/>
            </a:pPr>
            <a:r>
              <a:rPr lang="en-US" sz="1900" i="1" kern="0" dirty="0">
                <a:solidFill>
                  <a:schemeClr val="bg1"/>
                </a:solidFill>
                <a:latin typeface="+mn-lt"/>
                <a:ea typeface="+mn-ea"/>
              </a:rPr>
              <a:t>John </a:t>
            </a:r>
            <a:r>
              <a:rPr lang="en-US" sz="1900" i="1" kern="0" dirty="0" err="1">
                <a:solidFill>
                  <a:schemeClr val="bg1"/>
                </a:solidFill>
                <a:latin typeface="+mn-lt"/>
                <a:ea typeface="+mn-ea"/>
              </a:rPr>
              <a:t>Smedley</a:t>
            </a:r>
            <a:endParaRPr lang="en-US" sz="1900" i="1" kern="0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None/>
              <a:defRPr/>
            </a:pPr>
            <a:r>
              <a:rPr lang="en-US" sz="1900" i="1" kern="0" dirty="0">
                <a:solidFill>
                  <a:schemeClr val="bg1"/>
                </a:solidFill>
                <a:latin typeface="+mn-lt"/>
                <a:ea typeface="+mn-ea"/>
              </a:rPr>
              <a:t>Eric Muller</a:t>
            </a:r>
          </a:p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defRPr/>
            </a:pPr>
            <a:r>
              <a:rPr lang="en-US" sz="1900" i="1" kern="0" dirty="0">
                <a:solidFill>
                  <a:schemeClr val="bg1"/>
                </a:solidFill>
                <a:ea typeface="ＭＳ Ｐゴシック" pitchFamily="-112" charset="-128"/>
              </a:rPr>
              <a:t>Tim Kidd</a:t>
            </a:r>
            <a:endParaRPr lang="en-US" sz="1900" i="1" kern="0" dirty="0">
              <a:solidFill>
                <a:schemeClr val="bg1"/>
              </a:solidFill>
              <a:latin typeface="+mn-lt"/>
              <a:ea typeface="+mn-ea"/>
            </a:endParaRPr>
          </a:p>
          <a:p>
            <a:pPr algn="r"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None/>
              <a:defRPr/>
            </a:pPr>
            <a:r>
              <a:rPr lang="en-US" sz="1900" i="1" kern="0" dirty="0">
                <a:solidFill>
                  <a:schemeClr val="bg1"/>
                </a:solidFill>
                <a:latin typeface="+mn-lt"/>
                <a:ea typeface="+mn-ea"/>
              </a:rPr>
              <a:t>Peter Johnson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2667000" y="35814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</a:pPr>
            <a:endParaRPr lang="en-US" sz="1900" i="1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</a:pPr>
            <a:r>
              <a:rPr lang="en-US" sz="1900" i="1">
                <a:solidFill>
                  <a:schemeClr val="bg1"/>
                </a:solidFill>
              </a:rPr>
              <a:t>Helpful Discussions:</a:t>
            </a:r>
          </a:p>
          <a:p>
            <a:pPr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</a:pPr>
            <a:endParaRPr lang="en-US" sz="1900" i="1">
              <a:solidFill>
                <a:schemeClr val="bg1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</a:pPr>
            <a:r>
              <a:rPr lang="en-US" sz="1900" i="1">
                <a:solidFill>
                  <a:schemeClr val="bg1"/>
                </a:solidFill>
              </a:rPr>
              <a:t>Phil Allen</a:t>
            </a:r>
          </a:p>
          <a:p>
            <a:pPr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</a:pPr>
            <a:r>
              <a:rPr lang="en-US" sz="1900" i="1">
                <a:solidFill>
                  <a:schemeClr val="bg1"/>
                </a:solidFill>
              </a:rPr>
              <a:t>Larry Carr</a:t>
            </a:r>
          </a:p>
          <a:p>
            <a:pPr eaLnBrk="1" hangingPunct="1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None/>
            </a:pPr>
            <a:r>
              <a:rPr lang="en-US" sz="1900" i="1">
                <a:solidFill>
                  <a:schemeClr val="bg1"/>
                </a:solidFill>
              </a:rPr>
              <a:t>Toni Valla</a:t>
            </a:r>
          </a:p>
        </p:txBody>
      </p:sp>
      <p:sp>
        <p:nvSpPr>
          <p:cNvPr id="9222" name="Line 7"/>
          <p:cNvSpPr>
            <a:spLocks noChangeShapeType="1"/>
          </p:cNvSpPr>
          <p:nvPr/>
        </p:nvSpPr>
        <p:spPr bwMode="auto">
          <a:xfrm>
            <a:off x="2438400" y="4038600"/>
            <a:ext cx="0" cy="1981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0" y="1600200"/>
            <a:ext cx="937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Example: Mechanism of NEA Emission from H:C[100]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Synchrotron Based ARPES at U13B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0963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85738" y="5257800"/>
            <a:ext cx="4165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/>
              <a:t>(Figure From Damascelli, Hussain &amp; Shen, RMP 75, 473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76200"/>
            <a:ext cx="8382000" cy="10906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b="1" kern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6 eV Laser Based ARPES at U13B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30288"/>
            <a:ext cx="38354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81000" y="76200"/>
            <a:ext cx="8382000" cy="10906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b="1" kern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6 eV Laser Based ARPES at U13B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 b="11034"/>
          <a:stretch>
            <a:fillRect/>
          </a:stretch>
        </p:blipFill>
        <p:spPr bwMode="auto">
          <a:xfrm>
            <a:off x="5029200" y="954088"/>
            <a:ext cx="3429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30288"/>
            <a:ext cx="38354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2"/>
          <p:cNvSpPr txBox="1">
            <a:spLocks noChangeArrowheads="1"/>
          </p:cNvSpPr>
          <p:nvPr/>
        </p:nvSpPr>
        <p:spPr bwMode="auto">
          <a:xfrm>
            <a:off x="1524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</a:t>
            </a:r>
          </a:p>
        </p:txBody>
      </p:sp>
      <p:sp>
        <p:nvSpPr>
          <p:cNvPr id="16390" name="TextBox 13"/>
          <p:cNvSpPr txBox="1">
            <a:spLocks noChangeArrowheads="1"/>
          </p:cNvSpPr>
          <p:nvPr/>
        </p:nvSpPr>
        <p:spPr bwMode="auto">
          <a:xfrm>
            <a:off x="45720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76200"/>
            <a:ext cx="8382000" cy="10906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b="1" kern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6 eV Laser Based ARPES at U13B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 b="11034"/>
          <a:stretch>
            <a:fillRect/>
          </a:stretch>
        </p:blipFill>
        <p:spPr bwMode="auto">
          <a:xfrm>
            <a:off x="5029200" y="954088"/>
            <a:ext cx="3429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30288"/>
            <a:ext cx="38354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2"/>
          <p:cNvSpPr txBox="1">
            <a:spLocks noChangeArrowheads="1"/>
          </p:cNvSpPr>
          <p:nvPr/>
        </p:nvSpPr>
        <p:spPr bwMode="auto">
          <a:xfrm>
            <a:off x="1524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</a:t>
            </a:r>
          </a:p>
        </p:txBody>
      </p:sp>
      <p:sp>
        <p:nvSpPr>
          <p:cNvPr id="17414" name="TextBox 13"/>
          <p:cNvSpPr txBox="1">
            <a:spLocks noChangeArrowheads="1"/>
          </p:cNvSpPr>
          <p:nvPr/>
        </p:nvSpPr>
        <p:spPr bwMode="auto">
          <a:xfrm>
            <a:off x="45720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2</a:t>
            </a:r>
          </a:p>
        </p:txBody>
      </p:sp>
      <p:sp>
        <p:nvSpPr>
          <p:cNvPr id="17415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3</a:t>
            </a:r>
          </a:p>
        </p:txBody>
      </p: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4"/>
          <a:srcRect t="46753" r="62639"/>
          <a:stretch>
            <a:fillRect/>
          </a:stretch>
        </p:blipFill>
        <p:spPr bwMode="auto">
          <a:xfrm>
            <a:off x="609600" y="3886200"/>
            <a:ext cx="2667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-200025"/>
            <a:ext cx="8382000" cy="1090613"/>
          </a:xfrm>
        </p:spPr>
        <p:txBody>
          <a:bodyPr/>
          <a:lstStyle/>
          <a:p>
            <a:r>
              <a:rPr lang="en-US" dirty="0" smtClean="0"/>
              <a:t>6 </a:t>
            </a:r>
            <a:r>
              <a:rPr lang="en-US" dirty="0" err="1" smtClean="0"/>
              <a:t>eV</a:t>
            </a:r>
            <a:r>
              <a:rPr lang="en-US" dirty="0" smtClean="0"/>
              <a:t> Laser Based ARPES at U13B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 b="11034"/>
          <a:stretch>
            <a:fillRect/>
          </a:stretch>
        </p:blipFill>
        <p:spPr bwMode="auto">
          <a:xfrm>
            <a:off x="5029200" y="954088"/>
            <a:ext cx="3429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30288"/>
            <a:ext cx="38354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733800"/>
            <a:ext cx="428466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5762625" y="6248400"/>
            <a:ext cx="46038" cy="66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4876800" y="4572000"/>
            <a:ext cx="615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EDC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7010400" y="4572000"/>
            <a:ext cx="650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MDC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1524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</a:t>
            </a:r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4572000" y="10668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2</a:t>
            </a: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152400" y="38862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3</a:t>
            </a:r>
          </a:p>
        </p:txBody>
      </p:sp>
      <p:sp>
        <p:nvSpPr>
          <p:cNvPr id="18444" name="TextBox 15"/>
          <p:cNvSpPr txBox="1">
            <a:spLocks noChangeArrowheads="1"/>
          </p:cNvSpPr>
          <p:nvPr/>
        </p:nvSpPr>
        <p:spPr bwMode="auto">
          <a:xfrm>
            <a:off x="4038600" y="3810000"/>
            <a:ext cx="38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4</a:t>
            </a:r>
          </a:p>
        </p:txBody>
      </p:sp>
      <p:pic>
        <p:nvPicPr>
          <p:cNvPr id="18445" name="Picture 3"/>
          <p:cNvPicPr>
            <a:picLocks noChangeAspect="1" noChangeArrowheads="1"/>
          </p:cNvPicPr>
          <p:nvPr/>
        </p:nvPicPr>
        <p:blipFill>
          <a:blip r:embed="rId5"/>
          <a:srcRect t="46753" r="62639"/>
          <a:stretch>
            <a:fillRect/>
          </a:stretch>
        </p:blipFill>
        <p:spPr bwMode="auto">
          <a:xfrm>
            <a:off x="609600" y="3886200"/>
            <a:ext cx="2667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33400" y="609600"/>
          <a:ext cx="8023225" cy="5419725"/>
        </p:xfrm>
        <a:graphic>
          <a:graphicData uri="http://schemas.openxmlformats.org/presentationml/2006/ole">
            <p:oleObj spid="_x0000_s4098" name="Photo Editor Photo" r:id="rId3" imgW="6095238" imgH="4571429" progId="">
              <p:embed/>
            </p:oleObj>
          </a:graphicData>
        </a:graphic>
      </p:graphicFrame>
      <p:cxnSp>
        <p:nvCxnSpPr>
          <p:cNvPr id="4099" name="Straight Arrow Connector 2"/>
          <p:cNvCxnSpPr>
            <a:cxnSpLocks noChangeShapeType="1"/>
          </p:cNvCxnSpPr>
          <p:nvPr/>
        </p:nvCxnSpPr>
        <p:spPr bwMode="auto">
          <a:xfrm flipV="1">
            <a:off x="1143000" y="3429000"/>
            <a:ext cx="3925888" cy="180975"/>
          </a:xfrm>
          <a:prstGeom prst="straightConnector1">
            <a:avLst/>
          </a:prstGeom>
          <a:noFill/>
          <a:ln w="50800" algn="ctr">
            <a:solidFill>
              <a:srgbClr val="FF0000">
                <a:alpha val="65097"/>
              </a:srgbClr>
            </a:solidFill>
            <a:round/>
            <a:headEnd/>
            <a:tailEnd type="arrow" w="med" len="med"/>
          </a:ln>
        </p:spPr>
      </p:cxnSp>
      <p:sp>
        <p:nvSpPr>
          <p:cNvPr id="4100" name="Text Box 6"/>
          <p:cNvSpPr txBox="1">
            <a:spLocks noChangeArrowheads="1"/>
          </p:cNvSpPr>
          <p:nvPr/>
        </p:nvSpPr>
        <p:spPr bwMode="auto">
          <a:xfrm rot="-168985">
            <a:off x="1939925" y="3605213"/>
            <a:ext cx="2116138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latin typeface="Book Antiqua" pitchFamily="18" charset="0"/>
              </a:rPr>
              <a:t>Laser Beamline</a:t>
            </a:r>
          </a:p>
        </p:txBody>
      </p:sp>
      <p:cxnSp>
        <p:nvCxnSpPr>
          <p:cNvPr id="4101" name="Straight Arrow Connector 7"/>
          <p:cNvCxnSpPr>
            <a:cxnSpLocks noChangeShapeType="1"/>
          </p:cNvCxnSpPr>
          <p:nvPr/>
        </p:nvCxnSpPr>
        <p:spPr bwMode="auto">
          <a:xfrm>
            <a:off x="1255713" y="1752600"/>
            <a:ext cx="4383087" cy="533400"/>
          </a:xfrm>
          <a:prstGeom prst="straightConnector1">
            <a:avLst/>
          </a:prstGeom>
          <a:noFill/>
          <a:ln w="50800" algn="ctr">
            <a:solidFill>
              <a:srgbClr val="FF0000">
                <a:alpha val="65097"/>
              </a:srgbClr>
            </a:solidFill>
            <a:round/>
            <a:headEnd/>
            <a:tailEnd type="arrow" w="med" len="med"/>
          </a:ln>
        </p:spPr>
      </p:cxnSp>
      <p:sp>
        <p:nvSpPr>
          <p:cNvPr id="4102" name="Text Box 6"/>
          <p:cNvSpPr txBox="1">
            <a:spLocks noChangeArrowheads="1"/>
          </p:cNvSpPr>
          <p:nvPr/>
        </p:nvSpPr>
        <p:spPr bwMode="auto">
          <a:xfrm rot="401182">
            <a:off x="2249488" y="1477963"/>
            <a:ext cx="2117725" cy="4000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latin typeface="Book Antiqua" pitchFamily="18" charset="0"/>
              </a:rPr>
              <a:t>SR Beamline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57200" y="6416675"/>
            <a:ext cx="2133600" cy="365125"/>
          </a:xfrm>
          <a:noFill/>
        </p:spPr>
        <p:txBody>
          <a:bodyPr/>
          <a:lstStyle/>
          <a:p>
            <a:fld id="{97C5C48D-2552-4DB2-9790-E38CB3EAF9D5}" type="datetime1">
              <a:rPr lang="en-US" smtClean="0">
                <a:ea typeface="ＭＳ Ｐゴシック" pitchFamily="34" charset="-128"/>
              </a:rPr>
              <a:pPr/>
              <a:t>10/12/2010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noFill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SBU Thesis Defence</a:t>
            </a:r>
          </a:p>
        </p:txBody>
      </p:sp>
      <p:sp>
        <p:nvSpPr>
          <p:cNvPr id="51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noFill/>
        </p:spPr>
        <p:txBody>
          <a:bodyPr/>
          <a:lstStyle/>
          <a:p>
            <a:fld id="{C74E82A1-8C99-4AE6-9A10-AF141CDE5E83}" type="slidenum">
              <a:rPr lang="en-US" smtClean="0">
                <a:ea typeface="ＭＳ Ｐゴシック" pitchFamily="34" charset="-128"/>
              </a:rPr>
              <a:pPr/>
              <a:t>16</a:t>
            </a:fld>
            <a:endParaRPr lang="en-US" smtClean="0">
              <a:ea typeface="ＭＳ Ｐゴシック" pitchFamily="34" charset="-128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Photo Editor Photo" r:id="rId3" imgW="6095238" imgH="4571429" progId="">
              <p:embed/>
            </p:oleObj>
          </a:graphicData>
        </a:graphic>
      </p:graphicFrame>
      <p:cxnSp>
        <p:nvCxnSpPr>
          <p:cNvPr id="6" name="Straight Connector 5"/>
          <p:cNvCxnSpPr/>
          <p:nvPr/>
        </p:nvCxnSpPr>
        <p:spPr>
          <a:xfrm rot="10800000" flipV="1">
            <a:off x="3124200" y="3276600"/>
            <a:ext cx="3581400" cy="76200"/>
          </a:xfrm>
          <a:prstGeom prst="line">
            <a:avLst/>
          </a:prstGeom>
          <a:ln w="50800">
            <a:solidFill>
              <a:srgbClr val="7030A0">
                <a:alpha val="75000"/>
              </a:srgb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3089275" y="3352800"/>
            <a:ext cx="4495800" cy="76200"/>
          </a:xfrm>
          <a:prstGeom prst="line">
            <a:avLst/>
          </a:prstGeom>
          <a:ln w="50800">
            <a:solidFill>
              <a:srgbClr val="0070C0">
                <a:alpha val="7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3135313" y="3019425"/>
            <a:ext cx="1676400" cy="304800"/>
          </a:xfrm>
          <a:prstGeom prst="line">
            <a:avLst/>
          </a:prstGeom>
          <a:ln w="50800">
            <a:solidFill>
              <a:srgbClr val="FFC000">
                <a:alpha val="65000"/>
              </a:srgb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090613"/>
          </a:xfrm>
        </p:spPr>
        <p:txBody>
          <a:bodyPr/>
          <a:lstStyle/>
          <a:p>
            <a:r>
              <a:rPr lang="en-US" dirty="0" smtClean="0"/>
              <a:t>One Reason to Use Both Light Sources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981200"/>
            <a:ext cx="48387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057400" y="1676400"/>
            <a:ext cx="4981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“Universal” Photoelectron Escape Depth Curve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 rot="-5400000">
            <a:off x="628650" y="3638550"/>
            <a:ext cx="2281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Electron Escape Depth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382000" cy="1090613"/>
          </a:xfrm>
        </p:spPr>
        <p:txBody>
          <a:bodyPr/>
          <a:lstStyle/>
          <a:p>
            <a:r>
              <a:rPr lang="en-US" dirty="0" smtClean="0"/>
              <a:t>H:C(B)[100] – Hydrogen Terminated, Boron Doped Diamond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1090613"/>
          </a:xfrm>
        </p:spPr>
        <p:txBody>
          <a:bodyPr/>
          <a:lstStyle/>
          <a:p>
            <a:r>
              <a:rPr lang="en-US" smtClean="0"/>
              <a:t>Our Boron Doped Diamond Sample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04800" y="1219200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Bulk Single Crystal CVD Type </a:t>
            </a:r>
            <a:r>
              <a:rPr lang="en-US" dirty="0" err="1"/>
              <a:t>IIb</a:t>
            </a:r>
            <a:r>
              <a:rPr lang="en-US" dirty="0"/>
              <a:t> (Element 6)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Dimensions: 3.5 mm</a:t>
            </a:r>
            <a:r>
              <a:rPr lang="en-US" baseline="30000" dirty="0"/>
              <a:t>2</a:t>
            </a:r>
            <a:r>
              <a:rPr lang="en-US" dirty="0"/>
              <a:t> X 500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 thick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Boron Doping 1-2 x 10</a:t>
            </a:r>
            <a:r>
              <a:rPr lang="en-US" baseline="30000" dirty="0"/>
              <a:t>19</a:t>
            </a:r>
            <a:r>
              <a:rPr lang="en-US" dirty="0"/>
              <a:t>/cm</a:t>
            </a:r>
            <a:r>
              <a:rPr lang="en-US" baseline="30000" dirty="0"/>
              <a:t>3</a:t>
            </a:r>
            <a:r>
              <a:rPr lang="en-US" dirty="0"/>
              <a:t> (~.01% B/C) Sub.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Confirmed by RT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dirty="0" smtClean="0"/>
              <a:t>=6 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dirty="0" err="1" smtClean="0"/>
              <a:t>cm</a:t>
            </a:r>
            <a:r>
              <a:rPr lang="en-US" dirty="0" smtClean="0"/>
              <a:t>, SQUID (No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[100] Orientation, H terminated </a:t>
            </a:r>
            <a:r>
              <a:rPr lang="en-US" i="1" dirty="0"/>
              <a:t>ex situ</a:t>
            </a:r>
            <a:endParaRPr lang="en-US" dirty="0"/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</a:t>
            </a:r>
            <a:r>
              <a:rPr lang="en-US" i="1" dirty="0"/>
              <a:t>in situ </a:t>
            </a:r>
            <a:r>
              <a:rPr lang="en-US" dirty="0"/>
              <a:t>prep by annealing to 400 </a:t>
            </a:r>
            <a:r>
              <a:rPr lang="en-US" baseline="30000" dirty="0"/>
              <a:t>0</a:t>
            </a:r>
            <a:r>
              <a:rPr lang="en-US" dirty="0"/>
              <a:t>C with button heater for ~1 hour. Measurements taken at </a:t>
            </a:r>
            <a:r>
              <a:rPr lang="en-US" dirty="0" smtClean="0"/>
              <a:t>RT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Most likely unreconstructed surface (LEED)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 of My Talk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220200" cy="3886200"/>
          </a:xfrm>
        </p:spPr>
        <p:txBody>
          <a:bodyPr/>
          <a:lstStyle/>
          <a:p>
            <a:pPr eaLnBrk="1" hangingPunct="1"/>
            <a:r>
              <a:rPr lang="en-US" dirty="0" smtClean="0"/>
              <a:t>BNL Electron Spectroscopy – Who We are and What We Do</a:t>
            </a:r>
          </a:p>
          <a:p>
            <a:pPr eaLnBrk="1" hangingPunct="1"/>
            <a:r>
              <a:rPr lang="en-US" dirty="0" smtClean="0"/>
              <a:t>A Very Brief Intro to Angle Resolved Photoelectron Spectroscopy (ARPES)</a:t>
            </a:r>
          </a:p>
          <a:p>
            <a:pPr eaLnBrk="1" hangingPunct="1"/>
            <a:r>
              <a:rPr lang="en-US" dirty="0" smtClean="0"/>
              <a:t>Relevance to Photocathode Research + Examples</a:t>
            </a:r>
          </a:p>
          <a:p>
            <a:pPr eaLnBrk="1" hangingPunct="1"/>
            <a:r>
              <a:rPr lang="en-US" dirty="0" smtClean="0"/>
              <a:t>ARPES at </a:t>
            </a:r>
            <a:r>
              <a:rPr lang="en-US" dirty="0" err="1" smtClean="0"/>
              <a:t>Beamline</a:t>
            </a:r>
            <a:r>
              <a:rPr lang="en-US" dirty="0" smtClean="0"/>
              <a:t> U13B of NSLS</a:t>
            </a:r>
          </a:p>
          <a:p>
            <a:pPr eaLnBrk="1" hangingPunct="1"/>
            <a:r>
              <a:rPr lang="en-US" dirty="0" smtClean="0"/>
              <a:t>Diamond Sample Characteristics, Prep and Handling</a:t>
            </a:r>
          </a:p>
          <a:p>
            <a:pPr eaLnBrk="1" hangingPunct="1"/>
            <a:r>
              <a:rPr lang="en-US" dirty="0" smtClean="0"/>
              <a:t>Synchrotron and Laser Based ARPES of Boron Doped, Hydrogen Terminated [100] Diamond</a:t>
            </a:r>
          </a:p>
          <a:p>
            <a:pPr eaLnBrk="1" hangingPunct="1"/>
            <a:r>
              <a:rPr lang="en-US" dirty="0" smtClean="0"/>
              <a:t>Summary of Present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Crystal, Band Structure and BZ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544988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7350" y="1371600"/>
            <a:ext cx="36766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6172200"/>
            <a:ext cx="39433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152400" y="5181600"/>
            <a:ext cx="1633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a=3.57 Å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2438400" y="5181600"/>
            <a:ext cx="1999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D</a:t>
            </a:r>
            <a:r>
              <a:rPr lang="en-US" baseline="-25000" dirty="0" smtClean="0"/>
              <a:t>1</a:t>
            </a:r>
            <a:r>
              <a:rPr lang="en-US" dirty="0" smtClean="0"/>
              <a:t>=1.34 Å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4849235" y="5105400"/>
            <a:ext cx="4294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max</a:t>
            </a:r>
            <a:r>
              <a:rPr lang="en-US" baseline="-25000" dirty="0"/>
              <a:t> ||</a:t>
            </a:r>
            <a:r>
              <a:rPr lang="en-US" dirty="0"/>
              <a:t>~.51 Å</a:t>
            </a:r>
            <a:r>
              <a:rPr lang="en-US" baseline="30000" dirty="0"/>
              <a:t>-1</a:t>
            </a:r>
            <a:r>
              <a:rPr lang="en-US" dirty="0"/>
              <a:t> @ 1 </a:t>
            </a:r>
            <a:r>
              <a:rPr lang="en-US" dirty="0" err="1"/>
              <a:t>eV</a:t>
            </a:r>
            <a:r>
              <a:rPr lang="en-US" dirty="0"/>
              <a:t> KE!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 rot="5400000">
            <a:off x="4657725" y="4238625"/>
            <a:ext cx="762000" cy="228600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4076700" y="4305300"/>
            <a:ext cx="1905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813"/>
            <a:ext cx="9144000" cy="1090613"/>
          </a:xfrm>
        </p:spPr>
        <p:txBody>
          <a:bodyPr/>
          <a:lstStyle/>
          <a:p>
            <a:r>
              <a:rPr lang="en-US" dirty="0" smtClean="0"/>
              <a:t>Projection of k-space onto [100] Surface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381000"/>
            <a:ext cx="6629400" cy="6019800"/>
          </a:xfrm>
          <a:prstGeom prst="rect">
            <a:avLst/>
          </a:prstGeom>
          <a:blipFill dpi="0" rotWithShape="1">
            <a:blip r:embed="rId3">
              <a:alphaModFix amt="64000"/>
            </a:blip>
            <a:srcRect/>
            <a:tile tx="0" ty="0" sx="100000" sy="100000" flip="none" algn="tl"/>
          </a:blipFill>
          <a:ln w="34925" cap="flat" cmpd="sng" algn="ctr">
            <a:solidFill>
              <a:srgbClr val="594E7F">
                <a:alpha val="46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9000"/>
              </a:srgbClr>
            </a:outerShdw>
          </a:effectLst>
          <a:scene3d>
            <a:camera prst="isometricOffAxis1Top"/>
            <a:lightRig rig="glow" dir="t"/>
          </a:scene3d>
          <a:sp3d extrusionH="38100" prstMaterial="dkEdge">
            <a:bevelT w="260350" h="50800" prst="softRound"/>
            <a:bevelB h="52705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rot="5400000" flipH="1" flipV="1">
            <a:off x="4037806" y="2362200"/>
            <a:ext cx="1981994" cy="7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 rot="21017087">
            <a:off x="3366625" y="3415455"/>
            <a:ext cx="762000" cy="228600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 rot="5400000">
            <a:off x="4657725" y="2019300"/>
            <a:ext cx="762000" cy="228600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 rot="21017087">
            <a:off x="5957424" y="2958255"/>
            <a:ext cx="762000" cy="228600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 rot="13879304">
            <a:off x="4242132" y="2539071"/>
            <a:ext cx="548985" cy="199525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 rot="13879304">
            <a:off x="5385132" y="3890803"/>
            <a:ext cx="548985" cy="199525"/>
          </a:xfrm>
          <a:prstGeom prst="ellipse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601081" y="2987757"/>
            <a:ext cx="826262" cy="650192"/>
          </a:xfrm>
          <a:prstGeom prst="ellipse">
            <a:avLst/>
          </a:prstGeom>
          <a:solidFill>
            <a:srgbClr val="0070C0">
              <a:alpha val="6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7327" y="3019425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endParaRPr lang="en-US" sz="16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3523" y="10784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[100]</a:t>
            </a:r>
            <a:endParaRPr lang="en-US" sz="18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>
            <a:off x="5295900" y="1714500"/>
            <a:ext cx="1524000" cy="1295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629400" y="1219200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Kinematically</a:t>
            </a:r>
            <a:endParaRPr lang="en-US" sz="1800" dirty="0" smtClean="0"/>
          </a:p>
          <a:p>
            <a:r>
              <a:rPr lang="en-US" sz="1800" dirty="0" smtClean="0"/>
              <a:t>Allowed Region</a:t>
            </a:r>
          </a:p>
          <a:p>
            <a:r>
              <a:rPr lang="en-US" sz="1800" dirty="0" smtClean="0"/>
              <a:t>For Low KE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6200000" flipH="1">
            <a:off x="2286000" y="1981200"/>
            <a:ext cx="1447800" cy="1295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143000" y="1524000"/>
            <a:ext cx="2064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k</a:t>
            </a:r>
            <a:r>
              <a:rPr lang="en-US" sz="1800" baseline="-25000" dirty="0" err="1" smtClean="0"/>
              <a:t>CBM</a:t>
            </a:r>
            <a:r>
              <a:rPr lang="en-US" sz="1800" dirty="0"/>
              <a:t> </a:t>
            </a:r>
            <a:r>
              <a:rPr lang="en-US" sz="1800" dirty="0" err="1" smtClean="0"/>
              <a:t>Kinematically</a:t>
            </a:r>
            <a:endParaRPr lang="en-US" sz="1800" dirty="0" smtClean="0"/>
          </a:p>
          <a:p>
            <a:r>
              <a:rPr lang="en-US" sz="1800" dirty="0" smtClean="0"/>
              <a:t>Forbidden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655897" y="5638800"/>
            <a:ext cx="7878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crux of the problem for NEA Diamond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90613"/>
          </a:xfrm>
        </p:spPr>
        <p:txBody>
          <a:bodyPr/>
          <a:lstStyle/>
          <a:p>
            <a:r>
              <a:rPr lang="en-US" smtClean="0"/>
              <a:t>Synchrotron Measurement of BDD</a:t>
            </a:r>
          </a:p>
        </p:txBody>
      </p:sp>
      <p:grpSp>
        <p:nvGrpSpPr>
          <p:cNvPr id="22531" name="Group 10"/>
          <p:cNvGrpSpPr>
            <a:grpSpLocks/>
          </p:cNvGrpSpPr>
          <p:nvPr/>
        </p:nvGrpSpPr>
        <p:grpSpPr bwMode="auto">
          <a:xfrm>
            <a:off x="482600" y="838200"/>
            <a:ext cx="4673600" cy="3505200"/>
            <a:chOff x="482600" y="1066800"/>
            <a:chExt cx="4673600" cy="3505200"/>
          </a:xfrm>
        </p:grpSpPr>
        <p:pic>
          <p:nvPicPr>
            <p:cNvPr id="2253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2600" y="1066800"/>
              <a:ext cx="46736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5" name="Rectangle 9"/>
            <p:cNvSpPr>
              <a:spLocks noChangeArrowheads="1"/>
            </p:cNvSpPr>
            <p:nvPr/>
          </p:nvSpPr>
          <p:spPr bwMode="auto">
            <a:xfrm>
              <a:off x="1905000" y="1143000"/>
              <a:ext cx="2057400" cy="1524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2395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3"/>
          <p:cNvSpPr txBox="1">
            <a:spLocks noChangeArrowheads="1"/>
          </p:cNvSpPr>
          <p:nvPr/>
        </p:nvSpPr>
        <p:spPr bwMode="auto">
          <a:xfrm>
            <a:off x="381000" y="4343400"/>
            <a:ext cx="8458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Photon Energy 16 eV (p-polarized)</a:t>
            </a:r>
          </a:p>
          <a:p>
            <a:pPr>
              <a:buFont typeface="Arial" charset="0"/>
              <a:buChar char="•"/>
            </a:pPr>
            <a:r>
              <a:rPr lang="en-US"/>
              <a:t> -10 V Bias between sample and ground</a:t>
            </a:r>
          </a:p>
          <a:p>
            <a:pPr>
              <a:buFont typeface="Arial" charset="0"/>
              <a:buChar char="•"/>
            </a:pPr>
            <a:r>
              <a:rPr lang="en-US"/>
              <a:t> Fermi Edge Detected (Au referenced) – Past MIT</a:t>
            </a:r>
          </a:p>
          <a:p>
            <a:pPr>
              <a:buFont typeface="Arial" charset="0"/>
              <a:buChar char="•"/>
            </a:pPr>
            <a:r>
              <a:rPr lang="en-US"/>
              <a:t> Typical features associated with NEA (LE peak…)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37147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975" y="1295400"/>
            <a:ext cx="32480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5257800"/>
            <a:ext cx="36195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382000" cy="609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600" b="1" kern="0" dirty="0">
                <a:solidFill>
                  <a:srgbClr val="042B7F"/>
                </a:solidFill>
                <a:latin typeface="+mj-lt"/>
                <a:ea typeface="+mj-ea"/>
                <a:cs typeface="+mj-cs"/>
              </a:rPr>
              <a:t>Earlier Low Energy PES on Diamond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609600" y="5029200"/>
            <a:ext cx="3317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H:C[111] (</a:t>
            </a:r>
            <a:r>
              <a:rPr lang="en-US" sz="1800" dirty="0" err="1"/>
              <a:t>Bandis</a:t>
            </a:r>
            <a:r>
              <a:rPr lang="en-US" sz="1800" dirty="0"/>
              <a:t> &amp; Pate, PRL</a:t>
            </a:r>
            <a:r>
              <a:rPr lang="en-US" sz="1800" dirty="0" smtClean="0"/>
              <a:t>)</a:t>
            </a:r>
          </a:p>
          <a:p>
            <a:r>
              <a:rPr lang="en-US" sz="1800" dirty="0" err="1" smtClean="0"/>
              <a:t>Largele</a:t>
            </a:r>
            <a:r>
              <a:rPr lang="en-US" sz="1800" dirty="0" smtClean="0"/>
              <a:t> NEA Emission</a:t>
            </a:r>
            <a:endParaRPr lang="en-US" sz="1800" dirty="0"/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5505450" y="685800"/>
            <a:ext cx="2876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7 eV Laser, “H”C[100]</a:t>
            </a:r>
          </a:p>
          <a:p>
            <a:r>
              <a:rPr lang="en-US" sz="2000"/>
              <a:t>Valence Band Emission</a:t>
            </a:r>
          </a:p>
        </p:txBody>
      </p:sp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6477000"/>
            <a:ext cx="16002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16200000" flipH="1">
            <a:off x="4800600" y="1676400"/>
            <a:ext cx="10668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553005" y="1307068"/>
            <a:ext cx="55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RT!</a:t>
            </a:r>
            <a:endParaRPr lang="en-US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090613"/>
          </a:xfrm>
        </p:spPr>
        <p:txBody>
          <a:bodyPr/>
          <a:lstStyle/>
          <a:p>
            <a:r>
              <a:rPr lang="en-US" smtClean="0"/>
              <a:t>Laser ARPES on BDD at Room Temp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2000"/>
            <a:ext cx="5253038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52400" y="4953000"/>
            <a:ext cx="8839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E</a:t>
            </a:r>
            <a:r>
              <a:rPr lang="en-US" baseline="-25000"/>
              <a:t>F</a:t>
            </a:r>
            <a:r>
              <a:rPr lang="en-US"/>
              <a:t> located at 1.662 eV according to Au reference!</a:t>
            </a:r>
          </a:p>
          <a:p>
            <a:pPr>
              <a:buFont typeface="Arial" charset="0"/>
              <a:buChar char="•"/>
            </a:pPr>
            <a:r>
              <a:rPr lang="en-US"/>
              <a:t> Very efficient process (scan is short, slits are SMALL)</a:t>
            </a:r>
          </a:p>
          <a:p>
            <a:pPr>
              <a:buFont typeface="Arial" charset="0"/>
              <a:buChar char="•"/>
            </a:pPr>
            <a:r>
              <a:rPr lang="en-US"/>
              <a:t> KE scale referenced to E</a:t>
            </a:r>
            <a:r>
              <a:rPr lang="en-US" baseline="-25000"/>
              <a:t>vac</a:t>
            </a:r>
            <a:r>
              <a:rPr lang="en-US"/>
              <a:t> for NEA material</a:t>
            </a: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942975"/>
            <a:ext cx="48768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90613"/>
          </a:xfrm>
        </p:spPr>
        <p:txBody>
          <a:bodyPr/>
          <a:lstStyle/>
          <a:p>
            <a:r>
              <a:rPr lang="en-US" smtClean="0"/>
              <a:t>EDC at Normal Emission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52400" y="4876800"/>
            <a:ext cx="8991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Narrow cut around normal emission</a:t>
            </a:r>
          </a:p>
          <a:p>
            <a:pPr>
              <a:buFont typeface="Arial" charset="0"/>
              <a:buChar char="•"/>
            </a:pPr>
            <a:r>
              <a:rPr lang="en-US"/>
              <a:t> Gaussian fits for all peaks</a:t>
            </a:r>
          </a:p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 i="1"/>
              <a:t>No Background </a:t>
            </a:r>
            <a:r>
              <a:rPr lang="en-US"/>
              <a:t>(e.g. from A</a:t>
            </a:r>
            <a:r>
              <a:rPr lang="en-US" baseline="-25000"/>
              <a:t>inc</a:t>
            </a:r>
            <a:r>
              <a:rPr lang="en-US"/>
              <a:t>, “bad” secondaries)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51308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5267325" y="1400175"/>
            <a:ext cx="152400" cy="152400"/>
          </a:xfrm>
          <a:prstGeom prst="ellipse">
            <a:avLst/>
          </a:prstGeom>
          <a:solidFill>
            <a:srgbClr val="0A37B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5267325" y="1704975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5267325" y="2009775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486400" y="12954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Data Points</a:t>
            </a:r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5486400" y="1600200"/>
            <a:ext cx="992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Total Fit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5486400" y="1905000"/>
            <a:ext cx="171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Decomposition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7800" y="2590800"/>
            <a:ext cx="2743200" cy="5238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Symbol" pitchFamily="18" charset="2"/>
                <a:ea typeface="ＭＳ Ｐゴシック" pitchFamily="-112" charset="-128"/>
              </a:rPr>
              <a:t>c</a:t>
            </a:r>
            <a:r>
              <a:rPr lang="en-US" baseline="-25000" dirty="0" err="1">
                <a:latin typeface="+mn-lt"/>
                <a:ea typeface="ＭＳ Ｐゴシック" pitchFamily="-112" charset="-128"/>
              </a:rPr>
              <a:t>peak</a:t>
            </a:r>
            <a:r>
              <a:rPr lang="en-US" dirty="0">
                <a:latin typeface="+mn-lt"/>
                <a:ea typeface="ＭＳ Ｐゴシック" pitchFamily="-112" charset="-128"/>
              </a:rPr>
              <a:t> = .955 </a:t>
            </a:r>
            <a:r>
              <a:rPr lang="en-US" dirty="0" err="1">
                <a:latin typeface="+mn-lt"/>
                <a:ea typeface="ＭＳ Ｐゴシック" pitchFamily="-112" charset="-128"/>
              </a:rPr>
              <a:t>eV</a:t>
            </a:r>
            <a:endParaRPr lang="en-US" dirty="0">
              <a:latin typeface="Symbol" pitchFamily="18" charset="2"/>
              <a:ea typeface="ＭＳ Ｐゴシック" pitchFamily="-112" charset="-128"/>
            </a:endParaRPr>
          </a:p>
        </p:txBody>
      </p:sp>
      <p:sp>
        <p:nvSpPr>
          <p:cNvPr id="25612" name="TextBox 12"/>
          <p:cNvSpPr txBox="1">
            <a:spLocks noChangeArrowheads="1"/>
          </p:cNvSpPr>
          <p:nvPr/>
        </p:nvSpPr>
        <p:spPr bwMode="auto">
          <a:xfrm>
            <a:off x="5181600" y="3581400"/>
            <a:ext cx="2922588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Symbol" pitchFamily="18" charset="2"/>
                <a:cs typeface="Arial" charset="0"/>
              </a:rPr>
              <a:t>D</a:t>
            </a:r>
            <a:r>
              <a:rPr lang="en-US" sz="2000">
                <a:cs typeface="Arial" charset="0"/>
              </a:rPr>
              <a:t>E</a:t>
            </a:r>
            <a:r>
              <a:rPr lang="en-US" sz="2000" baseline="-25000">
                <a:cs typeface="Arial" charset="0"/>
              </a:rPr>
              <a:t>peak</a:t>
            </a:r>
            <a:r>
              <a:rPr lang="en-US" sz="2000">
                <a:cs typeface="Arial" charset="0"/>
              </a:rPr>
              <a:t> = ħ</a:t>
            </a:r>
            <a:r>
              <a:rPr lang="en-US" sz="2000">
                <a:latin typeface="Symbol" pitchFamily="18" charset="2"/>
                <a:cs typeface="Arial" charset="0"/>
              </a:rPr>
              <a:t>W</a:t>
            </a:r>
            <a:r>
              <a:rPr lang="en-US" sz="2000" baseline="-25000">
                <a:cs typeface="Arial" charset="0"/>
              </a:rPr>
              <a:t>0</a:t>
            </a:r>
            <a:r>
              <a:rPr lang="en-US" sz="2000">
                <a:cs typeface="Arial" charset="0"/>
              </a:rPr>
              <a:t> ~ 145 meV</a:t>
            </a:r>
            <a:endParaRPr lang="en-US"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82000" cy="1090613"/>
          </a:xfrm>
        </p:spPr>
        <p:txBody>
          <a:bodyPr/>
          <a:lstStyle/>
          <a:p>
            <a:r>
              <a:rPr lang="en-US" smtClean="0"/>
              <a:t>This is (Almost) a Text Book Analysis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52400" y="1238250"/>
            <a:ext cx="4548188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lum bright="-6000" contrast="-8000"/>
          </a:blip>
          <a:srcRect/>
          <a:stretch>
            <a:fillRect/>
          </a:stretch>
        </p:blipFill>
        <p:spPr bwMode="auto">
          <a:xfrm rot="5552800">
            <a:off x="5184813" y="412384"/>
            <a:ext cx="2754313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4800600" y="5867400"/>
            <a:ext cx="3802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Mahan, “Many-Particle Physics”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905000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b=.5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810000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b=5.5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90613"/>
          </a:xfrm>
        </p:spPr>
        <p:txBody>
          <a:bodyPr/>
          <a:lstStyle/>
          <a:p>
            <a:r>
              <a:rPr lang="en-US" smtClean="0"/>
              <a:t>Franck-Condon Analysis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0" y="685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Oval 3"/>
          <p:cNvSpPr>
            <a:spLocks noChangeArrowheads="1"/>
          </p:cNvSpPr>
          <p:nvPr/>
        </p:nvSpPr>
        <p:spPr bwMode="auto">
          <a:xfrm>
            <a:off x="755650" y="4591050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Box 4"/>
          <p:cNvSpPr txBox="1">
            <a:spLocks noChangeArrowheads="1"/>
          </p:cNvSpPr>
          <p:nvPr/>
        </p:nvSpPr>
        <p:spPr bwMode="auto">
          <a:xfrm>
            <a:off x="990600" y="4495800"/>
            <a:ext cx="273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Peak Integrated Intensity</a:t>
            </a:r>
          </a:p>
        </p:txBody>
      </p:sp>
      <p:sp>
        <p:nvSpPr>
          <p:cNvPr id="6153" name="Oval 5"/>
          <p:cNvSpPr>
            <a:spLocks noChangeArrowheads="1"/>
          </p:cNvSpPr>
          <p:nvPr/>
        </p:nvSpPr>
        <p:spPr bwMode="auto">
          <a:xfrm>
            <a:off x="742950" y="4953000"/>
            <a:ext cx="152400" cy="152400"/>
          </a:xfrm>
          <a:prstGeom prst="ellipse">
            <a:avLst/>
          </a:prstGeom>
          <a:solidFill>
            <a:schemeClr val="tx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TextBox 6"/>
          <p:cNvSpPr txBox="1">
            <a:spLocks noChangeArrowheads="1"/>
          </p:cNvSpPr>
          <p:nvPr/>
        </p:nvSpPr>
        <p:spPr bwMode="auto">
          <a:xfrm>
            <a:off x="990600" y="4849813"/>
            <a:ext cx="2519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Intensities from F-C Fit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6934200" y="1066800"/>
          <a:ext cx="1752600" cy="803275"/>
        </p:xfrm>
        <a:graphic>
          <a:graphicData uri="http://schemas.openxmlformats.org/presentationml/2006/ole">
            <p:oleObj spid="_x0000_s6146" name="Equation" r:id="rId4" imgW="914400" imgH="419040" progId="Equation.3">
              <p:embed/>
            </p:oleObj>
          </a:graphicData>
        </a:graphic>
      </p:graphicFrame>
      <p:sp>
        <p:nvSpPr>
          <p:cNvPr id="6155" name="TextBox 8"/>
          <p:cNvSpPr txBox="1">
            <a:spLocks noChangeArrowheads="1"/>
          </p:cNvSpPr>
          <p:nvPr/>
        </p:nvSpPr>
        <p:spPr bwMode="auto">
          <a:xfrm>
            <a:off x="4267200" y="1295400"/>
            <a:ext cx="2574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Franck-Condon Factor:</a:t>
            </a:r>
          </a:p>
        </p:txBody>
      </p:sp>
      <p:sp>
        <p:nvSpPr>
          <p:cNvPr id="6156" name="TextBox 9"/>
          <p:cNvSpPr txBox="1">
            <a:spLocks noChangeArrowheads="1"/>
          </p:cNvSpPr>
          <p:nvPr/>
        </p:nvSpPr>
        <p:spPr bwMode="auto">
          <a:xfrm>
            <a:off x="4343400" y="1981200"/>
            <a:ext cx="4486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n = peak index</a:t>
            </a:r>
          </a:p>
          <a:p>
            <a:r>
              <a:rPr lang="en-US" sz="1600"/>
              <a:t>b = effective electron-phonon coupling constant</a:t>
            </a:r>
          </a:p>
          <a:p>
            <a:r>
              <a:rPr lang="en-US" sz="1600"/>
              <a:t>A = overall scale factor</a:t>
            </a:r>
          </a:p>
        </p:txBody>
      </p:sp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4724400" y="3048000"/>
          <a:ext cx="3624263" cy="609600"/>
        </p:xfrm>
        <a:graphic>
          <a:graphicData uri="http://schemas.openxmlformats.org/presentationml/2006/ole">
            <p:oleObj spid="_x0000_s6147" name="Equation" r:id="rId5" imgW="1358640" imgH="228600" progId="Equation.3">
              <p:embed/>
            </p:oleObj>
          </a:graphicData>
        </a:graphic>
      </p:graphicFrame>
      <p:sp>
        <p:nvSpPr>
          <p:cNvPr id="6157" name="TextBox 12"/>
          <p:cNvSpPr txBox="1">
            <a:spLocks noChangeArrowheads="1"/>
          </p:cNvSpPr>
          <p:nvPr/>
        </p:nvSpPr>
        <p:spPr bwMode="auto">
          <a:xfrm>
            <a:off x="4343400" y="3810000"/>
            <a:ext cx="4781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</a:t>
            </a:r>
            <a:r>
              <a:rPr lang="en-US" sz="1600" baseline="-25000"/>
              <a:t>CBM</a:t>
            </a:r>
            <a:r>
              <a:rPr lang="en-US" sz="1600"/>
              <a:t> = CBM energy</a:t>
            </a:r>
          </a:p>
          <a:p>
            <a:r>
              <a:rPr lang="en-US" sz="1600">
                <a:latin typeface="Symbol" pitchFamily="18" charset="2"/>
              </a:rPr>
              <a:t>S</a:t>
            </a:r>
            <a:r>
              <a:rPr lang="en-US" sz="1600"/>
              <a:t> = b</a:t>
            </a:r>
            <a:r>
              <a:rPr lang="en-US" sz="1600">
                <a:cs typeface="Arial" charset="0"/>
              </a:rPr>
              <a:t>ħ</a:t>
            </a:r>
            <a:r>
              <a:rPr lang="en-US" sz="1600">
                <a:latin typeface="Symbol" pitchFamily="18" charset="2"/>
                <a:cs typeface="Arial" charset="0"/>
              </a:rPr>
              <a:t>W</a:t>
            </a:r>
            <a:r>
              <a:rPr lang="en-US" sz="1600" baseline="-25000">
                <a:cs typeface="Arial" charset="0"/>
              </a:rPr>
              <a:t>0</a:t>
            </a:r>
            <a:r>
              <a:rPr lang="en-US" sz="1600">
                <a:cs typeface="Arial" charset="0"/>
              </a:rPr>
              <a:t> is the real part of the electron self energy</a:t>
            </a:r>
            <a:endParaRPr lang="en-US" sz="1600"/>
          </a:p>
          <a:p>
            <a:r>
              <a:rPr lang="en-US" sz="1600">
                <a:cs typeface="Arial" charset="0"/>
              </a:rPr>
              <a:t>ħ</a:t>
            </a:r>
            <a:r>
              <a:rPr lang="en-US" sz="1600">
                <a:latin typeface="Symbol" pitchFamily="18" charset="2"/>
                <a:cs typeface="Arial" charset="0"/>
              </a:rPr>
              <a:t>W</a:t>
            </a:r>
            <a:r>
              <a:rPr lang="en-US" sz="1600" baseline="-25000">
                <a:cs typeface="Arial" charset="0"/>
              </a:rPr>
              <a:t>0</a:t>
            </a:r>
            <a:r>
              <a:rPr lang="en-US" sz="1600">
                <a:cs typeface="Arial" charset="0"/>
              </a:rPr>
              <a:t> = phonon energy</a:t>
            </a:r>
            <a:endParaRPr lang="en-US" sz="1600"/>
          </a:p>
        </p:txBody>
      </p: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3352800" y="2667000"/>
            <a:ext cx="3810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59" name="TextBox 17"/>
          <p:cNvSpPr txBox="1">
            <a:spLocks noChangeArrowheads="1"/>
          </p:cNvSpPr>
          <p:nvPr/>
        </p:nvSpPr>
        <p:spPr bwMode="auto">
          <a:xfrm>
            <a:off x="2816225" y="2314575"/>
            <a:ext cx="993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Fano peak?</a:t>
            </a:r>
          </a:p>
        </p:txBody>
      </p:sp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4648200" y="4800600"/>
          <a:ext cx="3827463" cy="644525"/>
        </p:xfrm>
        <a:graphic>
          <a:graphicData uri="http://schemas.openxmlformats.org/presentationml/2006/ole">
            <p:oleObj spid="_x0000_s6148" name="Equation" r:id="rId6" imgW="1434960" imgH="241200" progId="Equation.3">
              <p:embed/>
            </p:oleObj>
          </a:graphicData>
        </a:graphic>
      </p:graphicFrame>
      <p:sp>
        <p:nvSpPr>
          <p:cNvPr id="6160" name="TextBox 19"/>
          <p:cNvSpPr txBox="1">
            <a:spLocks noChangeArrowheads="1"/>
          </p:cNvSpPr>
          <p:nvPr/>
        </p:nvSpPr>
        <p:spPr bwMode="auto">
          <a:xfrm>
            <a:off x="457200" y="5638800"/>
            <a:ext cx="87688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Use T=0 theory because </a:t>
            </a:r>
            <a:r>
              <a:rPr lang="en-US" sz="2400" dirty="0">
                <a:cs typeface="Arial" charset="0"/>
              </a:rPr>
              <a:t>ħ</a:t>
            </a:r>
            <a:r>
              <a:rPr lang="en-US" sz="2400" dirty="0">
                <a:latin typeface="Symbol" pitchFamily="18" charset="2"/>
                <a:cs typeface="Arial" charset="0"/>
              </a:rPr>
              <a:t>W</a:t>
            </a:r>
            <a:r>
              <a:rPr lang="en-US" sz="2400" baseline="-25000" dirty="0">
                <a:cs typeface="Arial" charset="0"/>
              </a:rPr>
              <a:t>0</a:t>
            </a:r>
            <a:r>
              <a:rPr lang="en-US" sz="2400" dirty="0"/>
              <a:t>/</a:t>
            </a:r>
            <a:r>
              <a:rPr lang="en-US" sz="2400" dirty="0" err="1"/>
              <a:t>k</a:t>
            </a:r>
            <a:r>
              <a:rPr lang="en-US" sz="2400" baseline="-25000" dirty="0" err="1"/>
              <a:t>B</a:t>
            </a:r>
            <a:r>
              <a:rPr lang="en-US" sz="2400" dirty="0"/>
              <a:t>= 1682 Kelvin!</a:t>
            </a:r>
          </a:p>
          <a:p>
            <a:r>
              <a:rPr lang="en-US" sz="2400" dirty="0"/>
              <a:t>Only optical phonon </a:t>
            </a:r>
            <a:r>
              <a:rPr lang="en-US" sz="2400" i="1" dirty="0"/>
              <a:t>emission</a:t>
            </a:r>
            <a:r>
              <a:rPr lang="en-US" sz="2400" dirty="0"/>
              <a:t> can play a role at </a:t>
            </a:r>
            <a:r>
              <a:rPr lang="en-US" sz="2400" dirty="0" smtClean="0"/>
              <a:t>RT in Diamond</a:t>
            </a:r>
            <a:endParaRPr lang="en-US" sz="2400" dirty="0"/>
          </a:p>
        </p:txBody>
      </p:sp>
      <p:sp>
        <p:nvSpPr>
          <p:cNvPr id="6161" name="TextBox 21"/>
          <p:cNvSpPr txBox="1">
            <a:spLocks noChangeArrowheads="1"/>
          </p:cNvSpPr>
          <p:nvPr/>
        </p:nvSpPr>
        <p:spPr bwMode="auto">
          <a:xfrm>
            <a:off x="2133600" y="1371600"/>
            <a:ext cx="1585913" cy="400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 = 1.1±.01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 the Boson (Optical Phonon)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1150" y="2057400"/>
            <a:ext cx="37528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5410200"/>
            <a:ext cx="11811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046288"/>
            <a:ext cx="36480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0" name="Straight Connector 6"/>
          <p:cNvCxnSpPr>
            <a:cxnSpLocks noChangeShapeType="1"/>
          </p:cNvCxnSpPr>
          <p:nvPr/>
        </p:nvCxnSpPr>
        <p:spPr bwMode="auto">
          <a:xfrm rot="5400000" flipH="1" flipV="1">
            <a:off x="95250" y="3160713"/>
            <a:ext cx="25336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6631" name="Straight Connector 8"/>
          <p:cNvCxnSpPr>
            <a:cxnSpLocks noChangeShapeType="1"/>
          </p:cNvCxnSpPr>
          <p:nvPr/>
        </p:nvCxnSpPr>
        <p:spPr bwMode="auto">
          <a:xfrm>
            <a:off x="762000" y="2427288"/>
            <a:ext cx="32004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1028700" y="1524000"/>
            <a:ext cx="64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k</a:t>
            </a:r>
            <a:r>
              <a:rPr lang="en-US" sz="1800" baseline="-25000"/>
              <a:t>CBM</a:t>
            </a:r>
            <a:endParaRPr lang="en-US" sz="1800"/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3905250" y="2274888"/>
            <a:ext cx="1409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charset="0"/>
              </a:rPr>
              <a:t>ħ</a:t>
            </a:r>
            <a:r>
              <a:rPr lang="en-US" sz="1400">
                <a:latin typeface="Symbol" pitchFamily="18" charset="2"/>
                <a:cs typeface="Arial" charset="0"/>
              </a:rPr>
              <a:t>W</a:t>
            </a:r>
            <a:r>
              <a:rPr lang="en-US" sz="1400" baseline="-25000">
                <a:cs typeface="Arial" charset="0"/>
              </a:rPr>
              <a:t>0</a:t>
            </a:r>
            <a:r>
              <a:rPr lang="en-US" sz="1400">
                <a:cs typeface="Arial" charset="0"/>
              </a:rPr>
              <a:t> = 145 meV</a:t>
            </a:r>
            <a:endParaRPr 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304800" y="5145088"/>
            <a:ext cx="210978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ea typeface="ＭＳ Ｐゴシック" pitchFamily="-112" charset="-128"/>
              </a:rPr>
              <a:t>E.O. Kane PRB 31, 7865 (1984)</a:t>
            </a:r>
          </a:p>
        </p:txBody>
      </p:sp>
      <p:cxnSp>
        <p:nvCxnSpPr>
          <p:cNvPr id="26635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5534025" y="3124200"/>
            <a:ext cx="25146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6636" name="Rectangle 17"/>
          <p:cNvSpPr>
            <a:spLocks noChangeArrowheads="1"/>
          </p:cNvSpPr>
          <p:nvPr/>
        </p:nvSpPr>
        <p:spPr bwMode="auto">
          <a:xfrm>
            <a:off x="6096000" y="1333500"/>
            <a:ext cx="1409700" cy="523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charset="0"/>
              </a:rPr>
              <a:t>ħ</a:t>
            </a:r>
            <a:r>
              <a:rPr lang="en-US" sz="1400">
                <a:latin typeface="Symbol" pitchFamily="18" charset="2"/>
                <a:cs typeface="Arial" charset="0"/>
              </a:rPr>
              <a:t>W</a:t>
            </a:r>
            <a:r>
              <a:rPr lang="en-US" sz="1400" baseline="-25000">
                <a:cs typeface="Arial" charset="0"/>
              </a:rPr>
              <a:t>0</a:t>
            </a:r>
            <a:r>
              <a:rPr lang="en-US" sz="1400">
                <a:cs typeface="Arial" charset="0"/>
              </a:rPr>
              <a:t> = 145 meV</a:t>
            </a:r>
          </a:p>
          <a:p>
            <a:r>
              <a:rPr lang="en-US" sz="1400">
                <a:cs typeface="Arial" charset="0"/>
              </a:rPr>
              <a:t>(1169.5 cm</a:t>
            </a:r>
            <a:r>
              <a:rPr lang="en-US" sz="1400" baseline="30000">
                <a:cs typeface="Arial" charset="0"/>
              </a:rPr>
              <a:t>-1</a:t>
            </a:r>
            <a:r>
              <a:rPr lang="en-US" sz="1400">
                <a:cs typeface="Arial" charset="0"/>
              </a:rPr>
              <a:t>)</a:t>
            </a:r>
            <a:endParaRPr lang="en-US" sz="1400"/>
          </a:p>
        </p:txBody>
      </p:sp>
      <p:sp>
        <p:nvSpPr>
          <p:cNvPr id="26637" name="TextBox 18"/>
          <p:cNvSpPr txBox="1">
            <a:spLocks noChangeArrowheads="1"/>
          </p:cNvSpPr>
          <p:nvPr/>
        </p:nvSpPr>
        <p:spPr bwMode="auto">
          <a:xfrm>
            <a:off x="1676400" y="5715000"/>
            <a:ext cx="884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Bulk</a:t>
            </a:r>
          </a:p>
        </p:txBody>
      </p:sp>
      <p:sp>
        <p:nvSpPr>
          <p:cNvPr id="26638" name="TextBox 19"/>
          <p:cNvSpPr txBox="1">
            <a:spLocks noChangeArrowheads="1"/>
          </p:cNvSpPr>
          <p:nvPr/>
        </p:nvSpPr>
        <p:spPr bwMode="auto">
          <a:xfrm>
            <a:off x="5521325" y="5715000"/>
            <a:ext cx="3622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Surface, Zone Center</a:t>
            </a:r>
          </a:p>
        </p:txBody>
      </p:sp>
      <p:cxnSp>
        <p:nvCxnSpPr>
          <p:cNvPr id="26639" name="Straight Connector 21"/>
          <p:cNvCxnSpPr>
            <a:cxnSpLocks noChangeShapeType="1"/>
          </p:cNvCxnSpPr>
          <p:nvPr/>
        </p:nvCxnSpPr>
        <p:spPr bwMode="auto">
          <a:xfrm>
            <a:off x="7010400" y="5257800"/>
            <a:ext cx="14478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Raman Data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 r="1321"/>
          <a:stretch>
            <a:fillRect/>
          </a:stretch>
        </p:blipFill>
        <p:spPr bwMode="auto">
          <a:xfrm>
            <a:off x="2057400" y="1066800"/>
            <a:ext cx="5489575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228600" y="5410200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Measurement in the Bulk – Zone Center phonon cannot account for the ARPES data. No significant softening of modes with doping</a:t>
            </a:r>
            <a:r>
              <a:rPr lang="en-US" sz="2000" dirty="0" smtClean="0"/>
              <a:t>. Cannot account for mode energy we observe in ARPES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090613"/>
          </a:xfrm>
        </p:spPr>
        <p:txBody>
          <a:bodyPr/>
          <a:lstStyle/>
          <a:p>
            <a:r>
              <a:rPr lang="en-US" smtClean="0"/>
              <a:t>(Photo)Electron Spectroscopy at BNL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371600"/>
            <a:ext cx="25574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59436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000" dirty="0"/>
              <a:t> Correlated Electron Materials</a:t>
            </a:r>
          </a:p>
          <a:p>
            <a:pPr lvl="1">
              <a:lnSpc>
                <a:spcPct val="200000"/>
              </a:lnSpc>
              <a:buFont typeface="Arial" charset="0"/>
              <a:buChar char="•"/>
            </a:pPr>
            <a:r>
              <a:rPr lang="en-US" sz="1600" dirty="0"/>
              <a:t>Topological Insulators, </a:t>
            </a:r>
            <a:r>
              <a:rPr lang="en-US" sz="1600" dirty="0" err="1"/>
              <a:t>Graphene</a:t>
            </a:r>
            <a:r>
              <a:rPr lang="en-US" sz="1600" dirty="0"/>
              <a:t> (Toni Valla)…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High </a:t>
            </a:r>
            <a:r>
              <a:rPr lang="en-US" sz="2000" dirty="0" err="1">
                <a:solidFill>
                  <a:srgbClr val="FF0000"/>
                </a:solidFill>
              </a:rPr>
              <a:t>T</a:t>
            </a:r>
            <a:r>
              <a:rPr lang="en-US" sz="2000" baseline="-25000" dirty="0" err="1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rgbClr val="FF0000"/>
                </a:solidFill>
              </a:rPr>
              <a:t> Superconductivity</a:t>
            </a:r>
            <a:r>
              <a:rPr lang="en-US" sz="2000" dirty="0"/>
              <a:t> (</a:t>
            </a:r>
            <a:r>
              <a:rPr lang="en-US" sz="2000" dirty="0" err="1">
                <a:solidFill>
                  <a:srgbClr val="0070C0"/>
                </a:solidFill>
              </a:rPr>
              <a:t>Cuprates</a:t>
            </a:r>
            <a:r>
              <a:rPr lang="en-US" sz="2000" dirty="0"/>
              <a:t>, </a:t>
            </a:r>
            <a:r>
              <a:rPr lang="en-US" sz="2000" dirty="0" err="1"/>
              <a:t>Pnictides</a:t>
            </a:r>
            <a:r>
              <a:rPr lang="en-US" sz="2000" dirty="0"/>
              <a:t>…)</a:t>
            </a:r>
          </a:p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2000" dirty="0"/>
              <a:t> Development of ARPES technique</a:t>
            </a:r>
          </a:p>
          <a:p>
            <a:pPr lvl="1">
              <a:lnSpc>
                <a:spcPct val="200000"/>
              </a:lnSpc>
              <a:buFont typeface="Arial" charset="0"/>
              <a:buChar char="•"/>
            </a:pPr>
            <a:r>
              <a:rPr lang="en-US" sz="1600" dirty="0"/>
              <a:t>light sources, spectrometers, analysis…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581400"/>
            <a:ext cx="10668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505200"/>
            <a:ext cx="5524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6981825" y="4343400"/>
            <a:ext cx="152400" cy="2133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Excitation in the Bulk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538538" y="3697288"/>
            <a:ext cx="33956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38538" y="4678363"/>
            <a:ext cx="27432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38538" y="3240088"/>
            <a:ext cx="2862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2" name="Group 23"/>
          <p:cNvGrpSpPr>
            <a:grpSpLocks/>
          </p:cNvGrpSpPr>
          <p:nvPr/>
        </p:nvGrpSpPr>
        <p:grpSpPr bwMode="auto">
          <a:xfrm>
            <a:off x="3995738" y="4686300"/>
            <a:ext cx="1600200" cy="2514600"/>
            <a:chOff x="2286000" y="685800"/>
            <a:chExt cx="838200" cy="990600"/>
          </a:xfrm>
        </p:grpSpPr>
        <p:sp>
          <p:nvSpPr>
            <p:cNvPr id="25" name="Arc 24"/>
            <p:cNvSpPr/>
            <p:nvPr/>
          </p:nvSpPr>
          <p:spPr>
            <a:xfrm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flipH="1"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9703" name="Group 26"/>
          <p:cNvGrpSpPr>
            <a:grpSpLocks/>
          </p:cNvGrpSpPr>
          <p:nvPr/>
        </p:nvGrpSpPr>
        <p:grpSpPr bwMode="auto">
          <a:xfrm flipV="1">
            <a:off x="5257800" y="725488"/>
            <a:ext cx="1600200" cy="2514600"/>
            <a:chOff x="2286000" y="685800"/>
            <a:chExt cx="838200" cy="990600"/>
          </a:xfrm>
        </p:grpSpPr>
        <p:sp>
          <p:nvSpPr>
            <p:cNvPr id="28" name="Arc 27"/>
            <p:cNvSpPr/>
            <p:nvPr/>
          </p:nvSpPr>
          <p:spPr>
            <a:xfrm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flipH="1"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9704" name="TextBox 29"/>
          <p:cNvSpPr txBox="1">
            <a:spLocks noChangeArrowheads="1"/>
          </p:cNvSpPr>
          <p:nvPr/>
        </p:nvSpPr>
        <p:spPr bwMode="auto">
          <a:xfrm>
            <a:off x="2601913" y="4525963"/>
            <a:ext cx="598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VBM</a:t>
            </a:r>
            <a:endParaRPr lang="en-US"/>
          </a:p>
        </p:txBody>
      </p:sp>
      <p:sp>
        <p:nvSpPr>
          <p:cNvPr id="29705" name="TextBox 30"/>
          <p:cNvSpPr txBox="1">
            <a:spLocks noChangeArrowheads="1"/>
          </p:cNvSpPr>
          <p:nvPr/>
        </p:nvSpPr>
        <p:spPr bwMode="auto">
          <a:xfrm>
            <a:off x="2590800" y="3352800"/>
            <a:ext cx="496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vac</a:t>
            </a:r>
            <a:endParaRPr lang="en-US"/>
          </a:p>
        </p:txBody>
      </p:sp>
      <p:sp>
        <p:nvSpPr>
          <p:cNvPr id="29706" name="TextBox 31"/>
          <p:cNvSpPr txBox="1">
            <a:spLocks noChangeArrowheads="1"/>
          </p:cNvSpPr>
          <p:nvPr/>
        </p:nvSpPr>
        <p:spPr bwMode="auto">
          <a:xfrm>
            <a:off x="2582863" y="2895600"/>
            <a:ext cx="59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CBM</a:t>
            </a:r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188076" y="3462337"/>
            <a:ext cx="425450" cy="317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8" name="TextBox 33"/>
          <p:cNvSpPr txBox="1">
            <a:spLocks noChangeArrowheads="1"/>
          </p:cNvSpPr>
          <p:nvPr/>
        </p:nvSpPr>
        <p:spPr bwMode="auto">
          <a:xfrm>
            <a:off x="6429375" y="3154363"/>
            <a:ext cx="382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c</a:t>
            </a:r>
            <a:endParaRPr lang="en-US">
              <a:cs typeface="Arial" charset="0"/>
            </a:endParaRPr>
          </a:p>
        </p:txBody>
      </p:sp>
      <p:sp>
        <p:nvSpPr>
          <p:cNvPr id="29709" name="TextBox 34"/>
          <p:cNvSpPr txBox="1">
            <a:spLocks noChangeArrowheads="1"/>
          </p:cNvSpPr>
          <p:nvPr/>
        </p:nvSpPr>
        <p:spPr bwMode="auto">
          <a:xfrm>
            <a:off x="4338638" y="5221288"/>
            <a:ext cx="9159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Valence</a:t>
            </a:r>
          </a:p>
          <a:p>
            <a:pPr algn="ctr"/>
            <a:r>
              <a:rPr lang="en-US"/>
              <a:t>Band</a:t>
            </a:r>
          </a:p>
        </p:txBody>
      </p:sp>
      <p:sp>
        <p:nvSpPr>
          <p:cNvPr id="29710" name="TextBox 35"/>
          <p:cNvSpPr txBox="1">
            <a:spLocks noChangeArrowheads="1"/>
          </p:cNvSpPr>
          <p:nvPr/>
        </p:nvSpPr>
        <p:spPr bwMode="auto">
          <a:xfrm>
            <a:off x="5410200" y="1295400"/>
            <a:ext cx="1266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Conduction</a:t>
            </a:r>
          </a:p>
          <a:p>
            <a:pPr algn="ctr"/>
            <a:r>
              <a:rPr lang="en-US"/>
              <a:t>Band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5400000" flipH="1" flipV="1">
            <a:off x="1791494" y="3963194"/>
            <a:ext cx="1447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2" name="TextBox 37"/>
          <p:cNvSpPr txBox="1">
            <a:spLocks noChangeArrowheads="1"/>
          </p:cNvSpPr>
          <p:nvPr/>
        </p:nvSpPr>
        <p:spPr bwMode="auto">
          <a:xfrm>
            <a:off x="1676400" y="38401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5.5 eV</a:t>
            </a:r>
          </a:p>
        </p:txBody>
      </p:sp>
      <p:cxnSp>
        <p:nvCxnSpPr>
          <p:cNvPr id="29713" name="Straight Arrow Connector 47"/>
          <p:cNvCxnSpPr>
            <a:cxnSpLocks noChangeShapeType="1"/>
          </p:cNvCxnSpPr>
          <p:nvPr/>
        </p:nvCxnSpPr>
        <p:spPr bwMode="auto">
          <a:xfrm rot="10800000" flipH="1">
            <a:off x="4795838" y="3001963"/>
            <a:ext cx="4762" cy="16859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9714" name="Straight Arrow Connector 50"/>
          <p:cNvCxnSpPr>
            <a:cxnSpLocks noChangeShapeType="1"/>
          </p:cNvCxnSpPr>
          <p:nvPr/>
        </p:nvCxnSpPr>
        <p:spPr bwMode="auto">
          <a:xfrm>
            <a:off x="4800600" y="3001963"/>
            <a:ext cx="1257300" cy="238125"/>
          </a:xfrm>
          <a:prstGeom prst="straightConnector1">
            <a:avLst/>
          </a:prstGeom>
          <a:noFill/>
          <a:ln w="19050" algn="ctr">
            <a:solidFill>
              <a:schemeClr val="bg2"/>
            </a:solidFill>
            <a:round/>
            <a:headEnd/>
            <a:tailEnd type="arrow" w="med" len="med"/>
          </a:ln>
        </p:spPr>
      </p:cxnSp>
      <p:cxnSp>
        <p:nvCxnSpPr>
          <p:cNvPr id="29715" name="Straight Arrow Connector 52"/>
          <p:cNvCxnSpPr>
            <a:cxnSpLocks noChangeShapeType="1"/>
            <a:endCxn id="26" idx="0"/>
          </p:cNvCxnSpPr>
          <p:nvPr/>
        </p:nvCxnSpPr>
        <p:spPr bwMode="auto">
          <a:xfrm rot="16200000" flipH="1">
            <a:off x="2697956" y="2588419"/>
            <a:ext cx="2828925" cy="1366838"/>
          </a:xfrm>
          <a:prstGeom prst="straightConnector1">
            <a:avLst/>
          </a:prstGeom>
          <a:noFill/>
          <a:ln w="28575" algn="ctr">
            <a:solidFill>
              <a:srgbClr val="7030A0"/>
            </a:solidFill>
            <a:round/>
            <a:headEnd/>
            <a:tailEnd type="arrow" w="med" len="med"/>
          </a:ln>
        </p:spPr>
      </p:cxnSp>
      <p:sp>
        <p:nvSpPr>
          <p:cNvPr id="29716" name="TextBox 53"/>
          <p:cNvSpPr txBox="1">
            <a:spLocks noChangeArrowheads="1"/>
          </p:cNvSpPr>
          <p:nvPr/>
        </p:nvSpPr>
        <p:spPr bwMode="auto">
          <a:xfrm>
            <a:off x="2971800" y="17526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</a:t>
            </a:r>
            <a:r>
              <a:rPr lang="en-US">
                <a:latin typeface="Symbol" pitchFamily="18" charset="2"/>
              </a:rPr>
              <a:t>n</a:t>
            </a:r>
          </a:p>
        </p:txBody>
      </p:sp>
      <p:sp>
        <p:nvSpPr>
          <p:cNvPr id="29717" name="Rectangle 54"/>
          <p:cNvSpPr>
            <a:spLocks noChangeArrowheads="1"/>
          </p:cNvSpPr>
          <p:nvPr/>
        </p:nvSpPr>
        <p:spPr bwMode="auto">
          <a:xfrm>
            <a:off x="4200525" y="2914650"/>
            <a:ext cx="657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cs typeface="Arial" charset="0"/>
              </a:rPr>
              <a:t>ħ</a:t>
            </a:r>
            <a:r>
              <a:rPr lang="en-US" sz="1600">
                <a:latin typeface="Symbol" pitchFamily="18" charset="2"/>
                <a:cs typeface="Arial" charset="0"/>
              </a:rPr>
              <a:t>W</a:t>
            </a:r>
            <a:r>
              <a:rPr lang="en-US" sz="1600" baseline="-25000">
                <a:cs typeface="Arial" charset="0"/>
              </a:rPr>
              <a:t>0</a:t>
            </a:r>
            <a:r>
              <a:rPr lang="en-US" sz="1600">
                <a:cs typeface="Arial" charset="0"/>
              </a:rPr>
              <a:t>{ </a:t>
            </a:r>
            <a:endParaRPr lang="en-US" sz="1600"/>
          </a:p>
        </p:txBody>
      </p:sp>
      <p:sp>
        <p:nvSpPr>
          <p:cNvPr id="29718" name="TextBox 55"/>
          <p:cNvSpPr txBox="1">
            <a:spLocks noChangeArrowheads="1"/>
          </p:cNvSpPr>
          <p:nvPr/>
        </p:nvSpPr>
        <p:spPr bwMode="auto">
          <a:xfrm>
            <a:off x="5029200" y="3200400"/>
            <a:ext cx="64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k</a:t>
            </a:r>
            <a:r>
              <a:rPr lang="en-US" sz="1800" baseline="-25000"/>
              <a:t>CBM</a:t>
            </a:r>
            <a:endParaRPr lang="en-US" sz="1800"/>
          </a:p>
        </p:txBody>
      </p:sp>
      <p:cxnSp>
        <p:nvCxnSpPr>
          <p:cNvPr id="29719" name="Straight Connector 59"/>
          <p:cNvCxnSpPr>
            <a:cxnSpLocks noChangeShapeType="1"/>
          </p:cNvCxnSpPr>
          <p:nvPr/>
        </p:nvCxnSpPr>
        <p:spPr bwMode="auto">
          <a:xfrm>
            <a:off x="3581400" y="4495800"/>
            <a:ext cx="2667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9720" name="TextBox 60"/>
          <p:cNvSpPr txBox="1">
            <a:spLocks noChangeArrowheads="1"/>
          </p:cNvSpPr>
          <p:nvPr/>
        </p:nvSpPr>
        <p:spPr bwMode="auto">
          <a:xfrm>
            <a:off x="6191250" y="4181475"/>
            <a:ext cx="392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Emission at the Surface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538538" y="3697288"/>
            <a:ext cx="33956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538538" y="4678363"/>
            <a:ext cx="27432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38538" y="3240088"/>
            <a:ext cx="2862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26" name="Group 5"/>
          <p:cNvGrpSpPr>
            <a:grpSpLocks/>
          </p:cNvGrpSpPr>
          <p:nvPr/>
        </p:nvGrpSpPr>
        <p:grpSpPr bwMode="auto">
          <a:xfrm>
            <a:off x="3995738" y="4686300"/>
            <a:ext cx="1600200" cy="2514600"/>
            <a:chOff x="2286000" y="685800"/>
            <a:chExt cx="838200" cy="990600"/>
          </a:xfrm>
        </p:grpSpPr>
        <p:sp>
          <p:nvSpPr>
            <p:cNvPr id="7" name="Arc 6"/>
            <p:cNvSpPr/>
            <p:nvPr/>
          </p:nvSpPr>
          <p:spPr>
            <a:xfrm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flipH="1"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0727" name="Group 8"/>
          <p:cNvGrpSpPr>
            <a:grpSpLocks/>
          </p:cNvGrpSpPr>
          <p:nvPr/>
        </p:nvGrpSpPr>
        <p:grpSpPr bwMode="auto">
          <a:xfrm flipV="1">
            <a:off x="5257800" y="725488"/>
            <a:ext cx="1600200" cy="2514600"/>
            <a:chOff x="2286000" y="685800"/>
            <a:chExt cx="838200" cy="990600"/>
          </a:xfrm>
        </p:grpSpPr>
        <p:sp>
          <p:nvSpPr>
            <p:cNvPr id="10" name="Arc 9"/>
            <p:cNvSpPr/>
            <p:nvPr/>
          </p:nvSpPr>
          <p:spPr>
            <a:xfrm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2286000" y="685800"/>
              <a:ext cx="838200" cy="99060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2601913" y="4525963"/>
            <a:ext cx="598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VBM</a:t>
            </a:r>
            <a:endParaRPr lang="en-US"/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2590800" y="3352800"/>
            <a:ext cx="496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vac</a:t>
            </a:r>
            <a:endParaRPr lang="en-US"/>
          </a:p>
        </p:txBody>
      </p:sp>
      <p:sp>
        <p:nvSpPr>
          <p:cNvPr id="30730" name="TextBox 13"/>
          <p:cNvSpPr txBox="1">
            <a:spLocks noChangeArrowheads="1"/>
          </p:cNvSpPr>
          <p:nvPr/>
        </p:nvSpPr>
        <p:spPr bwMode="auto">
          <a:xfrm>
            <a:off x="2582863" y="2895600"/>
            <a:ext cx="590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CBM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5287963" y="3400425"/>
            <a:ext cx="550862" cy="158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62600" y="3124200"/>
            <a:ext cx="641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Symbol" pitchFamily="18" charset="2"/>
                <a:ea typeface="ＭＳ Ｐゴシック" pitchFamily="-112" charset="-128"/>
              </a:rPr>
              <a:t>c</a:t>
            </a:r>
            <a:r>
              <a:rPr lang="en-US" baseline="-25000" dirty="0" err="1">
                <a:latin typeface="+mn-lt"/>
                <a:ea typeface="ＭＳ Ｐゴシック" pitchFamily="-112" charset="-128"/>
              </a:rPr>
              <a:t>eff</a:t>
            </a:r>
            <a:endParaRPr lang="en-US" dirty="0">
              <a:latin typeface="+mn-lt"/>
              <a:ea typeface="ＭＳ Ｐゴシック" pitchFamily="-112" charset="-128"/>
              <a:cs typeface="Arial" pitchFamily="34" charset="0"/>
            </a:endParaRPr>
          </a:p>
        </p:txBody>
      </p:sp>
      <p:sp>
        <p:nvSpPr>
          <p:cNvPr id="30733" name="TextBox 16"/>
          <p:cNvSpPr txBox="1">
            <a:spLocks noChangeArrowheads="1"/>
          </p:cNvSpPr>
          <p:nvPr/>
        </p:nvSpPr>
        <p:spPr bwMode="auto">
          <a:xfrm>
            <a:off x="4338638" y="5221288"/>
            <a:ext cx="9159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Valence</a:t>
            </a:r>
          </a:p>
          <a:p>
            <a:pPr algn="ctr"/>
            <a:r>
              <a:rPr lang="en-US"/>
              <a:t>Band</a:t>
            </a:r>
          </a:p>
        </p:txBody>
      </p:sp>
      <p:sp>
        <p:nvSpPr>
          <p:cNvPr id="30734" name="TextBox 17"/>
          <p:cNvSpPr txBox="1">
            <a:spLocks noChangeArrowheads="1"/>
          </p:cNvSpPr>
          <p:nvPr/>
        </p:nvSpPr>
        <p:spPr bwMode="auto">
          <a:xfrm>
            <a:off x="5410200" y="1295400"/>
            <a:ext cx="1266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Conduction</a:t>
            </a:r>
          </a:p>
          <a:p>
            <a:pPr algn="ctr"/>
            <a:r>
              <a:rPr lang="en-US"/>
              <a:t>Band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791494" y="3963194"/>
            <a:ext cx="1447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6" name="TextBox 19"/>
          <p:cNvSpPr txBox="1">
            <a:spLocks noChangeArrowheads="1"/>
          </p:cNvSpPr>
          <p:nvPr/>
        </p:nvSpPr>
        <p:spPr bwMode="auto">
          <a:xfrm>
            <a:off x="1676400" y="3840163"/>
            <a:ext cx="85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5.5 eV</a:t>
            </a:r>
          </a:p>
        </p:txBody>
      </p:sp>
      <p:cxnSp>
        <p:nvCxnSpPr>
          <p:cNvPr id="30737" name="Straight Connector 26"/>
          <p:cNvCxnSpPr>
            <a:cxnSpLocks noChangeShapeType="1"/>
          </p:cNvCxnSpPr>
          <p:nvPr/>
        </p:nvCxnSpPr>
        <p:spPr bwMode="auto">
          <a:xfrm>
            <a:off x="3581400" y="4495800"/>
            <a:ext cx="2667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0738" name="TextBox 27"/>
          <p:cNvSpPr txBox="1">
            <a:spLocks noChangeArrowheads="1"/>
          </p:cNvSpPr>
          <p:nvPr/>
        </p:nvSpPr>
        <p:spPr bwMode="auto">
          <a:xfrm>
            <a:off x="6191250" y="4181475"/>
            <a:ext cx="392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m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267200" y="3074988"/>
            <a:ext cx="12192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67200" y="3209925"/>
            <a:ext cx="12192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67200" y="3344863"/>
            <a:ext cx="12192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67200" y="3482975"/>
            <a:ext cx="12192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3" name="TextBox 32"/>
          <p:cNvSpPr txBox="1">
            <a:spLocks noChangeArrowheads="1"/>
          </p:cNvSpPr>
          <p:nvPr/>
        </p:nvSpPr>
        <p:spPr bwMode="auto">
          <a:xfrm>
            <a:off x="3810000" y="3235325"/>
            <a:ext cx="60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cs typeface="Arial" charset="0"/>
              </a:rPr>
              <a:t>ħ</a:t>
            </a:r>
            <a:r>
              <a:rPr lang="en-US" sz="1400">
                <a:latin typeface="Symbol" pitchFamily="18" charset="2"/>
              </a:rPr>
              <a:t>W{</a:t>
            </a:r>
          </a:p>
        </p:txBody>
      </p:sp>
      <p:cxnSp>
        <p:nvCxnSpPr>
          <p:cNvPr id="30744" name="Straight Arrow Connector 44"/>
          <p:cNvCxnSpPr>
            <a:cxnSpLocks noChangeShapeType="1"/>
          </p:cNvCxnSpPr>
          <p:nvPr/>
        </p:nvCxnSpPr>
        <p:spPr bwMode="auto">
          <a:xfrm rot="16200000" flipV="1">
            <a:off x="3390900" y="2187575"/>
            <a:ext cx="1219200" cy="53340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45" name="Straight Arrow Connector 46"/>
          <p:cNvCxnSpPr>
            <a:cxnSpLocks noChangeShapeType="1"/>
          </p:cNvCxnSpPr>
          <p:nvPr/>
        </p:nvCxnSpPr>
        <p:spPr bwMode="auto">
          <a:xfrm rot="16200000" flipV="1">
            <a:off x="3505200" y="2225675"/>
            <a:ext cx="1371600" cy="60960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46" name="Straight Arrow Connector 48"/>
          <p:cNvCxnSpPr>
            <a:cxnSpLocks noChangeShapeType="1"/>
          </p:cNvCxnSpPr>
          <p:nvPr/>
        </p:nvCxnSpPr>
        <p:spPr bwMode="auto">
          <a:xfrm rot="16200000" flipV="1">
            <a:off x="3619500" y="2339975"/>
            <a:ext cx="1524000" cy="53340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30747" name="Straight Arrow Connector 50"/>
          <p:cNvCxnSpPr>
            <a:cxnSpLocks noChangeShapeType="1"/>
          </p:cNvCxnSpPr>
          <p:nvPr/>
        </p:nvCxnSpPr>
        <p:spPr bwMode="auto">
          <a:xfrm rot="16200000" flipV="1">
            <a:off x="3733800" y="2454275"/>
            <a:ext cx="1676400" cy="457200"/>
          </a:xfrm>
          <a:prstGeom prst="straightConnector1">
            <a:avLst/>
          </a:prstGeom>
          <a:noFill/>
          <a:ln w="19050" algn="ctr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55" name="Straight Arrow Connector 54"/>
          <p:cNvCxnSpPr/>
          <p:nvPr/>
        </p:nvCxnSpPr>
        <p:spPr bwMode="auto">
          <a:xfrm rot="10800000" flipV="1">
            <a:off x="5486400" y="3200400"/>
            <a:ext cx="53340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Mechanics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8763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 the Franck-Condon picture, </a:t>
            </a:r>
            <a:r>
              <a:rPr lang="en-US" dirty="0" smtClean="0"/>
              <a:t>the many-body </a:t>
            </a:r>
            <a:r>
              <a:rPr lang="en-US" dirty="0" err="1" smtClean="0"/>
              <a:t>wavefunction</a:t>
            </a:r>
            <a:r>
              <a:rPr lang="en-US" dirty="0" smtClean="0"/>
              <a:t> of the N </a:t>
            </a:r>
            <a:r>
              <a:rPr lang="en-US" dirty="0"/>
              <a:t>electron </a:t>
            </a:r>
            <a:r>
              <a:rPr lang="en-US" dirty="0" smtClean="0"/>
              <a:t>conduction </a:t>
            </a:r>
            <a:r>
              <a:rPr lang="en-US" dirty="0"/>
              <a:t>band </a:t>
            </a:r>
            <a:r>
              <a:rPr lang="en-US" dirty="0" smtClean="0"/>
              <a:t>state strongly overlaps </a:t>
            </a:r>
            <a:r>
              <a:rPr lang="en-US" dirty="0"/>
              <a:t>with </a:t>
            </a:r>
            <a:r>
              <a:rPr lang="en-US" dirty="0" smtClean="0"/>
              <a:t>the many-body </a:t>
            </a:r>
            <a:r>
              <a:rPr lang="en-US" dirty="0" err="1" smtClean="0"/>
              <a:t>wavefunction</a:t>
            </a:r>
            <a:r>
              <a:rPr lang="en-US" dirty="0" smtClean="0"/>
              <a:t> of the </a:t>
            </a:r>
            <a:r>
              <a:rPr lang="en-US" dirty="0"/>
              <a:t>N-1 </a:t>
            </a:r>
            <a:r>
              <a:rPr lang="en-US" dirty="0" smtClean="0"/>
              <a:t>electron final state including phonons of momentum k and a free electron in the vacuum.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N electron state, the new “ground state</a:t>
            </a:r>
            <a:r>
              <a:rPr lang="en-US" dirty="0" smtClean="0"/>
              <a:t>”, </a:t>
            </a:r>
            <a:r>
              <a:rPr lang="en-US" dirty="0"/>
              <a:t>is </a:t>
            </a:r>
            <a:r>
              <a:rPr lang="en-US" dirty="0" err="1"/>
              <a:t>metastable</a:t>
            </a:r>
            <a:r>
              <a:rPr lang="en-US" dirty="0"/>
              <a:t> due to strong e-ph coupling, inhibition of decay </a:t>
            </a:r>
            <a:r>
              <a:rPr lang="en-US" dirty="0" smtClean="0"/>
              <a:t>to the original ground state by </a:t>
            </a:r>
            <a:r>
              <a:rPr lang="en-US" dirty="0"/>
              <a:t>photon emission </a:t>
            </a:r>
            <a:r>
              <a:rPr lang="en-US" dirty="0" smtClean="0"/>
              <a:t>(NEA surface) </a:t>
            </a:r>
            <a:r>
              <a:rPr lang="en-US" dirty="0"/>
              <a:t>and inhibition of direct emission to the vacuum due to kinematic </a:t>
            </a:r>
            <a:r>
              <a:rPr lang="en-US" dirty="0" smtClean="0"/>
              <a:t>constraints.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-38100" y="76200"/>
            <a:ext cx="9372600" cy="1090613"/>
          </a:xfrm>
        </p:spPr>
        <p:txBody>
          <a:bodyPr/>
          <a:lstStyle/>
          <a:p>
            <a:r>
              <a:rPr lang="en-US" smtClean="0"/>
              <a:t>The Surface/Sample is Important for NEA!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47875"/>
            <a:ext cx="76295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990600" y="1295400"/>
            <a:ext cx="1782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Bad Surf?</a:t>
            </a: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19400" y="1066800"/>
            <a:ext cx="15224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Difficult</a:t>
            </a:r>
          </a:p>
          <a:p>
            <a:r>
              <a:rPr lang="en-US"/>
              <a:t>Analysis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5334000" y="1447800"/>
            <a:ext cx="250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Same Answer!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76200" y="4657725"/>
            <a:ext cx="89550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 find the SAME e-ph coupling at RT in our .01% B/C</a:t>
            </a:r>
          </a:p>
          <a:p>
            <a:r>
              <a:rPr lang="en-US"/>
              <a:t>sample as they find in a 3.7% sample! With MUCH</a:t>
            </a:r>
          </a:p>
          <a:p>
            <a:r>
              <a:rPr lang="en-US"/>
              <a:t>better data.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&amp; Conclusions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228600" y="1371600"/>
            <a:ext cx="8686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(Laser) ARPES provides unique information about angle and energy distribution of photoelectrons</a:t>
            </a:r>
          </a:p>
          <a:p>
            <a:pPr>
              <a:buFont typeface="Arial" charset="0"/>
              <a:buChar char="•"/>
            </a:pPr>
            <a:r>
              <a:rPr lang="en-US"/>
              <a:t> Laser ARPES gives unique insight into how NEA materials work</a:t>
            </a:r>
          </a:p>
          <a:p>
            <a:pPr>
              <a:buFont typeface="Arial" charset="0"/>
              <a:buChar char="•"/>
            </a:pPr>
            <a:r>
              <a:rPr lang="en-US"/>
              <a:t> ARPES combined with some ancillary measurements gives a </a:t>
            </a:r>
            <a:r>
              <a:rPr lang="en-US" i="1"/>
              <a:t>very</a:t>
            </a:r>
            <a:r>
              <a:rPr lang="en-US"/>
              <a:t> complete picture of system electronic physics</a:t>
            </a:r>
          </a:p>
          <a:p>
            <a:pPr>
              <a:buFont typeface="Arial" charset="0"/>
              <a:buChar char="•"/>
            </a:pPr>
            <a:r>
              <a:rPr lang="en-US"/>
              <a:t> For H:C[100] there is now a clear program for engineering as well as developing analogous systems</a:t>
            </a:r>
          </a:p>
          <a:p>
            <a:pPr>
              <a:buFont typeface="Arial" charset="0"/>
              <a:buChar char="•"/>
            </a:pPr>
            <a:r>
              <a:rPr lang="en-US"/>
              <a:t> ARPES well suited for identifying “ideal” photocathodes with intrinsically low emittance and high QE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Useful ARPES References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228600" y="16002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“Photoelectron Spectroscopy, Principles and Applications”, Third Edition, Stefan Hüfner, Springer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228600" y="3429000"/>
            <a:ext cx="8686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“Angle-resolved photoemission studies of the cuprate superconductors”, Andrea Damascelli, Zahid Hussain, Zhi-Xun Shen, Rev. Mod. Phys. 75, 473 (2003)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28600" y="5267325"/>
            <a:ext cx="868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“High Resolution ARPES”, Stefan Hüfner, Springer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090613"/>
          </a:xfrm>
        </p:spPr>
        <p:txBody>
          <a:bodyPr/>
          <a:lstStyle/>
          <a:p>
            <a:r>
              <a:rPr lang="en-US" smtClean="0"/>
              <a:t>Fano Resonance Effects?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1219200"/>
            <a:ext cx="19526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8" y="3886200"/>
            <a:ext cx="2457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88" y="4114800"/>
            <a:ext cx="3833812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219200"/>
            <a:ext cx="289560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847" name="Straight Connector 7"/>
          <p:cNvCxnSpPr>
            <a:cxnSpLocks noChangeShapeType="1"/>
          </p:cNvCxnSpPr>
          <p:nvPr/>
        </p:nvCxnSpPr>
        <p:spPr bwMode="auto">
          <a:xfrm rot="5400000">
            <a:off x="2428875" y="2514600"/>
            <a:ext cx="2438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6172200" y="982663"/>
            <a:ext cx="92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Raman</a:t>
            </a:r>
          </a:p>
        </p:txBody>
      </p:sp>
      <p:pic>
        <p:nvPicPr>
          <p:cNvPr id="3584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4572000"/>
            <a:ext cx="211455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6477000"/>
            <a:ext cx="27336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7800" y="4495800"/>
            <a:ext cx="266065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852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3048000" y="3581400"/>
            <a:ext cx="2438400" cy="2286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mtClean="0">
                <a:latin typeface="Palatino Linotype" pitchFamily="18" charset="0"/>
              </a:rPr>
              <a:t>Synchrotron vs. Laser By the Numbers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33513"/>
            <a:ext cx="3733800" cy="4495800"/>
          </a:xfrm>
        </p:spPr>
        <p:txBody>
          <a:bodyPr/>
          <a:lstStyle/>
          <a:p>
            <a:r>
              <a:rPr lang="en-US" sz="1800" smtClean="0">
                <a:latin typeface="Palatino Linotype" pitchFamily="18" charset="0"/>
              </a:rPr>
              <a:t>&lt;=10</a:t>
            </a:r>
            <a:r>
              <a:rPr lang="en-US" sz="1800" baseline="30000" smtClean="0">
                <a:latin typeface="Palatino Linotype" pitchFamily="18" charset="0"/>
              </a:rPr>
              <a:t>13</a:t>
            </a:r>
            <a:r>
              <a:rPr lang="en-US" sz="1800" smtClean="0">
                <a:latin typeface="Palatino Linotype" pitchFamily="18" charset="0"/>
              </a:rPr>
              <a:t> photons/second</a:t>
            </a:r>
          </a:p>
          <a:p>
            <a:r>
              <a:rPr lang="en-US" sz="1800" smtClean="0">
                <a:latin typeface="Palatino Linotype" pitchFamily="18" charset="0"/>
              </a:rPr>
              <a:t>At ~5-10 meV resolution (for bright samples at peak ring current)</a:t>
            </a:r>
          </a:p>
          <a:p>
            <a:r>
              <a:rPr lang="en-US" sz="1800" smtClean="0">
                <a:latin typeface="Palatino Linotype" pitchFamily="18" charset="0"/>
              </a:rPr>
              <a:t>15-25 eV photon energy</a:t>
            </a:r>
          </a:p>
          <a:p>
            <a:r>
              <a:rPr lang="en-US" sz="1800" smtClean="0">
                <a:latin typeface="Palatino Linotype" pitchFamily="18" charset="0"/>
              </a:rPr>
              <a:t>~100 </a:t>
            </a:r>
            <a:r>
              <a:rPr lang="en-US" sz="1800" smtClean="0">
                <a:latin typeface="Symbol" pitchFamily="18" charset="2"/>
              </a:rPr>
              <a:t>m</a:t>
            </a:r>
            <a:r>
              <a:rPr lang="en-US" sz="1800" smtClean="0">
                <a:latin typeface="Palatino Linotype" pitchFamily="18" charset="0"/>
              </a:rPr>
              <a:t>m</a:t>
            </a:r>
            <a:r>
              <a:rPr lang="en-US" sz="2000" baseline="30000" smtClean="0">
                <a:latin typeface="Palatino Linotype" pitchFamily="18" charset="0"/>
              </a:rPr>
              <a:t>2</a:t>
            </a:r>
            <a:r>
              <a:rPr lang="en-US" sz="2000" smtClean="0">
                <a:latin typeface="Palatino Linotype" pitchFamily="18" charset="0"/>
              </a:rPr>
              <a:t> </a:t>
            </a:r>
            <a:r>
              <a:rPr lang="en-US" sz="1800" smtClean="0">
                <a:latin typeface="Palatino Linotype" pitchFamily="18" charset="0"/>
              </a:rPr>
              <a:t>spot size</a:t>
            </a:r>
            <a:endParaRPr lang="en-US" sz="1600" smtClean="0">
              <a:latin typeface="Palatino Linotype" pitchFamily="18" charset="0"/>
            </a:endParaRPr>
          </a:p>
          <a:p>
            <a:r>
              <a:rPr lang="en-US" sz="1800" smtClean="0">
                <a:latin typeface="Palatino Linotype" pitchFamily="18" charset="0"/>
              </a:rPr>
              <a:t>~10 Angstrom Probing Depth</a:t>
            </a:r>
          </a:p>
          <a:p>
            <a:r>
              <a:rPr lang="en-US" sz="1800" smtClean="0">
                <a:latin typeface="Palatino Linotype" pitchFamily="18" charset="0"/>
              </a:rPr>
              <a:t>&gt;=.01 Inv Angstrom k resolution</a:t>
            </a:r>
          </a:p>
          <a:p>
            <a:r>
              <a:rPr lang="en-US" sz="1800" smtClean="0">
                <a:latin typeface="Palatino Linotype" pitchFamily="18" charset="0"/>
              </a:rPr>
              <a:t>300 ps to 2 ns pulse duration</a:t>
            </a:r>
          </a:p>
          <a:p>
            <a:r>
              <a:rPr lang="en-US" sz="1800" smtClean="0">
                <a:latin typeface="Palatino Linotype" pitchFamily="18" charset="0"/>
              </a:rPr>
              <a:t>52.5 MHz rep rate</a:t>
            </a:r>
          </a:p>
          <a:p>
            <a:r>
              <a:rPr lang="en-US" sz="1800" smtClean="0">
                <a:latin typeface="Palatino Linotype" pitchFamily="18" charset="0"/>
              </a:rPr>
              <a:t>Horizontal Polarization</a:t>
            </a:r>
          </a:p>
          <a:p>
            <a:r>
              <a:rPr lang="en-US" sz="1800" smtClean="0">
                <a:latin typeface="Palatino Linotype" pitchFamily="18" charset="0"/>
              </a:rPr>
              <a:t>Lives at a large, communal facility</a:t>
            </a:r>
          </a:p>
          <a:p>
            <a:r>
              <a:rPr lang="en-US" sz="1800" smtClean="0">
                <a:latin typeface="Palatino Linotype" pitchFamily="18" charset="0"/>
              </a:rPr>
              <a:t>Multiple BZ Coverage</a:t>
            </a:r>
          </a:p>
          <a:p>
            <a:endParaRPr lang="en-US" sz="1800" smtClean="0">
              <a:latin typeface="Palatino Linotype" pitchFamily="18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57313"/>
            <a:ext cx="3962400" cy="5562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~10</a:t>
            </a:r>
            <a:r>
              <a:rPr lang="en-US" sz="1800" baseline="30000" smtClean="0">
                <a:latin typeface="Palatino Linotype" pitchFamily="18" charset="0"/>
              </a:rPr>
              <a:t>15</a:t>
            </a:r>
            <a:r>
              <a:rPr lang="en-US" sz="1800" smtClean="0">
                <a:latin typeface="Palatino Linotype" pitchFamily="18" charset="0"/>
              </a:rPr>
              <a:t> photons/second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At .5 meV resolution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~6.05 eV photon energy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~10 </a:t>
            </a:r>
            <a:r>
              <a:rPr lang="en-US" sz="1800" smtClean="0">
                <a:latin typeface="Symbol" pitchFamily="18" charset="2"/>
              </a:rPr>
              <a:t>m</a:t>
            </a:r>
            <a:r>
              <a:rPr lang="en-US" sz="1800" smtClean="0">
                <a:latin typeface="Palatino Linotype" pitchFamily="18" charset="0"/>
              </a:rPr>
              <a:t>m</a:t>
            </a:r>
            <a:r>
              <a:rPr lang="en-US" sz="2000" baseline="30000" smtClean="0">
                <a:latin typeface="Palatino Linotype" pitchFamily="18" charset="0"/>
              </a:rPr>
              <a:t>2</a:t>
            </a:r>
            <a:r>
              <a:rPr lang="en-US" sz="2000" smtClean="0">
                <a:latin typeface="Palatino Linotype" pitchFamily="18" charset="0"/>
              </a:rPr>
              <a:t> </a:t>
            </a:r>
            <a:r>
              <a:rPr lang="en-US" sz="1800" smtClean="0">
                <a:latin typeface="Palatino Linotype" pitchFamily="18" charset="0"/>
              </a:rPr>
              <a:t>spot size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Up to 10 nm probing depth (?)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&gt;.001 Å</a:t>
            </a:r>
            <a:r>
              <a:rPr lang="en-US" sz="1600" baseline="30000" smtClean="0">
                <a:latin typeface="Palatino Linotype" pitchFamily="18" charset="0"/>
              </a:rPr>
              <a:t>-1</a:t>
            </a:r>
            <a:r>
              <a:rPr lang="en-US" sz="1800" smtClean="0">
                <a:latin typeface="Palatino Linotype" pitchFamily="18" charset="0"/>
              </a:rPr>
              <a:t> k resolution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2 ps pulses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105 MHz rep rate or integer fractions thereof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Any polarization we want!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Coherent, Gaussian Beam!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Can live on a table top!</a:t>
            </a:r>
          </a:p>
          <a:p>
            <a:pPr>
              <a:lnSpc>
                <a:spcPct val="120000"/>
              </a:lnSpc>
            </a:pPr>
            <a:r>
              <a:rPr lang="en-US" sz="1800" smtClean="0">
                <a:latin typeface="Palatino Linotype" pitchFamily="18" charset="0"/>
              </a:rPr>
              <a:t>~.62 Å</a:t>
            </a:r>
            <a:r>
              <a:rPr lang="en-US" sz="1600" baseline="30000" smtClean="0">
                <a:latin typeface="Palatino Linotype" pitchFamily="18" charset="0"/>
              </a:rPr>
              <a:t>-1</a:t>
            </a:r>
            <a:r>
              <a:rPr lang="en-US" sz="1800" smtClean="0">
                <a:latin typeface="Palatino Linotype" pitchFamily="18" charset="0"/>
              </a:rPr>
              <a:t> max k point reachable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838200" y="746125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U13UB – Undulator + NIM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791200" y="746125"/>
            <a:ext cx="1790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6 eV Laser</a:t>
            </a: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4343400" y="838200"/>
            <a:ext cx="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6872" name="Group 12"/>
          <p:cNvGrpSpPr>
            <a:grpSpLocks/>
          </p:cNvGrpSpPr>
          <p:nvPr/>
        </p:nvGrpSpPr>
        <p:grpSpPr bwMode="auto">
          <a:xfrm>
            <a:off x="4495800" y="1433513"/>
            <a:ext cx="304800" cy="381000"/>
            <a:chOff x="3264" y="3658"/>
            <a:chExt cx="192" cy="240"/>
          </a:xfrm>
        </p:grpSpPr>
        <p:sp>
          <p:nvSpPr>
            <p:cNvPr id="36907" name="Line 8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8" name="Line 11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3" name="Group 13"/>
          <p:cNvGrpSpPr>
            <a:grpSpLocks/>
          </p:cNvGrpSpPr>
          <p:nvPr/>
        </p:nvGrpSpPr>
        <p:grpSpPr bwMode="auto">
          <a:xfrm>
            <a:off x="4495800" y="1814513"/>
            <a:ext cx="304800" cy="381000"/>
            <a:chOff x="3264" y="3658"/>
            <a:chExt cx="192" cy="240"/>
          </a:xfrm>
        </p:grpSpPr>
        <p:sp>
          <p:nvSpPr>
            <p:cNvPr id="36905" name="Line 14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6" name="Line 15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4" name="Group 16"/>
          <p:cNvGrpSpPr>
            <a:grpSpLocks/>
          </p:cNvGrpSpPr>
          <p:nvPr/>
        </p:nvGrpSpPr>
        <p:grpSpPr bwMode="auto">
          <a:xfrm>
            <a:off x="4495800" y="2576513"/>
            <a:ext cx="304800" cy="381000"/>
            <a:chOff x="3264" y="3658"/>
            <a:chExt cx="192" cy="240"/>
          </a:xfrm>
        </p:grpSpPr>
        <p:sp>
          <p:nvSpPr>
            <p:cNvPr id="36903" name="Line 17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4" name="Line 18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5" name="Group 19"/>
          <p:cNvGrpSpPr>
            <a:grpSpLocks/>
          </p:cNvGrpSpPr>
          <p:nvPr/>
        </p:nvGrpSpPr>
        <p:grpSpPr bwMode="auto">
          <a:xfrm>
            <a:off x="4495800" y="2933700"/>
            <a:ext cx="304800" cy="381000"/>
            <a:chOff x="3264" y="3658"/>
            <a:chExt cx="192" cy="240"/>
          </a:xfrm>
        </p:grpSpPr>
        <p:sp>
          <p:nvSpPr>
            <p:cNvPr id="36901" name="Line 20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2" name="Line 21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6" name="Group 22"/>
          <p:cNvGrpSpPr>
            <a:grpSpLocks/>
          </p:cNvGrpSpPr>
          <p:nvPr/>
        </p:nvGrpSpPr>
        <p:grpSpPr bwMode="auto">
          <a:xfrm>
            <a:off x="4495800" y="3338513"/>
            <a:ext cx="304800" cy="381000"/>
            <a:chOff x="3264" y="3658"/>
            <a:chExt cx="192" cy="240"/>
          </a:xfrm>
        </p:grpSpPr>
        <p:sp>
          <p:nvSpPr>
            <p:cNvPr id="36899" name="Line 23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0" name="Line 24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7" name="Group 25"/>
          <p:cNvGrpSpPr>
            <a:grpSpLocks/>
          </p:cNvGrpSpPr>
          <p:nvPr/>
        </p:nvGrpSpPr>
        <p:grpSpPr bwMode="auto">
          <a:xfrm>
            <a:off x="4495800" y="3795713"/>
            <a:ext cx="304800" cy="381000"/>
            <a:chOff x="3264" y="3658"/>
            <a:chExt cx="192" cy="240"/>
          </a:xfrm>
        </p:grpSpPr>
        <p:sp>
          <p:nvSpPr>
            <p:cNvPr id="36897" name="Line 26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8" name="Line 27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8" name="Group 28"/>
          <p:cNvGrpSpPr>
            <a:grpSpLocks/>
          </p:cNvGrpSpPr>
          <p:nvPr/>
        </p:nvGrpSpPr>
        <p:grpSpPr bwMode="auto">
          <a:xfrm>
            <a:off x="4495800" y="4100513"/>
            <a:ext cx="304800" cy="381000"/>
            <a:chOff x="3264" y="3658"/>
            <a:chExt cx="192" cy="240"/>
          </a:xfrm>
        </p:grpSpPr>
        <p:sp>
          <p:nvSpPr>
            <p:cNvPr id="36895" name="Line 29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6" name="Line 30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79" name="Group 31"/>
          <p:cNvGrpSpPr>
            <a:grpSpLocks/>
          </p:cNvGrpSpPr>
          <p:nvPr/>
        </p:nvGrpSpPr>
        <p:grpSpPr bwMode="auto">
          <a:xfrm>
            <a:off x="4495800" y="4862513"/>
            <a:ext cx="304800" cy="381000"/>
            <a:chOff x="3264" y="3658"/>
            <a:chExt cx="192" cy="240"/>
          </a:xfrm>
        </p:grpSpPr>
        <p:sp>
          <p:nvSpPr>
            <p:cNvPr id="36893" name="Line 32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4" name="Line 33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80" name="Group 34"/>
          <p:cNvGrpSpPr>
            <a:grpSpLocks/>
          </p:cNvGrpSpPr>
          <p:nvPr/>
        </p:nvGrpSpPr>
        <p:grpSpPr bwMode="auto">
          <a:xfrm>
            <a:off x="4495800" y="5243513"/>
            <a:ext cx="304800" cy="381000"/>
            <a:chOff x="3264" y="3658"/>
            <a:chExt cx="192" cy="240"/>
          </a:xfrm>
        </p:grpSpPr>
        <p:sp>
          <p:nvSpPr>
            <p:cNvPr id="36891" name="Line 35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Line 36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81" name="Group 37"/>
          <p:cNvGrpSpPr>
            <a:grpSpLocks/>
          </p:cNvGrpSpPr>
          <p:nvPr/>
        </p:nvGrpSpPr>
        <p:grpSpPr bwMode="auto">
          <a:xfrm>
            <a:off x="4519613" y="5608638"/>
            <a:ext cx="304800" cy="381000"/>
            <a:chOff x="3264" y="3658"/>
            <a:chExt cx="192" cy="240"/>
          </a:xfrm>
        </p:grpSpPr>
        <p:sp>
          <p:nvSpPr>
            <p:cNvPr id="36889" name="Line 38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0" name="Line 39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82" name="Text Box 43"/>
          <p:cNvSpPr txBox="1">
            <a:spLocks noChangeArrowheads="1"/>
          </p:cNvSpPr>
          <p:nvPr/>
        </p:nvSpPr>
        <p:spPr bwMode="auto">
          <a:xfrm>
            <a:off x="4419600" y="1966913"/>
            <a:ext cx="463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9933"/>
                </a:solidFill>
              </a:rPr>
              <a:t>~</a:t>
            </a:r>
          </a:p>
        </p:txBody>
      </p:sp>
      <p:grpSp>
        <p:nvGrpSpPr>
          <p:cNvPr id="36883" name="Group 44"/>
          <p:cNvGrpSpPr>
            <a:grpSpLocks/>
          </p:cNvGrpSpPr>
          <p:nvPr/>
        </p:nvGrpSpPr>
        <p:grpSpPr bwMode="auto">
          <a:xfrm>
            <a:off x="381000" y="2576513"/>
            <a:ext cx="304800" cy="381000"/>
            <a:chOff x="3264" y="3658"/>
            <a:chExt cx="192" cy="240"/>
          </a:xfrm>
        </p:grpSpPr>
        <p:sp>
          <p:nvSpPr>
            <p:cNvPr id="36887" name="Line 45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8" name="Line 46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884" name="Group 47"/>
          <p:cNvGrpSpPr>
            <a:grpSpLocks/>
          </p:cNvGrpSpPr>
          <p:nvPr/>
        </p:nvGrpSpPr>
        <p:grpSpPr bwMode="auto">
          <a:xfrm>
            <a:off x="304800" y="5776913"/>
            <a:ext cx="304800" cy="381000"/>
            <a:chOff x="3264" y="3658"/>
            <a:chExt cx="192" cy="240"/>
          </a:xfrm>
        </p:grpSpPr>
        <p:sp>
          <p:nvSpPr>
            <p:cNvPr id="36885" name="Line 48"/>
            <p:cNvSpPr>
              <a:spLocks noChangeShapeType="1"/>
            </p:cNvSpPr>
            <p:nvPr/>
          </p:nvSpPr>
          <p:spPr bwMode="auto">
            <a:xfrm>
              <a:off x="3264" y="3840"/>
              <a:ext cx="48" cy="4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6" name="Line 49"/>
            <p:cNvSpPr>
              <a:spLocks noChangeShapeType="1"/>
            </p:cNvSpPr>
            <p:nvPr/>
          </p:nvSpPr>
          <p:spPr bwMode="auto">
            <a:xfrm flipV="1">
              <a:off x="3312" y="3658"/>
              <a:ext cx="144" cy="24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90613"/>
          </a:xfrm>
        </p:spPr>
        <p:txBody>
          <a:bodyPr/>
          <a:lstStyle/>
          <a:p>
            <a:r>
              <a:rPr lang="en-US" smtClean="0"/>
              <a:t>Quantum Mechanics of ARPES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p:oleObj spid="_x0000_s1026" name="Equation" r:id="rId3" imgW="914400" imgH="215640" progId="Equation.3">
              <p:embed/>
            </p:oleObj>
          </a:graphicData>
        </a:graphic>
      </p:graphicFrame>
      <p:sp>
        <p:nvSpPr>
          <p:cNvPr id="1033" name="TextBox 3"/>
          <p:cNvSpPr txBox="1">
            <a:spLocks noChangeArrowheads="1"/>
          </p:cNvSpPr>
          <p:nvPr/>
        </p:nvSpPr>
        <p:spPr bwMode="auto">
          <a:xfrm>
            <a:off x="381000" y="1066800"/>
            <a:ext cx="8229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Spectral Function, A(k,</a:t>
            </a:r>
            <a:r>
              <a:rPr lang="en-US">
                <a:latin typeface="Symbol" pitchFamily="18" charset="2"/>
              </a:rPr>
              <a:t>w</a:t>
            </a:r>
            <a:r>
              <a:rPr lang="en-US"/>
              <a:t>), is the probability of finding an electron of energy </a:t>
            </a:r>
            <a:r>
              <a:rPr lang="en-US">
                <a:latin typeface="Symbol" pitchFamily="18" charset="2"/>
              </a:rPr>
              <a:t>w</a:t>
            </a:r>
            <a:r>
              <a:rPr lang="en-US"/>
              <a:t> and momentum k when probing the system, in a QM sense. In principle, what is measured is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52400" y="3124200"/>
          <a:ext cx="5280025" cy="806450"/>
        </p:xfrm>
        <a:graphic>
          <a:graphicData uri="http://schemas.openxmlformats.org/presentationml/2006/ole">
            <p:oleObj spid="_x0000_s1027" name="Equation" r:id="rId4" imgW="2577960" imgH="39348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838200" y="5867400"/>
          <a:ext cx="1717675" cy="571500"/>
        </p:xfrm>
        <a:graphic>
          <a:graphicData uri="http://schemas.openxmlformats.org/presentationml/2006/ole">
            <p:oleObj spid="_x0000_s1028" name="Equation" r:id="rId5" imgW="838080" imgH="279360" progId="Equation.3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36550" y="4267200"/>
          <a:ext cx="3060700" cy="422275"/>
        </p:xfrm>
        <a:graphic>
          <a:graphicData uri="http://schemas.openxmlformats.org/presentationml/2006/ole">
            <p:oleObj spid="_x0000_s1029" name="Equation" r:id="rId6" imgW="1752480" imgH="241200" progId="Equation.3">
              <p:embed/>
            </p:oleObj>
          </a:graphicData>
        </a:graphic>
      </p:graphicFrame>
      <p:sp>
        <p:nvSpPr>
          <p:cNvPr id="1034" name="TextBox 8"/>
          <p:cNvSpPr txBox="1">
            <a:spLocks noChangeArrowheads="1"/>
          </p:cNvSpPr>
          <p:nvPr/>
        </p:nvSpPr>
        <p:spPr bwMode="auto">
          <a:xfrm>
            <a:off x="4191000" y="426720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for a non-interacting electron gas</a:t>
            </a: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41313" y="4867275"/>
          <a:ext cx="3468687" cy="604838"/>
        </p:xfrm>
        <a:graphic>
          <a:graphicData uri="http://schemas.openxmlformats.org/presentationml/2006/ole">
            <p:oleObj spid="_x0000_s1030" name="Equation" r:id="rId7" imgW="2552400" imgH="444240" progId="Equation.3">
              <p:embed/>
            </p:oleObj>
          </a:graphicData>
        </a:graphic>
      </p:graphicFrame>
      <p:sp>
        <p:nvSpPr>
          <p:cNvPr id="1035" name="TextBox 10"/>
          <p:cNvSpPr txBox="1">
            <a:spLocks noChangeArrowheads="1"/>
          </p:cNvSpPr>
          <p:nvPr/>
        </p:nvSpPr>
        <p:spPr bwMode="auto">
          <a:xfrm>
            <a:off x="4191000" y="4933950"/>
            <a:ext cx="3486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for a system with interactions</a:t>
            </a:r>
          </a:p>
        </p:txBody>
      </p:sp>
      <p:sp>
        <p:nvSpPr>
          <p:cNvPr id="1036" name="TextBox 11"/>
          <p:cNvSpPr txBox="1">
            <a:spLocks noChangeArrowheads="1"/>
          </p:cNvSpPr>
          <p:nvPr/>
        </p:nvSpPr>
        <p:spPr bwMode="auto">
          <a:xfrm>
            <a:off x="2667000" y="5715000"/>
            <a:ext cx="4800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Dipole transition matrix elements:</a:t>
            </a:r>
          </a:p>
          <a:p>
            <a:r>
              <a:rPr lang="en-US" sz="1600"/>
              <a:t>Intensity of photocurrent depends on photon beam polarization, angle of incidence, energy, symmetry of electronic states…</a:t>
            </a:r>
          </a:p>
        </p:txBody>
      </p:sp>
      <p:cxnSp>
        <p:nvCxnSpPr>
          <p:cNvPr id="1037" name="Straight Connector 13"/>
          <p:cNvCxnSpPr>
            <a:cxnSpLocks noChangeShapeType="1"/>
          </p:cNvCxnSpPr>
          <p:nvPr/>
        </p:nvCxnSpPr>
        <p:spPr bwMode="auto">
          <a:xfrm>
            <a:off x="0" y="4114800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8" name="Straight Connector 15"/>
          <p:cNvCxnSpPr>
            <a:cxnSpLocks noChangeShapeType="1"/>
          </p:cNvCxnSpPr>
          <p:nvPr/>
        </p:nvCxnSpPr>
        <p:spPr bwMode="auto">
          <a:xfrm>
            <a:off x="0" y="5638800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5943600" y="3124200"/>
          <a:ext cx="3043238" cy="806450"/>
        </p:xfrm>
        <a:graphic>
          <a:graphicData uri="http://schemas.openxmlformats.org/presentationml/2006/ole">
            <p:oleObj spid="_x0000_s1031" name="Equation" r:id="rId8" imgW="1485720" imgH="393480" progId="Equation.3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144000" cy="1090613"/>
          </a:xfrm>
        </p:spPr>
        <p:txBody>
          <a:bodyPr/>
          <a:lstStyle/>
          <a:p>
            <a:r>
              <a:rPr lang="en-US" dirty="0" smtClean="0"/>
              <a:t>Kinematics of ARPES (For 2D Emission)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105400" y="3751263"/>
          <a:ext cx="3663950" cy="731837"/>
        </p:xfrm>
        <a:graphic>
          <a:graphicData uri="http://schemas.openxmlformats.org/presentationml/2006/ole">
            <p:oleObj spid="_x0000_s2050" name="Equation" r:id="rId3" imgW="1333440" imgH="26640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486400" y="2913063"/>
          <a:ext cx="2846388" cy="563562"/>
        </p:xfrm>
        <a:graphic>
          <a:graphicData uri="http://schemas.openxmlformats.org/presentationml/2006/ole">
            <p:oleObj spid="_x0000_s2051" name="Equation" r:id="rId4" imgW="1091880" imgH="215640" progId="Equation.3">
              <p:embed/>
            </p:oleObj>
          </a:graphicData>
        </a:graphic>
      </p:graphicFrame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5"/>
          <a:srcRect l="11200" r="800"/>
          <a:stretch>
            <a:fillRect/>
          </a:stretch>
        </p:blipFill>
        <p:spPr bwMode="auto">
          <a:xfrm>
            <a:off x="76200" y="1541463"/>
            <a:ext cx="45720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1617663"/>
            <a:ext cx="38862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ＭＳ Ｐゴシック" pitchFamily="-112" charset="-128"/>
              </a:rPr>
              <a:t>Experimentally, we access </a:t>
            </a:r>
            <a:r>
              <a:rPr lang="en-US" dirty="0" smtClean="0">
                <a:ea typeface="ＭＳ Ｐゴシック" pitchFamily="-112" charset="-128"/>
              </a:rPr>
              <a:t>I(</a:t>
            </a:r>
            <a:r>
              <a:rPr lang="en-US" dirty="0" smtClean="0">
                <a:latin typeface="Symbol" pitchFamily="18" charset="2"/>
                <a:ea typeface="ＭＳ Ｐゴシック" pitchFamily="-112" charset="-128"/>
              </a:rPr>
              <a:t>Q</a:t>
            </a:r>
            <a:r>
              <a:rPr lang="en-US" dirty="0" smtClean="0">
                <a:latin typeface="+mn-lt"/>
                <a:ea typeface="ＭＳ Ｐゴシック" pitchFamily="-112" charset="-128"/>
              </a:rPr>
              <a:t>,</a:t>
            </a:r>
            <a:r>
              <a:rPr lang="en-US" dirty="0" smtClean="0">
                <a:latin typeface="Symbol" pitchFamily="18" charset="2"/>
                <a:ea typeface="ＭＳ Ｐゴシック" pitchFamily="-112" charset="-128"/>
              </a:rPr>
              <a:t>F</a:t>
            </a:r>
            <a:r>
              <a:rPr lang="en-US" dirty="0" smtClean="0">
                <a:latin typeface="+mn-lt"/>
                <a:ea typeface="ＭＳ Ｐゴシック" pitchFamily="-112" charset="-128"/>
              </a:rPr>
              <a:t>,KE</a:t>
            </a:r>
            <a:r>
              <a:rPr lang="en-US" dirty="0">
                <a:latin typeface="+mn-lt"/>
                <a:ea typeface="ＭＳ Ｐゴシック" pitchFamily="-112" charset="-128"/>
              </a:rPr>
              <a:t>)</a:t>
            </a:r>
            <a:endParaRPr lang="en-US" dirty="0">
              <a:ea typeface="ＭＳ Ｐゴシック" pitchFamily="-112" charset="-128"/>
            </a:endParaRP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1295400" y="4724400"/>
            <a:ext cx="64531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Work backwards from (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dirty="0"/>
              <a:t>, KE) to (k, E</a:t>
            </a:r>
            <a:r>
              <a:rPr lang="en-US" baseline="-25000" dirty="0"/>
              <a:t>B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5410200"/>
            <a:ext cx="8630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analyzer takes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=±6º, small slices in </a:t>
            </a:r>
            <a:r>
              <a:rPr lang="en-US" dirty="0" smtClean="0">
                <a:latin typeface="Symbol" pitchFamily="18" charset="2"/>
              </a:rPr>
              <a:t>F (~.1</a:t>
            </a:r>
            <a:r>
              <a:rPr lang="en-US" dirty="0" smtClean="0">
                <a:latin typeface="Arial"/>
                <a:cs typeface="Arial"/>
              </a:rPr>
              <a:t>º</a:t>
            </a:r>
            <a:r>
              <a:rPr lang="en-US" dirty="0" smtClean="0">
                <a:latin typeface="Symbol" pitchFamily="18" charset="2"/>
              </a:rPr>
              <a:t>-1</a:t>
            </a:r>
            <a:r>
              <a:rPr lang="en-US" dirty="0" smtClean="0">
                <a:latin typeface="Arial"/>
                <a:cs typeface="Arial"/>
              </a:rPr>
              <a:t>º</a:t>
            </a:r>
            <a:r>
              <a:rPr lang="en-US" dirty="0" smtClean="0">
                <a:latin typeface="Symbol" pitchFamily="18" charset="2"/>
              </a:rPr>
              <a:t>)</a:t>
            </a:r>
          </a:p>
          <a:p>
            <a:r>
              <a:rPr lang="en-US" dirty="0" smtClean="0"/>
              <a:t>Latest Models can take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=±30º in one scan!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090613"/>
          </a:xfrm>
        </p:spPr>
        <p:txBody>
          <a:bodyPr/>
          <a:lstStyle/>
          <a:p>
            <a:r>
              <a:rPr lang="en-US" dirty="0" smtClean="0"/>
              <a:t>Example 2 – Metals (He lamp)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066800"/>
            <a:ext cx="52117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886200"/>
            <a:ext cx="70389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6172200"/>
            <a:ext cx="34480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6191250"/>
            <a:ext cx="3714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6400800"/>
            <a:ext cx="4791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82000" cy="1090613"/>
          </a:xfrm>
        </p:spPr>
        <p:txBody>
          <a:bodyPr/>
          <a:lstStyle/>
          <a:p>
            <a:r>
              <a:rPr lang="en-US" smtClean="0"/>
              <a:t>Example 1 – Oxide (Synchrotron)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882775"/>
            <a:ext cx="86106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457200" y="1295400"/>
            <a:ext cx="420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Energy Distribution Curves (EDC’s)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4648200" y="1143000"/>
            <a:ext cx="42656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Fermi Surface</a:t>
            </a:r>
          </a:p>
          <a:p>
            <a:pPr algn="ctr"/>
            <a:r>
              <a:rPr lang="en-US" sz="1600"/>
              <a:t>From momentum distribution curves (MDC’s)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90613"/>
          </a:xfrm>
        </p:spPr>
        <p:txBody>
          <a:bodyPr/>
          <a:lstStyle/>
          <a:p>
            <a:r>
              <a:rPr lang="en-US" smtClean="0"/>
              <a:t>Relevance to Photocathodes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08225" y="2971800"/>
          <a:ext cx="1692275" cy="460375"/>
        </p:xfrm>
        <a:graphic>
          <a:graphicData uri="http://schemas.openxmlformats.org/presentationml/2006/ole">
            <p:oleObj spid="_x0000_s3074" name="Equation" r:id="rId3" imgW="888840" imgH="241200" progId="Equation.3">
              <p:embed/>
            </p:oleObj>
          </a:graphicData>
        </a:graphic>
      </p:graphicFrame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28600" y="838200"/>
            <a:ext cx="8839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Assuming emission is the same at every point illuminated by the photon spot, the total </a:t>
            </a:r>
            <a:r>
              <a:rPr lang="en-US" dirty="0" smtClean="0"/>
              <a:t>phase </a:t>
            </a:r>
            <a:r>
              <a:rPr lang="en-US" dirty="0"/>
              <a:t>space occupied by the photoelectron beam at the surface of the </a:t>
            </a:r>
            <a:r>
              <a:rPr lang="en-US" dirty="0" smtClean="0"/>
              <a:t>photocathode, on the FS, can be expressed as:</a:t>
            </a:r>
            <a:endParaRPr lang="en-US" dirty="0"/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152400" y="3886200"/>
            <a:ext cx="88122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proportionality can be made equality by combining ARPES with a photocurrent </a:t>
            </a:r>
            <a:r>
              <a:rPr lang="en-US" sz="2400" dirty="0" smtClean="0"/>
              <a:t>measurement and photon flux </a:t>
            </a:r>
            <a:r>
              <a:rPr lang="en-US" sz="2400" dirty="0"/>
              <a:t>to give an overall scale </a:t>
            </a:r>
            <a:r>
              <a:rPr lang="en-US" sz="2400" dirty="0" smtClean="0"/>
              <a:t>(Quantum Efficiency).</a:t>
            </a:r>
            <a:endParaRPr lang="en-US" sz="2400" dirty="0"/>
          </a:p>
          <a:p>
            <a:pPr>
              <a:buFont typeface="Arial" charset="0"/>
              <a:buChar char="•"/>
            </a:pPr>
            <a:r>
              <a:rPr lang="en-US" sz="2400" u="sng" dirty="0" smtClean="0"/>
              <a:t>For </a:t>
            </a:r>
            <a:r>
              <a:rPr lang="en-US" sz="2400" u="sng" dirty="0"/>
              <a:t>a crystal, the </a:t>
            </a:r>
            <a:r>
              <a:rPr lang="en-US" sz="2400" u="sng" dirty="0" smtClean="0"/>
              <a:t>total </a:t>
            </a:r>
            <a:r>
              <a:rPr lang="en-US" sz="2400" u="sng" dirty="0" err="1" smtClean="0"/>
              <a:t>emittance</a:t>
            </a:r>
            <a:r>
              <a:rPr lang="en-US" sz="2400" u="sng" dirty="0" smtClean="0"/>
              <a:t> </a:t>
            </a:r>
            <a:r>
              <a:rPr lang="en-US" sz="2400" u="sng" dirty="0"/>
              <a:t>will generally </a:t>
            </a:r>
            <a:r>
              <a:rPr lang="en-US" sz="2400" u="sng" dirty="0" smtClean="0"/>
              <a:t>be a highly nontrivial function of energies and angles</a:t>
            </a:r>
            <a:r>
              <a:rPr lang="en-US" sz="2400" u="sng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n-US" sz="2400" dirty="0" smtClean="0"/>
              <a:t>For simple systems ARPES gives an “instant” answer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2895600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/>
              <a:t>mm </a:t>
            </a:r>
            <a:r>
              <a:rPr lang="en-US" dirty="0" smtClean="0"/>
              <a:t>x </a:t>
            </a:r>
            <a:r>
              <a:rPr lang="en-US" dirty="0" err="1" smtClean="0"/>
              <a:t>mrad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9387"/>
            <a:ext cx="8382000" cy="1090613"/>
          </a:xfrm>
        </p:spPr>
        <p:txBody>
          <a:bodyPr/>
          <a:lstStyle/>
          <a:p>
            <a:r>
              <a:rPr lang="en-US" dirty="0" smtClean="0"/>
              <a:t>Photoemission at BNL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1431</Words>
  <Application>Microsoft Office PowerPoint</Application>
  <PresentationFormat>On-screen Show (4:3)</PresentationFormat>
  <Paragraphs>236</Paragraphs>
  <Slides>37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Blank Presentation</vt:lpstr>
      <vt:lpstr>Equation</vt:lpstr>
      <vt:lpstr>Microsoft Equation 3.0</vt:lpstr>
      <vt:lpstr>Photo Editor Photo</vt:lpstr>
      <vt:lpstr>Applications of Laser and Synchrotron Based ARPES to Photocathode Research</vt:lpstr>
      <vt:lpstr>Outline of My Talk</vt:lpstr>
      <vt:lpstr>(Photo)Electron Spectroscopy at BNL</vt:lpstr>
      <vt:lpstr>Quantum Mechanics of ARPES</vt:lpstr>
      <vt:lpstr>Kinematics of ARPES (For 2D Emission)</vt:lpstr>
      <vt:lpstr>Example 2 – Metals (He lamp)</vt:lpstr>
      <vt:lpstr>Example 1 – Oxide (Synchrotron)</vt:lpstr>
      <vt:lpstr>Relevance to Photocathodes</vt:lpstr>
      <vt:lpstr>Photoemission at BNL</vt:lpstr>
      <vt:lpstr>Synchrotron Based ARPES at U13B</vt:lpstr>
      <vt:lpstr>Slide 11</vt:lpstr>
      <vt:lpstr>Slide 12</vt:lpstr>
      <vt:lpstr>Slide 13</vt:lpstr>
      <vt:lpstr>6 eV Laser Based ARPES at U13B</vt:lpstr>
      <vt:lpstr>Slide 15</vt:lpstr>
      <vt:lpstr>Slide 16</vt:lpstr>
      <vt:lpstr>One Reason to Use Both Light Sources</vt:lpstr>
      <vt:lpstr>H:C(B)[100] – Hydrogen Terminated, Boron Doped Diamond</vt:lpstr>
      <vt:lpstr>Our Boron Doped Diamond Sample</vt:lpstr>
      <vt:lpstr>Crystal, Band Structure and BZ</vt:lpstr>
      <vt:lpstr>Projection of k-space onto [100] Surface</vt:lpstr>
      <vt:lpstr>Synchrotron Measurement of BDD</vt:lpstr>
      <vt:lpstr>Slide 23</vt:lpstr>
      <vt:lpstr>Laser ARPES on BDD at Room Temp</vt:lpstr>
      <vt:lpstr>EDC at Normal Emission</vt:lpstr>
      <vt:lpstr>This is (Almost) a Text Book Analysis</vt:lpstr>
      <vt:lpstr>Franck-Condon Analysis</vt:lpstr>
      <vt:lpstr>Find the Boson (Optical Phonon)</vt:lpstr>
      <vt:lpstr>Our Raman Data</vt:lpstr>
      <vt:lpstr>Excitation in the Bulk</vt:lpstr>
      <vt:lpstr>Emission at the Surface</vt:lpstr>
      <vt:lpstr>Quantum Mechanics</vt:lpstr>
      <vt:lpstr>The Surface/Sample is Important for NEA!</vt:lpstr>
      <vt:lpstr>Summary &amp; Conclusions</vt:lpstr>
      <vt:lpstr>Useful ARPES References</vt:lpstr>
      <vt:lpstr>Fano Resonance Effects?</vt:lpstr>
      <vt:lpstr>Synchrotron vs. Laser By the Numbers</vt:lpstr>
    </vt:vector>
  </TitlesOfParts>
  <Company>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arpes</cp:lastModifiedBy>
  <cp:revision>185</cp:revision>
  <cp:lastPrinted>2007-07-02T19:06:14Z</cp:lastPrinted>
  <dcterms:created xsi:type="dcterms:W3CDTF">2007-06-28T20:22:43Z</dcterms:created>
  <dcterms:modified xsi:type="dcterms:W3CDTF">2010-10-12T12:16:23Z</dcterms:modified>
</cp:coreProperties>
</file>