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8"/>
  </p:notesMasterIdLst>
  <p:sldIdLst>
    <p:sldId id="4758" r:id="rId5"/>
    <p:sldId id="4771" r:id="rId6"/>
    <p:sldId id="5905" r:id="rId7"/>
    <p:sldId id="5898" r:id="rId8"/>
    <p:sldId id="5881" r:id="rId9"/>
    <p:sldId id="5892" r:id="rId10"/>
    <p:sldId id="5882" r:id="rId11"/>
    <p:sldId id="5893" r:id="rId12"/>
    <p:sldId id="5894" r:id="rId13"/>
    <p:sldId id="5895" r:id="rId14"/>
    <p:sldId id="5896" r:id="rId15"/>
    <p:sldId id="5897" r:id="rId16"/>
    <p:sldId id="5885" r:id="rId17"/>
    <p:sldId id="5891" r:id="rId18"/>
    <p:sldId id="5884" r:id="rId19"/>
    <p:sldId id="5899" r:id="rId20"/>
    <p:sldId id="5900" r:id="rId21"/>
    <p:sldId id="5906" r:id="rId22"/>
    <p:sldId id="4782" r:id="rId23"/>
    <p:sldId id="5902" r:id="rId24"/>
    <p:sldId id="5903" r:id="rId25"/>
    <p:sldId id="5904" r:id="rId26"/>
    <p:sldId id="47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61" d="100"/>
          <a:sy n="161" d="100"/>
        </p:scale>
        <p:origin x="268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97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049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  <p:sldLayoutId id="21474836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Simulations for Detector Cooling Requirements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Girish Gowda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EIC User Group &amp; </a:t>
            </a:r>
            <a:r>
              <a:rPr lang="en-US" dirty="0" err="1"/>
              <a:t>ePIC</a:t>
            </a:r>
            <a:r>
              <a:rPr lang="en-US" dirty="0"/>
              <a:t> Joint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F6C8D-147E-3AEF-38BC-FEFD11535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F881-13A1-76C8-44AC-CF1D6B28A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C4471-3BB9-557E-FA3E-843CD004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8BC91B-CC6E-A629-C5D7-A13BAD661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930590"/>
              </p:ext>
            </p:extLst>
          </p:nvPr>
        </p:nvGraphicFramePr>
        <p:xfrm>
          <a:off x="598562" y="1028178"/>
          <a:ext cx="11111655" cy="1102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5707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1033843068"/>
                    </a:ext>
                  </a:extLst>
                </a:gridCol>
                <a:gridCol w="1632155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1769806">
                  <a:extLst>
                    <a:ext uri="{9D8B030D-6E8A-4147-A177-3AD203B41FA5}">
                      <a16:colId xmlns:a16="http://schemas.microsoft.com/office/drawing/2014/main" val="1711922075"/>
                    </a:ext>
                  </a:extLst>
                </a:gridCol>
                <a:gridCol w="1651820">
                  <a:extLst>
                    <a:ext uri="{9D8B030D-6E8A-4147-A177-3AD203B41FA5}">
                      <a16:colId xmlns:a16="http://schemas.microsoft.com/office/drawing/2014/main" val="406860462"/>
                    </a:ext>
                  </a:extLst>
                </a:gridCol>
                <a:gridCol w="1582993">
                  <a:extLst>
                    <a:ext uri="{9D8B030D-6E8A-4147-A177-3AD203B41FA5}">
                      <a16:colId xmlns:a16="http://schemas.microsoft.com/office/drawing/2014/main" val="3397056587"/>
                    </a:ext>
                  </a:extLst>
                </a:gridCol>
                <a:gridCol w="1681316">
                  <a:extLst>
                    <a:ext uri="{9D8B030D-6E8A-4147-A177-3AD203B41FA5}">
                      <a16:colId xmlns:a16="http://schemas.microsoft.com/office/drawing/2014/main" val="2177240809"/>
                    </a:ext>
                  </a:extLst>
                </a:gridCol>
              </a:tblGrid>
              <a:tr h="3494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Water flow rate </a:t>
                      </a:r>
                    </a:p>
                    <a:p>
                      <a:pPr algn="ctr"/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litre</a:t>
                      </a:r>
                      <a:r>
                        <a:rPr lang="en-US" sz="1400" dirty="0"/>
                        <a:t>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Flow velocity</a:t>
                      </a:r>
                    </a:p>
                    <a:p>
                      <a:pPr algn="ctr"/>
                      <a:r>
                        <a:rPr lang="en-US" sz="1400" dirty="0"/>
                        <a:t>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Tube Length</a:t>
                      </a:r>
                    </a:p>
                    <a:p>
                      <a:pPr algn="ctr"/>
                      <a:r>
                        <a:rPr lang="en-US" sz="1400" dirty="0"/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Pressure drop</a:t>
                      </a:r>
                    </a:p>
                    <a:p>
                      <a:pPr algn="ctr"/>
                      <a:r>
                        <a:rPr lang="en-US" sz="1400" dirty="0"/>
                        <a:t> (psi)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Temperature rise (C)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SiPM</a:t>
                      </a:r>
                      <a:r>
                        <a:rPr lang="en-US" sz="1400" dirty="0"/>
                        <a:t>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3FB39C-8EEC-DA47-421A-4D55E42154FD}"/>
              </a:ext>
            </a:extLst>
          </p:cNvPr>
          <p:cNvSpPr txBox="1"/>
          <p:nvPr/>
        </p:nvSpPr>
        <p:spPr>
          <a:xfrm>
            <a:off x="641922" y="2348171"/>
            <a:ext cx="307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CFD Data 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F8B27-42F9-2387-FB5E-AB6E0E43E19A}"/>
              </a:ext>
            </a:extLst>
          </p:cNvPr>
          <p:cNvSpPr txBox="1"/>
          <p:nvPr/>
        </p:nvSpPr>
        <p:spPr>
          <a:xfrm>
            <a:off x="598564" y="620402"/>
            <a:ext cx="307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Technical Data 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9352549-73EC-8CF8-78BB-5AC6DA6FD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193565"/>
              </p:ext>
            </p:extLst>
          </p:nvPr>
        </p:nvGraphicFramePr>
        <p:xfrm>
          <a:off x="598561" y="2815391"/>
          <a:ext cx="11111655" cy="1102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5707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1033843068"/>
                    </a:ext>
                  </a:extLst>
                </a:gridCol>
                <a:gridCol w="1632155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1769806">
                  <a:extLst>
                    <a:ext uri="{9D8B030D-6E8A-4147-A177-3AD203B41FA5}">
                      <a16:colId xmlns:a16="http://schemas.microsoft.com/office/drawing/2014/main" val="1711922075"/>
                    </a:ext>
                  </a:extLst>
                </a:gridCol>
                <a:gridCol w="1651820">
                  <a:extLst>
                    <a:ext uri="{9D8B030D-6E8A-4147-A177-3AD203B41FA5}">
                      <a16:colId xmlns:a16="http://schemas.microsoft.com/office/drawing/2014/main" val="406860462"/>
                    </a:ext>
                  </a:extLst>
                </a:gridCol>
                <a:gridCol w="1582993">
                  <a:extLst>
                    <a:ext uri="{9D8B030D-6E8A-4147-A177-3AD203B41FA5}">
                      <a16:colId xmlns:a16="http://schemas.microsoft.com/office/drawing/2014/main" val="3397056587"/>
                    </a:ext>
                  </a:extLst>
                </a:gridCol>
                <a:gridCol w="1681316">
                  <a:extLst>
                    <a:ext uri="{9D8B030D-6E8A-4147-A177-3AD203B41FA5}">
                      <a16:colId xmlns:a16="http://schemas.microsoft.com/office/drawing/2014/main" val="2177240809"/>
                    </a:ext>
                  </a:extLst>
                </a:gridCol>
              </a:tblGrid>
              <a:tr h="3494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Water flow rate </a:t>
                      </a:r>
                    </a:p>
                    <a:p>
                      <a:pPr algn="ctr"/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litre</a:t>
                      </a:r>
                      <a:r>
                        <a:rPr lang="en-US" sz="1400" dirty="0"/>
                        <a:t>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Flow velocity</a:t>
                      </a:r>
                    </a:p>
                    <a:p>
                      <a:pPr algn="ctr"/>
                      <a:r>
                        <a:rPr lang="en-US" sz="1400" dirty="0"/>
                        <a:t>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Tube Length</a:t>
                      </a:r>
                    </a:p>
                    <a:p>
                      <a:pPr algn="ctr"/>
                      <a:r>
                        <a:rPr lang="en-US" sz="1400" dirty="0"/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Pressure drop</a:t>
                      </a:r>
                    </a:p>
                    <a:p>
                      <a:pPr algn="ctr"/>
                      <a:r>
                        <a:rPr lang="en-US" sz="1400" dirty="0"/>
                        <a:t> (psi)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Temperature rise (C)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Half FEB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SiPM</a:t>
                      </a:r>
                      <a:r>
                        <a:rPr lang="en-US" sz="1400" dirty="0"/>
                        <a:t>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110378-5EE9-E82F-5570-A87624F7010F}"/>
              </a:ext>
            </a:extLst>
          </p:cNvPr>
          <p:cNvSpPr txBox="1"/>
          <p:nvPr/>
        </p:nvSpPr>
        <p:spPr>
          <a:xfrm>
            <a:off x="571500" y="4119734"/>
            <a:ext cx="421994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rtl="0" eaLnBrk="1" fontAlgn="b" latinLnBrk="0" hangingPunct="1">
              <a:buNone/>
            </a:pPr>
            <a:r>
              <a:rPr lang="en-US" sz="1600" b="1" dirty="0">
                <a:solidFill>
                  <a:srgbClr val="000000"/>
                </a:solidFill>
              </a:rPr>
              <a:t>Material</a:t>
            </a:r>
            <a:r>
              <a:rPr lang="en-US" sz="1600" b="1" i="0" u="none" strike="noStrike" kern="1200" dirty="0">
                <a:solidFill>
                  <a:srgbClr val="000000"/>
                </a:solidFill>
                <a:effectLst/>
              </a:rPr>
              <a:t>s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Copper thickness (10 %) in FEB</a:t>
            </a: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Copper thickness (5%) in </a:t>
            </a:r>
            <a:r>
              <a:rPr lang="en-US" sz="1600" b="0" i="0" u="none" strike="noStrike" kern="1200" dirty="0" err="1">
                <a:solidFill>
                  <a:srgbClr val="000000"/>
                </a:solidFill>
                <a:effectLst/>
              </a:rPr>
              <a:t>SiPM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Board</a:t>
            </a:r>
          </a:p>
          <a:p>
            <a:pPr marL="0" algn="l" rtl="0" eaLnBrk="1" fontAlgn="b" latinLnBrk="0" hangingPunct="1">
              <a:buNone/>
            </a:pPr>
            <a:r>
              <a:rPr lang="en-US" sz="1600" dirty="0">
                <a:solidFill>
                  <a:srgbClr val="000000"/>
                </a:solidFill>
              </a:rPr>
              <a:t>FEB and </a:t>
            </a:r>
            <a:r>
              <a:rPr lang="en-US" sz="1600" dirty="0" err="1">
                <a:solidFill>
                  <a:srgbClr val="000000"/>
                </a:solidFill>
              </a:rPr>
              <a:t>SiPM</a:t>
            </a:r>
            <a:r>
              <a:rPr lang="en-US" sz="1600" dirty="0">
                <a:solidFill>
                  <a:srgbClr val="000000"/>
                </a:solidFill>
              </a:rPr>
              <a:t> Board thickness : 2 mm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</a:t>
            </a:r>
            <a:endParaRPr lang="en-US" sz="1600" b="0" i="0" u="none" strike="noStrike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22347-1A02-08B2-C05B-3E634040BB00}"/>
              </a:ext>
            </a:extLst>
          </p:cNvPr>
          <p:cNvSpPr txBox="1"/>
          <p:nvPr/>
        </p:nvSpPr>
        <p:spPr>
          <a:xfrm>
            <a:off x="571500" y="5343299"/>
            <a:ext cx="4335625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rtl="0" eaLnBrk="1" fontAlgn="b" latinLnBrk="0" hangingPunct="1">
              <a:buNone/>
            </a:pPr>
            <a:r>
              <a:rPr lang="en-US" sz="1600" b="1" dirty="0">
                <a:solidFill>
                  <a:srgbClr val="000000"/>
                </a:solidFill>
              </a:rPr>
              <a:t>Simulation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</a:t>
            </a:r>
            <a:r>
              <a:rPr lang="en-US" sz="1600" dirty="0">
                <a:solidFill>
                  <a:srgbClr val="000000"/>
                </a:solidFill>
              </a:rPr>
              <a:t>opper tubes, heat sink &amp; thermal pad geometry considered</a:t>
            </a:r>
            <a:endParaRPr lang="en-US" sz="1600" b="0" i="0" u="none" strike="noStrike" kern="120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D28C32-B20E-6E43-DE34-749CB7725DC9}"/>
              </a:ext>
            </a:extLst>
          </p:cNvPr>
          <p:cNvSpPr txBox="1"/>
          <p:nvPr/>
        </p:nvSpPr>
        <p:spPr>
          <a:xfrm>
            <a:off x="5788281" y="4221824"/>
            <a:ext cx="501034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rtl="0" eaLnBrk="1" fontAlgn="b" latinLnBrk="0" hangingPunct="1">
              <a:buNone/>
            </a:pPr>
            <a:r>
              <a:rPr lang="en-US" sz="1600" b="1" dirty="0">
                <a:solidFill>
                  <a:srgbClr val="000000"/>
                </a:solidFill>
              </a:rPr>
              <a:t>Cooling</a:t>
            </a:r>
            <a:r>
              <a:rPr lang="en-US" sz="1600" b="1" i="0" u="none" strike="noStrike" kern="1200" dirty="0">
                <a:solidFill>
                  <a:srgbClr val="000000"/>
                </a:solidFill>
                <a:effectLst/>
              </a:rPr>
              <a:t> Requirements:</a:t>
            </a:r>
          </a:p>
          <a:p>
            <a:pPr marL="0" algn="l" rtl="0" eaLnBrk="1" fontAlgn="b" latinLnBrk="0" hangingPunct="1">
              <a:buNone/>
            </a:pPr>
            <a:endParaRPr lang="en-US" sz="1600" b="0" i="0" u="none" strike="noStrike" dirty="0">
              <a:effectLst/>
            </a:endParaRP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Maintain 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FEB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temperature 3 to 5 C above dew point</a:t>
            </a:r>
            <a:endParaRPr lang="en-US" sz="1600" dirty="0"/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Cooling the </a:t>
            </a:r>
            <a:r>
              <a:rPr lang="en-US" sz="1600" b="0" i="0" u="none" strike="noStrike" kern="1200" dirty="0" err="1">
                <a:solidFill>
                  <a:srgbClr val="000000"/>
                </a:solidFill>
                <a:effectLst/>
              </a:rPr>
              <a:t>SiPMs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to be determined</a:t>
            </a:r>
            <a:endParaRPr lang="en-US" sz="16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133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BCB2D-B05C-F70F-12D5-C05E345A9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3220-1D99-833C-5161-6CFD9503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9A0B4-755B-8F3A-7E4E-E9B5DBA1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529E28-8CBD-B0C0-1A4D-5DB6B48369FB}"/>
              </a:ext>
            </a:extLst>
          </p:cNvPr>
          <p:cNvSpPr txBox="1"/>
          <p:nvPr/>
        </p:nvSpPr>
        <p:spPr>
          <a:xfrm>
            <a:off x="6806136" y="4245758"/>
            <a:ext cx="210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SiPM</a:t>
            </a:r>
            <a:r>
              <a:rPr lang="en-US" sz="1600" b="1" dirty="0"/>
              <a:t> Temperature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4C67F9-6A64-1C76-9980-0925424AB567}"/>
              </a:ext>
            </a:extLst>
          </p:cNvPr>
          <p:cNvSpPr txBox="1"/>
          <p:nvPr/>
        </p:nvSpPr>
        <p:spPr>
          <a:xfrm>
            <a:off x="1879750" y="4245758"/>
            <a:ext cx="2223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FEB Temperature 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43A9091-CDBC-A56C-B04E-3332192904FA}"/>
              </a:ext>
            </a:extLst>
          </p:cNvPr>
          <p:cNvGraphicFramePr>
            <a:graphicFrameLocks noGrp="1"/>
          </p:cNvGraphicFramePr>
          <p:nvPr/>
        </p:nvGraphicFramePr>
        <p:xfrm>
          <a:off x="708884" y="4782160"/>
          <a:ext cx="3852636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60701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830349">
                  <a:extLst>
                    <a:ext uri="{9D8B030D-6E8A-4147-A177-3AD203B41FA5}">
                      <a16:colId xmlns:a16="http://schemas.microsoft.com/office/drawing/2014/main" val="3180253672"/>
                    </a:ext>
                  </a:extLst>
                </a:gridCol>
                <a:gridCol w="883918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977668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Ambient Temperature 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Flow velocity</a:t>
                      </a:r>
                    </a:p>
                    <a:p>
                      <a:pPr algn="ctr"/>
                      <a:r>
                        <a:rPr lang="en-US" sz="1200" dirty="0"/>
                        <a:t>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Half FEB Heat load </a:t>
                      </a:r>
                    </a:p>
                    <a:p>
                      <a:pPr algn="ctr"/>
                      <a:r>
                        <a:rPr lang="en-US" sz="12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Heat load </a:t>
                      </a:r>
                    </a:p>
                    <a:p>
                      <a:pPr algn="ctr"/>
                      <a:r>
                        <a:rPr lang="en-US" sz="1200" dirty="0"/>
                        <a:t>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438654E-93D3-AAFC-BA55-DE53ED3AB425}"/>
              </a:ext>
            </a:extLst>
          </p:cNvPr>
          <p:cNvGraphicFramePr>
            <a:graphicFrameLocks noGrp="1"/>
          </p:cNvGraphicFramePr>
          <p:nvPr/>
        </p:nvGraphicFramePr>
        <p:xfrm>
          <a:off x="4780236" y="4782160"/>
          <a:ext cx="5042752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8172">
                  <a:extLst>
                    <a:ext uri="{9D8B030D-6E8A-4147-A177-3AD203B41FA5}">
                      <a16:colId xmlns:a16="http://schemas.microsoft.com/office/drawing/2014/main" val="3180253672"/>
                    </a:ext>
                  </a:extLst>
                </a:gridCol>
                <a:gridCol w="1291246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1320593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  <a:gridCol w="1182741">
                  <a:extLst>
                    <a:ext uri="{9D8B030D-6E8A-4147-A177-3AD203B41FA5}">
                      <a16:colId xmlns:a16="http://schemas.microsoft.com/office/drawing/2014/main" val="195246611"/>
                    </a:ext>
                  </a:extLst>
                </a:gridCol>
              </a:tblGrid>
              <a:tr h="1582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Heat Transfer Coefficient (W/m^2 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Water Inlet Temperature </a:t>
                      </a:r>
                    </a:p>
                    <a:p>
                      <a:pPr algn="ctr"/>
                      <a:r>
                        <a:rPr lang="en-US" sz="1200" dirty="0"/>
                        <a:t>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FEB Temperature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Temperature (C)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6F415069-3185-D176-464F-8E3DE6D9E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4" t="3383" r="21401" b="3383"/>
          <a:stretch/>
        </p:blipFill>
        <p:spPr>
          <a:xfrm>
            <a:off x="333073" y="1131726"/>
            <a:ext cx="3852635" cy="2876850"/>
          </a:xfrm>
          <a:prstGeom prst="rect">
            <a:avLst/>
          </a:prstGeom>
        </p:spPr>
      </p:pic>
      <p:pic>
        <p:nvPicPr>
          <p:cNvPr id="11" name="Picture 10" descr="A picture containing background pattern&#10;&#10;AI-generated content may be incorrect.">
            <a:extLst>
              <a:ext uri="{FF2B5EF4-FFF2-40B4-BE49-F238E27FC236}">
                <a16:creationId xmlns:a16="http://schemas.microsoft.com/office/drawing/2014/main" id="{962DD450-BF10-4352-251D-1729E0D9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" t="6157" r="22794" b="6523"/>
          <a:stretch/>
        </p:blipFill>
        <p:spPr>
          <a:xfrm>
            <a:off x="5238805" y="1222968"/>
            <a:ext cx="3785738" cy="26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1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B711-1305-4FE3-5CF8-1F7312863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0815-CB99-2C82-984F-E471F804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E2D870-9C84-E3EC-75A6-C54B4338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7922E-0283-8038-92AD-EA8BB22FCA99}"/>
              </a:ext>
            </a:extLst>
          </p:cNvPr>
          <p:cNvSpPr txBox="1"/>
          <p:nvPr/>
        </p:nvSpPr>
        <p:spPr>
          <a:xfrm>
            <a:off x="1202332" y="688445"/>
            <a:ext cx="278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Heat Transfer Coefficient 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74FF418-6B21-91CB-413D-604740EEE244}"/>
              </a:ext>
            </a:extLst>
          </p:cNvPr>
          <p:cNvGraphicFramePr>
            <a:graphicFrameLocks noGrp="1"/>
          </p:cNvGraphicFramePr>
          <p:nvPr/>
        </p:nvGraphicFramePr>
        <p:xfrm>
          <a:off x="905367" y="4632891"/>
          <a:ext cx="3834413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32114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809898">
                  <a:extLst>
                    <a:ext uri="{9D8B030D-6E8A-4147-A177-3AD203B41FA5}">
                      <a16:colId xmlns:a16="http://schemas.microsoft.com/office/drawing/2014/main" val="3180253672"/>
                    </a:ext>
                  </a:extLst>
                </a:gridCol>
                <a:gridCol w="961223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931178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Ambient Temperature 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Flow velocity</a:t>
                      </a:r>
                    </a:p>
                    <a:p>
                      <a:pPr algn="ctr"/>
                      <a:r>
                        <a:rPr lang="en-US" sz="1200" dirty="0"/>
                        <a:t>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Half FEB Heat load </a:t>
                      </a:r>
                    </a:p>
                    <a:p>
                      <a:pPr algn="ctr"/>
                      <a:r>
                        <a:rPr lang="en-US" sz="12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Heat load </a:t>
                      </a:r>
                    </a:p>
                    <a:p>
                      <a:pPr algn="ctr"/>
                      <a:r>
                        <a:rPr lang="en-US" sz="1200" dirty="0"/>
                        <a:t>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141021A-3161-C648-610C-2CE6C5372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540575"/>
              </p:ext>
            </p:extLst>
          </p:nvPr>
        </p:nvGraphicFramePr>
        <p:xfrm>
          <a:off x="5203023" y="4620835"/>
          <a:ext cx="4835438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0360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1237377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1204960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  <a:gridCol w="1182741">
                  <a:extLst>
                    <a:ext uri="{9D8B030D-6E8A-4147-A177-3AD203B41FA5}">
                      <a16:colId xmlns:a16="http://schemas.microsoft.com/office/drawing/2014/main" val="195246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Heat Transfer Coefficient (W/m^2 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Water Inlet Temperature </a:t>
                      </a:r>
                    </a:p>
                    <a:p>
                      <a:pPr algn="ctr"/>
                      <a:r>
                        <a:rPr lang="en-US" sz="1200" dirty="0"/>
                        <a:t>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FEB Temperature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Temperature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22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61868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4D8FAC-21CB-E4B1-4CAE-35DF8CAACA7B}"/>
              </a:ext>
            </a:extLst>
          </p:cNvPr>
          <p:cNvSpPr txBox="1"/>
          <p:nvPr/>
        </p:nvSpPr>
        <p:spPr>
          <a:xfrm>
            <a:off x="2076395" y="4274203"/>
            <a:ext cx="2223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FEB Temperature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2D279-3915-E7C6-35FA-9A2A64B7B3E0}"/>
              </a:ext>
            </a:extLst>
          </p:cNvPr>
          <p:cNvSpPr txBox="1"/>
          <p:nvPr/>
        </p:nvSpPr>
        <p:spPr>
          <a:xfrm>
            <a:off x="8762086" y="4172273"/>
            <a:ext cx="210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SiPM</a:t>
            </a:r>
            <a:r>
              <a:rPr lang="en-US" sz="1600" b="1" dirty="0"/>
              <a:t> Temperature </a:t>
            </a:r>
          </a:p>
        </p:txBody>
      </p:sp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0F963B66-3389-50FB-EC22-C00B2A87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1" t="4713" r="21501" b="3704"/>
          <a:stretch/>
        </p:blipFill>
        <p:spPr>
          <a:xfrm>
            <a:off x="688953" y="1149135"/>
            <a:ext cx="4190575" cy="3082807"/>
          </a:xfrm>
          <a:prstGeom prst="rect">
            <a:avLst/>
          </a:prstGeom>
        </p:spPr>
      </p:pic>
      <p:pic>
        <p:nvPicPr>
          <p:cNvPr id="13" name="Picture 12" descr="A picture containing icon&#10;&#10;AI-generated content may be incorrect.">
            <a:extLst>
              <a:ext uri="{FF2B5EF4-FFF2-40B4-BE49-F238E27FC236}">
                <a16:creationId xmlns:a16="http://schemas.microsoft.com/office/drawing/2014/main" id="{C93B98B9-8F84-9D74-D586-6039186741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2" t="6449" r="22870" b="7262"/>
          <a:stretch/>
        </p:blipFill>
        <p:spPr>
          <a:xfrm>
            <a:off x="7251763" y="1149135"/>
            <a:ext cx="4128271" cy="29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7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AB2A4-F265-4BA6-17A5-E049B050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97D2-E2B4-1A47-7E12-DF04B93D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A4B66-8BE0-B60A-CDC5-18DF2139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1C85C-06D3-F43B-8257-7F3CC32D11FF}"/>
              </a:ext>
            </a:extLst>
          </p:cNvPr>
          <p:cNvSpPr txBox="1"/>
          <p:nvPr/>
        </p:nvSpPr>
        <p:spPr>
          <a:xfrm>
            <a:off x="1202332" y="688445"/>
            <a:ext cx="3577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Relative Humidity 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DB0759-8C30-02B3-9E88-38C04D519B97}"/>
              </a:ext>
            </a:extLst>
          </p:cNvPr>
          <p:cNvSpPr txBox="1"/>
          <p:nvPr/>
        </p:nvSpPr>
        <p:spPr>
          <a:xfrm>
            <a:off x="8762086" y="4321845"/>
            <a:ext cx="210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SiPM</a:t>
            </a:r>
            <a:r>
              <a:rPr lang="en-US" sz="1600" b="1" dirty="0"/>
              <a:t> Temperature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06CFA6-B686-CFDC-59B2-E4267F3B6F6D}"/>
              </a:ext>
            </a:extLst>
          </p:cNvPr>
          <p:cNvSpPr txBox="1"/>
          <p:nvPr/>
        </p:nvSpPr>
        <p:spPr>
          <a:xfrm>
            <a:off x="1879750" y="4321845"/>
            <a:ext cx="2223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FEB Temperature 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8C74B07-DB93-62E6-92CC-A99B094B9C1C}"/>
              </a:ext>
            </a:extLst>
          </p:cNvPr>
          <p:cNvGraphicFramePr>
            <a:graphicFrameLocks noGrp="1"/>
          </p:cNvGraphicFramePr>
          <p:nvPr/>
        </p:nvGraphicFramePr>
        <p:xfrm>
          <a:off x="708884" y="4782160"/>
          <a:ext cx="3757749" cy="1193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32114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809898">
                  <a:extLst>
                    <a:ext uri="{9D8B030D-6E8A-4147-A177-3AD203B41FA5}">
                      <a16:colId xmlns:a16="http://schemas.microsoft.com/office/drawing/2014/main" val="3180253672"/>
                    </a:ext>
                  </a:extLst>
                </a:gridCol>
                <a:gridCol w="862148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953589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Ambient Temperature 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Flow velocity</a:t>
                      </a:r>
                    </a:p>
                    <a:p>
                      <a:pPr algn="ctr"/>
                      <a:r>
                        <a:rPr lang="en-US" sz="1200" dirty="0"/>
                        <a:t>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Half FEB Heat load </a:t>
                      </a:r>
                    </a:p>
                    <a:p>
                      <a:pPr algn="ctr"/>
                      <a:r>
                        <a:rPr lang="en-US" sz="12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Heat load </a:t>
                      </a:r>
                    </a:p>
                    <a:p>
                      <a:pPr algn="ctr"/>
                      <a:r>
                        <a:rPr lang="en-US" sz="1200" dirty="0"/>
                        <a:t>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06DFD09-FCC0-9B70-EAF4-F079C8A59142}"/>
              </a:ext>
            </a:extLst>
          </p:cNvPr>
          <p:cNvGraphicFramePr>
            <a:graphicFrameLocks noGrp="1"/>
          </p:cNvGraphicFramePr>
          <p:nvPr/>
        </p:nvGraphicFramePr>
        <p:xfrm>
          <a:off x="4780236" y="4782160"/>
          <a:ext cx="6083610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40858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1248172">
                  <a:extLst>
                    <a:ext uri="{9D8B030D-6E8A-4147-A177-3AD203B41FA5}">
                      <a16:colId xmlns:a16="http://schemas.microsoft.com/office/drawing/2014/main" val="3180253672"/>
                    </a:ext>
                  </a:extLst>
                </a:gridCol>
                <a:gridCol w="1291246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1320593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  <a:gridCol w="1182741">
                  <a:extLst>
                    <a:ext uri="{9D8B030D-6E8A-4147-A177-3AD203B41FA5}">
                      <a16:colId xmlns:a16="http://schemas.microsoft.com/office/drawing/2014/main" val="195246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Relative Humidity </a:t>
                      </a:r>
                    </a:p>
                    <a:p>
                      <a:pPr algn="ctr"/>
                      <a:r>
                        <a:rPr lang="en-US" sz="1200" dirty="0"/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Dew Point Temperature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Water Inlet Temperature </a:t>
                      </a:r>
                    </a:p>
                    <a:p>
                      <a:pPr algn="ctr"/>
                      <a:r>
                        <a:rPr lang="en-US" sz="1200" dirty="0"/>
                        <a:t>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FEB Temperature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Temperature (C)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22955"/>
                  </a:ext>
                </a:extLst>
              </a:tr>
            </a:tbl>
          </a:graphicData>
        </a:graphic>
      </p:graphicFrame>
      <p:pic>
        <p:nvPicPr>
          <p:cNvPr id="13" name="Picture 12" descr="Icon&#10;&#10;AI-generated content may be incorrect.">
            <a:extLst>
              <a:ext uri="{FF2B5EF4-FFF2-40B4-BE49-F238E27FC236}">
                <a16:creationId xmlns:a16="http://schemas.microsoft.com/office/drawing/2014/main" id="{F534AE1E-ABBA-E3FB-2D9C-4385D1930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6" t="4056" r="21215" b="3085"/>
          <a:stretch/>
        </p:blipFill>
        <p:spPr>
          <a:xfrm>
            <a:off x="483774" y="1111542"/>
            <a:ext cx="4207967" cy="3125759"/>
          </a:xfrm>
          <a:prstGeom prst="rect">
            <a:avLst/>
          </a:prstGeom>
        </p:spPr>
      </p:pic>
      <p:pic>
        <p:nvPicPr>
          <p:cNvPr id="15" name="Picture 14" descr="A picture containing icon&#10;&#10;AI-generated content may be incorrect.">
            <a:extLst>
              <a:ext uri="{FF2B5EF4-FFF2-40B4-BE49-F238E27FC236}">
                <a16:creationId xmlns:a16="http://schemas.microsoft.com/office/drawing/2014/main" id="{642A25C5-57EF-4846-2843-2FF2DB35C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1" t="6701" r="23074" b="6748"/>
          <a:stretch/>
        </p:blipFill>
        <p:spPr>
          <a:xfrm>
            <a:off x="7468999" y="1200843"/>
            <a:ext cx="4109687" cy="29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9AC6-92BC-EDA8-9E9D-2957782B5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0F4A-7D96-0767-AE20-0F2484B5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EE81C-5B2A-EA25-84B4-EF9B4A6E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488D0-6D1E-76AF-7E6E-59361430AF32}"/>
              </a:ext>
            </a:extLst>
          </p:cNvPr>
          <p:cNvSpPr txBox="1"/>
          <p:nvPr/>
        </p:nvSpPr>
        <p:spPr>
          <a:xfrm>
            <a:off x="1202332" y="688445"/>
            <a:ext cx="278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Design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6D5C2-9993-B8D1-62E4-24C84AE15339}"/>
              </a:ext>
            </a:extLst>
          </p:cNvPr>
          <p:cNvSpPr txBox="1"/>
          <p:nvPr/>
        </p:nvSpPr>
        <p:spPr>
          <a:xfrm>
            <a:off x="2245526" y="4149361"/>
            <a:ext cx="2210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SiPM</a:t>
            </a:r>
            <a:r>
              <a:rPr lang="en-US" sz="1600" b="1" dirty="0"/>
              <a:t> Temperature   </a:t>
            </a:r>
          </a:p>
        </p:txBody>
      </p:sp>
      <p:pic>
        <p:nvPicPr>
          <p:cNvPr id="10" name="Picture 9" descr="A picture containing shape&#10;&#10;AI-generated content may be incorrect.">
            <a:extLst>
              <a:ext uri="{FF2B5EF4-FFF2-40B4-BE49-F238E27FC236}">
                <a16:creationId xmlns:a16="http://schemas.microsoft.com/office/drawing/2014/main" id="{37A247C4-0277-4F04-B87C-ED92BB7A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896" t="27691" r="85216" b="22389"/>
          <a:stretch/>
        </p:blipFill>
        <p:spPr>
          <a:xfrm>
            <a:off x="9488120" y="4553983"/>
            <a:ext cx="825928" cy="1659407"/>
          </a:xfrm>
          <a:prstGeom prst="rect">
            <a:avLst/>
          </a:prstGeom>
        </p:spPr>
      </p:pic>
      <p:pic>
        <p:nvPicPr>
          <p:cNvPr id="12" name="Picture 11" descr="A picture containing shape&#10;&#10;AI-generated content may be incorrect.">
            <a:extLst>
              <a:ext uri="{FF2B5EF4-FFF2-40B4-BE49-F238E27FC236}">
                <a16:creationId xmlns:a16="http://schemas.microsoft.com/office/drawing/2014/main" id="{17368933-72B1-6A5D-CA10-12CF2FF6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215" r="85727" b="25288"/>
          <a:stretch/>
        </p:blipFill>
        <p:spPr>
          <a:xfrm>
            <a:off x="2876785" y="4533231"/>
            <a:ext cx="751816" cy="1545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8FD017-E2AA-FBAC-D68D-85AF5BCDB086}"/>
              </a:ext>
            </a:extLst>
          </p:cNvPr>
          <p:cNvSpPr txBox="1"/>
          <p:nvPr/>
        </p:nvSpPr>
        <p:spPr>
          <a:xfrm>
            <a:off x="3920299" y="4965266"/>
            <a:ext cx="6741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FEB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3E7E59-5027-92F4-9B8D-0C8B33629EA5}"/>
              </a:ext>
            </a:extLst>
          </p:cNvPr>
          <p:cNvSpPr txBox="1"/>
          <p:nvPr/>
        </p:nvSpPr>
        <p:spPr>
          <a:xfrm>
            <a:off x="1011126" y="4739757"/>
            <a:ext cx="1573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 Board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014B5C-3685-341C-8D58-4F98AB07BA53}"/>
              </a:ext>
            </a:extLst>
          </p:cNvPr>
          <p:cNvCxnSpPr>
            <a:cxnSpLocks/>
          </p:cNvCxnSpPr>
          <p:nvPr/>
        </p:nvCxnSpPr>
        <p:spPr>
          <a:xfrm>
            <a:off x="2497140" y="5110394"/>
            <a:ext cx="379645" cy="448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B8566A-E3D8-2F54-8F07-E40FAF4193FF}"/>
              </a:ext>
            </a:extLst>
          </p:cNvPr>
          <p:cNvCxnSpPr>
            <a:cxnSpLocks/>
          </p:cNvCxnSpPr>
          <p:nvPr/>
        </p:nvCxnSpPr>
        <p:spPr>
          <a:xfrm flipH="1">
            <a:off x="3535680" y="5356265"/>
            <a:ext cx="576985" cy="2934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icon&#10;&#10;AI-generated content may be incorrect.">
            <a:extLst>
              <a:ext uri="{FF2B5EF4-FFF2-40B4-BE49-F238E27FC236}">
                <a16:creationId xmlns:a16="http://schemas.microsoft.com/office/drawing/2014/main" id="{24AB1DFD-F863-4D2C-3E0E-A7DC16480A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3" t="7184" r="22796" b="7422"/>
          <a:stretch/>
        </p:blipFill>
        <p:spPr>
          <a:xfrm>
            <a:off x="816903" y="1208275"/>
            <a:ext cx="4119764" cy="2874478"/>
          </a:xfrm>
          <a:prstGeom prst="rect">
            <a:avLst/>
          </a:prstGeom>
        </p:spPr>
      </p:pic>
      <p:pic>
        <p:nvPicPr>
          <p:cNvPr id="21" name="Picture 20" descr="A picture containing background pattern&#10;&#10;AI-generated content may be incorrect.">
            <a:extLst>
              <a:ext uri="{FF2B5EF4-FFF2-40B4-BE49-F238E27FC236}">
                <a16:creationId xmlns:a16="http://schemas.microsoft.com/office/drawing/2014/main" id="{FD525837-8D98-8E92-191E-3FEFCD86A5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7" t="7186" r="22377" b="6823"/>
          <a:stretch/>
        </p:blipFill>
        <p:spPr>
          <a:xfrm>
            <a:off x="6755214" y="1188180"/>
            <a:ext cx="4152542" cy="28945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78A97E-A2C2-485F-5973-FDD2EF3983EC}"/>
              </a:ext>
            </a:extLst>
          </p:cNvPr>
          <p:cNvSpPr txBox="1"/>
          <p:nvPr/>
        </p:nvSpPr>
        <p:spPr>
          <a:xfrm>
            <a:off x="10829022" y="4986933"/>
            <a:ext cx="6741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FEB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B77A209-EB16-8FD7-CCAE-589BBFB396F2}"/>
              </a:ext>
            </a:extLst>
          </p:cNvPr>
          <p:cNvCxnSpPr>
            <a:cxnSpLocks/>
          </p:cNvCxnSpPr>
          <p:nvPr/>
        </p:nvCxnSpPr>
        <p:spPr>
          <a:xfrm flipH="1">
            <a:off x="10210267" y="5315132"/>
            <a:ext cx="629770" cy="2934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E0CBE5-9064-6D61-C7B1-DFD2AEAA472F}"/>
              </a:ext>
            </a:extLst>
          </p:cNvPr>
          <p:cNvSpPr txBox="1"/>
          <p:nvPr/>
        </p:nvSpPr>
        <p:spPr>
          <a:xfrm>
            <a:off x="7656672" y="5060448"/>
            <a:ext cx="1573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 Board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FD282C3-8A15-D8EE-9E67-AE12E1DA1D40}"/>
              </a:ext>
            </a:extLst>
          </p:cNvPr>
          <p:cNvCxnSpPr>
            <a:cxnSpLocks/>
          </p:cNvCxnSpPr>
          <p:nvPr/>
        </p:nvCxnSpPr>
        <p:spPr>
          <a:xfrm>
            <a:off x="9135291" y="5429780"/>
            <a:ext cx="411861" cy="430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EEFFB82-10A6-48EE-B383-C5299FD8C4B9}"/>
              </a:ext>
            </a:extLst>
          </p:cNvPr>
          <p:cNvSpPr txBox="1"/>
          <p:nvPr/>
        </p:nvSpPr>
        <p:spPr>
          <a:xfrm>
            <a:off x="8400178" y="4149091"/>
            <a:ext cx="2027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SiPM</a:t>
            </a:r>
            <a:r>
              <a:rPr lang="en-US" sz="1600" b="1" dirty="0"/>
              <a:t> Temperature   </a:t>
            </a:r>
          </a:p>
        </p:txBody>
      </p:sp>
    </p:spTree>
    <p:extLst>
      <p:ext uri="{BB962C8B-B14F-4D97-AF65-F5344CB8AC3E}">
        <p14:creationId xmlns:p14="http://schemas.microsoft.com/office/powerpoint/2010/main" val="3290977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EE157-AC79-1D86-E49B-C59696B82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89614-B305-EF22-A125-9D75896A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43BFE-A23B-2D6D-BEDC-7718AAD2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CC66A-0F25-91AD-83FC-25C2AB042035}"/>
              </a:ext>
            </a:extLst>
          </p:cNvPr>
          <p:cNvSpPr txBox="1"/>
          <p:nvPr/>
        </p:nvSpPr>
        <p:spPr>
          <a:xfrm>
            <a:off x="598564" y="620402"/>
            <a:ext cx="307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Suggestions</a:t>
            </a:r>
            <a:r>
              <a:rPr lang="en-US" sz="2400" b="1" dirty="0"/>
              <a:t>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6CBA7-FB88-54F3-F025-4F195E1C4912}"/>
              </a:ext>
            </a:extLst>
          </p:cNvPr>
          <p:cNvSpPr txBox="1"/>
          <p:nvPr/>
        </p:nvSpPr>
        <p:spPr>
          <a:xfrm>
            <a:off x="766916" y="1170039"/>
            <a:ext cx="10585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Modifying geometry from straight tube to serpentine tube will enhance heat transfer and reduce FEB temperature further.</a:t>
            </a:r>
          </a:p>
          <a:p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/>
              <a:t>Adding fins or turbulators in heat sink will enhance heat transfer and aid in cooling of FEB.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7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diagram, bar chart&#10;&#10;AI-generated content may be incorrect.">
            <a:extLst>
              <a:ext uri="{FF2B5EF4-FFF2-40B4-BE49-F238E27FC236}">
                <a16:creationId xmlns:a16="http://schemas.microsoft.com/office/drawing/2014/main" id="{FF607646-6A08-CE75-C1DF-BB3112F7C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931" y="724066"/>
            <a:ext cx="3885130" cy="2243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673299-58BA-BB5A-66A4-CDB9B51EA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2B60D-B9DA-46CB-3F08-20BDD386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D1FD7FE-B5C7-1324-9ED2-4D826D03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465" r="55377"/>
          <a:stretch/>
        </p:blipFill>
        <p:spPr>
          <a:xfrm>
            <a:off x="353690" y="775894"/>
            <a:ext cx="4138345" cy="3705007"/>
          </a:xfrm>
          <a:prstGeom prst="rect">
            <a:avLst/>
          </a:prstGeom>
        </p:spPr>
      </p:pic>
      <p:pic>
        <p:nvPicPr>
          <p:cNvPr id="15" name="Picture 14" descr="Diagram&#10;&#10;AI-generated content may be incorrect.">
            <a:extLst>
              <a:ext uri="{FF2B5EF4-FFF2-40B4-BE49-F238E27FC236}">
                <a16:creationId xmlns:a16="http://schemas.microsoft.com/office/drawing/2014/main" id="{67373D0B-8F18-F434-28E2-95569131F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37" y="2936545"/>
            <a:ext cx="7148880" cy="2919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3DAEB6-ED4D-8A80-DEE1-D1183F6CAF3E}"/>
              </a:ext>
            </a:extLst>
          </p:cNvPr>
          <p:cNvSpPr txBox="1"/>
          <p:nvPr/>
        </p:nvSpPr>
        <p:spPr>
          <a:xfrm>
            <a:off x="2194638" y="5795381"/>
            <a:ext cx="8981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Computational design of BIC with 48 sectors, showing one of the sectors in detail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49255D-2900-0D83-A7DE-C75F0AAD7A99}"/>
              </a:ext>
            </a:extLst>
          </p:cNvPr>
          <p:cNvSpPr txBox="1"/>
          <p:nvPr/>
        </p:nvSpPr>
        <p:spPr>
          <a:xfrm>
            <a:off x="4898869" y="2715832"/>
            <a:ext cx="3788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University of Manitoba – Thermal Analysis of BIC single sector </a:t>
            </a:r>
          </a:p>
        </p:txBody>
      </p:sp>
    </p:spTree>
    <p:extLst>
      <p:ext uri="{BB962C8B-B14F-4D97-AF65-F5344CB8AC3E}">
        <p14:creationId xmlns:p14="http://schemas.microsoft.com/office/powerpoint/2010/main" val="2064994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549F3-49E7-C7B9-876C-052093701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A5EA-C8F9-7FFC-572F-F189854C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550846-406C-EBC1-AEEF-A0C04A95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Picture 16" descr="Chart&#10;&#10;AI-generated content may be incorrect.">
            <a:extLst>
              <a:ext uri="{FF2B5EF4-FFF2-40B4-BE49-F238E27FC236}">
                <a16:creationId xmlns:a16="http://schemas.microsoft.com/office/drawing/2014/main" id="{BCCF60DD-EC84-38A5-6855-6BF4E3E3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13"/>
          <a:stretch/>
        </p:blipFill>
        <p:spPr>
          <a:xfrm>
            <a:off x="7711258" y="709028"/>
            <a:ext cx="2951632" cy="5283520"/>
          </a:xfrm>
          <a:prstGeom prst="rect">
            <a:avLst/>
          </a:prstGeom>
        </p:spPr>
      </p:pic>
      <p:pic>
        <p:nvPicPr>
          <p:cNvPr id="19" name="Picture 18" descr="A picture containing chart&#10;&#10;AI-generated content may be incorrect.">
            <a:extLst>
              <a:ext uri="{FF2B5EF4-FFF2-40B4-BE49-F238E27FC236}">
                <a16:creationId xmlns:a16="http://schemas.microsoft.com/office/drawing/2014/main" id="{21FCECE9-87BF-D425-960D-5B5663973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45" y="925457"/>
            <a:ext cx="6269042" cy="43334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DA7EA4-5F3C-C909-F698-5ABD08F96AFC}"/>
              </a:ext>
            </a:extLst>
          </p:cNvPr>
          <p:cNvSpPr txBox="1"/>
          <p:nvPr/>
        </p:nvSpPr>
        <p:spPr>
          <a:xfrm>
            <a:off x="6096000" y="5891031"/>
            <a:ext cx="58732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Computational design of the one of the sectors of the BIC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04BAF3-8608-0C1A-1DD4-9F1A8919759A}"/>
              </a:ext>
            </a:extLst>
          </p:cNvPr>
          <p:cNvSpPr txBox="1"/>
          <p:nvPr/>
        </p:nvSpPr>
        <p:spPr>
          <a:xfrm>
            <a:off x="1381460" y="5823271"/>
            <a:ext cx="3601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Material distribution for the sector</a:t>
            </a:r>
          </a:p>
        </p:txBody>
      </p:sp>
    </p:spTree>
    <p:extLst>
      <p:ext uri="{BB962C8B-B14F-4D97-AF65-F5344CB8AC3E}">
        <p14:creationId xmlns:p14="http://schemas.microsoft.com/office/powerpoint/2010/main" val="245288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33B5-CD1A-DEEF-865C-AA3A62F82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868A-513B-AE4F-7CC9-8CC6F80D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13CC0-2FC1-BA96-BF15-F3804241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Chart, surface chart&#10;&#10;AI-generated content may be incorrect.">
            <a:extLst>
              <a:ext uri="{FF2B5EF4-FFF2-40B4-BE49-F238E27FC236}">
                <a16:creationId xmlns:a16="http://schemas.microsoft.com/office/drawing/2014/main" id="{1A32F9CF-7711-21A2-41BF-21D8E82C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08" y="2463485"/>
            <a:ext cx="4621768" cy="342155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056FC18-3142-C4B5-8E96-23BC11EAF448}"/>
              </a:ext>
            </a:extLst>
          </p:cNvPr>
          <p:cNvSpPr txBox="1"/>
          <p:nvPr/>
        </p:nvSpPr>
        <p:spPr>
          <a:xfrm>
            <a:off x="4143931" y="5885041"/>
            <a:ext cx="2177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Thermal simulation</a:t>
            </a:r>
          </a:p>
        </p:txBody>
      </p:sp>
      <p:pic>
        <p:nvPicPr>
          <p:cNvPr id="5" name="Picture 4" descr="Text&#10;&#10;AI-generated content may be incorrect.">
            <a:extLst>
              <a:ext uri="{FF2B5EF4-FFF2-40B4-BE49-F238E27FC236}">
                <a16:creationId xmlns:a16="http://schemas.microsoft.com/office/drawing/2014/main" id="{D2753064-1792-3BD0-9D6B-FEE22C01A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76" y="972959"/>
            <a:ext cx="8321761" cy="1539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4F87A-487D-480F-0D0E-9FA348D7E4E2}"/>
              </a:ext>
            </a:extLst>
          </p:cNvPr>
          <p:cNvSpPr txBox="1"/>
          <p:nvPr/>
        </p:nvSpPr>
        <p:spPr>
          <a:xfrm>
            <a:off x="921376" y="657385"/>
            <a:ext cx="3446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Boundary condition :</a:t>
            </a:r>
          </a:p>
        </p:txBody>
      </p:sp>
    </p:spTree>
    <p:extLst>
      <p:ext uri="{BB962C8B-B14F-4D97-AF65-F5344CB8AC3E}">
        <p14:creationId xmlns:p14="http://schemas.microsoft.com/office/powerpoint/2010/main" val="289989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007DB0D8-DA05-0612-B812-720579CB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46" t="13887" r="1491" b="-1299"/>
          <a:stretch>
            <a:fillRect/>
          </a:stretch>
        </p:blipFill>
        <p:spPr>
          <a:xfrm>
            <a:off x="771585" y="820822"/>
            <a:ext cx="5688977" cy="3126182"/>
          </a:xfrm>
          <a:prstGeom prst="rect">
            <a:avLst/>
          </a:prstGeom>
        </p:spPr>
      </p:pic>
      <p:pic>
        <p:nvPicPr>
          <p:cNvPr id="7" name="Picture 6" descr="Table">
            <a:extLst>
              <a:ext uri="{FF2B5EF4-FFF2-40B4-BE49-F238E27FC236}">
                <a16:creationId xmlns:a16="http://schemas.microsoft.com/office/drawing/2014/main" id="{9DF9F59D-D57A-6E68-475D-6251A55C18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55" t="14207" r="1590" b="4073"/>
          <a:stretch>
            <a:fillRect/>
          </a:stretch>
        </p:blipFill>
        <p:spPr>
          <a:xfrm>
            <a:off x="6460562" y="839535"/>
            <a:ext cx="5486339" cy="2858470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A0CAB518-87BA-E7FC-6416-A43D1F58E8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8" t="30297" r="1785" b="5722"/>
          <a:stretch>
            <a:fillRect/>
          </a:stretch>
        </p:blipFill>
        <p:spPr>
          <a:xfrm>
            <a:off x="2324911" y="4196003"/>
            <a:ext cx="7130375" cy="19747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C4A3C5-23D8-FFDA-0D88-CB31712A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850" cy="676275"/>
          </a:xfrm>
        </p:spPr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11FF2-01EA-7F92-96BB-8A556E9E784E}"/>
              </a:ext>
            </a:extLst>
          </p:cNvPr>
          <p:cNvSpPr txBox="1"/>
          <p:nvPr/>
        </p:nvSpPr>
        <p:spPr>
          <a:xfrm>
            <a:off x="2156510" y="651545"/>
            <a:ext cx="3124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Baseline design of Cold 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705F2-012A-267D-5EA8-8F255C21501C}"/>
              </a:ext>
            </a:extLst>
          </p:cNvPr>
          <p:cNvSpPr txBox="1"/>
          <p:nvPr/>
        </p:nvSpPr>
        <p:spPr>
          <a:xfrm>
            <a:off x="5816748" y="3752997"/>
            <a:ext cx="5184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Thermal simulation with volume flow rate of 2gal/m</a:t>
            </a:r>
          </a:p>
        </p:txBody>
      </p:sp>
    </p:spTree>
    <p:extLst>
      <p:ext uri="{BB962C8B-B14F-4D97-AF65-F5344CB8AC3E}">
        <p14:creationId xmlns:p14="http://schemas.microsoft.com/office/powerpoint/2010/main" val="111089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Introduction – Detector Cooling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Cooling Performance Considerations </a:t>
            </a:r>
            <a:r>
              <a:rPr lang="en-US" sz="1600" dirty="0"/>
              <a:t>:</a:t>
            </a:r>
          </a:p>
          <a:p>
            <a:r>
              <a:rPr lang="en-US" sz="1600" dirty="0"/>
              <a:t>Temperature Stability</a:t>
            </a:r>
          </a:p>
          <a:p>
            <a:r>
              <a:rPr lang="en-US" sz="1600" dirty="0" err="1"/>
              <a:t>Minimising</a:t>
            </a:r>
            <a:r>
              <a:rPr lang="en-US" sz="1600" dirty="0"/>
              <a:t> thermal noise</a:t>
            </a:r>
          </a:p>
          <a:p>
            <a:r>
              <a:rPr lang="en-US" sz="1600" dirty="0"/>
              <a:t>Preventing Radiation damage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Cooling Design Considerations :</a:t>
            </a:r>
            <a:endParaRPr lang="en-US" sz="1600" dirty="0"/>
          </a:p>
          <a:p>
            <a:r>
              <a:rPr lang="en-US" sz="1600" dirty="0"/>
              <a:t>Heat Load</a:t>
            </a:r>
          </a:p>
          <a:p>
            <a:r>
              <a:rPr lang="en-US" sz="1600" dirty="0"/>
              <a:t>Material Cost</a:t>
            </a:r>
          </a:p>
          <a:p>
            <a:r>
              <a:rPr lang="en-US" sz="1600" dirty="0"/>
              <a:t>Maintenance &amp; Reliability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BF97-FB3F-9A8C-29C7-5F03C1C2C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AC1E0AA4-40A0-E3D7-ABC4-B99C0F31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7" t="15780" b="3965"/>
          <a:stretch>
            <a:fillRect/>
          </a:stretch>
        </p:blipFill>
        <p:spPr>
          <a:xfrm>
            <a:off x="652155" y="676894"/>
            <a:ext cx="8190495" cy="3696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3B7359-0E27-041E-1366-C379501F9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814" r="1712" b="5129"/>
          <a:stretch>
            <a:fillRect/>
          </a:stretch>
        </p:blipFill>
        <p:spPr>
          <a:xfrm>
            <a:off x="652155" y="4357395"/>
            <a:ext cx="10059389" cy="18754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A86E35-538A-DCC9-7139-6D9F774F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850" cy="676275"/>
          </a:xfrm>
        </p:spPr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A9EE7-C8D7-307B-600A-C15528297058}"/>
              </a:ext>
            </a:extLst>
          </p:cNvPr>
          <p:cNvSpPr txBox="1"/>
          <p:nvPr/>
        </p:nvSpPr>
        <p:spPr>
          <a:xfrm>
            <a:off x="5216951" y="800834"/>
            <a:ext cx="3124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New design of Cold Plate</a:t>
            </a:r>
          </a:p>
        </p:txBody>
      </p:sp>
    </p:spTree>
    <p:extLst>
      <p:ext uri="{BB962C8B-B14F-4D97-AF65-F5344CB8AC3E}">
        <p14:creationId xmlns:p14="http://schemas.microsoft.com/office/powerpoint/2010/main" val="112938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AFF13-B969-1ADD-B528-600AE658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AI-generated content may be incorrect.">
            <a:extLst>
              <a:ext uri="{FF2B5EF4-FFF2-40B4-BE49-F238E27FC236}">
                <a16:creationId xmlns:a16="http://schemas.microsoft.com/office/drawing/2014/main" id="{E0F58470-ABC2-B9FD-4847-595290D0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7" t="13805" r="1140" b="1471"/>
          <a:stretch>
            <a:fillRect/>
          </a:stretch>
        </p:blipFill>
        <p:spPr>
          <a:xfrm>
            <a:off x="699148" y="753439"/>
            <a:ext cx="6240444" cy="3538178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169F1F-5458-90B1-E671-9ED89C13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172" b="31624"/>
          <a:stretch>
            <a:fillRect/>
          </a:stretch>
        </p:blipFill>
        <p:spPr>
          <a:xfrm>
            <a:off x="699148" y="4137562"/>
            <a:ext cx="10455546" cy="21072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A7B852-EEF5-16B7-E685-FB051E52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850" cy="676275"/>
          </a:xfrm>
        </p:spPr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4051D-3DF1-0A14-26C5-52ECB750D68D}"/>
              </a:ext>
            </a:extLst>
          </p:cNvPr>
          <p:cNvSpPr txBox="1"/>
          <p:nvPr/>
        </p:nvSpPr>
        <p:spPr>
          <a:xfrm>
            <a:off x="7139057" y="1998125"/>
            <a:ext cx="30593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Thermal 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104996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43396-2E4C-B786-29EA-F925101EB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4D1E6B-DFB2-DC70-BE30-355CB527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370"/>
          <a:stretch>
            <a:fillRect/>
          </a:stretch>
        </p:blipFill>
        <p:spPr>
          <a:xfrm>
            <a:off x="571500" y="942392"/>
            <a:ext cx="10455546" cy="12689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4A0249-9E16-24DA-91BA-DD0964E8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850" cy="676275"/>
          </a:xfrm>
        </p:spPr>
        <p:txBody>
          <a:bodyPr>
            <a:normAutofit/>
          </a:bodyPr>
          <a:lstStyle/>
          <a:p>
            <a:r>
              <a:rPr lang="en-US" sz="2800" dirty="0"/>
              <a:t>Barrel EMCAL – Cooling </a:t>
            </a:r>
          </a:p>
        </p:txBody>
      </p:sp>
    </p:spTree>
    <p:extLst>
      <p:ext uri="{BB962C8B-B14F-4D97-AF65-F5344CB8AC3E}">
        <p14:creationId xmlns:p14="http://schemas.microsoft.com/office/powerpoint/2010/main" val="2428521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Question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76F84-87E6-2853-E5DE-494499F10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D30C-3232-33A8-D521-8F39310E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ePIC</a:t>
            </a:r>
            <a:r>
              <a:rPr lang="en-US" sz="2800" dirty="0"/>
              <a:t> Detector – Cooling Requirements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347CC-AB73-D971-DC89-4594F69F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34540E79-D24B-D11F-B31B-BD32B5F7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89" t="-174" r="14181" b="62454"/>
          <a:stretch>
            <a:fillRect/>
          </a:stretch>
        </p:blipFill>
        <p:spPr>
          <a:xfrm>
            <a:off x="657100" y="866899"/>
            <a:ext cx="5787241" cy="1777340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BC1D71CF-CA4D-5F25-3732-8D6AD271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8" t="76273" r="23431" b="1045"/>
          <a:stretch>
            <a:fillRect/>
          </a:stretch>
        </p:blipFill>
        <p:spPr>
          <a:xfrm>
            <a:off x="6709560" y="1221179"/>
            <a:ext cx="5023262" cy="1068779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9428948-AB99-FE16-980A-CFA2F0A2D6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5" t="4130" r="5069" b="3511"/>
          <a:stretch>
            <a:fillRect/>
          </a:stretch>
        </p:blipFill>
        <p:spPr>
          <a:xfrm>
            <a:off x="684810" y="2804555"/>
            <a:ext cx="6135584" cy="31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1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7CD3-5A18-2975-7968-FB783265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ePIC</a:t>
            </a:r>
            <a:r>
              <a:rPr lang="en-US" sz="2800" dirty="0"/>
              <a:t> Detector – Cooling Requirements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C0E30-FAFB-E50E-77B6-65EAA774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5A59A-D6C4-C896-BE03-D665B040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EB867504-CFD7-DD72-8869-935286ACF6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83" r="8792"/>
          <a:stretch/>
        </p:blipFill>
        <p:spPr>
          <a:xfrm>
            <a:off x="370114" y="493032"/>
            <a:ext cx="13219673" cy="63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2FE7BB-DA59-5D5D-2FBA-0CBA8AE4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35" y="678210"/>
            <a:ext cx="3067541" cy="5501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C02A4-1163-F1F2-9017-AA47102B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B56CB-F506-B54F-9B2A-14074706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0BCE9-7C65-9E87-8FD4-8B1351BD5AAD}"/>
              </a:ext>
            </a:extLst>
          </p:cNvPr>
          <p:cNvSpPr txBox="1"/>
          <p:nvPr/>
        </p:nvSpPr>
        <p:spPr>
          <a:xfrm>
            <a:off x="3596157" y="5742738"/>
            <a:ext cx="307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Sectional View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96FC7-06AB-BA84-A71A-29BE6B693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" y="715152"/>
            <a:ext cx="5417820" cy="492823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BEDD32-8129-5D38-BA58-DD8F586FA002}"/>
              </a:ext>
              <a:ext uri="{147F2762-F138-4A5C-976F-8EAC2B608ADB}">
                <a16:predDERef xmlns:a16="http://schemas.microsoft.com/office/drawing/2014/main" pred="{51396FC7-06AB-BA84-A71A-29BE6B69353F}"/>
              </a:ext>
            </a:extLst>
          </p:cNvPr>
          <p:cNvCxnSpPr>
            <a:cxnSpLocks/>
          </p:cNvCxnSpPr>
          <p:nvPr/>
        </p:nvCxnSpPr>
        <p:spPr>
          <a:xfrm>
            <a:off x="1343608" y="1352939"/>
            <a:ext cx="2413674" cy="399505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3">
            <a:extLst>
              <a:ext uri="{FF2B5EF4-FFF2-40B4-BE49-F238E27FC236}">
                <a16:creationId xmlns:a16="http://schemas.microsoft.com/office/drawing/2014/main" id="{40374511-B1E4-2461-C765-8B4650F1F2AA}"/>
              </a:ext>
              <a:ext uri="{147F2762-F138-4A5C-976F-8EAC2B608ADB}">
                <a16:predDERef xmlns:a16="http://schemas.microsoft.com/office/drawing/2014/main" pred="{B0BEDD32-8129-5D38-BA58-DD8F586FA002}"/>
              </a:ext>
            </a:extLst>
          </p:cNvPr>
          <p:cNvSpPr txBox="1"/>
          <p:nvPr/>
        </p:nvSpPr>
        <p:spPr>
          <a:xfrm>
            <a:off x="633875" y="1116245"/>
            <a:ext cx="709733" cy="399505"/>
          </a:xfrm>
          <a:prstGeom prst="rect">
            <a:avLst/>
          </a:prstGeom>
          <a:noFill/>
          <a:ln w="9525" cmpd="sng">
            <a:noFill/>
          </a:ln>
        </p:spPr>
        <p:txBody>
          <a:bodyPr spcFirstLastPara="0" wrap="square" lIns="91440" tIns="45720" rIns="91440" bIns="45720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1400" b="0" i="0" u="none" strike="noStrike" dirty="0" err="1">
                <a:solidFill>
                  <a:srgbClr val="000000"/>
                </a:solidFill>
              </a:rPr>
              <a:t>fECal</a:t>
            </a: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4D4C5-7A0E-4281-D271-FEB9876285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6" t="3444" r="1823" b="2937"/>
          <a:stretch>
            <a:fillRect/>
          </a:stretch>
        </p:blipFill>
        <p:spPr>
          <a:xfrm>
            <a:off x="8890639" y="768463"/>
            <a:ext cx="2311319" cy="2598014"/>
          </a:xfrm>
          <a:prstGeom prst="rect">
            <a:avLst/>
          </a:prstGeom>
        </p:spPr>
      </p:pic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CFBB05AF-17A3-3C58-3A68-EA3F40DA51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2" t="16059" r="1225" b="6448"/>
          <a:stretch>
            <a:fillRect/>
          </a:stretch>
        </p:blipFill>
        <p:spPr>
          <a:xfrm>
            <a:off x="8851051" y="3903815"/>
            <a:ext cx="2982676" cy="511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8BF8AC-F4C8-181F-CB86-D98A5CA95F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083" b="17732"/>
          <a:stretch>
            <a:fillRect/>
          </a:stretch>
        </p:blipFill>
        <p:spPr>
          <a:xfrm>
            <a:off x="8207932" y="3567268"/>
            <a:ext cx="3984068" cy="135756"/>
          </a:xfrm>
          <a:prstGeom prst="rect">
            <a:avLst/>
          </a:prstGeom>
        </p:spPr>
      </p:pic>
      <p:pic>
        <p:nvPicPr>
          <p:cNvPr id="19" name="Picture 18" descr="Text&#10;&#10;AI-generated content may be incorrect.">
            <a:extLst>
              <a:ext uri="{FF2B5EF4-FFF2-40B4-BE49-F238E27FC236}">
                <a16:creationId xmlns:a16="http://schemas.microsoft.com/office/drawing/2014/main" id="{CF819FBE-1E1B-AE36-6BF5-FB28ABA1B8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80" t="4736" r="3491" b="13812"/>
          <a:stretch>
            <a:fillRect/>
          </a:stretch>
        </p:blipFill>
        <p:spPr>
          <a:xfrm>
            <a:off x="8890639" y="4557220"/>
            <a:ext cx="2412344" cy="4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1E515-FACF-CC92-3D76-0C57FD67C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70EFC274-619B-4071-6C9D-440B40CD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69" r="10427" b="-1"/>
          <a:stretch/>
        </p:blipFill>
        <p:spPr>
          <a:xfrm>
            <a:off x="6179991" y="689679"/>
            <a:ext cx="5242225" cy="3960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380D70-B41B-5391-A890-702BD314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25" r="41824" b="1"/>
          <a:stretch/>
        </p:blipFill>
        <p:spPr>
          <a:xfrm>
            <a:off x="2053216" y="849910"/>
            <a:ext cx="3064363" cy="2972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3B5CD-836A-09A9-AF26-1D600D938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5C394-45E9-7547-EDEE-D3D761BB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67EB0-1936-445D-23CD-0DD56E7D2305}"/>
              </a:ext>
            </a:extLst>
          </p:cNvPr>
          <p:cNvSpPr txBox="1"/>
          <p:nvPr/>
        </p:nvSpPr>
        <p:spPr>
          <a:xfrm>
            <a:off x="8801104" y="5432568"/>
            <a:ext cx="23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Sector Geometry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814BC-2A8F-78D5-63A5-6C849B4F83D4}"/>
              </a:ext>
            </a:extLst>
          </p:cNvPr>
          <p:cNvSpPr txBox="1"/>
          <p:nvPr/>
        </p:nvSpPr>
        <p:spPr>
          <a:xfrm>
            <a:off x="4662220" y="4948129"/>
            <a:ext cx="2178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Exploded View </a:t>
            </a:r>
          </a:p>
        </p:txBody>
      </p:sp>
      <p:pic>
        <p:nvPicPr>
          <p:cNvPr id="22" name="Picture 21" descr="A picture containing text&#10;&#10;AI-generated content may be incorrect.">
            <a:extLst>
              <a:ext uri="{FF2B5EF4-FFF2-40B4-BE49-F238E27FC236}">
                <a16:creationId xmlns:a16="http://schemas.microsoft.com/office/drawing/2014/main" id="{89A4F68A-A0B9-9803-FBCB-635B0547DE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20" t="672" r="34320" b="-1"/>
          <a:stretch/>
        </p:blipFill>
        <p:spPr>
          <a:xfrm>
            <a:off x="943355" y="3772737"/>
            <a:ext cx="1745266" cy="24525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9D1056-D43E-EA23-3699-E867264027B2}"/>
              </a:ext>
            </a:extLst>
          </p:cNvPr>
          <p:cNvSpPr txBox="1"/>
          <p:nvPr/>
        </p:nvSpPr>
        <p:spPr>
          <a:xfrm>
            <a:off x="11164355" y="4422375"/>
            <a:ext cx="67413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FEB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DBC8DF-7706-55AF-271A-F06721993B5A}"/>
              </a:ext>
            </a:extLst>
          </p:cNvPr>
          <p:cNvSpPr txBox="1"/>
          <p:nvPr/>
        </p:nvSpPr>
        <p:spPr>
          <a:xfrm>
            <a:off x="829179" y="1597615"/>
            <a:ext cx="87142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SiPM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0C9B44-0DE5-5417-0A34-34351437B2C4}"/>
              </a:ext>
            </a:extLst>
          </p:cNvPr>
          <p:cNvSpPr txBox="1"/>
          <p:nvPr/>
        </p:nvSpPr>
        <p:spPr>
          <a:xfrm>
            <a:off x="2878345" y="5567841"/>
            <a:ext cx="12992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Acrylic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38DB01-5301-B76C-D20E-316BDA8D3AEC}"/>
              </a:ext>
            </a:extLst>
          </p:cNvPr>
          <p:cNvSpPr txBox="1"/>
          <p:nvPr/>
        </p:nvSpPr>
        <p:spPr>
          <a:xfrm>
            <a:off x="860375" y="3323239"/>
            <a:ext cx="87142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Epoxy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EE2239-ACAF-8E45-D04C-83391CAAA5A5}"/>
              </a:ext>
            </a:extLst>
          </p:cNvPr>
          <p:cNvSpPr txBox="1"/>
          <p:nvPr/>
        </p:nvSpPr>
        <p:spPr>
          <a:xfrm>
            <a:off x="7746645" y="4587316"/>
            <a:ext cx="1745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Tungsten </a:t>
            </a:r>
            <a:r>
              <a:rPr lang="en-US" sz="1600" dirty="0" err="1"/>
              <a:t>Scifi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604426-73A7-9660-2DB1-89313F7744E1}"/>
              </a:ext>
            </a:extLst>
          </p:cNvPr>
          <p:cNvSpPr txBox="1"/>
          <p:nvPr/>
        </p:nvSpPr>
        <p:spPr>
          <a:xfrm>
            <a:off x="3260636" y="4180641"/>
            <a:ext cx="157396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SiPM</a:t>
            </a:r>
            <a:r>
              <a:rPr lang="en-US" sz="1600" dirty="0"/>
              <a:t> Board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0DFBD2-1C38-D4EE-1CC4-53EBE1E437D5}"/>
              </a:ext>
            </a:extLst>
          </p:cNvPr>
          <p:cNvCxnSpPr>
            <a:cxnSpLocks/>
          </p:cNvCxnSpPr>
          <p:nvPr/>
        </p:nvCxnSpPr>
        <p:spPr>
          <a:xfrm flipH="1" flipV="1">
            <a:off x="10628811" y="3907275"/>
            <a:ext cx="619834" cy="494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1751F9B-A6AD-2FA5-CBEC-4466BD728A5E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310581" y="5679137"/>
            <a:ext cx="567764" cy="57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714AF6-958B-4730-FA41-237F6A6351A5}"/>
              </a:ext>
            </a:extLst>
          </p:cNvPr>
          <p:cNvCxnSpPr>
            <a:cxnSpLocks/>
          </p:cNvCxnSpPr>
          <p:nvPr/>
        </p:nvCxnSpPr>
        <p:spPr>
          <a:xfrm flipV="1">
            <a:off x="8289761" y="3907275"/>
            <a:ext cx="370958" cy="671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D34213D-E864-EE33-A6A0-1810262345BC}"/>
              </a:ext>
            </a:extLst>
          </p:cNvPr>
          <p:cNvCxnSpPr>
            <a:cxnSpLocks/>
          </p:cNvCxnSpPr>
          <p:nvPr/>
        </p:nvCxnSpPr>
        <p:spPr>
          <a:xfrm>
            <a:off x="1589629" y="3721357"/>
            <a:ext cx="284341" cy="226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77AFBB-B4C2-0EE3-8D7A-DA0C55EE4ED1}"/>
              </a:ext>
            </a:extLst>
          </p:cNvPr>
          <p:cNvCxnSpPr>
            <a:cxnSpLocks/>
          </p:cNvCxnSpPr>
          <p:nvPr/>
        </p:nvCxnSpPr>
        <p:spPr>
          <a:xfrm>
            <a:off x="1772811" y="1782281"/>
            <a:ext cx="367685" cy="288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8050EE3-B4E2-F2A2-5CCD-C448CAAED378}"/>
              </a:ext>
            </a:extLst>
          </p:cNvPr>
          <p:cNvCxnSpPr>
            <a:cxnSpLocks/>
          </p:cNvCxnSpPr>
          <p:nvPr/>
        </p:nvCxnSpPr>
        <p:spPr>
          <a:xfrm flipV="1">
            <a:off x="1759999" y="1357935"/>
            <a:ext cx="350269" cy="424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837059C-4C27-E20B-EB11-F2A73EC6C6F5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3487473" y="3607342"/>
            <a:ext cx="560144" cy="5732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5646DF2-B6BF-7797-3905-F1A9A70FD10F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4047617" y="3675427"/>
            <a:ext cx="606722" cy="5052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F6C8D-147E-3AEF-38BC-FEFD11535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F881-13A1-76C8-44AC-CF1D6B28A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C4471-3BB9-557E-FA3E-843CD004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8BC91B-CC6E-A629-C5D7-A13BAD661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843482"/>
              </p:ext>
            </p:extLst>
          </p:nvPr>
        </p:nvGraphicFramePr>
        <p:xfrm>
          <a:off x="598562" y="993391"/>
          <a:ext cx="3264309" cy="1102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82993">
                  <a:extLst>
                    <a:ext uri="{9D8B030D-6E8A-4147-A177-3AD203B41FA5}">
                      <a16:colId xmlns:a16="http://schemas.microsoft.com/office/drawing/2014/main" val="3397056587"/>
                    </a:ext>
                  </a:extLst>
                </a:gridCol>
                <a:gridCol w="1681316">
                  <a:extLst>
                    <a:ext uri="{9D8B030D-6E8A-4147-A177-3AD203B41FA5}">
                      <a16:colId xmlns:a16="http://schemas.microsoft.com/office/drawing/2014/main" val="2177240809"/>
                    </a:ext>
                  </a:extLst>
                </a:gridCol>
              </a:tblGrid>
              <a:tr h="3494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SiPM</a:t>
                      </a:r>
                      <a:r>
                        <a:rPr lang="en-US" sz="1400" dirty="0"/>
                        <a:t>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3FB39C-8EEC-DA47-421A-4D55E42154FD}"/>
              </a:ext>
            </a:extLst>
          </p:cNvPr>
          <p:cNvSpPr txBox="1"/>
          <p:nvPr/>
        </p:nvSpPr>
        <p:spPr>
          <a:xfrm>
            <a:off x="598562" y="2278597"/>
            <a:ext cx="307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CFD Data 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F8B27-42F9-2387-FB5E-AB6E0E43E19A}"/>
              </a:ext>
            </a:extLst>
          </p:cNvPr>
          <p:cNvSpPr txBox="1"/>
          <p:nvPr/>
        </p:nvSpPr>
        <p:spPr>
          <a:xfrm>
            <a:off x="598564" y="620402"/>
            <a:ext cx="307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Technical Data 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9352549-73EC-8CF8-78BB-5AC6DA6FD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65037"/>
              </p:ext>
            </p:extLst>
          </p:nvPr>
        </p:nvGraphicFramePr>
        <p:xfrm>
          <a:off x="598562" y="2713165"/>
          <a:ext cx="3264309" cy="1102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82993">
                  <a:extLst>
                    <a:ext uri="{9D8B030D-6E8A-4147-A177-3AD203B41FA5}">
                      <a16:colId xmlns:a16="http://schemas.microsoft.com/office/drawing/2014/main" val="3397056587"/>
                    </a:ext>
                  </a:extLst>
                </a:gridCol>
                <a:gridCol w="1681316">
                  <a:extLst>
                    <a:ext uri="{9D8B030D-6E8A-4147-A177-3AD203B41FA5}">
                      <a16:colId xmlns:a16="http://schemas.microsoft.com/office/drawing/2014/main" val="2177240809"/>
                    </a:ext>
                  </a:extLst>
                </a:gridCol>
              </a:tblGrid>
              <a:tr h="3494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Half FEB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SiPM</a:t>
                      </a:r>
                      <a:r>
                        <a:rPr lang="en-US" sz="1400" dirty="0"/>
                        <a:t> Heat load </a:t>
                      </a:r>
                    </a:p>
                    <a:p>
                      <a:pPr algn="ctr"/>
                      <a:r>
                        <a:rPr lang="en-US" sz="1400" dirty="0"/>
                        <a:t> (W)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8110378-5EE9-E82F-5570-A87624F7010F}"/>
              </a:ext>
            </a:extLst>
          </p:cNvPr>
          <p:cNvSpPr txBox="1"/>
          <p:nvPr/>
        </p:nvSpPr>
        <p:spPr>
          <a:xfrm>
            <a:off x="598562" y="4018173"/>
            <a:ext cx="421994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rtl="0" eaLnBrk="1" fontAlgn="b" latinLnBrk="0" hangingPunct="1">
              <a:buNone/>
            </a:pPr>
            <a:r>
              <a:rPr lang="en-US" sz="1600" b="1" dirty="0">
                <a:solidFill>
                  <a:srgbClr val="000000"/>
                </a:solidFill>
              </a:rPr>
              <a:t>Material</a:t>
            </a:r>
            <a:r>
              <a:rPr lang="en-US" sz="1600" b="1" i="0" u="none" strike="noStrike" kern="1200" dirty="0">
                <a:solidFill>
                  <a:srgbClr val="000000"/>
                </a:solidFill>
                <a:effectLst/>
              </a:rPr>
              <a:t>s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Copper thickness (10 %) in FEB</a:t>
            </a: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Copper thickness (5%) in </a:t>
            </a:r>
            <a:r>
              <a:rPr lang="en-US" sz="1600" b="0" i="0" u="none" strike="noStrike" kern="1200" dirty="0" err="1">
                <a:solidFill>
                  <a:srgbClr val="000000"/>
                </a:solidFill>
                <a:effectLst/>
              </a:rPr>
              <a:t>SiPM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Board</a:t>
            </a:r>
          </a:p>
          <a:p>
            <a:pPr marL="0" algn="l" rtl="0" eaLnBrk="1" fontAlgn="b" latinLnBrk="0" hangingPunct="1">
              <a:buNone/>
            </a:pPr>
            <a:r>
              <a:rPr lang="en-US" sz="1600" dirty="0">
                <a:solidFill>
                  <a:srgbClr val="000000"/>
                </a:solidFill>
              </a:rPr>
              <a:t>FEB and </a:t>
            </a:r>
            <a:r>
              <a:rPr lang="en-US" sz="1600" dirty="0" err="1">
                <a:solidFill>
                  <a:srgbClr val="000000"/>
                </a:solidFill>
              </a:rPr>
              <a:t>SiPM</a:t>
            </a:r>
            <a:r>
              <a:rPr lang="en-US" sz="1600" dirty="0">
                <a:solidFill>
                  <a:srgbClr val="000000"/>
                </a:solidFill>
              </a:rPr>
              <a:t> Board thickness : 2 mm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</a:t>
            </a:r>
            <a:endParaRPr lang="en-US" sz="1600" b="0" i="0" u="none" strike="noStrike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65C81-3AE4-BD39-50E9-37E7A36482F2}"/>
              </a:ext>
            </a:extLst>
          </p:cNvPr>
          <p:cNvSpPr txBox="1"/>
          <p:nvPr/>
        </p:nvSpPr>
        <p:spPr>
          <a:xfrm>
            <a:off x="598562" y="5237373"/>
            <a:ext cx="433562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rtl="0" eaLnBrk="1" fontAlgn="b" latinLnBrk="0" hangingPunct="1">
              <a:buNone/>
            </a:pPr>
            <a:r>
              <a:rPr lang="en-US" sz="1600" b="1" dirty="0">
                <a:solidFill>
                  <a:srgbClr val="000000"/>
                </a:solidFill>
              </a:rPr>
              <a:t>Simulation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</a:t>
            </a:r>
            <a:r>
              <a:rPr lang="en-US" sz="1600" dirty="0">
                <a:solidFill>
                  <a:srgbClr val="000000"/>
                </a:solidFill>
              </a:rPr>
              <a:t>opper tubes, heat sink &amp; thermal pad geometry not considered</a:t>
            </a:r>
            <a:endParaRPr lang="en-US" sz="1600" b="0" i="0" u="none" strike="noStrike" kern="1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 descr="Text, letter&#10;&#10;AI-generated content may be incorrect.">
            <a:extLst>
              <a:ext uri="{FF2B5EF4-FFF2-40B4-BE49-F238E27FC236}">
                <a16:creationId xmlns:a16="http://schemas.microsoft.com/office/drawing/2014/main" id="{3BE68409-D53F-43E1-F8CA-715881BE3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23" r="3939" b="360"/>
          <a:stretch>
            <a:fillRect/>
          </a:stretch>
        </p:blipFill>
        <p:spPr>
          <a:xfrm>
            <a:off x="5429359" y="776433"/>
            <a:ext cx="5874480" cy="3092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314935-ADFF-38E5-6AD3-5C1483EF6801}"/>
              </a:ext>
            </a:extLst>
          </p:cNvPr>
          <p:cNvSpPr txBox="1"/>
          <p:nvPr/>
        </p:nvSpPr>
        <p:spPr>
          <a:xfrm>
            <a:off x="6192042" y="4403912"/>
            <a:ext cx="501034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rtl="0" eaLnBrk="1" fontAlgn="b" latinLnBrk="0" hangingPunct="1">
              <a:buNone/>
            </a:pPr>
            <a:r>
              <a:rPr lang="en-US" sz="1600" b="1" dirty="0">
                <a:solidFill>
                  <a:srgbClr val="000000"/>
                </a:solidFill>
              </a:rPr>
              <a:t>Cooling</a:t>
            </a:r>
            <a:r>
              <a:rPr lang="en-US" sz="1600" b="1" i="0" u="none" strike="noStrike" kern="1200" dirty="0">
                <a:solidFill>
                  <a:srgbClr val="000000"/>
                </a:solidFill>
                <a:effectLst/>
              </a:rPr>
              <a:t> Requirements:</a:t>
            </a:r>
          </a:p>
          <a:p>
            <a:pPr marL="0" algn="l" rtl="0" eaLnBrk="1" fontAlgn="b" latinLnBrk="0" hangingPunct="1">
              <a:buNone/>
            </a:pPr>
            <a:endParaRPr lang="en-US" sz="1600" b="0" i="0" u="none" strike="noStrike" dirty="0">
              <a:effectLst/>
            </a:endParaRPr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Maintain 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FEB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temperature 3 to 5 C above dew point</a:t>
            </a:r>
            <a:endParaRPr lang="en-US" sz="1600" dirty="0"/>
          </a:p>
          <a:p>
            <a:pPr marL="0" algn="l" rtl="0" eaLnBrk="1" fontAlgn="b" latinLnBrk="0" hangingPunct="1">
              <a:buNone/>
            </a:pP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Cooling the </a:t>
            </a:r>
            <a:r>
              <a:rPr lang="en-US" sz="1600" b="0" i="0" u="none" strike="noStrike" kern="1200" dirty="0" err="1">
                <a:solidFill>
                  <a:srgbClr val="000000"/>
                </a:solidFill>
                <a:effectLst/>
              </a:rPr>
              <a:t>SiPMs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</a:rPr>
              <a:t> to be determined</a:t>
            </a:r>
            <a:endParaRPr lang="en-US" sz="16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725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BCB2D-B05C-F70F-12D5-C05E345A9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AI-generated content may be incorrect.">
            <a:extLst>
              <a:ext uri="{FF2B5EF4-FFF2-40B4-BE49-F238E27FC236}">
                <a16:creationId xmlns:a16="http://schemas.microsoft.com/office/drawing/2014/main" id="{FED5F4F4-C791-4454-FA43-52B352BDD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2" t="18212" r="36191"/>
          <a:stretch/>
        </p:blipFill>
        <p:spPr>
          <a:xfrm>
            <a:off x="4158248" y="3598056"/>
            <a:ext cx="3129635" cy="2523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883220-1D99-833C-5161-6CFD9503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 – CFD Simulation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9A0B4-755B-8F3A-7E4E-E9B5DBA1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529E28-8CBD-B0C0-1A4D-5DB6B48369FB}"/>
              </a:ext>
            </a:extLst>
          </p:cNvPr>
          <p:cNvSpPr txBox="1"/>
          <p:nvPr/>
        </p:nvSpPr>
        <p:spPr>
          <a:xfrm>
            <a:off x="4974586" y="5867072"/>
            <a:ext cx="210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SiPM</a:t>
            </a:r>
            <a:r>
              <a:rPr lang="en-US" sz="1600" b="1" dirty="0"/>
              <a:t> Temperature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4C67F9-6A64-1C76-9980-0925424AB567}"/>
              </a:ext>
            </a:extLst>
          </p:cNvPr>
          <p:cNvSpPr txBox="1"/>
          <p:nvPr/>
        </p:nvSpPr>
        <p:spPr>
          <a:xfrm>
            <a:off x="1993302" y="3186000"/>
            <a:ext cx="2223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FEB Temperature 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43A9091-CDBC-A56C-B04E-333219290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54786"/>
              </p:ext>
            </p:extLst>
          </p:nvPr>
        </p:nvGraphicFramePr>
        <p:xfrm>
          <a:off x="8531742" y="1161417"/>
          <a:ext cx="3253517" cy="1010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9504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  <a:gridCol w="951545">
                  <a:extLst>
                    <a:ext uri="{9D8B030D-6E8A-4147-A177-3AD203B41FA5}">
                      <a16:colId xmlns:a16="http://schemas.microsoft.com/office/drawing/2014/main" val="4020197393"/>
                    </a:ext>
                  </a:extLst>
                </a:gridCol>
                <a:gridCol w="1052468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Ambient Temperature 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Half FEB Heat load </a:t>
                      </a:r>
                    </a:p>
                    <a:p>
                      <a:pPr algn="ctr"/>
                      <a:r>
                        <a:rPr lang="en-US" sz="1200" dirty="0"/>
                        <a:t>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Heat load </a:t>
                      </a:r>
                    </a:p>
                    <a:p>
                      <a:pPr algn="ctr"/>
                      <a:r>
                        <a:rPr lang="en-US" sz="1200" dirty="0"/>
                        <a:t>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438654E-93D3-AAFC-BA55-DE53ED3AB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461316"/>
              </p:ext>
            </p:extLst>
          </p:nvPr>
        </p:nvGraphicFramePr>
        <p:xfrm>
          <a:off x="8033753" y="2664397"/>
          <a:ext cx="3751506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8172">
                  <a:extLst>
                    <a:ext uri="{9D8B030D-6E8A-4147-A177-3AD203B41FA5}">
                      <a16:colId xmlns:a16="http://schemas.microsoft.com/office/drawing/2014/main" val="3180253672"/>
                    </a:ext>
                  </a:extLst>
                </a:gridCol>
                <a:gridCol w="1320593">
                  <a:extLst>
                    <a:ext uri="{9D8B030D-6E8A-4147-A177-3AD203B41FA5}">
                      <a16:colId xmlns:a16="http://schemas.microsoft.com/office/drawing/2014/main" val="2677074241"/>
                    </a:ext>
                  </a:extLst>
                </a:gridCol>
                <a:gridCol w="1182741">
                  <a:extLst>
                    <a:ext uri="{9D8B030D-6E8A-4147-A177-3AD203B41FA5}">
                      <a16:colId xmlns:a16="http://schemas.microsoft.com/office/drawing/2014/main" val="195246611"/>
                    </a:ext>
                  </a:extLst>
                </a:gridCol>
              </a:tblGrid>
              <a:tr h="1582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Heat Transfer Coefficient (W/m^2 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FEB Temperature</a:t>
                      </a:r>
                    </a:p>
                    <a:p>
                      <a:pPr algn="ctr"/>
                      <a:r>
                        <a:rPr lang="en-US" sz="1200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SiPM</a:t>
                      </a:r>
                      <a:r>
                        <a:rPr lang="en-US" sz="1200" dirty="0"/>
                        <a:t> Temperature (C)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03147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icon&#10;&#10;AI-generated content may be incorrect.">
            <a:extLst>
              <a:ext uri="{FF2B5EF4-FFF2-40B4-BE49-F238E27FC236}">
                <a16:creationId xmlns:a16="http://schemas.microsoft.com/office/drawing/2014/main" id="{B2F25DF7-5912-C8E6-C1B9-29FC08CA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0" t="23720" r="35894" b="714"/>
          <a:stretch/>
        </p:blipFill>
        <p:spPr>
          <a:xfrm>
            <a:off x="571500" y="716290"/>
            <a:ext cx="3415177" cy="2543654"/>
          </a:xfrm>
          <a:prstGeom prst="rect">
            <a:avLst/>
          </a:prstGeom>
        </p:spPr>
      </p:pic>
      <p:pic>
        <p:nvPicPr>
          <p:cNvPr id="10" name="Picture 9" descr="A picture containing background pattern&#10;&#10;AI-generated content may be incorrect.">
            <a:extLst>
              <a:ext uri="{FF2B5EF4-FFF2-40B4-BE49-F238E27FC236}">
                <a16:creationId xmlns:a16="http://schemas.microsoft.com/office/drawing/2014/main" id="{F505E2F7-4F04-4DEB-5D46-F41D0157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13" r="36401" b="3287"/>
          <a:stretch/>
        </p:blipFill>
        <p:spPr>
          <a:xfrm>
            <a:off x="571500" y="3598056"/>
            <a:ext cx="3445679" cy="2548164"/>
          </a:xfrm>
          <a:prstGeom prst="rect">
            <a:avLst/>
          </a:prstGeom>
        </p:spPr>
      </p:pic>
      <p:pic>
        <p:nvPicPr>
          <p:cNvPr id="5" name="Picture 4" descr="A picture containing icon&#10;&#10;AI-generated content may be incorrect.">
            <a:extLst>
              <a:ext uri="{FF2B5EF4-FFF2-40B4-BE49-F238E27FC236}">
                <a16:creationId xmlns:a16="http://schemas.microsoft.com/office/drawing/2014/main" id="{1EF62E07-DB2C-7AC8-6553-5AD788C635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1" t="16841" r="35197" b="1"/>
          <a:stretch/>
        </p:blipFill>
        <p:spPr>
          <a:xfrm>
            <a:off x="4113898" y="716291"/>
            <a:ext cx="3172098" cy="25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1E515-FACF-CC92-3D76-0C57FD67C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0380D70-B41B-5391-A890-702BD314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25" r="41824" b="1"/>
          <a:stretch/>
        </p:blipFill>
        <p:spPr>
          <a:xfrm>
            <a:off x="4462299" y="756877"/>
            <a:ext cx="3064363" cy="2972513"/>
          </a:xfrm>
          <a:prstGeom prst="rect">
            <a:avLst/>
          </a:prstGeom>
        </p:spPr>
      </p:pic>
      <p:pic>
        <p:nvPicPr>
          <p:cNvPr id="13" name="Picture 12" descr="A picture containing text&#10;&#10;AI-generated content may be incorrect.">
            <a:extLst>
              <a:ext uri="{FF2B5EF4-FFF2-40B4-BE49-F238E27FC236}">
                <a16:creationId xmlns:a16="http://schemas.microsoft.com/office/drawing/2014/main" id="{ADE96E88-9DD7-93C3-3CD6-5C84C1DC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40" t="1015" r="33312"/>
          <a:stretch/>
        </p:blipFill>
        <p:spPr>
          <a:xfrm>
            <a:off x="598715" y="669337"/>
            <a:ext cx="2530880" cy="3181768"/>
          </a:xfrm>
          <a:prstGeom prst="rect">
            <a:avLst/>
          </a:prstGeom>
        </p:spPr>
      </p:pic>
      <p:pic>
        <p:nvPicPr>
          <p:cNvPr id="11" name="Picture 10" descr="A picture containing text, stationary, file folder, envelope&#10;&#10;AI-generated content may be incorrect.">
            <a:extLst>
              <a:ext uri="{FF2B5EF4-FFF2-40B4-BE49-F238E27FC236}">
                <a16:creationId xmlns:a16="http://schemas.microsoft.com/office/drawing/2014/main" id="{B0EBD3F0-9C60-8245-5CDA-4E82A202AF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21" r="13601"/>
          <a:stretch/>
        </p:blipFill>
        <p:spPr>
          <a:xfrm>
            <a:off x="7789495" y="1490352"/>
            <a:ext cx="4171733" cy="2765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3B5CD-836A-09A9-AF26-1D600D938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Forward EMCAL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5C394-45E9-7547-EDEE-D3D761BB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67EB0-1936-445D-23CD-0DD56E7D2305}"/>
              </a:ext>
            </a:extLst>
          </p:cNvPr>
          <p:cNvSpPr txBox="1"/>
          <p:nvPr/>
        </p:nvSpPr>
        <p:spPr>
          <a:xfrm>
            <a:off x="8801104" y="5432568"/>
            <a:ext cx="2363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Sector Geometry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814BC-2A8F-78D5-63A5-6C849B4F83D4}"/>
              </a:ext>
            </a:extLst>
          </p:cNvPr>
          <p:cNvSpPr txBox="1"/>
          <p:nvPr/>
        </p:nvSpPr>
        <p:spPr>
          <a:xfrm>
            <a:off x="4662220" y="4948129"/>
            <a:ext cx="2178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Exploded View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248E32-E164-2ABC-52DE-9CC058D6F828}"/>
              </a:ext>
            </a:extLst>
          </p:cNvPr>
          <p:cNvGraphicFramePr>
            <a:graphicFrameLocks noGrp="1"/>
          </p:cNvGraphicFramePr>
          <p:nvPr/>
        </p:nvGraphicFramePr>
        <p:xfrm>
          <a:off x="9911793" y="797718"/>
          <a:ext cx="1424608" cy="889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4608">
                  <a:extLst>
                    <a:ext uri="{9D8B030D-6E8A-4147-A177-3AD203B41FA5}">
                      <a16:colId xmlns:a16="http://schemas.microsoft.com/office/drawing/2014/main" val="4118833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Copper tube</a:t>
                      </a:r>
                    </a:p>
                    <a:p>
                      <a:r>
                        <a:rPr lang="en-US" sz="1400" dirty="0"/>
                        <a:t>(inch)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9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82446"/>
                  </a:ext>
                </a:extLst>
              </a:tr>
            </a:tbl>
          </a:graphicData>
        </a:graphic>
      </p:graphicFrame>
      <p:pic>
        <p:nvPicPr>
          <p:cNvPr id="22" name="Picture 21" descr="A picture containing text&#10;&#10;AI-generated content may be incorrect.">
            <a:extLst>
              <a:ext uri="{FF2B5EF4-FFF2-40B4-BE49-F238E27FC236}">
                <a16:creationId xmlns:a16="http://schemas.microsoft.com/office/drawing/2014/main" id="{89A4F68A-A0B9-9803-FBCB-635B0547DE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20" t="672" r="34320" b="-1"/>
          <a:stretch/>
        </p:blipFill>
        <p:spPr>
          <a:xfrm>
            <a:off x="943287" y="3802567"/>
            <a:ext cx="1745266" cy="24525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9D1056-D43E-EA23-3699-E867264027B2}"/>
              </a:ext>
            </a:extLst>
          </p:cNvPr>
          <p:cNvSpPr txBox="1"/>
          <p:nvPr/>
        </p:nvSpPr>
        <p:spPr>
          <a:xfrm>
            <a:off x="3250734" y="750562"/>
            <a:ext cx="67413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FEB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DBC8DF-7706-55AF-271A-F06721993B5A}"/>
              </a:ext>
            </a:extLst>
          </p:cNvPr>
          <p:cNvSpPr txBox="1"/>
          <p:nvPr/>
        </p:nvSpPr>
        <p:spPr>
          <a:xfrm>
            <a:off x="3328240" y="1540448"/>
            <a:ext cx="87142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SiPM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0C9B44-0DE5-5417-0A34-34351437B2C4}"/>
              </a:ext>
            </a:extLst>
          </p:cNvPr>
          <p:cNvSpPr txBox="1"/>
          <p:nvPr/>
        </p:nvSpPr>
        <p:spPr>
          <a:xfrm>
            <a:off x="2878345" y="5567841"/>
            <a:ext cx="12992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Acrylic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38DB01-5301-B76C-D20E-316BDA8D3AEC}"/>
              </a:ext>
            </a:extLst>
          </p:cNvPr>
          <p:cNvSpPr txBox="1"/>
          <p:nvPr/>
        </p:nvSpPr>
        <p:spPr>
          <a:xfrm>
            <a:off x="716767" y="3603695"/>
            <a:ext cx="87142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Epoxy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EE2239-ACAF-8E45-D04C-83391CAAA5A5}"/>
              </a:ext>
            </a:extLst>
          </p:cNvPr>
          <p:cNvSpPr txBox="1"/>
          <p:nvPr/>
        </p:nvSpPr>
        <p:spPr>
          <a:xfrm>
            <a:off x="8547834" y="4578797"/>
            <a:ext cx="1745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Tungsten </a:t>
            </a:r>
            <a:r>
              <a:rPr lang="en-US" sz="1600" dirty="0" err="1"/>
              <a:t>Scifi</a:t>
            </a: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EF1921-1022-2504-A86F-AFE954866477}"/>
              </a:ext>
            </a:extLst>
          </p:cNvPr>
          <p:cNvSpPr txBox="1"/>
          <p:nvPr/>
        </p:nvSpPr>
        <p:spPr>
          <a:xfrm>
            <a:off x="413424" y="2884239"/>
            <a:ext cx="129730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Heat Sink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16EFCF-2917-FE0C-F0C2-3F1FD9980E53}"/>
              </a:ext>
            </a:extLst>
          </p:cNvPr>
          <p:cNvSpPr txBox="1"/>
          <p:nvPr/>
        </p:nvSpPr>
        <p:spPr>
          <a:xfrm>
            <a:off x="2851761" y="2420053"/>
            <a:ext cx="153026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Thermal Pad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77C6D1-4546-350A-6BFF-CA3CE7BCAE86}"/>
              </a:ext>
            </a:extLst>
          </p:cNvPr>
          <p:cNvSpPr txBox="1"/>
          <p:nvPr/>
        </p:nvSpPr>
        <p:spPr>
          <a:xfrm>
            <a:off x="2746905" y="4039074"/>
            <a:ext cx="144757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Copper tube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604426-73A7-9660-2DB1-89313F7744E1}"/>
              </a:ext>
            </a:extLst>
          </p:cNvPr>
          <p:cNvSpPr txBox="1"/>
          <p:nvPr/>
        </p:nvSpPr>
        <p:spPr>
          <a:xfrm>
            <a:off x="4964595" y="4073583"/>
            <a:ext cx="157396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SiPM</a:t>
            </a:r>
            <a:r>
              <a:rPr lang="en-US" sz="1600" dirty="0"/>
              <a:t> Board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4CE3FE4-CB84-ACCC-2742-A120DFF7133F}"/>
              </a:ext>
            </a:extLst>
          </p:cNvPr>
          <p:cNvCxnSpPr>
            <a:cxnSpLocks/>
          </p:cNvCxnSpPr>
          <p:nvPr/>
        </p:nvCxnSpPr>
        <p:spPr>
          <a:xfrm flipV="1">
            <a:off x="2834707" y="3157156"/>
            <a:ext cx="5244" cy="899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0DFBD2-1C38-D4EE-1CC4-53EBE1E437D5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619679" y="919839"/>
            <a:ext cx="631055" cy="451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825CECD-56E0-DE90-3777-51D513DED05E}"/>
              </a:ext>
            </a:extLst>
          </p:cNvPr>
          <p:cNvCxnSpPr>
            <a:cxnSpLocks/>
          </p:cNvCxnSpPr>
          <p:nvPr/>
        </p:nvCxnSpPr>
        <p:spPr>
          <a:xfrm flipV="1">
            <a:off x="937040" y="2201906"/>
            <a:ext cx="802645" cy="682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1751F9B-A6AD-2FA5-CBEC-4466BD728A5E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2310581" y="5679137"/>
            <a:ext cx="567764" cy="579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714AF6-958B-4730-FA41-237F6A6351A5}"/>
              </a:ext>
            </a:extLst>
          </p:cNvPr>
          <p:cNvCxnSpPr>
            <a:cxnSpLocks/>
          </p:cNvCxnSpPr>
          <p:nvPr/>
        </p:nvCxnSpPr>
        <p:spPr>
          <a:xfrm flipV="1">
            <a:off x="9540835" y="3907275"/>
            <a:ext cx="370958" cy="671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D34213D-E864-EE33-A6A0-1810262345BC}"/>
              </a:ext>
            </a:extLst>
          </p:cNvPr>
          <p:cNvCxnSpPr>
            <a:cxnSpLocks/>
          </p:cNvCxnSpPr>
          <p:nvPr/>
        </p:nvCxnSpPr>
        <p:spPr>
          <a:xfrm>
            <a:off x="1589629" y="3721357"/>
            <a:ext cx="284341" cy="226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77AFBB-B4C2-0EE3-8D7A-DA0C55EE4ED1}"/>
              </a:ext>
            </a:extLst>
          </p:cNvPr>
          <p:cNvCxnSpPr>
            <a:cxnSpLocks/>
          </p:cNvCxnSpPr>
          <p:nvPr/>
        </p:nvCxnSpPr>
        <p:spPr>
          <a:xfrm>
            <a:off x="4194483" y="1762343"/>
            <a:ext cx="367685" cy="2881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8050EE3-B4E2-F2A2-5CCD-C448CAAED378}"/>
              </a:ext>
            </a:extLst>
          </p:cNvPr>
          <p:cNvCxnSpPr>
            <a:cxnSpLocks/>
          </p:cNvCxnSpPr>
          <p:nvPr/>
        </p:nvCxnSpPr>
        <p:spPr>
          <a:xfrm flipV="1">
            <a:off x="4211899" y="1322964"/>
            <a:ext cx="350269" cy="424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B027DD2-F799-08C3-A232-ADD8925A86C6}"/>
              </a:ext>
            </a:extLst>
          </p:cNvPr>
          <p:cNvCxnSpPr>
            <a:cxnSpLocks/>
          </p:cNvCxnSpPr>
          <p:nvPr/>
        </p:nvCxnSpPr>
        <p:spPr>
          <a:xfrm flipH="1" flipV="1">
            <a:off x="2356508" y="2253532"/>
            <a:ext cx="594742" cy="151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837059C-4C27-E20B-EB11-F2A73EC6C6F5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191432" y="3500284"/>
            <a:ext cx="560144" cy="5732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5646DF2-B6BF-7797-3905-F1A9A70FD10F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5751576" y="3568369"/>
            <a:ext cx="606722" cy="5052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12034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9946</TotalTime>
  <Words>816</Words>
  <Application>Microsoft Office PowerPoint</Application>
  <PresentationFormat>Widescreen</PresentationFormat>
  <Paragraphs>267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BNL</vt:lpstr>
      <vt:lpstr>Simulations for Detector Cooling Requirements  </vt:lpstr>
      <vt:lpstr>Introduction – Detector Cooling</vt:lpstr>
      <vt:lpstr>ePIC Detector – Cooling Requirements</vt:lpstr>
      <vt:lpstr>ePIC Detector – Cooling Requirements</vt:lpstr>
      <vt:lpstr>Forward EMCAL</vt:lpstr>
      <vt:lpstr>Forward EMCAL </vt:lpstr>
      <vt:lpstr>Forward EMCAL – CFD Simulation</vt:lpstr>
      <vt:lpstr>Forward EMCAL – CFD Simulation  </vt:lpstr>
      <vt:lpstr>Forward EMCAL</vt:lpstr>
      <vt:lpstr>Forward EMCAL – CFD Simulation</vt:lpstr>
      <vt:lpstr>Forward EMCAL – CFD Simulation  </vt:lpstr>
      <vt:lpstr>Forward EMCAL – CFD Simulation </vt:lpstr>
      <vt:lpstr>Forward EMCAL – CFD Simulation </vt:lpstr>
      <vt:lpstr>Forward EMCAL – CFD Simulation </vt:lpstr>
      <vt:lpstr>Summary</vt:lpstr>
      <vt:lpstr>Barrel EMCAL – Cooling </vt:lpstr>
      <vt:lpstr>Barrel EMCAL – Cooling </vt:lpstr>
      <vt:lpstr>Barrel EMCAL – Cooling </vt:lpstr>
      <vt:lpstr>Barrel EMCAL – Cooling </vt:lpstr>
      <vt:lpstr>Barrel EMCAL – Cooling </vt:lpstr>
      <vt:lpstr>Barrel EMCAL – Cooling </vt:lpstr>
      <vt:lpstr>Barrel EMCAL – Cooling </vt:lpstr>
      <vt:lpstr>Question &amp; Comments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Gowda, Girish</cp:lastModifiedBy>
  <cp:revision>135</cp:revision>
  <dcterms:created xsi:type="dcterms:W3CDTF">2023-09-12T20:43:32Z</dcterms:created>
  <dcterms:modified xsi:type="dcterms:W3CDTF">2025-07-14T21:02:46Z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