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5840" r:id="rId4"/>
    <p:sldId id="5836" r:id="rId5"/>
    <p:sldId id="2147375477" r:id="rId6"/>
    <p:sldId id="4770" r:id="rId7"/>
    <p:sldId id="2147375476" r:id="rId8"/>
    <p:sldId id="5821" r:id="rId9"/>
    <p:sldId id="5759" r:id="rId10"/>
    <p:sldId id="21473754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2" autoAdjust="0"/>
    <p:restoredTop sz="94632" autoAdjust="0"/>
  </p:normalViewPr>
  <p:slideViewPr>
    <p:cSldViewPr snapToGrid="0">
      <p:cViewPr varScale="1">
        <p:scale>
          <a:sx n="99" d="100"/>
          <a:sy n="9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1" y="1174478"/>
            <a:ext cx="10962105" cy="12404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L2Ms Monthly Reporting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5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6" y="472833"/>
            <a:ext cx="1825604" cy="4572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1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1" y="3738425"/>
            <a:ext cx="10962105" cy="477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(If Needed)</a:t>
            </a:r>
          </a:p>
        </p:txBody>
      </p:sp>
    </p:spTree>
    <p:extLst>
      <p:ext uri="{BB962C8B-B14F-4D97-AF65-F5344CB8AC3E}">
        <p14:creationId xmlns:p14="http://schemas.microsoft.com/office/powerpoint/2010/main" val="87581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512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480">
          <p15:clr>
            <a:srgbClr val="FBAE40"/>
          </p15:clr>
        </p15:guide>
        <p15:guide id="11" pos="976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Level 1 – Arial 20</a:t>
            </a:r>
          </a:p>
          <a:p>
            <a:pPr lvl="1"/>
            <a:r>
              <a:rPr lang="en-US"/>
              <a:t>Level 2 – Arial 16</a:t>
            </a:r>
          </a:p>
          <a:p>
            <a:pPr lvl="2"/>
            <a:r>
              <a:rPr lang="en-US"/>
              <a:t>Level 3 – Arial 16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92261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386954" indent="-171450">
              <a:defRPr/>
            </a:lvl2pPr>
            <a:lvl3pPr marL="558404" indent="-127397">
              <a:defRPr/>
            </a:lvl3pPr>
            <a:lvl4pPr marL="729854" indent="-127397">
              <a:defRPr/>
            </a:lvl4pPr>
            <a:lvl5pPr marL="901304" indent="-127397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590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5" cy="5234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91980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4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7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27708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6274" y="535093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EIC L2Ms Monthly Reporting, February 25,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501" y="6517123"/>
            <a:ext cx="513209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E6BA-9547-40BA-BC84-EED48D8D50C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5" cy="504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8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5281" indent="-175022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5541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06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5120">
          <p15:clr>
            <a:srgbClr val="F26B43"/>
          </p15:clr>
        </p15:guide>
        <p15:guide id="9" pos="48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976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us/v2/url?u=https-3A__zenodo.org_records_16615455&amp;d=DwMGaQ&amp;c=v4IIwRuZAmwupIjowmMWUmLasxPEgYsgNI-O7C4ViYc&amp;r=XRuhd5znVZ-86OLX6BWly44JW0XqYsaz7x_4t8rPm2w&amp;m=kCC_x07LIPTUUbxEORIll-4-p-XQYHP6Iso1qxT7mcaYl3kC6pRPapKFiM6zfo-D&amp;s=-x-wTI59OGGTFweUgTJbgO2K_yqjTQ-i5ihDgNwxVRg&amp;e=" TargetMode="External"/><Relationship Id="rId2" Type="http://schemas.openxmlformats.org/officeDocument/2006/relationships/hyperlink" Target="https://zenodo.org/records/166160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nodo.org/records/1661535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ybook.cern.ch/experiment/recognized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Users.Office@cern.ch" TargetMode="External"/><Relationship Id="rId5" Type="http://schemas.openxmlformats.org/officeDocument/2006/relationships/hyperlink" Target="https://usersoffice.web.cern.ch/team-leaders-corner" TargetMode="External"/><Relationship Id="rId4" Type="http://schemas.openxmlformats.org/officeDocument/2006/relationships/hyperlink" Target="https://usersoffice.web.cern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(Brief)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August 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7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5A3-B1E2-D92B-5E8A-546BBA9E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60178-2655-EB15-B05F-FAD79F73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C071-391F-A41B-26B5-2BA5B9C2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0776857" cy="8159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are we 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A59-D78E-A942-3859-812F0B9B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1C25-5F25-C237-3D7F-4085178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General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C4E2F-1DD7-C8AA-B678-FE6F27E91EAA}"/>
              </a:ext>
            </a:extLst>
          </p:cNvPr>
          <p:cNvSpPr txBox="1"/>
          <p:nvPr/>
        </p:nvSpPr>
        <p:spPr>
          <a:xfrm>
            <a:off x="5408159" y="449946"/>
            <a:ext cx="549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Workfest</a:t>
            </a:r>
            <a:r>
              <a:rPr lang="en-US" dirty="0"/>
              <a:t> summaries and reports from activities within the collaboration.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09994D-57C4-6355-4CD0-95D58D12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4F0053-50B1-1B61-9B29-A99D4823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402"/>
            <a:ext cx="4979895" cy="508694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Mechanical Integration: </a:t>
            </a:r>
          </a:p>
          <a:p>
            <a:pPr lvl="1"/>
            <a:r>
              <a:rPr lang="en-US" dirty="0"/>
              <a:t>NO SUMMARY: Next monthly summary in September </a:t>
            </a:r>
          </a:p>
          <a:p>
            <a:r>
              <a:rPr lang="en-US" b="1" dirty="0"/>
              <a:t>PID CC WG:</a:t>
            </a:r>
          </a:p>
          <a:p>
            <a:pPr lvl="1"/>
            <a:r>
              <a:rPr lang="en-US" dirty="0"/>
              <a:t>Joint TIC/S&amp;C Meeting to discuss/plan PID reconstruction and simulation geometry progress</a:t>
            </a:r>
          </a:p>
          <a:p>
            <a:r>
              <a:rPr lang="en-US" b="1" dirty="0"/>
              <a:t>Exclusive/Diffractive: </a:t>
            </a:r>
          </a:p>
          <a:p>
            <a:pPr lvl="1"/>
            <a:r>
              <a:rPr lang="en-US" dirty="0"/>
              <a:t>Summary at 8/1 General Meeting</a:t>
            </a:r>
          </a:p>
          <a:p>
            <a:r>
              <a:rPr lang="en-US" b="1" dirty="0"/>
              <a:t>Streaming Computing:	</a:t>
            </a:r>
          </a:p>
          <a:p>
            <a:pPr lvl="1"/>
            <a:r>
              <a:rPr lang="en-US" dirty="0"/>
              <a:t>Summary at 8/1 General Meeting</a:t>
            </a:r>
          </a:p>
          <a:p>
            <a:r>
              <a:rPr lang="en-US" b="1" dirty="0"/>
              <a:t>Jets and Heavy Flavor:</a:t>
            </a:r>
          </a:p>
          <a:p>
            <a:pPr lvl="1"/>
            <a:r>
              <a:rPr lang="en-US" dirty="0"/>
              <a:t>Summary at 8/1 General Meeting</a:t>
            </a:r>
          </a:p>
          <a:p>
            <a:r>
              <a:rPr lang="en-US" b="1" dirty="0"/>
              <a:t>AC-LGAD </a:t>
            </a:r>
            <a:r>
              <a:rPr lang="en-US" b="1" dirty="0" err="1"/>
              <a:t>ToF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Summary of hardware discussions in TIC.  Software discussion is part of proposed joint TIC/S&amp;C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25557A-B2F3-662B-7CA6-51B55C100054}"/>
              </a:ext>
            </a:extLst>
          </p:cNvPr>
          <p:cNvSpPr txBox="1">
            <a:spLocks/>
          </p:cNvSpPr>
          <p:nvPr/>
        </p:nvSpPr>
        <p:spPr>
          <a:xfrm>
            <a:off x="6096000" y="1284641"/>
            <a:ext cx="5358585" cy="4288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Electronics, Readout and DAQ: </a:t>
            </a:r>
          </a:p>
          <a:p>
            <a:pPr lvl="1"/>
            <a:r>
              <a:rPr lang="en-US" dirty="0"/>
              <a:t>Summary limited to test benches and software for test beams (TIC)</a:t>
            </a:r>
          </a:p>
          <a:p>
            <a:pPr lvl="1"/>
            <a:r>
              <a:rPr lang="en-US" dirty="0" err="1"/>
              <a:t>ToF</a:t>
            </a:r>
            <a:r>
              <a:rPr lang="en-US" dirty="0"/>
              <a:t> T0 (w/AC-LGAD TOF) </a:t>
            </a:r>
          </a:p>
          <a:p>
            <a:r>
              <a:rPr lang="en-US" b="1" dirty="0"/>
              <a:t>Tracking: </a:t>
            </a:r>
          </a:p>
          <a:p>
            <a:pPr lvl="1"/>
            <a:r>
              <a:rPr lang="en-US" dirty="0"/>
              <a:t>NO SUMMARY (Friday Plenary)</a:t>
            </a:r>
          </a:p>
          <a:p>
            <a:r>
              <a:rPr lang="en-US" b="1" dirty="0"/>
              <a:t>Observables and Detector Performance: </a:t>
            </a:r>
          </a:p>
          <a:p>
            <a:pPr lvl="1"/>
            <a:r>
              <a:rPr lang="en-US" dirty="0"/>
              <a:t>Summary from PAC’s at Future </a:t>
            </a:r>
            <a:br>
              <a:rPr lang="en-US" dirty="0"/>
            </a:br>
            <a:r>
              <a:rPr lang="en-US" dirty="0"/>
              <a:t>General Meeting</a:t>
            </a:r>
          </a:p>
          <a:p>
            <a:r>
              <a:rPr lang="en-US" b="1" dirty="0"/>
              <a:t>Software Interface for Test Beams and Benches:</a:t>
            </a:r>
          </a:p>
          <a:p>
            <a:pPr lvl="1"/>
            <a:r>
              <a:rPr lang="en-US" dirty="0"/>
              <a:t>Included in Electronics, Readout and DAQ above (TIC)</a:t>
            </a:r>
          </a:p>
          <a:p>
            <a:r>
              <a:rPr lang="en-US" b="1" dirty="0"/>
              <a:t>EIC Outreach:</a:t>
            </a:r>
          </a:p>
          <a:p>
            <a:pPr lvl="1"/>
            <a:r>
              <a:rPr lang="en-US" dirty="0"/>
              <a:t>Brief summary at 8/1 General Meeting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52E6DD-82D4-99F7-8210-5493537E0C67}"/>
              </a:ext>
            </a:extLst>
          </p:cNvPr>
          <p:cNvGrpSpPr/>
          <p:nvPr/>
        </p:nvGrpSpPr>
        <p:grpSpPr>
          <a:xfrm>
            <a:off x="737414" y="2962129"/>
            <a:ext cx="10426305" cy="2562516"/>
            <a:chOff x="737414" y="2962129"/>
            <a:chExt cx="10426305" cy="25625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9FC406-E8B8-5C6C-4CAD-5CA4A31D1362}"/>
                </a:ext>
              </a:extLst>
            </p:cNvPr>
            <p:cNvGrpSpPr/>
            <p:nvPr/>
          </p:nvGrpSpPr>
          <p:grpSpPr>
            <a:xfrm>
              <a:off x="737414" y="3194285"/>
              <a:ext cx="10309935" cy="2330360"/>
              <a:chOff x="737414" y="3194285"/>
              <a:chExt cx="10309935" cy="23303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4C469A-8DF0-CB03-53A2-93C31BDE7E4D}"/>
                  </a:ext>
                </a:extLst>
              </p:cNvPr>
              <p:cNvSpPr/>
              <p:nvPr/>
            </p:nvSpPr>
            <p:spPr>
              <a:xfrm>
                <a:off x="737414" y="3194285"/>
                <a:ext cx="4543425" cy="191452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EEFB4B-171F-8DF2-9B4E-3FEDB3C5C9F9}"/>
                  </a:ext>
                </a:extLst>
              </p:cNvPr>
              <p:cNvSpPr/>
              <p:nvPr/>
            </p:nvSpPr>
            <p:spPr>
              <a:xfrm>
                <a:off x="6173851" y="4876654"/>
                <a:ext cx="4873498" cy="64799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DC4A26-EF15-C2E1-BDAA-2267EC594D3B}"/>
                </a:ext>
              </a:extLst>
            </p:cNvPr>
            <p:cNvSpPr/>
            <p:nvPr/>
          </p:nvSpPr>
          <p:spPr>
            <a:xfrm>
              <a:off x="6173851" y="2962129"/>
              <a:ext cx="4989868" cy="84619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B69A4C-527F-9E1B-A47D-44C389D7CE08}"/>
              </a:ext>
            </a:extLst>
          </p:cNvPr>
          <p:cNvGrpSpPr/>
          <p:nvPr/>
        </p:nvGrpSpPr>
        <p:grpSpPr>
          <a:xfrm>
            <a:off x="737414" y="1278676"/>
            <a:ext cx="10333799" cy="4980097"/>
            <a:chOff x="752475" y="1287951"/>
            <a:chExt cx="10333799" cy="49800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D317FD-54C9-A147-3D8A-08E2F7FAD80E}"/>
                </a:ext>
              </a:extLst>
            </p:cNvPr>
            <p:cNvSpPr/>
            <p:nvPr/>
          </p:nvSpPr>
          <p:spPr>
            <a:xfrm>
              <a:off x="6173851" y="3848519"/>
              <a:ext cx="4873498" cy="97942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1785C9-851C-D043-CCBD-4600BE69DCF0}"/>
                </a:ext>
              </a:extLst>
            </p:cNvPr>
            <p:cNvSpPr/>
            <p:nvPr/>
          </p:nvSpPr>
          <p:spPr>
            <a:xfrm>
              <a:off x="6134925" y="1287951"/>
              <a:ext cx="4951349" cy="105215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ADF771-47E2-A7FC-97F8-36D794C24074}"/>
                </a:ext>
              </a:extLst>
            </p:cNvPr>
            <p:cNvSpPr/>
            <p:nvPr/>
          </p:nvSpPr>
          <p:spPr>
            <a:xfrm>
              <a:off x="752475" y="5215889"/>
              <a:ext cx="4951349" cy="105215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B9ACE68-BF65-E141-7E45-2315061EBD0D}"/>
              </a:ext>
            </a:extLst>
          </p:cNvPr>
          <p:cNvSpPr/>
          <p:nvPr/>
        </p:nvSpPr>
        <p:spPr>
          <a:xfrm>
            <a:off x="737414" y="2148370"/>
            <a:ext cx="4951349" cy="98109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1275E9-0463-05B8-EF2A-6BC8D43FA5A5}"/>
              </a:ext>
            </a:extLst>
          </p:cNvPr>
          <p:cNvGrpSpPr/>
          <p:nvPr/>
        </p:nvGrpSpPr>
        <p:grpSpPr>
          <a:xfrm>
            <a:off x="7521677" y="5922198"/>
            <a:ext cx="3003611" cy="369332"/>
            <a:chOff x="7521677" y="5922198"/>
            <a:chExt cx="3003611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FBC757-898C-E766-D060-60C6373E1B33}"/>
                </a:ext>
              </a:extLst>
            </p:cNvPr>
            <p:cNvSpPr txBox="1"/>
            <p:nvPr/>
          </p:nvSpPr>
          <p:spPr>
            <a:xfrm>
              <a:off x="8018063" y="5922198"/>
              <a:ext cx="250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General Meetings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270D93-8F19-5135-9F8D-BE6BAFF0CC21}"/>
                </a:ext>
              </a:extLst>
            </p:cNvPr>
            <p:cNvCxnSpPr/>
            <p:nvPr/>
          </p:nvCxnSpPr>
          <p:spPr>
            <a:xfrm>
              <a:off x="7521677" y="6106864"/>
              <a:ext cx="4129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3292B6-0B81-9D2C-2A1C-4FE62EE73615}"/>
              </a:ext>
            </a:extLst>
          </p:cNvPr>
          <p:cNvGrpSpPr/>
          <p:nvPr/>
        </p:nvGrpSpPr>
        <p:grpSpPr>
          <a:xfrm>
            <a:off x="7536425" y="6183225"/>
            <a:ext cx="2988862" cy="369332"/>
            <a:chOff x="7536425" y="6183225"/>
            <a:chExt cx="2988862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972AD2-9BCB-71CC-0D86-8C94A00A4BBB}"/>
                </a:ext>
              </a:extLst>
            </p:cNvPr>
            <p:cNvSpPr txBox="1"/>
            <p:nvPr/>
          </p:nvSpPr>
          <p:spPr>
            <a:xfrm>
              <a:off x="8018062" y="6183225"/>
              <a:ext cx="250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Future TIC Meetings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742719-73EE-2ACB-3450-2DEEA8849B9C}"/>
                </a:ext>
              </a:extLst>
            </p:cNvPr>
            <p:cNvCxnSpPr/>
            <p:nvPr/>
          </p:nvCxnSpPr>
          <p:spPr>
            <a:xfrm>
              <a:off x="7536425" y="6387083"/>
              <a:ext cx="412955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1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7636-07BA-91BF-C39D-83EBEC24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Results Release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CB2B-8421-4D8B-5922-E41D2C7C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Results Release Committee was charged with developing  documents/templates that will help present </a:t>
            </a:r>
            <a:r>
              <a:rPr lang="en-US" dirty="0" err="1"/>
              <a:t>ePIC</a:t>
            </a:r>
            <a:r>
              <a:rPr lang="en-US" dirty="0"/>
              <a:t> results to the community. </a:t>
            </a:r>
          </a:p>
          <a:p>
            <a:r>
              <a:rPr lang="en-US" dirty="0"/>
              <a:t>These are guideline and templates, NOT policy. Will continue to be improved with feedback from the collaboration. </a:t>
            </a:r>
          </a:p>
          <a:p>
            <a:pPr lvl="1"/>
            <a:r>
              <a:rPr lang="en-US" dirty="0"/>
              <a:t>Style guidelines (slides, posters, figures</a:t>
            </a:r>
            <a:r>
              <a:rPr lang="en-US"/>
              <a:t>, etc.): 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https://zenodo.org/records/16616008</a:t>
            </a:r>
            <a:endParaRPr lang="en-US" dirty="0"/>
          </a:p>
          <a:p>
            <a:pPr lvl="1"/>
            <a:r>
              <a:rPr lang="en-US" dirty="0"/>
              <a:t>Style file and plotting macro example: </a:t>
            </a:r>
          </a:p>
          <a:p>
            <a:pPr lvl="2"/>
            <a:r>
              <a:rPr lang="en-US" u="sng" dirty="0">
                <a:hlinkClick r:id="rId3"/>
              </a:rPr>
              <a:t>https://zenodo.org/records/16615455</a:t>
            </a:r>
            <a:endParaRPr lang="en-US" dirty="0"/>
          </a:p>
          <a:p>
            <a:pPr lvl="2"/>
            <a:r>
              <a:rPr lang="en-US" dirty="0"/>
              <a:t>Developed in conjunction with Physics Analysis Coordination</a:t>
            </a:r>
          </a:p>
          <a:p>
            <a:pPr lvl="1"/>
            <a:r>
              <a:rPr lang="en-US" dirty="0"/>
              <a:t>Template for analysis note:</a:t>
            </a:r>
          </a:p>
          <a:p>
            <a:pPr lvl="2"/>
            <a:r>
              <a:rPr lang="en-US" u="sng" dirty="0">
                <a:hlinkClick r:id="rId4"/>
              </a:rPr>
              <a:t>https://zenodo.org/records/16615353</a:t>
            </a:r>
            <a:endParaRPr lang="en-US" u="sng" dirty="0"/>
          </a:p>
          <a:p>
            <a:r>
              <a:rPr lang="en-US" dirty="0"/>
              <a:t>Website being updated to include flowchart for release policy and links to templates. </a:t>
            </a:r>
          </a:p>
          <a:p>
            <a:r>
              <a:rPr lang="en-US" dirty="0"/>
              <a:t>Many thanks to Rongrong and the entire Results Release Committee!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9F0AC-21C7-F987-A3C7-D46A4E59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23613-3A51-453F-8B2D-B3ED2AC7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CBB6C-A164-55E3-A4B0-F16062D7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E84E-7880-E27B-720E-10DA6AD7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8BC-F22D-33A7-9ED7-762D59F4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Faces in </a:t>
            </a:r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E28E-D7C1-E983-0CD2-4762DBDC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30" y="1690687"/>
            <a:ext cx="8768751" cy="42756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Renee Fatemi was elected the new vice-chair of the CC</a:t>
            </a:r>
          </a:p>
          <a:p>
            <a:endParaRPr lang="en-US" dirty="0"/>
          </a:p>
          <a:p>
            <a:r>
              <a:rPr lang="en-US" dirty="0"/>
              <a:t>Susanna Costanza was elected the new vice-chair of the </a:t>
            </a:r>
            <a:br>
              <a:rPr lang="en-US" dirty="0"/>
            </a:br>
            <a:r>
              <a:rPr lang="en-US" dirty="0"/>
              <a:t>Code of Conduct Committee</a:t>
            </a:r>
          </a:p>
          <a:p>
            <a:endParaRPr lang="en-US" dirty="0"/>
          </a:p>
          <a:p>
            <a:r>
              <a:rPr lang="en-US" dirty="0"/>
              <a:t>Daniel Brandenburg was elected the new vice-chair of the Conference and Talks Committee</a:t>
            </a:r>
          </a:p>
          <a:p>
            <a:endParaRPr lang="en-US" dirty="0"/>
          </a:p>
          <a:p>
            <a:r>
              <a:rPr lang="en-US" dirty="0"/>
              <a:t>Carlos Munoz Camacho was elected the new vice-chair </a:t>
            </a:r>
            <a:br>
              <a:rPr lang="en-US" dirty="0"/>
            </a:br>
            <a:r>
              <a:rPr lang="en-US" dirty="0"/>
              <a:t>and Eric Lancon new chair of the Membership committee.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E3A3-6B9E-A4BA-4F12-F0821CED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B261E-13F3-F183-0ABC-7F461546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2FBA-A65C-7EC9-0D8C-D403F818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arlos MUNOZ CAMACHO - Annuaire IN2P3">
            <a:extLst>
              <a:ext uri="{FF2B5EF4-FFF2-40B4-BE49-F238E27FC236}">
                <a16:creationId xmlns:a16="http://schemas.microsoft.com/office/drawing/2014/main" id="{50991426-8424-E416-EC2B-F5088E55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11" y="4851091"/>
            <a:ext cx="1378241" cy="13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ic Lancon - Senior Physicist - Brookhaven National Laboratory | LinkedIn">
            <a:extLst>
              <a:ext uri="{FF2B5EF4-FFF2-40B4-BE49-F238E27FC236}">
                <a16:creationId xmlns:a16="http://schemas.microsoft.com/office/drawing/2014/main" id="{9B580308-09E6-A551-5E00-AA0CEB89E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19" y="4851091"/>
            <a:ext cx="1378241" cy="13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iel Brandenburg (@danbburg) / X">
            <a:extLst>
              <a:ext uri="{FF2B5EF4-FFF2-40B4-BE49-F238E27FC236}">
                <a16:creationId xmlns:a16="http://schemas.microsoft.com/office/drawing/2014/main" id="{D830482B-A1CC-4025-423D-F6A7640A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63" y="317287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nee Fatemi – Strong Interactions Podcast—Stories straight from the heart  of matter">
            <a:extLst>
              <a:ext uri="{FF2B5EF4-FFF2-40B4-BE49-F238E27FC236}">
                <a16:creationId xmlns:a16="http://schemas.microsoft.com/office/drawing/2014/main" id="{5F7FE4FA-F4E3-D514-65D7-D2853F31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13" y="528682"/>
            <a:ext cx="1953568" cy="16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usanna Costanza - Associate Professor of Physics - Università degli Studi  di Pavia | LinkedIn">
            <a:extLst>
              <a:ext uri="{FF2B5EF4-FFF2-40B4-BE49-F238E27FC236}">
                <a16:creationId xmlns:a16="http://schemas.microsoft.com/office/drawing/2014/main" id="{B796F407-D196-ECE5-B9FB-14D9E4E1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41" y="2450491"/>
            <a:ext cx="1378241" cy="13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C4C7C-50AB-6DA6-C4F4-C2913AB64D49}"/>
              </a:ext>
            </a:extLst>
          </p:cNvPr>
          <p:cNvSpPr txBox="1"/>
          <p:nvPr/>
        </p:nvSpPr>
        <p:spPr>
          <a:xfrm>
            <a:off x="2538919" y="2785081"/>
            <a:ext cx="680936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Many thanks to the outgoing leadership: </a:t>
            </a:r>
          </a:p>
          <a:p>
            <a:r>
              <a:rPr lang="en-US" sz="2400" dirty="0"/>
              <a:t>Bernd Surrow (CC Chair)</a:t>
            </a:r>
          </a:p>
          <a:p>
            <a:r>
              <a:rPr lang="en-US" sz="2400" dirty="0"/>
              <a:t>Megan Connors (Code of Conduct)</a:t>
            </a:r>
          </a:p>
          <a:p>
            <a:r>
              <a:rPr lang="en-US" sz="2400" dirty="0"/>
              <a:t>Maria Zurek (Conference and Talks)</a:t>
            </a:r>
            <a:br>
              <a:rPr lang="en-US" sz="2400" dirty="0"/>
            </a:br>
            <a:r>
              <a:rPr lang="en-US" sz="2400" dirty="0"/>
              <a:t>Pietro Antonioli and Peter Steinberg (Membership)</a:t>
            </a:r>
          </a:p>
        </p:txBody>
      </p:sp>
    </p:spTree>
    <p:extLst>
      <p:ext uri="{BB962C8B-B14F-4D97-AF65-F5344CB8AC3E}">
        <p14:creationId xmlns:p14="http://schemas.microsoft.com/office/powerpoint/2010/main" val="544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E5CE-7769-1D19-8A5E-C459C423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0877-07F0-72A7-F1A2-7E638CCB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13AB-3FC1-AC48-9BAD-0F030B4E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5" y="189844"/>
            <a:ext cx="10515600" cy="10826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CERN Recognized Experiment Status: RE47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FD5E6-F695-80EB-79FB-C0043746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085BF-507D-C246-20D1-6BF53EBD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2E223C0D-3C01-2D5B-2207-B45B550A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97220"/>
            <a:ext cx="8077884" cy="4959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15A7798-45A8-F236-06F9-E7FED6B04756}"/>
              </a:ext>
            </a:extLst>
          </p:cNvPr>
          <p:cNvSpPr/>
          <p:nvPr/>
        </p:nvSpPr>
        <p:spPr>
          <a:xfrm>
            <a:off x="3712684" y="5096085"/>
            <a:ext cx="325916" cy="264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592C0-F801-03FD-5DD3-3019CDD3C85D}"/>
              </a:ext>
            </a:extLst>
          </p:cNvPr>
          <p:cNvSpPr txBox="1"/>
          <p:nvPr/>
        </p:nvSpPr>
        <p:spPr>
          <a:xfrm>
            <a:off x="173974" y="1175625"/>
            <a:ext cx="3701668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now appears in the CERN Grey Book database as RE47:</a:t>
            </a:r>
            <a:br>
              <a:rPr lang="en-US" dirty="0"/>
            </a:br>
            <a:r>
              <a:rPr lang="en-US" sz="1600" dirty="0">
                <a:hlinkClick r:id="rId3"/>
              </a:rPr>
              <a:t>https://greybook.cern.ch/experiment/recognized 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Two steps to get </a:t>
            </a:r>
            <a:r>
              <a:rPr lang="en-US" dirty="0" err="1"/>
              <a:t>ePIC</a:t>
            </a:r>
            <a:r>
              <a:rPr lang="en-US" dirty="0"/>
              <a:t> Collaborators registered at CERN: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 Representative needs to register as team leader with </a:t>
            </a:r>
            <a:br>
              <a:rPr lang="en-US" dirty="0"/>
            </a:br>
            <a:r>
              <a:rPr lang="en-US" dirty="0"/>
              <a:t>CERN Users Office: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https://usersoffice.web.cern.ch/</a:t>
            </a:r>
            <a:endParaRPr lang="en-US" sz="14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https://usersoffice.web.cern.ch/team-leaders-corner</a:t>
            </a:r>
            <a:endParaRPr lang="en-US" sz="14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Users.Office@cern.ch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 member can then certify registrations of team members</a:t>
            </a:r>
          </a:p>
          <a:p>
            <a:endParaRPr lang="en-US" dirty="0"/>
          </a:p>
          <a:p>
            <a:r>
              <a:rPr lang="en-US" dirty="0"/>
              <a:t>Contact us if you run into problems!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3976D-15CA-C0C2-AE17-A792A2A7F4F1}"/>
              </a:ext>
            </a:extLst>
          </p:cNvPr>
          <p:cNvSpPr/>
          <p:nvPr/>
        </p:nvSpPr>
        <p:spPr>
          <a:xfrm>
            <a:off x="4038600" y="5096085"/>
            <a:ext cx="8077884" cy="26440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3244513-4E8E-496C-C146-62570D8B8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781" y="65143"/>
            <a:ext cx="1542688" cy="111048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9C5689-B658-4A27-D39B-8AFC46F6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NL">
  <a:themeElements>
    <a:clrScheme name="Custom 3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B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Project Overview-J.Yeck  -  Read-Only" id="{D4A49460-A030-40E0-A942-078CDC808C92}" vid="{CAA149F5-F453-43A6-BD36-7417340123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764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1_BNL</vt:lpstr>
      <vt:lpstr>ePIC Collaboration (Brief) News</vt:lpstr>
      <vt:lpstr>Hey John, start the recording….    </vt:lpstr>
      <vt:lpstr>Why are we here?</vt:lpstr>
      <vt:lpstr>Results Release Committee</vt:lpstr>
      <vt:lpstr>PowerPoint Presentation</vt:lpstr>
      <vt:lpstr>New Faces in ePIC Leadership</vt:lpstr>
      <vt:lpstr>ePIC Resources</vt:lpstr>
      <vt:lpstr>EICUG Membership</vt:lpstr>
      <vt:lpstr>CERN Recognized Experiment Status: RE47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2327</cp:revision>
  <dcterms:created xsi:type="dcterms:W3CDTF">2023-04-13T13:35:08Z</dcterms:created>
  <dcterms:modified xsi:type="dcterms:W3CDTF">2025-07-31T14:21:24Z</dcterms:modified>
</cp:coreProperties>
</file>