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520" r:id="rId5"/>
    <p:sldId id="5755" r:id="rId6"/>
    <p:sldId id="5753" r:id="rId7"/>
    <p:sldId id="5754" r:id="rId8"/>
    <p:sldId id="5756" r:id="rId9"/>
    <p:sldId id="5757" r:id="rId1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FF85FF"/>
    <a:srgbClr val="3333FF"/>
    <a:srgbClr val="FF7E79"/>
    <a:srgbClr val="0091FF"/>
    <a:srgbClr val="008000"/>
    <a:srgbClr val="00ACDB"/>
    <a:srgbClr val="BFBFBF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09" autoAdjust="0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192" y="5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424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8B044-6BA6-C346-8A6A-977C83359092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 err="1"/>
              <a:t>ePIC</a:t>
            </a:r>
            <a:r>
              <a:rPr lang="en-US" sz="1400" dirty="0"/>
              <a:t> &amp; EIC-UG Outreach WG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B6221-EB7C-4542-AA65-32033D2019DD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E0BBA41-70B7-4742-9300-ED5B62B98DFE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491919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 err="1"/>
              <a:t>ePIC</a:t>
            </a:r>
            <a:r>
              <a:rPr lang="en-US" sz="1400" dirty="0"/>
              <a:t> &amp; EIC-UG Outreach WG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9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99" r:id="rId3"/>
    <p:sldLayoutId id="2147483701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brookhavenlab.sharepoint.com/:x:/s/EICPublicSharingDocs/EfnRPP2rhJ5OjQtTmZ7dQRgB68_iq6DZISiYg5mNspbrag?e=nj8PO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havenlab.sharepoint.com/:f:/s/EICPublicSharingDocs/EsH-0sAv3M9LkU3aFdIkBA0BA_BgqfqWMPn24TJmsyDQew?e=Bmuj42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Update on </a:t>
            </a:r>
            <a:r>
              <a:rPr lang="en-US" dirty="0" err="1"/>
              <a:t>ePIC</a:t>
            </a:r>
            <a:r>
              <a:rPr lang="en-US" dirty="0"/>
              <a:t> &amp; EIC-UG Outreach WG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913939"/>
            <a:ext cx="6565700" cy="1019620"/>
          </a:xfrm>
        </p:spPr>
        <p:txBody>
          <a:bodyPr anchor="ctr">
            <a:noAutofit/>
          </a:bodyPr>
          <a:lstStyle/>
          <a:p>
            <a:r>
              <a:rPr lang="cs-CZ" dirty="0" err="1"/>
              <a:t>ePIC</a:t>
            </a:r>
            <a:r>
              <a:rPr lang="cs-CZ" dirty="0"/>
              <a:t> General Meeting</a:t>
            </a:r>
          </a:p>
          <a:p>
            <a:r>
              <a:rPr lang="cs-CZ" dirty="0"/>
              <a:t>August</a:t>
            </a:r>
            <a:r>
              <a:rPr lang="en-US" dirty="0"/>
              <a:t> </a:t>
            </a:r>
            <a:r>
              <a:rPr lang="cs-CZ" dirty="0"/>
              <a:t>1st</a:t>
            </a:r>
            <a:r>
              <a:rPr lang="en-US" dirty="0"/>
              <a:t>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3099027"/>
            <a:ext cx="11940000" cy="448978"/>
          </a:xfrm>
        </p:spPr>
        <p:txBody>
          <a:bodyPr anchor="ctr"/>
          <a:lstStyle/>
          <a:p>
            <a:r>
              <a:rPr lang="en-US" dirty="0"/>
              <a:t>Outreach WG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14AF-F210-E302-A889-6323232F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Info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40E34-7C08-1EF3-7B09-6050C0EEA1FC}"/>
              </a:ext>
            </a:extLst>
          </p:cNvPr>
          <p:cNvSpPr txBox="1"/>
          <p:nvPr/>
        </p:nvSpPr>
        <p:spPr>
          <a:xfrm>
            <a:off x="438150" y="606175"/>
            <a:ext cx="113157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b="1" dirty="0">
                <a:solidFill>
                  <a:schemeClr val="bg2"/>
                </a:solidFill>
              </a:rPr>
              <a:t>WG Members:</a:t>
            </a:r>
            <a:endParaRPr lang="cs-CZ" b="1" dirty="0">
              <a:solidFill>
                <a:schemeClr val="bg2"/>
              </a:solidFill>
            </a:endParaRPr>
          </a:p>
          <a:p>
            <a:pPr>
              <a:buClr>
                <a:schemeClr val="bg2"/>
              </a:buClr>
            </a:pPr>
            <a:endParaRPr lang="en-US" dirty="0"/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Armenia: Dr. Hrachya </a:t>
            </a:r>
            <a:r>
              <a:rPr lang="en-US" sz="16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Marukyan</a:t>
            </a:r>
            <a:endParaRPr lang="en-US" sz="1600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Czech Republic: Prof. Jana </a:t>
            </a:r>
            <a:r>
              <a:rPr lang="en-US" sz="16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Bielcikova</a:t>
            </a:r>
            <a:endParaRPr lang="en-US" sz="1600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France: Dr. Silvia Niccolai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India: Prof. Md Nasim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Israel: Prof. Zvi Citron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Italy: Prof. Marta </a:t>
            </a:r>
            <a:r>
              <a:rPr lang="en-US" sz="16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Ruspa</a:t>
            </a:r>
            <a:endParaRPr lang="en-US" sz="1600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Japan: Prof. Taku Gunji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Senegal Dr. Sokhna Bineta Amar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Taiwan: Prof. Yi Yang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UK: Prof. Rachel Montgomery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USA: Elke-Caroline </a:t>
            </a:r>
            <a:r>
              <a:rPr lang="en-US" sz="16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Aschenauer</a:t>
            </a:r>
            <a:endParaRPr lang="en-US" sz="1600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indent="-230188">
              <a:buClr>
                <a:schemeClr val="bg2"/>
              </a:buClr>
            </a:pPr>
            <a:endParaRPr lang="cs-CZ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cs-CZ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cs-CZ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cs-CZ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cs-CZ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cs-CZ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dirty="0">
              <a:sym typeface="Wingdings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9EA22E-4E8D-4DCC-8526-C87648BAD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111" y="3171517"/>
            <a:ext cx="6818120" cy="184157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6F95D96-78B7-4218-B7B4-956BBD7BE204}"/>
              </a:ext>
            </a:extLst>
          </p:cNvPr>
          <p:cNvSpPr/>
          <p:nvPr/>
        </p:nvSpPr>
        <p:spPr>
          <a:xfrm>
            <a:off x="5657850" y="73437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Email-list: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eic-outreach-wg@lists.bnl.gov</a:t>
            </a:r>
            <a:b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</a:br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Regular Meeting: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1st Wednesday of the 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onth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                             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7:00 am NY-Time</a:t>
            </a:r>
          </a:p>
          <a:p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Wiki-Page: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https://wiki.bnl.gov/EPIC/index.php?title=EICOutreach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65EFE-D7D1-FCA7-F593-6AFC4A9FBABE}"/>
              </a:ext>
            </a:extLst>
          </p:cNvPr>
          <p:cNvSpPr txBox="1"/>
          <p:nvPr/>
        </p:nvSpPr>
        <p:spPr>
          <a:xfrm>
            <a:off x="1504704" y="5456865"/>
            <a:ext cx="920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Everybody is welcome to the meetings, helping with activities</a:t>
            </a:r>
          </a:p>
        </p:txBody>
      </p:sp>
    </p:spTree>
    <p:extLst>
      <p:ext uri="{BB962C8B-B14F-4D97-AF65-F5344CB8AC3E}">
        <p14:creationId xmlns:p14="http://schemas.microsoft.com/office/powerpoint/2010/main" val="174517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C2EE-E7A9-054C-B12A-D029495A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67" y="0"/>
            <a:ext cx="11959493" cy="480349"/>
          </a:xfrm>
        </p:spPr>
        <p:txBody>
          <a:bodyPr>
            <a:normAutofit fontScale="90000"/>
          </a:bodyPr>
          <a:lstStyle/>
          <a:p>
            <a:r>
              <a:rPr lang="en-US" dirty="0"/>
              <a:t>The Global Goals of the WG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ACA92-A1D4-334D-BCDA-F0D0444D6744}"/>
              </a:ext>
            </a:extLst>
          </p:cNvPr>
          <p:cNvSpPr txBox="1"/>
          <p:nvPr/>
        </p:nvSpPr>
        <p:spPr>
          <a:xfrm>
            <a:off x="563788" y="1280446"/>
            <a:ext cx="11295583" cy="287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dirty="0"/>
              <a:t>Expand EIC experimental community 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dirty="0"/>
              <a:t>Built up a STEM pipeline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dirty="0"/>
              <a:t>Provide opportunities for early career scientist especially from developing countries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dirty="0"/>
              <a:t>Develop a truly diverse workforce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dirty="0"/>
              <a:t>Make the EIC a real international facility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b="0" i="0" u="none" strike="noStrike" dirty="0">
                <a:effectLst/>
              </a:rPr>
              <a:t>Spread EIC science to general public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525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14AC5-2660-185A-4BD6-B154610D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B8EE0-116F-9BE2-345F-C751149074F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7525" y="503238"/>
            <a:ext cx="11674475" cy="6091237"/>
          </a:xfrm>
        </p:spPr>
        <p:txBody>
          <a:bodyPr>
            <a:noAutofit/>
          </a:bodyPr>
          <a:lstStyle/>
          <a:p>
            <a:pPr marL="0" indent="0">
              <a:buClr>
                <a:schemeClr val="bg2"/>
              </a:buClr>
              <a:buNone/>
            </a:pPr>
            <a:r>
              <a:rPr lang="en-US" b="1" dirty="0">
                <a:solidFill>
                  <a:schemeClr val="bg2"/>
                </a:solidFill>
                <a:sym typeface="Wingdings" pitchFamily="2" charset="2"/>
              </a:rPr>
              <a:t>Past:</a:t>
            </a:r>
            <a:r>
              <a:rPr lang="cs-CZ" b="1" dirty="0">
                <a:solidFill>
                  <a:schemeClr val="bg2"/>
                </a:solidFill>
                <a:sym typeface="Wingdings" pitchFamily="2" charset="2"/>
              </a:rPr>
              <a:t> </a:t>
            </a:r>
            <a:r>
              <a:rPr lang="en-US" sz="18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Photo Contest during the January 2025 </a:t>
            </a:r>
            <a:r>
              <a:rPr lang="en-US" sz="18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ePIC</a:t>
            </a:r>
            <a:r>
              <a:rPr lang="en-US" sz="18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collaboration meeting</a:t>
            </a:r>
          </a:p>
          <a:p>
            <a:pPr marL="0" indent="0">
              <a:buClr>
                <a:schemeClr val="bg2"/>
              </a:buClr>
              <a:buNone/>
            </a:pPr>
            <a:endParaRPr lang="en-US" sz="1200" b="1" dirty="0">
              <a:solidFill>
                <a:schemeClr val="bg2"/>
              </a:solidFill>
              <a:sym typeface="Wingdings" pitchFamily="2" charset="2"/>
            </a:endParaRPr>
          </a:p>
          <a:p>
            <a:pPr marL="0" indent="0">
              <a:buClr>
                <a:schemeClr val="bg2"/>
              </a:buClr>
              <a:buNone/>
            </a:pPr>
            <a:r>
              <a:rPr lang="en-US" b="1" dirty="0" err="1">
                <a:solidFill>
                  <a:schemeClr val="bg2"/>
                </a:solidFill>
                <a:sym typeface="Wingdings" pitchFamily="2" charset="2"/>
              </a:rPr>
              <a:t>Continous</a:t>
            </a:r>
            <a:r>
              <a:rPr lang="en-US" b="1" dirty="0">
                <a:solidFill>
                  <a:schemeClr val="bg2"/>
                </a:solidFill>
                <a:sym typeface="Wingdings" pitchFamily="2" charset="2"/>
              </a:rPr>
              <a:t>:</a:t>
            </a:r>
            <a:endParaRPr lang="cs-CZ" b="1" dirty="0">
              <a:solidFill>
                <a:schemeClr val="bg2"/>
              </a:solidFill>
              <a:sym typeface="Wingdings" pitchFamily="2" charset="2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rgbClr val="202122"/>
                </a:solidFill>
                <a:latin typeface="Arial" panose="020B0604020202020204" pitchFamily="34" charset="0"/>
              </a:rPr>
              <a:t>Survey</a:t>
            </a:r>
            <a:r>
              <a:rPr lang="cs-CZ" sz="1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202122"/>
                </a:solidFill>
                <a:latin typeface="Arial" panose="020B0604020202020204" pitchFamily="34" charset="0"/>
              </a:rPr>
              <a:t>to collect information about all existing outreach activities (</a:t>
            </a:r>
            <a:r>
              <a:rPr lang="en-US" sz="1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ePIC</a:t>
            </a:r>
            <a:r>
              <a:rPr lang="en-US" sz="1800" b="1" dirty="0">
                <a:solidFill>
                  <a:srgbClr val="202122"/>
                </a:solidFill>
                <a:latin typeface="Arial" panose="020B0604020202020204" pitchFamily="34" charset="0"/>
              </a:rPr>
              <a:t> or EIC oriented) worldwide</a:t>
            </a:r>
            <a:endParaRPr lang="cs-CZ" sz="18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Clr>
                <a:schemeClr val="bg2"/>
              </a:buClr>
              <a:buNone/>
            </a:pP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    </a:t>
            </a:r>
            <a:r>
              <a:rPr lang="en-US" sz="1800" b="1" dirty="0">
                <a:solidFill>
                  <a:srgbClr val="202122"/>
                </a:solidFill>
                <a:latin typeface="Arial" panose="020B0604020202020204" pitchFamily="34" charset="0"/>
              </a:rPr>
              <a:t>Form to be filled: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800" dirty="0">
                <a:hlinkClick r:id="rId2"/>
              </a:rPr>
              <a:t>EIC-ePIC-OutreachResources-v1.xlsx</a:t>
            </a:r>
            <a:endParaRPr lang="en-US" sz="1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Clr>
                <a:schemeClr val="bg2"/>
              </a:buClr>
              <a:buNone/>
            </a:pPr>
            <a:r>
              <a:rPr lang="cs-CZ" sz="1800" dirty="0" err="1">
                <a:solidFill>
                  <a:srgbClr val="202122"/>
                </a:solidFill>
                <a:latin typeface="Arial" panose="020B0604020202020204" pitchFamily="34" charset="0"/>
              </a:rPr>
              <a:t>If</a:t>
            </a: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latin typeface="Arial" panose="020B0604020202020204" pitchFamily="34" charset="0"/>
              </a:rPr>
              <a:t>you</a:t>
            </a: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latin typeface="Arial" panose="020B0604020202020204" pitchFamily="34" charset="0"/>
              </a:rPr>
              <a:t>have</a:t>
            </a: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 not done so, p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lease fill </a:t>
            </a:r>
            <a:r>
              <a:rPr lang="cs-CZ" sz="1800" dirty="0" err="1">
                <a:solidFill>
                  <a:srgbClr val="202122"/>
                </a:solidFill>
                <a:latin typeface="Arial" panose="020B0604020202020204" pitchFamily="34" charset="0"/>
              </a:rPr>
              <a:t>the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 form collecting information about your institution</a:t>
            </a: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, y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our </a:t>
            </a: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input </a:t>
            </a:r>
            <a:r>
              <a:rPr lang="cs-CZ" sz="1800" dirty="0" err="1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precious</a:t>
            </a: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!  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    Aims:1. </a:t>
            </a:r>
            <a:r>
              <a:rPr lang="en-US" sz="1800" dirty="0" err="1">
                <a:solidFill>
                  <a:srgbClr val="202122"/>
                </a:solidFill>
                <a:latin typeface="Arial" panose="020B0604020202020204" pitchFamily="34" charset="0"/>
              </a:rPr>
              <a:t>prepar</a:t>
            </a: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e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 a list of all available resources, country by country</a:t>
            </a:r>
            <a:endParaRPr lang="cs-CZ" sz="1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Clr>
                <a:schemeClr val="bg2"/>
              </a:buClr>
              <a:buNone/>
            </a:pPr>
            <a:r>
              <a:rPr lang="cs-CZ" sz="1800" dirty="0">
                <a:solidFill>
                  <a:srgbClr val="202122"/>
                </a:solidFill>
                <a:latin typeface="Arial" panose="020B0604020202020204" pitchFamily="34" charset="0"/>
              </a:rPr>
              <a:t>             2. </a:t>
            </a:r>
            <a:r>
              <a:rPr 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identify (after consulting with you again) those resources/initiatives which can be replicated and shared</a:t>
            </a:r>
            <a:endParaRPr lang="cs-CZ" sz="1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Clr>
                <a:schemeClr val="bg2"/>
              </a:buClr>
              <a:buNone/>
            </a:pPr>
            <a:endParaRPr lang="cs-CZ" sz="1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Clr>
                <a:schemeClr val="bg2"/>
              </a:buClr>
              <a:buNone/>
            </a:pPr>
            <a:endParaRPr lang="en-US" b="1" dirty="0">
              <a:solidFill>
                <a:srgbClr val="00B0F0"/>
              </a:solidFill>
              <a:sym typeface="Wingdings" pitchFamily="2" charset="2"/>
            </a:endParaRPr>
          </a:p>
          <a:p>
            <a:pPr marL="0" indent="0" algn="ctr">
              <a:buClr>
                <a:schemeClr val="bg2"/>
              </a:buClr>
              <a:buNone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C897FEA-A756-4654-AD20-C58F3C7705F1}"/>
              </a:ext>
            </a:extLst>
          </p:cNvPr>
          <p:cNvSpPr/>
          <p:nvPr/>
        </p:nvSpPr>
        <p:spPr>
          <a:xfrm>
            <a:off x="471505" y="1582824"/>
            <a:ext cx="11651740" cy="1750683"/>
          </a:xfrm>
          <a:prstGeom prst="rect">
            <a:avLst/>
          </a:prstGeom>
          <a:solidFill>
            <a:schemeClr val="accent4">
              <a:lumMod val="40000"/>
              <a:lumOff val="60000"/>
              <a:alpha val="17000"/>
            </a:scheme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5EE3B-FFBA-FB4E-A82E-4A39C1FAE1C2}"/>
              </a:ext>
            </a:extLst>
          </p:cNvPr>
          <p:cNvSpPr txBox="1"/>
          <p:nvPr/>
        </p:nvSpPr>
        <p:spPr>
          <a:xfrm>
            <a:off x="571500" y="3565003"/>
            <a:ext cx="9377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EIC-UG / </a:t>
            </a:r>
            <a:r>
              <a:rPr lang="en-US" b="1" dirty="0" err="1">
                <a:solidFill>
                  <a:schemeClr val="bg2"/>
                </a:solidFill>
              </a:rPr>
              <a:t>ePIC</a:t>
            </a:r>
            <a:r>
              <a:rPr lang="en-US" b="1" dirty="0">
                <a:solidFill>
                  <a:schemeClr val="bg2"/>
                </a:solidFill>
              </a:rPr>
              <a:t> Meeting July 2025: </a:t>
            </a:r>
            <a:r>
              <a:rPr lang="en-US" dirty="0"/>
              <a:t>Poster and Photo-Contest</a:t>
            </a:r>
          </a:p>
          <a:p>
            <a:r>
              <a:rPr lang="en-US" b="1" dirty="0"/>
              <a:t>Winner:</a:t>
            </a:r>
            <a:r>
              <a:rPr lang="en-US" dirty="0"/>
              <a:t>          </a:t>
            </a:r>
            <a:r>
              <a:rPr lang="en-US" b="1" dirty="0"/>
              <a:t>Photo Contest                                                                       Poster Contest</a:t>
            </a:r>
          </a:p>
        </p:txBody>
      </p:sp>
      <p:pic>
        <p:nvPicPr>
          <p:cNvPr id="6" name="Picture 5" descr="A purple and white dot pattern&#10;&#10;AI-generated content may be incorrect.">
            <a:extLst>
              <a:ext uri="{FF2B5EF4-FFF2-40B4-BE49-F238E27FC236}">
                <a16:creationId xmlns:a16="http://schemas.microsoft.com/office/drawing/2014/main" id="{6C944192-635F-C89F-8E1B-02636491F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2" y="4222157"/>
            <a:ext cx="1255196" cy="1255196"/>
          </a:xfrm>
          <a:prstGeom prst="rect">
            <a:avLst/>
          </a:prstGeom>
        </p:spPr>
      </p:pic>
      <p:pic>
        <p:nvPicPr>
          <p:cNvPr id="7" name="Picture 6" descr="A close up of a glass block&#10;&#10;AI-generated content may be incorrect.">
            <a:extLst>
              <a:ext uri="{FF2B5EF4-FFF2-40B4-BE49-F238E27FC236}">
                <a16:creationId xmlns:a16="http://schemas.microsoft.com/office/drawing/2014/main" id="{25104228-0951-E21A-9982-036A894A8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877" y="4219130"/>
            <a:ext cx="1119104" cy="1461813"/>
          </a:xfrm>
          <a:prstGeom prst="rect">
            <a:avLst/>
          </a:prstGeom>
        </p:spPr>
      </p:pic>
      <p:pic>
        <p:nvPicPr>
          <p:cNvPr id="8" name="Picture 7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CDB633A8-4A48-E701-439C-051BB557B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632" y="4211334"/>
            <a:ext cx="1321469" cy="1761959"/>
          </a:xfrm>
          <a:prstGeom prst="rect">
            <a:avLst/>
          </a:prstGeom>
        </p:spPr>
      </p:pic>
      <p:pic>
        <p:nvPicPr>
          <p:cNvPr id="9" name="Picture 8" descr="A poster with a diagram of a machine&#10;&#10;AI-generated content may be incorrect.">
            <a:extLst>
              <a:ext uri="{FF2B5EF4-FFF2-40B4-BE49-F238E27FC236}">
                <a16:creationId xmlns:a16="http://schemas.microsoft.com/office/drawing/2014/main" id="{B7CE35A3-6A14-76BD-E7DA-99F184BCB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580" y="4234716"/>
            <a:ext cx="1496129" cy="2308682"/>
          </a:xfrm>
          <a:prstGeom prst="rect">
            <a:avLst/>
          </a:prstGeom>
        </p:spPr>
      </p:pic>
      <p:pic>
        <p:nvPicPr>
          <p:cNvPr id="10" name="Picture 9" descr="A poster of a scientific experiment&#10;&#10;AI-generated content may be incorrect.">
            <a:extLst>
              <a:ext uri="{FF2B5EF4-FFF2-40B4-BE49-F238E27FC236}">
                <a16:creationId xmlns:a16="http://schemas.microsoft.com/office/drawing/2014/main" id="{E90DEAF1-0B29-787C-946E-E40347424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244" y="4241986"/>
            <a:ext cx="1751464" cy="2301412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BC4A93-8866-2314-7DF4-08A532F42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0614" y="4241986"/>
            <a:ext cx="1542675" cy="2184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7269A7-50E0-027D-5D2E-FF6927CD10BF}"/>
              </a:ext>
            </a:extLst>
          </p:cNvPr>
          <p:cNvSpPr txBox="1"/>
          <p:nvPr/>
        </p:nvSpPr>
        <p:spPr>
          <a:xfrm>
            <a:off x="-14870" y="5849034"/>
            <a:ext cx="587859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1</a:t>
            </a:r>
            <a:r>
              <a:rPr lang="en-US" baseline="30000" dirty="0"/>
              <a:t>st</a:t>
            </a:r>
            <a:r>
              <a:rPr lang="en-US" dirty="0"/>
              <a:t> Place             1</a:t>
            </a:r>
            <a:r>
              <a:rPr lang="en-US" baseline="30000" dirty="0"/>
              <a:t>st</a:t>
            </a:r>
            <a:r>
              <a:rPr lang="en-US" dirty="0"/>
              <a:t> Place                  3</a:t>
            </a:r>
            <a:r>
              <a:rPr lang="en-US" baseline="30000" dirty="0"/>
              <a:t>rd</a:t>
            </a:r>
            <a:r>
              <a:rPr lang="en-US" dirty="0"/>
              <a:t> Place </a:t>
            </a:r>
            <a:endParaRPr lang="en-US" baseline="30000" dirty="0"/>
          </a:p>
          <a:p>
            <a:r>
              <a:rPr lang="en-US" dirty="0"/>
              <a:t>Roberto </a:t>
            </a:r>
            <a:r>
              <a:rPr lang="en-US" dirty="0" err="1"/>
              <a:t>Perghenella</a:t>
            </a:r>
            <a:r>
              <a:rPr lang="en-US" dirty="0"/>
              <a:t>  Julien </a:t>
            </a:r>
            <a:r>
              <a:rPr lang="en-US" dirty="0" err="1"/>
              <a:t>Bettane</a:t>
            </a:r>
            <a:r>
              <a:rPr lang="en-US" dirty="0"/>
              <a:t>      Christina Tuve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6A5EF-5066-52DC-C207-28E9E2C0E201}"/>
              </a:ext>
            </a:extLst>
          </p:cNvPr>
          <p:cNvSpPr txBox="1"/>
          <p:nvPr/>
        </p:nvSpPr>
        <p:spPr>
          <a:xfrm>
            <a:off x="5594834" y="4812137"/>
            <a:ext cx="640431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Place Category-I     1</a:t>
            </a:r>
            <a:r>
              <a:rPr lang="en-US" baseline="30000" dirty="0"/>
              <a:t>st</a:t>
            </a:r>
            <a:r>
              <a:rPr lang="en-US" dirty="0"/>
              <a:t> Place Category-II      Best Overall</a:t>
            </a:r>
            <a:endParaRPr lang="en-US" baseline="30000" dirty="0"/>
          </a:p>
          <a:p>
            <a:r>
              <a:rPr lang="en-US" dirty="0"/>
              <a:t>     Lauren Kasper                  </a:t>
            </a:r>
            <a:r>
              <a:rPr lang="en-US" dirty="0" err="1"/>
              <a:t>Jihee</a:t>
            </a:r>
            <a:r>
              <a:rPr lang="en-US" dirty="0"/>
              <a:t> Kim               E. </a:t>
            </a:r>
            <a:r>
              <a:rPr lang="en-US" dirty="0" err="1"/>
              <a:t>Sidoretti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3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01A4-A10D-DA7A-67C6-F51A3D1B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BBE53-0EDB-9131-4093-E127843CF974}"/>
              </a:ext>
            </a:extLst>
          </p:cNvPr>
          <p:cNvSpPr txBox="1"/>
          <p:nvPr/>
        </p:nvSpPr>
        <p:spPr>
          <a:xfrm>
            <a:off x="571500" y="659011"/>
            <a:ext cx="11049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dirty="0"/>
              <a:t>Great discussions on what to do next, </a:t>
            </a:r>
            <a:r>
              <a:rPr lang="en-US" b="1" dirty="0"/>
              <a:t>but we need some more people helping with the activities </a:t>
            </a:r>
          </a:p>
          <a:p>
            <a:pPr>
              <a:buClr>
                <a:schemeClr val="bg2"/>
              </a:buClr>
            </a:pPr>
            <a:endParaRPr lang="en-US" sz="1200" b="1" dirty="0"/>
          </a:p>
          <a:p>
            <a:pPr>
              <a:buClr>
                <a:schemeClr val="bg2"/>
              </a:buClr>
            </a:pPr>
            <a:r>
              <a:rPr lang="en-US" b="1" dirty="0">
                <a:solidFill>
                  <a:schemeClr val="bg2"/>
                </a:solidFill>
              </a:rPr>
              <a:t>Action Items: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Create a repository with all the material (posters, photos, …) 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started </a:t>
            </a:r>
            <a:r>
              <a:rPr lang="en-US" dirty="0">
                <a:hlinkClick r:id="rId2"/>
              </a:rPr>
              <a:t>Outreach</a:t>
            </a:r>
            <a:endParaRPr lang="en-US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Collect all the country EIC webpages and link them at one place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Open our own you-tube channel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thanks to Jennifer done</a:t>
            </a:r>
            <a:endParaRPr lang="en-US" dirty="0"/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Collect all the videos already existing about EIC and think about a playlist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Collect mobility information of students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will do a survey of possibilities for fellowships and other grants for foreigners in different countries</a:t>
            </a:r>
            <a:endParaRPr lang="en-US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dirty="0"/>
              <a:t>Masterclass on EIC:</a:t>
            </a:r>
            <a:endParaRPr lang="en-US" dirty="0"/>
          </a:p>
          <a:p>
            <a:pPr lvl="1">
              <a:buClr>
                <a:schemeClr val="bg2"/>
              </a:buClr>
            </a:pPr>
            <a:r>
              <a:rPr lang="en-US" dirty="0"/>
              <a:t>One on PID identification 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One on  the 3D structure of the proton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The day we will have a Masterclass program we could use it also as an “activity” to propose when  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      visiting countries/institutes (e.g. Africa)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Ideas together with EC-EG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Organize an event </a:t>
            </a:r>
            <a:r>
              <a:rPr lang="en-US" dirty="0"/>
              <a:t>how to give a public talk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work on social media presents of </a:t>
            </a:r>
            <a:r>
              <a:rPr lang="en-US" dirty="0" err="1">
                <a:sym typeface="Wingdings" pitchFamily="2" charset="2"/>
              </a:rPr>
              <a:t>ePIC</a:t>
            </a:r>
            <a:r>
              <a:rPr lang="en-US" dirty="0">
                <a:sym typeface="Wingdings" pitchFamily="2" charset="2"/>
              </a:rPr>
              <a:t> / EIC</a:t>
            </a:r>
            <a:endParaRPr lang="en-US" dirty="0"/>
          </a:p>
          <a:p>
            <a:pPr lvl="1">
              <a:buClr>
                <a:schemeClr val="bg2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1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39E8-0DEE-D521-7D43-BF1C6170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during next </a:t>
            </a:r>
            <a:r>
              <a:rPr lang="en-US" dirty="0" err="1"/>
              <a:t>ePIC</a:t>
            </a:r>
            <a:r>
              <a:rPr lang="en-US" dirty="0"/>
              <a:t>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EBEC2D-EA32-3C75-DAC9-7EFAD44C8D5E}"/>
              </a:ext>
            </a:extLst>
          </p:cNvPr>
          <p:cNvSpPr txBox="1"/>
          <p:nvPr/>
        </p:nvSpPr>
        <p:spPr>
          <a:xfrm>
            <a:off x="571500" y="659756"/>
            <a:ext cx="11049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 Lunch and reception actions during the next meeting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Slam talk competition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have a game, like an escape room </a:t>
            </a:r>
            <a:endParaRPr lang="en-US" dirty="0"/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will continue the photo and Poster </a:t>
            </a:r>
            <a:r>
              <a:rPr lang="en-US" dirty="0"/>
              <a:t>Poster competition 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     for the Poster where thinking to add a video teaser (2min) linked by a QR </a:t>
            </a:r>
          </a:p>
          <a:p>
            <a:pPr lvl="1">
              <a:buClr>
                <a:schemeClr val="bg2"/>
              </a:buClr>
            </a:pPr>
            <a:endParaRPr lang="en-US" sz="1200" dirty="0"/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We think it would be nice to organize a Science pub event(s) during </a:t>
            </a:r>
            <a:r>
              <a:rPr lang="en-US" dirty="0" err="1"/>
              <a:t>ePIC</a:t>
            </a:r>
            <a:r>
              <a:rPr lang="en-US" dirty="0"/>
              <a:t> meetings</a:t>
            </a:r>
          </a:p>
          <a:p>
            <a:pPr lvl="1">
              <a:buClr>
                <a:schemeClr val="bg2"/>
              </a:buClr>
            </a:pPr>
            <a:endParaRPr lang="en-US" dirty="0"/>
          </a:p>
          <a:p>
            <a:pPr lvl="1">
              <a:buClr>
                <a:schemeClr val="bg2"/>
              </a:buClr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34429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d767f846-2003-4795-b8a5-c12e60d56749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3bfd71d5-c7ac-4dca-b865-a609d1eb407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26314</TotalTime>
  <Words>572</Words>
  <Application>Microsoft Macintosh PowerPoint</Application>
  <PresentationFormat>Widescreen</PresentationFormat>
  <Paragraphs>82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BNL</vt:lpstr>
      <vt:lpstr>Update on ePIC &amp; EIC-UG Outreach WG</vt:lpstr>
      <vt:lpstr>General Info</vt:lpstr>
      <vt:lpstr>The Global Goals of the WG</vt:lpstr>
      <vt:lpstr>Activities</vt:lpstr>
      <vt:lpstr>WG Summary</vt:lpstr>
      <vt:lpstr>Activities during next ePIC Meeting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535</cp:revision>
  <cp:lastPrinted>2023-11-03T20:25:02Z</cp:lastPrinted>
  <dcterms:created xsi:type="dcterms:W3CDTF">2023-09-12T20:43:32Z</dcterms:created>
  <dcterms:modified xsi:type="dcterms:W3CDTF">2025-08-01T15:31:53Z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