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78" r:id="rId3"/>
    <p:sldId id="279" r:id="rId4"/>
    <p:sldId id="295" r:id="rId5"/>
    <p:sldId id="296" r:id="rId6"/>
    <p:sldId id="294" r:id="rId7"/>
    <p:sldId id="297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1995A"/>
    <a:srgbClr val="02D878"/>
    <a:srgbClr val="00FA00"/>
    <a:srgbClr val="53BF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49"/>
    <p:restoredTop sz="95933"/>
  </p:normalViewPr>
  <p:slideViewPr>
    <p:cSldViewPr snapToGrid="0" snapToObjects="1">
      <p:cViewPr varScale="1">
        <p:scale>
          <a:sx n="141" d="100"/>
          <a:sy n="141" d="100"/>
        </p:scale>
        <p:origin x="98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F252F7-70F0-D94A-874F-68D53D0A8A03}" type="datetimeFigureOut">
              <a:rPr lang="en-US" smtClean="0"/>
              <a:t>2/27/17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0379C3-ADEC-0747-AE3B-49708BFFCD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2918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92858-9DF2-C241-A5D3-3E32AA08CFCE}" type="datetime1">
              <a:rPr lang="en-US" smtClean="0"/>
              <a:t>2/27/17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Cheuk-Ping Wong (GSU)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F28B0-E87C-2C4E-8191-107DAFE032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4604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487DF-221E-4C40-8655-E78900578B3A}" type="datetime1">
              <a:rPr lang="en-US" smtClean="0"/>
              <a:t>2/27/17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Cheuk-Ping Wong (GSU)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F28B0-E87C-2C4E-8191-107DAFE032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991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98BA2-EDB5-DD4B-8F15-1F8C2216405A}" type="datetime1">
              <a:rPr lang="en-US" smtClean="0"/>
              <a:t>2/27/17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Cheuk-Ping Wong (GSU)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F28B0-E87C-2C4E-8191-107DAFE032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338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A1372-FC88-2249-8213-D342ABE37AD4}" type="datetime1">
              <a:rPr lang="en-US" smtClean="0"/>
              <a:t>2/27/17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Cheuk-Ping Wong (GSU)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F28B0-E87C-2C4E-8191-107DAFE032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9725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1C4BB-5059-F64D-802E-FBD89FC8D401}" type="datetime1">
              <a:rPr lang="en-US" smtClean="0"/>
              <a:t>2/27/17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Cheuk-Ping Wong (GSU)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F28B0-E87C-2C4E-8191-107DAFE032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049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DB522-D4B1-1449-8B63-DF241CC458B7}" type="datetime1">
              <a:rPr lang="en-US" smtClean="0"/>
              <a:t>2/27/17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Cheuk-Ping Wong (GSU)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F28B0-E87C-2C4E-8191-107DAFE032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458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F4A04-645B-8849-9609-8FC9E0DC9A8A}" type="datetime1">
              <a:rPr lang="en-US" smtClean="0"/>
              <a:t>2/27/17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Cheuk-Ping Wong (GSU)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F28B0-E87C-2C4E-8191-107DAFE032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389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5FB3E-2F6D-FA4D-8D8C-CCFEFC9C7AB1}" type="datetime1">
              <a:rPr lang="en-US" smtClean="0"/>
              <a:t>2/27/17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Cheuk-Ping Wong (GSU)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F28B0-E87C-2C4E-8191-107DAFE032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4115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39649-670E-5C42-92FE-5CC76718853C}" type="datetime1">
              <a:rPr lang="en-US" smtClean="0"/>
              <a:t>2/27/17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Cheuk-Ping Wong (GSU)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F28B0-E87C-2C4E-8191-107DAFE032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201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EFE37-25DD-704D-B955-FB522374BADD}" type="datetime1">
              <a:rPr lang="en-US" smtClean="0"/>
              <a:t>2/27/17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Cheuk-Ping Wong (GSU)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F28B0-E87C-2C4E-8191-107DAFE032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372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00798-96CC-5E40-B3D3-2992D9708317}" type="datetime1">
              <a:rPr lang="en-US" smtClean="0"/>
              <a:t>2/27/17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Cheuk-Ping Wong (GSU)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F28B0-E87C-2C4E-8191-107DAFE032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803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DD5709-7E7D-0948-AA35-E8C4D3D8B1FE}" type="datetime1">
              <a:rPr lang="en-US" smtClean="0"/>
              <a:t>2/27/17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Cheuk-Ping Wong (GSU)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F28B0-E87C-2C4E-8191-107DAFE0325D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flame.jpg"/>
          <p:cNvPicPr>
            <a:picLocks noChangeAspect="1"/>
          </p:cNvPicPr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85" t="13198" r="55354" b="13587"/>
          <a:stretch/>
        </p:blipFill>
        <p:spPr>
          <a:xfrm>
            <a:off x="8320550" y="155937"/>
            <a:ext cx="652824" cy="780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82310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4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mRICH</a:t>
            </a:r>
            <a:r>
              <a:rPr lang="en-US" dirty="0" smtClean="0"/>
              <a:t> </a:t>
            </a:r>
            <a:r>
              <a:rPr lang="en-US" dirty="0" err="1" smtClean="0"/>
              <a:t>Protoype</a:t>
            </a:r>
            <a:r>
              <a:rPr lang="en-US" dirty="0" smtClean="0"/>
              <a:t> </a:t>
            </a:r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Cheuk</a:t>
            </a:r>
            <a:r>
              <a:rPr lang="en-US" dirty="0" smtClean="0"/>
              <a:t>-Ping Wong</a:t>
            </a:r>
          </a:p>
          <a:p>
            <a:r>
              <a:rPr lang="en-US" dirty="0" smtClean="0"/>
              <a:t>Georgia State University</a:t>
            </a:r>
          </a:p>
          <a:p>
            <a:r>
              <a:rPr lang="en-US" dirty="0" smtClean="0"/>
              <a:t>02-27-2017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1780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mRICH</a:t>
            </a:r>
            <a:r>
              <a:rPr lang="en-US" dirty="0" smtClean="0"/>
              <a:t> 2</a:t>
            </a:r>
            <a:r>
              <a:rPr lang="en-US" baseline="30000" dirty="0" smtClean="0"/>
              <a:t>nd</a:t>
            </a:r>
            <a:r>
              <a:rPr lang="en-US" dirty="0" smtClean="0"/>
              <a:t> Prototype Detector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A1372-FC88-2249-8213-D342ABE37AD4}" type="datetime1">
              <a:rPr lang="en-US" smtClean="0"/>
              <a:t>2/27/17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Cheuk-Ping Wong (GSU)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F28B0-E87C-2C4E-8191-107DAFE0325D}" type="slidenum">
              <a:rPr lang="en-US" smtClean="0"/>
              <a:t>2</a:t>
            </a:fld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0" y="1417638"/>
            <a:ext cx="9144000" cy="493871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2"/>
          <p:cNvGrpSpPr/>
          <p:nvPr/>
        </p:nvGrpSpPr>
        <p:grpSpPr>
          <a:xfrm>
            <a:off x="1773478" y="1448069"/>
            <a:ext cx="5846522" cy="4908281"/>
            <a:chOff x="1582977" y="1417638"/>
            <a:chExt cx="5846522" cy="4908281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694" b="3611"/>
            <a:stretch/>
          </p:blipFill>
          <p:spPr>
            <a:xfrm>
              <a:off x="1584662" y="1417638"/>
              <a:ext cx="5844837" cy="4908281"/>
            </a:xfrm>
            <a:prstGeom prst="rect">
              <a:avLst/>
            </a:prstGeom>
          </p:spPr>
        </p:pic>
        <p:sp>
          <p:nvSpPr>
            <p:cNvPr id="9" name="TextBox 8"/>
            <p:cNvSpPr txBox="1"/>
            <p:nvPr/>
          </p:nvSpPr>
          <p:spPr>
            <a:xfrm>
              <a:off x="2148101" y="4887076"/>
              <a:ext cx="1387303" cy="553998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isometricOffAxis1Left">
                  <a:rot lat="1075750" lon="4155354" rev="97326"/>
                </a:camera>
                <a:lightRig rig="threePt" dir="t"/>
              </a:scene3d>
            </a:bodyPr>
            <a:lstStyle/>
            <a:p>
              <a:r>
                <a:rPr lang="en-US" sz="3000" dirty="0">
                  <a:solidFill>
                    <a:schemeClr val="accent6">
                      <a:lumMod val="75000"/>
                    </a:schemeClr>
                  </a:solidFill>
                </a:rPr>
                <a:t>Aerogel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 rot="17531767">
              <a:off x="3980730" y="2466062"/>
              <a:ext cx="1757148" cy="553998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isometricOffAxis2Top">
                  <a:rot lat="18177117" lon="20882770" rev="18351536"/>
                </a:camera>
                <a:lightRig rig="threePt" dir="t"/>
              </a:scene3d>
            </a:bodyPr>
            <a:lstStyle/>
            <a:p>
              <a:r>
                <a:rPr lang="en-US" sz="3000" dirty="0" smtClean="0">
                  <a:solidFill>
                    <a:srgbClr val="FFFF00"/>
                  </a:solidFill>
                </a:rPr>
                <a:t>Mirror set</a:t>
              </a:r>
              <a:endParaRPr lang="en-US" sz="3000" dirty="0">
                <a:solidFill>
                  <a:srgbClr val="FFFF00"/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 rot="21432087">
              <a:off x="4944152" y="3053090"/>
              <a:ext cx="2151295" cy="830997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isometricOffAxis1Left">
                  <a:rot lat="1075750" lon="4155354" rev="97326"/>
                </a:camera>
                <a:lightRig rig="threePt" dir="t"/>
              </a:scene3d>
            </a:bodyPr>
            <a:lstStyle/>
            <a:p>
              <a:r>
                <a:rPr lang="en-US" sz="2400" b="1" dirty="0" smtClean="0">
                  <a:solidFill>
                    <a:schemeClr val="bg1"/>
                  </a:solidFill>
                </a:rPr>
                <a:t>Glass windows</a:t>
              </a:r>
            </a:p>
            <a:p>
              <a:pPr algn="ctr"/>
              <a:r>
                <a:rPr lang="en-US" sz="2400" b="1" dirty="0" smtClean="0">
                  <a:solidFill>
                    <a:schemeClr val="bg1"/>
                  </a:solidFill>
                </a:rPr>
                <a:t>And sensors</a:t>
              </a:r>
              <a:endParaRPr lang="en-US" sz="2400" b="1" dirty="0">
                <a:solidFill>
                  <a:schemeClr val="bg1"/>
                </a:solidFill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 rot="21184224">
              <a:off x="4706149" y="5336577"/>
              <a:ext cx="1552605" cy="461665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isometricOffAxis1Right">
                  <a:rot lat="1063043" lon="19409790" rev="21406237"/>
                </a:camera>
                <a:lightRig rig="threePt" dir="t"/>
              </a:scene3d>
            </a:bodyPr>
            <a:lstStyle/>
            <a:p>
              <a:r>
                <a:rPr lang="en-US" sz="2400" dirty="0" smtClean="0">
                  <a:solidFill>
                    <a:schemeClr val="bg1"/>
                  </a:solidFill>
                </a:rPr>
                <a:t>Holder box</a:t>
              </a:r>
              <a:endParaRPr lang="en-US" sz="2400" dirty="0">
                <a:solidFill>
                  <a:schemeClr val="bg1"/>
                </a:solidFill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 rot="5400000">
              <a:off x="5668155" y="3702328"/>
              <a:ext cx="204613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>
                  <a:solidFill>
                    <a:srgbClr val="FF0000"/>
                  </a:solidFill>
                </a:rPr>
                <a:t>Readout electronics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 rot="21376142">
              <a:off x="1582977" y="5194505"/>
              <a:ext cx="2159374" cy="553998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isometricOffAxis1Left">
                  <a:rot lat="1075750" lon="4155354" rev="97326"/>
                </a:camera>
                <a:lightRig rig="threePt" dir="t"/>
              </a:scene3d>
            </a:bodyPr>
            <a:lstStyle/>
            <a:p>
              <a:r>
                <a:rPr lang="en-US" sz="3000" dirty="0" smtClean="0">
                  <a:solidFill>
                    <a:srgbClr val="31995A"/>
                  </a:solidFill>
                </a:rPr>
                <a:t>Foam holder</a:t>
              </a:r>
              <a:endParaRPr lang="en-US" sz="3000" dirty="0">
                <a:solidFill>
                  <a:srgbClr val="31995A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 rot="1688120">
              <a:off x="2323735" y="3893918"/>
              <a:ext cx="1694503" cy="461665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isometricOffAxis1Left">
                  <a:rot lat="1075750" lon="4155354" rev="97326"/>
                </a:camera>
                <a:lightRig rig="threePt" dir="t"/>
              </a:scene3d>
            </a:bodyPr>
            <a:lstStyle/>
            <a:p>
              <a:r>
                <a:rPr lang="en-US" sz="2400" b="1" dirty="0" smtClean="0"/>
                <a:t>Fresnel lens</a:t>
              </a:r>
              <a:endParaRPr lang="en-US" sz="2400" b="1" dirty="0"/>
            </a:p>
          </p:txBody>
        </p:sp>
      </p:grpSp>
      <p:sp>
        <p:nvSpPr>
          <p:cNvPr id="8" name="Rectangle 7"/>
          <p:cNvSpPr/>
          <p:nvPr/>
        </p:nvSpPr>
        <p:spPr>
          <a:xfrm>
            <a:off x="126392" y="1478655"/>
            <a:ext cx="299780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aluminum detector </a:t>
            </a:r>
            <a:r>
              <a:rPr lang="en-US" dirty="0" smtClean="0">
                <a:solidFill>
                  <a:schemeClr val="bg1"/>
                </a:solidFill>
              </a:rPr>
              <a:t>box</a:t>
            </a:r>
          </a:p>
          <a:p>
            <a:pPr marL="285750" indent="-285750" algn="ctr">
              <a:buFont typeface="Arial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6” focal length Fresnel </a:t>
            </a:r>
            <a:r>
              <a:rPr lang="en-US" dirty="0" smtClean="0">
                <a:solidFill>
                  <a:schemeClr val="bg1"/>
                </a:solidFill>
              </a:rPr>
              <a:t>lens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3445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0" y="1417638"/>
            <a:ext cx="9144000" cy="493871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Detector Side View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A1372-FC88-2249-8213-D342ABE37AD4}" type="datetime1">
              <a:rPr lang="en-US" smtClean="0"/>
              <a:t>2/27/17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Cheuk-Ping Wong (GSU)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F28B0-E87C-2C4E-8191-107DAFE0325D}" type="slidenum">
              <a:rPr lang="en-US" smtClean="0"/>
              <a:t>3</a:t>
            </a:fld>
            <a:endParaRPr lang="en-US"/>
          </a:p>
        </p:txBody>
      </p:sp>
      <p:pic>
        <p:nvPicPr>
          <p:cNvPr id="54" name="Picture 5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8100" y="1513897"/>
            <a:ext cx="6511925" cy="4560224"/>
          </a:xfrm>
          <a:prstGeom prst="rect">
            <a:avLst/>
          </a:prstGeom>
        </p:spPr>
      </p:pic>
      <p:cxnSp>
        <p:nvCxnSpPr>
          <p:cNvPr id="60" name="Straight Arrow Connector 59"/>
          <p:cNvCxnSpPr/>
          <p:nvPr/>
        </p:nvCxnSpPr>
        <p:spPr>
          <a:xfrm>
            <a:off x="2820145" y="3770096"/>
            <a:ext cx="4261827" cy="0"/>
          </a:xfrm>
          <a:prstGeom prst="straightConnector1">
            <a:avLst/>
          </a:prstGeom>
          <a:ln>
            <a:solidFill>
              <a:srgbClr val="00B050"/>
            </a:solidFill>
            <a:headEnd type="triangle" w="lg" len="lg"/>
            <a:tailEnd type="triangl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4250454" y="3458730"/>
            <a:ext cx="14606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6</a:t>
            </a:r>
            <a:r>
              <a:rPr lang="en-US" smtClean="0">
                <a:solidFill>
                  <a:srgbClr val="00B050"/>
                </a:solidFill>
              </a:rPr>
              <a:t>”=152.4 mm</a:t>
            </a:r>
            <a:endParaRPr lang="en-US" dirty="0">
              <a:solidFill>
                <a:srgbClr val="00B050"/>
              </a:solidFill>
            </a:endParaRPr>
          </a:p>
        </p:txBody>
      </p:sp>
      <p:cxnSp>
        <p:nvCxnSpPr>
          <p:cNvPr id="68" name="Straight Arrow Connector 67"/>
          <p:cNvCxnSpPr/>
          <p:nvPr/>
        </p:nvCxnSpPr>
        <p:spPr>
          <a:xfrm flipV="1">
            <a:off x="5642798" y="1726291"/>
            <a:ext cx="0" cy="180974"/>
          </a:xfrm>
          <a:prstGeom prst="straightConnector1">
            <a:avLst/>
          </a:prstGeom>
          <a:ln>
            <a:solidFill>
              <a:schemeClr val="bg1"/>
            </a:solidFill>
            <a:headEnd type="triangle" w="sm" len="sm"/>
            <a:tailEnd type="triangle" w="sm" len="sm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/>
          <p:cNvCxnSpPr/>
          <p:nvPr/>
        </p:nvCxnSpPr>
        <p:spPr>
          <a:xfrm>
            <a:off x="1130082" y="3796165"/>
            <a:ext cx="304834" cy="0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/>
          <p:nvPr/>
        </p:nvCxnSpPr>
        <p:spPr>
          <a:xfrm flipH="1">
            <a:off x="1473016" y="3796165"/>
            <a:ext cx="304834" cy="0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1165529" y="3434922"/>
            <a:ext cx="7216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1/16”</a:t>
            </a:r>
            <a:endParaRPr lang="en-US" dirty="0">
              <a:solidFill>
                <a:schemeClr val="bg1">
                  <a:lumMod val="95000"/>
                </a:schemeClr>
              </a:solidFill>
            </a:endParaRPr>
          </a:p>
        </p:txBody>
      </p:sp>
      <p:cxnSp>
        <p:nvCxnSpPr>
          <p:cNvPr id="83" name="Straight Arrow Connector 82"/>
          <p:cNvCxnSpPr/>
          <p:nvPr/>
        </p:nvCxnSpPr>
        <p:spPr>
          <a:xfrm flipV="1">
            <a:off x="5642798" y="5682011"/>
            <a:ext cx="0" cy="180974"/>
          </a:xfrm>
          <a:prstGeom prst="straightConnector1">
            <a:avLst/>
          </a:prstGeom>
          <a:ln>
            <a:solidFill>
              <a:schemeClr val="bg1"/>
            </a:solidFill>
            <a:headEnd type="triangle" w="sm" len="sm"/>
            <a:tailEnd type="triangle" w="sm" len="sm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/>
          <p:nvPr/>
        </p:nvCxnSpPr>
        <p:spPr>
          <a:xfrm rot="5400000" flipV="1">
            <a:off x="7578022" y="3703522"/>
            <a:ext cx="0" cy="180974"/>
          </a:xfrm>
          <a:prstGeom prst="straightConnector1">
            <a:avLst/>
          </a:prstGeom>
          <a:ln>
            <a:solidFill>
              <a:schemeClr val="bg1"/>
            </a:solidFill>
            <a:headEnd type="triangle" w="sm" len="sm"/>
            <a:tailEnd type="triangle" w="sm" len="sm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7" name="TextBox 86"/>
          <p:cNvSpPr txBox="1"/>
          <p:nvPr/>
        </p:nvSpPr>
        <p:spPr>
          <a:xfrm>
            <a:off x="7337352" y="3444156"/>
            <a:ext cx="6046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1/4”</a:t>
            </a:r>
            <a:endParaRPr lang="en-US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93" name="TextBox 92"/>
          <p:cNvSpPr txBox="1"/>
          <p:nvPr/>
        </p:nvSpPr>
        <p:spPr>
          <a:xfrm>
            <a:off x="5642798" y="1632364"/>
            <a:ext cx="9104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1/4”</a:t>
            </a:r>
            <a:endParaRPr lang="en-US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5642798" y="5587832"/>
            <a:ext cx="6046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1/4”</a:t>
            </a:r>
            <a:endParaRPr lang="en-US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124200" y="1648777"/>
            <a:ext cx="171874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</a:rPr>
              <a:t>Aluminum (G4_Al)</a:t>
            </a:r>
            <a:endParaRPr lang="en-US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2399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Incident Pion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5FB3E-2F6D-FA4D-8D8C-CCFEFC9C7AB1}" type="datetime1">
              <a:rPr lang="en-US" smtClean="0"/>
              <a:t>2/27/17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Cheuk-Ping Wong (GSU)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F28B0-E87C-2C4E-8191-107DAFE0325D}" type="slidenum">
              <a:rPr lang="en-US" smtClean="0"/>
              <a:t>4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-6871" y="1417638"/>
            <a:ext cx="9144000" cy="493871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3331220" y="1601112"/>
            <a:ext cx="2186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Single pion at 9GeV/c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643162" y="5392601"/>
            <a:ext cx="218309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smtClean="0">
                <a:solidFill>
                  <a:srgbClr val="FF0000"/>
                </a:solidFill>
              </a:rPr>
              <a:t>-- pion-</a:t>
            </a:r>
            <a:r>
              <a:rPr lang="en-US" sz="1400">
                <a:solidFill>
                  <a:srgbClr val="FF0000"/>
                </a:solidFill>
              </a:rPr>
              <a:t> </a:t>
            </a:r>
            <a:r>
              <a:rPr lang="en-US" sz="1400" smtClean="0">
                <a:solidFill>
                  <a:srgbClr val="FF0000"/>
                </a:solidFill>
              </a:rPr>
              <a:t>   </a:t>
            </a:r>
            <a:r>
              <a:rPr lang="en-US" sz="1400" smtClean="0">
                <a:solidFill>
                  <a:srgbClr val="00FA00"/>
                </a:solidFill>
              </a:rPr>
              <a:t>-- </a:t>
            </a:r>
            <a:r>
              <a:rPr lang="en-US" sz="1400" dirty="0" smtClean="0">
                <a:solidFill>
                  <a:srgbClr val="00FA00"/>
                </a:solidFill>
              </a:rPr>
              <a:t>Optical photons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580" y="2523250"/>
            <a:ext cx="3238500" cy="1917629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8968" y="2232439"/>
            <a:ext cx="2806063" cy="249925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8250" y="2232439"/>
            <a:ext cx="2704449" cy="2567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7708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Separation Power</a:t>
            </a:r>
            <a:endParaRPr lang="en-US" dirty="0"/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051"/>
          <a:stretch/>
        </p:blipFill>
        <p:spPr>
          <a:xfrm>
            <a:off x="1569032" y="1674891"/>
            <a:ext cx="6005935" cy="4161561"/>
          </a:xfr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A1372-FC88-2249-8213-D342ABE37AD4}" type="datetime1">
              <a:rPr lang="en-US" smtClean="0"/>
              <a:t>2/27/17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Cheuk-Ping Wong (GSU)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F28B0-E87C-2C4E-8191-107DAFE0325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632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Implementing </a:t>
            </a:r>
            <a:r>
              <a:rPr lang="en-US" dirty="0" err="1" smtClean="0"/>
              <a:t>mRICH</a:t>
            </a:r>
            <a:r>
              <a:rPr lang="en-US" dirty="0" smtClean="0"/>
              <a:t> detector in </a:t>
            </a:r>
            <a:r>
              <a:rPr lang="en-US" dirty="0" err="1" smtClean="0"/>
              <a:t>fsPHENIX</a:t>
            </a:r>
            <a:r>
              <a:rPr lang="en-US" dirty="0" smtClean="0"/>
              <a:t> simulation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F4A04-645B-8849-9609-8FC9E0DC9A8A}" type="datetime1">
              <a:rPr lang="en-US" smtClean="0"/>
              <a:t>2/27/17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Cheuk-Ping Wong (GSU)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F28B0-E87C-2C4E-8191-107DAFE0325D}" type="slidenum">
              <a:rPr lang="en-US" smtClean="0"/>
              <a:t>6</a:t>
            </a:fld>
            <a:endParaRPr lang="en-US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1" t="3378" r="301" b="2910"/>
          <a:stretch/>
        </p:blipFill>
        <p:spPr>
          <a:xfrm>
            <a:off x="3437681" y="2362556"/>
            <a:ext cx="5181600" cy="3659053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653508" y="4339800"/>
            <a:ext cx="278417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400" dirty="0" smtClean="0"/>
              <a:t>Christine </a:t>
            </a:r>
            <a:r>
              <a:rPr lang="en-US" sz="1400" dirty="0" err="1" smtClean="0"/>
              <a:t>Aidala</a:t>
            </a:r>
            <a:r>
              <a:rPr lang="en-US" sz="1400" dirty="0"/>
              <a:t> </a:t>
            </a:r>
            <a:r>
              <a:rPr lang="en-US" sz="1400" dirty="0" smtClean="0"/>
              <a:t>and Nils </a:t>
            </a:r>
            <a:r>
              <a:rPr lang="en-US" sz="1400" dirty="0" err="1" smtClean="0"/>
              <a:t>Feege</a:t>
            </a:r>
            <a:r>
              <a:rPr lang="en-US" sz="1400" dirty="0" smtClean="0"/>
              <a:t>,</a:t>
            </a:r>
          </a:p>
          <a:p>
            <a:pPr algn="just"/>
            <a:r>
              <a:rPr lang="en-US" sz="1400" dirty="0" err="1" smtClean="0"/>
              <a:t>sPHENIX</a:t>
            </a:r>
            <a:r>
              <a:rPr lang="en-US" sz="1400" dirty="0" smtClean="0"/>
              <a:t> Cold QCD Topical Group Meeting, BNL, Nov 15 2016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752138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Photon Sensor for 2</a:t>
            </a:r>
            <a:r>
              <a:rPr lang="en-US" baseline="30000" dirty="0" smtClean="0"/>
              <a:t>nd</a:t>
            </a:r>
            <a:r>
              <a:rPr lang="en-US" dirty="0" smtClean="0"/>
              <a:t> Prototype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A1372-FC88-2249-8213-D342ABE37AD4}" type="datetime1">
              <a:rPr lang="en-US" smtClean="0"/>
              <a:t>2/27/17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Cheuk-Ping Wong (GSU)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F28B0-E87C-2C4E-8191-107DAFE0325D}" type="slidenum">
              <a:rPr lang="en-US" smtClean="0"/>
              <a:t>7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3998397"/>
            <a:ext cx="8229600" cy="2259630"/>
          </a:xfrm>
          <a:prstGeom prst="rect">
            <a:avLst/>
          </a:prstGeom>
        </p:spPr>
      </p:pic>
      <p:pic>
        <p:nvPicPr>
          <p:cNvPr id="10" name="Content Placeholder 6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260843"/>
            <a:ext cx="5019786" cy="2737553"/>
          </a:xfrm>
        </p:spPr>
      </p:pic>
      <p:sp>
        <p:nvSpPr>
          <p:cNvPr id="11" name="Rectangle 10"/>
          <p:cNvSpPr/>
          <p:nvPr/>
        </p:nvSpPr>
        <p:spPr>
          <a:xfrm>
            <a:off x="642796" y="6005688"/>
            <a:ext cx="7967050" cy="252339"/>
          </a:xfrm>
          <a:prstGeom prst="rect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3948066" y="4022725"/>
            <a:ext cx="4661780" cy="646331"/>
          </a:xfrm>
          <a:prstGeom prst="rect">
            <a:avLst/>
          </a:prstGeom>
          <a:noFill/>
          <a:ln>
            <a:solidFill>
              <a:schemeClr val="accent5"/>
            </a:solidFill>
          </a:ln>
          <a:effectLst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n-US" dirty="0" smtClean="0"/>
              <a:t>Common use between </a:t>
            </a:r>
            <a:r>
              <a:rPr lang="en-US" dirty="0" err="1" smtClean="0"/>
              <a:t>mRICH</a:t>
            </a:r>
            <a:r>
              <a:rPr lang="en-US" dirty="0" smtClean="0"/>
              <a:t> and dual RICH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 smtClean="0"/>
              <a:t>Expected delivery time: June</a:t>
            </a: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4732" y="1230495"/>
            <a:ext cx="2537619" cy="2792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9195719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1418</TotalTime>
  <Words>153</Words>
  <Application>Microsoft Macintosh PowerPoint</Application>
  <PresentationFormat>On-screen Show (4:3)</PresentationFormat>
  <Paragraphs>51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Calibri</vt:lpstr>
      <vt:lpstr>Arial</vt:lpstr>
      <vt:lpstr>Default Theme</vt:lpstr>
      <vt:lpstr>mRICH Protoype 2</vt:lpstr>
      <vt:lpstr>mRICH 2nd Prototype Detector</vt:lpstr>
      <vt:lpstr>Detector Side View</vt:lpstr>
      <vt:lpstr>Incident Pion</vt:lpstr>
      <vt:lpstr>Separation Power</vt:lpstr>
      <vt:lpstr>Next</vt:lpstr>
      <vt:lpstr>Photon Sensor for 2nd Prototype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Cheuk-Ping Wong</dc:creator>
  <cp:lastModifiedBy>Cheuk-Ping Wong</cp:lastModifiedBy>
  <cp:revision>142</cp:revision>
  <dcterms:created xsi:type="dcterms:W3CDTF">2017-02-13T16:46:21Z</dcterms:created>
  <dcterms:modified xsi:type="dcterms:W3CDTF">2017-02-27T17:00:22Z</dcterms:modified>
</cp:coreProperties>
</file>