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1334" r:id="rId3"/>
    <p:sldId id="918" r:id="rId4"/>
    <p:sldId id="1335" r:id="rId5"/>
    <p:sldId id="1338" r:id="rId6"/>
    <p:sldId id="1336" r:id="rId7"/>
    <p:sldId id="1337" r:id="rId8"/>
    <p:sldId id="1339" r:id="rId9"/>
    <p:sldId id="1341" r:id="rId10"/>
    <p:sldId id="1340" r:id="rId11"/>
    <p:sldId id="1344" r:id="rId12"/>
    <p:sldId id="1342" r:id="rId13"/>
    <p:sldId id="1343" r:id="rId14"/>
    <p:sldId id="1345" r:id="rId15"/>
    <p:sldId id="1346" r:id="rId16"/>
    <p:sldId id="134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2A84B8-5ECD-464C-93B1-C44B352050B9}" v="31" dt="2022-07-07T13:37:45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274" autoAdjust="0"/>
    <p:restoredTop sz="96966"/>
  </p:normalViewPr>
  <p:slideViewPr>
    <p:cSldViewPr snapToGrid="0">
      <p:cViewPr varScale="1">
        <p:scale>
          <a:sx n="157" d="100"/>
          <a:sy n="157" d="100"/>
        </p:scale>
        <p:origin x="1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14B8E-23F2-4135-A8D5-0C6107334FA0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84282-5BDE-45FF-86A6-1B166E8D8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BB564-20A4-4F7F-AA15-7C968E8E77B1}"/>
              </a:ext>
            </a:extLst>
          </p:cNvPr>
          <p:cNvSpPr/>
          <p:nvPr/>
        </p:nvSpPr>
        <p:spPr>
          <a:xfrm>
            <a:off x="435006" y="6116715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FE87A-7348-42F0-9040-A5FC6B087970}"/>
              </a:ext>
            </a:extLst>
          </p:cNvPr>
          <p:cNvSpPr txBox="1">
            <a:spLocks/>
          </p:cNvSpPr>
          <p:nvPr/>
        </p:nvSpPr>
        <p:spPr>
          <a:xfrm>
            <a:off x="-73152" y="631659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33A556B-7C63-244D-9B7C-B0EA8042B330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B574E7-F765-4F0F-B1E2-A5A0A114FF98}"/>
              </a:ext>
            </a:extLst>
          </p:cNvPr>
          <p:cNvSpPr/>
          <p:nvPr/>
        </p:nvSpPr>
        <p:spPr>
          <a:xfrm>
            <a:off x="10514121" y="6200310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37"/>
            <a:ext cx="11049000" cy="5022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554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93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q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C9A97B-A2CC-48F9-A2CC-4B3E79621AD8}"/>
              </a:ext>
            </a:extLst>
          </p:cNvPr>
          <p:cNvSpPr/>
          <p:nvPr/>
        </p:nvSpPr>
        <p:spPr>
          <a:xfrm>
            <a:off x="435006" y="6116715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5E018-A6DC-47EA-BC39-9F38A12919C1}"/>
              </a:ext>
            </a:extLst>
          </p:cNvPr>
          <p:cNvSpPr txBox="1">
            <a:spLocks/>
          </p:cNvSpPr>
          <p:nvPr/>
        </p:nvSpPr>
        <p:spPr>
          <a:xfrm>
            <a:off x="-73152" y="631659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33A556B-7C63-244D-9B7C-B0EA8042B330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669D4-A997-4B3F-B891-FCFDD6D3B059}"/>
              </a:ext>
            </a:extLst>
          </p:cNvPr>
          <p:cNvSpPr/>
          <p:nvPr/>
        </p:nvSpPr>
        <p:spPr>
          <a:xfrm>
            <a:off x="10514121" y="6200310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43196-3188-423C-BF70-EE1C37F31825}"/>
              </a:ext>
            </a:extLst>
          </p:cNvPr>
          <p:cNvSpPr/>
          <p:nvPr/>
        </p:nvSpPr>
        <p:spPr>
          <a:xfrm>
            <a:off x="435006" y="6116715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5EEE39-0371-4CA0-9198-1508EA29AA40}"/>
              </a:ext>
            </a:extLst>
          </p:cNvPr>
          <p:cNvSpPr txBox="1">
            <a:spLocks/>
          </p:cNvSpPr>
          <p:nvPr/>
        </p:nvSpPr>
        <p:spPr>
          <a:xfrm>
            <a:off x="-73152" y="631659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33A556B-7C63-244D-9B7C-B0EA8042B330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A6D514-E264-42BE-B47D-E30652F89648}"/>
              </a:ext>
            </a:extLst>
          </p:cNvPr>
          <p:cNvSpPr/>
          <p:nvPr/>
        </p:nvSpPr>
        <p:spPr>
          <a:xfrm>
            <a:off x="10514121" y="6200310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456907-76A7-4344-B9A9-6D16CD8D30CC}"/>
              </a:ext>
            </a:extLst>
          </p:cNvPr>
          <p:cNvSpPr/>
          <p:nvPr/>
        </p:nvSpPr>
        <p:spPr>
          <a:xfrm>
            <a:off x="435006" y="6116715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6311EB-7F65-440D-8C82-35FC4EC04162}"/>
              </a:ext>
            </a:extLst>
          </p:cNvPr>
          <p:cNvSpPr txBox="1">
            <a:spLocks/>
          </p:cNvSpPr>
          <p:nvPr/>
        </p:nvSpPr>
        <p:spPr>
          <a:xfrm>
            <a:off x="-73152" y="631659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33A556B-7C63-244D-9B7C-B0EA8042B330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CDC20-C39D-4C15-869A-3AC78C9F97ED}"/>
              </a:ext>
            </a:extLst>
          </p:cNvPr>
          <p:cNvSpPr/>
          <p:nvPr/>
        </p:nvSpPr>
        <p:spPr>
          <a:xfrm>
            <a:off x="10514121" y="6200310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B5C596-03B0-4136-8ADB-AD77204C4AA1}"/>
              </a:ext>
            </a:extLst>
          </p:cNvPr>
          <p:cNvSpPr/>
          <p:nvPr/>
        </p:nvSpPr>
        <p:spPr>
          <a:xfrm>
            <a:off x="435006" y="6116715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85B951-D7B8-4EF0-A904-E42A27540D9E}"/>
              </a:ext>
            </a:extLst>
          </p:cNvPr>
          <p:cNvSpPr txBox="1">
            <a:spLocks/>
          </p:cNvSpPr>
          <p:nvPr/>
        </p:nvSpPr>
        <p:spPr>
          <a:xfrm>
            <a:off x="-73152" y="631659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33A556B-7C63-244D-9B7C-B0EA8042B330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3EE74-519C-45F1-8CBE-D0110596BCDD}"/>
              </a:ext>
            </a:extLst>
          </p:cNvPr>
          <p:cNvSpPr/>
          <p:nvPr/>
        </p:nvSpPr>
        <p:spPr>
          <a:xfrm>
            <a:off x="10514121" y="6200310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64F23F-7115-4D72-83E0-29F56138DD57}"/>
              </a:ext>
            </a:extLst>
          </p:cNvPr>
          <p:cNvSpPr/>
          <p:nvPr/>
        </p:nvSpPr>
        <p:spPr>
          <a:xfrm>
            <a:off x="435006" y="6116715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A132AE-76FA-45DB-AEAD-ED63981A108D}"/>
              </a:ext>
            </a:extLst>
          </p:cNvPr>
          <p:cNvSpPr txBox="1">
            <a:spLocks/>
          </p:cNvSpPr>
          <p:nvPr/>
        </p:nvSpPr>
        <p:spPr>
          <a:xfrm>
            <a:off x="-73152" y="631659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33A556B-7C63-244D-9B7C-B0EA8042B330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E406C-CD87-4169-849F-4047A63B2664}"/>
              </a:ext>
            </a:extLst>
          </p:cNvPr>
          <p:cNvSpPr/>
          <p:nvPr/>
        </p:nvSpPr>
        <p:spPr>
          <a:xfrm>
            <a:off x="10514121" y="6200310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C39DC-71A5-4BD0-96A8-D55D096E6E51}"/>
              </a:ext>
            </a:extLst>
          </p:cNvPr>
          <p:cNvSpPr/>
          <p:nvPr/>
        </p:nvSpPr>
        <p:spPr>
          <a:xfrm>
            <a:off x="435006" y="6116715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FC4C46-D7F9-4EE0-B64D-53F6EF05B24D}"/>
              </a:ext>
            </a:extLst>
          </p:cNvPr>
          <p:cNvSpPr txBox="1">
            <a:spLocks/>
          </p:cNvSpPr>
          <p:nvPr/>
        </p:nvSpPr>
        <p:spPr>
          <a:xfrm>
            <a:off x="-73152" y="631659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33A556B-7C63-244D-9B7C-B0EA8042B330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02DAC0-AFEE-4270-A1CB-7BABBE24B0F6}"/>
              </a:ext>
            </a:extLst>
          </p:cNvPr>
          <p:cNvSpPr/>
          <p:nvPr/>
        </p:nvSpPr>
        <p:spPr>
          <a:xfrm>
            <a:off x="10514121" y="6200310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A2B43-F946-4FE9-BDB7-F0468CBDB390}"/>
              </a:ext>
            </a:extLst>
          </p:cNvPr>
          <p:cNvSpPr/>
          <p:nvPr/>
        </p:nvSpPr>
        <p:spPr>
          <a:xfrm>
            <a:off x="435006" y="6116715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A87059-ABE2-4A76-B46C-0FA51B2A758A}"/>
              </a:ext>
            </a:extLst>
          </p:cNvPr>
          <p:cNvSpPr txBox="1">
            <a:spLocks/>
          </p:cNvSpPr>
          <p:nvPr/>
        </p:nvSpPr>
        <p:spPr>
          <a:xfrm>
            <a:off x="-73152" y="631659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33A556B-7C63-244D-9B7C-B0EA8042B330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FC9E72-9BB5-4492-99B8-6A809CCCF72F}"/>
              </a:ext>
            </a:extLst>
          </p:cNvPr>
          <p:cNvSpPr/>
          <p:nvPr/>
        </p:nvSpPr>
        <p:spPr>
          <a:xfrm>
            <a:off x="10514121" y="6200310"/>
            <a:ext cx="1677879" cy="5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5D75A7-900C-4B09-AD05-01D4F3A8A6C8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andoraPFA/larpandora/blob/develop/larpandora/LArPandoraInterface/LArPandoraHelper.cxx#L916-L91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SBNSoftware/sbndcode/blob/develop/sbndcode/WireCell/cfg/pgrapher/experiment/sbnd/wcls-sim-drift-depoflux-nf-sp.jsonne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93D-4D43-4D83-B231-060849E61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859" y="2553984"/>
            <a:ext cx="10590659" cy="194746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Segoe UI" panose="020B0502040204020203" pitchFamily="34" charset="0"/>
              </a:rPr>
              <a:t>SimChannel cutoff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566BD-E6F7-4B59-ACEB-A77DAE3D82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Haiwang Yu (BNL)</a:t>
            </a:r>
          </a:p>
          <a:p>
            <a:r>
              <a:rPr lang="en-US"/>
              <a:t>Jul 21,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7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B084-09CC-5851-FA56-EDFEB030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58CDE6BB-C4EC-2B36-7A48-78ECCA31E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1" y="778205"/>
            <a:ext cx="6221186" cy="6079795"/>
          </a:xfrm>
          <a:prstGeom prst="rect">
            <a:avLst/>
          </a:prstGeom>
        </p:spPr>
      </p:pic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80C3FFF2-9A94-D305-F519-66A9C0280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857" y="778205"/>
            <a:ext cx="5686326" cy="5753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877C67-7827-1290-1CDA-8702A8DCFD81}"/>
              </a:ext>
            </a:extLst>
          </p:cNvPr>
          <p:cNvSpPr txBox="1"/>
          <p:nvPr/>
        </p:nvSpPr>
        <p:spPr>
          <a:xfrm>
            <a:off x="10820400" y="468085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-538 ticks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1DEB5-847D-FD4A-BA9E-104940B8E69A}"/>
              </a:ext>
            </a:extLst>
          </p:cNvPr>
          <p:cNvSpPr txBox="1"/>
          <p:nvPr/>
        </p:nvSpPr>
        <p:spPr>
          <a:xfrm>
            <a:off x="10820400" y="423587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3555 ticks</a:t>
            </a:r>
          </a:p>
        </p:txBody>
      </p:sp>
    </p:spTree>
    <p:extLst>
      <p:ext uri="{BB962C8B-B14F-4D97-AF65-F5344CB8AC3E}">
        <p14:creationId xmlns:p14="http://schemas.microsoft.com/office/powerpoint/2010/main" val="167843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9293-2D8A-F248-360B-FE69DF7F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DD74AD47-03E8-8C4D-8D9E-F7045FB0A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39688"/>
            <a:ext cx="6225810" cy="5076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755A4-4292-CD47-D49B-6825B256FC59}"/>
              </a:ext>
            </a:extLst>
          </p:cNvPr>
          <p:cNvSpPr txBox="1"/>
          <p:nvPr/>
        </p:nvSpPr>
        <p:spPr>
          <a:xfrm>
            <a:off x="5025154" y="4919958"/>
            <a:ext cx="55964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-205 – 100mm/1.5623mm/us = -267.5 us = </a:t>
            </a:r>
            <a:r>
              <a:rPr lang="en-US" b="1"/>
              <a:t>538 ticks</a:t>
            </a:r>
          </a:p>
        </p:txBody>
      </p:sp>
    </p:spTree>
    <p:extLst>
      <p:ext uri="{BB962C8B-B14F-4D97-AF65-F5344CB8AC3E}">
        <p14:creationId xmlns:p14="http://schemas.microsoft.com/office/powerpoint/2010/main" val="229209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DA92-26BA-1FB5-C3FD-091CE6ED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window_start: 0.0 * wc.ms,</a:t>
            </a:r>
            <a:endParaRPr lang="en-US"/>
          </a:p>
        </p:txBody>
      </p:sp>
      <p:pic>
        <p:nvPicPr>
          <p:cNvPr id="7" name="Picture 6" descr="A graph with blue lines&#10;&#10;Description automatically generated">
            <a:extLst>
              <a:ext uri="{FF2B5EF4-FFF2-40B4-BE49-F238E27FC236}">
                <a16:creationId xmlns:a16="http://schemas.microsoft.com/office/drawing/2014/main" id="{AA929EB9-43E2-B1E9-F78D-AE817D48C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2035" y="1074964"/>
            <a:ext cx="7772400" cy="4051250"/>
          </a:xfrm>
          <a:prstGeom prst="rect">
            <a:avLst/>
          </a:prstGeom>
        </p:spPr>
      </p:pic>
      <p:pic>
        <p:nvPicPr>
          <p:cNvPr id="9" name="Picture 8" descr="A graph of a graph&#10;&#10;Description automatically generated">
            <a:extLst>
              <a:ext uri="{FF2B5EF4-FFF2-40B4-BE49-F238E27FC236}">
                <a16:creationId xmlns:a16="http://schemas.microsoft.com/office/drawing/2014/main" id="{4D2B27D0-11DA-1AD6-74B0-4F388091A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622" y="887677"/>
            <a:ext cx="7772400" cy="44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6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7805-450B-CEBA-80F5-3F23D0CF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window_start: 0.0 * wc.ms,</a:t>
            </a:r>
            <a:endParaRPr lang="en-US"/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F0183F59-CB64-8E1E-B0CE-53C23C02B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9801" y="1843315"/>
            <a:ext cx="6516972" cy="3383280"/>
          </a:xfrm>
          <a:prstGeom prst="rect">
            <a:avLst/>
          </a:prstGeom>
        </p:spPr>
      </p:pic>
      <p:pic>
        <p:nvPicPr>
          <p:cNvPr id="6" name="Picture 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B53CD1B4-7F7D-258B-2052-C6D982D41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371" y="1843316"/>
            <a:ext cx="651697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8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37F1-441F-8841-CEBD-D88DB6CA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window_start:</a:t>
            </a:r>
            <a:r>
              <a:rPr lang="en-US" b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US" b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205</a:t>
            </a:r>
            <a:r>
              <a:rPr lang="en-US" b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* wc.us,</a:t>
            </a:r>
            <a:endParaRPr lang="en-US"/>
          </a:p>
        </p:txBody>
      </p:sp>
      <p:pic>
        <p:nvPicPr>
          <p:cNvPr id="3" name="Picture 2" descr="A graph of lines and dots&#10;&#10;Description automatically generated">
            <a:extLst>
              <a:ext uri="{FF2B5EF4-FFF2-40B4-BE49-F238E27FC236}">
                <a16:creationId xmlns:a16="http://schemas.microsoft.com/office/drawing/2014/main" id="{B871FBC2-66A8-F58F-A266-5A895C7A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445" y="1515739"/>
            <a:ext cx="7772400" cy="4049829"/>
          </a:xfrm>
          <a:prstGeom prst="rect">
            <a:avLst/>
          </a:prstGeom>
        </p:spPr>
      </p:pic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8BFC997A-9585-871F-C672-B6AA3B64E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801" y="1843315"/>
            <a:ext cx="651697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695B-EAD8-D16D-3EDD-D412B1BF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window_start:</a:t>
            </a:r>
            <a:r>
              <a:rPr lang="en-US" b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US" b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205</a:t>
            </a:r>
            <a:r>
              <a:rPr lang="en-US" b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* wc.us,</a:t>
            </a:r>
            <a:endParaRPr lang="en-US"/>
          </a:p>
        </p:txBody>
      </p:sp>
      <p:pic>
        <p:nvPicPr>
          <p:cNvPr id="3" name="Picture 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2878C84-AC9A-7767-DAB7-34C2617B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21" y="1460729"/>
            <a:ext cx="7772400" cy="4049829"/>
          </a:xfrm>
          <a:prstGeom prst="rect">
            <a:avLst/>
          </a:prstGeom>
        </p:spPr>
      </p:pic>
      <p:pic>
        <p:nvPicPr>
          <p:cNvPr id="4" name="Picture 3" descr="A graph with blue lines&#10;&#10;Description automatically generated">
            <a:extLst>
              <a:ext uri="{FF2B5EF4-FFF2-40B4-BE49-F238E27FC236}">
                <a16:creationId xmlns:a16="http://schemas.microsoft.com/office/drawing/2014/main" id="{7AE5640C-5FCE-10E0-EE25-EFE063297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6883" y="1404085"/>
            <a:ext cx="7772400" cy="40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BC31-7559-DA0B-4960-28196BC2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shift the time</a:t>
            </a:r>
          </a:p>
        </p:txBody>
      </p:sp>
      <p:pic>
        <p:nvPicPr>
          <p:cNvPr id="3" name="Picture 2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20C33470-AE86-D793-E948-BA2BA2166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395" y="2264477"/>
            <a:ext cx="5439850" cy="2837187"/>
          </a:xfrm>
          <a:prstGeom prst="rect">
            <a:avLst/>
          </a:prstGeom>
        </p:spPr>
      </p:pic>
      <p:pic>
        <p:nvPicPr>
          <p:cNvPr id="5" name="Picture 4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79A7AF66-7BD2-14FD-F450-91E38749D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126913"/>
            <a:ext cx="5699563" cy="29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7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11C1-C482-6D3A-A0E7-CC20DD5A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949C45-F266-5675-85F8-A7D91B53D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9857C10-4ECA-8174-AE38-83EC759F4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19" y="0"/>
            <a:ext cx="7772400" cy="634427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F40192-652A-BE0B-0D6E-4E1EDBA5EDD9}"/>
              </a:ext>
            </a:extLst>
          </p:cNvPr>
          <p:cNvCxnSpPr/>
          <p:nvPr/>
        </p:nvCxnSpPr>
        <p:spPr>
          <a:xfrm>
            <a:off x="3600956" y="906308"/>
            <a:ext cx="0" cy="543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BD311D-3907-FCEA-E6A1-624C312935FE}"/>
              </a:ext>
            </a:extLst>
          </p:cNvPr>
          <p:cNvCxnSpPr/>
          <p:nvPr/>
        </p:nvCxnSpPr>
        <p:spPr>
          <a:xfrm>
            <a:off x="7945031" y="1047574"/>
            <a:ext cx="0" cy="543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2DDEC8-E0FD-8D36-C237-F81460629B9A}"/>
              </a:ext>
            </a:extLst>
          </p:cNvPr>
          <p:cNvCxnSpPr/>
          <p:nvPr/>
        </p:nvCxnSpPr>
        <p:spPr>
          <a:xfrm>
            <a:off x="2014917" y="1755972"/>
            <a:ext cx="8585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3C208A-1C29-A8AA-069B-7840860E685F}"/>
              </a:ext>
            </a:extLst>
          </p:cNvPr>
          <p:cNvCxnSpPr/>
          <p:nvPr/>
        </p:nvCxnSpPr>
        <p:spPr>
          <a:xfrm>
            <a:off x="1895119" y="3219282"/>
            <a:ext cx="8585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41CD02-8C6E-9636-B3DD-391E00A6FA4D}"/>
              </a:ext>
            </a:extLst>
          </p:cNvPr>
          <p:cNvCxnSpPr/>
          <p:nvPr/>
        </p:nvCxnSpPr>
        <p:spPr>
          <a:xfrm>
            <a:off x="6301000" y="710014"/>
            <a:ext cx="0" cy="543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27A537A-F008-CAC9-2F8C-931F11F99DFA}"/>
              </a:ext>
            </a:extLst>
          </p:cNvPr>
          <p:cNvSpPr/>
          <p:nvPr/>
        </p:nvSpPr>
        <p:spPr>
          <a:xfrm>
            <a:off x="3600956" y="1205712"/>
            <a:ext cx="517890" cy="391654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8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94C4-03F4-F667-19B7-AC6E1CD6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Andy's g4.root, </a:t>
            </a:r>
            <a:r>
              <a:rPr lang="en-US" b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simtpc2d:simpleSC</a:t>
            </a:r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89F9037-91BC-8833-8CBB-3CFBCAAA9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754" y="398456"/>
            <a:ext cx="8051406" cy="6345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5D7C2-6DC2-B07E-0507-ECCE58C33D7A}"/>
              </a:ext>
            </a:extLst>
          </p:cNvPr>
          <p:cNvSpPr txBox="1"/>
          <p:nvPr/>
        </p:nvSpPr>
        <p:spPr>
          <a:xfrm>
            <a:off x="576943" y="1012371"/>
            <a:ext cx="372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It seems we do have 3400 tdcs</a:t>
            </a:r>
          </a:p>
          <a:p>
            <a:r>
              <a:rPr lang="en-US">
                <a:solidFill>
                  <a:srgbClr val="FF0000"/>
                </a:solidFill>
              </a:rPr>
              <a:t>Why some fraction ~400 is cut off?</a:t>
            </a:r>
          </a:p>
        </p:txBody>
      </p:sp>
    </p:spTree>
    <p:extLst>
      <p:ext uri="{BB962C8B-B14F-4D97-AF65-F5344CB8AC3E}">
        <p14:creationId xmlns:p14="http://schemas.microsoft.com/office/powerpoint/2010/main" val="81313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D9E0-94B8-B4B5-FE20-0B8423C9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Andy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4A522-35B9-E6B5-4603-46E023E19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80672"/>
            <a:ext cx="3454400" cy="353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37EDD3-9E8E-15E1-5E1C-05CBB3396DD0}"/>
              </a:ext>
            </a:extLst>
          </p:cNvPr>
          <p:cNvSpPr txBox="1"/>
          <p:nvPr/>
        </p:nvSpPr>
        <p:spPr>
          <a:xfrm>
            <a:off x="4484915" y="914400"/>
            <a:ext cx="7135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matching:</a:t>
            </a:r>
          </a:p>
          <a:p>
            <a:r>
              <a:rPr lang="en-US">
                <a:hlinkClick r:id="rId3"/>
              </a:rPr>
              <a:t>https://github.com/PandoraPFA/larpandora/blob/develop/larpandora/LArPandoraInterface/LArPandoraHelper.cxx#L916-L917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F1CC-B071-BAB0-BE32-24A1C3B7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screen shot of a graph&#10;&#10;Description automatically generated">
            <a:extLst>
              <a:ext uri="{FF2B5EF4-FFF2-40B4-BE49-F238E27FC236}">
                <a16:creationId xmlns:a16="http://schemas.microsoft.com/office/drawing/2014/main" id="{E0DAE843-9566-7F3B-1CD9-3AA1B7D1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162" y="3290363"/>
            <a:ext cx="4431838" cy="2503498"/>
          </a:xfrm>
          <a:prstGeom prst="rect">
            <a:avLst/>
          </a:prstGeom>
        </p:spPr>
      </p:pic>
      <p:pic>
        <p:nvPicPr>
          <p:cNvPr id="4" name="Picture 3" descr="A graph with colored lines&#10;&#10;Description automatically generated">
            <a:extLst>
              <a:ext uri="{FF2B5EF4-FFF2-40B4-BE49-F238E27FC236}">
                <a16:creationId xmlns:a16="http://schemas.microsoft.com/office/drawing/2014/main" id="{F8FD74EF-71EE-F3D4-726E-5AED302FB2A5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9910" y="4081000"/>
            <a:ext cx="3374136" cy="1508760"/>
          </a:xfrm>
          <a:prstGeom prst="rect">
            <a:avLst/>
          </a:prstGeom>
        </p:spPr>
      </p:pic>
      <p:pic>
        <p:nvPicPr>
          <p:cNvPr id="5" name="Picture 4" descr="A white background with colorful lines&#10;&#10;Description automatically generated with medium confidence">
            <a:extLst>
              <a:ext uri="{FF2B5EF4-FFF2-40B4-BE49-F238E27FC236}">
                <a16:creationId xmlns:a16="http://schemas.microsoft.com/office/drawing/2014/main" id="{CAF31D1F-014D-25FC-4288-84C776F5C9CB}"/>
              </a:ext>
            </a:extLst>
          </p:cNvPr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7859" y="3675390"/>
            <a:ext cx="3376519" cy="15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9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84A3-DF53-22B0-23B8-736BE7CD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8CAF48F-B18B-7279-3F82-C8D667528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6" y="1397000"/>
            <a:ext cx="5156200" cy="4064000"/>
          </a:xfrm>
          <a:prstGeom prst="rect">
            <a:avLst/>
          </a:prstGeom>
        </p:spPr>
      </p:pic>
      <p:pic>
        <p:nvPicPr>
          <p:cNvPr id="8" name="Picture 7" descr="A screen shot of a graph&#10;&#10;Description automatically generated">
            <a:extLst>
              <a:ext uri="{FF2B5EF4-FFF2-40B4-BE49-F238E27FC236}">
                <a16:creationId xmlns:a16="http://schemas.microsoft.com/office/drawing/2014/main" id="{4D860864-A8C1-2267-383E-70F07FA60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1" y="1397000"/>
            <a:ext cx="5156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3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A301-04CC-7328-E6F8-C28ED929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7B090C5-A5F6-F018-2629-18315A98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249135"/>
            <a:ext cx="11763751" cy="24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A330-8D0C-4D8B-DE4E-478EAEA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510F5-FD13-515A-C9DE-5754EA8E55E3}"/>
              </a:ext>
            </a:extLst>
          </p:cNvPr>
          <p:cNvSpPr txBox="1"/>
          <p:nvPr/>
        </p:nvSpPr>
        <p:spPr>
          <a:xfrm>
            <a:off x="587829" y="740229"/>
            <a:ext cx="11032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https://github.com/SBNSoftware/sbndcode/blob/develop/sbndcode/WireCell/cfg/pgrapher/experiment/sbnd/wcls-sim-drift-depoflux-nf-sp.jsonnet</a:t>
            </a:r>
            <a:endParaRPr lang="en-US"/>
          </a:p>
          <a:p>
            <a:endParaRPr lang="en-US"/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4A3341CD-0BEE-6360-FD56-CB21F85A1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" y="1808842"/>
            <a:ext cx="4985657" cy="2941179"/>
          </a:xfrm>
          <a:prstGeom prst="rect">
            <a:avLst/>
          </a:prstGeom>
        </p:spPr>
      </p:pic>
      <p:pic>
        <p:nvPicPr>
          <p:cNvPr id="7" name="Picture 6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1A4783D9-C666-22DE-8F80-E41E663C0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436" y="1663558"/>
            <a:ext cx="3854450" cy="402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0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1058-7A2E-35EC-9960-0BC0EDAD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83DC8FAB-B089-D49D-1DFC-04D128FDD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752" y="1475705"/>
            <a:ext cx="7794171" cy="2598057"/>
          </a:xfrm>
          <a:prstGeom prst="rect">
            <a:avLst/>
          </a:prstGeom>
        </p:spPr>
      </p:pic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197099D-6C80-6344-131A-7AD1B97A7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6765" y="841763"/>
            <a:ext cx="6227517" cy="42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58981"/>
      </p:ext>
    </p:extLst>
  </p:cSld>
  <p:clrMapOvr>
    <a:masterClrMapping/>
  </p:clrMapOvr>
</p:sld>
</file>

<file path=ppt/theme/theme1.xml><?xml version="1.0" encoding="utf-8"?>
<a:theme xmlns:a="http://schemas.openxmlformats.org/drawingml/2006/main" name="BNL-Chao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-Chao" id="{D4CD0877-3AA6-4BAD-BBEC-E60E7DC262D2}" vid="{A6C1CDA7-A57E-41F3-B491-A2C237D756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BNL-Chao</Template>
  <TotalTime>6329</TotalTime>
  <Words>159</Words>
  <Application>Microsoft Macintosh PowerPoint</Application>
  <PresentationFormat>Widescreen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Menlo</vt:lpstr>
      <vt:lpstr>Segoe UI</vt:lpstr>
      <vt:lpstr>Wingdings</vt:lpstr>
      <vt:lpstr>BNL-Chao</vt:lpstr>
      <vt:lpstr>SimChannel cutoff</vt:lpstr>
      <vt:lpstr>Ref</vt:lpstr>
      <vt:lpstr>Andy's g4.root, simtpc2d:simpleSC</vt:lpstr>
      <vt:lpstr>From Andy</vt:lpstr>
      <vt:lpstr>PowerPoint Presentation</vt:lpstr>
      <vt:lpstr>PowerPoint Presentation</vt:lpstr>
      <vt:lpstr>PowerPoint Presentation</vt:lpstr>
      <vt:lpstr>Links</vt:lpstr>
      <vt:lpstr>PowerPoint Presentation</vt:lpstr>
      <vt:lpstr>PowerPoint Presentation</vt:lpstr>
      <vt:lpstr>PowerPoint Presentation</vt:lpstr>
      <vt:lpstr>window_start: 0.0 * wc.ms,</vt:lpstr>
      <vt:lpstr>window_start: 0.0 * wc.ms,</vt:lpstr>
      <vt:lpstr>window_start: -205 * wc.us,</vt:lpstr>
      <vt:lpstr>window_start: -205 * wc.us,</vt:lpstr>
      <vt:lpstr>shift the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LArTPC Experiments</dc:title>
  <dc:creator>Zhang, Chao</dc:creator>
  <cp:lastModifiedBy>Yu, Haiwang</cp:lastModifiedBy>
  <cp:revision>196</cp:revision>
  <dcterms:created xsi:type="dcterms:W3CDTF">2022-06-29T15:17:10Z</dcterms:created>
  <dcterms:modified xsi:type="dcterms:W3CDTF">2025-07-24T18:17:57Z</dcterms:modified>
</cp:coreProperties>
</file>