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86_633C12FF.xml" ContentType="application/vnd.ms-powerpoint.comments+xml"/>
  <Override PartName="/ppt/comments/modernComment_188_4A22568D.xml" ContentType="application/vnd.ms-powerpoint.comments+xml"/>
  <Override PartName="/ppt/notesSlides/notesSlide2.xml" ContentType="application/vnd.openxmlformats-officedocument.presentationml.notesSlide+xml"/>
  <Override PartName="/ppt/comments/modernComment_191_BF2B750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1"/>
  </p:notesMasterIdLst>
  <p:handoutMasterIdLst>
    <p:handoutMasterId r:id="rId42"/>
  </p:handoutMasterIdLst>
  <p:sldIdLst>
    <p:sldId id="256" r:id="rId5"/>
    <p:sldId id="260" r:id="rId6"/>
    <p:sldId id="405" r:id="rId7"/>
    <p:sldId id="295" r:id="rId8"/>
    <p:sldId id="416" r:id="rId9"/>
    <p:sldId id="379" r:id="rId10"/>
    <p:sldId id="417" r:id="rId11"/>
    <p:sldId id="381" r:id="rId12"/>
    <p:sldId id="418" r:id="rId13"/>
    <p:sldId id="389" r:id="rId14"/>
    <p:sldId id="390" r:id="rId15"/>
    <p:sldId id="392" r:id="rId16"/>
    <p:sldId id="401" r:id="rId17"/>
    <p:sldId id="364" r:id="rId18"/>
    <p:sldId id="402" r:id="rId19"/>
    <p:sldId id="370" r:id="rId20"/>
    <p:sldId id="403" r:id="rId21"/>
    <p:sldId id="404" r:id="rId22"/>
    <p:sldId id="375" r:id="rId23"/>
    <p:sldId id="378" r:id="rId24"/>
    <p:sldId id="406" r:id="rId25"/>
    <p:sldId id="273" r:id="rId26"/>
    <p:sldId id="258" r:id="rId27"/>
    <p:sldId id="267" r:id="rId28"/>
    <p:sldId id="279" r:id="rId29"/>
    <p:sldId id="278" r:id="rId30"/>
    <p:sldId id="275" r:id="rId31"/>
    <p:sldId id="408" r:id="rId32"/>
    <p:sldId id="409" r:id="rId33"/>
    <p:sldId id="410" r:id="rId34"/>
    <p:sldId id="414" r:id="rId35"/>
    <p:sldId id="413" r:id="rId36"/>
    <p:sldId id="412" r:id="rId37"/>
    <p:sldId id="415" r:id="rId38"/>
    <p:sldId id="419" r:id="rId39"/>
    <p:sldId id="4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22B12-3009-6610-0744-C60B415849D5}" name="Sedgwick, Iain (STFC,RAL,TECH)" initials="SI" userId="S::iain.sedgwick@stfc.ac.uk::de41d471-5fd1-49ac-b403-67b71b604f28" providerId="AD"/>
  <p188:author id="{25DED6FB-F7A9-9FF7-4DB3-E94F5DF20115}" name="Guerrini, Nicola (STFC,RAL,TECH)" initials="GN" userId="S::nicola.guerrini@stfc.ac.uk::1dc218fb-acb7-473e-9e98-b211b0beef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94" autoAdjust="0"/>
  </p:normalViewPr>
  <p:slideViewPr>
    <p:cSldViewPr snapToGrid="0" snapToObjects="1">
      <p:cViewPr varScale="1">
        <p:scale>
          <a:sx n="161" d="100"/>
          <a:sy n="161" d="100"/>
        </p:scale>
        <p:origin x="306"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2" d="100"/>
          <a:sy n="122" d="100"/>
        </p:scale>
        <p:origin x="76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Wastie" userId="fdc8d960-14b0-4e02-a55c-7e3044176f0e" providerId="ADAL" clId="{96F5C64D-EB4E-471E-A9EA-281C100B484D}"/>
    <pc:docChg chg="modSld">
      <pc:chgData name="Roy Wastie" userId="fdc8d960-14b0-4e02-a55c-7e3044176f0e" providerId="ADAL" clId="{96F5C64D-EB4E-471E-A9EA-281C100B484D}" dt="2025-07-30T14:20:30.119" v="30" actId="20577"/>
      <pc:docMkLst>
        <pc:docMk/>
      </pc:docMkLst>
      <pc:sldChg chg="modSp mod">
        <pc:chgData name="Roy Wastie" userId="fdc8d960-14b0-4e02-a55c-7e3044176f0e" providerId="ADAL" clId="{96F5C64D-EB4E-471E-A9EA-281C100B484D}" dt="2025-07-30T14:20:30.119" v="30" actId="20577"/>
        <pc:sldMkLst>
          <pc:docMk/>
          <pc:sldMk cId="3623359009" sldId="402"/>
        </pc:sldMkLst>
        <pc:spChg chg="mod">
          <ac:chgData name="Roy Wastie" userId="fdc8d960-14b0-4e02-a55c-7e3044176f0e" providerId="ADAL" clId="{96F5C64D-EB4E-471E-A9EA-281C100B484D}" dt="2025-07-30T14:20:30.119" v="30" actId="20577"/>
          <ac:spMkLst>
            <pc:docMk/>
            <pc:sldMk cId="3623359009" sldId="402"/>
            <ac:spMk id="36" creationId="{AF603F20-CAC8-4B9E-8883-5200E0BAD127}"/>
          </ac:spMkLst>
        </pc:spChg>
      </pc:sldChg>
    </pc:docChg>
  </pc:docChgLst>
</pc:chgInfo>
</file>

<file path=ppt/comments/modernComment_186_633C12FF.xml><?xml version="1.0" encoding="utf-8"?>
<p188:cmLst xmlns:a="http://schemas.openxmlformats.org/drawingml/2006/main" xmlns:r="http://schemas.openxmlformats.org/officeDocument/2006/relationships" xmlns:p188="http://schemas.microsoft.com/office/powerpoint/2018/8/main">
  <p188:cm id="{0137BE7A-8821-4F6F-B036-A83E15F5967A}" authorId="{25DED6FB-F7A9-9FF7-4DB3-E94F5DF20115}" status="resolved" created="2025-01-28T08:42:31.276">
    <ac:deMkLst xmlns:ac="http://schemas.microsoft.com/office/drawing/2013/main/command">
      <pc:docMk xmlns:pc="http://schemas.microsoft.com/office/powerpoint/2013/main/command"/>
      <pc:sldMk xmlns:pc="http://schemas.microsoft.com/office/powerpoint/2013/main/command" cId="1664881407" sldId="390"/>
      <ac:picMk id="7" creationId="{B2F1F682-CECC-86DE-657B-4DCC036ED084}"/>
    </ac:deMkLst>
    <p188:replyLst>
      <p188:reply id="{E326ED19-9F7C-4E8B-AD77-910E6D58E2CD}" authorId="{89B22B12-3009-6610-0744-C60B415849D5}" created="2025-01-29T12:08:36.825">
        <p188:txBody>
          <a:bodyPr/>
          <a:lstStyle/>
          <a:p>
            <a:r>
              <a:rPr lang="en-GB"/>
              <a:t>Added at slide 8
</a:t>
            </a:r>
          </a:p>
        </p188:txBody>
      </p188:reply>
    </p188:replyLst>
    <p188:txBody>
      <a:bodyPr/>
      <a:lstStyle/>
      <a:p>
        <a:r>
          <a:rPr lang="en-US"/>
          <a:t>Probably a couple of slides to explain the SLDO behaviour are needed.</a:t>
        </a:r>
      </a:p>
    </p188:txBody>
  </p188:cm>
</p188:cmLst>
</file>

<file path=ppt/comments/modernComment_188_4A22568D.xml><?xml version="1.0" encoding="utf-8"?>
<p188:cmLst xmlns:a="http://schemas.openxmlformats.org/drawingml/2006/main" xmlns:r="http://schemas.openxmlformats.org/officeDocument/2006/relationships" xmlns:p188="http://schemas.microsoft.com/office/powerpoint/2018/8/main">
  <p188:cm id="{5C3C50F2-881C-45A9-BDA9-F6FF6DBDA0FA}" authorId="{25DED6FB-F7A9-9FF7-4DB3-E94F5DF20115}" status="resolved" created="2025-01-28T08:41:56.556">
    <ac:deMkLst xmlns:ac="http://schemas.microsoft.com/office/drawing/2013/main/command">
      <pc:docMk xmlns:pc="http://schemas.microsoft.com/office/powerpoint/2013/main/command"/>
      <pc:sldMk xmlns:pc="http://schemas.microsoft.com/office/powerpoint/2013/main/command" cId="1243764365" sldId="392"/>
      <ac:picMk id="4" creationId="{F7EA35E1-F9FD-A94F-D785-84980E26D3E3}"/>
    </ac:deMkLst>
    <p188:replyLst>
      <p188:reply id="{D0799533-8017-4B7B-BA47-35DBBF7690E0}" authorId="{89B22B12-3009-6610-0744-C60B415849D5}" created="2025-01-29T12:08:55.837">
        <p188:txBody>
          <a:bodyPr/>
          <a:lstStyle/>
          <a:p>
            <a:r>
              <a:rPr lang="en-GB"/>
              <a:t>No, would need to be explained in the review
</a:t>
            </a:r>
          </a:p>
        </p188:txBody>
      </p188:reply>
      <p188:reply id="{5858CE31-21E8-48F7-8DEB-AECD177EABE6}" authorId="{89B22B12-3009-6610-0744-C60B415849D5}" created="2025-01-29T12:20:16.910">
        <p188:txBody>
          <a:bodyPr/>
          <a:lstStyle/>
          <a:p>
            <a:r>
              <a:rPr lang="en-GB"/>
              <a:t>The top trace is the disable signal generated when the an overcurrent condition is detected. To avoid shutdowns caused by small transients, this signal is delayed (bottom trace) and the delayed signal is used to sample the original. So an overcurrent is only detected if it lasts longer than this delay, which is presently about 100us.</a:t>
            </a:r>
          </a:p>
        </p188:txBody>
      </p188:reply>
      <p188:reply id="{C85BF329-E7EA-4118-9E6F-B4813D3C2A3B}" authorId="{25DED6FB-F7A9-9FF7-4DB3-E94F5DF20115}" created="2025-01-29T13:42:04.338">
        <p188:txBody>
          <a:bodyPr/>
          <a:lstStyle/>
          <a:p>
            <a:r>
              <a:rPr lang="en-US"/>
              <a:t>Can we add some text in the slides?</a:t>
            </a:r>
          </a:p>
        </p188:txBody>
      </p188:reply>
    </p188:replyLst>
    <p188:txBody>
      <a:bodyPr/>
      <a:lstStyle/>
      <a:p>
        <a:r>
          <a:rPr lang="en-US"/>
          <a:t>not so sure what I am looking at here.</a:t>
        </a:r>
      </a:p>
    </p188:txBody>
  </p188:cm>
</p188:cmLst>
</file>

<file path=ppt/comments/modernComment_191_BF2B7509.xml><?xml version="1.0" encoding="utf-8"?>
<p188:cmLst xmlns:a="http://schemas.openxmlformats.org/drawingml/2006/main" xmlns:r="http://schemas.openxmlformats.org/officeDocument/2006/relationships" xmlns:p188="http://schemas.microsoft.com/office/powerpoint/2018/8/main">
  <p188:cm id="{A16CDC62-EEEB-42FB-B4DA-CD4B8DCEE6D1}" authorId="{25DED6FB-F7A9-9FF7-4DB3-E94F5DF20115}" status="resolved" created="2025-01-28T08:43:15.730">
    <pc:sldMkLst xmlns:pc="http://schemas.microsoft.com/office/powerpoint/2013/main/command">
      <pc:docMk/>
      <pc:sldMk cId="196473298" sldId="401"/>
    </pc:sldMkLst>
    <p188:replyLst>
      <p188:reply id="{17FA753A-CEFD-460B-9C96-627747679841}" authorId="{89B22B12-3009-6610-0744-C60B415849D5}" created="2025-01-29T12:23:30.368">
        <p188:txBody>
          <a:bodyPr/>
          <a:lstStyle/>
          <a:p>
            <a:r>
              <a:rPr lang="en-GB"/>
              <a:t>This just shows the overcurrent protection working.
1. Top left trace, supply ramping up.
2. 4 traces below are the outputs. They start to come on as the supply ramps, but we are in the mode where they start disabled, so once things start to become active, they shut down. 
3. Then we turn them on one by one (GD start etc…)
4. Bottom red traces is a simulated overcurrent condition on the serialiser supply. 
5. You can see that when it starts, it shuts down the serialiser supply, then the current disappears because we have shut down the supply voltage
6. Traces on the right just show it working in the corners.</a:t>
            </a:r>
          </a:p>
        </p188:txBody>
      </p188:reply>
      <p188:reply id="{1481E7B2-03A9-464F-9826-D5631C1D2CF5}" authorId="{25DED6FB-F7A9-9FF7-4DB3-E94F5DF20115}" created="2025-01-29T13:42:40.808">
        <p188:txBody>
          <a:bodyPr/>
          <a:lstStyle/>
          <a:p>
            <a:r>
              <a:rPr lang="en-US"/>
              <a:t>Perfect, can we add the text to the slides?</a:t>
            </a:r>
          </a:p>
        </p188:txBody>
      </p188:reply>
      <p188:reply id="{1C90CF28-CE96-446D-AEC6-DEF66B225191}" authorId="{89B22B12-3009-6610-0744-C60B415849D5}" created="2025-01-29T14:19:30.164">
        <p188:txBody>
          <a:bodyPr/>
          <a:lstStyle/>
          <a:p>
            <a:r>
              <a:rPr lang="en-GB"/>
              <a:t>Done
</a:t>
            </a:r>
          </a:p>
        </p188:txBody>
      </p188:reply>
    </p188:replyLst>
    <p188:txBody>
      <a:bodyPr/>
      <a:lstStyle/>
      <a:p>
        <a:r>
          <a:rPr lang="en-US"/>
          <a:t>Same here, I think some narrative is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EE0F89-C981-4F69-9ACD-B3A7A57F21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C262D7D-E699-4076-B20F-E6894AC342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45233A-693F-428A-A0D8-FFA76D50CDD6}" type="datetimeFigureOut">
              <a:rPr lang="en-GB" smtClean="0"/>
              <a:t>30/07/2025</a:t>
            </a:fld>
            <a:endParaRPr lang="en-GB"/>
          </a:p>
        </p:txBody>
      </p:sp>
      <p:sp>
        <p:nvSpPr>
          <p:cNvPr id="4" name="Footer Placeholder 3">
            <a:extLst>
              <a:ext uri="{FF2B5EF4-FFF2-40B4-BE49-F238E27FC236}">
                <a16:creationId xmlns:a16="http://schemas.microsoft.com/office/drawing/2014/main" id="{16866715-244B-44CD-B6EE-4FC2EB9FBB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2C02BA3-177B-4E2C-AE59-C112FA9B6A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0FB54A-86D8-4F63-8153-AB86A23DF5C8}" type="slidenum">
              <a:rPr lang="en-GB" smtClean="0"/>
              <a:t>‹#›</a:t>
            </a:fld>
            <a:endParaRPr lang="en-GB"/>
          </a:p>
        </p:txBody>
      </p:sp>
    </p:spTree>
    <p:extLst>
      <p:ext uri="{BB962C8B-B14F-4D97-AF65-F5344CB8AC3E}">
        <p14:creationId xmlns:p14="http://schemas.microsoft.com/office/powerpoint/2010/main" val="2766076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323358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115392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343679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207780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30</a:t>
            </a:fld>
            <a:endParaRPr lang="en-US"/>
          </a:p>
        </p:txBody>
      </p:sp>
    </p:spTree>
    <p:extLst>
      <p:ext uri="{BB962C8B-B14F-4D97-AF65-F5344CB8AC3E}">
        <p14:creationId xmlns:p14="http://schemas.microsoft.com/office/powerpoint/2010/main" val="5729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31</a:t>
            </a:fld>
            <a:endParaRPr lang="en-US"/>
          </a:p>
        </p:txBody>
      </p:sp>
    </p:spTree>
    <p:extLst>
      <p:ext uri="{BB962C8B-B14F-4D97-AF65-F5344CB8AC3E}">
        <p14:creationId xmlns:p14="http://schemas.microsoft.com/office/powerpoint/2010/main" val="419616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32</a:t>
            </a:fld>
            <a:endParaRPr lang="en-US"/>
          </a:p>
        </p:txBody>
      </p:sp>
    </p:spTree>
    <p:extLst>
      <p:ext uri="{BB962C8B-B14F-4D97-AF65-F5344CB8AC3E}">
        <p14:creationId xmlns:p14="http://schemas.microsoft.com/office/powerpoint/2010/main" val="112997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33</a:t>
            </a:fld>
            <a:endParaRPr lang="en-US"/>
          </a:p>
        </p:txBody>
      </p:sp>
    </p:spTree>
    <p:extLst>
      <p:ext uri="{BB962C8B-B14F-4D97-AF65-F5344CB8AC3E}">
        <p14:creationId xmlns:p14="http://schemas.microsoft.com/office/powerpoint/2010/main" val="46220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34</a:t>
            </a:fld>
            <a:endParaRPr lang="en-US"/>
          </a:p>
        </p:txBody>
      </p:sp>
    </p:spTree>
    <p:extLst>
      <p:ext uri="{BB962C8B-B14F-4D97-AF65-F5344CB8AC3E}">
        <p14:creationId xmlns:p14="http://schemas.microsoft.com/office/powerpoint/2010/main" val="4280841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3"/>
          <a:srcRect/>
          <a:stretch/>
        </p:blipFill>
        <p:spPr>
          <a:xfrm>
            <a:off x="6983308" y="450531"/>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4"/>
          <a:stretch>
            <a:fillRect/>
          </a:stretch>
        </p:blipFill>
        <p:spPr>
          <a:xfrm>
            <a:off x="4655554" y="457965"/>
            <a:ext cx="1825604" cy="4572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982CCA-1B74-BF6E-B229-11EF11E8D20A}"/>
              </a:ext>
            </a:extLst>
          </p:cNvPr>
          <p:cNvPicPr>
            <a:picLocks noChangeAspect="1"/>
          </p:cNvPicPr>
          <p:nvPr userDrawn="1"/>
        </p:nvPicPr>
        <p:blipFill>
          <a:blip r:embed="rId5"/>
          <a:stretch>
            <a:fillRect/>
          </a:stretch>
        </p:blipFill>
        <p:spPr>
          <a:xfrm>
            <a:off x="9294996" y="480267"/>
            <a:ext cx="2309706" cy="408248"/>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A043A592-2C2C-1149-FE30-72A494F27799}"/>
              </a:ext>
            </a:extLst>
          </p:cNvPr>
          <p:cNvSpPr>
            <a:spLocks noGrp="1"/>
          </p:cNvSpPr>
          <p:nvPr>
            <p:ph type="body" sz="quarter" idx="10" hasCustomPrompt="1"/>
          </p:nvPr>
        </p:nvSpPr>
        <p:spPr>
          <a:xfrm>
            <a:off x="361846" y="6538242"/>
            <a:ext cx="2659380" cy="365125"/>
          </a:xfrm>
        </p:spPr>
        <p:txBody>
          <a:bodyPr>
            <a:noAutofit/>
          </a:bodyPr>
          <a:lstStyle>
            <a:lvl1pPr marL="0" indent="0" algn="l">
              <a:buNone/>
              <a:defRPr sz="1200" baseline="30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WP1 Designer’s Meeting, </a:t>
            </a:r>
            <a:r>
              <a:rPr lang="en-US" dirty="0" err="1"/>
              <a:t>xxxxx</a:t>
            </a:r>
            <a:r>
              <a:rPr lang="en-US" dirty="0"/>
              <a:t> 2025</a:t>
            </a:r>
          </a:p>
        </p:txBody>
      </p:sp>
      <p:sp>
        <p:nvSpPr>
          <p:cNvPr id="4" name="Text Placeholder 2">
            <a:extLst>
              <a:ext uri="{FF2B5EF4-FFF2-40B4-BE49-F238E27FC236}">
                <a16:creationId xmlns:a16="http://schemas.microsoft.com/office/drawing/2014/main" id="{30C71E18-8584-A0E2-3682-9547339B30E0}"/>
              </a:ext>
            </a:extLst>
          </p:cNvPr>
          <p:cNvSpPr>
            <a:spLocks noGrp="1"/>
          </p:cNvSpPr>
          <p:nvPr>
            <p:ph type="body" sz="quarter" idx="11" hasCustomPrompt="1"/>
          </p:nvPr>
        </p:nvSpPr>
        <p:spPr>
          <a:xfrm>
            <a:off x="6096000" y="6538241"/>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5" name="Text Placeholder 2">
            <a:extLst>
              <a:ext uri="{FF2B5EF4-FFF2-40B4-BE49-F238E27FC236}">
                <a16:creationId xmlns:a16="http://schemas.microsoft.com/office/drawing/2014/main" id="{0CFA25C5-6468-E921-5CC9-27F4A33A7696}"/>
              </a:ext>
            </a:extLst>
          </p:cNvPr>
          <p:cNvSpPr>
            <a:spLocks noGrp="1"/>
          </p:cNvSpPr>
          <p:nvPr>
            <p:ph type="body" sz="quarter" idx="10" hasCustomPrompt="1"/>
          </p:nvPr>
        </p:nvSpPr>
        <p:spPr>
          <a:xfrm>
            <a:off x="370113" y="6553200"/>
            <a:ext cx="2659380" cy="365125"/>
          </a:xfrm>
        </p:spPr>
        <p:txBody>
          <a:bodyPr>
            <a:noAutofit/>
          </a:bodyPr>
          <a:lstStyle>
            <a:lvl1pPr marL="0" indent="0" algn="l">
              <a:buNone/>
              <a:defRPr sz="1200" baseline="30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WP1 Designer’s Meeting, </a:t>
            </a:r>
            <a:r>
              <a:rPr lang="en-US" dirty="0" err="1"/>
              <a:t>xxxxx</a:t>
            </a:r>
            <a:r>
              <a:rPr lang="en-US" dirty="0"/>
              <a:t> 2025</a:t>
            </a:r>
          </a:p>
        </p:txBody>
      </p:sp>
      <p:sp>
        <p:nvSpPr>
          <p:cNvPr id="7" name="Text Placeholder 2">
            <a:extLst>
              <a:ext uri="{FF2B5EF4-FFF2-40B4-BE49-F238E27FC236}">
                <a16:creationId xmlns:a16="http://schemas.microsoft.com/office/drawing/2014/main" id="{6395F968-4504-BF25-C965-31E73F66167E}"/>
              </a:ext>
            </a:extLst>
          </p:cNvPr>
          <p:cNvSpPr>
            <a:spLocks noGrp="1"/>
          </p:cNvSpPr>
          <p:nvPr>
            <p:ph type="body" sz="quarter" idx="11" hasCustomPrompt="1"/>
          </p:nvPr>
        </p:nvSpPr>
        <p:spPr>
          <a:xfrm>
            <a:off x="6096000" y="6571737"/>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
        <p:nvSpPr>
          <p:cNvPr id="3" name="Text Placeholder 2">
            <a:extLst>
              <a:ext uri="{FF2B5EF4-FFF2-40B4-BE49-F238E27FC236}">
                <a16:creationId xmlns:a16="http://schemas.microsoft.com/office/drawing/2014/main" id="{388DB6E2-DDA3-22B8-7251-F0B132B676AF}"/>
              </a:ext>
            </a:extLst>
          </p:cNvPr>
          <p:cNvSpPr>
            <a:spLocks noGrp="1"/>
          </p:cNvSpPr>
          <p:nvPr>
            <p:ph type="body" sz="quarter" idx="10" hasCustomPrompt="1"/>
          </p:nvPr>
        </p:nvSpPr>
        <p:spPr>
          <a:xfrm>
            <a:off x="396842" y="6548516"/>
            <a:ext cx="2659380" cy="365125"/>
          </a:xfrm>
        </p:spPr>
        <p:txBody>
          <a:bodyPr>
            <a:noAutofit/>
          </a:bodyPr>
          <a:lstStyle>
            <a:lvl1pPr marL="0" indent="0" algn="l">
              <a:buNone/>
              <a:defRPr sz="1200" baseline="30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WP1 Designer’s Meeting, </a:t>
            </a:r>
            <a:r>
              <a:rPr lang="en-US" dirty="0" err="1"/>
              <a:t>xxxxx</a:t>
            </a:r>
            <a:r>
              <a:rPr lang="en-US" dirty="0"/>
              <a:t> 2025</a:t>
            </a:r>
          </a:p>
        </p:txBody>
      </p:sp>
      <p:sp>
        <p:nvSpPr>
          <p:cNvPr id="4" name="Text Placeholder 2">
            <a:extLst>
              <a:ext uri="{FF2B5EF4-FFF2-40B4-BE49-F238E27FC236}">
                <a16:creationId xmlns:a16="http://schemas.microsoft.com/office/drawing/2014/main" id="{E439522C-42D3-98C9-C46E-2F2D03D4359E}"/>
              </a:ext>
            </a:extLst>
          </p:cNvPr>
          <p:cNvSpPr>
            <a:spLocks noGrp="1"/>
          </p:cNvSpPr>
          <p:nvPr>
            <p:ph type="body" sz="quarter" idx="11" hasCustomPrompt="1"/>
          </p:nvPr>
        </p:nvSpPr>
        <p:spPr>
          <a:xfrm>
            <a:off x="6096000" y="6553200"/>
            <a:ext cx="2659380" cy="365125"/>
          </a:xfrm>
        </p:spPr>
        <p:txBody>
          <a:bodyPr>
            <a:noAutofit/>
          </a:bodyPr>
          <a:lstStyle>
            <a:lvl1pPr marL="0" indent="0" algn="l">
              <a:buNone/>
              <a:defRPr sz="12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 of Presenter</a:t>
            </a:r>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6287A99-5C1A-4F1F-B94B-6EAB0739C92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Tree>
    <p:extLst>
      <p:ext uri="{BB962C8B-B14F-4D97-AF65-F5344CB8AC3E}">
        <p14:creationId xmlns:p14="http://schemas.microsoft.com/office/powerpoint/2010/main" val="14065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1EE5F20-F6CA-4006-B401-E1A9F165B4FD}"/>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t>‹#›</a:t>
            </a:fld>
            <a:endParaRPr lang="en-US" dirty="0"/>
          </a:p>
        </p:txBody>
      </p:sp>
    </p:spTree>
    <p:extLst>
      <p:ext uri="{BB962C8B-B14F-4D97-AF65-F5344CB8AC3E}">
        <p14:creationId xmlns:p14="http://schemas.microsoft.com/office/powerpoint/2010/main" val="261598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x.doi.org/10.22323/1.370.006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86_633C12FF.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88_4A22568D.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91_BF2B750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indico.bnl.gov/event/28508/#43-powering-discuss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b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b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bmp"/><Relationship Id="rId2" Type="http://schemas.openxmlformats.org/officeDocument/2006/relationships/image" Target="../media/image39.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bmp"/></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indico.bnl.gov/event/28508/#43-powering-discus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D0AD-77B9-4173-87C6-906F7800D0F9}"/>
              </a:ext>
            </a:extLst>
          </p:cNvPr>
          <p:cNvSpPr>
            <a:spLocks noGrp="1"/>
          </p:cNvSpPr>
          <p:nvPr>
            <p:ph type="ctrTitle"/>
          </p:nvPr>
        </p:nvSpPr>
        <p:spPr/>
        <p:txBody>
          <a:bodyPr>
            <a:normAutofit fontScale="90000"/>
          </a:bodyPr>
          <a:lstStyle/>
          <a:p>
            <a:r>
              <a:rPr lang="en-US" sz="6000" b="1" spc="-150" dirty="0">
                <a:latin typeface="Arial" panose="020B0604020202020204" pitchFamily="34" charset="0"/>
                <a:cs typeface="Arial" panose="020B0604020202020204" pitchFamily="34" charset="0"/>
              </a:rPr>
              <a:t>SLDO Failure Modes and Operation</a:t>
            </a:r>
            <a:br>
              <a:rPr lang="en-US" sz="6000" b="1" spc="-150" dirty="0">
                <a:solidFill>
                  <a:srgbClr val="002060"/>
                </a:solidFill>
                <a:latin typeface="Arial" panose="020B0604020202020204" pitchFamily="34" charset="0"/>
                <a:cs typeface="Arial" panose="020B0604020202020204" pitchFamily="34" charset="0"/>
              </a:rPr>
            </a:br>
            <a:endParaRPr lang="en-GB" dirty="0"/>
          </a:p>
        </p:txBody>
      </p:sp>
      <p:sp>
        <p:nvSpPr>
          <p:cNvPr id="3" name="Subtitle 2">
            <a:extLst>
              <a:ext uri="{FF2B5EF4-FFF2-40B4-BE49-F238E27FC236}">
                <a16:creationId xmlns:a16="http://schemas.microsoft.com/office/drawing/2014/main" id="{9A493D84-D529-4749-B71C-AFECF2B71BAF}"/>
              </a:ext>
            </a:extLst>
          </p:cNvPr>
          <p:cNvSpPr>
            <a:spLocks noGrp="1"/>
          </p:cNvSpPr>
          <p:nvPr>
            <p:ph type="subTitle" idx="1"/>
          </p:nvPr>
        </p:nvSpPr>
        <p:spPr/>
        <p:txBody>
          <a:bodyPr/>
          <a:lstStyle/>
          <a:p>
            <a:r>
              <a:rPr lang="en-US" dirty="0"/>
              <a:t>WP1 Designer’s Meeting</a:t>
            </a:r>
          </a:p>
          <a:p>
            <a:endParaRPr lang="en-US" dirty="0"/>
          </a:p>
          <a:p>
            <a:endParaRPr lang="en-GB" dirty="0"/>
          </a:p>
        </p:txBody>
      </p:sp>
      <p:sp>
        <p:nvSpPr>
          <p:cNvPr id="4" name="Text Placeholder 3">
            <a:extLst>
              <a:ext uri="{FF2B5EF4-FFF2-40B4-BE49-F238E27FC236}">
                <a16:creationId xmlns:a16="http://schemas.microsoft.com/office/drawing/2014/main" id="{DF1BD2BE-1148-4ECE-B416-8BC5B2B32F60}"/>
              </a:ext>
            </a:extLst>
          </p:cNvPr>
          <p:cNvSpPr>
            <a:spLocks noGrp="1"/>
          </p:cNvSpPr>
          <p:nvPr>
            <p:ph type="body" sz="quarter" idx="10"/>
          </p:nvPr>
        </p:nvSpPr>
        <p:spPr/>
        <p:txBody>
          <a:bodyPr/>
          <a:lstStyle/>
          <a:p>
            <a:r>
              <a:rPr lang="en-GB" dirty="0"/>
              <a:t>Roy Wastie, Iain Sedgwick</a:t>
            </a:r>
          </a:p>
        </p:txBody>
      </p:sp>
    </p:spTree>
    <p:extLst>
      <p:ext uri="{BB962C8B-B14F-4D97-AF65-F5344CB8AC3E}">
        <p14:creationId xmlns:p14="http://schemas.microsoft.com/office/powerpoint/2010/main" val="94326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E631E1-E628-9509-2DA2-121A8EC05678}"/>
              </a:ext>
            </a:extLst>
          </p:cNvPr>
          <p:cNvSpPr/>
          <p:nvPr/>
        </p:nvSpPr>
        <p:spPr>
          <a:xfrm>
            <a:off x="403340" y="949999"/>
            <a:ext cx="5840442" cy="5021888"/>
          </a:xfrm>
          <a:prstGeom prst="rect">
            <a:avLst/>
          </a:prstGeom>
        </p:spPr>
        <p:txBody>
          <a:bodyPr wrap="square">
            <a:spAutoFit/>
          </a:bodyPr>
          <a:lstStyle/>
          <a:p>
            <a:pPr fontAlgn="base">
              <a:spcAft>
                <a:spcPts val="1000"/>
              </a:spcAft>
            </a:pPr>
            <a:r>
              <a:rPr lang="en-GB" sz="2400" b="1" spc="-100" dirty="0">
                <a:solidFill>
                  <a:srgbClr val="1E5DF8"/>
                </a:solidFill>
                <a:latin typeface="Arial" panose="020B0604020202020204" pitchFamily="34" charset="0"/>
                <a:cs typeface="Arial" panose="020B0604020202020204" pitchFamily="34" charset="0"/>
              </a:rPr>
              <a:t>Over-current protection</a:t>
            </a: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Change from that described in </a:t>
            </a:r>
            <a:r>
              <a:rPr lang="en-GB" dirty="0">
                <a:solidFill>
                  <a:srgbClr val="626262"/>
                </a:solidFill>
                <a:latin typeface="Arial" panose="020B0604020202020204" pitchFamily="34" charset="0"/>
                <a:cs typeface="Arial" panose="020B0604020202020204" pitchFamily="34" charset="0"/>
                <a:hlinkClick r:id="rId2"/>
              </a:rPr>
              <a:t>this paper</a:t>
            </a: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Detect under-shunt condition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Voltage limit by output voltage reduction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Still some short circuit current</a:t>
            </a: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Use more traditional LDO overcurrent protection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Detect under-shunt condition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Short pass transistor</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Effectively make output high impedance, and shunt behaves like an open circuit</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Some transient immunity</a:t>
            </a: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CFE48BB-FC58-4B0E-D707-8E9ADB5CCC53}"/>
              </a:ext>
            </a:extLst>
          </p:cNvPr>
          <p:cNvPicPr>
            <a:picLocks noChangeAspect="1"/>
          </p:cNvPicPr>
          <p:nvPr/>
        </p:nvPicPr>
        <p:blipFill>
          <a:blip r:embed="rId3"/>
          <a:stretch>
            <a:fillRect/>
          </a:stretch>
        </p:blipFill>
        <p:spPr>
          <a:xfrm>
            <a:off x="5874327" y="2436117"/>
            <a:ext cx="6317673" cy="1985765"/>
          </a:xfrm>
          <a:prstGeom prst="rect">
            <a:avLst/>
          </a:prstGeom>
        </p:spPr>
      </p:pic>
      <p:sp>
        <p:nvSpPr>
          <p:cNvPr id="4" name="Slide Number Placeholder 3">
            <a:extLst>
              <a:ext uri="{FF2B5EF4-FFF2-40B4-BE49-F238E27FC236}">
                <a16:creationId xmlns:a16="http://schemas.microsoft.com/office/drawing/2014/main" id="{0526F28E-34EC-4AFB-B6FD-0398D2E4D6B9}"/>
              </a:ext>
            </a:extLst>
          </p:cNvPr>
          <p:cNvSpPr>
            <a:spLocks noGrp="1"/>
          </p:cNvSpPr>
          <p:nvPr>
            <p:ph type="sldNum" sz="quarter" idx="4"/>
          </p:nvPr>
        </p:nvSpPr>
        <p:spPr/>
        <p:txBody>
          <a:bodyPr/>
          <a:lstStyle/>
          <a:p>
            <a:pPr algn="ctr"/>
            <a:fld id="{933A556B-7C63-244D-9B7C-B0EA8042B330}" type="slidenum">
              <a:rPr lang="en-US" smtClean="0"/>
              <a:pPr algn="ctr"/>
              <a:t>10</a:t>
            </a:fld>
            <a:endParaRPr lang="en-US" dirty="0"/>
          </a:p>
        </p:txBody>
      </p:sp>
      <p:sp>
        <p:nvSpPr>
          <p:cNvPr id="6" name="Title 5">
            <a:extLst>
              <a:ext uri="{FF2B5EF4-FFF2-40B4-BE49-F238E27FC236}">
                <a16:creationId xmlns:a16="http://schemas.microsoft.com/office/drawing/2014/main" id="{95F8B0BC-8628-43AC-9DC5-AC236938B5F0}"/>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Overcurrent Protection</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8" name="Text Placeholder 7">
            <a:extLst>
              <a:ext uri="{FF2B5EF4-FFF2-40B4-BE49-F238E27FC236}">
                <a16:creationId xmlns:a16="http://schemas.microsoft.com/office/drawing/2014/main" id="{D4EEF0C1-2E41-44D6-8FE3-E749B6304694}"/>
              </a:ext>
            </a:extLst>
          </p:cNvPr>
          <p:cNvSpPr>
            <a:spLocks noGrp="1"/>
          </p:cNvSpPr>
          <p:nvPr>
            <p:ph type="body" sz="quarter" idx="10"/>
          </p:nvPr>
        </p:nvSpPr>
        <p:spPr/>
        <p:txBody>
          <a:bodyPr/>
          <a:lstStyle/>
          <a:p>
            <a:endParaRPr lang="en-GB"/>
          </a:p>
        </p:txBody>
      </p:sp>
      <p:sp>
        <p:nvSpPr>
          <p:cNvPr id="9" name="Text Placeholder 8">
            <a:extLst>
              <a:ext uri="{FF2B5EF4-FFF2-40B4-BE49-F238E27FC236}">
                <a16:creationId xmlns:a16="http://schemas.microsoft.com/office/drawing/2014/main" id="{56523D73-B7C3-428B-A575-87A5E026AB8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7851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F1F682-CECC-86DE-657B-4DCC036ED084}"/>
              </a:ext>
            </a:extLst>
          </p:cNvPr>
          <p:cNvPicPr>
            <a:picLocks noChangeAspect="1"/>
          </p:cNvPicPr>
          <p:nvPr/>
        </p:nvPicPr>
        <p:blipFill>
          <a:blip r:embed="rId3"/>
          <a:stretch>
            <a:fillRect/>
          </a:stretch>
        </p:blipFill>
        <p:spPr>
          <a:xfrm>
            <a:off x="4629916" y="2511777"/>
            <a:ext cx="7458004" cy="4085754"/>
          </a:xfrm>
          <a:prstGeom prst="rect">
            <a:avLst/>
          </a:prstGeom>
        </p:spPr>
      </p:pic>
      <p:sp>
        <p:nvSpPr>
          <p:cNvPr id="2" name="Rectangle 1">
            <a:extLst>
              <a:ext uri="{FF2B5EF4-FFF2-40B4-BE49-F238E27FC236}">
                <a16:creationId xmlns:a16="http://schemas.microsoft.com/office/drawing/2014/main" id="{F2A30DBF-62D1-8E68-3730-F647E03B8B36}"/>
              </a:ext>
            </a:extLst>
          </p:cNvPr>
          <p:cNvSpPr/>
          <p:nvPr/>
        </p:nvSpPr>
        <p:spPr>
          <a:xfrm>
            <a:off x="403339" y="949999"/>
            <a:ext cx="4226577" cy="5852884"/>
          </a:xfrm>
          <a:prstGeom prst="rect">
            <a:avLst/>
          </a:prstGeom>
        </p:spPr>
        <p:txBody>
          <a:bodyPr wrap="square">
            <a:spAutoFit/>
          </a:bodyPr>
          <a:lstStyle/>
          <a:p>
            <a:pPr fontAlgn="base">
              <a:spcAft>
                <a:spcPts val="1000"/>
              </a:spcAft>
            </a:pPr>
            <a:r>
              <a:rPr lang="en-GB" sz="2400" b="1" spc="-100" dirty="0">
                <a:solidFill>
                  <a:srgbClr val="1E5DF8"/>
                </a:solidFill>
                <a:latin typeface="Arial" panose="020B0604020202020204" pitchFamily="34" charset="0"/>
                <a:cs typeface="Arial" panose="020B0604020202020204" pitchFamily="34" charset="0"/>
              </a:rPr>
              <a:t>Over-current protection</a:t>
            </a: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Use more traditional LDO overcurrent protection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Detect under-shunt condition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Short pass transistor</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Effectively make output high impedance, and shunt behaves like an open circuit</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Some transient immunity</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Locks into overcurrent state until reset</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TMR protection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Pull-ups for default operation</a:t>
            </a: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2A22E35-6E75-6C95-9D98-E5E75B32FB8E}"/>
              </a:ext>
            </a:extLst>
          </p:cNvPr>
          <p:cNvSpPr/>
          <p:nvPr/>
        </p:nvSpPr>
        <p:spPr>
          <a:xfrm>
            <a:off x="5440216" y="3637431"/>
            <a:ext cx="2115128" cy="1349023"/>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400" dirty="0">
                <a:solidFill>
                  <a:srgbClr val="FFFF00"/>
                </a:solidFill>
              </a:rPr>
              <a:t>Overcurrent Detection</a:t>
            </a:r>
          </a:p>
        </p:txBody>
      </p:sp>
      <p:sp>
        <p:nvSpPr>
          <p:cNvPr id="6" name="Rectangle 5">
            <a:extLst>
              <a:ext uri="{FF2B5EF4-FFF2-40B4-BE49-F238E27FC236}">
                <a16:creationId xmlns:a16="http://schemas.microsoft.com/office/drawing/2014/main" id="{3689DC7A-243C-A12E-AC36-15782E73BEBF}"/>
              </a:ext>
            </a:extLst>
          </p:cNvPr>
          <p:cNvSpPr/>
          <p:nvPr/>
        </p:nvSpPr>
        <p:spPr>
          <a:xfrm>
            <a:off x="4705925" y="5152709"/>
            <a:ext cx="2849420" cy="1349023"/>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400" dirty="0">
                <a:solidFill>
                  <a:srgbClr val="FFFF00"/>
                </a:solidFill>
              </a:rPr>
              <a:t>Transient Protection</a:t>
            </a:r>
          </a:p>
        </p:txBody>
      </p:sp>
      <p:sp>
        <p:nvSpPr>
          <p:cNvPr id="8" name="Rectangle 7">
            <a:extLst>
              <a:ext uri="{FF2B5EF4-FFF2-40B4-BE49-F238E27FC236}">
                <a16:creationId xmlns:a16="http://schemas.microsoft.com/office/drawing/2014/main" id="{519DBB99-5343-B698-E8DD-815E4E342A82}"/>
              </a:ext>
            </a:extLst>
          </p:cNvPr>
          <p:cNvSpPr/>
          <p:nvPr/>
        </p:nvSpPr>
        <p:spPr>
          <a:xfrm>
            <a:off x="8866907" y="4311942"/>
            <a:ext cx="1496292" cy="840767"/>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400" dirty="0">
                <a:solidFill>
                  <a:srgbClr val="FFFF00"/>
                </a:solidFill>
              </a:rPr>
              <a:t>TMR</a:t>
            </a:r>
          </a:p>
        </p:txBody>
      </p:sp>
      <p:sp>
        <p:nvSpPr>
          <p:cNvPr id="9" name="Rectangle 8">
            <a:extLst>
              <a:ext uri="{FF2B5EF4-FFF2-40B4-BE49-F238E27FC236}">
                <a16:creationId xmlns:a16="http://schemas.microsoft.com/office/drawing/2014/main" id="{723A86A6-449C-CEAF-8D54-31A56AFA62CF}"/>
              </a:ext>
            </a:extLst>
          </p:cNvPr>
          <p:cNvSpPr/>
          <p:nvPr/>
        </p:nvSpPr>
        <p:spPr>
          <a:xfrm>
            <a:off x="7864762" y="5305109"/>
            <a:ext cx="1496292" cy="1196623"/>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lang="en-GB" sz="1400" dirty="0">
                <a:solidFill>
                  <a:srgbClr val="FFFF00"/>
                </a:solidFill>
              </a:rPr>
              <a:t>Defaults</a:t>
            </a:r>
          </a:p>
        </p:txBody>
      </p:sp>
      <p:sp>
        <p:nvSpPr>
          <p:cNvPr id="10" name="Rectangle 9">
            <a:extLst>
              <a:ext uri="{FF2B5EF4-FFF2-40B4-BE49-F238E27FC236}">
                <a16:creationId xmlns:a16="http://schemas.microsoft.com/office/drawing/2014/main" id="{04073598-969D-15EF-65BE-C732F6EBD660}"/>
              </a:ext>
            </a:extLst>
          </p:cNvPr>
          <p:cNvSpPr/>
          <p:nvPr/>
        </p:nvSpPr>
        <p:spPr>
          <a:xfrm>
            <a:off x="10477413" y="3789831"/>
            <a:ext cx="864841" cy="2600550"/>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lang="en-GB" sz="1400" dirty="0">
                <a:solidFill>
                  <a:srgbClr val="FFFF00"/>
                </a:solidFill>
              </a:rPr>
              <a:t>Voltage buffer</a:t>
            </a:r>
          </a:p>
        </p:txBody>
      </p:sp>
      <p:sp>
        <p:nvSpPr>
          <p:cNvPr id="11" name="Rectangle 10">
            <a:extLst>
              <a:ext uri="{FF2B5EF4-FFF2-40B4-BE49-F238E27FC236}">
                <a16:creationId xmlns:a16="http://schemas.microsoft.com/office/drawing/2014/main" id="{900F00C0-E84E-E743-9CE2-117FD370133F}"/>
              </a:ext>
            </a:extLst>
          </p:cNvPr>
          <p:cNvSpPr/>
          <p:nvPr/>
        </p:nvSpPr>
        <p:spPr>
          <a:xfrm>
            <a:off x="7688820" y="3879885"/>
            <a:ext cx="1063873" cy="1349024"/>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400" dirty="0">
                <a:solidFill>
                  <a:srgbClr val="FFFF00"/>
                </a:solidFill>
              </a:rPr>
              <a:t>Register</a:t>
            </a:r>
          </a:p>
        </p:txBody>
      </p:sp>
      <p:sp>
        <p:nvSpPr>
          <p:cNvPr id="12" name="Rectangle 11">
            <a:extLst>
              <a:ext uri="{FF2B5EF4-FFF2-40B4-BE49-F238E27FC236}">
                <a16:creationId xmlns:a16="http://schemas.microsoft.com/office/drawing/2014/main" id="{F0A8DFFD-4428-780F-7508-0E331FA5AF7B}"/>
              </a:ext>
            </a:extLst>
          </p:cNvPr>
          <p:cNvSpPr/>
          <p:nvPr/>
        </p:nvSpPr>
        <p:spPr>
          <a:xfrm>
            <a:off x="11422901" y="4376853"/>
            <a:ext cx="584372" cy="1237674"/>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lang="en-GB" sz="1400" dirty="0">
                <a:solidFill>
                  <a:srgbClr val="FFFF00"/>
                </a:solidFill>
              </a:rPr>
              <a:t>PT Short</a:t>
            </a:r>
          </a:p>
        </p:txBody>
      </p:sp>
      <p:pic>
        <p:nvPicPr>
          <p:cNvPr id="13" name="Picture 12">
            <a:extLst>
              <a:ext uri="{FF2B5EF4-FFF2-40B4-BE49-F238E27FC236}">
                <a16:creationId xmlns:a16="http://schemas.microsoft.com/office/drawing/2014/main" id="{F0C4BDC9-2DFA-7E13-C97A-3CD8300E10DD}"/>
              </a:ext>
            </a:extLst>
          </p:cNvPr>
          <p:cNvPicPr>
            <a:picLocks noChangeAspect="1"/>
          </p:cNvPicPr>
          <p:nvPr/>
        </p:nvPicPr>
        <p:blipFill>
          <a:blip r:embed="rId4"/>
          <a:stretch>
            <a:fillRect/>
          </a:stretch>
        </p:blipFill>
        <p:spPr>
          <a:xfrm>
            <a:off x="8019241" y="252896"/>
            <a:ext cx="3486788" cy="2127613"/>
          </a:xfrm>
          <a:prstGeom prst="rect">
            <a:avLst/>
          </a:prstGeom>
        </p:spPr>
      </p:pic>
      <p:cxnSp>
        <p:nvCxnSpPr>
          <p:cNvPr id="17" name="Straight Arrow Connector 16">
            <a:extLst>
              <a:ext uri="{FF2B5EF4-FFF2-40B4-BE49-F238E27FC236}">
                <a16:creationId xmlns:a16="http://schemas.microsoft.com/office/drawing/2014/main" id="{309968DA-00DC-8E09-5EDF-78A3F8B4A2E4}"/>
              </a:ext>
            </a:extLst>
          </p:cNvPr>
          <p:cNvCxnSpPr>
            <a:cxnSpLocks/>
          </p:cNvCxnSpPr>
          <p:nvPr/>
        </p:nvCxnSpPr>
        <p:spPr>
          <a:xfrm flipH="1" flipV="1">
            <a:off x="9664614" y="849745"/>
            <a:ext cx="2333026" cy="352710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F499017-0716-44B0-AA3B-BB54BF13FBF6}"/>
              </a:ext>
            </a:extLst>
          </p:cNvPr>
          <p:cNvSpPr>
            <a:spLocks noGrp="1"/>
          </p:cNvSpPr>
          <p:nvPr>
            <p:ph type="sldNum" sz="quarter" idx="4"/>
          </p:nvPr>
        </p:nvSpPr>
        <p:spPr/>
        <p:txBody>
          <a:bodyPr/>
          <a:lstStyle/>
          <a:p>
            <a:pPr algn="ctr"/>
            <a:fld id="{933A556B-7C63-244D-9B7C-B0EA8042B330}" type="slidenum">
              <a:rPr lang="en-US" smtClean="0"/>
              <a:pPr algn="ctr"/>
              <a:t>11</a:t>
            </a:fld>
            <a:endParaRPr lang="en-US" dirty="0"/>
          </a:p>
        </p:txBody>
      </p:sp>
      <p:sp>
        <p:nvSpPr>
          <p:cNvPr id="14" name="Title 13">
            <a:extLst>
              <a:ext uri="{FF2B5EF4-FFF2-40B4-BE49-F238E27FC236}">
                <a16:creationId xmlns:a16="http://schemas.microsoft.com/office/drawing/2014/main" id="{42687650-F939-44F5-B6B1-CCB64E374E09}"/>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Overcurrent Protection</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16" name="Text Placeholder 15">
            <a:extLst>
              <a:ext uri="{FF2B5EF4-FFF2-40B4-BE49-F238E27FC236}">
                <a16:creationId xmlns:a16="http://schemas.microsoft.com/office/drawing/2014/main" id="{AE19E611-D820-4B68-BDB1-39D3A27C69A4}"/>
              </a:ext>
            </a:extLst>
          </p:cNvPr>
          <p:cNvSpPr>
            <a:spLocks noGrp="1"/>
          </p:cNvSpPr>
          <p:nvPr>
            <p:ph type="body" sz="quarter" idx="10"/>
          </p:nvPr>
        </p:nvSpPr>
        <p:spPr/>
        <p:txBody>
          <a:bodyPr/>
          <a:lstStyle/>
          <a:p>
            <a:endParaRPr lang="en-GB"/>
          </a:p>
        </p:txBody>
      </p:sp>
      <p:sp>
        <p:nvSpPr>
          <p:cNvPr id="18" name="Text Placeholder 17">
            <a:extLst>
              <a:ext uri="{FF2B5EF4-FFF2-40B4-BE49-F238E27FC236}">
                <a16:creationId xmlns:a16="http://schemas.microsoft.com/office/drawing/2014/main" id="{161CCF2E-07A2-4C34-9B67-E1F404BD104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6488140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A35E1-F9FD-A94F-D785-84980E26D3E3}"/>
              </a:ext>
            </a:extLst>
          </p:cNvPr>
          <p:cNvPicPr>
            <a:picLocks noChangeAspect="1"/>
          </p:cNvPicPr>
          <p:nvPr/>
        </p:nvPicPr>
        <p:blipFill>
          <a:blip r:embed="rId3"/>
          <a:stretch>
            <a:fillRect/>
          </a:stretch>
        </p:blipFill>
        <p:spPr>
          <a:xfrm>
            <a:off x="403340" y="1447407"/>
            <a:ext cx="7530686" cy="3963186"/>
          </a:xfrm>
          <a:prstGeom prst="rect">
            <a:avLst/>
          </a:prstGeom>
        </p:spPr>
      </p:pic>
      <p:sp>
        <p:nvSpPr>
          <p:cNvPr id="5" name="TextBox 4">
            <a:extLst>
              <a:ext uri="{FF2B5EF4-FFF2-40B4-BE49-F238E27FC236}">
                <a16:creationId xmlns:a16="http://schemas.microsoft.com/office/drawing/2014/main" id="{347C2A93-16C2-76B2-2733-F6625DAFFBD2}"/>
              </a:ext>
            </a:extLst>
          </p:cNvPr>
          <p:cNvSpPr txBox="1"/>
          <p:nvPr/>
        </p:nvSpPr>
        <p:spPr>
          <a:xfrm>
            <a:off x="403340" y="4764262"/>
            <a:ext cx="1948070" cy="646331"/>
          </a:xfrm>
          <a:prstGeom prst="rect">
            <a:avLst/>
          </a:prstGeom>
          <a:solidFill>
            <a:srgbClr val="FFFF00"/>
          </a:solidFill>
          <a:ln w="28575">
            <a:solidFill>
              <a:srgbClr val="FF0000"/>
            </a:solidFill>
          </a:ln>
        </p:spPr>
        <p:txBody>
          <a:bodyPr wrap="square" rtlCol="0">
            <a:spAutoFit/>
          </a:bodyPr>
          <a:lstStyle/>
          <a:p>
            <a:pPr algn="ctr"/>
            <a:r>
              <a:rPr lang="en-GB" b="1" dirty="0">
                <a:solidFill>
                  <a:srgbClr val="FF0000"/>
                </a:solidFill>
              </a:rPr>
              <a:t>Filters transients of up to 100us</a:t>
            </a:r>
          </a:p>
        </p:txBody>
      </p:sp>
      <p:sp>
        <p:nvSpPr>
          <p:cNvPr id="3" name="Rectangle 2">
            <a:extLst>
              <a:ext uri="{FF2B5EF4-FFF2-40B4-BE49-F238E27FC236}">
                <a16:creationId xmlns:a16="http://schemas.microsoft.com/office/drawing/2014/main" id="{254B9796-052E-BCCE-D47D-17F2C1120723}"/>
              </a:ext>
            </a:extLst>
          </p:cNvPr>
          <p:cNvSpPr/>
          <p:nvPr/>
        </p:nvSpPr>
        <p:spPr>
          <a:xfrm>
            <a:off x="8041812" y="1208618"/>
            <a:ext cx="3619145" cy="5575885"/>
          </a:xfrm>
          <a:prstGeom prst="rect">
            <a:avLst/>
          </a:prstGeom>
        </p:spPr>
        <p:txBody>
          <a:bodyPr wrap="square">
            <a:spAutoFit/>
          </a:bodyPr>
          <a:lstStyle/>
          <a:p>
            <a:pPr fontAlgn="base">
              <a:spcAft>
                <a:spcPts val="1000"/>
              </a:spcAft>
            </a:pPr>
            <a:r>
              <a:rPr lang="en-GB" sz="2400" b="1" spc="-100" dirty="0">
                <a:solidFill>
                  <a:srgbClr val="1E5DF8"/>
                </a:solidFill>
                <a:latin typeface="Arial" panose="020B0604020202020204" pitchFamily="34" charset="0"/>
                <a:cs typeface="Arial" panose="020B0604020202020204" pitchFamily="34" charset="0"/>
              </a:rPr>
              <a:t>Over-current protection</a:t>
            </a: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Disable signal is triggered by detection of overcurrent condition</a:t>
            </a: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This is delayed by an RC buffer chain. </a:t>
            </a: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Resulting signal samples the original disable and triggers a shutdown if it is still high.</a:t>
            </a: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In this way small transients are filtered.</a:t>
            </a: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C4760B2-CFCB-4DAB-8606-444A725CA334}"/>
              </a:ext>
            </a:extLst>
          </p:cNvPr>
          <p:cNvSpPr>
            <a:spLocks noGrp="1"/>
          </p:cNvSpPr>
          <p:nvPr>
            <p:ph type="sldNum" sz="quarter" idx="4"/>
          </p:nvPr>
        </p:nvSpPr>
        <p:spPr/>
        <p:txBody>
          <a:bodyPr/>
          <a:lstStyle/>
          <a:p>
            <a:pPr algn="ctr"/>
            <a:fld id="{933A556B-7C63-244D-9B7C-B0EA8042B330}" type="slidenum">
              <a:rPr lang="en-US" smtClean="0"/>
              <a:pPr algn="ctr"/>
              <a:t>12</a:t>
            </a:fld>
            <a:endParaRPr lang="en-US" dirty="0"/>
          </a:p>
        </p:txBody>
      </p:sp>
      <p:sp>
        <p:nvSpPr>
          <p:cNvPr id="7" name="Title 6">
            <a:extLst>
              <a:ext uri="{FF2B5EF4-FFF2-40B4-BE49-F238E27FC236}">
                <a16:creationId xmlns:a16="http://schemas.microsoft.com/office/drawing/2014/main" id="{C3B51146-8B78-42A8-B669-4BF81CB2B6BC}"/>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Overcurrent Protection</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9" name="Text Placeholder 8">
            <a:extLst>
              <a:ext uri="{FF2B5EF4-FFF2-40B4-BE49-F238E27FC236}">
                <a16:creationId xmlns:a16="http://schemas.microsoft.com/office/drawing/2014/main" id="{4836B9F1-1841-495D-89F7-A829933C874C}"/>
              </a:ext>
            </a:extLst>
          </p:cNvPr>
          <p:cNvSpPr>
            <a:spLocks noGrp="1"/>
          </p:cNvSpPr>
          <p:nvPr>
            <p:ph type="body" sz="quarter" idx="10"/>
          </p:nvPr>
        </p:nvSpPr>
        <p:spPr/>
        <p:txBody>
          <a:bodyPr/>
          <a:lstStyle/>
          <a:p>
            <a:endParaRPr lang="en-GB"/>
          </a:p>
        </p:txBody>
      </p:sp>
      <p:sp>
        <p:nvSpPr>
          <p:cNvPr id="10" name="Text Placeholder 9">
            <a:extLst>
              <a:ext uri="{FF2B5EF4-FFF2-40B4-BE49-F238E27FC236}">
                <a16:creationId xmlns:a16="http://schemas.microsoft.com/office/drawing/2014/main" id="{FF442076-E5E5-41FE-9E00-217F7E33768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24376436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53DDB4-A293-EFA9-AD87-CA83D1C0BA8C}"/>
              </a:ext>
            </a:extLst>
          </p:cNvPr>
          <p:cNvPicPr>
            <a:picLocks noChangeAspect="1"/>
          </p:cNvPicPr>
          <p:nvPr/>
        </p:nvPicPr>
        <p:blipFill>
          <a:blip r:embed="rId4"/>
          <a:stretch>
            <a:fillRect/>
          </a:stretch>
        </p:blipFill>
        <p:spPr>
          <a:xfrm>
            <a:off x="142308" y="949999"/>
            <a:ext cx="9617655" cy="5109056"/>
          </a:xfrm>
          <a:prstGeom prst="rect">
            <a:avLst/>
          </a:prstGeom>
        </p:spPr>
      </p:pic>
      <p:sp>
        <p:nvSpPr>
          <p:cNvPr id="13" name="Rectangle 12">
            <a:extLst>
              <a:ext uri="{FF2B5EF4-FFF2-40B4-BE49-F238E27FC236}">
                <a16:creationId xmlns:a16="http://schemas.microsoft.com/office/drawing/2014/main" id="{66C33A20-54F7-3A4F-13FC-CF9B8AF09D3E}"/>
              </a:ext>
            </a:extLst>
          </p:cNvPr>
          <p:cNvSpPr/>
          <p:nvPr/>
        </p:nvSpPr>
        <p:spPr>
          <a:xfrm>
            <a:off x="9784612" y="811453"/>
            <a:ext cx="2407388" cy="6591548"/>
          </a:xfrm>
          <a:prstGeom prst="rect">
            <a:avLst/>
          </a:prstGeom>
        </p:spPr>
        <p:txBody>
          <a:bodyPr wrap="square" lIns="91440" tIns="45720" rIns="91440" bIns="45720" anchor="t">
            <a:spAutoFit/>
          </a:bodyPr>
          <a:lstStyle/>
          <a:p>
            <a:pPr fontAlgn="base">
              <a:spcAft>
                <a:spcPts val="1000"/>
              </a:spcAft>
            </a:pPr>
            <a:r>
              <a:rPr lang="en-GB" b="1" spc="-100" dirty="0">
                <a:solidFill>
                  <a:srgbClr val="1E5DF8"/>
                </a:solidFill>
                <a:latin typeface="Arial" panose="020B0604020202020204" pitchFamily="34" charset="0"/>
                <a:cs typeface="Arial" panose="020B0604020202020204" pitchFamily="34" charset="0"/>
              </a:rPr>
              <a:t>Over-current protection</a:t>
            </a:r>
            <a:endParaRPr lang="en-GB" sz="1400" dirty="0">
              <a:solidFill>
                <a:srgbClr val="626262"/>
              </a:solidFill>
              <a:latin typeface="Arial" panose="020B0604020202020204" pitchFamily="34" charset="0"/>
              <a:cs typeface="Arial" panose="020B0604020202020204" pitchFamily="34" charset="0"/>
            </a:endParaRPr>
          </a:p>
          <a:p>
            <a:r>
              <a:rPr lang="en-GB" sz="1400" dirty="0">
                <a:effectLst/>
                <a:latin typeface="Segoe UI" panose="020B0502040204020203" pitchFamily="34" charset="0"/>
              </a:rPr>
              <a:t>1. Top left trace, supply ramping up.</a:t>
            </a:r>
          </a:p>
          <a:p>
            <a:br>
              <a:rPr lang="en-GB" sz="1400" dirty="0">
                <a:effectLst/>
                <a:latin typeface="Segoe UI" panose="020B0502040204020203" pitchFamily="34" charset="0"/>
              </a:rPr>
            </a:br>
            <a:r>
              <a:rPr lang="en-GB" sz="1400" dirty="0">
                <a:effectLst/>
                <a:latin typeface="Segoe UI" panose="020B0502040204020203" pitchFamily="34" charset="0"/>
              </a:rPr>
              <a:t>2. Outputs come on as the supply ramps, but they start disabled, so once things start to become active, they shut down. </a:t>
            </a:r>
          </a:p>
          <a:p>
            <a:br>
              <a:rPr lang="en-GB" sz="1400" dirty="0">
                <a:effectLst/>
                <a:latin typeface="Segoe UI" panose="020B0502040204020203" pitchFamily="34" charset="0"/>
              </a:rPr>
            </a:br>
            <a:r>
              <a:rPr lang="en-GB" sz="1400" dirty="0">
                <a:effectLst/>
                <a:latin typeface="Segoe UI" panose="020B0502040204020203" pitchFamily="34" charset="0"/>
              </a:rPr>
              <a:t>3. Then we turn them on one by one.</a:t>
            </a:r>
          </a:p>
          <a:p>
            <a:br>
              <a:rPr lang="en-GB" sz="1400" dirty="0">
                <a:effectLst/>
                <a:latin typeface="Segoe UI" panose="020B0502040204020203" pitchFamily="34" charset="0"/>
              </a:rPr>
            </a:br>
            <a:r>
              <a:rPr lang="en-GB" sz="1400" dirty="0">
                <a:effectLst/>
                <a:latin typeface="Segoe UI" panose="020B0502040204020203" pitchFamily="34" charset="0"/>
              </a:rPr>
              <a:t>4. Bottom red trace is a simulated overcurrent condition on the </a:t>
            </a:r>
            <a:r>
              <a:rPr lang="en-GB" sz="1400" dirty="0" err="1">
                <a:effectLst/>
                <a:latin typeface="Segoe UI" panose="020B0502040204020203" pitchFamily="34" charset="0"/>
              </a:rPr>
              <a:t>serialiser</a:t>
            </a:r>
            <a:r>
              <a:rPr lang="en-GB" sz="1400" dirty="0">
                <a:effectLst/>
                <a:latin typeface="Segoe UI" panose="020B0502040204020203" pitchFamily="34" charset="0"/>
              </a:rPr>
              <a:t> supply. </a:t>
            </a:r>
          </a:p>
          <a:p>
            <a:br>
              <a:rPr lang="en-GB" sz="1400" dirty="0">
                <a:effectLst/>
                <a:latin typeface="Segoe UI" panose="020B0502040204020203" pitchFamily="34" charset="0"/>
              </a:rPr>
            </a:br>
            <a:r>
              <a:rPr lang="en-GB" sz="1400" dirty="0">
                <a:effectLst/>
                <a:latin typeface="Segoe UI"/>
                <a:cs typeface="Segoe UI"/>
              </a:rPr>
              <a:t>5. </a:t>
            </a:r>
            <a:r>
              <a:rPr lang="en-GB" sz="1400" dirty="0" err="1">
                <a:effectLst/>
                <a:latin typeface="Segoe UI"/>
                <a:cs typeface="Segoe UI"/>
              </a:rPr>
              <a:t>Serialiser</a:t>
            </a:r>
            <a:r>
              <a:rPr lang="en-GB" sz="1400" dirty="0">
                <a:effectLst/>
                <a:latin typeface="Segoe UI"/>
                <a:cs typeface="Segoe UI"/>
              </a:rPr>
              <a:t> supply shuts </a:t>
            </a:r>
            <a:r>
              <a:rPr lang="en-GB" sz="1400" dirty="0">
                <a:latin typeface="Segoe UI"/>
                <a:cs typeface="Segoe UI"/>
              </a:rPr>
              <a:t>down</a:t>
            </a:r>
            <a:r>
              <a:rPr lang="en-GB" sz="1400" dirty="0">
                <a:effectLst/>
                <a:latin typeface="Segoe UI"/>
                <a:cs typeface="Segoe UI"/>
              </a:rPr>
              <a:t>, then the current disappears because we have shut down the supply voltage.</a:t>
            </a:r>
          </a:p>
          <a:p>
            <a:br>
              <a:rPr lang="en-GB" sz="1400" dirty="0">
                <a:effectLst/>
                <a:latin typeface="Segoe UI" panose="020B0502040204020203" pitchFamily="34" charset="0"/>
              </a:rPr>
            </a:br>
            <a:endParaRPr lang="en-GB" sz="1400"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sz="1400" dirty="0">
              <a:solidFill>
                <a:srgbClr val="626262"/>
              </a:solidFill>
              <a:latin typeface="Arial" panose="020B0604020202020204" pitchFamily="34" charset="0"/>
              <a:cs typeface="Arial" panose="020B0604020202020204" pitchFamily="34" charset="0"/>
            </a:endParaRPr>
          </a:p>
          <a:p>
            <a:pPr marL="1257300" lvl="2" indent="-342900" fontAlgn="base">
              <a:buFont typeface="Arial" panose="020B0604020202020204" pitchFamily="34" charset="0"/>
              <a:buChar char="•"/>
            </a:pPr>
            <a:endParaRPr lang="en-GB" sz="1400"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endParaRPr lang="en-GB" sz="1400" dirty="0">
              <a:solidFill>
                <a:srgbClr val="626262"/>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186F1B6-10CC-4C0D-85F7-5E30F5AF637F}"/>
              </a:ext>
            </a:extLst>
          </p:cNvPr>
          <p:cNvSpPr>
            <a:spLocks noGrp="1"/>
          </p:cNvSpPr>
          <p:nvPr>
            <p:ph type="sldNum" sz="quarter" idx="4"/>
          </p:nvPr>
        </p:nvSpPr>
        <p:spPr/>
        <p:txBody>
          <a:bodyPr/>
          <a:lstStyle/>
          <a:p>
            <a:pPr algn="ctr"/>
            <a:fld id="{933A556B-7C63-244D-9B7C-B0EA8042B330}" type="slidenum">
              <a:rPr lang="en-US" smtClean="0"/>
              <a:pPr algn="ctr"/>
              <a:t>13</a:t>
            </a:fld>
            <a:endParaRPr lang="en-US" dirty="0"/>
          </a:p>
        </p:txBody>
      </p:sp>
      <p:sp>
        <p:nvSpPr>
          <p:cNvPr id="4" name="Title 3">
            <a:extLst>
              <a:ext uri="{FF2B5EF4-FFF2-40B4-BE49-F238E27FC236}">
                <a16:creationId xmlns:a16="http://schemas.microsoft.com/office/drawing/2014/main" id="{B2D6786B-C741-433D-B683-CA14AA4AB377}"/>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Start-up and Overcurrent Protection</a:t>
            </a:r>
            <a:br>
              <a:rPr lang="en-US" sz="4400" b="1" spc="-150" dirty="0">
                <a:solidFill>
                  <a:srgbClr val="2E2D62"/>
                </a:solidFill>
                <a:latin typeface="Arial" panose="020B0604020202020204" pitchFamily="34" charset="0"/>
                <a:cs typeface="Arial" panose="020B0604020202020204" pitchFamily="34" charset="0"/>
              </a:rPr>
            </a:br>
            <a:endParaRPr lang="en-GB" dirty="0"/>
          </a:p>
        </p:txBody>
      </p:sp>
      <p:sp>
        <p:nvSpPr>
          <p:cNvPr id="6" name="Text Placeholder 5">
            <a:extLst>
              <a:ext uri="{FF2B5EF4-FFF2-40B4-BE49-F238E27FC236}">
                <a16:creationId xmlns:a16="http://schemas.microsoft.com/office/drawing/2014/main" id="{819905C2-BA1E-43CC-BEF4-39B8C7183B1C}"/>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458D2996-2BA9-4F7B-9CBD-5EAC47F74B8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0729626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854B54-926F-476B-B075-4CF79DE8299C}"/>
              </a:ext>
            </a:extLst>
          </p:cNvPr>
          <p:cNvSpPr>
            <a:spLocks noGrp="1"/>
          </p:cNvSpPr>
          <p:nvPr>
            <p:ph type="ctrTitle"/>
          </p:nvPr>
        </p:nvSpPr>
        <p:spPr/>
        <p:txBody>
          <a:bodyPr/>
          <a:lstStyle/>
          <a:p>
            <a:r>
              <a:rPr lang="en-US" sz="6000" b="1" spc="-150" dirty="0">
                <a:latin typeface="Arial" panose="020B0604020202020204" pitchFamily="34" charset="0"/>
                <a:cs typeface="Arial" panose="020B0604020202020204" pitchFamily="34" charset="0"/>
              </a:rPr>
              <a:t>Over Voltage Protection</a:t>
            </a:r>
            <a:br>
              <a:rPr lang="en-US" sz="6000" b="1" spc="-150" dirty="0">
                <a:solidFill>
                  <a:srgbClr val="2E2D62"/>
                </a:solidFill>
                <a:latin typeface="Arial" panose="020B0604020202020204" pitchFamily="34" charset="0"/>
                <a:cs typeface="Arial" panose="020B0604020202020204" pitchFamily="34" charset="0"/>
              </a:rPr>
            </a:br>
            <a:endParaRPr lang="en-GB" dirty="0"/>
          </a:p>
        </p:txBody>
      </p:sp>
      <p:sp>
        <p:nvSpPr>
          <p:cNvPr id="8" name="Subtitle 7">
            <a:extLst>
              <a:ext uri="{FF2B5EF4-FFF2-40B4-BE49-F238E27FC236}">
                <a16:creationId xmlns:a16="http://schemas.microsoft.com/office/drawing/2014/main" id="{C0F8B469-9AFC-460F-A64F-A87CF1032918}"/>
              </a:ext>
            </a:extLst>
          </p:cNvPr>
          <p:cNvSpPr>
            <a:spLocks noGrp="1"/>
          </p:cNvSpPr>
          <p:nvPr>
            <p:ph type="subTitle" idx="1"/>
          </p:nvPr>
        </p:nvSpPr>
        <p:spPr/>
        <p:txBody>
          <a:bodyPr/>
          <a:lstStyle/>
          <a:p>
            <a:endParaRPr lang="en-GB"/>
          </a:p>
        </p:txBody>
      </p:sp>
      <p:sp>
        <p:nvSpPr>
          <p:cNvPr id="9" name="Text Placeholder 8">
            <a:extLst>
              <a:ext uri="{FF2B5EF4-FFF2-40B4-BE49-F238E27FC236}">
                <a16:creationId xmlns:a16="http://schemas.microsoft.com/office/drawing/2014/main" id="{3CDFAC97-99DF-4178-8971-098E7CC71E66}"/>
              </a:ext>
            </a:extLst>
          </p:cNvPr>
          <p:cNvSpPr>
            <a:spLocks noGrp="1"/>
          </p:cNvSpPr>
          <p:nvPr>
            <p:ph type="body" sz="quarter" idx="10"/>
          </p:nvPr>
        </p:nvSpPr>
        <p:spPr/>
        <p:txBody>
          <a:bodyPr/>
          <a:lstStyle/>
          <a:p>
            <a:endParaRPr lang="en-GB"/>
          </a:p>
        </p:txBody>
      </p:sp>
      <p:sp>
        <p:nvSpPr>
          <p:cNvPr id="3" name="Slide Number Placeholder 2">
            <a:extLst>
              <a:ext uri="{FF2B5EF4-FFF2-40B4-BE49-F238E27FC236}">
                <a16:creationId xmlns:a16="http://schemas.microsoft.com/office/drawing/2014/main" id="{5405DF69-6D04-4C07-B666-EE250A9AA477}"/>
              </a:ext>
            </a:extLst>
          </p:cNvPr>
          <p:cNvSpPr>
            <a:spLocks noGrp="1"/>
          </p:cNvSpPr>
          <p:nvPr>
            <p:ph type="sldNum" sz="quarter" idx="4294967295"/>
          </p:nvPr>
        </p:nvSpPr>
        <p:spPr>
          <a:xfrm>
            <a:off x="11758613" y="6316663"/>
            <a:ext cx="433387" cy="365125"/>
          </a:xfrm>
        </p:spPr>
        <p:txBody>
          <a:bodyPr/>
          <a:lstStyle/>
          <a:p>
            <a:pPr algn="ctr"/>
            <a:fld id="{933A556B-7C63-244D-9B7C-B0EA8042B330}" type="slidenum">
              <a:rPr lang="en-US" smtClean="0"/>
              <a:pPr algn="ctr"/>
              <a:t>14</a:t>
            </a:fld>
            <a:endParaRPr lang="en-US" dirty="0"/>
          </a:p>
        </p:txBody>
      </p:sp>
    </p:spTree>
    <p:extLst>
      <p:ext uri="{BB962C8B-B14F-4D97-AF65-F5344CB8AC3E}">
        <p14:creationId xmlns:p14="http://schemas.microsoft.com/office/powerpoint/2010/main" val="330471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479AB5-CF77-E6B9-C955-4EB0C6E6191F}"/>
              </a:ext>
            </a:extLst>
          </p:cNvPr>
          <p:cNvSpPr/>
          <p:nvPr/>
        </p:nvSpPr>
        <p:spPr>
          <a:xfrm>
            <a:off x="403338" y="949999"/>
            <a:ext cx="9100880" cy="3672800"/>
          </a:xfrm>
          <a:prstGeom prst="rect">
            <a:avLst/>
          </a:prstGeom>
        </p:spPr>
        <p:txBody>
          <a:bodyPr wrap="square">
            <a:spAutoFit/>
          </a:bodyPr>
          <a:lstStyle/>
          <a:p>
            <a:pPr fontAlgn="base">
              <a:spcAft>
                <a:spcPts val="1000"/>
              </a:spcAft>
            </a:pPr>
            <a:r>
              <a:rPr lang="en-GB" sz="2400" b="1" spc="-100" dirty="0">
                <a:solidFill>
                  <a:srgbClr val="1E5DF8"/>
                </a:solidFill>
                <a:latin typeface="Arial" panose="020B0604020202020204" pitchFamily="34" charset="0"/>
                <a:cs typeface="Arial" panose="020B0604020202020204" pitchFamily="34" charset="0"/>
              </a:rPr>
              <a:t>Over-voltage  Protection is required to service all failure modes.</a:t>
            </a:r>
          </a:p>
          <a:p>
            <a:pPr fontAlgn="base">
              <a:spcAft>
                <a:spcPts val="1000"/>
              </a:spcAft>
            </a:pPr>
            <a:r>
              <a:rPr lang="en-GB" sz="2400" b="1" spc="-100" dirty="0">
                <a:solidFill>
                  <a:srgbClr val="1E5DF8"/>
                </a:solidFill>
                <a:latin typeface="Arial" panose="020B0604020202020204" pitchFamily="34" charset="0"/>
                <a:cs typeface="Arial" panose="020B0604020202020204" pitchFamily="34" charset="0"/>
              </a:rPr>
              <a:t>SLDO Absolute Max input voltage is 1.8V currently (may affect lifetime) </a:t>
            </a: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XFAB PELVT and NELVT FETs also have an absolute max voltage of 1.8V</a:t>
            </a: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SLDO is mostly 2 FETs in series, giving a nominal of 3V MAX Input Voltage</a:t>
            </a: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Start-up Block has the lowest limit of 1.6V</a:t>
            </a: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Hence, OVP will limit at 1.6V</a:t>
            </a: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One OVP per SLDO set.</a:t>
            </a:r>
          </a:p>
          <a:p>
            <a:pPr lvl="1" fontAlgn="base"/>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lvl="2" fontAlgn="base"/>
            <a:endParaRPr lang="en-GB" dirty="0">
              <a:solidFill>
                <a:srgbClr val="626262"/>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887F53EB-6EFA-4C21-9B3E-CA7DA8EC10F3}"/>
              </a:ext>
            </a:extLst>
          </p:cNvPr>
          <p:cNvPicPr>
            <a:picLocks noChangeAspect="1"/>
          </p:cNvPicPr>
          <p:nvPr/>
        </p:nvPicPr>
        <p:blipFill>
          <a:blip r:embed="rId2"/>
          <a:stretch>
            <a:fillRect/>
          </a:stretch>
        </p:blipFill>
        <p:spPr>
          <a:xfrm>
            <a:off x="5071669" y="3295649"/>
            <a:ext cx="4370781" cy="3357588"/>
          </a:xfrm>
          <a:prstGeom prst="rect">
            <a:avLst/>
          </a:prstGeom>
        </p:spPr>
      </p:pic>
      <p:cxnSp>
        <p:nvCxnSpPr>
          <p:cNvPr id="33" name="Straight Arrow Connector 32">
            <a:extLst>
              <a:ext uri="{FF2B5EF4-FFF2-40B4-BE49-F238E27FC236}">
                <a16:creationId xmlns:a16="http://schemas.microsoft.com/office/drawing/2014/main" id="{685A8C5B-FF60-451F-A169-7BFA28721667}"/>
              </a:ext>
            </a:extLst>
          </p:cNvPr>
          <p:cNvCxnSpPr/>
          <p:nvPr/>
        </p:nvCxnSpPr>
        <p:spPr>
          <a:xfrm flipV="1">
            <a:off x="8464550" y="3632200"/>
            <a:ext cx="0" cy="9144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9E69CD4-7E7A-4F3F-9781-CA79E4DECAFB}"/>
              </a:ext>
            </a:extLst>
          </p:cNvPr>
          <p:cNvSpPr txBox="1"/>
          <p:nvPr/>
        </p:nvSpPr>
        <p:spPr>
          <a:xfrm>
            <a:off x="8214803" y="3301999"/>
            <a:ext cx="589007" cy="307777"/>
          </a:xfrm>
          <a:prstGeom prst="rect">
            <a:avLst/>
          </a:prstGeom>
          <a:noFill/>
        </p:spPr>
        <p:txBody>
          <a:bodyPr wrap="none" rtlCol="0">
            <a:spAutoFit/>
          </a:bodyPr>
          <a:lstStyle/>
          <a:p>
            <a:r>
              <a:rPr lang="en-GB" sz="1400" dirty="0">
                <a:solidFill>
                  <a:srgbClr val="FF0000"/>
                </a:solidFill>
              </a:rPr>
              <a:t>Vmax</a:t>
            </a:r>
          </a:p>
        </p:txBody>
      </p:sp>
      <p:pic>
        <p:nvPicPr>
          <p:cNvPr id="35" name="Picture 34">
            <a:extLst>
              <a:ext uri="{FF2B5EF4-FFF2-40B4-BE49-F238E27FC236}">
                <a16:creationId xmlns:a16="http://schemas.microsoft.com/office/drawing/2014/main" id="{C05EA5A9-F354-4A8D-A611-E0F9892C9447}"/>
              </a:ext>
            </a:extLst>
          </p:cNvPr>
          <p:cNvPicPr>
            <a:picLocks noChangeAspect="1"/>
          </p:cNvPicPr>
          <p:nvPr/>
        </p:nvPicPr>
        <p:blipFill>
          <a:blip r:embed="rId3"/>
          <a:stretch>
            <a:fillRect/>
          </a:stretch>
        </p:blipFill>
        <p:spPr>
          <a:xfrm>
            <a:off x="481639" y="3704536"/>
            <a:ext cx="4007811" cy="2100689"/>
          </a:xfrm>
          <a:prstGeom prst="rect">
            <a:avLst/>
          </a:prstGeom>
        </p:spPr>
      </p:pic>
      <p:sp>
        <p:nvSpPr>
          <p:cNvPr id="36" name="TextBox 35">
            <a:extLst>
              <a:ext uri="{FF2B5EF4-FFF2-40B4-BE49-F238E27FC236}">
                <a16:creationId xmlns:a16="http://schemas.microsoft.com/office/drawing/2014/main" id="{AF603F20-CAC8-4B9E-8883-5200E0BAD127}"/>
              </a:ext>
            </a:extLst>
          </p:cNvPr>
          <p:cNvSpPr txBox="1"/>
          <p:nvPr/>
        </p:nvSpPr>
        <p:spPr>
          <a:xfrm>
            <a:off x="9703452" y="3552687"/>
            <a:ext cx="1689100" cy="2585323"/>
          </a:xfrm>
          <a:prstGeom prst="rect">
            <a:avLst/>
          </a:prstGeom>
          <a:noFill/>
        </p:spPr>
        <p:txBody>
          <a:bodyPr wrap="square" rtlCol="0">
            <a:spAutoFit/>
          </a:bodyPr>
          <a:lstStyle/>
          <a:p>
            <a:r>
              <a:rPr lang="en-GB" dirty="0"/>
              <a:t>OVP operates if all 4 stave SLDO shorted on a neighbour or Stave going open or SLDOs are OFF</a:t>
            </a:r>
          </a:p>
        </p:txBody>
      </p:sp>
      <p:sp>
        <p:nvSpPr>
          <p:cNvPr id="4" name="Slide Number Placeholder 3">
            <a:extLst>
              <a:ext uri="{FF2B5EF4-FFF2-40B4-BE49-F238E27FC236}">
                <a16:creationId xmlns:a16="http://schemas.microsoft.com/office/drawing/2014/main" id="{35743F21-BBB7-418D-8278-7374DD6E2BA1}"/>
              </a:ext>
            </a:extLst>
          </p:cNvPr>
          <p:cNvSpPr>
            <a:spLocks noGrp="1"/>
          </p:cNvSpPr>
          <p:nvPr>
            <p:ph type="sldNum" sz="quarter" idx="4"/>
          </p:nvPr>
        </p:nvSpPr>
        <p:spPr/>
        <p:txBody>
          <a:bodyPr/>
          <a:lstStyle/>
          <a:p>
            <a:pPr algn="ctr"/>
            <a:fld id="{933A556B-7C63-244D-9B7C-B0EA8042B330}" type="slidenum">
              <a:rPr lang="en-US" smtClean="0"/>
              <a:pPr algn="ctr"/>
              <a:t>15</a:t>
            </a:fld>
            <a:endParaRPr lang="en-US" dirty="0"/>
          </a:p>
        </p:txBody>
      </p:sp>
      <p:sp>
        <p:nvSpPr>
          <p:cNvPr id="12" name="Title 11">
            <a:extLst>
              <a:ext uri="{FF2B5EF4-FFF2-40B4-BE49-F238E27FC236}">
                <a16:creationId xmlns:a16="http://schemas.microsoft.com/office/drawing/2014/main" id="{213001AE-48DC-4C20-966A-1084C1C984AE}"/>
              </a:ext>
            </a:extLst>
          </p:cNvPr>
          <p:cNvSpPr>
            <a:spLocks noGrp="1"/>
          </p:cNvSpPr>
          <p:nvPr>
            <p:ph type="title"/>
          </p:nvPr>
        </p:nvSpPr>
        <p:spPr/>
        <p:txBody>
          <a:bodyPr>
            <a:normAutofit/>
          </a:bodyPr>
          <a:lstStyle/>
          <a:p>
            <a:r>
              <a:rPr lang="en-US" sz="4000" b="1" spc="-150" dirty="0">
                <a:solidFill>
                  <a:srgbClr val="2E2D62"/>
                </a:solidFill>
                <a:latin typeface="Arial" panose="020B0604020202020204" pitchFamily="34" charset="0"/>
                <a:cs typeface="Arial" panose="020B0604020202020204" pitchFamily="34" charset="0"/>
              </a:rPr>
              <a:t>Motivation for the OVP</a:t>
            </a:r>
            <a:endParaRPr lang="en-GB" dirty="0"/>
          </a:p>
        </p:txBody>
      </p:sp>
      <p:sp>
        <p:nvSpPr>
          <p:cNvPr id="17" name="Text Placeholder 16">
            <a:extLst>
              <a:ext uri="{FF2B5EF4-FFF2-40B4-BE49-F238E27FC236}">
                <a16:creationId xmlns:a16="http://schemas.microsoft.com/office/drawing/2014/main" id="{F57B8365-3702-43BC-AF15-06FC9CE71915}"/>
              </a:ext>
            </a:extLst>
          </p:cNvPr>
          <p:cNvSpPr>
            <a:spLocks noGrp="1"/>
          </p:cNvSpPr>
          <p:nvPr>
            <p:ph type="body" sz="quarter" idx="10"/>
          </p:nvPr>
        </p:nvSpPr>
        <p:spPr/>
        <p:txBody>
          <a:bodyPr/>
          <a:lstStyle/>
          <a:p>
            <a:endParaRPr lang="en-GB"/>
          </a:p>
        </p:txBody>
      </p:sp>
      <p:sp>
        <p:nvSpPr>
          <p:cNvPr id="18" name="Text Placeholder 17">
            <a:extLst>
              <a:ext uri="{FF2B5EF4-FFF2-40B4-BE49-F238E27FC236}">
                <a16:creationId xmlns:a16="http://schemas.microsoft.com/office/drawing/2014/main" id="{2A6EED64-6DE9-47B5-A230-D8323BDA9D1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23359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CC661B-2D30-4351-904A-BF2640DD7FEB}"/>
              </a:ext>
            </a:extLst>
          </p:cNvPr>
          <p:cNvSpPr>
            <a:spLocks noGrp="1"/>
          </p:cNvSpPr>
          <p:nvPr>
            <p:ph type="sldNum" sz="quarter" idx="4"/>
          </p:nvPr>
        </p:nvSpPr>
        <p:spPr/>
        <p:txBody>
          <a:bodyPr/>
          <a:lstStyle/>
          <a:p>
            <a:pPr algn="ctr"/>
            <a:fld id="{933A556B-7C63-244D-9B7C-B0EA8042B330}" type="slidenum">
              <a:rPr lang="en-US" smtClean="0"/>
              <a:pPr algn="ctr"/>
              <a:t>16</a:t>
            </a:fld>
            <a:endParaRPr lang="en-US" dirty="0"/>
          </a:p>
        </p:txBody>
      </p:sp>
      <p:sp>
        <p:nvSpPr>
          <p:cNvPr id="8" name="Title 7">
            <a:extLst>
              <a:ext uri="{FF2B5EF4-FFF2-40B4-BE49-F238E27FC236}">
                <a16:creationId xmlns:a16="http://schemas.microsoft.com/office/drawing/2014/main" id="{093F17B4-535A-4ABD-9995-0316B30B9659}"/>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Design</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9" name="Content Placeholder 8">
            <a:extLst>
              <a:ext uri="{FF2B5EF4-FFF2-40B4-BE49-F238E27FC236}">
                <a16:creationId xmlns:a16="http://schemas.microsoft.com/office/drawing/2014/main" id="{8A95A58D-3F29-4891-B555-83A315839C27}"/>
              </a:ext>
            </a:extLst>
          </p:cNvPr>
          <p:cNvSpPr>
            <a:spLocks noGrp="1"/>
          </p:cNvSpPr>
          <p:nvPr>
            <p:ph idx="1"/>
          </p:nvPr>
        </p:nvSpPr>
        <p:spPr/>
        <p:txBody>
          <a:bodyPr/>
          <a:lstStyle/>
          <a:p>
            <a:pPr fontAlgn="base">
              <a:spcAft>
                <a:spcPts val="1000"/>
              </a:spcAft>
            </a:pPr>
            <a:r>
              <a:rPr lang="en-GB" sz="2400" b="1" spc="-100" dirty="0">
                <a:solidFill>
                  <a:srgbClr val="1E5DF8"/>
                </a:solidFill>
                <a:latin typeface="Arial" panose="020B0604020202020204" pitchFamily="34" charset="0"/>
                <a:cs typeface="Arial" panose="020B0604020202020204" pitchFamily="34" charset="0"/>
              </a:rPr>
              <a:t>Over-Voltage protection</a:t>
            </a: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Monitor voltage across SLDO </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Detect over-voltage condition</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Turn on shunt transistors</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Effectively lower the SLDO impedance</a:t>
            </a:r>
          </a:p>
          <a:p>
            <a:pPr marL="1257300" lvl="2" indent="-342900" fontAlgn="base">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Clamping the voltage across the SLDO</a:t>
            </a:r>
          </a:p>
          <a:p>
            <a:endParaRPr lang="en-GB" dirty="0"/>
          </a:p>
        </p:txBody>
      </p:sp>
      <p:sp>
        <p:nvSpPr>
          <p:cNvPr id="25" name="Text Placeholder 24">
            <a:extLst>
              <a:ext uri="{FF2B5EF4-FFF2-40B4-BE49-F238E27FC236}">
                <a16:creationId xmlns:a16="http://schemas.microsoft.com/office/drawing/2014/main" id="{5A130576-D388-4531-94B1-BE2EB5945F11}"/>
              </a:ext>
            </a:extLst>
          </p:cNvPr>
          <p:cNvSpPr>
            <a:spLocks noGrp="1"/>
          </p:cNvSpPr>
          <p:nvPr>
            <p:ph type="body" sz="quarter" idx="10"/>
          </p:nvPr>
        </p:nvSpPr>
        <p:spPr/>
        <p:txBody>
          <a:bodyPr/>
          <a:lstStyle/>
          <a:p>
            <a:endParaRPr lang="en-GB"/>
          </a:p>
        </p:txBody>
      </p:sp>
      <p:sp>
        <p:nvSpPr>
          <p:cNvPr id="27" name="Text Placeholder 26">
            <a:extLst>
              <a:ext uri="{FF2B5EF4-FFF2-40B4-BE49-F238E27FC236}">
                <a16:creationId xmlns:a16="http://schemas.microsoft.com/office/drawing/2014/main" id="{0629E9EF-B334-4B63-B9AF-0C60123340F3}"/>
              </a:ext>
            </a:extLst>
          </p:cNvPr>
          <p:cNvSpPr>
            <a:spLocks noGrp="1"/>
          </p:cNvSpPr>
          <p:nvPr>
            <p:ph type="body" sz="quarter" idx="11"/>
          </p:nvPr>
        </p:nvSpPr>
        <p:spPr/>
        <p:txBody>
          <a:bodyPr/>
          <a:lstStyle/>
          <a:p>
            <a:endParaRPr lang="en-GB"/>
          </a:p>
        </p:txBody>
      </p:sp>
      <p:pic>
        <p:nvPicPr>
          <p:cNvPr id="19" name="Picture 18">
            <a:extLst>
              <a:ext uri="{FF2B5EF4-FFF2-40B4-BE49-F238E27FC236}">
                <a16:creationId xmlns:a16="http://schemas.microsoft.com/office/drawing/2014/main" id="{7E8838CB-1D12-4FDF-8DAD-AF4336301B70}"/>
              </a:ext>
            </a:extLst>
          </p:cNvPr>
          <p:cNvPicPr>
            <a:picLocks noChangeAspect="1"/>
          </p:cNvPicPr>
          <p:nvPr/>
        </p:nvPicPr>
        <p:blipFill>
          <a:blip r:embed="rId2"/>
          <a:stretch>
            <a:fillRect/>
          </a:stretch>
        </p:blipFill>
        <p:spPr>
          <a:xfrm>
            <a:off x="6014852" y="1712605"/>
            <a:ext cx="4890734" cy="3925669"/>
          </a:xfrm>
          <a:prstGeom prst="rect">
            <a:avLst/>
          </a:prstGeom>
        </p:spPr>
      </p:pic>
      <p:cxnSp>
        <p:nvCxnSpPr>
          <p:cNvPr id="26" name="Straight Arrow Connector 25">
            <a:extLst>
              <a:ext uri="{FF2B5EF4-FFF2-40B4-BE49-F238E27FC236}">
                <a16:creationId xmlns:a16="http://schemas.microsoft.com/office/drawing/2014/main" id="{E012C0A3-69DC-457E-BC4A-56E2CF12722B}"/>
              </a:ext>
            </a:extLst>
          </p:cNvPr>
          <p:cNvCxnSpPr>
            <a:cxnSpLocks/>
          </p:cNvCxnSpPr>
          <p:nvPr/>
        </p:nvCxnSpPr>
        <p:spPr>
          <a:xfrm flipH="1">
            <a:off x="10905586" y="2396359"/>
            <a:ext cx="451893" cy="7278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Left Brace 31">
            <a:extLst>
              <a:ext uri="{FF2B5EF4-FFF2-40B4-BE49-F238E27FC236}">
                <a16:creationId xmlns:a16="http://schemas.microsoft.com/office/drawing/2014/main" id="{67E5BD14-6D22-4F8B-AC9A-44CFF675C5E1}"/>
              </a:ext>
            </a:extLst>
          </p:cNvPr>
          <p:cNvSpPr/>
          <p:nvPr/>
        </p:nvSpPr>
        <p:spPr>
          <a:xfrm>
            <a:off x="6117404" y="3429000"/>
            <a:ext cx="306324" cy="2074704"/>
          </a:xfrm>
          <a:prstGeom prst="leftBrace">
            <a:avLst/>
          </a:prstGeom>
          <a:noFill/>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9CFD0308-5E24-4C37-9806-5573DCEC8385}"/>
              </a:ext>
            </a:extLst>
          </p:cNvPr>
          <p:cNvSpPr txBox="1"/>
          <p:nvPr/>
        </p:nvSpPr>
        <p:spPr>
          <a:xfrm>
            <a:off x="3319498" y="3934321"/>
            <a:ext cx="1428750" cy="1200329"/>
          </a:xfrm>
          <a:prstGeom prst="rect">
            <a:avLst/>
          </a:prstGeom>
          <a:noFill/>
        </p:spPr>
        <p:txBody>
          <a:bodyPr wrap="square" rtlCol="0">
            <a:spAutoFit/>
          </a:bodyPr>
          <a:lstStyle/>
          <a:p>
            <a:r>
              <a:rPr lang="en-GB" dirty="0">
                <a:solidFill>
                  <a:schemeClr val="accent5"/>
                </a:solidFill>
              </a:rPr>
              <a:t>Set OVP Threshold</a:t>
            </a:r>
          </a:p>
          <a:p>
            <a:r>
              <a:rPr lang="en-GB" dirty="0">
                <a:solidFill>
                  <a:schemeClr val="accent5"/>
                </a:solidFill>
              </a:rPr>
              <a:t>1.6v to 2v 0.1 steps</a:t>
            </a:r>
          </a:p>
        </p:txBody>
      </p:sp>
      <p:sp>
        <p:nvSpPr>
          <p:cNvPr id="43" name="TextBox 42">
            <a:extLst>
              <a:ext uri="{FF2B5EF4-FFF2-40B4-BE49-F238E27FC236}">
                <a16:creationId xmlns:a16="http://schemas.microsoft.com/office/drawing/2014/main" id="{29BA0C28-C812-4182-8EBB-B1D4D5A06A90}"/>
              </a:ext>
            </a:extLst>
          </p:cNvPr>
          <p:cNvSpPr txBox="1"/>
          <p:nvPr/>
        </p:nvSpPr>
        <p:spPr>
          <a:xfrm>
            <a:off x="11071292" y="1775319"/>
            <a:ext cx="1000664" cy="646331"/>
          </a:xfrm>
          <a:prstGeom prst="rect">
            <a:avLst/>
          </a:prstGeom>
          <a:noFill/>
        </p:spPr>
        <p:txBody>
          <a:bodyPr wrap="square" rtlCol="0">
            <a:spAutoFit/>
          </a:bodyPr>
          <a:lstStyle/>
          <a:p>
            <a:r>
              <a:rPr lang="en-GB" dirty="0">
                <a:solidFill>
                  <a:schemeClr val="accent5"/>
                </a:solidFill>
              </a:rPr>
              <a:t>Current Shunt</a:t>
            </a:r>
          </a:p>
        </p:txBody>
      </p:sp>
      <p:sp>
        <p:nvSpPr>
          <p:cNvPr id="10" name="Rectangle 9">
            <a:extLst>
              <a:ext uri="{FF2B5EF4-FFF2-40B4-BE49-F238E27FC236}">
                <a16:creationId xmlns:a16="http://schemas.microsoft.com/office/drawing/2014/main" id="{894E3942-0E84-4C31-B38D-7F50E725FEDE}"/>
              </a:ext>
            </a:extLst>
          </p:cNvPr>
          <p:cNvSpPr/>
          <p:nvPr/>
        </p:nvSpPr>
        <p:spPr>
          <a:xfrm>
            <a:off x="-2501599" y="2708992"/>
            <a:ext cx="5749373" cy="646331"/>
          </a:xfrm>
          <a:prstGeom prst="rect">
            <a:avLst/>
          </a:prstGeom>
        </p:spPr>
        <p:txBody>
          <a:bodyPr wrap="square">
            <a:spAutoFit/>
          </a:bodyPr>
          <a:lstStyle/>
          <a:p>
            <a:pPr marL="1257300" lvl="2"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A99B253B-AE4F-4986-8A88-51124F3151EA}"/>
              </a:ext>
            </a:extLst>
          </p:cNvPr>
          <p:cNvCxnSpPr>
            <a:cxnSpLocks/>
          </p:cNvCxnSpPr>
          <p:nvPr/>
        </p:nvCxnSpPr>
        <p:spPr>
          <a:xfrm>
            <a:off x="4465122" y="4257486"/>
            <a:ext cx="1549730" cy="2016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89E152E-B2EF-427A-9AFC-29EAA477C3E7}"/>
              </a:ext>
            </a:extLst>
          </p:cNvPr>
          <p:cNvSpPr txBox="1"/>
          <p:nvPr/>
        </p:nvSpPr>
        <p:spPr>
          <a:xfrm>
            <a:off x="6117404" y="1688791"/>
            <a:ext cx="1428750" cy="369332"/>
          </a:xfrm>
          <a:prstGeom prst="rect">
            <a:avLst/>
          </a:prstGeom>
          <a:noFill/>
        </p:spPr>
        <p:txBody>
          <a:bodyPr wrap="square" rtlCol="0">
            <a:spAutoFit/>
          </a:bodyPr>
          <a:lstStyle/>
          <a:p>
            <a:r>
              <a:rPr lang="en-GB" dirty="0">
                <a:solidFill>
                  <a:schemeClr val="accent5"/>
                </a:solidFill>
              </a:rPr>
              <a:t>Input V</a:t>
            </a:r>
          </a:p>
        </p:txBody>
      </p:sp>
      <p:cxnSp>
        <p:nvCxnSpPr>
          <p:cNvPr id="12" name="Straight Arrow Connector 11">
            <a:extLst>
              <a:ext uri="{FF2B5EF4-FFF2-40B4-BE49-F238E27FC236}">
                <a16:creationId xmlns:a16="http://schemas.microsoft.com/office/drawing/2014/main" id="{E66BD324-F910-46E3-87B6-5337C30D2754}"/>
              </a:ext>
            </a:extLst>
          </p:cNvPr>
          <p:cNvCxnSpPr>
            <a:cxnSpLocks/>
          </p:cNvCxnSpPr>
          <p:nvPr/>
        </p:nvCxnSpPr>
        <p:spPr>
          <a:xfrm>
            <a:off x="6334641" y="2058123"/>
            <a:ext cx="346209" cy="361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9C4524-1BDC-490E-8250-154ED91D5BFE}"/>
              </a:ext>
            </a:extLst>
          </p:cNvPr>
          <p:cNvSpPr txBox="1"/>
          <p:nvPr/>
        </p:nvSpPr>
        <p:spPr>
          <a:xfrm>
            <a:off x="7698554" y="1672080"/>
            <a:ext cx="1428750" cy="369332"/>
          </a:xfrm>
          <a:prstGeom prst="rect">
            <a:avLst/>
          </a:prstGeom>
          <a:noFill/>
        </p:spPr>
        <p:txBody>
          <a:bodyPr wrap="square" rtlCol="0">
            <a:spAutoFit/>
          </a:bodyPr>
          <a:lstStyle/>
          <a:p>
            <a:r>
              <a:rPr lang="en-GB" dirty="0">
                <a:solidFill>
                  <a:schemeClr val="accent5"/>
                </a:solidFill>
              </a:rPr>
              <a:t>Vref</a:t>
            </a:r>
          </a:p>
        </p:txBody>
      </p:sp>
      <p:cxnSp>
        <p:nvCxnSpPr>
          <p:cNvPr id="15" name="Straight Arrow Connector 14">
            <a:extLst>
              <a:ext uri="{FF2B5EF4-FFF2-40B4-BE49-F238E27FC236}">
                <a16:creationId xmlns:a16="http://schemas.microsoft.com/office/drawing/2014/main" id="{7DECEF71-6CE7-4A7F-897F-3ED53396E9D8}"/>
              </a:ext>
            </a:extLst>
          </p:cNvPr>
          <p:cNvCxnSpPr>
            <a:cxnSpLocks/>
          </p:cNvCxnSpPr>
          <p:nvPr/>
        </p:nvCxnSpPr>
        <p:spPr>
          <a:xfrm>
            <a:off x="7915791" y="2041412"/>
            <a:ext cx="697875" cy="11369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BDB40F7-3931-49EB-96AD-E0C160644E6F}"/>
              </a:ext>
            </a:extLst>
          </p:cNvPr>
          <p:cNvCxnSpPr>
            <a:cxnSpLocks/>
          </p:cNvCxnSpPr>
          <p:nvPr/>
        </p:nvCxnSpPr>
        <p:spPr>
          <a:xfrm flipH="1">
            <a:off x="9279704" y="1520724"/>
            <a:ext cx="309621" cy="16034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69D5BC-A4B5-47D2-BA2B-BACD8E11DE18}"/>
              </a:ext>
            </a:extLst>
          </p:cNvPr>
          <p:cNvSpPr txBox="1"/>
          <p:nvPr/>
        </p:nvSpPr>
        <p:spPr>
          <a:xfrm>
            <a:off x="9127304" y="1110867"/>
            <a:ext cx="1438814" cy="369332"/>
          </a:xfrm>
          <a:prstGeom prst="rect">
            <a:avLst/>
          </a:prstGeom>
          <a:noFill/>
        </p:spPr>
        <p:txBody>
          <a:bodyPr wrap="square" rtlCol="0">
            <a:spAutoFit/>
          </a:bodyPr>
          <a:lstStyle/>
          <a:p>
            <a:r>
              <a:rPr lang="en-GB" dirty="0">
                <a:solidFill>
                  <a:schemeClr val="accent5"/>
                </a:solidFill>
              </a:rPr>
              <a:t>Comparator</a:t>
            </a:r>
          </a:p>
        </p:txBody>
      </p:sp>
    </p:spTree>
    <p:extLst>
      <p:ext uri="{BB962C8B-B14F-4D97-AF65-F5344CB8AC3E}">
        <p14:creationId xmlns:p14="http://schemas.microsoft.com/office/powerpoint/2010/main" val="364259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B42326-B2A1-4334-9A3C-4DA01611D01F}"/>
              </a:ext>
            </a:extLst>
          </p:cNvPr>
          <p:cNvPicPr>
            <a:picLocks noChangeAspect="1"/>
          </p:cNvPicPr>
          <p:nvPr/>
        </p:nvPicPr>
        <p:blipFill>
          <a:blip r:embed="rId3"/>
          <a:srcRect/>
          <a:stretch/>
        </p:blipFill>
        <p:spPr>
          <a:xfrm>
            <a:off x="3011241" y="830180"/>
            <a:ext cx="6429151" cy="5709397"/>
          </a:xfrm>
          <a:prstGeom prst="rect">
            <a:avLst/>
          </a:prstGeom>
        </p:spPr>
      </p:pic>
      <p:cxnSp>
        <p:nvCxnSpPr>
          <p:cNvPr id="4" name="Straight Arrow Connector 3">
            <a:extLst>
              <a:ext uri="{FF2B5EF4-FFF2-40B4-BE49-F238E27FC236}">
                <a16:creationId xmlns:a16="http://schemas.microsoft.com/office/drawing/2014/main" id="{B3DE8017-00D4-4BAB-9D0A-628299C85336}"/>
              </a:ext>
            </a:extLst>
          </p:cNvPr>
          <p:cNvCxnSpPr>
            <a:cxnSpLocks/>
            <a:stCxn id="5" idx="3"/>
            <a:endCxn id="18" idx="1"/>
          </p:cNvCxnSpPr>
          <p:nvPr/>
        </p:nvCxnSpPr>
        <p:spPr>
          <a:xfrm flipV="1">
            <a:off x="2575580" y="1185218"/>
            <a:ext cx="440093" cy="2129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E95FDB-332E-45F9-9ECA-89043DB09230}"/>
              </a:ext>
            </a:extLst>
          </p:cNvPr>
          <p:cNvSpPr txBox="1"/>
          <p:nvPr/>
        </p:nvSpPr>
        <p:spPr>
          <a:xfrm>
            <a:off x="1574916" y="936546"/>
            <a:ext cx="1000664" cy="923330"/>
          </a:xfrm>
          <a:prstGeom prst="rect">
            <a:avLst/>
          </a:prstGeom>
          <a:noFill/>
        </p:spPr>
        <p:txBody>
          <a:bodyPr wrap="square" rtlCol="0">
            <a:spAutoFit/>
          </a:bodyPr>
          <a:lstStyle/>
          <a:p>
            <a:r>
              <a:rPr lang="en-GB" dirty="0">
                <a:solidFill>
                  <a:schemeClr val="accent5"/>
                </a:solidFill>
              </a:rPr>
              <a:t>Current </a:t>
            </a:r>
          </a:p>
          <a:p>
            <a:r>
              <a:rPr lang="en-GB" dirty="0">
                <a:solidFill>
                  <a:schemeClr val="accent5"/>
                </a:solidFill>
              </a:rPr>
              <a:t>Source PSU</a:t>
            </a:r>
          </a:p>
        </p:txBody>
      </p:sp>
      <p:cxnSp>
        <p:nvCxnSpPr>
          <p:cNvPr id="8" name="Straight Arrow Connector 7">
            <a:extLst>
              <a:ext uri="{FF2B5EF4-FFF2-40B4-BE49-F238E27FC236}">
                <a16:creationId xmlns:a16="http://schemas.microsoft.com/office/drawing/2014/main" id="{435CFBD5-128A-4FBE-AB59-E8CCB7ECB937}"/>
              </a:ext>
            </a:extLst>
          </p:cNvPr>
          <p:cNvCxnSpPr>
            <a:cxnSpLocks/>
          </p:cNvCxnSpPr>
          <p:nvPr/>
        </p:nvCxnSpPr>
        <p:spPr>
          <a:xfrm>
            <a:off x="2853087" y="2769754"/>
            <a:ext cx="2708987" cy="2130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492929-534C-493F-9B91-9DDE8E17976D}"/>
              </a:ext>
            </a:extLst>
          </p:cNvPr>
          <p:cNvSpPr txBox="1"/>
          <p:nvPr/>
        </p:nvSpPr>
        <p:spPr>
          <a:xfrm>
            <a:off x="2054221" y="2296284"/>
            <a:ext cx="1000664" cy="923330"/>
          </a:xfrm>
          <a:prstGeom prst="rect">
            <a:avLst/>
          </a:prstGeom>
          <a:noFill/>
        </p:spPr>
        <p:txBody>
          <a:bodyPr wrap="square" rtlCol="0">
            <a:spAutoFit/>
          </a:bodyPr>
          <a:lstStyle/>
          <a:p>
            <a:r>
              <a:rPr lang="en-GB" dirty="0">
                <a:solidFill>
                  <a:schemeClr val="accent5"/>
                </a:solidFill>
              </a:rPr>
              <a:t>Stave SLDO + OVP</a:t>
            </a:r>
          </a:p>
        </p:txBody>
      </p:sp>
      <p:cxnSp>
        <p:nvCxnSpPr>
          <p:cNvPr id="11" name="Straight Arrow Connector 10">
            <a:extLst>
              <a:ext uri="{FF2B5EF4-FFF2-40B4-BE49-F238E27FC236}">
                <a16:creationId xmlns:a16="http://schemas.microsoft.com/office/drawing/2014/main" id="{C56D7596-AD02-4DDF-A016-255ECF31F169}"/>
              </a:ext>
            </a:extLst>
          </p:cNvPr>
          <p:cNvCxnSpPr>
            <a:cxnSpLocks/>
          </p:cNvCxnSpPr>
          <p:nvPr/>
        </p:nvCxnSpPr>
        <p:spPr>
          <a:xfrm flipV="1">
            <a:off x="2853087" y="1753336"/>
            <a:ext cx="2678258" cy="10164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BF6607-AAC6-470F-BD2A-4AAA716E5BBA}"/>
              </a:ext>
            </a:extLst>
          </p:cNvPr>
          <p:cNvCxnSpPr>
            <a:cxnSpLocks/>
          </p:cNvCxnSpPr>
          <p:nvPr/>
        </p:nvCxnSpPr>
        <p:spPr>
          <a:xfrm>
            <a:off x="2853087" y="2769754"/>
            <a:ext cx="2678258" cy="14662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737E67-CE4F-48B5-9B73-C4A6857C7038}"/>
              </a:ext>
            </a:extLst>
          </p:cNvPr>
          <p:cNvCxnSpPr>
            <a:cxnSpLocks/>
          </p:cNvCxnSpPr>
          <p:nvPr/>
        </p:nvCxnSpPr>
        <p:spPr>
          <a:xfrm>
            <a:off x="2853087" y="2769754"/>
            <a:ext cx="2678258" cy="27734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A05F1E6-C96E-49C5-94BA-919EE7220E02}"/>
              </a:ext>
            </a:extLst>
          </p:cNvPr>
          <p:cNvSpPr/>
          <p:nvPr/>
        </p:nvSpPr>
        <p:spPr>
          <a:xfrm>
            <a:off x="6810703" y="1172047"/>
            <a:ext cx="1437816" cy="242879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AAE9351-47CA-48D0-AD18-E5B4A7E3EA11}"/>
              </a:ext>
            </a:extLst>
          </p:cNvPr>
          <p:cNvSpPr txBox="1"/>
          <p:nvPr/>
        </p:nvSpPr>
        <p:spPr>
          <a:xfrm>
            <a:off x="8382171" y="1924780"/>
            <a:ext cx="1145706" cy="923330"/>
          </a:xfrm>
          <a:prstGeom prst="rect">
            <a:avLst/>
          </a:prstGeom>
          <a:noFill/>
        </p:spPr>
        <p:txBody>
          <a:bodyPr wrap="square" rtlCol="0">
            <a:spAutoFit/>
          </a:bodyPr>
          <a:lstStyle/>
          <a:p>
            <a:r>
              <a:rPr lang="en-GB" dirty="0">
                <a:solidFill>
                  <a:schemeClr val="accent5"/>
                </a:solidFill>
              </a:rPr>
              <a:t>Enable Controls</a:t>
            </a:r>
          </a:p>
          <a:p>
            <a:endParaRPr lang="en-GB" dirty="0">
              <a:solidFill>
                <a:schemeClr val="accent5"/>
              </a:solidFill>
            </a:endParaRPr>
          </a:p>
        </p:txBody>
      </p:sp>
      <p:sp>
        <p:nvSpPr>
          <p:cNvPr id="23" name="Rectangle 22">
            <a:extLst>
              <a:ext uri="{FF2B5EF4-FFF2-40B4-BE49-F238E27FC236}">
                <a16:creationId xmlns:a16="http://schemas.microsoft.com/office/drawing/2014/main" id="{E6A67901-8E10-4160-99FB-C5B6E0194364}"/>
              </a:ext>
            </a:extLst>
          </p:cNvPr>
          <p:cNvSpPr/>
          <p:nvPr/>
        </p:nvSpPr>
        <p:spPr>
          <a:xfrm>
            <a:off x="8393561" y="1172047"/>
            <a:ext cx="1046831" cy="479993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DA18069-CD07-4BBF-8D33-A7C552D148E3}"/>
              </a:ext>
            </a:extLst>
          </p:cNvPr>
          <p:cNvSpPr txBox="1"/>
          <p:nvPr/>
        </p:nvSpPr>
        <p:spPr>
          <a:xfrm>
            <a:off x="7137536" y="848881"/>
            <a:ext cx="1000664" cy="646331"/>
          </a:xfrm>
          <a:prstGeom prst="rect">
            <a:avLst/>
          </a:prstGeom>
          <a:noFill/>
        </p:spPr>
        <p:txBody>
          <a:bodyPr wrap="square" rtlCol="0">
            <a:spAutoFit/>
          </a:bodyPr>
          <a:lstStyle/>
          <a:p>
            <a:r>
              <a:rPr lang="en-GB" dirty="0">
                <a:solidFill>
                  <a:schemeClr val="accent5"/>
                </a:solidFill>
              </a:rPr>
              <a:t>Loads</a:t>
            </a:r>
          </a:p>
          <a:p>
            <a:endParaRPr lang="en-GB" dirty="0">
              <a:solidFill>
                <a:schemeClr val="accent5"/>
              </a:solidFill>
            </a:endParaRPr>
          </a:p>
        </p:txBody>
      </p:sp>
      <p:sp>
        <p:nvSpPr>
          <p:cNvPr id="3" name="Slide Number Placeholder 2">
            <a:extLst>
              <a:ext uri="{FF2B5EF4-FFF2-40B4-BE49-F238E27FC236}">
                <a16:creationId xmlns:a16="http://schemas.microsoft.com/office/drawing/2014/main" id="{7A306483-3258-4505-ACD3-8E5E4D8F6DAB}"/>
              </a:ext>
            </a:extLst>
          </p:cNvPr>
          <p:cNvSpPr>
            <a:spLocks noGrp="1"/>
          </p:cNvSpPr>
          <p:nvPr>
            <p:ph type="sldNum" sz="quarter" idx="4"/>
          </p:nvPr>
        </p:nvSpPr>
        <p:spPr/>
        <p:txBody>
          <a:bodyPr/>
          <a:lstStyle/>
          <a:p>
            <a:pPr algn="ctr"/>
            <a:fld id="{933A556B-7C63-244D-9B7C-B0EA8042B330}" type="slidenum">
              <a:rPr lang="en-US" smtClean="0"/>
              <a:pPr algn="ctr"/>
              <a:t>17</a:t>
            </a:fld>
            <a:endParaRPr lang="en-US" dirty="0"/>
          </a:p>
        </p:txBody>
      </p:sp>
      <p:sp>
        <p:nvSpPr>
          <p:cNvPr id="24" name="Title 23">
            <a:extLst>
              <a:ext uri="{FF2B5EF4-FFF2-40B4-BE49-F238E27FC236}">
                <a16:creationId xmlns:a16="http://schemas.microsoft.com/office/drawing/2014/main" id="{7C5992FF-CB83-441F-A3F4-215781459996}"/>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Test Bench</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35" name="Text Placeholder 34">
            <a:extLst>
              <a:ext uri="{FF2B5EF4-FFF2-40B4-BE49-F238E27FC236}">
                <a16:creationId xmlns:a16="http://schemas.microsoft.com/office/drawing/2014/main" id="{991508DB-70F1-4388-A70F-57FE846B73E5}"/>
              </a:ext>
            </a:extLst>
          </p:cNvPr>
          <p:cNvSpPr>
            <a:spLocks noGrp="1"/>
          </p:cNvSpPr>
          <p:nvPr>
            <p:ph type="body" sz="quarter" idx="10"/>
          </p:nvPr>
        </p:nvSpPr>
        <p:spPr/>
        <p:txBody>
          <a:bodyPr/>
          <a:lstStyle/>
          <a:p>
            <a:endParaRPr lang="en-GB"/>
          </a:p>
        </p:txBody>
      </p:sp>
      <p:sp>
        <p:nvSpPr>
          <p:cNvPr id="36" name="Text Placeholder 35">
            <a:extLst>
              <a:ext uri="{FF2B5EF4-FFF2-40B4-BE49-F238E27FC236}">
                <a16:creationId xmlns:a16="http://schemas.microsoft.com/office/drawing/2014/main" id="{5C582544-03BE-45EA-B9CC-9211A4C0460E}"/>
              </a:ext>
            </a:extLst>
          </p:cNvPr>
          <p:cNvSpPr>
            <a:spLocks noGrp="1"/>
          </p:cNvSpPr>
          <p:nvPr>
            <p:ph type="body" sz="quarter" idx="11"/>
          </p:nvPr>
        </p:nvSpPr>
        <p:spPr/>
        <p:txBody>
          <a:bodyPr/>
          <a:lstStyle/>
          <a:p>
            <a:endParaRPr lang="en-GB"/>
          </a:p>
        </p:txBody>
      </p:sp>
      <p:sp>
        <p:nvSpPr>
          <p:cNvPr id="18" name="Rectangle 17">
            <a:extLst>
              <a:ext uri="{FF2B5EF4-FFF2-40B4-BE49-F238E27FC236}">
                <a16:creationId xmlns:a16="http://schemas.microsoft.com/office/drawing/2014/main" id="{E6DED1F2-C3C6-4B51-8034-09B449202FBD}"/>
              </a:ext>
            </a:extLst>
          </p:cNvPr>
          <p:cNvSpPr/>
          <p:nvPr/>
        </p:nvSpPr>
        <p:spPr>
          <a:xfrm>
            <a:off x="3015673" y="830181"/>
            <a:ext cx="1147501" cy="71007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444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F52B23-992C-4E32-86C4-63355EFFF5C8}"/>
              </a:ext>
            </a:extLst>
          </p:cNvPr>
          <p:cNvPicPr>
            <a:picLocks noChangeAspect="1"/>
          </p:cNvPicPr>
          <p:nvPr/>
        </p:nvPicPr>
        <p:blipFill>
          <a:blip r:embed="rId3"/>
          <a:srcRect/>
          <a:stretch/>
        </p:blipFill>
        <p:spPr>
          <a:xfrm>
            <a:off x="664794" y="837649"/>
            <a:ext cx="10984335" cy="5004116"/>
          </a:xfrm>
          <a:prstGeom prst="rect">
            <a:avLst/>
          </a:prstGeom>
        </p:spPr>
      </p:pic>
      <p:cxnSp>
        <p:nvCxnSpPr>
          <p:cNvPr id="5" name="Straight Arrow Connector 4">
            <a:extLst>
              <a:ext uri="{FF2B5EF4-FFF2-40B4-BE49-F238E27FC236}">
                <a16:creationId xmlns:a16="http://schemas.microsoft.com/office/drawing/2014/main" id="{4CD24F2A-537A-4DB4-AE9F-7FCA737DD778}"/>
              </a:ext>
            </a:extLst>
          </p:cNvPr>
          <p:cNvCxnSpPr>
            <a:cxnSpLocks/>
          </p:cNvCxnSpPr>
          <p:nvPr/>
        </p:nvCxnSpPr>
        <p:spPr>
          <a:xfrm flipV="1">
            <a:off x="1265275" y="1777279"/>
            <a:ext cx="110746" cy="1410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7A30421-9C01-4B49-B2B9-22A953BC4919}"/>
              </a:ext>
            </a:extLst>
          </p:cNvPr>
          <p:cNvSpPr txBox="1"/>
          <p:nvPr/>
        </p:nvSpPr>
        <p:spPr>
          <a:xfrm>
            <a:off x="604280" y="1862406"/>
            <a:ext cx="1000664" cy="923330"/>
          </a:xfrm>
          <a:prstGeom prst="rect">
            <a:avLst/>
          </a:prstGeom>
          <a:noFill/>
        </p:spPr>
        <p:txBody>
          <a:bodyPr wrap="square" rtlCol="0">
            <a:spAutoFit/>
          </a:bodyPr>
          <a:lstStyle/>
          <a:p>
            <a:r>
              <a:rPr lang="en-GB" dirty="0">
                <a:solidFill>
                  <a:schemeClr val="accent5"/>
                </a:solidFill>
              </a:rPr>
              <a:t>Current </a:t>
            </a:r>
          </a:p>
          <a:p>
            <a:r>
              <a:rPr lang="en-GB" dirty="0">
                <a:solidFill>
                  <a:schemeClr val="accent5"/>
                </a:solidFill>
              </a:rPr>
              <a:t>Source PSU</a:t>
            </a:r>
          </a:p>
        </p:txBody>
      </p:sp>
      <p:cxnSp>
        <p:nvCxnSpPr>
          <p:cNvPr id="7" name="Straight Arrow Connector 6">
            <a:extLst>
              <a:ext uri="{FF2B5EF4-FFF2-40B4-BE49-F238E27FC236}">
                <a16:creationId xmlns:a16="http://schemas.microsoft.com/office/drawing/2014/main" id="{C733DFF2-CFD7-4441-B893-729F80644D27}"/>
              </a:ext>
            </a:extLst>
          </p:cNvPr>
          <p:cNvCxnSpPr>
            <a:cxnSpLocks/>
          </p:cNvCxnSpPr>
          <p:nvPr/>
        </p:nvCxnSpPr>
        <p:spPr>
          <a:xfrm>
            <a:off x="2081048" y="3039592"/>
            <a:ext cx="3151763" cy="15008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51C8FF-55B1-413E-A5FD-33A1A9768EDC}"/>
              </a:ext>
            </a:extLst>
          </p:cNvPr>
          <p:cNvSpPr txBox="1"/>
          <p:nvPr/>
        </p:nvSpPr>
        <p:spPr>
          <a:xfrm>
            <a:off x="1265275" y="2649576"/>
            <a:ext cx="1000664" cy="923330"/>
          </a:xfrm>
          <a:prstGeom prst="rect">
            <a:avLst/>
          </a:prstGeom>
          <a:noFill/>
        </p:spPr>
        <p:txBody>
          <a:bodyPr wrap="square" rtlCol="0">
            <a:spAutoFit/>
          </a:bodyPr>
          <a:lstStyle/>
          <a:p>
            <a:r>
              <a:rPr lang="en-GB" dirty="0">
                <a:solidFill>
                  <a:schemeClr val="accent5"/>
                </a:solidFill>
              </a:rPr>
              <a:t>Stave SLDO + OVP</a:t>
            </a:r>
          </a:p>
        </p:txBody>
      </p:sp>
      <p:cxnSp>
        <p:nvCxnSpPr>
          <p:cNvPr id="9" name="Straight Arrow Connector 8">
            <a:extLst>
              <a:ext uri="{FF2B5EF4-FFF2-40B4-BE49-F238E27FC236}">
                <a16:creationId xmlns:a16="http://schemas.microsoft.com/office/drawing/2014/main" id="{F53D2965-13CB-4973-8B69-BAD6A5716EA9}"/>
              </a:ext>
            </a:extLst>
          </p:cNvPr>
          <p:cNvCxnSpPr>
            <a:cxnSpLocks/>
          </p:cNvCxnSpPr>
          <p:nvPr/>
        </p:nvCxnSpPr>
        <p:spPr>
          <a:xfrm flipV="1">
            <a:off x="2081048" y="2295528"/>
            <a:ext cx="3151763" cy="7440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10EF009-2793-429F-914B-4568AD2A8EC9}"/>
              </a:ext>
            </a:extLst>
          </p:cNvPr>
          <p:cNvSpPr/>
          <p:nvPr/>
        </p:nvSpPr>
        <p:spPr>
          <a:xfrm>
            <a:off x="7636816" y="1228803"/>
            <a:ext cx="1885556" cy="40409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1266892-8A6B-48BC-B883-016A8C09C3D0}"/>
              </a:ext>
            </a:extLst>
          </p:cNvPr>
          <p:cNvSpPr/>
          <p:nvPr/>
        </p:nvSpPr>
        <p:spPr>
          <a:xfrm>
            <a:off x="10110952" y="1228802"/>
            <a:ext cx="1538177" cy="40409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E94F399-B0E0-4AF3-896A-2D7F9BAF12BC}"/>
              </a:ext>
            </a:extLst>
          </p:cNvPr>
          <p:cNvSpPr txBox="1"/>
          <p:nvPr/>
        </p:nvSpPr>
        <p:spPr>
          <a:xfrm>
            <a:off x="8182343" y="1221135"/>
            <a:ext cx="1000664" cy="646331"/>
          </a:xfrm>
          <a:prstGeom prst="rect">
            <a:avLst/>
          </a:prstGeom>
          <a:noFill/>
        </p:spPr>
        <p:txBody>
          <a:bodyPr wrap="square" rtlCol="0">
            <a:spAutoFit/>
          </a:bodyPr>
          <a:lstStyle/>
          <a:p>
            <a:r>
              <a:rPr lang="en-GB" dirty="0">
                <a:solidFill>
                  <a:schemeClr val="accent5"/>
                </a:solidFill>
              </a:rPr>
              <a:t>Loads</a:t>
            </a:r>
          </a:p>
          <a:p>
            <a:endParaRPr lang="en-GB" dirty="0">
              <a:solidFill>
                <a:schemeClr val="accent5"/>
              </a:solidFill>
            </a:endParaRPr>
          </a:p>
        </p:txBody>
      </p:sp>
      <p:cxnSp>
        <p:nvCxnSpPr>
          <p:cNvPr id="17" name="Straight Arrow Connector 16">
            <a:extLst>
              <a:ext uri="{FF2B5EF4-FFF2-40B4-BE49-F238E27FC236}">
                <a16:creationId xmlns:a16="http://schemas.microsoft.com/office/drawing/2014/main" id="{7EC36DBB-274E-48FA-9BED-F4D6259FF8F8}"/>
              </a:ext>
            </a:extLst>
          </p:cNvPr>
          <p:cNvCxnSpPr>
            <a:cxnSpLocks/>
          </p:cNvCxnSpPr>
          <p:nvPr/>
        </p:nvCxnSpPr>
        <p:spPr>
          <a:xfrm flipH="1">
            <a:off x="5028014" y="1081055"/>
            <a:ext cx="719387" cy="1334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F09986-FC65-444F-A8BD-0E2C6D349413}"/>
              </a:ext>
            </a:extLst>
          </p:cNvPr>
          <p:cNvSpPr txBox="1"/>
          <p:nvPr/>
        </p:nvSpPr>
        <p:spPr>
          <a:xfrm>
            <a:off x="5747401" y="896389"/>
            <a:ext cx="1727447" cy="646331"/>
          </a:xfrm>
          <a:prstGeom prst="rect">
            <a:avLst/>
          </a:prstGeom>
          <a:noFill/>
        </p:spPr>
        <p:txBody>
          <a:bodyPr wrap="square" rtlCol="0">
            <a:spAutoFit/>
          </a:bodyPr>
          <a:lstStyle/>
          <a:p>
            <a:r>
              <a:rPr lang="en-GB" dirty="0">
                <a:solidFill>
                  <a:schemeClr val="accent5"/>
                </a:solidFill>
              </a:rPr>
              <a:t>SLDO V drop set resistors</a:t>
            </a:r>
          </a:p>
        </p:txBody>
      </p:sp>
      <p:sp>
        <p:nvSpPr>
          <p:cNvPr id="20" name="TextBox 19">
            <a:extLst>
              <a:ext uri="{FF2B5EF4-FFF2-40B4-BE49-F238E27FC236}">
                <a16:creationId xmlns:a16="http://schemas.microsoft.com/office/drawing/2014/main" id="{97647519-827A-4120-88A7-DEBBA9ABEBF8}"/>
              </a:ext>
            </a:extLst>
          </p:cNvPr>
          <p:cNvSpPr txBox="1"/>
          <p:nvPr/>
        </p:nvSpPr>
        <p:spPr>
          <a:xfrm>
            <a:off x="10361221" y="2942897"/>
            <a:ext cx="1089760" cy="923330"/>
          </a:xfrm>
          <a:prstGeom prst="rect">
            <a:avLst/>
          </a:prstGeom>
          <a:noFill/>
        </p:spPr>
        <p:txBody>
          <a:bodyPr wrap="square" rtlCol="0">
            <a:spAutoFit/>
          </a:bodyPr>
          <a:lstStyle/>
          <a:p>
            <a:r>
              <a:rPr lang="en-GB" dirty="0">
                <a:solidFill>
                  <a:schemeClr val="accent5"/>
                </a:solidFill>
              </a:rPr>
              <a:t>Enable Controls</a:t>
            </a:r>
          </a:p>
          <a:p>
            <a:endParaRPr lang="en-GB" dirty="0">
              <a:solidFill>
                <a:schemeClr val="accent5"/>
              </a:solidFill>
            </a:endParaRPr>
          </a:p>
        </p:txBody>
      </p:sp>
      <p:sp>
        <p:nvSpPr>
          <p:cNvPr id="3" name="Slide Number Placeholder 2">
            <a:extLst>
              <a:ext uri="{FF2B5EF4-FFF2-40B4-BE49-F238E27FC236}">
                <a16:creationId xmlns:a16="http://schemas.microsoft.com/office/drawing/2014/main" id="{32AA51F6-8D83-4C9D-AB5A-1F5201B7895A}"/>
              </a:ext>
            </a:extLst>
          </p:cNvPr>
          <p:cNvSpPr>
            <a:spLocks noGrp="1"/>
          </p:cNvSpPr>
          <p:nvPr>
            <p:ph type="sldNum" sz="quarter" idx="4"/>
          </p:nvPr>
        </p:nvSpPr>
        <p:spPr/>
        <p:txBody>
          <a:bodyPr/>
          <a:lstStyle/>
          <a:p>
            <a:pPr algn="ctr"/>
            <a:fld id="{933A556B-7C63-244D-9B7C-B0EA8042B330}" type="slidenum">
              <a:rPr lang="en-US" smtClean="0"/>
              <a:pPr algn="ctr"/>
              <a:t>18</a:t>
            </a:fld>
            <a:endParaRPr lang="en-US" dirty="0"/>
          </a:p>
        </p:txBody>
      </p:sp>
      <p:sp>
        <p:nvSpPr>
          <p:cNvPr id="25" name="Title 24">
            <a:extLst>
              <a:ext uri="{FF2B5EF4-FFF2-40B4-BE49-F238E27FC236}">
                <a16:creationId xmlns:a16="http://schemas.microsoft.com/office/drawing/2014/main" id="{BB639093-5787-4B3F-90A8-AAC6BF2D0006}"/>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Test Bench</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27" name="Text Placeholder 26">
            <a:extLst>
              <a:ext uri="{FF2B5EF4-FFF2-40B4-BE49-F238E27FC236}">
                <a16:creationId xmlns:a16="http://schemas.microsoft.com/office/drawing/2014/main" id="{F90438FB-454F-4DF7-B8E9-FE06D53ED523}"/>
              </a:ext>
            </a:extLst>
          </p:cNvPr>
          <p:cNvSpPr>
            <a:spLocks noGrp="1"/>
          </p:cNvSpPr>
          <p:nvPr>
            <p:ph type="body" sz="quarter" idx="10"/>
          </p:nvPr>
        </p:nvSpPr>
        <p:spPr/>
        <p:txBody>
          <a:bodyPr/>
          <a:lstStyle/>
          <a:p>
            <a:endParaRPr lang="en-GB"/>
          </a:p>
        </p:txBody>
      </p:sp>
      <p:sp>
        <p:nvSpPr>
          <p:cNvPr id="28" name="Text Placeholder 27">
            <a:extLst>
              <a:ext uri="{FF2B5EF4-FFF2-40B4-BE49-F238E27FC236}">
                <a16:creationId xmlns:a16="http://schemas.microsoft.com/office/drawing/2014/main" id="{258394F1-7371-42C1-B49C-5F5560ED7419}"/>
              </a:ext>
            </a:extLst>
          </p:cNvPr>
          <p:cNvSpPr>
            <a:spLocks noGrp="1"/>
          </p:cNvSpPr>
          <p:nvPr>
            <p:ph type="body" sz="quarter" idx="11"/>
          </p:nvPr>
        </p:nvSpPr>
        <p:spPr/>
        <p:txBody>
          <a:bodyPr/>
          <a:lstStyle/>
          <a:p>
            <a:endParaRPr lang="en-GB"/>
          </a:p>
        </p:txBody>
      </p:sp>
      <p:sp>
        <p:nvSpPr>
          <p:cNvPr id="29" name="Rectangle 28">
            <a:extLst>
              <a:ext uri="{FF2B5EF4-FFF2-40B4-BE49-F238E27FC236}">
                <a16:creationId xmlns:a16="http://schemas.microsoft.com/office/drawing/2014/main" id="{00BC307A-96E0-4531-BF74-FA52F587FBDA}"/>
              </a:ext>
            </a:extLst>
          </p:cNvPr>
          <p:cNvSpPr/>
          <p:nvPr/>
        </p:nvSpPr>
        <p:spPr>
          <a:xfrm>
            <a:off x="662166" y="825179"/>
            <a:ext cx="1885556" cy="92333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928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3AD689-F000-42F0-8ECC-4F025B96DC8A}"/>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shunt set to 1.6V</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pic>
        <p:nvPicPr>
          <p:cNvPr id="8" name="Picture 7">
            <a:extLst>
              <a:ext uri="{FF2B5EF4-FFF2-40B4-BE49-F238E27FC236}">
                <a16:creationId xmlns:a16="http://schemas.microsoft.com/office/drawing/2014/main" id="{B5EABAD3-F782-4DCA-B5AB-D20C42C6D736}"/>
              </a:ext>
            </a:extLst>
          </p:cNvPr>
          <p:cNvPicPr>
            <a:picLocks noChangeAspect="1"/>
          </p:cNvPicPr>
          <p:nvPr/>
        </p:nvPicPr>
        <p:blipFill>
          <a:blip r:embed="rId2"/>
          <a:stretch>
            <a:fillRect/>
          </a:stretch>
        </p:blipFill>
        <p:spPr>
          <a:xfrm>
            <a:off x="659738" y="4683272"/>
            <a:ext cx="2905125" cy="704850"/>
          </a:xfrm>
          <a:prstGeom prst="rect">
            <a:avLst/>
          </a:prstGeom>
        </p:spPr>
      </p:pic>
      <p:pic>
        <p:nvPicPr>
          <p:cNvPr id="10" name="Picture 9">
            <a:extLst>
              <a:ext uri="{FF2B5EF4-FFF2-40B4-BE49-F238E27FC236}">
                <a16:creationId xmlns:a16="http://schemas.microsoft.com/office/drawing/2014/main" id="{4FB498DF-FA50-44A0-A4FB-6B7575613020}"/>
              </a:ext>
            </a:extLst>
          </p:cNvPr>
          <p:cNvPicPr>
            <a:picLocks noChangeAspect="1"/>
          </p:cNvPicPr>
          <p:nvPr/>
        </p:nvPicPr>
        <p:blipFill>
          <a:blip r:embed="rId3"/>
          <a:stretch>
            <a:fillRect/>
          </a:stretch>
        </p:blipFill>
        <p:spPr>
          <a:xfrm>
            <a:off x="6918915" y="949999"/>
            <a:ext cx="5110909" cy="3273047"/>
          </a:xfrm>
          <a:prstGeom prst="rect">
            <a:avLst/>
          </a:prstGeom>
        </p:spPr>
      </p:pic>
      <p:pic>
        <p:nvPicPr>
          <p:cNvPr id="12" name="Picture 11">
            <a:extLst>
              <a:ext uri="{FF2B5EF4-FFF2-40B4-BE49-F238E27FC236}">
                <a16:creationId xmlns:a16="http://schemas.microsoft.com/office/drawing/2014/main" id="{E0567201-F937-4E9A-9DE9-3219397C0E0C}"/>
              </a:ext>
            </a:extLst>
          </p:cNvPr>
          <p:cNvPicPr>
            <a:picLocks noChangeAspect="1"/>
          </p:cNvPicPr>
          <p:nvPr/>
        </p:nvPicPr>
        <p:blipFill>
          <a:blip r:embed="rId4"/>
          <a:stretch>
            <a:fillRect/>
          </a:stretch>
        </p:blipFill>
        <p:spPr>
          <a:xfrm>
            <a:off x="283836" y="949998"/>
            <a:ext cx="5110910" cy="3273047"/>
          </a:xfrm>
          <a:prstGeom prst="rect">
            <a:avLst/>
          </a:prstGeom>
        </p:spPr>
      </p:pic>
      <p:pic>
        <p:nvPicPr>
          <p:cNvPr id="14" name="Picture 13">
            <a:extLst>
              <a:ext uri="{FF2B5EF4-FFF2-40B4-BE49-F238E27FC236}">
                <a16:creationId xmlns:a16="http://schemas.microsoft.com/office/drawing/2014/main" id="{3214B55C-45E1-46C8-AEF7-280B87F1217C}"/>
              </a:ext>
            </a:extLst>
          </p:cNvPr>
          <p:cNvPicPr>
            <a:picLocks noChangeAspect="1"/>
          </p:cNvPicPr>
          <p:nvPr/>
        </p:nvPicPr>
        <p:blipFill>
          <a:blip r:embed="rId5"/>
          <a:stretch>
            <a:fillRect/>
          </a:stretch>
        </p:blipFill>
        <p:spPr>
          <a:xfrm>
            <a:off x="3940765" y="4223046"/>
            <a:ext cx="4009435" cy="2567659"/>
          </a:xfrm>
          <a:prstGeom prst="rect">
            <a:avLst/>
          </a:prstGeom>
        </p:spPr>
      </p:pic>
      <p:sp>
        <p:nvSpPr>
          <p:cNvPr id="15" name="TextBox 14">
            <a:extLst>
              <a:ext uri="{FF2B5EF4-FFF2-40B4-BE49-F238E27FC236}">
                <a16:creationId xmlns:a16="http://schemas.microsoft.com/office/drawing/2014/main" id="{0DBE4F7E-592E-4F97-A132-F00093F60D8F}"/>
              </a:ext>
            </a:extLst>
          </p:cNvPr>
          <p:cNvSpPr txBox="1"/>
          <p:nvPr/>
        </p:nvSpPr>
        <p:spPr>
          <a:xfrm>
            <a:off x="3616211" y="2050750"/>
            <a:ext cx="1123950" cy="646331"/>
          </a:xfrm>
          <a:prstGeom prst="rect">
            <a:avLst/>
          </a:prstGeom>
          <a:noFill/>
        </p:spPr>
        <p:txBody>
          <a:bodyPr wrap="square" rtlCol="0">
            <a:spAutoFit/>
          </a:bodyPr>
          <a:lstStyle/>
          <a:p>
            <a:r>
              <a:rPr lang="en-GB" dirty="0">
                <a:solidFill>
                  <a:schemeClr val="accent5"/>
                </a:solidFill>
              </a:rPr>
              <a:t>Shunt Current</a:t>
            </a:r>
          </a:p>
        </p:txBody>
      </p:sp>
      <p:sp>
        <p:nvSpPr>
          <p:cNvPr id="16" name="TextBox 15">
            <a:extLst>
              <a:ext uri="{FF2B5EF4-FFF2-40B4-BE49-F238E27FC236}">
                <a16:creationId xmlns:a16="http://schemas.microsoft.com/office/drawing/2014/main" id="{3B51087A-98F8-4DD9-B151-66779BE5F9D0}"/>
              </a:ext>
            </a:extLst>
          </p:cNvPr>
          <p:cNvSpPr txBox="1"/>
          <p:nvPr/>
        </p:nvSpPr>
        <p:spPr>
          <a:xfrm>
            <a:off x="10512426" y="2050750"/>
            <a:ext cx="1123950" cy="646331"/>
          </a:xfrm>
          <a:prstGeom prst="rect">
            <a:avLst/>
          </a:prstGeom>
          <a:noFill/>
        </p:spPr>
        <p:txBody>
          <a:bodyPr wrap="square" rtlCol="0">
            <a:spAutoFit/>
          </a:bodyPr>
          <a:lstStyle/>
          <a:p>
            <a:r>
              <a:rPr lang="en-GB" dirty="0">
                <a:solidFill>
                  <a:schemeClr val="accent5"/>
                </a:solidFill>
              </a:rPr>
              <a:t>Shunt Voltage</a:t>
            </a:r>
          </a:p>
        </p:txBody>
      </p:sp>
      <p:sp>
        <p:nvSpPr>
          <p:cNvPr id="17" name="TextBox 16">
            <a:extLst>
              <a:ext uri="{FF2B5EF4-FFF2-40B4-BE49-F238E27FC236}">
                <a16:creationId xmlns:a16="http://schemas.microsoft.com/office/drawing/2014/main" id="{20D46A0C-E5CF-4B42-A2DC-E7407AA8A6DF}"/>
              </a:ext>
            </a:extLst>
          </p:cNvPr>
          <p:cNvSpPr txBox="1"/>
          <p:nvPr/>
        </p:nvSpPr>
        <p:spPr>
          <a:xfrm>
            <a:off x="6588126" y="5261670"/>
            <a:ext cx="1123950" cy="369332"/>
          </a:xfrm>
          <a:prstGeom prst="rect">
            <a:avLst/>
          </a:prstGeom>
          <a:noFill/>
        </p:spPr>
        <p:txBody>
          <a:bodyPr wrap="square" rtlCol="0">
            <a:spAutoFit/>
          </a:bodyPr>
          <a:lstStyle/>
          <a:p>
            <a:r>
              <a:rPr lang="en-GB" dirty="0">
                <a:solidFill>
                  <a:schemeClr val="accent5"/>
                </a:solidFill>
              </a:rPr>
              <a:t>LDO </a:t>
            </a:r>
            <a:r>
              <a:rPr lang="en-GB" dirty="0" err="1">
                <a:solidFill>
                  <a:schemeClr val="accent5"/>
                </a:solidFill>
              </a:rPr>
              <a:t>Vout</a:t>
            </a:r>
            <a:endParaRPr lang="en-GB" dirty="0">
              <a:solidFill>
                <a:schemeClr val="accent5"/>
              </a:solidFill>
            </a:endParaRPr>
          </a:p>
        </p:txBody>
      </p:sp>
      <p:sp>
        <p:nvSpPr>
          <p:cNvPr id="3" name="Slide Number Placeholder 2">
            <a:extLst>
              <a:ext uri="{FF2B5EF4-FFF2-40B4-BE49-F238E27FC236}">
                <a16:creationId xmlns:a16="http://schemas.microsoft.com/office/drawing/2014/main" id="{93C32DE6-3840-4DFE-A1AE-C1C8713B261A}"/>
              </a:ext>
            </a:extLst>
          </p:cNvPr>
          <p:cNvSpPr>
            <a:spLocks noGrp="1"/>
          </p:cNvSpPr>
          <p:nvPr>
            <p:ph type="sldNum" sz="quarter" idx="4"/>
          </p:nvPr>
        </p:nvSpPr>
        <p:spPr/>
        <p:txBody>
          <a:bodyPr/>
          <a:lstStyle/>
          <a:p>
            <a:pPr algn="ctr"/>
            <a:fld id="{933A556B-7C63-244D-9B7C-B0EA8042B330}" type="slidenum">
              <a:rPr lang="en-US" smtClean="0"/>
              <a:pPr algn="ctr"/>
              <a:t>19</a:t>
            </a:fld>
            <a:endParaRPr lang="en-US" dirty="0"/>
          </a:p>
        </p:txBody>
      </p:sp>
      <p:sp>
        <p:nvSpPr>
          <p:cNvPr id="7" name="Text Placeholder 6">
            <a:extLst>
              <a:ext uri="{FF2B5EF4-FFF2-40B4-BE49-F238E27FC236}">
                <a16:creationId xmlns:a16="http://schemas.microsoft.com/office/drawing/2014/main" id="{C58471F8-05E2-45E3-AA12-592CF5AF53C1}"/>
              </a:ext>
            </a:extLst>
          </p:cNvPr>
          <p:cNvSpPr>
            <a:spLocks noGrp="1"/>
          </p:cNvSpPr>
          <p:nvPr>
            <p:ph type="body" sz="quarter" idx="10"/>
          </p:nvPr>
        </p:nvSpPr>
        <p:spPr/>
        <p:txBody>
          <a:bodyPr/>
          <a:lstStyle/>
          <a:p>
            <a:endParaRPr lang="en-GB"/>
          </a:p>
        </p:txBody>
      </p:sp>
      <p:sp>
        <p:nvSpPr>
          <p:cNvPr id="9" name="Text Placeholder 8">
            <a:extLst>
              <a:ext uri="{FF2B5EF4-FFF2-40B4-BE49-F238E27FC236}">
                <a16:creationId xmlns:a16="http://schemas.microsoft.com/office/drawing/2014/main" id="{BB4870A7-BD58-494F-A92D-B41B49AEC429}"/>
              </a:ext>
            </a:extLst>
          </p:cNvPr>
          <p:cNvSpPr>
            <a:spLocks noGrp="1"/>
          </p:cNvSpPr>
          <p:nvPr>
            <p:ph type="body" sz="quarter" idx="11"/>
          </p:nvPr>
        </p:nvSpPr>
        <p:spPr/>
        <p:txBody>
          <a:bodyPr/>
          <a:lstStyle/>
          <a:p>
            <a:endParaRPr lang="en-GB"/>
          </a:p>
        </p:txBody>
      </p:sp>
      <p:cxnSp>
        <p:nvCxnSpPr>
          <p:cNvPr id="4" name="Straight Arrow Connector 3">
            <a:extLst>
              <a:ext uri="{FF2B5EF4-FFF2-40B4-BE49-F238E27FC236}">
                <a16:creationId xmlns:a16="http://schemas.microsoft.com/office/drawing/2014/main" id="{6C42611F-B32F-4907-B97C-EE50B801AEEA}"/>
              </a:ext>
            </a:extLst>
          </p:cNvPr>
          <p:cNvCxnSpPr/>
          <p:nvPr/>
        </p:nvCxnSpPr>
        <p:spPr>
          <a:xfrm flipV="1">
            <a:off x="4001984" y="1626919"/>
            <a:ext cx="653143" cy="4928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141977-9366-4A97-B382-4ABDA1E9CAEF}"/>
              </a:ext>
            </a:extLst>
          </p:cNvPr>
          <p:cNvCxnSpPr>
            <a:cxnSpLocks/>
          </p:cNvCxnSpPr>
          <p:nvPr/>
        </p:nvCxnSpPr>
        <p:spPr>
          <a:xfrm flipH="1">
            <a:off x="10721438" y="2586521"/>
            <a:ext cx="126671" cy="10384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55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CA763-6E7E-5660-77BC-7C88D518AF17}"/>
              </a:ext>
            </a:extLst>
          </p:cNvPr>
          <p:cNvSpPr>
            <a:spLocks noGrp="1"/>
          </p:cNvSpPr>
          <p:nvPr>
            <p:ph type="sldNum" sz="quarter" idx="4"/>
          </p:nvPr>
        </p:nvSpPr>
        <p:spPr>
          <a:prstGeom prst="rect">
            <a:avLst/>
          </a:prstGeom>
        </p:spPr>
        <p:txBody>
          <a:bodyPr/>
          <a:lstStyle/>
          <a:p>
            <a:pPr algn="ctr"/>
            <a:fld id="{933A556B-7C63-244D-9B7C-B0EA8042B330}" type="slidenum">
              <a:rPr lang="en-US" smtClean="0"/>
              <a:pPr algn="ctr"/>
              <a:t>2</a:t>
            </a:fld>
            <a:endParaRPr lang="en-US" dirty="0"/>
          </a:p>
        </p:txBody>
      </p:sp>
      <p:sp>
        <p:nvSpPr>
          <p:cNvPr id="5" name="Title 4">
            <a:extLst>
              <a:ext uri="{FF2B5EF4-FFF2-40B4-BE49-F238E27FC236}">
                <a16:creationId xmlns:a16="http://schemas.microsoft.com/office/drawing/2014/main" id="{5AF08AF0-DBDD-06F1-0FAF-C6E8550815A8}"/>
              </a:ext>
            </a:extLst>
          </p:cNvPr>
          <p:cNvSpPr>
            <a:spLocks noGrp="1"/>
          </p:cNvSpPr>
          <p:nvPr>
            <p:ph type="title"/>
          </p:nvPr>
        </p:nvSpPr>
        <p:spPr>
          <a:prstGeom prst="rect">
            <a:avLst/>
          </a:prstGeom>
        </p:spPr>
        <p:txBody>
          <a:bodyPr/>
          <a:lstStyle/>
          <a:p>
            <a:r>
              <a:rPr lang="en-US" sz="4000" b="1" dirty="0">
                <a:latin typeface="Arial" panose="020B0604020202020204" pitchFamily="34" charset="0"/>
                <a:cs typeface="Arial" panose="020B0604020202020204" pitchFamily="34" charset="0"/>
              </a:rPr>
              <a:t>Introduction</a:t>
            </a:r>
          </a:p>
        </p:txBody>
      </p:sp>
      <p:sp>
        <p:nvSpPr>
          <p:cNvPr id="6" name="Content Placeholder 5">
            <a:extLst>
              <a:ext uri="{FF2B5EF4-FFF2-40B4-BE49-F238E27FC236}">
                <a16:creationId xmlns:a16="http://schemas.microsoft.com/office/drawing/2014/main" id="{9744A9F9-944D-5880-3F0F-9FAC5E0F391F}"/>
              </a:ext>
            </a:extLst>
          </p:cNvPr>
          <p:cNvSpPr>
            <a:spLocks noGrp="1"/>
          </p:cNvSpPr>
          <p:nvPr>
            <p:ph idx="1"/>
          </p:nvPr>
        </p:nvSpPr>
        <p:spPr>
          <a:prstGeom prst="rect">
            <a:avLst/>
          </a:prstGeom>
        </p:spPr>
        <p:txBody>
          <a:bodyPr>
            <a:normAutofit fontScale="92500" lnSpcReduction="10000"/>
          </a:bodyPr>
          <a:lstStyle/>
          <a:p>
            <a:r>
              <a:rPr lang="en-US" sz="2400" dirty="0">
                <a:latin typeface="Arial" panose="020B0604020202020204" pitchFamily="34" charset="0"/>
                <a:cs typeface="Arial" panose="020B0604020202020204" pitchFamily="34" charset="0"/>
              </a:rPr>
              <a:t>Failure Modes</a:t>
            </a:r>
          </a:p>
          <a:p>
            <a:pPr lvl="1"/>
            <a:r>
              <a:rPr lang="en-US" sz="2000" dirty="0">
                <a:latin typeface="Arial" panose="020B0604020202020204" pitchFamily="34" charset="0"/>
                <a:cs typeface="Arial" panose="020B0604020202020204" pitchFamily="34" charset="0"/>
              </a:rPr>
              <a:t>How the SLDO avoids the most likely failures?</a:t>
            </a:r>
          </a:p>
          <a:p>
            <a:r>
              <a:rPr lang="en-US" dirty="0">
                <a:latin typeface="Arial" panose="020B0604020202020204" pitchFamily="34" charset="0"/>
                <a:cs typeface="Arial" panose="020B0604020202020204" pitchFamily="34" charset="0"/>
              </a:rPr>
              <a:t>Overvoltage Protection</a:t>
            </a: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How the OVP helps avoids the most likely failures?</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Start-up</a:t>
            </a:r>
          </a:p>
          <a:p>
            <a:pPr lvl="1"/>
            <a:r>
              <a:rPr lang="en-US" sz="2000" dirty="0">
                <a:latin typeface="Arial" panose="020B0604020202020204" pitchFamily="34" charset="0"/>
                <a:cs typeface="Arial" panose="020B0604020202020204" pitchFamily="34" charset="0"/>
              </a:rPr>
              <a:t>How to start the 5 SLDOs without explosion using the OVP?</a:t>
            </a:r>
          </a:p>
          <a:p>
            <a:r>
              <a:rPr lang="en-US" sz="2400" dirty="0">
                <a:latin typeface="Arial" panose="020B0604020202020204" pitchFamily="34" charset="0"/>
                <a:cs typeface="Arial" panose="020B0604020202020204" pitchFamily="34" charset="0"/>
              </a:rPr>
              <a:t>Simulations</a:t>
            </a:r>
          </a:p>
          <a:p>
            <a:pPr lvl="1"/>
            <a:r>
              <a:rPr lang="en-US" dirty="0">
                <a:latin typeface="Arial" panose="020B0604020202020204" pitchFamily="34" charset="0"/>
                <a:cs typeface="Arial" panose="020B0604020202020204" pitchFamily="34" charset="0"/>
              </a:rPr>
              <a:t>Results from full stave simulations with OVP</a:t>
            </a:r>
            <a:br>
              <a:rPr lang="en-US"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GB" sz="2400" dirty="0">
                <a:latin typeface="Arial" panose="020B0604020202020204" pitchFamily="34" charset="0"/>
                <a:ea typeface="Calibri" panose="020F0502020204030204" pitchFamily="34" charset="0"/>
                <a:cs typeface="Arial" panose="020B0604020202020204" pitchFamily="34" charset="0"/>
              </a:rPr>
              <a:t>Builds on Iain’s existing work on one </a:t>
            </a:r>
            <a:r>
              <a:rPr lang="en-GB" sz="2400" dirty="0" err="1">
                <a:latin typeface="Arial" panose="020B0604020202020204" pitchFamily="34" charset="0"/>
                <a:ea typeface="Calibri" panose="020F0502020204030204" pitchFamily="34" charset="0"/>
                <a:cs typeface="Arial" panose="020B0604020202020204" pitchFamily="34" charset="0"/>
              </a:rPr>
              <a:t>AncASIC</a:t>
            </a:r>
            <a:r>
              <a:rPr lang="en-GB" sz="2400" dirty="0">
                <a:latin typeface="Arial" panose="020B0604020202020204" pitchFamily="34" charset="0"/>
                <a:ea typeface="Calibri" panose="020F0502020204030204" pitchFamily="34" charset="0"/>
                <a:cs typeface="Arial" panose="020B0604020202020204" pitchFamily="34" charset="0"/>
              </a:rPr>
              <a:t> powering</a:t>
            </a:r>
          </a:p>
          <a:p>
            <a:pPr lvl="1"/>
            <a:r>
              <a:rPr lang="en-US" sz="2000" dirty="0">
                <a:latin typeface="Arial" panose="020B0604020202020204" pitchFamily="34" charset="0"/>
                <a:cs typeface="Arial" panose="020B0604020202020204" pitchFamily="34" charset="0"/>
              </a:rPr>
              <a:t>Iain’s talk June 23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2025 WP1 Designer’s Meeting</a:t>
            </a:r>
            <a:endParaRPr lang="en-GB" sz="2400" dirty="0">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US" sz="2000" dirty="0">
                <a:latin typeface="Arial" panose="020B0604020202020204" pitchFamily="34" charset="0"/>
                <a:cs typeface="Arial" panose="020B0604020202020204" pitchFamily="34" charset="0"/>
                <a:hlinkClick r:id="rId3"/>
              </a:rPr>
              <a:t>https://indico.bnl.gov/event/28508/#43-powering-discussion</a:t>
            </a: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Conclusion</a:t>
            </a:r>
          </a:p>
          <a:p>
            <a:pPr lvl="1"/>
            <a:r>
              <a:rPr lang="en-US" sz="2000" dirty="0">
                <a:latin typeface="Arial" panose="020B0604020202020204" pitchFamily="34" charset="0"/>
                <a:cs typeface="Arial" panose="020B0604020202020204" pitchFamily="34" charset="0"/>
              </a:rPr>
              <a:t>What next?</a:t>
            </a:r>
          </a:p>
          <a:p>
            <a:pPr marL="457200" lvl="1" indent="0">
              <a:buNone/>
            </a:pPr>
            <a:endParaRPr lang="en-US" dirty="0"/>
          </a:p>
        </p:txBody>
      </p:sp>
      <p:sp>
        <p:nvSpPr>
          <p:cNvPr id="3" name="Text Placeholder 2">
            <a:extLst>
              <a:ext uri="{FF2B5EF4-FFF2-40B4-BE49-F238E27FC236}">
                <a16:creationId xmlns:a16="http://schemas.microsoft.com/office/drawing/2014/main" id="{80CC0383-BE09-4D9D-B8CF-FA1BCBA118F1}"/>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CD137236-24CC-46E7-B78E-A3B71CF321A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1364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C51B7C-0977-42D5-A4DF-1FCA59EC5456}"/>
              </a:ext>
            </a:extLst>
          </p:cNvPr>
          <p:cNvPicPr>
            <a:picLocks noChangeAspect="1"/>
          </p:cNvPicPr>
          <p:nvPr/>
        </p:nvPicPr>
        <p:blipFill>
          <a:blip r:embed="rId2"/>
          <a:stretch>
            <a:fillRect/>
          </a:stretch>
        </p:blipFill>
        <p:spPr>
          <a:xfrm>
            <a:off x="3981451" y="4223046"/>
            <a:ext cx="4010026" cy="2568037"/>
          </a:xfrm>
          <a:prstGeom prst="rect">
            <a:avLst/>
          </a:prstGeom>
        </p:spPr>
      </p:pic>
      <p:pic>
        <p:nvPicPr>
          <p:cNvPr id="6" name="Picture 5">
            <a:extLst>
              <a:ext uri="{FF2B5EF4-FFF2-40B4-BE49-F238E27FC236}">
                <a16:creationId xmlns:a16="http://schemas.microsoft.com/office/drawing/2014/main" id="{9D762C79-277B-484F-B03E-D9AD484C19EA}"/>
              </a:ext>
            </a:extLst>
          </p:cNvPr>
          <p:cNvPicPr>
            <a:picLocks noChangeAspect="1"/>
          </p:cNvPicPr>
          <p:nvPr/>
        </p:nvPicPr>
        <p:blipFill>
          <a:blip r:embed="rId3"/>
          <a:stretch>
            <a:fillRect/>
          </a:stretch>
        </p:blipFill>
        <p:spPr>
          <a:xfrm>
            <a:off x="6845922" y="949998"/>
            <a:ext cx="5110909" cy="3273047"/>
          </a:xfrm>
          <a:prstGeom prst="rect">
            <a:avLst/>
          </a:prstGeom>
        </p:spPr>
      </p:pic>
      <p:pic>
        <p:nvPicPr>
          <p:cNvPr id="4" name="Picture 3">
            <a:extLst>
              <a:ext uri="{FF2B5EF4-FFF2-40B4-BE49-F238E27FC236}">
                <a16:creationId xmlns:a16="http://schemas.microsoft.com/office/drawing/2014/main" id="{17185CD0-DA9D-4330-8C2C-7D5A49D13B96}"/>
              </a:ext>
            </a:extLst>
          </p:cNvPr>
          <p:cNvPicPr>
            <a:picLocks noChangeAspect="1"/>
          </p:cNvPicPr>
          <p:nvPr/>
        </p:nvPicPr>
        <p:blipFill>
          <a:blip r:embed="rId4"/>
          <a:stretch>
            <a:fillRect/>
          </a:stretch>
        </p:blipFill>
        <p:spPr>
          <a:xfrm>
            <a:off x="302777" y="938096"/>
            <a:ext cx="5110909" cy="3273047"/>
          </a:xfrm>
          <a:prstGeom prst="rect">
            <a:avLst/>
          </a:prstGeom>
        </p:spPr>
      </p:pic>
      <p:sp>
        <p:nvSpPr>
          <p:cNvPr id="15" name="TextBox 14">
            <a:extLst>
              <a:ext uri="{FF2B5EF4-FFF2-40B4-BE49-F238E27FC236}">
                <a16:creationId xmlns:a16="http://schemas.microsoft.com/office/drawing/2014/main" id="{0DBE4F7E-592E-4F97-A132-F00093F60D8F}"/>
              </a:ext>
            </a:extLst>
          </p:cNvPr>
          <p:cNvSpPr txBox="1"/>
          <p:nvPr/>
        </p:nvSpPr>
        <p:spPr>
          <a:xfrm>
            <a:off x="3755911" y="2050750"/>
            <a:ext cx="1123950" cy="646331"/>
          </a:xfrm>
          <a:prstGeom prst="rect">
            <a:avLst/>
          </a:prstGeom>
          <a:noFill/>
        </p:spPr>
        <p:txBody>
          <a:bodyPr wrap="square" rtlCol="0">
            <a:spAutoFit/>
          </a:bodyPr>
          <a:lstStyle/>
          <a:p>
            <a:r>
              <a:rPr lang="en-GB" dirty="0">
                <a:solidFill>
                  <a:schemeClr val="accent5"/>
                </a:solidFill>
              </a:rPr>
              <a:t>Shunt Current</a:t>
            </a:r>
          </a:p>
        </p:txBody>
      </p:sp>
      <p:sp>
        <p:nvSpPr>
          <p:cNvPr id="16" name="TextBox 15">
            <a:extLst>
              <a:ext uri="{FF2B5EF4-FFF2-40B4-BE49-F238E27FC236}">
                <a16:creationId xmlns:a16="http://schemas.microsoft.com/office/drawing/2014/main" id="{3B51087A-98F8-4DD9-B151-66779BE5F9D0}"/>
              </a:ext>
            </a:extLst>
          </p:cNvPr>
          <p:cNvSpPr txBox="1"/>
          <p:nvPr/>
        </p:nvSpPr>
        <p:spPr>
          <a:xfrm>
            <a:off x="10512426" y="2050750"/>
            <a:ext cx="1123950" cy="646331"/>
          </a:xfrm>
          <a:prstGeom prst="rect">
            <a:avLst/>
          </a:prstGeom>
          <a:noFill/>
        </p:spPr>
        <p:txBody>
          <a:bodyPr wrap="square" rtlCol="0">
            <a:spAutoFit/>
          </a:bodyPr>
          <a:lstStyle/>
          <a:p>
            <a:r>
              <a:rPr lang="en-GB" dirty="0">
                <a:solidFill>
                  <a:schemeClr val="accent5"/>
                </a:solidFill>
              </a:rPr>
              <a:t>Shunt Voltage</a:t>
            </a:r>
          </a:p>
        </p:txBody>
      </p:sp>
      <p:sp>
        <p:nvSpPr>
          <p:cNvPr id="17" name="TextBox 16">
            <a:extLst>
              <a:ext uri="{FF2B5EF4-FFF2-40B4-BE49-F238E27FC236}">
                <a16:creationId xmlns:a16="http://schemas.microsoft.com/office/drawing/2014/main" id="{20D46A0C-E5CF-4B42-A2DC-E7407AA8A6DF}"/>
              </a:ext>
            </a:extLst>
          </p:cNvPr>
          <p:cNvSpPr txBox="1"/>
          <p:nvPr/>
        </p:nvSpPr>
        <p:spPr>
          <a:xfrm>
            <a:off x="6670676" y="5252840"/>
            <a:ext cx="1123950" cy="369332"/>
          </a:xfrm>
          <a:prstGeom prst="rect">
            <a:avLst/>
          </a:prstGeom>
          <a:noFill/>
        </p:spPr>
        <p:txBody>
          <a:bodyPr wrap="square" rtlCol="0">
            <a:spAutoFit/>
          </a:bodyPr>
          <a:lstStyle/>
          <a:p>
            <a:r>
              <a:rPr lang="en-GB" dirty="0">
                <a:solidFill>
                  <a:schemeClr val="accent5"/>
                </a:solidFill>
              </a:rPr>
              <a:t>LDO </a:t>
            </a:r>
            <a:r>
              <a:rPr lang="en-GB" dirty="0" err="1">
                <a:solidFill>
                  <a:schemeClr val="accent5"/>
                </a:solidFill>
              </a:rPr>
              <a:t>Vout</a:t>
            </a:r>
            <a:endParaRPr lang="en-GB" dirty="0">
              <a:solidFill>
                <a:schemeClr val="accent5"/>
              </a:solidFill>
            </a:endParaRPr>
          </a:p>
        </p:txBody>
      </p:sp>
      <p:pic>
        <p:nvPicPr>
          <p:cNvPr id="13" name="Picture 12">
            <a:extLst>
              <a:ext uri="{FF2B5EF4-FFF2-40B4-BE49-F238E27FC236}">
                <a16:creationId xmlns:a16="http://schemas.microsoft.com/office/drawing/2014/main" id="{B20F3AC0-8578-40E3-B5D2-4FA8AC04A709}"/>
              </a:ext>
            </a:extLst>
          </p:cNvPr>
          <p:cNvPicPr>
            <a:picLocks noChangeAspect="1"/>
          </p:cNvPicPr>
          <p:nvPr/>
        </p:nvPicPr>
        <p:blipFill>
          <a:blip r:embed="rId5"/>
          <a:stretch>
            <a:fillRect/>
          </a:stretch>
        </p:blipFill>
        <p:spPr>
          <a:xfrm>
            <a:off x="654879" y="4561206"/>
            <a:ext cx="2914650" cy="876300"/>
          </a:xfrm>
          <a:prstGeom prst="rect">
            <a:avLst/>
          </a:prstGeom>
        </p:spPr>
      </p:pic>
      <p:sp>
        <p:nvSpPr>
          <p:cNvPr id="5" name="Title 4">
            <a:extLst>
              <a:ext uri="{FF2B5EF4-FFF2-40B4-BE49-F238E27FC236}">
                <a16:creationId xmlns:a16="http://schemas.microsoft.com/office/drawing/2014/main" id="{D91048DE-DCF6-4AC6-9207-E21F4005E20D}"/>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disabled</a:t>
            </a:r>
            <a:br>
              <a:rPr lang="en-US" sz="4000" b="1" spc="-150" dirty="0">
                <a:solidFill>
                  <a:srgbClr val="2E2D62"/>
                </a:solidFill>
                <a:latin typeface="Arial" panose="020B0604020202020204" pitchFamily="34" charset="0"/>
                <a:cs typeface="Arial" panose="020B0604020202020204" pitchFamily="34" charset="0"/>
              </a:rPr>
            </a:br>
            <a:endParaRPr lang="en-GB" dirty="0"/>
          </a:p>
        </p:txBody>
      </p:sp>
      <p:sp>
        <p:nvSpPr>
          <p:cNvPr id="3" name="Slide Number Placeholder 2">
            <a:extLst>
              <a:ext uri="{FF2B5EF4-FFF2-40B4-BE49-F238E27FC236}">
                <a16:creationId xmlns:a16="http://schemas.microsoft.com/office/drawing/2014/main" id="{10853935-F5B4-433D-9175-617F503CD2D4}"/>
              </a:ext>
            </a:extLst>
          </p:cNvPr>
          <p:cNvSpPr>
            <a:spLocks noGrp="1"/>
          </p:cNvSpPr>
          <p:nvPr>
            <p:ph type="sldNum" sz="quarter" idx="4"/>
          </p:nvPr>
        </p:nvSpPr>
        <p:spPr/>
        <p:txBody>
          <a:bodyPr/>
          <a:lstStyle/>
          <a:p>
            <a:pPr algn="ctr"/>
            <a:fld id="{933A556B-7C63-244D-9B7C-B0EA8042B330}" type="slidenum">
              <a:rPr lang="en-US" smtClean="0"/>
              <a:pPr algn="ctr"/>
              <a:t>20</a:t>
            </a:fld>
            <a:endParaRPr lang="en-US" dirty="0"/>
          </a:p>
        </p:txBody>
      </p:sp>
      <p:sp>
        <p:nvSpPr>
          <p:cNvPr id="11" name="Text Placeholder 10">
            <a:extLst>
              <a:ext uri="{FF2B5EF4-FFF2-40B4-BE49-F238E27FC236}">
                <a16:creationId xmlns:a16="http://schemas.microsoft.com/office/drawing/2014/main" id="{682229ED-96F1-44F1-BEE6-3A6C3D58CAF7}"/>
              </a:ext>
            </a:extLst>
          </p:cNvPr>
          <p:cNvSpPr>
            <a:spLocks noGrp="1"/>
          </p:cNvSpPr>
          <p:nvPr>
            <p:ph type="body" sz="quarter" idx="10"/>
          </p:nvPr>
        </p:nvSpPr>
        <p:spPr/>
        <p:txBody>
          <a:bodyPr/>
          <a:lstStyle/>
          <a:p>
            <a:endParaRPr lang="en-GB"/>
          </a:p>
        </p:txBody>
      </p:sp>
      <p:sp>
        <p:nvSpPr>
          <p:cNvPr id="12" name="Text Placeholder 11">
            <a:extLst>
              <a:ext uri="{FF2B5EF4-FFF2-40B4-BE49-F238E27FC236}">
                <a16:creationId xmlns:a16="http://schemas.microsoft.com/office/drawing/2014/main" id="{28311BF1-10F4-41C4-ADBC-CDE94FD0B58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9889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0A614-CA74-4F65-9960-A182A508A6A8}"/>
              </a:ext>
            </a:extLst>
          </p:cNvPr>
          <p:cNvSpPr>
            <a:spLocks noGrp="1"/>
          </p:cNvSpPr>
          <p:nvPr>
            <p:ph type="ctrTitle"/>
          </p:nvPr>
        </p:nvSpPr>
        <p:spPr/>
        <p:txBody>
          <a:bodyPr/>
          <a:lstStyle/>
          <a:p>
            <a:r>
              <a:rPr lang="en-US" sz="6000" b="1" spc="-150" dirty="0">
                <a:latin typeface="Arial"/>
                <a:cs typeface="Arial"/>
              </a:rPr>
              <a:t>SLDO Start-up</a:t>
            </a:r>
            <a:br>
              <a:rPr lang="en-US" sz="6000" b="1" spc="-150" dirty="0">
                <a:solidFill>
                  <a:srgbClr val="2E2D62"/>
                </a:solidFill>
                <a:latin typeface="Arial" panose="020B0604020202020204" pitchFamily="34" charset="0"/>
                <a:cs typeface="Arial" panose="020B0604020202020204" pitchFamily="34" charset="0"/>
              </a:rPr>
            </a:br>
            <a:endParaRPr lang="en-GB" dirty="0"/>
          </a:p>
        </p:txBody>
      </p:sp>
      <p:sp>
        <p:nvSpPr>
          <p:cNvPr id="5" name="Subtitle 4">
            <a:extLst>
              <a:ext uri="{FF2B5EF4-FFF2-40B4-BE49-F238E27FC236}">
                <a16:creationId xmlns:a16="http://schemas.microsoft.com/office/drawing/2014/main" id="{5B51805D-3C39-4FEF-91EC-3D089B5E286D}"/>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561E087B-F589-4D77-A6C8-BC31B4EBB317}"/>
              </a:ext>
            </a:extLst>
          </p:cNvPr>
          <p:cNvSpPr>
            <a:spLocks noGrp="1"/>
          </p:cNvSpPr>
          <p:nvPr>
            <p:ph type="body" sz="quarter" idx="10"/>
          </p:nvPr>
        </p:nvSpPr>
        <p:spPr/>
        <p:txBody>
          <a:bodyPr/>
          <a:lstStyle/>
          <a:p>
            <a:endParaRPr lang="en-GB"/>
          </a:p>
        </p:txBody>
      </p:sp>
      <p:sp>
        <p:nvSpPr>
          <p:cNvPr id="3" name="Slide Number Placeholder 2">
            <a:extLst>
              <a:ext uri="{FF2B5EF4-FFF2-40B4-BE49-F238E27FC236}">
                <a16:creationId xmlns:a16="http://schemas.microsoft.com/office/drawing/2014/main" id="{C70EE288-7F8C-4381-B22E-C614625CB33E}"/>
              </a:ext>
            </a:extLst>
          </p:cNvPr>
          <p:cNvSpPr>
            <a:spLocks noGrp="1"/>
          </p:cNvSpPr>
          <p:nvPr>
            <p:ph type="sldNum" sz="quarter" idx="4294967295"/>
          </p:nvPr>
        </p:nvSpPr>
        <p:spPr>
          <a:xfrm>
            <a:off x="11758613" y="6316663"/>
            <a:ext cx="433387" cy="365125"/>
          </a:xfrm>
        </p:spPr>
        <p:txBody>
          <a:bodyPr/>
          <a:lstStyle/>
          <a:p>
            <a:pPr algn="ctr"/>
            <a:fld id="{933A556B-7C63-244D-9B7C-B0EA8042B330}" type="slidenum">
              <a:rPr lang="en-US" smtClean="0"/>
              <a:pPr algn="ctr"/>
              <a:t>21</a:t>
            </a:fld>
            <a:endParaRPr lang="en-US" dirty="0"/>
          </a:p>
        </p:txBody>
      </p:sp>
    </p:spTree>
    <p:extLst>
      <p:ext uri="{BB962C8B-B14F-4D97-AF65-F5344CB8AC3E}">
        <p14:creationId xmlns:p14="http://schemas.microsoft.com/office/powerpoint/2010/main" val="146706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73C4152-1C41-4E8A-AABE-EDAD8756F909}"/>
              </a:ext>
            </a:extLst>
          </p:cNvPr>
          <p:cNvSpPr txBox="1">
            <a:spLocks/>
          </p:cNvSpPr>
          <p:nvPr/>
        </p:nvSpPr>
        <p:spPr>
          <a:xfrm>
            <a:off x="462579" y="0"/>
            <a:ext cx="11499925" cy="8251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C877806-7ADF-4D85-9EBE-76F48F16899A}"/>
              </a:ext>
            </a:extLst>
          </p:cNvPr>
          <p:cNvSpPr>
            <a:spLocks noGrp="1"/>
          </p:cNvSpPr>
          <p:nvPr>
            <p:ph type="sldNum" sz="quarter" idx="4"/>
          </p:nvPr>
        </p:nvSpPr>
        <p:spPr/>
        <p:txBody>
          <a:bodyPr/>
          <a:lstStyle/>
          <a:p>
            <a:pPr algn="ctr"/>
            <a:fld id="{933A556B-7C63-244D-9B7C-B0EA8042B330}" type="slidenum">
              <a:rPr lang="en-US" smtClean="0"/>
              <a:pPr algn="ctr"/>
              <a:t>22</a:t>
            </a:fld>
            <a:endParaRPr lang="en-US" dirty="0"/>
          </a:p>
        </p:txBody>
      </p:sp>
      <p:sp>
        <p:nvSpPr>
          <p:cNvPr id="6" name="Title 5">
            <a:extLst>
              <a:ext uri="{FF2B5EF4-FFF2-40B4-BE49-F238E27FC236}">
                <a16:creationId xmlns:a16="http://schemas.microsoft.com/office/drawing/2014/main" id="{BB66A11B-ACF3-4E0D-AD14-89192CC7BD0C}"/>
              </a:ext>
            </a:extLst>
          </p:cNvPr>
          <p:cNvSpPr>
            <a:spLocks noGrp="1"/>
          </p:cNvSpPr>
          <p:nvPr>
            <p:ph type="title"/>
          </p:nvPr>
        </p:nvSpPr>
        <p:spPr/>
        <p:txBody>
          <a:bodyPr>
            <a:normAutofit fontScale="90000"/>
          </a:bodyPr>
          <a:lstStyle/>
          <a:p>
            <a:br>
              <a:rPr lang="en-US" sz="40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The Problem</a:t>
            </a:r>
            <a:br>
              <a:rPr lang="en-US" sz="4000" b="1" dirty="0">
                <a:latin typeface="Arial" panose="020B0604020202020204" pitchFamily="34" charset="0"/>
                <a:cs typeface="Arial" panose="020B0604020202020204" pitchFamily="34" charset="0"/>
              </a:rPr>
            </a:br>
            <a:endParaRPr lang="en-GB" dirty="0"/>
          </a:p>
        </p:txBody>
      </p:sp>
      <p:sp>
        <p:nvSpPr>
          <p:cNvPr id="8" name="Text Placeholder 7">
            <a:extLst>
              <a:ext uri="{FF2B5EF4-FFF2-40B4-BE49-F238E27FC236}">
                <a16:creationId xmlns:a16="http://schemas.microsoft.com/office/drawing/2014/main" id="{78F500D6-233A-479C-8EB6-2D50D469E3A4}"/>
              </a:ext>
            </a:extLst>
          </p:cNvPr>
          <p:cNvSpPr>
            <a:spLocks noGrp="1"/>
          </p:cNvSpPr>
          <p:nvPr>
            <p:ph type="body" sz="quarter" idx="10"/>
          </p:nvPr>
        </p:nvSpPr>
        <p:spPr/>
        <p:txBody>
          <a:bodyPr/>
          <a:lstStyle/>
          <a:p>
            <a:endParaRPr lang="en-GB"/>
          </a:p>
        </p:txBody>
      </p:sp>
      <p:sp>
        <p:nvSpPr>
          <p:cNvPr id="9" name="Text Placeholder 8">
            <a:extLst>
              <a:ext uri="{FF2B5EF4-FFF2-40B4-BE49-F238E27FC236}">
                <a16:creationId xmlns:a16="http://schemas.microsoft.com/office/drawing/2014/main" id="{346674AE-C70A-4E05-8135-B02437DCDDA8}"/>
              </a:ext>
            </a:extLst>
          </p:cNvPr>
          <p:cNvSpPr>
            <a:spLocks noGrp="1"/>
          </p:cNvSpPr>
          <p:nvPr>
            <p:ph type="body" sz="quarter" idx="11"/>
          </p:nvPr>
        </p:nvSpPr>
        <p:spPr/>
        <p:txBody>
          <a:bodyPr/>
          <a:lstStyle/>
          <a:p>
            <a:endParaRPr lang="en-GB"/>
          </a:p>
        </p:txBody>
      </p:sp>
      <p:sp>
        <p:nvSpPr>
          <p:cNvPr id="3" name="Content Placeholder 5">
            <a:extLst>
              <a:ext uri="{FF2B5EF4-FFF2-40B4-BE49-F238E27FC236}">
                <a16:creationId xmlns:a16="http://schemas.microsoft.com/office/drawing/2014/main" id="{C57DC042-C172-4C10-A403-9EEDCD094567}"/>
              </a:ext>
            </a:extLst>
          </p:cNvPr>
          <p:cNvSpPr txBox="1">
            <a:spLocks/>
          </p:cNvSpPr>
          <p:nvPr/>
        </p:nvSpPr>
        <p:spPr>
          <a:xfrm>
            <a:off x="462580" y="975365"/>
            <a:ext cx="4575246"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How to start-up the SLDO?</a:t>
            </a:r>
          </a:p>
          <a:p>
            <a:pPr marL="0" indent="0">
              <a:buNone/>
            </a:pP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MOSAIX requires power sequencing:</a:t>
            </a:r>
          </a:p>
          <a:p>
            <a:pPr lvl="2"/>
            <a:r>
              <a:rPr lang="en-US" dirty="0">
                <a:latin typeface="Arial" panose="020B0604020202020204" pitchFamily="34" charset="0"/>
                <a:cs typeface="Arial" panose="020B0604020202020204" pitchFamily="34" charset="0"/>
              </a:rPr>
              <a:t>GSVDD, GAVDD,GDVDD, TXVDD</a:t>
            </a:r>
          </a:p>
          <a:p>
            <a:pPr lvl="2"/>
            <a:endParaRPr lang="en-US" dirty="0">
              <a:latin typeface="Arial" panose="020B0604020202020204" pitchFamily="34" charset="0"/>
              <a:cs typeface="Arial" panose="020B0604020202020204" pitchFamily="34" charset="0"/>
            </a:endParaRPr>
          </a:p>
          <a:p>
            <a:pPr lvl="1"/>
            <a:r>
              <a:rPr lang="en-US" sz="2000" dirty="0" err="1">
                <a:latin typeface="Arial" panose="020B0604020202020204" pitchFamily="34" charset="0"/>
                <a:cs typeface="Arial" panose="020B0604020202020204" pitchFamily="34" charset="0"/>
              </a:rPr>
              <a:t>AncASIC</a:t>
            </a:r>
            <a:r>
              <a:rPr lang="en-US" sz="2000" dirty="0">
                <a:latin typeface="Arial" panose="020B0604020202020204" pitchFamily="34" charset="0"/>
                <a:cs typeface="Arial" panose="020B0604020202020204" pitchFamily="34" charset="0"/>
              </a:rPr>
              <a:t> needs to be on at start-up to control this</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How to achieve?</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What are the problems?</a:t>
            </a:r>
          </a:p>
        </p:txBody>
      </p:sp>
      <p:pic>
        <p:nvPicPr>
          <p:cNvPr id="4" name="powerup_animation_v3">
            <a:hlinkClick r:id="" action="ppaction://media"/>
            <a:extLst>
              <a:ext uri="{FF2B5EF4-FFF2-40B4-BE49-F238E27FC236}">
                <a16:creationId xmlns:a16="http://schemas.microsoft.com/office/drawing/2014/main" id="{66D0911E-B787-4869-846F-29744C7C6E9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4032" r="16214"/>
          <a:stretch/>
        </p:blipFill>
        <p:spPr>
          <a:xfrm>
            <a:off x="4687854" y="825178"/>
            <a:ext cx="6465594" cy="5213939"/>
          </a:xfrm>
          <a:prstGeom prst="rect">
            <a:avLst/>
          </a:prstGeom>
        </p:spPr>
      </p:pic>
    </p:spTree>
    <p:extLst>
      <p:ext uri="{BB962C8B-B14F-4D97-AF65-F5344CB8AC3E}">
        <p14:creationId xmlns:p14="http://schemas.microsoft.com/office/powerpoint/2010/main" val="31438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E19EA831-17A7-0A75-0027-19AB29FE6F2E}"/>
              </a:ext>
            </a:extLst>
          </p:cNvPr>
          <p:cNvCxnSpPr>
            <a:cxnSpLocks/>
          </p:cNvCxnSpPr>
          <p:nvPr/>
        </p:nvCxnSpPr>
        <p:spPr>
          <a:xfrm flipV="1">
            <a:off x="7989161" y="2552871"/>
            <a:ext cx="0" cy="277765"/>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9FE7428-2F2A-245B-A20F-ABD629E05E3F}"/>
              </a:ext>
            </a:extLst>
          </p:cNvPr>
          <p:cNvCxnSpPr>
            <a:cxnSpLocks/>
          </p:cNvCxnSpPr>
          <p:nvPr/>
        </p:nvCxnSpPr>
        <p:spPr>
          <a:xfrm flipV="1">
            <a:off x="8649561" y="2552871"/>
            <a:ext cx="0" cy="298471"/>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76A8DD1-B82F-2F8C-E01B-6CCC5DEF8D4D}"/>
              </a:ext>
            </a:extLst>
          </p:cNvPr>
          <p:cNvCxnSpPr>
            <a:cxnSpLocks/>
          </p:cNvCxnSpPr>
          <p:nvPr/>
        </p:nvCxnSpPr>
        <p:spPr>
          <a:xfrm flipV="1">
            <a:off x="9296902" y="2552871"/>
            <a:ext cx="0" cy="298471"/>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9F5D51A-5777-0203-65DD-4C4A224CB6C7}"/>
              </a:ext>
            </a:extLst>
          </p:cNvPr>
          <p:cNvCxnSpPr/>
          <p:nvPr/>
        </p:nvCxnSpPr>
        <p:spPr>
          <a:xfrm flipV="1">
            <a:off x="9957661" y="2552871"/>
            <a:ext cx="0" cy="31917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292042D-E04E-AF84-7CFA-22A5AA2BCE2F}"/>
              </a:ext>
            </a:extLst>
          </p:cNvPr>
          <p:cNvCxnSpPr/>
          <p:nvPr/>
        </p:nvCxnSpPr>
        <p:spPr>
          <a:xfrm flipV="1">
            <a:off x="10649811" y="2552871"/>
            <a:ext cx="0" cy="319177"/>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8FAD7D4-2C98-83DA-B7A4-6066822425D4}"/>
              </a:ext>
            </a:extLst>
          </p:cNvPr>
          <p:cNvCxnSpPr>
            <a:cxnSpLocks/>
          </p:cNvCxnSpPr>
          <p:nvPr/>
        </p:nvCxnSpPr>
        <p:spPr>
          <a:xfrm>
            <a:off x="7989161" y="2552871"/>
            <a:ext cx="2660650"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90455894-6BDB-16B0-6752-A1DD503E75E1}"/>
              </a:ext>
            </a:extLst>
          </p:cNvPr>
          <p:cNvSpPr>
            <a:spLocks noGrp="1"/>
          </p:cNvSpPr>
          <p:nvPr>
            <p:ph type="sldNum" sz="quarter" idx="4"/>
          </p:nvPr>
        </p:nvSpPr>
        <p:spPr/>
        <p:txBody>
          <a:bodyPr/>
          <a:lstStyle/>
          <a:p>
            <a:pPr algn="ctr"/>
            <a:fld id="{933A556B-7C63-244D-9B7C-B0EA8042B330}" type="slidenum">
              <a:rPr lang="en-US" smtClean="0"/>
              <a:pPr algn="ctr"/>
              <a:t>23</a:t>
            </a:fld>
            <a:endParaRPr lang="en-US" dirty="0"/>
          </a:p>
        </p:txBody>
      </p:sp>
      <p:sp>
        <p:nvSpPr>
          <p:cNvPr id="8" name="Title 7">
            <a:extLst>
              <a:ext uri="{FF2B5EF4-FFF2-40B4-BE49-F238E27FC236}">
                <a16:creationId xmlns:a16="http://schemas.microsoft.com/office/drawing/2014/main" id="{6C09F36F-8E65-4A73-90E3-CC45AF41CFB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Model</a:t>
            </a:r>
            <a:endParaRPr lang="en-GB" dirty="0"/>
          </a:p>
        </p:txBody>
      </p:sp>
      <p:sp>
        <p:nvSpPr>
          <p:cNvPr id="6" name="Text Placeholder 5">
            <a:extLst>
              <a:ext uri="{FF2B5EF4-FFF2-40B4-BE49-F238E27FC236}">
                <a16:creationId xmlns:a16="http://schemas.microsoft.com/office/drawing/2014/main" id="{F8ABD850-96F6-E469-F8A5-112F76C66FBE}"/>
              </a:ext>
            </a:extLst>
          </p:cNvPr>
          <p:cNvSpPr>
            <a:spLocks noGrp="1"/>
          </p:cNvSpPr>
          <p:nvPr>
            <p:ph type="body" sz="quarter" idx="10"/>
          </p:nvPr>
        </p:nvSpPr>
        <p:spPr/>
        <p:txBody>
          <a:bodyPr>
            <a:normAutofit/>
          </a:bodyPr>
          <a:lstStyle/>
          <a:p>
            <a:r>
              <a:rPr lang="en-US" dirty="0"/>
              <a:t>10</a:t>
            </a:r>
            <a:r>
              <a:rPr lang="en-US" baseline="30000" dirty="0"/>
              <a:t>th</a:t>
            </a:r>
            <a:r>
              <a:rPr lang="en-US" dirty="0"/>
              <a:t> EIC DAC Meeting, June 11</a:t>
            </a:r>
            <a:r>
              <a:rPr lang="en-US" baseline="30000" dirty="0"/>
              <a:t>th</a:t>
            </a:r>
            <a:r>
              <a:rPr lang="en-US" dirty="0"/>
              <a:t> – 13</a:t>
            </a:r>
            <a:r>
              <a:rPr lang="en-US" baseline="30000" dirty="0"/>
              <a:t>th</a:t>
            </a:r>
            <a:r>
              <a:rPr lang="en-US" dirty="0"/>
              <a:t> 2025</a:t>
            </a:r>
          </a:p>
          <a:p>
            <a:endParaRPr lang="en-US" dirty="0"/>
          </a:p>
        </p:txBody>
      </p:sp>
      <p:sp>
        <p:nvSpPr>
          <p:cNvPr id="22" name="Text Placeholder 21">
            <a:extLst>
              <a:ext uri="{FF2B5EF4-FFF2-40B4-BE49-F238E27FC236}">
                <a16:creationId xmlns:a16="http://schemas.microsoft.com/office/drawing/2014/main" id="{E993EC4F-AE70-45E0-915C-7A686A466DC4}"/>
              </a:ext>
            </a:extLst>
          </p:cNvPr>
          <p:cNvSpPr>
            <a:spLocks noGrp="1"/>
          </p:cNvSpPr>
          <p:nvPr>
            <p:ph type="body" sz="quarter" idx="11"/>
          </p:nvPr>
        </p:nvSpPr>
        <p:spPr/>
        <p:txBody>
          <a:bodyPr/>
          <a:lstStyle/>
          <a:p>
            <a:endParaRPr lang="en-GB"/>
          </a:p>
        </p:txBody>
      </p:sp>
      <p:sp>
        <p:nvSpPr>
          <p:cNvPr id="3" name="Content Placeholder 5">
            <a:extLst>
              <a:ext uri="{FF2B5EF4-FFF2-40B4-BE49-F238E27FC236}">
                <a16:creationId xmlns:a16="http://schemas.microsoft.com/office/drawing/2014/main" id="{AC95AD14-7A5D-7BD1-3580-1CF1BACE03BD}"/>
              </a:ext>
            </a:extLst>
          </p:cNvPr>
          <p:cNvSpPr txBox="1">
            <a:spLocks/>
          </p:cNvSpPr>
          <p:nvPr/>
        </p:nvSpPr>
        <p:spPr>
          <a:xfrm>
            <a:off x="462579" y="975365"/>
            <a:ext cx="6946541"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Each SLDO can be represented as a resistance with equivalent resistance as shown.</a:t>
            </a:r>
          </a:p>
          <a:p>
            <a:r>
              <a:rPr lang="en-US" dirty="0">
                <a:latin typeface="Arial" panose="020B0604020202020204" pitchFamily="34" charset="0"/>
                <a:cs typeface="Arial" panose="020B0604020202020204" pitchFamily="34" charset="0"/>
              </a:rPr>
              <a:t>So the total system is as shown in diagram.</a:t>
            </a:r>
          </a:p>
          <a:p>
            <a:r>
              <a:rPr lang="en-US" dirty="0">
                <a:latin typeface="Arial" panose="020B0604020202020204" pitchFamily="34" charset="0"/>
                <a:cs typeface="Arial" panose="020B0604020202020204" pitchFamily="34" charset="0"/>
              </a:rPr>
              <a:t>Each SLDO takes a different current and has its R3 configured so that all 5 develop the same voltage across them.</a:t>
            </a:r>
          </a:p>
          <a:p>
            <a:r>
              <a:rPr lang="en-US" dirty="0">
                <a:latin typeface="Arial" panose="020B0604020202020204" pitchFamily="34" charset="0"/>
                <a:cs typeface="Arial" panose="020B0604020202020204" pitchFamily="34" charset="0"/>
              </a:rPr>
              <a:t>The challenge in start up is that currents and SLDOs cannot be stepped simultaneously, so what happens when they are misaligned?</a:t>
            </a:r>
          </a:p>
          <a:p>
            <a:r>
              <a:rPr lang="en-US" dirty="0">
                <a:latin typeface="Arial" panose="020B0604020202020204" pitchFamily="34" charset="0"/>
                <a:cs typeface="Arial" panose="020B0604020202020204" pitchFamily="34" charset="0"/>
              </a:rPr>
              <a:t>GDVDD is a particular challenge due to its value and position in the sequence.</a:t>
            </a:r>
          </a:p>
          <a:p>
            <a:endParaRPr lang="en-US" dirty="0"/>
          </a:p>
        </p:txBody>
      </p:sp>
      <p:pic>
        <p:nvPicPr>
          <p:cNvPr id="7" name="Picture 6">
            <a:extLst>
              <a:ext uri="{FF2B5EF4-FFF2-40B4-BE49-F238E27FC236}">
                <a16:creationId xmlns:a16="http://schemas.microsoft.com/office/drawing/2014/main" id="{72AAFA83-2CE1-5719-C0A9-7DDF00D92776}"/>
              </a:ext>
            </a:extLst>
          </p:cNvPr>
          <p:cNvPicPr>
            <a:picLocks noChangeAspect="1"/>
          </p:cNvPicPr>
          <p:nvPr/>
        </p:nvPicPr>
        <p:blipFill>
          <a:blip r:embed="rId2"/>
          <a:stretch>
            <a:fillRect/>
          </a:stretch>
        </p:blipFill>
        <p:spPr>
          <a:xfrm>
            <a:off x="7693960" y="975365"/>
            <a:ext cx="3157177" cy="902051"/>
          </a:xfrm>
          <a:prstGeom prst="rect">
            <a:avLst/>
          </a:prstGeom>
        </p:spPr>
      </p:pic>
      <p:sp>
        <p:nvSpPr>
          <p:cNvPr id="10" name="Rectangle 9">
            <a:extLst>
              <a:ext uri="{FF2B5EF4-FFF2-40B4-BE49-F238E27FC236}">
                <a16:creationId xmlns:a16="http://schemas.microsoft.com/office/drawing/2014/main" id="{AF3ECC06-CCB3-834A-5EAD-5A1C7462C528}"/>
              </a:ext>
            </a:extLst>
          </p:cNvPr>
          <p:cNvSpPr/>
          <p:nvPr/>
        </p:nvSpPr>
        <p:spPr>
          <a:xfrm>
            <a:off x="7811811" y="2830636"/>
            <a:ext cx="362310" cy="1302588"/>
          </a:xfrm>
          <a:prstGeom prst="rect">
            <a:avLst/>
          </a:prstGeom>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b="1" dirty="0"/>
              <a:t>R</a:t>
            </a:r>
          </a:p>
        </p:txBody>
      </p:sp>
      <p:sp>
        <p:nvSpPr>
          <p:cNvPr id="11" name="Rectangle 10">
            <a:extLst>
              <a:ext uri="{FF2B5EF4-FFF2-40B4-BE49-F238E27FC236}">
                <a16:creationId xmlns:a16="http://schemas.microsoft.com/office/drawing/2014/main" id="{982E5C33-7F03-3D17-79A6-823AECD3589F}"/>
              </a:ext>
            </a:extLst>
          </p:cNvPr>
          <p:cNvSpPr/>
          <p:nvPr/>
        </p:nvSpPr>
        <p:spPr>
          <a:xfrm>
            <a:off x="8458961" y="2830636"/>
            <a:ext cx="362310" cy="1302588"/>
          </a:xfrm>
          <a:prstGeom prst="rect">
            <a:avLst/>
          </a:prstGeom>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b="1" dirty="0"/>
              <a:t>R</a:t>
            </a:r>
          </a:p>
        </p:txBody>
      </p:sp>
      <p:sp>
        <p:nvSpPr>
          <p:cNvPr id="12" name="Rectangle 11">
            <a:extLst>
              <a:ext uri="{FF2B5EF4-FFF2-40B4-BE49-F238E27FC236}">
                <a16:creationId xmlns:a16="http://schemas.microsoft.com/office/drawing/2014/main" id="{D5EF7A96-CCF8-2E01-A575-FCDF36F94365}"/>
              </a:ext>
            </a:extLst>
          </p:cNvPr>
          <p:cNvSpPr/>
          <p:nvPr/>
        </p:nvSpPr>
        <p:spPr>
          <a:xfrm>
            <a:off x="9115208" y="2830636"/>
            <a:ext cx="362310" cy="1302588"/>
          </a:xfrm>
          <a:prstGeom prst="rect">
            <a:avLst/>
          </a:prstGeom>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b="1" dirty="0"/>
              <a:t>R</a:t>
            </a:r>
          </a:p>
        </p:txBody>
      </p:sp>
      <p:sp>
        <p:nvSpPr>
          <p:cNvPr id="13" name="Rectangle 12">
            <a:extLst>
              <a:ext uri="{FF2B5EF4-FFF2-40B4-BE49-F238E27FC236}">
                <a16:creationId xmlns:a16="http://schemas.microsoft.com/office/drawing/2014/main" id="{6AA7F2C8-7B51-ED4F-02AE-548C1D8168E4}"/>
              </a:ext>
            </a:extLst>
          </p:cNvPr>
          <p:cNvSpPr/>
          <p:nvPr/>
        </p:nvSpPr>
        <p:spPr>
          <a:xfrm>
            <a:off x="9771994" y="2829517"/>
            <a:ext cx="362310" cy="1302588"/>
          </a:xfrm>
          <a:prstGeom prst="rect">
            <a:avLst/>
          </a:prstGeom>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b="1" dirty="0"/>
              <a:t>R</a:t>
            </a:r>
          </a:p>
        </p:txBody>
      </p:sp>
      <p:sp>
        <p:nvSpPr>
          <p:cNvPr id="14" name="Rectangle 13">
            <a:extLst>
              <a:ext uri="{FF2B5EF4-FFF2-40B4-BE49-F238E27FC236}">
                <a16:creationId xmlns:a16="http://schemas.microsoft.com/office/drawing/2014/main" id="{DEB498F7-C07A-09D7-5A62-C4E7EBC66FB2}"/>
              </a:ext>
            </a:extLst>
          </p:cNvPr>
          <p:cNvSpPr/>
          <p:nvPr/>
        </p:nvSpPr>
        <p:spPr>
          <a:xfrm>
            <a:off x="10468656" y="2830636"/>
            <a:ext cx="362310" cy="1302588"/>
          </a:xfrm>
          <a:prstGeom prst="rect">
            <a:avLst/>
          </a:prstGeom>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b="1" dirty="0"/>
              <a:t>R</a:t>
            </a:r>
          </a:p>
        </p:txBody>
      </p:sp>
      <p:cxnSp>
        <p:nvCxnSpPr>
          <p:cNvPr id="25" name="Straight Connector 24">
            <a:extLst>
              <a:ext uri="{FF2B5EF4-FFF2-40B4-BE49-F238E27FC236}">
                <a16:creationId xmlns:a16="http://schemas.microsoft.com/office/drawing/2014/main" id="{25290A32-4250-C6DC-D23E-AF9824CD1528}"/>
              </a:ext>
            </a:extLst>
          </p:cNvPr>
          <p:cNvCxnSpPr>
            <a:cxnSpLocks/>
          </p:cNvCxnSpPr>
          <p:nvPr/>
        </p:nvCxnSpPr>
        <p:spPr>
          <a:xfrm flipV="1">
            <a:off x="7993330" y="4133224"/>
            <a:ext cx="0" cy="277765"/>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4589D8C-F3EB-32B4-9569-B5FBBA205ADC}"/>
              </a:ext>
            </a:extLst>
          </p:cNvPr>
          <p:cNvCxnSpPr>
            <a:cxnSpLocks/>
          </p:cNvCxnSpPr>
          <p:nvPr/>
        </p:nvCxnSpPr>
        <p:spPr>
          <a:xfrm flipV="1">
            <a:off x="8653730" y="4133224"/>
            <a:ext cx="0" cy="276884"/>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D94B5BE-694B-A934-53F0-A3AE01391C74}"/>
              </a:ext>
            </a:extLst>
          </p:cNvPr>
          <p:cNvCxnSpPr>
            <a:cxnSpLocks/>
          </p:cNvCxnSpPr>
          <p:nvPr/>
        </p:nvCxnSpPr>
        <p:spPr>
          <a:xfrm flipV="1">
            <a:off x="9301071" y="4133224"/>
            <a:ext cx="0" cy="277765"/>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8AF3C7A-BC1A-C7FF-4397-E3567349D4E2}"/>
              </a:ext>
            </a:extLst>
          </p:cNvPr>
          <p:cNvCxnSpPr>
            <a:cxnSpLocks/>
          </p:cNvCxnSpPr>
          <p:nvPr/>
        </p:nvCxnSpPr>
        <p:spPr>
          <a:xfrm flipV="1">
            <a:off x="9961830" y="4133224"/>
            <a:ext cx="0" cy="27776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A6DDC98-16B3-D92E-C0AB-2A6B5E1BE453}"/>
              </a:ext>
            </a:extLst>
          </p:cNvPr>
          <p:cNvCxnSpPr>
            <a:cxnSpLocks/>
          </p:cNvCxnSpPr>
          <p:nvPr/>
        </p:nvCxnSpPr>
        <p:spPr>
          <a:xfrm flipV="1">
            <a:off x="10653980" y="4133224"/>
            <a:ext cx="0" cy="277765"/>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AA31F5A-2D5B-BAAD-17D5-1FD68F21E871}"/>
              </a:ext>
            </a:extLst>
          </p:cNvPr>
          <p:cNvCxnSpPr>
            <a:cxnSpLocks/>
          </p:cNvCxnSpPr>
          <p:nvPr/>
        </p:nvCxnSpPr>
        <p:spPr>
          <a:xfrm>
            <a:off x="7978366" y="4410108"/>
            <a:ext cx="2675614" cy="0"/>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5C72D95D-00D5-990F-1677-4F27685ED6E7}"/>
              </a:ext>
            </a:extLst>
          </p:cNvPr>
          <p:cNvSpPr txBox="1"/>
          <p:nvPr/>
        </p:nvSpPr>
        <p:spPr>
          <a:xfrm rot="16200000">
            <a:off x="7197787" y="3348747"/>
            <a:ext cx="912429" cy="307777"/>
          </a:xfrm>
          <a:prstGeom prst="rect">
            <a:avLst/>
          </a:prstGeom>
          <a:noFill/>
        </p:spPr>
        <p:txBody>
          <a:bodyPr wrap="none" rtlCol="0">
            <a:spAutoFit/>
          </a:bodyPr>
          <a:lstStyle/>
          <a:p>
            <a:r>
              <a:rPr lang="en-GB" sz="1400" dirty="0"/>
              <a:t>AncBrain</a:t>
            </a:r>
          </a:p>
        </p:txBody>
      </p:sp>
      <p:sp>
        <p:nvSpPr>
          <p:cNvPr id="41" name="TextBox 40">
            <a:extLst>
              <a:ext uri="{FF2B5EF4-FFF2-40B4-BE49-F238E27FC236}">
                <a16:creationId xmlns:a16="http://schemas.microsoft.com/office/drawing/2014/main" id="{8545A74C-3F76-879E-B20F-CB11F5CC5066}"/>
              </a:ext>
            </a:extLst>
          </p:cNvPr>
          <p:cNvSpPr txBox="1"/>
          <p:nvPr/>
        </p:nvSpPr>
        <p:spPr>
          <a:xfrm rot="16200000">
            <a:off x="7898389" y="3327601"/>
            <a:ext cx="824265" cy="307777"/>
          </a:xfrm>
          <a:prstGeom prst="rect">
            <a:avLst/>
          </a:prstGeom>
          <a:noFill/>
        </p:spPr>
        <p:txBody>
          <a:bodyPr wrap="none" rtlCol="0">
            <a:spAutoFit/>
          </a:bodyPr>
          <a:lstStyle/>
          <a:p>
            <a:r>
              <a:rPr lang="en-GB" sz="1400" dirty="0"/>
              <a:t>GSVDD</a:t>
            </a:r>
          </a:p>
        </p:txBody>
      </p:sp>
      <p:sp>
        <p:nvSpPr>
          <p:cNvPr id="42" name="TextBox 41">
            <a:extLst>
              <a:ext uri="{FF2B5EF4-FFF2-40B4-BE49-F238E27FC236}">
                <a16:creationId xmlns:a16="http://schemas.microsoft.com/office/drawing/2014/main" id="{BD05CDAE-66CE-AF72-64AB-5244B5C2363A}"/>
              </a:ext>
            </a:extLst>
          </p:cNvPr>
          <p:cNvSpPr txBox="1"/>
          <p:nvPr/>
        </p:nvSpPr>
        <p:spPr>
          <a:xfrm rot="16200000">
            <a:off x="8582160" y="3326922"/>
            <a:ext cx="833883" cy="307777"/>
          </a:xfrm>
          <a:prstGeom prst="rect">
            <a:avLst/>
          </a:prstGeom>
          <a:noFill/>
        </p:spPr>
        <p:txBody>
          <a:bodyPr wrap="none" rtlCol="0">
            <a:spAutoFit/>
          </a:bodyPr>
          <a:lstStyle/>
          <a:p>
            <a:r>
              <a:rPr lang="en-GB" sz="1400" dirty="0"/>
              <a:t>GDVDD</a:t>
            </a:r>
          </a:p>
        </p:txBody>
      </p:sp>
      <p:sp>
        <p:nvSpPr>
          <p:cNvPr id="43" name="TextBox 42">
            <a:extLst>
              <a:ext uri="{FF2B5EF4-FFF2-40B4-BE49-F238E27FC236}">
                <a16:creationId xmlns:a16="http://schemas.microsoft.com/office/drawing/2014/main" id="{2D3216D8-81E5-3743-A5FF-663E97E7594F}"/>
              </a:ext>
            </a:extLst>
          </p:cNvPr>
          <p:cNvSpPr txBox="1"/>
          <p:nvPr/>
        </p:nvSpPr>
        <p:spPr>
          <a:xfrm rot="16200000">
            <a:off x="9255723" y="3332409"/>
            <a:ext cx="810928" cy="307777"/>
          </a:xfrm>
          <a:prstGeom prst="rect">
            <a:avLst/>
          </a:prstGeom>
          <a:noFill/>
        </p:spPr>
        <p:txBody>
          <a:bodyPr wrap="none" rtlCol="0">
            <a:spAutoFit/>
          </a:bodyPr>
          <a:lstStyle/>
          <a:p>
            <a:r>
              <a:rPr lang="en-GB" sz="1400" dirty="0"/>
              <a:t>GAVDD</a:t>
            </a:r>
          </a:p>
        </p:txBody>
      </p:sp>
      <p:sp>
        <p:nvSpPr>
          <p:cNvPr id="44" name="TextBox 43">
            <a:extLst>
              <a:ext uri="{FF2B5EF4-FFF2-40B4-BE49-F238E27FC236}">
                <a16:creationId xmlns:a16="http://schemas.microsoft.com/office/drawing/2014/main" id="{480F9B7C-ECD6-6192-998C-ADF7A01BFBE2}"/>
              </a:ext>
            </a:extLst>
          </p:cNvPr>
          <p:cNvSpPr txBox="1"/>
          <p:nvPr/>
        </p:nvSpPr>
        <p:spPr>
          <a:xfrm rot="16200000">
            <a:off x="9991065" y="3326922"/>
            <a:ext cx="793807" cy="307777"/>
          </a:xfrm>
          <a:prstGeom prst="rect">
            <a:avLst/>
          </a:prstGeom>
          <a:noFill/>
        </p:spPr>
        <p:txBody>
          <a:bodyPr wrap="none" rtlCol="0">
            <a:spAutoFit/>
          </a:bodyPr>
          <a:lstStyle/>
          <a:p>
            <a:r>
              <a:rPr lang="en-GB" sz="1400" dirty="0"/>
              <a:t>TXVDD</a:t>
            </a:r>
          </a:p>
        </p:txBody>
      </p:sp>
      <p:pic>
        <p:nvPicPr>
          <p:cNvPr id="46" name="Picture 45">
            <a:extLst>
              <a:ext uri="{FF2B5EF4-FFF2-40B4-BE49-F238E27FC236}">
                <a16:creationId xmlns:a16="http://schemas.microsoft.com/office/drawing/2014/main" id="{77A5AC6A-EF35-FCEB-F695-C2EA99D1EC9A}"/>
              </a:ext>
            </a:extLst>
          </p:cNvPr>
          <p:cNvPicPr>
            <a:picLocks noChangeAspect="1"/>
          </p:cNvPicPr>
          <p:nvPr/>
        </p:nvPicPr>
        <p:blipFill>
          <a:blip r:embed="rId3"/>
          <a:stretch>
            <a:fillRect/>
          </a:stretch>
        </p:blipFill>
        <p:spPr>
          <a:xfrm>
            <a:off x="6438807" y="4881457"/>
            <a:ext cx="5428365" cy="1065059"/>
          </a:xfrm>
          <a:prstGeom prst="rect">
            <a:avLst/>
          </a:prstGeom>
        </p:spPr>
      </p:pic>
      <p:pic>
        <p:nvPicPr>
          <p:cNvPr id="9" name="Picture 8">
            <a:extLst>
              <a:ext uri="{FF2B5EF4-FFF2-40B4-BE49-F238E27FC236}">
                <a16:creationId xmlns:a16="http://schemas.microsoft.com/office/drawing/2014/main" id="{9F757C0E-E762-A318-17AE-FCEE026FE3DE}"/>
              </a:ext>
            </a:extLst>
          </p:cNvPr>
          <p:cNvPicPr>
            <a:picLocks noChangeAspect="1"/>
          </p:cNvPicPr>
          <p:nvPr/>
        </p:nvPicPr>
        <p:blipFill>
          <a:blip r:embed="rId4"/>
          <a:stretch>
            <a:fillRect/>
          </a:stretch>
        </p:blipFill>
        <p:spPr>
          <a:xfrm>
            <a:off x="2888181" y="5270741"/>
            <a:ext cx="3069570" cy="1465022"/>
          </a:xfrm>
          <a:prstGeom prst="rect">
            <a:avLst/>
          </a:prstGeom>
        </p:spPr>
      </p:pic>
      <p:sp>
        <p:nvSpPr>
          <p:cNvPr id="4" name="TextBox 3">
            <a:extLst>
              <a:ext uri="{FF2B5EF4-FFF2-40B4-BE49-F238E27FC236}">
                <a16:creationId xmlns:a16="http://schemas.microsoft.com/office/drawing/2014/main" id="{99D43E0D-D0E0-44AB-8D04-7E2919542775}"/>
              </a:ext>
            </a:extLst>
          </p:cNvPr>
          <p:cNvSpPr txBox="1"/>
          <p:nvPr/>
        </p:nvSpPr>
        <p:spPr>
          <a:xfrm>
            <a:off x="8597481" y="4553132"/>
            <a:ext cx="85773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Table 1</a:t>
            </a:r>
          </a:p>
        </p:txBody>
      </p:sp>
      <p:sp>
        <p:nvSpPr>
          <p:cNvPr id="33" name="TextBox 32">
            <a:extLst>
              <a:ext uri="{FF2B5EF4-FFF2-40B4-BE49-F238E27FC236}">
                <a16:creationId xmlns:a16="http://schemas.microsoft.com/office/drawing/2014/main" id="{76F0F28D-BA08-4875-9431-2993C6DDAE64}"/>
              </a:ext>
            </a:extLst>
          </p:cNvPr>
          <p:cNvSpPr txBox="1"/>
          <p:nvPr/>
        </p:nvSpPr>
        <p:spPr>
          <a:xfrm>
            <a:off x="3994098" y="5186092"/>
            <a:ext cx="85773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Table 2</a:t>
            </a:r>
          </a:p>
        </p:txBody>
      </p:sp>
    </p:spTree>
    <p:extLst>
      <p:ext uri="{BB962C8B-B14F-4D97-AF65-F5344CB8AC3E}">
        <p14:creationId xmlns:p14="http://schemas.microsoft.com/office/powerpoint/2010/main" val="112310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E806B-DCA0-1A13-9076-A51223F16669}"/>
              </a:ext>
            </a:extLst>
          </p:cNvPr>
          <p:cNvSpPr>
            <a:spLocks noGrp="1"/>
          </p:cNvSpPr>
          <p:nvPr>
            <p:ph type="sldNum" sz="quarter" idx="4"/>
          </p:nvPr>
        </p:nvSpPr>
        <p:spPr/>
        <p:txBody>
          <a:bodyPr/>
          <a:lstStyle/>
          <a:p>
            <a:pPr algn="ctr"/>
            <a:fld id="{933A556B-7C63-244D-9B7C-B0EA8042B330}" type="slidenum">
              <a:rPr lang="en-US" smtClean="0"/>
              <a:pPr algn="ctr"/>
              <a:t>24</a:t>
            </a:fld>
            <a:endParaRPr lang="en-US" dirty="0"/>
          </a:p>
        </p:txBody>
      </p:sp>
      <p:sp>
        <p:nvSpPr>
          <p:cNvPr id="4" name="Title 3">
            <a:extLst>
              <a:ext uri="{FF2B5EF4-FFF2-40B4-BE49-F238E27FC236}">
                <a16:creationId xmlns:a16="http://schemas.microsoft.com/office/drawing/2014/main" id="{7CDBF3B7-270C-4964-A760-433232FB278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SLDO – Features for </a:t>
            </a:r>
            <a:r>
              <a:rPr lang="en-GB" b="1" dirty="0" err="1">
                <a:latin typeface="Arial" panose="020B0604020202020204" pitchFamily="34" charset="0"/>
                <a:cs typeface="Arial" panose="020B0604020202020204" pitchFamily="34" charset="0"/>
              </a:rPr>
              <a:t>Startup</a:t>
            </a:r>
            <a:endParaRPr lang="en-GB" dirty="0"/>
          </a:p>
        </p:txBody>
      </p:sp>
      <p:sp>
        <p:nvSpPr>
          <p:cNvPr id="11" name="Text Placeholder 10">
            <a:extLst>
              <a:ext uri="{FF2B5EF4-FFF2-40B4-BE49-F238E27FC236}">
                <a16:creationId xmlns:a16="http://schemas.microsoft.com/office/drawing/2014/main" id="{7857CD49-B8E8-4289-BBCB-0C9924D5CBE1}"/>
              </a:ext>
            </a:extLst>
          </p:cNvPr>
          <p:cNvSpPr>
            <a:spLocks noGrp="1"/>
          </p:cNvSpPr>
          <p:nvPr>
            <p:ph type="body" sz="quarter" idx="10"/>
          </p:nvPr>
        </p:nvSpPr>
        <p:spPr/>
        <p:txBody>
          <a:bodyPr/>
          <a:lstStyle/>
          <a:p>
            <a:endParaRPr lang="en-GB"/>
          </a:p>
        </p:txBody>
      </p:sp>
      <p:sp>
        <p:nvSpPr>
          <p:cNvPr id="12" name="Text Placeholder 11">
            <a:extLst>
              <a:ext uri="{FF2B5EF4-FFF2-40B4-BE49-F238E27FC236}">
                <a16:creationId xmlns:a16="http://schemas.microsoft.com/office/drawing/2014/main" id="{ABFC5433-919F-4568-A416-69B0CDA470CC}"/>
              </a:ext>
            </a:extLst>
          </p:cNvPr>
          <p:cNvSpPr>
            <a:spLocks noGrp="1"/>
          </p:cNvSpPr>
          <p:nvPr>
            <p:ph type="body" sz="quarter" idx="11"/>
          </p:nvPr>
        </p:nvSpPr>
        <p:spPr/>
        <p:txBody>
          <a:bodyPr/>
          <a:lstStyle/>
          <a:p>
            <a:endParaRPr lang="en-GB"/>
          </a:p>
        </p:txBody>
      </p:sp>
      <p:pic>
        <p:nvPicPr>
          <p:cNvPr id="6" name="Picture 5">
            <a:extLst>
              <a:ext uri="{FF2B5EF4-FFF2-40B4-BE49-F238E27FC236}">
                <a16:creationId xmlns:a16="http://schemas.microsoft.com/office/drawing/2014/main" id="{B8D349B9-F0C7-462D-978A-6CFFFE84BF50}"/>
              </a:ext>
            </a:extLst>
          </p:cNvPr>
          <p:cNvPicPr>
            <a:picLocks noChangeAspect="1"/>
          </p:cNvPicPr>
          <p:nvPr/>
        </p:nvPicPr>
        <p:blipFill>
          <a:blip r:embed="rId2"/>
          <a:stretch>
            <a:fillRect/>
          </a:stretch>
        </p:blipFill>
        <p:spPr>
          <a:xfrm>
            <a:off x="7803162" y="1039367"/>
            <a:ext cx="3710586" cy="2385377"/>
          </a:xfrm>
          <a:prstGeom prst="rect">
            <a:avLst/>
          </a:prstGeom>
        </p:spPr>
      </p:pic>
      <p:pic>
        <p:nvPicPr>
          <p:cNvPr id="7" name="Picture 6">
            <a:extLst>
              <a:ext uri="{FF2B5EF4-FFF2-40B4-BE49-F238E27FC236}">
                <a16:creationId xmlns:a16="http://schemas.microsoft.com/office/drawing/2014/main" id="{687F43AD-C64F-D69F-7CB1-57D7550C3D32}"/>
              </a:ext>
            </a:extLst>
          </p:cNvPr>
          <p:cNvPicPr>
            <a:picLocks noChangeAspect="1"/>
          </p:cNvPicPr>
          <p:nvPr/>
        </p:nvPicPr>
        <p:blipFill>
          <a:blip r:embed="rId3"/>
          <a:stretch>
            <a:fillRect/>
          </a:stretch>
        </p:blipFill>
        <p:spPr>
          <a:xfrm>
            <a:off x="7803162" y="3558724"/>
            <a:ext cx="3710586" cy="2385377"/>
          </a:xfrm>
          <a:prstGeom prst="rect">
            <a:avLst/>
          </a:prstGeom>
        </p:spPr>
      </p:pic>
      <p:sp>
        <p:nvSpPr>
          <p:cNvPr id="8" name="TextBox 7">
            <a:extLst>
              <a:ext uri="{FF2B5EF4-FFF2-40B4-BE49-F238E27FC236}">
                <a16:creationId xmlns:a16="http://schemas.microsoft.com/office/drawing/2014/main" id="{84490C26-2FAB-D9BB-650D-2023C47A840A}"/>
              </a:ext>
            </a:extLst>
          </p:cNvPr>
          <p:cNvSpPr txBox="1"/>
          <p:nvPr/>
        </p:nvSpPr>
        <p:spPr>
          <a:xfrm>
            <a:off x="7803162" y="5559895"/>
            <a:ext cx="1131882" cy="369332"/>
          </a:xfrm>
          <a:prstGeom prst="rect">
            <a:avLst/>
          </a:prstGeom>
          <a:solidFill>
            <a:srgbClr val="FFFF00"/>
          </a:solidFill>
          <a:ln w="28575">
            <a:solidFill>
              <a:srgbClr val="FF0000"/>
            </a:solidFill>
          </a:ln>
        </p:spPr>
        <p:txBody>
          <a:bodyPr wrap="square" rtlCol="0">
            <a:spAutoFit/>
          </a:bodyPr>
          <a:lstStyle/>
          <a:p>
            <a:pPr algn="ctr"/>
            <a:r>
              <a:rPr lang="en-GB" b="1" dirty="0">
                <a:solidFill>
                  <a:srgbClr val="FF0000"/>
                </a:solidFill>
              </a:rPr>
              <a:t>MODE 0</a:t>
            </a:r>
          </a:p>
        </p:txBody>
      </p:sp>
      <p:sp>
        <p:nvSpPr>
          <p:cNvPr id="9" name="TextBox 8">
            <a:extLst>
              <a:ext uri="{FF2B5EF4-FFF2-40B4-BE49-F238E27FC236}">
                <a16:creationId xmlns:a16="http://schemas.microsoft.com/office/drawing/2014/main" id="{ECD40A88-8A39-C1F1-0AFA-6E7EDBC63C66}"/>
              </a:ext>
            </a:extLst>
          </p:cNvPr>
          <p:cNvSpPr txBox="1"/>
          <p:nvPr/>
        </p:nvSpPr>
        <p:spPr>
          <a:xfrm>
            <a:off x="7803162" y="3033825"/>
            <a:ext cx="1131882" cy="369332"/>
          </a:xfrm>
          <a:prstGeom prst="rect">
            <a:avLst/>
          </a:prstGeom>
          <a:solidFill>
            <a:srgbClr val="FFFF00"/>
          </a:solidFill>
          <a:ln w="28575">
            <a:solidFill>
              <a:srgbClr val="FF0000"/>
            </a:solidFill>
          </a:ln>
        </p:spPr>
        <p:txBody>
          <a:bodyPr wrap="square" rtlCol="0">
            <a:spAutoFit/>
          </a:bodyPr>
          <a:lstStyle/>
          <a:p>
            <a:pPr algn="ctr"/>
            <a:r>
              <a:rPr lang="en-GB" b="1" dirty="0">
                <a:solidFill>
                  <a:srgbClr val="FF0000"/>
                </a:solidFill>
              </a:rPr>
              <a:t>MODE 1</a:t>
            </a:r>
          </a:p>
        </p:txBody>
      </p:sp>
      <p:sp>
        <p:nvSpPr>
          <p:cNvPr id="10" name="Content Placeholder 5">
            <a:extLst>
              <a:ext uri="{FF2B5EF4-FFF2-40B4-BE49-F238E27FC236}">
                <a16:creationId xmlns:a16="http://schemas.microsoft.com/office/drawing/2014/main" id="{A454C62C-4AEC-8FA4-11ED-1078991BFC08}"/>
              </a:ext>
            </a:extLst>
          </p:cNvPr>
          <p:cNvSpPr txBox="1">
            <a:spLocks/>
          </p:cNvSpPr>
          <p:nvPr/>
        </p:nvSpPr>
        <p:spPr>
          <a:xfrm>
            <a:off x="462579" y="975365"/>
            <a:ext cx="6719271"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start in two modes:</a:t>
            </a:r>
          </a:p>
          <a:p>
            <a:pPr lvl="1"/>
            <a:r>
              <a:rPr lang="en-US" dirty="0"/>
              <a:t>Mode0: Output is off by default, and enabled by command</a:t>
            </a:r>
          </a:p>
          <a:p>
            <a:pPr lvl="1"/>
            <a:r>
              <a:rPr lang="en-US" dirty="0"/>
              <a:t>Mode1: Output is on by default and disabled by command</a:t>
            </a:r>
          </a:p>
          <a:p>
            <a:pPr lvl="1"/>
            <a:endParaRPr lang="en-US" dirty="0"/>
          </a:p>
          <a:p>
            <a:r>
              <a:rPr lang="en-US" dirty="0"/>
              <a:t>Mode is selected by single pin, which can have pull-up or down resistor to enforce default condition</a:t>
            </a:r>
          </a:p>
          <a:p>
            <a:endParaRPr lang="en-US" dirty="0"/>
          </a:p>
          <a:p>
            <a:r>
              <a:rPr lang="en-US" dirty="0"/>
              <a:t>Also Over-Voltage Protection (OVP). More later…</a:t>
            </a:r>
          </a:p>
          <a:p>
            <a:endParaRPr lang="en-US" dirty="0"/>
          </a:p>
        </p:txBody>
      </p:sp>
    </p:spTree>
    <p:extLst>
      <p:ext uri="{BB962C8B-B14F-4D97-AF65-F5344CB8AC3E}">
        <p14:creationId xmlns:p14="http://schemas.microsoft.com/office/powerpoint/2010/main" val="32443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851A6-5370-4E53-B225-4425BFF70F49}"/>
              </a:ext>
            </a:extLst>
          </p:cNvPr>
          <p:cNvSpPr>
            <a:spLocks noGrp="1"/>
          </p:cNvSpPr>
          <p:nvPr>
            <p:ph type="ctrTitle"/>
          </p:nvPr>
        </p:nvSpPr>
        <p:spPr/>
        <p:txBody>
          <a:bodyPr/>
          <a:lstStyle/>
          <a:p>
            <a:r>
              <a:rPr lang="en-GB" sz="6000" b="1" dirty="0">
                <a:latin typeface="Arial" panose="020B0604020202020204" pitchFamily="34" charset="0"/>
                <a:cs typeface="Arial" panose="020B0604020202020204" pitchFamily="34" charset="0"/>
              </a:rPr>
              <a:t>Simulations</a:t>
            </a:r>
            <a:br>
              <a:rPr lang="en-GB" sz="6000" b="1" dirty="0">
                <a:latin typeface="Arial" panose="020B0604020202020204" pitchFamily="34" charset="0"/>
                <a:cs typeface="Arial" panose="020B0604020202020204" pitchFamily="34" charset="0"/>
              </a:rPr>
            </a:br>
            <a:endParaRPr lang="en-GB" dirty="0"/>
          </a:p>
        </p:txBody>
      </p:sp>
      <p:sp>
        <p:nvSpPr>
          <p:cNvPr id="4" name="Subtitle 3">
            <a:extLst>
              <a:ext uri="{FF2B5EF4-FFF2-40B4-BE49-F238E27FC236}">
                <a16:creationId xmlns:a16="http://schemas.microsoft.com/office/drawing/2014/main" id="{A2166A86-8DD7-4B3D-B4C6-9F0A26C3F135}"/>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3BF62041-258A-4AA7-BA0D-F2B90F335C82}"/>
              </a:ext>
            </a:extLst>
          </p:cNvPr>
          <p:cNvSpPr>
            <a:spLocks noGrp="1"/>
          </p:cNvSpPr>
          <p:nvPr>
            <p:ph type="body" sz="quarter" idx="10"/>
          </p:nvPr>
        </p:nvSpPr>
        <p:spPr/>
        <p:txBody>
          <a:bodyPr/>
          <a:lstStyle/>
          <a:p>
            <a:endParaRPr lang="en-GB"/>
          </a:p>
        </p:txBody>
      </p:sp>
      <p:sp>
        <p:nvSpPr>
          <p:cNvPr id="2" name="Slide Number Placeholder 1">
            <a:extLst>
              <a:ext uri="{FF2B5EF4-FFF2-40B4-BE49-F238E27FC236}">
                <a16:creationId xmlns:a16="http://schemas.microsoft.com/office/drawing/2014/main" id="{18134E8B-96B1-4F7D-BEBA-A4CE39616153}"/>
              </a:ext>
            </a:extLst>
          </p:cNvPr>
          <p:cNvSpPr>
            <a:spLocks noGrp="1"/>
          </p:cNvSpPr>
          <p:nvPr>
            <p:ph type="sldNum" sz="quarter" idx="4294967295"/>
          </p:nvPr>
        </p:nvSpPr>
        <p:spPr>
          <a:xfrm>
            <a:off x="11758613" y="6316663"/>
            <a:ext cx="433387" cy="365125"/>
          </a:xfrm>
        </p:spPr>
        <p:txBody>
          <a:bodyPr/>
          <a:lstStyle/>
          <a:p>
            <a:pPr algn="ctr"/>
            <a:fld id="{933A556B-7C63-244D-9B7C-B0EA8042B330}" type="slidenum">
              <a:rPr lang="en-US" smtClean="0"/>
              <a:pPr algn="ctr"/>
              <a:t>25</a:t>
            </a:fld>
            <a:endParaRPr lang="en-US" dirty="0"/>
          </a:p>
        </p:txBody>
      </p:sp>
    </p:spTree>
    <p:extLst>
      <p:ext uri="{BB962C8B-B14F-4D97-AF65-F5344CB8AC3E}">
        <p14:creationId xmlns:p14="http://schemas.microsoft.com/office/powerpoint/2010/main" val="98425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26</a:t>
            </a:fld>
            <a:endParaRPr lang="en-US" dirty="0"/>
          </a:p>
        </p:txBody>
      </p:sp>
      <p:sp>
        <p:nvSpPr>
          <p:cNvPr id="4" name="Title 3">
            <a:extLst>
              <a:ext uri="{FF2B5EF4-FFF2-40B4-BE49-F238E27FC236}">
                <a16:creationId xmlns:a16="http://schemas.microsoft.com/office/drawing/2014/main" id="{58691371-2E0C-48B0-8EBE-B65852C23F4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configuration</a:t>
            </a:r>
            <a:endParaRPr lang="en-GB" dirty="0"/>
          </a:p>
        </p:txBody>
      </p:sp>
      <p:sp>
        <p:nvSpPr>
          <p:cNvPr id="6" name="Text Placeholder 5">
            <a:extLst>
              <a:ext uri="{FF2B5EF4-FFF2-40B4-BE49-F238E27FC236}">
                <a16:creationId xmlns:a16="http://schemas.microsoft.com/office/drawing/2014/main" id="{CAF456C8-ADCB-4327-BB8A-7A80516B2887}"/>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CD986D42-A7C2-4209-8EC3-CF560961F6D4}"/>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11286835"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Assumptions I have made:-</a:t>
            </a:r>
          </a:p>
          <a:p>
            <a:pPr lvl="1"/>
            <a:r>
              <a:rPr lang="en-US" dirty="0">
                <a:latin typeface="Arial" panose="020B0604020202020204" pitchFamily="34" charset="0"/>
                <a:cs typeface="Arial" panose="020B0604020202020204" pitchFamily="34" charset="0"/>
              </a:rPr>
              <a:t>Stave configuration of 4 LASs 4 </a:t>
            </a:r>
            <a:r>
              <a:rPr lang="en-US" dirty="0" err="1">
                <a:latin typeface="Arial" panose="020B0604020202020204" pitchFamily="34" charset="0"/>
                <a:cs typeface="Arial" panose="020B0604020202020204" pitchFamily="34" charset="0"/>
              </a:rPr>
              <a:t>AncAsics</a:t>
            </a:r>
            <a:r>
              <a:rPr lang="en-US" dirty="0">
                <a:latin typeface="Arial" panose="020B0604020202020204" pitchFamily="34" charset="0"/>
                <a:cs typeface="Arial" panose="020B0604020202020204" pitchFamily="34" charset="0"/>
              </a:rPr>
              <a:t> + 1 OVP per LAS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4 </a:t>
            </a:r>
            <a:r>
              <a:rPr lang="en-US" dirty="0" err="1">
                <a:latin typeface="Arial" panose="020B0604020202020204" pitchFamily="34" charset="0"/>
                <a:cs typeface="Arial" panose="020B0604020202020204" pitchFamily="34" charset="0"/>
              </a:rPr>
              <a:t>AncAsics</a:t>
            </a:r>
            <a:r>
              <a:rPr lang="en-US" dirty="0">
                <a:latin typeface="Arial" panose="020B0604020202020204" pitchFamily="34" charset="0"/>
                <a:cs typeface="Arial" panose="020B0604020202020204" pitchFamily="34" charset="0"/>
              </a:rPr>
              <a:t> are serial powered by a non ideal current source.</a:t>
            </a:r>
          </a:p>
          <a:p>
            <a:pPr lvl="1"/>
            <a:r>
              <a:rPr lang="en-US" dirty="0">
                <a:latin typeface="Arial" panose="020B0604020202020204" pitchFamily="34" charset="0"/>
                <a:cs typeface="Arial" panose="020B0604020202020204" pitchFamily="34" charset="0"/>
              </a:rPr>
              <a:t>Supply Rail Loads as table 1 on page 23</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AncAsic SLDO needs to be ON as power comes up. SLDO Mode 1.</a:t>
            </a:r>
            <a:br>
              <a:rPr lang="en-US" dirty="0">
                <a:latin typeface="Arial" panose="020B0604020202020204" pitchFamily="34" charset="0"/>
                <a:cs typeface="Arial" panose="020B0604020202020204" pitchFamily="34" charset="0"/>
              </a:rPr>
            </a:br>
            <a:endParaRPr lang="en-US" dirty="0"/>
          </a:p>
          <a:p>
            <a:pPr lvl="1"/>
            <a:r>
              <a:rPr lang="en-US" sz="2000" dirty="0">
                <a:latin typeface="Arial" panose="020B0604020202020204" pitchFamily="34" charset="0"/>
                <a:cs typeface="Arial" panose="020B0604020202020204" pitchFamily="34" charset="0"/>
              </a:rPr>
              <a:t>The AncAsic controller will sequence the supplies for the LAS:</a:t>
            </a:r>
          </a:p>
          <a:p>
            <a:pPr lvl="2"/>
            <a:r>
              <a:rPr lang="en-US" dirty="0">
                <a:latin typeface="Arial" panose="020B0604020202020204" pitchFamily="34" charset="0"/>
                <a:cs typeface="Arial" panose="020B0604020202020204" pitchFamily="34" charset="0"/>
              </a:rPr>
              <a:t>GSVDD, GAVDD,GDVDD, TXVDD</a:t>
            </a:r>
          </a:p>
          <a:p>
            <a:pPr lvl="2"/>
            <a:r>
              <a:rPr lang="en-US" dirty="0">
                <a:latin typeface="Arial" panose="020B0604020202020204" pitchFamily="34" charset="0"/>
                <a:cs typeface="Arial" panose="020B0604020202020204" pitchFamily="34" charset="0"/>
              </a:rPr>
              <a:t>4 SLDOs for these will be in Mode 0.</a:t>
            </a:r>
          </a:p>
          <a:p>
            <a:pPr lvl="2"/>
            <a:r>
              <a:rPr lang="en-US" dirty="0">
                <a:latin typeface="Arial" panose="020B0604020202020204" pitchFamily="34" charset="0"/>
                <a:cs typeface="Arial" panose="020B0604020202020204" pitchFamily="34" charset="0"/>
              </a:rPr>
              <a:t>350us interval between each SLDO turn ON.</a:t>
            </a:r>
          </a:p>
          <a:p>
            <a:pPr lvl="2"/>
            <a:r>
              <a:rPr lang="en-US" dirty="0">
                <a:latin typeface="Arial" panose="020B0604020202020204" pitchFamily="34" charset="0"/>
                <a:cs typeface="Arial" panose="020B0604020202020204" pitchFamily="34" charset="0"/>
              </a:rPr>
              <a:t>950us interval between each AncAsic turn ON.</a:t>
            </a:r>
          </a:p>
          <a:p>
            <a:pPr lvl="2"/>
            <a:r>
              <a:rPr lang="en-US" dirty="0">
                <a:latin typeface="Arial" panose="020B0604020202020204" pitchFamily="34" charset="0"/>
                <a:cs typeface="Arial" panose="020B0604020202020204" pitchFamily="34" charset="0"/>
              </a:rPr>
              <a:t>2ms current ramp to 2.2A</a:t>
            </a:r>
          </a:p>
          <a:p>
            <a:pPr lvl="1"/>
            <a:r>
              <a:rPr lang="en-US" dirty="0">
                <a:latin typeface="Arial" panose="020B0604020202020204" pitchFamily="34" charset="0"/>
                <a:cs typeface="Arial" panose="020B0604020202020204" pitchFamily="34" charset="0"/>
              </a:rPr>
              <a:t>Nominal parameters no corners yet</a:t>
            </a:r>
          </a:p>
        </p:txBody>
      </p:sp>
    </p:spTree>
    <p:extLst>
      <p:ext uri="{BB962C8B-B14F-4D97-AF65-F5344CB8AC3E}">
        <p14:creationId xmlns:p14="http://schemas.microsoft.com/office/powerpoint/2010/main" val="396618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2DF8D3-E128-584D-3732-6B983465E289}"/>
              </a:ext>
            </a:extLst>
          </p:cNvPr>
          <p:cNvSpPr>
            <a:spLocks noGrp="1"/>
          </p:cNvSpPr>
          <p:nvPr>
            <p:ph type="sldNum" sz="quarter" idx="4"/>
          </p:nvPr>
        </p:nvSpPr>
        <p:spPr/>
        <p:txBody>
          <a:bodyPr/>
          <a:lstStyle/>
          <a:p>
            <a:pPr algn="ctr"/>
            <a:fld id="{933A556B-7C63-244D-9B7C-B0EA8042B330}" type="slidenum">
              <a:rPr lang="en-US" smtClean="0"/>
              <a:pPr algn="ctr"/>
              <a:t>27</a:t>
            </a:fld>
            <a:endParaRPr lang="en-US" dirty="0"/>
          </a:p>
        </p:txBody>
      </p:sp>
      <p:sp>
        <p:nvSpPr>
          <p:cNvPr id="4" name="Title 3">
            <a:extLst>
              <a:ext uri="{FF2B5EF4-FFF2-40B4-BE49-F238E27FC236}">
                <a16:creationId xmlns:a16="http://schemas.microsoft.com/office/drawing/2014/main" id="{FE82B0D2-8BAF-4A46-B025-99F7A6A6C780}"/>
              </a:ext>
            </a:extLst>
          </p:cNvPr>
          <p:cNvSpPr>
            <a:spLocks noGrp="1"/>
          </p:cNvSpPr>
          <p:nvPr>
            <p:ph type="title"/>
          </p:nvPr>
        </p:nvSpPr>
        <p:spPr/>
        <p:txBody>
          <a:bodyPr>
            <a:normAutofit fontScale="90000"/>
          </a:bodyPr>
          <a:lstStyle/>
          <a:p>
            <a:r>
              <a:rPr lang="en-GB" sz="4000" b="1" dirty="0">
                <a:latin typeface="Arial" panose="020B0604020202020204" pitchFamily="34" charset="0"/>
                <a:cs typeface="Arial" panose="020B0604020202020204" pitchFamily="34" charset="0"/>
              </a:rPr>
              <a:t>First Simulation Results – Full Current with OVP</a:t>
            </a:r>
            <a:endParaRPr lang="en-GB" dirty="0"/>
          </a:p>
        </p:txBody>
      </p:sp>
      <p:sp>
        <p:nvSpPr>
          <p:cNvPr id="7" name="Text Placeholder 6">
            <a:extLst>
              <a:ext uri="{FF2B5EF4-FFF2-40B4-BE49-F238E27FC236}">
                <a16:creationId xmlns:a16="http://schemas.microsoft.com/office/drawing/2014/main" id="{852C5103-406D-400E-8E48-1D5F420732CA}"/>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DEAFC7E1-59CD-42A9-A234-F4B83EA9543C}"/>
              </a:ext>
            </a:extLst>
          </p:cNvPr>
          <p:cNvSpPr>
            <a:spLocks noGrp="1"/>
          </p:cNvSpPr>
          <p:nvPr>
            <p:ph type="body" sz="quarter" idx="11"/>
          </p:nvPr>
        </p:nvSpPr>
        <p:spPr/>
        <p:txBody>
          <a:bodyPr/>
          <a:lstStyle/>
          <a:p>
            <a:endParaRPr lang="en-GB"/>
          </a:p>
        </p:txBody>
      </p:sp>
      <p:grpSp>
        <p:nvGrpSpPr>
          <p:cNvPr id="11" name="Group 10">
            <a:extLst>
              <a:ext uri="{FF2B5EF4-FFF2-40B4-BE49-F238E27FC236}">
                <a16:creationId xmlns:a16="http://schemas.microsoft.com/office/drawing/2014/main" id="{5BE89378-F871-447F-9F9D-910E58E6F032}"/>
              </a:ext>
            </a:extLst>
          </p:cNvPr>
          <p:cNvGrpSpPr/>
          <p:nvPr/>
        </p:nvGrpSpPr>
        <p:grpSpPr>
          <a:xfrm>
            <a:off x="462578" y="768015"/>
            <a:ext cx="11729421" cy="5548580"/>
            <a:chOff x="-10286" y="479272"/>
            <a:chExt cx="12202286" cy="5894486"/>
          </a:xfrm>
        </p:grpSpPr>
        <p:pic>
          <p:nvPicPr>
            <p:cNvPr id="14" name="Picture 13">
              <a:extLst>
                <a:ext uri="{FF2B5EF4-FFF2-40B4-BE49-F238E27FC236}">
                  <a16:creationId xmlns:a16="http://schemas.microsoft.com/office/drawing/2014/main" id="{74DDA499-E4DF-4387-964D-9B2BFA2FA66C}"/>
                </a:ext>
              </a:extLst>
            </p:cNvPr>
            <p:cNvPicPr>
              <a:picLocks noChangeAspect="1"/>
            </p:cNvPicPr>
            <p:nvPr/>
          </p:nvPicPr>
          <p:blipFill>
            <a:blip r:embed="rId2"/>
            <a:stretch>
              <a:fillRect/>
            </a:stretch>
          </p:blipFill>
          <p:spPr>
            <a:xfrm>
              <a:off x="-10286" y="479272"/>
              <a:ext cx="12202286" cy="5894486"/>
            </a:xfrm>
            <a:prstGeom prst="rect">
              <a:avLst/>
            </a:prstGeom>
          </p:spPr>
        </p:pic>
        <p:sp>
          <p:nvSpPr>
            <p:cNvPr id="2" name="Oval 1">
              <a:extLst>
                <a:ext uri="{FF2B5EF4-FFF2-40B4-BE49-F238E27FC236}">
                  <a16:creationId xmlns:a16="http://schemas.microsoft.com/office/drawing/2014/main" id="{AFAF13E7-355B-4903-BB57-7D6F40706EB2}"/>
                </a:ext>
              </a:extLst>
            </p:cNvPr>
            <p:cNvSpPr/>
            <p:nvPr/>
          </p:nvSpPr>
          <p:spPr>
            <a:xfrm>
              <a:off x="5345307" y="4061197"/>
              <a:ext cx="315311" cy="46666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95CE7217-C56F-48CA-BBDA-BDD62C5A6638}"/>
                </a:ext>
              </a:extLst>
            </p:cNvPr>
            <p:cNvCxnSpPr/>
            <p:nvPr/>
          </p:nvCxnSpPr>
          <p:spPr>
            <a:xfrm flipV="1">
              <a:off x="2766069" y="4294527"/>
              <a:ext cx="2579238" cy="1261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D19767-4C81-4F83-B1E5-44623CDC7DC8}"/>
                </a:ext>
              </a:extLst>
            </p:cNvPr>
            <p:cNvSpPr txBox="1"/>
            <p:nvPr/>
          </p:nvSpPr>
          <p:spPr>
            <a:xfrm>
              <a:off x="1654107" y="3834369"/>
              <a:ext cx="2026807" cy="523220"/>
            </a:xfrm>
            <a:prstGeom prst="rect">
              <a:avLst/>
            </a:prstGeom>
            <a:noFill/>
          </p:spPr>
          <p:txBody>
            <a:bodyPr wrap="square" rtlCol="0">
              <a:spAutoFit/>
            </a:bodyPr>
            <a:lstStyle/>
            <a:p>
              <a:r>
                <a:rPr lang="en-GB" sz="1400" dirty="0">
                  <a:solidFill>
                    <a:schemeClr val="accent5"/>
                  </a:solidFill>
                  <a:latin typeface="Arial" panose="020B0604020202020204" pitchFamily="34" charset="0"/>
                  <a:cs typeface="Arial" panose="020B0604020202020204" pitchFamily="34" charset="0"/>
                </a:rPr>
                <a:t>Large spike &gt; 580mv</a:t>
              </a:r>
            </a:p>
            <a:p>
              <a:r>
                <a:rPr lang="en-GB" sz="1400" dirty="0">
                  <a:solidFill>
                    <a:schemeClr val="accent5"/>
                  </a:solidFill>
                  <a:latin typeface="Arial" panose="020B0604020202020204" pitchFamily="34" charset="0"/>
                  <a:cs typeface="Arial" panose="020B0604020202020204" pitchFamily="34" charset="0"/>
                </a:rPr>
                <a:t>AncBrain1 supply</a:t>
              </a:r>
            </a:p>
          </p:txBody>
        </p:sp>
        <p:sp>
          <p:nvSpPr>
            <p:cNvPr id="15" name="TextBox 14">
              <a:extLst>
                <a:ext uri="{FF2B5EF4-FFF2-40B4-BE49-F238E27FC236}">
                  <a16:creationId xmlns:a16="http://schemas.microsoft.com/office/drawing/2014/main" id="{05DC02C0-3502-44E3-A39A-DE0EFAA78EAE}"/>
                </a:ext>
              </a:extLst>
            </p:cNvPr>
            <p:cNvSpPr txBox="1"/>
            <p:nvPr/>
          </p:nvSpPr>
          <p:spPr>
            <a:xfrm>
              <a:off x="4467468" y="4571886"/>
              <a:ext cx="1859706" cy="307777"/>
            </a:xfrm>
            <a:prstGeom prst="rect">
              <a:avLst/>
            </a:prstGeom>
            <a:noFill/>
          </p:spPr>
          <p:txBody>
            <a:bodyPr wrap="square" rtlCol="0">
              <a:spAutoFit/>
            </a:bodyPr>
            <a:lstStyle/>
            <a:p>
              <a:r>
                <a:rPr lang="en-GB" sz="1400" dirty="0">
                  <a:solidFill>
                    <a:srgbClr val="00B050"/>
                  </a:solidFill>
                </a:rPr>
                <a:t>GS   GA   GD  GTX </a:t>
              </a:r>
            </a:p>
          </p:txBody>
        </p:sp>
        <p:sp>
          <p:nvSpPr>
            <p:cNvPr id="16" name="TextBox 15">
              <a:extLst>
                <a:ext uri="{FF2B5EF4-FFF2-40B4-BE49-F238E27FC236}">
                  <a16:creationId xmlns:a16="http://schemas.microsoft.com/office/drawing/2014/main" id="{6B2835DB-7D69-4136-BD58-1219EFB698F9}"/>
                </a:ext>
              </a:extLst>
            </p:cNvPr>
            <p:cNvSpPr txBox="1"/>
            <p:nvPr/>
          </p:nvSpPr>
          <p:spPr>
            <a:xfrm>
              <a:off x="6327174" y="3680480"/>
              <a:ext cx="2026807" cy="326964"/>
            </a:xfrm>
            <a:prstGeom prst="rect">
              <a:avLst/>
            </a:prstGeom>
            <a:noFill/>
          </p:spPr>
          <p:txBody>
            <a:bodyPr wrap="square" rtlCol="0">
              <a:spAutoFit/>
            </a:bodyPr>
            <a:lstStyle/>
            <a:p>
              <a:r>
                <a:rPr lang="en-GB" sz="1400" dirty="0">
                  <a:solidFill>
                    <a:srgbClr val="FFC000"/>
                  </a:solidFill>
                </a:rPr>
                <a:t>GS   GA   GD  GTX </a:t>
              </a:r>
            </a:p>
          </p:txBody>
        </p:sp>
        <p:sp>
          <p:nvSpPr>
            <p:cNvPr id="17" name="TextBox 16">
              <a:extLst>
                <a:ext uri="{FF2B5EF4-FFF2-40B4-BE49-F238E27FC236}">
                  <a16:creationId xmlns:a16="http://schemas.microsoft.com/office/drawing/2014/main" id="{653D6ADE-78AE-4FC5-8DDB-08AEA4D6D3C3}"/>
                </a:ext>
              </a:extLst>
            </p:cNvPr>
            <p:cNvSpPr txBox="1"/>
            <p:nvPr/>
          </p:nvSpPr>
          <p:spPr>
            <a:xfrm>
              <a:off x="8103661" y="2882697"/>
              <a:ext cx="1818766" cy="307777"/>
            </a:xfrm>
            <a:prstGeom prst="rect">
              <a:avLst/>
            </a:prstGeom>
            <a:noFill/>
          </p:spPr>
          <p:txBody>
            <a:bodyPr wrap="square" rtlCol="0">
              <a:spAutoFit/>
            </a:bodyPr>
            <a:lstStyle/>
            <a:p>
              <a:r>
                <a:rPr lang="en-GB" sz="1400" dirty="0">
                  <a:solidFill>
                    <a:srgbClr val="FF0000"/>
                  </a:solidFill>
                </a:rPr>
                <a:t>GS   GA   GD  GTX </a:t>
              </a:r>
            </a:p>
          </p:txBody>
        </p:sp>
        <p:sp>
          <p:nvSpPr>
            <p:cNvPr id="18" name="TextBox 17">
              <a:extLst>
                <a:ext uri="{FF2B5EF4-FFF2-40B4-BE49-F238E27FC236}">
                  <a16:creationId xmlns:a16="http://schemas.microsoft.com/office/drawing/2014/main" id="{C0708780-B688-41D2-BECE-91B378728291}"/>
                </a:ext>
              </a:extLst>
            </p:cNvPr>
            <p:cNvSpPr txBox="1"/>
            <p:nvPr/>
          </p:nvSpPr>
          <p:spPr>
            <a:xfrm>
              <a:off x="9924217" y="2116807"/>
              <a:ext cx="1822044" cy="307777"/>
            </a:xfrm>
            <a:prstGeom prst="rect">
              <a:avLst/>
            </a:prstGeom>
            <a:noFill/>
          </p:spPr>
          <p:txBody>
            <a:bodyPr wrap="square" rtlCol="0">
              <a:spAutoFit/>
            </a:bodyPr>
            <a:lstStyle/>
            <a:p>
              <a:r>
                <a:rPr lang="en-GB" sz="1400" dirty="0">
                  <a:solidFill>
                    <a:schemeClr val="accent6">
                      <a:lumMod val="60000"/>
                      <a:lumOff val="40000"/>
                    </a:schemeClr>
                  </a:solidFill>
                </a:rPr>
                <a:t>GS   GA   GD  GTX </a:t>
              </a:r>
            </a:p>
          </p:txBody>
        </p:sp>
        <p:sp>
          <p:nvSpPr>
            <p:cNvPr id="19" name="TextBox 18">
              <a:extLst>
                <a:ext uri="{FF2B5EF4-FFF2-40B4-BE49-F238E27FC236}">
                  <a16:creationId xmlns:a16="http://schemas.microsoft.com/office/drawing/2014/main" id="{DC18B87B-79C9-4B39-8302-75DD4282ACE6}"/>
                </a:ext>
              </a:extLst>
            </p:cNvPr>
            <p:cNvSpPr txBox="1"/>
            <p:nvPr/>
          </p:nvSpPr>
          <p:spPr>
            <a:xfrm>
              <a:off x="5881682" y="5205046"/>
              <a:ext cx="708303" cy="307777"/>
            </a:xfrm>
            <a:prstGeom prst="rect">
              <a:avLst/>
            </a:prstGeom>
            <a:noFill/>
          </p:spPr>
          <p:txBody>
            <a:bodyPr wrap="square" rtlCol="0">
              <a:spAutoFit/>
            </a:bodyPr>
            <a:lstStyle/>
            <a:p>
              <a:r>
                <a:rPr lang="en-GB" sz="1400" dirty="0">
                  <a:solidFill>
                    <a:srgbClr val="00B050"/>
                  </a:solidFill>
                </a:rPr>
                <a:t>LAS0 </a:t>
              </a:r>
            </a:p>
          </p:txBody>
        </p:sp>
        <p:sp>
          <p:nvSpPr>
            <p:cNvPr id="20" name="TextBox 19">
              <a:extLst>
                <a:ext uri="{FF2B5EF4-FFF2-40B4-BE49-F238E27FC236}">
                  <a16:creationId xmlns:a16="http://schemas.microsoft.com/office/drawing/2014/main" id="{54FC37AC-C1BC-4CF5-B45A-CFF8998641FF}"/>
                </a:ext>
              </a:extLst>
            </p:cNvPr>
            <p:cNvSpPr txBox="1"/>
            <p:nvPr/>
          </p:nvSpPr>
          <p:spPr>
            <a:xfrm>
              <a:off x="7724532" y="4423854"/>
              <a:ext cx="683743" cy="307777"/>
            </a:xfrm>
            <a:prstGeom prst="rect">
              <a:avLst/>
            </a:prstGeom>
            <a:noFill/>
          </p:spPr>
          <p:txBody>
            <a:bodyPr wrap="square" rtlCol="0">
              <a:spAutoFit/>
            </a:bodyPr>
            <a:lstStyle/>
            <a:p>
              <a:r>
                <a:rPr lang="en-GB" sz="1400" dirty="0">
                  <a:solidFill>
                    <a:srgbClr val="FFC000"/>
                  </a:solidFill>
                </a:rPr>
                <a:t>LAS1</a:t>
              </a:r>
              <a:r>
                <a:rPr lang="en-GB" sz="1400" dirty="0">
                  <a:solidFill>
                    <a:srgbClr val="00B050"/>
                  </a:solidFill>
                </a:rPr>
                <a:t> </a:t>
              </a:r>
            </a:p>
          </p:txBody>
        </p:sp>
        <p:sp>
          <p:nvSpPr>
            <p:cNvPr id="21" name="TextBox 20">
              <a:extLst>
                <a:ext uri="{FF2B5EF4-FFF2-40B4-BE49-F238E27FC236}">
                  <a16:creationId xmlns:a16="http://schemas.microsoft.com/office/drawing/2014/main" id="{69B7A9BF-80F1-4E2D-A2B5-A238C99D3F05}"/>
                </a:ext>
              </a:extLst>
            </p:cNvPr>
            <p:cNvSpPr txBox="1"/>
            <p:nvPr/>
          </p:nvSpPr>
          <p:spPr>
            <a:xfrm>
              <a:off x="9557246" y="3504289"/>
              <a:ext cx="690340" cy="307777"/>
            </a:xfrm>
            <a:prstGeom prst="rect">
              <a:avLst/>
            </a:prstGeom>
            <a:noFill/>
          </p:spPr>
          <p:txBody>
            <a:bodyPr wrap="square" rtlCol="0">
              <a:spAutoFit/>
            </a:bodyPr>
            <a:lstStyle/>
            <a:p>
              <a:r>
                <a:rPr lang="en-GB" sz="1400" dirty="0">
                  <a:solidFill>
                    <a:srgbClr val="FF0000"/>
                  </a:solidFill>
                </a:rPr>
                <a:t>LAS2</a:t>
              </a:r>
              <a:r>
                <a:rPr lang="en-GB" sz="1400" dirty="0">
                  <a:solidFill>
                    <a:srgbClr val="00B050"/>
                  </a:solidFill>
                </a:rPr>
                <a:t> </a:t>
              </a:r>
            </a:p>
          </p:txBody>
        </p:sp>
        <p:sp>
          <p:nvSpPr>
            <p:cNvPr id="22" name="TextBox 21">
              <a:extLst>
                <a:ext uri="{FF2B5EF4-FFF2-40B4-BE49-F238E27FC236}">
                  <a16:creationId xmlns:a16="http://schemas.microsoft.com/office/drawing/2014/main" id="{AF247DF6-3F58-4C20-8AC2-004EBDB9BEC0}"/>
                </a:ext>
              </a:extLst>
            </p:cNvPr>
            <p:cNvSpPr txBox="1"/>
            <p:nvPr/>
          </p:nvSpPr>
          <p:spPr>
            <a:xfrm>
              <a:off x="11266064" y="2713497"/>
              <a:ext cx="696440" cy="307777"/>
            </a:xfrm>
            <a:prstGeom prst="rect">
              <a:avLst/>
            </a:prstGeom>
            <a:noFill/>
          </p:spPr>
          <p:txBody>
            <a:bodyPr wrap="square" rtlCol="0">
              <a:spAutoFit/>
            </a:bodyPr>
            <a:lstStyle/>
            <a:p>
              <a:r>
                <a:rPr lang="en-GB" sz="1400" dirty="0">
                  <a:solidFill>
                    <a:schemeClr val="accent6">
                      <a:lumMod val="60000"/>
                      <a:lumOff val="40000"/>
                    </a:schemeClr>
                  </a:solidFill>
                </a:rPr>
                <a:t>LAS3</a:t>
              </a:r>
              <a:r>
                <a:rPr lang="en-GB" sz="1400" dirty="0">
                  <a:solidFill>
                    <a:srgbClr val="00B050"/>
                  </a:solidFill>
                </a:rPr>
                <a:t> </a:t>
              </a:r>
            </a:p>
          </p:txBody>
        </p:sp>
        <p:sp>
          <p:nvSpPr>
            <p:cNvPr id="23" name="TextBox 22">
              <a:extLst>
                <a:ext uri="{FF2B5EF4-FFF2-40B4-BE49-F238E27FC236}">
                  <a16:creationId xmlns:a16="http://schemas.microsoft.com/office/drawing/2014/main" id="{2416F86E-3C9F-4508-8025-310E3991E5B7}"/>
                </a:ext>
              </a:extLst>
            </p:cNvPr>
            <p:cNvSpPr txBox="1"/>
            <p:nvPr/>
          </p:nvSpPr>
          <p:spPr>
            <a:xfrm>
              <a:off x="2265936" y="1172758"/>
              <a:ext cx="1496290" cy="307777"/>
            </a:xfrm>
            <a:prstGeom prst="rect">
              <a:avLst/>
            </a:prstGeom>
            <a:noFill/>
          </p:spPr>
          <p:txBody>
            <a:bodyPr wrap="square" rtlCol="0">
              <a:spAutoFit/>
            </a:bodyPr>
            <a:lstStyle/>
            <a:p>
              <a:r>
                <a:rPr lang="en-GB" sz="1400" dirty="0">
                  <a:solidFill>
                    <a:schemeClr val="accent2">
                      <a:lumMod val="60000"/>
                      <a:lumOff val="40000"/>
                    </a:schemeClr>
                  </a:solidFill>
                </a:rPr>
                <a:t>I Current Source </a:t>
              </a:r>
            </a:p>
          </p:txBody>
        </p:sp>
      </p:grpSp>
    </p:spTree>
    <p:extLst>
      <p:ext uri="{BB962C8B-B14F-4D97-AF65-F5344CB8AC3E}">
        <p14:creationId xmlns:p14="http://schemas.microsoft.com/office/powerpoint/2010/main" val="73436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28</a:t>
            </a:fld>
            <a:endParaRPr lang="en-US" dirty="0"/>
          </a:p>
        </p:txBody>
      </p:sp>
      <p:sp>
        <p:nvSpPr>
          <p:cNvPr id="4" name="Title 3">
            <a:extLst>
              <a:ext uri="{FF2B5EF4-FFF2-40B4-BE49-F238E27FC236}">
                <a16:creationId xmlns:a16="http://schemas.microsoft.com/office/drawing/2014/main" id="{874A5318-B554-443E-80FE-F2408C86F742}"/>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Results..</a:t>
            </a:r>
            <a:endParaRPr lang="en-GB" dirty="0"/>
          </a:p>
        </p:txBody>
      </p:sp>
      <p:sp>
        <p:nvSpPr>
          <p:cNvPr id="7" name="Text Placeholder 6">
            <a:extLst>
              <a:ext uri="{FF2B5EF4-FFF2-40B4-BE49-F238E27FC236}">
                <a16:creationId xmlns:a16="http://schemas.microsoft.com/office/drawing/2014/main" id="{DB8AF1BD-B477-4B85-B8B1-A1A7CAD912B0}"/>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9B29E2AF-D7C4-4ECC-ABC4-736A969CE04B}"/>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11286835"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First Results show large spikes on the AncBrain supply, but particularly when Global Digital is turned ON.</a:t>
            </a:r>
          </a:p>
          <a:p>
            <a:r>
              <a:rPr lang="en-US" dirty="0">
                <a:latin typeface="Arial" panose="020B0604020202020204" pitchFamily="34" charset="0"/>
                <a:cs typeface="Arial" panose="020B0604020202020204" pitchFamily="34" charset="0"/>
              </a:rPr>
              <a:t>AncBrain1 supply has the biggest spikes when LAS 0 is turned ON.</a:t>
            </a:r>
          </a:p>
          <a:p>
            <a:r>
              <a:rPr lang="en-US" dirty="0">
                <a:latin typeface="Arial" panose="020B0604020202020204" pitchFamily="34" charset="0"/>
                <a:cs typeface="Arial" panose="020B0604020202020204" pitchFamily="34" charset="0"/>
              </a:rPr>
              <a:t>LAS turn ON sequence 0 to 3 or reverse doesn't effect the spikes.</a:t>
            </a:r>
          </a:p>
          <a:p>
            <a:pPr marL="0" indent="0">
              <a:buNone/>
            </a:pP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74A91EC-113B-40BE-942A-9F27BFE0E563}"/>
              </a:ext>
            </a:extLst>
          </p:cNvPr>
          <p:cNvPicPr>
            <a:picLocks noChangeAspect="1"/>
          </p:cNvPicPr>
          <p:nvPr/>
        </p:nvPicPr>
        <p:blipFill>
          <a:blip r:embed="rId2"/>
          <a:stretch>
            <a:fillRect/>
          </a:stretch>
        </p:blipFill>
        <p:spPr>
          <a:xfrm>
            <a:off x="4197608" y="2674878"/>
            <a:ext cx="7329914" cy="3540818"/>
          </a:xfrm>
          <a:prstGeom prst="rect">
            <a:avLst/>
          </a:prstGeom>
        </p:spPr>
      </p:pic>
      <p:sp>
        <p:nvSpPr>
          <p:cNvPr id="2" name="TextBox 1">
            <a:extLst>
              <a:ext uri="{FF2B5EF4-FFF2-40B4-BE49-F238E27FC236}">
                <a16:creationId xmlns:a16="http://schemas.microsoft.com/office/drawing/2014/main" id="{097A689F-F6EA-49CF-94E3-FB2770A81488}"/>
              </a:ext>
            </a:extLst>
          </p:cNvPr>
          <p:cNvSpPr txBox="1"/>
          <p:nvPr/>
        </p:nvSpPr>
        <p:spPr>
          <a:xfrm>
            <a:off x="7372350" y="4673600"/>
            <a:ext cx="1663700" cy="369332"/>
          </a:xfrm>
          <a:prstGeom prst="rect">
            <a:avLst/>
          </a:prstGeom>
          <a:noFill/>
        </p:spPr>
        <p:txBody>
          <a:bodyPr wrap="square" rtlCol="0">
            <a:spAutoFit/>
          </a:bodyPr>
          <a:lstStyle/>
          <a:p>
            <a:r>
              <a:rPr lang="en-GB" dirty="0">
                <a:solidFill>
                  <a:srgbClr val="FF0000"/>
                </a:solidFill>
              </a:rPr>
              <a:t>ANB1 580mV</a:t>
            </a:r>
          </a:p>
        </p:txBody>
      </p:sp>
    </p:spTree>
    <p:extLst>
      <p:ext uri="{BB962C8B-B14F-4D97-AF65-F5344CB8AC3E}">
        <p14:creationId xmlns:p14="http://schemas.microsoft.com/office/powerpoint/2010/main" val="101129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29</a:t>
            </a:fld>
            <a:endParaRPr lang="en-US" dirty="0"/>
          </a:p>
        </p:txBody>
      </p:sp>
      <p:sp>
        <p:nvSpPr>
          <p:cNvPr id="4" name="Title 3">
            <a:extLst>
              <a:ext uri="{FF2B5EF4-FFF2-40B4-BE49-F238E27FC236}">
                <a16:creationId xmlns:a16="http://schemas.microsoft.com/office/drawing/2014/main" id="{A9EEC915-5617-40FA-BA8E-FA8D6ABC49E4}"/>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Results..</a:t>
            </a:r>
            <a:endParaRPr lang="en-GB" dirty="0"/>
          </a:p>
        </p:txBody>
      </p:sp>
      <p:sp>
        <p:nvSpPr>
          <p:cNvPr id="7" name="Text Placeholder 6">
            <a:extLst>
              <a:ext uri="{FF2B5EF4-FFF2-40B4-BE49-F238E27FC236}">
                <a16:creationId xmlns:a16="http://schemas.microsoft.com/office/drawing/2014/main" id="{A2ADCBEA-0A8C-4F4E-9726-961E23A8AAF6}"/>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BE2B2ACA-13FE-45F0-B74C-31C97EE517E2}"/>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859533"/>
            <a:ext cx="5824709"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Not the real picture:-</a:t>
            </a:r>
          </a:p>
          <a:p>
            <a:pPr lvl="1"/>
            <a:r>
              <a:rPr lang="en-US" dirty="0">
                <a:latin typeface="Arial" panose="020B0604020202020204" pitchFamily="34" charset="0"/>
                <a:cs typeface="Arial" panose="020B0604020202020204" pitchFamily="34" charset="0"/>
              </a:rPr>
              <a:t>VSS is bouncing</a:t>
            </a:r>
          </a:p>
          <a:p>
            <a:pPr lvl="1"/>
            <a:r>
              <a:rPr lang="en-US" dirty="0">
                <a:latin typeface="Arial" panose="020B0604020202020204" pitchFamily="34" charset="0"/>
                <a:cs typeface="Arial" panose="020B0604020202020204" pitchFamily="34" charset="0"/>
              </a:rPr>
              <a:t>Look at the difference between Supply and VSS</a:t>
            </a:r>
          </a:p>
          <a:p>
            <a:pPr lvl="1"/>
            <a:r>
              <a:rPr lang="en-US" dirty="0">
                <a:latin typeface="Arial" panose="020B0604020202020204" pitchFamily="34" charset="0"/>
                <a:cs typeface="Arial" panose="020B0604020202020204" pitchFamily="34" charset="0"/>
              </a:rPr>
              <a:t>AB1 has the highest spike</a:t>
            </a:r>
          </a:p>
          <a:p>
            <a:pPr lvl="1"/>
            <a:r>
              <a:rPr lang="en-US" dirty="0">
                <a:latin typeface="Arial" panose="020B0604020202020204" pitchFamily="34" charset="0"/>
                <a:cs typeface="Arial" panose="020B0604020202020204" pitchFamily="34" charset="0"/>
              </a:rPr>
              <a:t>AB3 has the lowest spike</a:t>
            </a:r>
          </a:p>
          <a:p>
            <a:pPr lvl="1"/>
            <a:r>
              <a:rPr lang="en-US" dirty="0">
                <a:solidFill>
                  <a:srgbClr val="FF0000"/>
                </a:solidFill>
                <a:latin typeface="Arial" panose="020B0604020202020204" pitchFamily="34" charset="0"/>
                <a:cs typeface="Arial" panose="020B0604020202020204" pitchFamily="34" charset="0"/>
              </a:rPr>
              <a:t>Still quite large spikes 338mV</a:t>
            </a:r>
          </a:p>
          <a:p>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0B7AD89-581A-4CA2-BDDD-3B233851CC98}"/>
              </a:ext>
            </a:extLst>
          </p:cNvPr>
          <p:cNvPicPr>
            <a:picLocks noChangeAspect="1"/>
          </p:cNvPicPr>
          <p:nvPr/>
        </p:nvPicPr>
        <p:blipFill>
          <a:blip r:embed="rId2"/>
          <a:stretch>
            <a:fillRect/>
          </a:stretch>
        </p:blipFill>
        <p:spPr>
          <a:xfrm>
            <a:off x="6287288" y="3521404"/>
            <a:ext cx="5904712" cy="2852354"/>
          </a:xfrm>
          <a:prstGeom prst="rect">
            <a:avLst/>
          </a:prstGeom>
        </p:spPr>
      </p:pic>
      <p:pic>
        <p:nvPicPr>
          <p:cNvPr id="6" name="Picture 5">
            <a:extLst>
              <a:ext uri="{FF2B5EF4-FFF2-40B4-BE49-F238E27FC236}">
                <a16:creationId xmlns:a16="http://schemas.microsoft.com/office/drawing/2014/main" id="{AB308D96-C2C4-40E2-BE57-F295E7CAAE86}"/>
              </a:ext>
            </a:extLst>
          </p:cNvPr>
          <p:cNvPicPr>
            <a:picLocks noChangeAspect="1"/>
          </p:cNvPicPr>
          <p:nvPr/>
        </p:nvPicPr>
        <p:blipFill>
          <a:blip r:embed="rId3"/>
          <a:stretch>
            <a:fillRect/>
          </a:stretch>
        </p:blipFill>
        <p:spPr>
          <a:xfrm>
            <a:off x="6287288" y="808275"/>
            <a:ext cx="5904712" cy="2852355"/>
          </a:xfrm>
          <a:prstGeom prst="rect">
            <a:avLst/>
          </a:prstGeom>
        </p:spPr>
      </p:pic>
      <p:sp>
        <p:nvSpPr>
          <p:cNvPr id="14" name="TextBox 13">
            <a:extLst>
              <a:ext uri="{FF2B5EF4-FFF2-40B4-BE49-F238E27FC236}">
                <a16:creationId xmlns:a16="http://schemas.microsoft.com/office/drawing/2014/main" id="{CCF6B98A-867D-436D-91D5-4EAB5B5DFEBD}"/>
              </a:ext>
            </a:extLst>
          </p:cNvPr>
          <p:cNvSpPr txBox="1"/>
          <p:nvPr/>
        </p:nvSpPr>
        <p:spPr>
          <a:xfrm>
            <a:off x="7190125" y="2235125"/>
            <a:ext cx="1412591" cy="369332"/>
          </a:xfrm>
          <a:prstGeom prst="rect">
            <a:avLst/>
          </a:prstGeom>
          <a:noFill/>
        </p:spPr>
        <p:txBody>
          <a:bodyPr wrap="square" rtlCol="0">
            <a:spAutoFit/>
          </a:bodyPr>
          <a:lstStyle/>
          <a:p>
            <a:r>
              <a:rPr lang="en-GB" dirty="0">
                <a:solidFill>
                  <a:srgbClr val="FF0000"/>
                </a:solidFill>
              </a:rPr>
              <a:t>AB1  338mV</a:t>
            </a:r>
          </a:p>
        </p:txBody>
      </p:sp>
      <p:sp>
        <p:nvSpPr>
          <p:cNvPr id="15" name="TextBox 14">
            <a:extLst>
              <a:ext uri="{FF2B5EF4-FFF2-40B4-BE49-F238E27FC236}">
                <a16:creationId xmlns:a16="http://schemas.microsoft.com/office/drawing/2014/main" id="{4917E96D-E479-4F3D-B085-6E0FD23F6174}"/>
              </a:ext>
            </a:extLst>
          </p:cNvPr>
          <p:cNvSpPr txBox="1"/>
          <p:nvPr/>
        </p:nvSpPr>
        <p:spPr>
          <a:xfrm>
            <a:off x="7240574" y="4920390"/>
            <a:ext cx="1412591" cy="369332"/>
          </a:xfrm>
          <a:prstGeom prst="rect">
            <a:avLst/>
          </a:prstGeom>
          <a:noFill/>
        </p:spPr>
        <p:txBody>
          <a:bodyPr wrap="square" rtlCol="0">
            <a:spAutoFit/>
          </a:bodyPr>
          <a:lstStyle/>
          <a:p>
            <a:r>
              <a:rPr lang="en-GB" dirty="0">
                <a:solidFill>
                  <a:srgbClr val="FF0000"/>
                </a:solidFill>
              </a:rPr>
              <a:t>AB3  316mV</a:t>
            </a:r>
          </a:p>
        </p:txBody>
      </p:sp>
    </p:spTree>
    <p:extLst>
      <p:ext uri="{BB962C8B-B14F-4D97-AF65-F5344CB8AC3E}">
        <p14:creationId xmlns:p14="http://schemas.microsoft.com/office/powerpoint/2010/main" val="376047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A76B21-09AB-4527-8223-7BAD6054F36E}"/>
              </a:ext>
            </a:extLst>
          </p:cNvPr>
          <p:cNvSpPr>
            <a:spLocks noGrp="1"/>
          </p:cNvSpPr>
          <p:nvPr>
            <p:ph type="ctrTitle"/>
          </p:nvPr>
        </p:nvSpPr>
        <p:spPr/>
        <p:txBody>
          <a:bodyPr/>
          <a:lstStyle/>
          <a:p>
            <a:r>
              <a:rPr lang="en-US" sz="6000" b="1" spc="-150" dirty="0">
                <a:latin typeface="Arial" panose="020B0604020202020204" pitchFamily="34" charset="0"/>
                <a:cs typeface="Arial" panose="020B0604020202020204" pitchFamily="34" charset="0"/>
              </a:rPr>
              <a:t>SLDO Failure Modes</a:t>
            </a:r>
            <a:br>
              <a:rPr lang="en-US" sz="6000" b="1" spc="-150" dirty="0">
                <a:solidFill>
                  <a:srgbClr val="2E2D62"/>
                </a:solidFill>
                <a:latin typeface="Arial" panose="020B0604020202020204" pitchFamily="34" charset="0"/>
                <a:cs typeface="Arial" panose="020B0604020202020204" pitchFamily="34" charset="0"/>
              </a:rPr>
            </a:br>
            <a:endParaRPr lang="en-GB" dirty="0"/>
          </a:p>
        </p:txBody>
      </p:sp>
      <p:sp>
        <p:nvSpPr>
          <p:cNvPr id="8" name="Subtitle 7">
            <a:extLst>
              <a:ext uri="{FF2B5EF4-FFF2-40B4-BE49-F238E27FC236}">
                <a16:creationId xmlns:a16="http://schemas.microsoft.com/office/drawing/2014/main" id="{070D6457-E1B2-41D7-AFB7-A01D3D7FDF97}"/>
              </a:ext>
            </a:extLst>
          </p:cNvPr>
          <p:cNvSpPr>
            <a:spLocks noGrp="1"/>
          </p:cNvSpPr>
          <p:nvPr>
            <p:ph type="subTitle" idx="1"/>
          </p:nvPr>
        </p:nvSpPr>
        <p:spPr/>
        <p:txBody>
          <a:bodyPr/>
          <a:lstStyle/>
          <a:p>
            <a:endParaRPr lang="en-GB"/>
          </a:p>
        </p:txBody>
      </p:sp>
      <p:sp>
        <p:nvSpPr>
          <p:cNvPr id="9" name="Text Placeholder 8">
            <a:extLst>
              <a:ext uri="{FF2B5EF4-FFF2-40B4-BE49-F238E27FC236}">
                <a16:creationId xmlns:a16="http://schemas.microsoft.com/office/drawing/2014/main" id="{9DF60F93-4C42-420F-BE70-315128B72E64}"/>
              </a:ext>
            </a:extLst>
          </p:cNvPr>
          <p:cNvSpPr>
            <a:spLocks noGrp="1"/>
          </p:cNvSpPr>
          <p:nvPr>
            <p:ph type="body" sz="quarter" idx="10"/>
          </p:nvPr>
        </p:nvSpPr>
        <p:spPr/>
        <p:txBody>
          <a:bodyPr/>
          <a:lstStyle/>
          <a:p>
            <a:endParaRPr lang="en-GB"/>
          </a:p>
        </p:txBody>
      </p:sp>
      <p:sp>
        <p:nvSpPr>
          <p:cNvPr id="3" name="Slide Number Placeholder 2">
            <a:extLst>
              <a:ext uri="{FF2B5EF4-FFF2-40B4-BE49-F238E27FC236}">
                <a16:creationId xmlns:a16="http://schemas.microsoft.com/office/drawing/2014/main" id="{55D6465A-2C77-448F-AA19-0C49E5F943F8}"/>
              </a:ext>
            </a:extLst>
          </p:cNvPr>
          <p:cNvSpPr>
            <a:spLocks noGrp="1"/>
          </p:cNvSpPr>
          <p:nvPr>
            <p:ph type="sldNum" sz="quarter" idx="4294967295"/>
          </p:nvPr>
        </p:nvSpPr>
        <p:spPr>
          <a:xfrm>
            <a:off x="11758613" y="6316663"/>
            <a:ext cx="433387" cy="365125"/>
          </a:xfrm>
        </p:spPr>
        <p:txBody>
          <a:bodyPr/>
          <a:lstStyle/>
          <a:p>
            <a:pPr algn="ctr"/>
            <a:fld id="{933A556B-7C63-244D-9B7C-B0EA8042B330}" type="slidenum">
              <a:rPr lang="en-US" smtClean="0"/>
              <a:pPr algn="ctr"/>
              <a:t>3</a:t>
            </a:fld>
            <a:endParaRPr lang="en-US" dirty="0"/>
          </a:p>
        </p:txBody>
      </p:sp>
    </p:spTree>
    <p:extLst>
      <p:ext uri="{BB962C8B-B14F-4D97-AF65-F5344CB8AC3E}">
        <p14:creationId xmlns:p14="http://schemas.microsoft.com/office/powerpoint/2010/main" val="2914998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a:extLst>
              <a:ext uri="{FF2B5EF4-FFF2-40B4-BE49-F238E27FC236}">
                <a16:creationId xmlns:a16="http://schemas.microsoft.com/office/drawing/2014/main" id="{82AC87D9-A046-4768-800C-899583CAA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282" y="900647"/>
            <a:ext cx="4553993" cy="50567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6AD955B6-8DB8-4D82-A77F-7B24494332A3}"/>
              </a:ext>
            </a:extLst>
          </p:cNvPr>
          <p:cNvPicPr>
            <a:picLocks noChangeAspect="1"/>
          </p:cNvPicPr>
          <p:nvPr/>
        </p:nvPicPr>
        <p:blipFill>
          <a:blip r:embed="rId4"/>
          <a:stretch>
            <a:fillRect/>
          </a:stretch>
        </p:blipFill>
        <p:spPr>
          <a:xfrm>
            <a:off x="184801" y="2668133"/>
            <a:ext cx="6458985" cy="3120103"/>
          </a:xfrm>
          <a:prstGeom prst="rect">
            <a:avLst/>
          </a:prstGeom>
        </p:spPr>
      </p:pic>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30</a:t>
            </a:fld>
            <a:endParaRPr lang="en-US" dirty="0"/>
          </a:p>
        </p:txBody>
      </p:sp>
      <p:sp>
        <p:nvSpPr>
          <p:cNvPr id="4" name="Title 3">
            <a:extLst>
              <a:ext uri="{FF2B5EF4-FFF2-40B4-BE49-F238E27FC236}">
                <a16:creationId xmlns:a16="http://schemas.microsoft.com/office/drawing/2014/main" id="{51261916-80D6-440D-8384-FDAA8F11FCE9}"/>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Results.. with capacitors…</a:t>
            </a:r>
            <a:endParaRPr lang="en-GB" dirty="0"/>
          </a:p>
        </p:txBody>
      </p:sp>
      <p:sp>
        <p:nvSpPr>
          <p:cNvPr id="6" name="Text Placeholder 5">
            <a:extLst>
              <a:ext uri="{FF2B5EF4-FFF2-40B4-BE49-F238E27FC236}">
                <a16:creationId xmlns:a16="http://schemas.microsoft.com/office/drawing/2014/main" id="{EBC0A70E-EE0F-4A24-9F96-C54484DD2607}"/>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E4638A62-9537-4FF3-BDB8-ADB4276B5EDF}"/>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5824709"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Reduce spikes with capacitor across AncAsic Current supply:-</a:t>
            </a:r>
          </a:p>
          <a:p>
            <a:pPr lvl="1"/>
            <a:r>
              <a:rPr lang="en-US" dirty="0">
                <a:latin typeface="Arial" panose="020B0604020202020204" pitchFamily="34" charset="0"/>
                <a:cs typeface="Arial" panose="020B0604020202020204" pitchFamily="34" charset="0"/>
              </a:rPr>
              <a:t>Tried a range of capacitors 10uF to 660uF used real models from TDK and Murata</a:t>
            </a:r>
          </a:p>
        </p:txBody>
      </p:sp>
      <p:sp>
        <p:nvSpPr>
          <p:cNvPr id="48" name="TextBox 47">
            <a:extLst>
              <a:ext uri="{FF2B5EF4-FFF2-40B4-BE49-F238E27FC236}">
                <a16:creationId xmlns:a16="http://schemas.microsoft.com/office/drawing/2014/main" id="{2413E4A7-4850-4E79-92CF-114D88EF408B}"/>
              </a:ext>
            </a:extLst>
          </p:cNvPr>
          <p:cNvSpPr txBox="1"/>
          <p:nvPr/>
        </p:nvSpPr>
        <p:spPr>
          <a:xfrm>
            <a:off x="1604996" y="3429000"/>
            <a:ext cx="1573024" cy="646331"/>
          </a:xfrm>
          <a:prstGeom prst="rect">
            <a:avLst/>
          </a:prstGeom>
          <a:noFill/>
        </p:spPr>
        <p:txBody>
          <a:bodyPr wrap="square" rtlCol="0">
            <a:spAutoFit/>
          </a:bodyPr>
          <a:lstStyle/>
          <a:p>
            <a:r>
              <a:rPr lang="en-GB" dirty="0">
                <a:solidFill>
                  <a:srgbClr val="FF0000"/>
                </a:solidFill>
              </a:rPr>
              <a:t>AB1 10uF 185mV</a:t>
            </a:r>
          </a:p>
        </p:txBody>
      </p:sp>
      <p:grpSp>
        <p:nvGrpSpPr>
          <p:cNvPr id="60" name="Group 59">
            <a:extLst>
              <a:ext uri="{FF2B5EF4-FFF2-40B4-BE49-F238E27FC236}">
                <a16:creationId xmlns:a16="http://schemas.microsoft.com/office/drawing/2014/main" id="{6551FD82-36BD-450F-9175-DD6CFEAF8037}"/>
              </a:ext>
            </a:extLst>
          </p:cNvPr>
          <p:cNvGrpSpPr/>
          <p:nvPr/>
        </p:nvGrpSpPr>
        <p:grpSpPr>
          <a:xfrm>
            <a:off x="10584945" y="1337100"/>
            <a:ext cx="1236329" cy="914577"/>
            <a:chOff x="10532525" y="1337100"/>
            <a:chExt cx="1236329" cy="914577"/>
          </a:xfrm>
        </p:grpSpPr>
        <p:cxnSp>
          <p:nvCxnSpPr>
            <p:cNvPr id="19" name="Straight Connector 18">
              <a:extLst>
                <a:ext uri="{FF2B5EF4-FFF2-40B4-BE49-F238E27FC236}">
                  <a16:creationId xmlns:a16="http://schemas.microsoft.com/office/drawing/2014/main" id="{6B3E0A8F-ECE9-47E4-B353-854026A70811}"/>
                </a:ext>
              </a:extLst>
            </p:cNvPr>
            <p:cNvCxnSpPr/>
            <p:nvPr/>
          </p:nvCxnSpPr>
          <p:spPr>
            <a:xfrm>
              <a:off x="11422927" y="1709499"/>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44C2D33-A5FF-4E30-92FB-14A14236C80E}"/>
                </a:ext>
              </a:extLst>
            </p:cNvPr>
            <p:cNvCxnSpPr>
              <a:cxnSpLocks/>
            </p:cNvCxnSpPr>
            <p:nvPr/>
          </p:nvCxnSpPr>
          <p:spPr>
            <a:xfrm>
              <a:off x="10532525" y="1337100"/>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0411DC7-D96A-470F-B67E-DA228882EFFC}"/>
                </a:ext>
              </a:extLst>
            </p:cNvPr>
            <p:cNvCxnSpPr>
              <a:cxnSpLocks/>
            </p:cNvCxnSpPr>
            <p:nvPr/>
          </p:nvCxnSpPr>
          <p:spPr>
            <a:xfrm>
              <a:off x="10539623" y="2240691"/>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7689D9A-F45D-46C2-A650-6452677DB8F8}"/>
                </a:ext>
              </a:extLst>
            </p:cNvPr>
            <p:cNvCxnSpPr>
              <a:cxnSpLocks/>
            </p:cNvCxnSpPr>
            <p:nvPr/>
          </p:nvCxnSpPr>
          <p:spPr>
            <a:xfrm>
              <a:off x="11598157" y="1337100"/>
              <a:ext cx="883" cy="37239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4A6D0EF-DBC2-4FE8-9616-AD617CA9E59F}"/>
                </a:ext>
              </a:extLst>
            </p:cNvPr>
            <p:cNvCxnSpPr/>
            <p:nvPr/>
          </p:nvCxnSpPr>
          <p:spPr>
            <a:xfrm>
              <a:off x="11422927" y="1835705"/>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511D902-C79A-4E84-AFFC-82CF13B210C8}"/>
                </a:ext>
              </a:extLst>
            </p:cNvPr>
            <p:cNvCxnSpPr>
              <a:cxnSpLocks/>
            </p:cNvCxnSpPr>
            <p:nvPr/>
          </p:nvCxnSpPr>
          <p:spPr>
            <a:xfrm>
              <a:off x="11599040" y="1835705"/>
              <a:ext cx="4742" cy="41597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62" name="Straight Connector 61">
            <a:extLst>
              <a:ext uri="{FF2B5EF4-FFF2-40B4-BE49-F238E27FC236}">
                <a16:creationId xmlns:a16="http://schemas.microsoft.com/office/drawing/2014/main" id="{525C9688-0727-43E4-9A30-42C5185BAFEA}"/>
              </a:ext>
            </a:extLst>
          </p:cNvPr>
          <p:cNvCxnSpPr/>
          <p:nvPr/>
        </p:nvCxnSpPr>
        <p:spPr>
          <a:xfrm>
            <a:off x="11475757" y="2878859"/>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49BC7FB-14E6-4973-B93E-9FAF9D71E85C}"/>
              </a:ext>
            </a:extLst>
          </p:cNvPr>
          <p:cNvCxnSpPr>
            <a:cxnSpLocks/>
          </p:cNvCxnSpPr>
          <p:nvPr/>
        </p:nvCxnSpPr>
        <p:spPr>
          <a:xfrm>
            <a:off x="10580613" y="2646953"/>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621284-8779-47B1-A1CB-5752084F5E96}"/>
              </a:ext>
            </a:extLst>
          </p:cNvPr>
          <p:cNvCxnSpPr>
            <a:cxnSpLocks/>
          </p:cNvCxnSpPr>
          <p:nvPr/>
        </p:nvCxnSpPr>
        <p:spPr>
          <a:xfrm>
            <a:off x="10592453" y="3319564"/>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693CCBB-BA54-4041-B5D5-9AC8DFEA0A06}"/>
              </a:ext>
            </a:extLst>
          </p:cNvPr>
          <p:cNvCxnSpPr>
            <a:cxnSpLocks/>
          </p:cNvCxnSpPr>
          <p:nvPr/>
        </p:nvCxnSpPr>
        <p:spPr>
          <a:xfrm>
            <a:off x="11650577" y="2640926"/>
            <a:ext cx="1293" cy="237933"/>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1C5068F-63C5-454E-B2B6-16207E8C726A}"/>
              </a:ext>
            </a:extLst>
          </p:cNvPr>
          <p:cNvCxnSpPr/>
          <p:nvPr/>
        </p:nvCxnSpPr>
        <p:spPr>
          <a:xfrm>
            <a:off x="11475757" y="3005065"/>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24E74D5-31C1-4914-BB9B-C8E25B68625D}"/>
              </a:ext>
            </a:extLst>
          </p:cNvPr>
          <p:cNvCxnSpPr>
            <a:cxnSpLocks/>
          </p:cNvCxnSpPr>
          <p:nvPr/>
        </p:nvCxnSpPr>
        <p:spPr>
          <a:xfrm>
            <a:off x="11648310" y="3005065"/>
            <a:ext cx="5931" cy="30688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C888053-4D1B-44C8-946A-1AD13EEC2D27}"/>
              </a:ext>
            </a:extLst>
          </p:cNvPr>
          <p:cNvCxnSpPr/>
          <p:nvPr/>
        </p:nvCxnSpPr>
        <p:spPr>
          <a:xfrm>
            <a:off x="11475757" y="3984604"/>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0F5FD6B-EFB1-4FAC-A153-87FB59F8549E}"/>
              </a:ext>
            </a:extLst>
          </p:cNvPr>
          <p:cNvCxnSpPr>
            <a:cxnSpLocks/>
          </p:cNvCxnSpPr>
          <p:nvPr/>
        </p:nvCxnSpPr>
        <p:spPr>
          <a:xfrm>
            <a:off x="10595666" y="3726505"/>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74EF688-E891-468E-ACD8-6182E62305D1}"/>
              </a:ext>
            </a:extLst>
          </p:cNvPr>
          <p:cNvCxnSpPr>
            <a:cxnSpLocks/>
          </p:cNvCxnSpPr>
          <p:nvPr/>
        </p:nvCxnSpPr>
        <p:spPr>
          <a:xfrm>
            <a:off x="10592453" y="4389590"/>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B334631-0E47-4DD5-9845-F3D68EED9FF7}"/>
              </a:ext>
            </a:extLst>
          </p:cNvPr>
          <p:cNvCxnSpPr>
            <a:cxnSpLocks/>
          </p:cNvCxnSpPr>
          <p:nvPr/>
        </p:nvCxnSpPr>
        <p:spPr>
          <a:xfrm>
            <a:off x="11650577" y="3733649"/>
            <a:ext cx="1293" cy="25095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0D3A356-CDCE-4944-83D2-4BCA4E4802EA}"/>
              </a:ext>
            </a:extLst>
          </p:cNvPr>
          <p:cNvCxnSpPr/>
          <p:nvPr/>
        </p:nvCxnSpPr>
        <p:spPr>
          <a:xfrm>
            <a:off x="11475757" y="4110810"/>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4B321D0-8DF8-4846-9409-CC873ED2ADED}"/>
              </a:ext>
            </a:extLst>
          </p:cNvPr>
          <p:cNvCxnSpPr>
            <a:cxnSpLocks/>
          </p:cNvCxnSpPr>
          <p:nvPr/>
        </p:nvCxnSpPr>
        <p:spPr>
          <a:xfrm flipH="1">
            <a:off x="11650577" y="4110810"/>
            <a:ext cx="1293" cy="27908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229D660-3EA3-487A-B085-8F7E1C55AD79}"/>
              </a:ext>
            </a:extLst>
          </p:cNvPr>
          <p:cNvCxnSpPr/>
          <p:nvPr/>
        </p:nvCxnSpPr>
        <p:spPr>
          <a:xfrm>
            <a:off x="11486068" y="5178265"/>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AD9ACAB-CB9B-4933-AD24-FA16C273B13F}"/>
              </a:ext>
            </a:extLst>
          </p:cNvPr>
          <p:cNvCxnSpPr>
            <a:cxnSpLocks/>
          </p:cNvCxnSpPr>
          <p:nvPr/>
        </p:nvCxnSpPr>
        <p:spPr>
          <a:xfrm>
            <a:off x="10605191" y="4801103"/>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F87836E-4909-4FB1-B919-E165B165BCD8}"/>
              </a:ext>
            </a:extLst>
          </p:cNvPr>
          <p:cNvCxnSpPr>
            <a:cxnSpLocks/>
          </p:cNvCxnSpPr>
          <p:nvPr/>
        </p:nvCxnSpPr>
        <p:spPr>
          <a:xfrm>
            <a:off x="10609908" y="5733269"/>
            <a:ext cx="1071257"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6BE81C4-1EA8-4C1A-AF86-FF0BAE2504C7}"/>
              </a:ext>
            </a:extLst>
          </p:cNvPr>
          <p:cNvCxnSpPr>
            <a:cxnSpLocks/>
          </p:cNvCxnSpPr>
          <p:nvPr/>
        </p:nvCxnSpPr>
        <p:spPr>
          <a:xfrm>
            <a:off x="11661298" y="4805866"/>
            <a:ext cx="883" cy="37239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6D2E840-2637-475C-AD67-068896C64C1A}"/>
              </a:ext>
            </a:extLst>
          </p:cNvPr>
          <p:cNvCxnSpPr/>
          <p:nvPr/>
        </p:nvCxnSpPr>
        <p:spPr>
          <a:xfrm>
            <a:off x="11486068" y="5304471"/>
            <a:ext cx="3459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FE90897-684E-4A07-A05D-0AFF6DC6D79F}"/>
              </a:ext>
            </a:extLst>
          </p:cNvPr>
          <p:cNvCxnSpPr>
            <a:cxnSpLocks/>
          </p:cNvCxnSpPr>
          <p:nvPr/>
        </p:nvCxnSpPr>
        <p:spPr>
          <a:xfrm>
            <a:off x="11662181" y="5304471"/>
            <a:ext cx="4742" cy="41597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9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31</a:t>
            </a:fld>
            <a:endParaRPr lang="en-US" dirty="0"/>
          </a:p>
        </p:txBody>
      </p:sp>
      <p:sp>
        <p:nvSpPr>
          <p:cNvPr id="4" name="Title 3">
            <a:extLst>
              <a:ext uri="{FF2B5EF4-FFF2-40B4-BE49-F238E27FC236}">
                <a16:creationId xmlns:a16="http://schemas.microsoft.com/office/drawing/2014/main" id="{C38468AF-F1C0-4938-90DE-F9827FC6973A}"/>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Results with 100uF Murata</a:t>
            </a:r>
            <a:endParaRPr lang="en-GB" dirty="0"/>
          </a:p>
        </p:txBody>
      </p:sp>
      <p:sp>
        <p:nvSpPr>
          <p:cNvPr id="6" name="Text Placeholder 5">
            <a:extLst>
              <a:ext uri="{FF2B5EF4-FFF2-40B4-BE49-F238E27FC236}">
                <a16:creationId xmlns:a16="http://schemas.microsoft.com/office/drawing/2014/main" id="{984FA3B3-22C4-4D02-BA25-47FC7F2B45A6}"/>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2CE37C77-660D-4825-8FAD-E2D804FE8D9D}"/>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5824709"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Reduce spikes with capacitor across AncAsic Current supply:-</a:t>
            </a:r>
          </a:p>
          <a:p>
            <a:pPr lvl="1"/>
            <a:r>
              <a:rPr lang="en-US" dirty="0">
                <a:latin typeface="Arial" panose="020B0604020202020204" pitchFamily="34" charset="0"/>
                <a:cs typeface="Arial" panose="020B0604020202020204" pitchFamily="34" charset="0"/>
              </a:rPr>
              <a:t>100uF 4v Murata is optimal 0805</a:t>
            </a:r>
          </a:p>
        </p:txBody>
      </p:sp>
      <p:sp>
        <p:nvSpPr>
          <p:cNvPr id="48" name="TextBox 47">
            <a:extLst>
              <a:ext uri="{FF2B5EF4-FFF2-40B4-BE49-F238E27FC236}">
                <a16:creationId xmlns:a16="http://schemas.microsoft.com/office/drawing/2014/main" id="{2413E4A7-4850-4E79-92CF-114D88EF408B}"/>
              </a:ext>
            </a:extLst>
          </p:cNvPr>
          <p:cNvSpPr txBox="1"/>
          <p:nvPr/>
        </p:nvSpPr>
        <p:spPr>
          <a:xfrm>
            <a:off x="9783441" y="3806271"/>
            <a:ext cx="1573024" cy="646331"/>
          </a:xfrm>
          <a:prstGeom prst="rect">
            <a:avLst/>
          </a:prstGeom>
          <a:noFill/>
        </p:spPr>
        <p:txBody>
          <a:bodyPr wrap="square" rtlCol="0">
            <a:spAutoFit/>
          </a:bodyPr>
          <a:lstStyle/>
          <a:p>
            <a:r>
              <a:rPr lang="en-GB" dirty="0">
                <a:solidFill>
                  <a:srgbClr val="FF0000"/>
                </a:solidFill>
              </a:rPr>
              <a:t>AB1 100uF 28mV</a:t>
            </a:r>
          </a:p>
        </p:txBody>
      </p:sp>
      <p:pic>
        <p:nvPicPr>
          <p:cNvPr id="8" name="Picture 7">
            <a:extLst>
              <a:ext uri="{FF2B5EF4-FFF2-40B4-BE49-F238E27FC236}">
                <a16:creationId xmlns:a16="http://schemas.microsoft.com/office/drawing/2014/main" id="{EB5CC9FF-7FFC-4B2E-A036-372BF2FA8A44}"/>
              </a:ext>
            </a:extLst>
          </p:cNvPr>
          <p:cNvPicPr>
            <a:picLocks noChangeAspect="1"/>
          </p:cNvPicPr>
          <p:nvPr/>
        </p:nvPicPr>
        <p:blipFill>
          <a:blip r:embed="rId3"/>
          <a:stretch>
            <a:fillRect/>
          </a:stretch>
        </p:blipFill>
        <p:spPr>
          <a:xfrm>
            <a:off x="2651110" y="2031551"/>
            <a:ext cx="8963211" cy="4329805"/>
          </a:xfrm>
          <a:prstGeom prst="rect">
            <a:avLst/>
          </a:prstGeom>
        </p:spPr>
      </p:pic>
    </p:spTree>
    <p:extLst>
      <p:ext uri="{BB962C8B-B14F-4D97-AF65-F5344CB8AC3E}">
        <p14:creationId xmlns:p14="http://schemas.microsoft.com/office/powerpoint/2010/main" val="1978817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32</a:t>
            </a:fld>
            <a:endParaRPr lang="en-US" dirty="0"/>
          </a:p>
        </p:txBody>
      </p:sp>
      <p:sp>
        <p:nvSpPr>
          <p:cNvPr id="4" name="Title 3">
            <a:extLst>
              <a:ext uri="{FF2B5EF4-FFF2-40B4-BE49-F238E27FC236}">
                <a16:creationId xmlns:a16="http://schemas.microsoft.com/office/drawing/2014/main" id="{0CAD88B0-B53D-43C9-92F6-2FB05FFD048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Results with 100uF Murata…</a:t>
            </a:r>
            <a:endParaRPr lang="en-GB" dirty="0"/>
          </a:p>
        </p:txBody>
      </p:sp>
      <p:sp>
        <p:nvSpPr>
          <p:cNvPr id="6" name="Text Placeholder 5">
            <a:extLst>
              <a:ext uri="{FF2B5EF4-FFF2-40B4-BE49-F238E27FC236}">
                <a16:creationId xmlns:a16="http://schemas.microsoft.com/office/drawing/2014/main" id="{08A5DEAC-773D-4C1A-ADCA-EA8F1DD257E8}"/>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D63CE247-9970-463B-8D43-76FD48E1FD5B}"/>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5824709"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Reduce spikes with capacitor across AncAsic Current supply:-</a:t>
            </a:r>
          </a:p>
          <a:p>
            <a:pPr lvl="1"/>
            <a:r>
              <a:rPr lang="en-US" dirty="0">
                <a:latin typeface="Arial" panose="020B0604020202020204" pitchFamily="34" charset="0"/>
                <a:cs typeface="Arial" panose="020B0604020202020204" pitchFamily="34" charset="0"/>
              </a:rPr>
              <a:t>100uF 4v Murata is optimal 0805</a:t>
            </a:r>
          </a:p>
        </p:txBody>
      </p:sp>
      <p:pic>
        <p:nvPicPr>
          <p:cNvPr id="7" name="Picture 6">
            <a:extLst>
              <a:ext uri="{FF2B5EF4-FFF2-40B4-BE49-F238E27FC236}">
                <a16:creationId xmlns:a16="http://schemas.microsoft.com/office/drawing/2014/main" id="{661084A1-0852-47A7-BFA0-F8A76F5D2523}"/>
              </a:ext>
            </a:extLst>
          </p:cNvPr>
          <p:cNvPicPr>
            <a:picLocks noChangeAspect="1"/>
          </p:cNvPicPr>
          <p:nvPr/>
        </p:nvPicPr>
        <p:blipFill>
          <a:blip r:embed="rId3"/>
          <a:stretch>
            <a:fillRect/>
          </a:stretch>
        </p:blipFill>
        <p:spPr>
          <a:xfrm>
            <a:off x="2655424" y="2020362"/>
            <a:ext cx="8963211" cy="4329805"/>
          </a:xfrm>
          <a:prstGeom prst="rect">
            <a:avLst/>
          </a:prstGeom>
        </p:spPr>
      </p:pic>
      <p:sp>
        <p:nvSpPr>
          <p:cNvPr id="48" name="TextBox 47">
            <a:extLst>
              <a:ext uri="{FF2B5EF4-FFF2-40B4-BE49-F238E27FC236}">
                <a16:creationId xmlns:a16="http://schemas.microsoft.com/office/drawing/2014/main" id="{2413E4A7-4850-4E79-92CF-114D88EF408B}"/>
              </a:ext>
            </a:extLst>
          </p:cNvPr>
          <p:cNvSpPr txBox="1"/>
          <p:nvPr/>
        </p:nvSpPr>
        <p:spPr>
          <a:xfrm>
            <a:off x="9783441" y="3806271"/>
            <a:ext cx="1573024" cy="646331"/>
          </a:xfrm>
          <a:prstGeom prst="rect">
            <a:avLst/>
          </a:prstGeom>
          <a:noFill/>
        </p:spPr>
        <p:txBody>
          <a:bodyPr wrap="square" rtlCol="0">
            <a:spAutoFit/>
          </a:bodyPr>
          <a:lstStyle/>
          <a:p>
            <a:r>
              <a:rPr lang="en-GB" dirty="0">
                <a:solidFill>
                  <a:srgbClr val="FF0000"/>
                </a:solidFill>
              </a:rPr>
              <a:t>AB1 100uF 28mV</a:t>
            </a:r>
          </a:p>
        </p:txBody>
      </p:sp>
    </p:spTree>
    <p:extLst>
      <p:ext uri="{BB962C8B-B14F-4D97-AF65-F5344CB8AC3E}">
        <p14:creationId xmlns:p14="http://schemas.microsoft.com/office/powerpoint/2010/main" val="290388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F05146E-A3CB-4A7B-B99A-1F93BC435B11}"/>
              </a:ext>
            </a:extLst>
          </p:cNvPr>
          <p:cNvPicPr>
            <a:picLocks noChangeAspect="1"/>
          </p:cNvPicPr>
          <p:nvPr/>
        </p:nvPicPr>
        <p:blipFill>
          <a:blip r:embed="rId3"/>
          <a:stretch>
            <a:fillRect/>
          </a:stretch>
        </p:blipFill>
        <p:spPr>
          <a:xfrm>
            <a:off x="3241254" y="1586574"/>
            <a:ext cx="5709491" cy="4190270"/>
          </a:xfrm>
          <a:prstGeom prst="rect">
            <a:avLst/>
          </a:prstGeom>
        </p:spPr>
      </p:pic>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33</a:t>
            </a:fld>
            <a:endParaRPr lang="en-US" dirty="0"/>
          </a:p>
        </p:txBody>
      </p:sp>
      <p:sp>
        <p:nvSpPr>
          <p:cNvPr id="4" name="Title 3">
            <a:extLst>
              <a:ext uri="{FF2B5EF4-FFF2-40B4-BE49-F238E27FC236}">
                <a16:creationId xmlns:a16="http://schemas.microsoft.com/office/drawing/2014/main" id="{DC6D539E-5216-46F5-901B-2C89918CF0F0}"/>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100uF Murata</a:t>
            </a:r>
            <a:endParaRPr lang="en-GB" dirty="0"/>
          </a:p>
        </p:txBody>
      </p:sp>
      <p:sp>
        <p:nvSpPr>
          <p:cNvPr id="6" name="Text Placeholder 5">
            <a:extLst>
              <a:ext uri="{FF2B5EF4-FFF2-40B4-BE49-F238E27FC236}">
                <a16:creationId xmlns:a16="http://schemas.microsoft.com/office/drawing/2014/main" id="{F5337C77-9392-476C-8F0E-CB605BFE3721}"/>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B771C582-FC2D-4826-BDA9-74C53BC1B5AD}"/>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5824709" cy="4865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Arial" panose="020B0604020202020204" pitchFamily="34" charset="0"/>
                <a:cs typeface="Arial" panose="020B0604020202020204" pitchFamily="34" charset="0"/>
              </a:rPr>
              <a:t>To get &gt;= 100uF	</a:t>
            </a:r>
          </a:p>
          <a:p>
            <a:pPr lvl="1"/>
            <a:r>
              <a:rPr lang="en-US" dirty="0">
                <a:latin typeface="Arial" panose="020B0604020202020204" pitchFamily="34" charset="0"/>
                <a:cs typeface="Arial" panose="020B0604020202020204" pitchFamily="34" charset="0"/>
              </a:rPr>
              <a:t>Requires a 220u 4v 1206 to give 144uF</a:t>
            </a:r>
          </a:p>
        </p:txBody>
      </p:sp>
    </p:spTree>
    <p:extLst>
      <p:ext uri="{BB962C8B-B14F-4D97-AF65-F5344CB8AC3E}">
        <p14:creationId xmlns:p14="http://schemas.microsoft.com/office/powerpoint/2010/main" val="127897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BD6D74-8339-4272-9D36-2AE3C5D43955}"/>
              </a:ext>
            </a:extLst>
          </p:cNvPr>
          <p:cNvSpPr>
            <a:spLocks noGrp="1"/>
          </p:cNvSpPr>
          <p:nvPr>
            <p:ph type="sldNum" sz="quarter" idx="4"/>
          </p:nvPr>
        </p:nvSpPr>
        <p:spPr/>
        <p:txBody>
          <a:bodyPr/>
          <a:lstStyle/>
          <a:p>
            <a:pPr algn="ctr"/>
            <a:fld id="{933A556B-7C63-244D-9B7C-B0EA8042B330}" type="slidenum">
              <a:rPr lang="en-US" smtClean="0"/>
              <a:pPr algn="ctr"/>
              <a:t>34</a:t>
            </a:fld>
            <a:endParaRPr lang="en-US" dirty="0"/>
          </a:p>
        </p:txBody>
      </p:sp>
      <p:sp>
        <p:nvSpPr>
          <p:cNvPr id="4" name="Title 3">
            <a:extLst>
              <a:ext uri="{FF2B5EF4-FFF2-40B4-BE49-F238E27FC236}">
                <a16:creationId xmlns:a16="http://schemas.microsoft.com/office/drawing/2014/main" id="{D5EEB3DF-CFB5-4AE1-836A-A05740A47328}"/>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Simulation Results with OVP</a:t>
            </a:r>
            <a:endParaRPr lang="en-GB" dirty="0"/>
          </a:p>
        </p:txBody>
      </p:sp>
      <p:sp>
        <p:nvSpPr>
          <p:cNvPr id="8" name="Text Placeholder 7">
            <a:extLst>
              <a:ext uri="{FF2B5EF4-FFF2-40B4-BE49-F238E27FC236}">
                <a16:creationId xmlns:a16="http://schemas.microsoft.com/office/drawing/2014/main" id="{F4C2DF94-3ED0-49C2-9DDE-4C644498560B}"/>
              </a:ext>
            </a:extLst>
          </p:cNvPr>
          <p:cNvSpPr>
            <a:spLocks noGrp="1"/>
          </p:cNvSpPr>
          <p:nvPr>
            <p:ph type="body" sz="quarter" idx="10"/>
          </p:nvPr>
        </p:nvSpPr>
        <p:spPr/>
        <p:txBody>
          <a:bodyPr/>
          <a:lstStyle/>
          <a:p>
            <a:endParaRPr lang="en-GB"/>
          </a:p>
        </p:txBody>
      </p:sp>
      <p:sp>
        <p:nvSpPr>
          <p:cNvPr id="16" name="Text Placeholder 15">
            <a:extLst>
              <a:ext uri="{FF2B5EF4-FFF2-40B4-BE49-F238E27FC236}">
                <a16:creationId xmlns:a16="http://schemas.microsoft.com/office/drawing/2014/main" id="{18FB36C1-1006-45C0-947E-F9366AED13A2}"/>
              </a:ext>
            </a:extLst>
          </p:cNvPr>
          <p:cNvSpPr>
            <a:spLocks noGrp="1"/>
          </p:cNvSpPr>
          <p:nvPr>
            <p:ph type="body" sz="quarter" idx="11"/>
          </p:nvPr>
        </p:nvSpPr>
        <p:spPr/>
        <p:txBody>
          <a:bodyPr/>
          <a:lstStyle/>
          <a:p>
            <a:endParaRPr lang="en-GB"/>
          </a:p>
        </p:txBody>
      </p:sp>
      <p:sp>
        <p:nvSpPr>
          <p:cNvPr id="11" name="Content Placeholder 5">
            <a:extLst>
              <a:ext uri="{FF2B5EF4-FFF2-40B4-BE49-F238E27FC236}">
                <a16:creationId xmlns:a16="http://schemas.microsoft.com/office/drawing/2014/main" id="{10CE7A1E-C218-4522-ACC1-82A30EA4BB1F}"/>
              </a:ext>
            </a:extLst>
          </p:cNvPr>
          <p:cNvSpPr txBox="1">
            <a:spLocks/>
          </p:cNvSpPr>
          <p:nvPr/>
        </p:nvSpPr>
        <p:spPr>
          <a:xfrm>
            <a:off x="462579" y="975365"/>
            <a:ext cx="10780317" cy="69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OVPs take excess current during start-up protecting the SLDO from overvoltage.</a:t>
            </a:r>
          </a:p>
        </p:txBody>
      </p:sp>
      <p:grpSp>
        <p:nvGrpSpPr>
          <p:cNvPr id="6" name="Group 5">
            <a:extLst>
              <a:ext uri="{FF2B5EF4-FFF2-40B4-BE49-F238E27FC236}">
                <a16:creationId xmlns:a16="http://schemas.microsoft.com/office/drawing/2014/main" id="{58660A77-E68C-4A2A-AAEF-6AEA59164014}"/>
              </a:ext>
            </a:extLst>
          </p:cNvPr>
          <p:cNvGrpSpPr/>
          <p:nvPr/>
        </p:nvGrpSpPr>
        <p:grpSpPr>
          <a:xfrm>
            <a:off x="2461240" y="1418898"/>
            <a:ext cx="9730760" cy="5080260"/>
            <a:chOff x="2690736" y="1784039"/>
            <a:chExt cx="9501264" cy="4589719"/>
          </a:xfrm>
        </p:grpSpPr>
        <p:pic>
          <p:nvPicPr>
            <p:cNvPr id="5" name="Picture 4">
              <a:extLst>
                <a:ext uri="{FF2B5EF4-FFF2-40B4-BE49-F238E27FC236}">
                  <a16:creationId xmlns:a16="http://schemas.microsoft.com/office/drawing/2014/main" id="{276F158C-00E6-4102-80A4-E0EC48113510}"/>
                </a:ext>
              </a:extLst>
            </p:cNvPr>
            <p:cNvPicPr>
              <a:picLocks noChangeAspect="1"/>
            </p:cNvPicPr>
            <p:nvPr/>
          </p:nvPicPr>
          <p:blipFill>
            <a:blip r:embed="rId3"/>
            <a:stretch>
              <a:fillRect/>
            </a:stretch>
          </p:blipFill>
          <p:spPr>
            <a:xfrm>
              <a:off x="2690736" y="1784039"/>
              <a:ext cx="9501264" cy="4589719"/>
            </a:xfrm>
            <a:prstGeom prst="rect">
              <a:avLst/>
            </a:prstGeom>
          </p:spPr>
        </p:pic>
        <p:sp>
          <p:nvSpPr>
            <p:cNvPr id="9" name="TextBox 8">
              <a:extLst>
                <a:ext uri="{FF2B5EF4-FFF2-40B4-BE49-F238E27FC236}">
                  <a16:creationId xmlns:a16="http://schemas.microsoft.com/office/drawing/2014/main" id="{264194AD-F3AA-4A45-8495-AD776F17DED1}"/>
                </a:ext>
              </a:extLst>
            </p:cNvPr>
            <p:cNvSpPr txBox="1"/>
            <p:nvPr/>
          </p:nvSpPr>
          <p:spPr>
            <a:xfrm>
              <a:off x="6229450" y="2702702"/>
              <a:ext cx="598106" cy="307777"/>
            </a:xfrm>
            <a:prstGeom prst="rect">
              <a:avLst/>
            </a:prstGeom>
            <a:noFill/>
          </p:spPr>
          <p:txBody>
            <a:bodyPr wrap="square" rtlCol="0">
              <a:spAutoFit/>
            </a:bodyPr>
            <a:lstStyle/>
            <a:p>
              <a:r>
                <a:rPr lang="en-GB" sz="1400" dirty="0">
                  <a:solidFill>
                    <a:srgbClr val="00B050"/>
                  </a:solidFill>
                </a:rPr>
                <a:t>OVP0 </a:t>
              </a:r>
            </a:p>
          </p:txBody>
        </p:sp>
        <p:sp>
          <p:nvSpPr>
            <p:cNvPr id="10" name="TextBox 9">
              <a:extLst>
                <a:ext uri="{FF2B5EF4-FFF2-40B4-BE49-F238E27FC236}">
                  <a16:creationId xmlns:a16="http://schemas.microsoft.com/office/drawing/2014/main" id="{11CC75BF-9F5C-4CC9-B892-33C52F96301B}"/>
                </a:ext>
              </a:extLst>
            </p:cNvPr>
            <p:cNvSpPr txBox="1"/>
            <p:nvPr/>
          </p:nvSpPr>
          <p:spPr>
            <a:xfrm>
              <a:off x="9173007" y="2702701"/>
              <a:ext cx="598109" cy="307777"/>
            </a:xfrm>
            <a:prstGeom prst="rect">
              <a:avLst/>
            </a:prstGeom>
            <a:noFill/>
          </p:spPr>
          <p:txBody>
            <a:bodyPr wrap="square" rtlCol="0">
              <a:spAutoFit/>
            </a:bodyPr>
            <a:lstStyle/>
            <a:p>
              <a:r>
                <a:rPr lang="en-GB" sz="1400" dirty="0">
                  <a:solidFill>
                    <a:srgbClr val="FF0000"/>
                  </a:solidFill>
                </a:rPr>
                <a:t>OVP2</a:t>
              </a:r>
              <a:endParaRPr lang="en-GB" sz="1400" dirty="0">
                <a:solidFill>
                  <a:srgbClr val="00B050"/>
                </a:solidFill>
              </a:endParaRPr>
            </a:p>
          </p:txBody>
        </p:sp>
        <p:sp>
          <p:nvSpPr>
            <p:cNvPr id="12" name="TextBox 11">
              <a:extLst>
                <a:ext uri="{FF2B5EF4-FFF2-40B4-BE49-F238E27FC236}">
                  <a16:creationId xmlns:a16="http://schemas.microsoft.com/office/drawing/2014/main" id="{6946E973-EAC0-46AE-A2B7-68E09444EFF0}"/>
                </a:ext>
              </a:extLst>
            </p:cNvPr>
            <p:cNvSpPr txBox="1"/>
            <p:nvPr/>
          </p:nvSpPr>
          <p:spPr>
            <a:xfrm>
              <a:off x="7701228" y="2700569"/>
              <a:ext cx="598107" cy="307777"/>
            </a:xfrm>
            <a:prstGeom prst="rect">
              <a:avLst/>
            </a:prstGeom>
            <a:noFill/>
          </p:spPr>
          <p:txBody>
            <a:bodyPr wrap="square" rtlCol="0">
              <a:spAutoFit/>
            </a:bodyPr>
            <a:lstStyle/>
            <a:p>
              <a:r>
                <a:rPr lang="en-GB" sz="1400" dirty="0">
                  <a:solidFill>
                    <a:srgbClr val="FFC000"/>
                  </a:solidFill>
                </a:rPr>
                <a:t>OVP1 </a:t>
              </a:r>
            </a:p>
          </p:txBody>
        </p:sp>
        <p:sp>
          <p:nvSpPr>
            <p:cNvPr id="13" name="TextBox 12">
              <a:extLst>
                <a:ext uri="{FF2B5EF4-FFF2-40B4-BE49-F238E27FC236}">
                  <a16:creationId xmlns:a16="http://schemas.microsoft.com/office/drawing/2014/main" id="{134CE709-B3A6-47E5-9AF4-FD9F91B21598}"/>
                </a:ext>
              </a:extLst>
            </p:cNvPr>
            <p:cNvSpPr txBox="1"/>
            <p:nvPr/>
          </p:nvSpPr>
          <p:spPr>
            <a:xfrm>
              <a:off x="10644787" y="2702702"/>
              <a:ext cx="598109" cy="307777"/>
            </a:xfrm>
            <a:prstGeom prst="rect">
              <a:avLst/>
            </a:prstGeom>
            <a:noFill/>
          </p:spPr>
          <p:txBody>
            <a:bodyPr wrap="square" rtlCol="0">
              <a:spAutoFit/>
            </a:bodyPr>
            <a:lstStyle/>
            <a:p>
              <a:r>
                <a:rPr lang="en-GB" sz="1400" dirty="0">
                  <a:solidFill>
                    <a:schemeClr val="accent6">
                      <a:lumMod val="60000"/>
                      <a:lumOff val="40000"/>
                    </a:schemeClr>
                  </a:solidFill>
                </a:rPr>
                <a:t>OVP3</a:t>
              </a:r>
            </a:p>
          </p:txBody>
        </p:sp>
      </p:grpSp>
      <p:sp>
        <p:nvSpPr>
          <p:cNvPr id="14" name="TextBox 13">
            <a:extLst>
              <a:ext uri="{FF2B5EF4-FFF2-40B4-BE49-F238E27FC236}">
                <a16:creationId xmlns:a16="http://schemas.microsoft.com/office/drawing/2014/main" id="{D56941DC-25E9-4BB9-91E7-11A43BCE2E0B}"/>
              </a:ext>
            </a:extLst>
          </p:cNvPr>
          <p:cNvSpPr txBox="1"/>
          <p:nvPr/>
        </p:nvSpPr>
        <p:spPr>
          <a:xfrm>
            <a:off x="4146190" y="1938537"/>
            <a:ext cx="1427307" cy="307777"/>
          </a:xfrm>
          <a:prstGeom prst="rect">
            <a:avLst/>
          </a:prstGeom>
          <a:noFill/>
        </p:spPr>
        <p:txBody>
          <a:bodyPr wrap="square" rtlCol="0">
            <a:spAutoFit/>
          </a:bodyPr>
          <a:lstStyle/>
          <a:p>
            <a:r>
              <a:rPr lang="en-GB" sz="1400" dirty="0">
                <a:solidFill>
                  <a:srgbClr val="FFFF00"/>
                </a:solidFill>
              </a:rPr>
              <a:t>1.97A to 33mA </a:t>
            </a:r>
          </a:p>
        </p:txBody>
      </p:sp>
      <p:cxnSp>
        <p:nvCxnSpPr>
          <p:cNvPr id="15" name="Straight Arrow Connector 14">
            <a:extLst>
              <a:ext uri="{FF2B5EF4-FFF2-40B4-BE49-F238E27FC236}">
                <a16:creationId xmlns:a16="http://schemas.microsoft.com/office/drawing/2014/main" id="{3E01697B-1182-48DD-949E-48B149694B1F}"/>
              </a:ext>
            </a:extLst>
          </p:cNvPr>
          <p:cNvCxnSpPr>
            <a:cxnSpLocks/>
            <a:stCxn id="14" idx="3"/>
          </p:cNvCxnSpPr>
          <p:nvPr/>
        </p:nvCxnSpPr>
        <p:spPr>
          <a:xfrm>
            <a:off x="5573497" y="2092426"/>
            <a:ext cx="911386" cy="79558"/>
          </a:xfrm>
          <a:prstGeom prst="straightConnector1">
            <a:avLst/>
          </a:prstGeom>
          <a:ln w="285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8A1002DD-A8C3-4373-A852-F5AE99C839F0}"/>
              </a:ext>
            </a:extLst>
          </p:cNvPr>
          <p:cNvCxnSpPr>
            <a:cxnSpLocks/>
            <a:stCxn id="14" idx="3"/>
          </p:cNvCxnSpPr>
          <p:nvPr/>
        </p:nvCxnSpPr>
        <p:spPr>
          <a:xfrm>
            <a:off x="5573497" y="2092426"/>
            <a:ext cx="2019260" cy="670331"/>
          </a:xfrm>
          <a:prstGeom prst="straightConnector1">
            <a:avLst/>
          </a:prstGeom>
          <a:ln w="28575">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4158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851A6-5370-4E53-B225-4425BFF70F49}"/>
              </a:ext>
            </a:extLst>
          </p:cNvPr>
          <p:cNvSpPr>
            <a:spLocks noGrp="1"/>
          </p:cNvSpPr>
          <p:nvPr>
            <p:ph type="ctrTitle"/>
          </p:nvPr>
        </p:nvSpPr>
        <p:spPr/>
        <p:txBody>
          <a:bodyPr/>
          <a:lstStyle/>
          <a:p>
            <a:r>
              <a:rPr lang="en-GB" sz="6000" b="1" dirty="0">
                <a:latin typeface="Arial" panose="020B0604020202020204" pitchFamily="34" charset="0"/>
                <a:cs typeface="Arial" panose="020B0604020202020204" pitchFamily="34" charset="0"/>
              </a:rPr>
              <a:t>Conclusion</a:t>
            </a:r>
            <a:br>
              <a:rPr lang="en-GB" sz="6000" b="1" dirty="0">
                <a:latin typeface="Arial" panose="020B0604020202020204" pitchFamily="34" charset="0"/>
                <a:cs typeface="Arial" panose="020B0604020202020204" pitchFamily="34" charset="0"/>
              </a:rPr>
            </a:br>
            <a:endParaRPr lang="en-GB" dirty="0"/>
          </a:p>
        </p:txBody>
      </p:sp>
      <p:sp>
        <p:nvSpPr>
          <p:cNvPr id="4" name="Subtitle 3">
            <a:extLst>
              <a:ext uri="{FF2B5EF4-FFF2-40B4-BE49-F238E27FC236}">
                <a16:creationId xmlns:a16="http://schemas.microsoft.com/office/drawing/2014/main" id="{A2166A86-8DD7-4B3D-B4C6-9F0A26C3F135}"/>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3BF62041-258A-4AA7-BA0D-F2B90F335C82}"/>
              </a:ext>
            </a:extLst>
          </p:cNvPr>
          <p:cNvSpPr>
            <a:spLocks noGrp="1"/>
          </p:cNvSpPr>
          <p:nvPr>
            <p:ph type="body" sz="quarter" idx="10"/>
          </p:nvPr>
        </p:nvSpPr>
        <p:spPr/>
        <p:txBody>
          <a:bodyPr/>
          <a:lstStyle/>
          <a:p>
            <a:endParaRPr lang="en-GB"/>
          </a:p>
        </p:txBody>
      </p:sp>
      <p:sp>
        <p:nvSpPr>
          <p:cNvPr id="2" name="Slide Number Placeholder 1">
            <a:extLst>
              <a:ext uri="{FF2B5EF4-FFF2-40B4-BE49-F238E27FC236}">
                <a16:creationId xmlns:a16="http://schemas.microsoft.com/office/drawing/2014/main" id="{18134E8B-96B1-4F7D-BEBA-A4CE39616153}"/>
              </a:ext>
            </a:extLst>
          </p:cNvPr>
          <p:cNvSpPr>
            <a:spLocks noGrp="1"/>
          </p:cNvSpPr>
          <p:nvPr>
            <p:ph type="sldNum" sz="quarter" idx="4294967295"/>
          </p:nvPr>
        </p:nvSpPr>
        <p:spPr>
          <a:xfrm>
            <a:off x="11758613" y="6316663"/>
            <a:ext cx="433387" cy="365125"/>
          </a:xfrm>
        </p:spPr>
        <p:txBody>
          <a:bodyPr/>
          <a:lstStyle/>
          <a:p>
            <a:pPr algn="ctr"/>
            <a:fld id="{933A556B-7C63-244D-9B7C-B0EA8042B330}" type="slidenum">
              <a:rPr lang="en-US" smtClean="0"/>
              <a:pPr algn="ctr"/>
              <a:t>35</a:t>
            </a:fld>
            <a:endParaRPr lang="en-US" dirty="0"/>
          </a:p>
        </p:txBody>
      </p:sp>
    </p:spTree>
    <p:extLst>
      <p:ext uri="{BB962C8B-B14F-4D97-AF65-F5344CB8AC3E}">
        <p14:creationId xmlns:p14="http://schemas.microsoft.com/office/powerpoint/2010/main" val="2781209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CAF51-886D-4144-9920-A6A235C81CEF}"/>
              </a:ext>
            </a:extLst>
          </p:cNvPr>
          <p:cNvSpPr>
            <a:spLocks noGrp="1"/>
          </p:cNvSpPr>
          <p:nvPr>
            <p:ph type="sldNum" sz="quarter" idx="4"/>
          </p:nvPr>
        </p:nvSpPr>
        <p:spPr/>
        <p:txBody>
          <a:bodyPr/>
          <a:lstStyle/>
          <a:p>
            <a:pPr algn="ctr"/>
            <a:fld id="{933A556B-7C63-244D-9B7C-B0EA8042B330}" type="slidenum">
              <a:rPr lang="en-US" smtClean="0"/>
              <a:pPr algn="ctr"/>
              <a:t>36</a:t>
            </a:fld>
            <a:endParaRPr lang="en-US" dirty="0"/>
          </a:p>
        </p:txBody>
      </p:sp>
      <p:sp>
        <p:nvSpPr>
          <p:cNvPr id="3" name="Title 2">
            <a:extLst>
              <a:ext uri="{FF2B5EF4-FFF2-40B4-BE49-F238E27FC236}">
                <a16:creationId xmlns:a16="http://schemas.microsoft.com/office/drawing/2014/main" id="{9E0C12BB-C133-48C8-AEE3-CD3AEDED8C29}"/>
              </a:ext>
            </a:extLst>
          </p:cNvPr>
          <p:cNvSpPr>
            <a:spLocks noGrp="1"/>
          </p:cNvSpPr>
          <p:nvPr>
            <p:ph type="title"/>
          </p:nvPr>
        </p:nvSpPr>
        <p:spPr/>
        <p:txBody>
          <a:bodyPr/>
          <a:lstStyle/>
          <a:p>
            <a:r>
              <a:rPr lang="en-GB" dirty="0"/>
              <a:t>Conclusion</a:t>
            </a:r>
          </a:p>
        </p:txBody>
      </p:sp>
      <p:sp>
        <p:nvSpPr>
          <p:cNvPr id="4" name="Content Placeholder 3">
            <a:extLst>
              <a:ext uri="{FF2B5EF4-FFF2-40B4-BE49-F238E27FC236}">
                <a16:creationId xmlns:a16="http://schemas.microsoft.com/office/drawing/2014/main" id="{57BC1DDC-9057-4842-89F3-E913DE71A860}"/>
              </a:ext>
            </a:extLst>
          </p:cNvPr>
          <p:cNvSpPr>
            <a:spLocks noGrp="1"/>
          </p:cNvSpPr>
          <p:nvPr>
            <p:ph idx="1"/>
          </p:nvPr>
        </p:nvSpPr>
        <p:spPr/>
        <p:txBody>
          <a:bodyPr/>
          <a:lstStyle/>
          <a:p>
            <a:r>
              <a:rPr lang="en-GB" sz="2400" dirty="0">
                <a:latin typeface="Arial" panose="020B0604020202020204" pitchFamily="34" charset="0"/>
                <a:ea typeface="Calibri" panose="020F0502020204030204" pitchFamily="34" charset="0"/>
                <a:cs typeface="Arial" panose="020B0604020202020204" pitchFamily="34" charset="0"/>
              </a:rPr>
              <a:t>Builds on Iain’s existing work on one </a:t>
            </a:r>
            <a:r>
              <a:rPr lang="en-GB" sz="2400" dirty="0" err="1">
                <a:latin typeface="Arial" panose="020B0604020202020204" pitchFamily="34" charset="0"/>
                <a:ea typeface="Calibri" panose="020F0502020204030204" pitchFamily="34" charset="0"/>
                <a:cs typeface="Arial" panose="020B0604020202020204" pitchFamily="34" charset="0"/>
              </a:rPr>
              <a:t>AncASIC</a:t>
            </a:r>
            <a:r>
              <a:rPr lang="en-GB" sz="2400" dirty="0">
                <a:latin typeface="Arial" panose="020B0604020202020204" pitchFamily="34" charset="0"/>
                <a:ea typeface="Calibri" panose="020F0502020204030204" pitchFamily="34" charset="0"/>
                <a:cs typeface="Arial" panose="020B0604020202020204" pitchFamily="34" charset="0"/>
              </a:rPr>
              <a:t> powering</a:t>
            </a:r>
          </a:p>
          <a:p>
            <a:pPr lvl="1"/>
            <a:r>
              <a:rPr lang="en-US" sz="2000" dirty="0">
                <a:latin typeface="Arial" panose="020B0604020202020204" pitchFamily="34" charset="0"/>
                <a:cs typeface="Arial" panose="020B0604020202020204" pitchFamily="34" charset="0"/>
              </a:rPr>
              <a:t>Iain’s talk June 23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2025 WP1 Designer’s Meeting</a:t>
            </a:r>
            <a:endParaRPr lang="en-GB" sz="2400" dirty="0">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US" sz="2000" dirty="0">
                <a:latin typeface="Arial" panose="020B0604020202020204" pitchFamily="34" charset="0"/>
                <a:cs typeface="Arial" panose="020B0604020202020204" pitchFamily="34" charset="0"/>
                <a:hlinkClick r:id="rId2"/>
              </a:rPr>
              <a:t>https://indico.bnl.gov/event/28508/#43-powering-discussion</a:t>
            </a:r>
            <a:endParaRPr lang="en-US" sz="2000" dirty="0">
              <a:latin typeface="Arial" panose="020B0604020202020204" pitchFamily="34" charset="0"/>
              <a:cs typeface="Arial" panose="020B0604020202020204" pitchFamily="34" charset="0"/>
            </a:endParaRPr>
          </a:p>
          <a:p>
            <a:r>
              <a:rPr lang="en-GB" dirty="0"/>
              <a:t>The OVP function enables the SLDO to operate under fault conditions and also allows start-up of the serial chain with full operation current (Max 3A) successfully.</a:t>
            </a:r>
          </a:p>
          <a:p>
            <a:r>
              <a:rPr lang="en-GB" dirty="0"/>
              <a:t>U</a:t>
            </a:r>
            <a:r>
              <a:rPr lang="en-GB" dirty="0">
                <a:effectLst/>
              </a:rPr>
              <a:t>pgrades to the next version:-</a:t>
            </a:r>
          </a:p>
          <a:p>
            <a:pPr lvl="1"/>
            <a:r>
              <a:rPr lang="en-GB" dirty="0">
                <a:effectLst/>
                <a:latin typeface="Segoe UI" panose="020B0502040204020203" pitchFamily="34" charset="0"/>
              </a:rPr>
              <a:t>Improve the pre-reg to be more immune to overvoltage.</a:t>
            </a:r>
            <a:endParaRPr lang="en-GB" dirty="0">
              <a:effectLst/>
              <a:latin typeface="Arial" panose="020B0604020202020204" pitchFamily="34" charset="0"/>
            </a:endParaRPr>
          </a:p>
          <a:p>
            <a:pPr lvl="1"/>
            <a:r>
              <a:rPr lang="en-GB" dirty="0">
                <a:latin typeface="Segoe UI" panose="020B0502040204020203" pitchFamily="34" charset="0"/>
              </a:rPr>
              <a:t>Provide an </a:t>
            </a:r>
            <a:r>
              <a:rPr lang="en-GB" dirty="0">
                <a:effectLst/>
                <a:latin typeface="Segoe UI" panose="020B0502040204020203" pitchFamily="34" charset="0"/>
              </a:rPr>
              <a:t>OVP triggered status to the AncBrain</a:t>
            </a:r>
          </a:p>
          <a:p>
            <a:pPr lvl="1"/>
            <a:r>
              <a:rPr lang="en-GB" dirty="0">
                <a:effectLst/>
                <a:latin typeface="Arial" panose="020B0604020202020204" pitchFamily="34" charset="0"/>
              </a:rPr>
              <a:t>Change the Temperature specification of the </a:t>
            </a:r>
            <a:r>
              <a:rPr lang="en-GB" dirty="0" err="1">
                <a:effectLst/>
                <a:latin typeface="Arial" panose="020B0604020202020204" pitchFamily="34" charset="0"/>
              </a:rPr>
              <a:t>AnCAsic</a:t>
            </a:r>
            <a:r>
              <a:rPr lang="en-GB" dirty="0">
                <a:effectLst/>
                <a:latin typeface="Arial" panose="020B0604020202020204" pitchFamily="34" charset="0"/>
              </a:rPr>
              <a:t> to 10°C to 60°C</a:t>
            </a:r>
          </a:p>
          <a:p>
            <a:endParaRPr lang="en-GB" dirty="0"/>
          </a:p>
        </p:txBody>
      </p:sp>
      <p:sp>
        <p:nvSpPr>
          <p:cNvPr id="5" name="Text Placeholder 4">
            <a:extLst>
              <a:ext uri="{FF2B5EF4-FFF2-40B4-BE49-F238E27FC236}">
                <a16:creationId xmlns:a16="http://schemas.microsoft.com/office/drawing/2014/main" id="{C0D30D53-BB82-4BDF-8347-73FCCECE88F5}"/>
              </a:ext>
            </a:extLst>
          </p:cNvPr>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74F7E83A-AC52-4D75-8278-E1177CC4AA91}"/>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9646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497F29-4B08-4495-B0E8-48506E90A790}"/>
              </a:ext>
            </a:extLst>
          </p:cNvPr>
          <p:cNvSpPr>
            <a:spLocks noGrp="1"/>
          </p:cNvSpPr>
          <p:nvPr>
            <p:ph type="sldNum" sz="quarter" idx="4"/>
          </p:nvPr>
        </p:nvSpPr>
        <p:spPr/>
        <p:txBody>
          <a:bodyPr/>
          <a:lstStyle/>
          <a:p>
            <a:pPr algn="ctr"/>
            <a:fld id="{933A556B-7C63-244D-9B7C-B0EA8042B330}" type="slidenum">
              <a:rPr lang="en-US" smtClean="0"/>
              <a:pPr algn="ctr"/>
              <a:t>4</a:t>
            </a:fld>
            <a:endParaRPr lang="en-US" dirty="0"/>
          </a:p>
        </p:txBody>
      </p:sp>
      <p:sp>
        <p:nvSpPr>
          <p:cNvPr id="2" name="Title 1">
            <a:extLst>
              <a:ext uri="{FF2B5EF4-FFF2-40B4-BE49-F238E27FC236}">
                <a16:creationId xmlns:a16="http://schemas.microsoft.com/office/drawing/2014/main" id="{D6E9F7ED-45C0-DF6B-96C3-CA5058DC820D}"/>
              </a:ext>
            </a:extLst>
          </p:cNvPr>
          <p:cNvSpPr>
            <a:spLocks noGrp="1"/>
          </p:cNvSpPr>
          <p:nvPr>
            <p:ph type="title"/>
          </p:nvPr>
        </p:nvSpPr>
        <p:spPr>
          <a:prstGeom prst="rect">
            <a:avLst/>
          </a:prstGeom>
        </p:spPr>
        <p:txBody>
          <a:bodyPr>
            <a:normAutofit/>
          </a:bodyPr>
          <a:lstStyle/>
          <a:p>
            <a:r>
              <a:rPr lang="en-IT" dirty="0"/>
              <a:t>Failure modes of SVT SP chain with SLDO </a:t>
            </a:r>
          </a:p>
        </p:txBody>
      </p:sp>
      <p:sp>
        <p:nvSpPr>
          <p:cNvPr id="5" name="Content Placeholder 4">
            <a:extLst>
              <a:ext uri="{FF2B5EF4-FFF2-40B4-BE49-F238E27FC236}">
                <a16:creationId xmlns:a16="http://schemas.microsoft.com/office/drawing/2014/main" id="{82E268CA-614D-6061-C5FD-32FC26634215}"/>
              </a:ext>
            </a:extLst>
          </p:cNvPr>
          <p:cNvSpPr>
            <a:spLocks noGrp="1"/>
          </p:cNvSpPr>
          <p:nvPr>
            <p:ph idx="1"/>
          </p:nvPr>
        </p:nvSpPr>
        <p:spPr>
          <a:xfrm>
            <a:off x="462579" y="975365"/>
            <a:ext cx="5633421" cy="4865858"/>
          </a:xfrm>
        </p:spPr>
        <p:txBody>
          <a:bodyPr/>
          <a:lstStyle/>
          <a:p>
            <a:pPr marL="457200" indent="-457200">
              <a:buFont typeface="+mj-lt"/>
              <a:buAutoNum type="arabicPeriod"/>
            </a:pPr>
            <a:r>
              <a:rPr lang="en-IT" sz="1600" dirty="0"/>
              <a:t>A SLDO behaves as an open circuit</a:t>
            </a:r>
          </a:p>
          <a:p>
            <a:pPr marL="457200" indent="-457200">
              <a:buFont typeface="+mj-lt"/>
              <a:buAutoNum type="arabicPeriod"/>
            </a:pPr>
            <a:r>
              <a:rPr lang="en-IT" sz="1600" dirty="0"/>
              <a:t>A SLDO develops a short</a:t>
            </a:r>
          </a:p>
          <a:p>
            <a:pPr marL="457200" indent="-457200">
              <a:buFont typeface="+mj-lt"/>
              <a:buAutoNum type="arabicPeriod"/>
            </a:pPr>
            <a:r>
              <a:rPr lang="en-IT" sz="1600" dirty="0"/>
              <a:t>The load develops a short</a:t>
            </a:r>
            <a:endParaRPr lang="en-GB" sz="1600" dirty="0"/>
          </a:p>
          <a:p>
            <a:r>
              <a:rPr lang="en-GB" sz="1800" spc="-100" dirty="0">
                <a:cs typeface="Arial" panose="020B0604020202020204" pitchFamily="34" charset="0"/>
              </a:rPr>
              <a:t>Over-voltage  Protection is required to service the failure modes.</a:t>
            </a:r>
          </a:p>
          <a:p>
            <a:pPr marL="0" indent="0">
              <a:buNone/>
            </a:pPr>
            <a:endParaRPr lang="en-GB" sz="1600" dirty="0"/>
          </a:p>
        </p:txBody>
      </p:sp>
      <p:sp>
        <p:nvSpPr>
          <p:cNvPr id="7" name="Text Placeholder 6">
            <a:extLst>
              <a:ext uri="{FF2B5EF4-FFF2-40B4-BE49-F238E27FC236}">
                <a16:creationId xmlns:a16="http://schemas.microsoft.com/office/drawing/2014/main" id="{E0E1A7A9-640A-48BE-A6DD-647E0B8E996E}"/>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BFF69F08-D884-4364-AF2B-63B038F85B52}"/>
              </a:ext>
            </a:extLst>
          </p:cNvPr>
          <p:cNvSpPr>
            <a:spLocks noGrp="1"/>
          </p:cNvSpPr>
          <p:nvPr>
            <p:ph type="body" sz="quarter" idx="11"/>
          </p:nvPr>
        </p:nvSpPr>
        <p:spPr/>
        <p:txBody>
          <a:bodyPr/>
          <a:lstStyle/>
          <a:p>
            <a:endParaRPr lang="en-GB"/>
          </a:p>
        </p:txBody>
      </p:sp>
      <p:sp>
        <p:nvSpPr>
          <p:cNvPr id="3" name="TextBox 2">
            <a:extLst>
              <a:ext uri="{FF2B5EF4-FFF2-40B4-BE49-F238E27FC236}">
                <a16:creationId xmlns:a16="http://schemas.microsoft.com/office/drawing/2014/main" id="{D8111EED-FE0F-9F94-5531-77A02A69D92C}"/>
              </a:ext>
            </a:extLst>
          </p:cNvPr>
          <p:cNvSpPr txBox="1"/>
          <p:nvPr/>
        </p:nvSpPr>
        <p:spPr>
          <a:xfrm>
            <a:off x="4880098" y="6275588"/>
            <a:ext cx="2244235" cy="307777"/>
          </a:xfrm>
          <a:prstGeom prst="rect">
            <a:avLst/>
          </a:prstGeom>
          <a:noFill/>
        </p:spPr>
        <p:txBody>
          <a:bodyPr wrap="square" rtlCol="0">
            <a:spAutoFit/>
          </a:bodyPr>
          <a:lstStyle/>
          <a:p>
            <a:pPr algn="ctr"/>
            <a:r>
              <a:rPr lang="en-IT" sz="1400" b="0" dirty="0">
                <a:solidFill>
                  <a:srgbClr val="000066"/>
                </a:solidFill>
              </a:rPr>
              <a:t>From Iain Sedgwick</a:t>
            </a:r>
          </a:p>
        </p:txBody>
      </p:sp>
      <p:pic>
        <p:nvPicPr>
          <p:cNvPr id="1025" name="Picture 1">
            <a:extLst>
              <a:ext uri="{FF2B5EF4-FFF2-40B4-BE49-F238E27FC236}">
                <a16:creationId xmlns:a16="http://schemas.microsoft.com/office/drawing/2014/main" id="{802FE187-ED9E-464C-9C6E-C0EE19ED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000" y="1259543"/>
            <a:ext cx="4727865" cy="4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9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7F72F-3128-435B-84DE-E503B9657517}"/>
              </a:ext>
            </a:extLst>
          </p:cNvPr>
          <p:cNvSpPr>
            <a:spLocks noGrp="1"/>
          </p:cNvSpPr>
          <p:nvPr>
            <p:ph type="sldNum" sz="quarter" idx="4"/>
          </p:nvPr>
        </p:nvSpPr>
        <p:spPr/>
        <p:txBody>
          <a:bodyPr/>
          <a:lstStyle/>
          <a:p>
            <a:pPr algn="ctr"/>
            <a:fld id="{933A556B-7C63-244D-9B7C-B0EA8042B330}" type="slidenum">
              <a:rPr lang="en-US" smtClean="0"/>
              <a:pPr algn="ctr"/>
              <a:t>5</a:t>
            </a:fld>
            <a:endParaRPr lang="en-US" dirty="0"/>
          </a:p>
        </p:txBody>
      </p:sp>
      <p:sp>
        <p:nvSpPr>
          <p:cNvPr id="9" name="Title 8">
            <a:extLst>
              <a:ext uri="{FF2B5EF4-FFF2-40B4-BE49-F238E27FC236}">
                <a16:creationId xmlns:a16="http://schemas.microsoft.com/office/drawing/2014/main" id="{A85A2B09-C974-43B8-8921-4B189F32D20C}"/>
              </a:ext>
            </a:extLst>
          </p:cNvPr>
          <p:cNvSpPr>
            <a:spLocks noGrp="1"/>
          </p:cNvSpPr>
          <p:nvPr>
            <p:ph type="title"/>
          </p:nvPr>
        </p:nvSpPr>
        <p:spPr/>
        <p:txBody>
          <a:bodyPr/>
          <a:lstStyle/>
          <a:p>
            <a:r>
              <a:rPr lang="en-IT" dirty="0"/>
              <a:t>Failure modes </a:t>
            </a:r>
            <a:r>
              <a:rPr lang="en-GB" dirty="0"/>
              <a:t>1</a:t>
            </a:r>
          </a:p>
        </p:txBody>
      </p:sp>
      <p:sp>
        <p:nvSpPr>
          <p:cNvPr id="5" name="Content Placeholder 4">
            <a:extLst>
              <a:ext uri="{FF2B5EF4-FFF2-40B4-BE49-F238E27FC236}">
                <a16:creationId xmlns:a16="http://schemas.microsoft.com/office/drawing/2014/main" id="{82E268CA-614D-6061-C5FD-32FC26634215}"/>
              </a:ext>
            </a:extLst>
          </p:cNvPr>
          <p:cNvSpPr>
            <a:spLocks noGrp="1"/>
          </p:cNvSpPr>
          <p:nvPr>
            <p:ph type="body" sz="quarter" idx="10"/>
          </p:nvPr>
        </p:nvSpPr>
        <p:spPr/>
        <p:txBody>
          <a:bodyPr/>
          <a:lstStyle/>
          <a:p>
            <a:endParaRPr lang="en-IT" sz="1600" dirty="0"/>
          </a:p>
        </p:txBody>
      </p:sp>
      <p:sp>
        <p:nvSpPr>
          <p:cNvPr id="7" name="Content Placeholder 6">
            <a:extLst>
              <a:ext uri="{FF2B5EF4-FFF2-40B4-BE49-F238E27FC236}">
                <a16:creationId xmlns:a16="http://schemas.microsoft.com/office/drawing/2014/main" id="{A827BCB8-BB36-33C6-3C37-8DF861975559}"/>
              </a:ext>
            </a:extLst>
          </p:cNvPr>
          <p:cNvSpPr>
            <a:spLocks noGrp="1"/>
          </p:cNvSpPr>
          <p:nvPr>
            <p:ph type="body" sz="quarter" idx="11"/>
          </p:nvPr>
        </p:nvSpPr>
        <p:spPr/>
        <p:txBody>
          <a:bodyPr/>
          <a:lstStyle/>
          <a:p>
            <a:endParaRPr lang="en-IT" sz="1400" dirty="0"/>
          </a:p>
        </p:txBody>
      </p:sp>
      <p:sp>
        <p:nvSpPr>
          <p:cNvPr id="3" name="TextBox 2">
            <a:extLst>
              <a:ext uri="{FF2B5EF4-FFF2-40B4-BE49-F238E27FC236}">
                <a16:creationId xmlns:a16="http://schemas.microsoft.com/office/drawing/2014/main" id="{D8111EED-FE0F-9F94-5531-77A02A69D92C}"/>
              </a:ext>
            </a:extLst>
          </p:cNvPr>
          <p:cNvSpPr txBox="1"/>
          <p:nvPr/>
        </p:nvSpPr>
        <p:spPr>
          <a:xfrm>
            <a:off x="4880098" y="6275588"/>
            <a:ext cx="2244235" cy="307777"/>
          </a:xfrm>
          <a:prstGeom prst="rect">
            <a:avLst/>
          </a:prstGeom>
          <a:noFill/>
        </p:spPr>
        <p:txBody>
          <a:bodyPr wrap="square" rtlCol="0">
            <a:spAutoFit/>
          </a:bodyPr>
          <a:lstStyle/>
          <a:p>
            <a:pPr algn="ctr"/>
            <a:r>
              <a:rPr lang="en-IT" sz="1400" b="0" dirty="0">
                <a:solidFill>
                  <a:srgbClr val="000066"/>
                </a:solidFill>
              </a:rPr>
              <a:t>From Iain Sedgwick</a:t>
            </a:r>
          </a:p>
        </p:txBody>
      </p:sp>
      <p:sp>
        <p:nvSpPr>
          <p:cNvPr id="11" name="Content Placeholder 10">
            <a:extLst>
              <a:ext uri="{FF2B5EF4-FFF2-40B4-BE49-F238E27FC236}">
                <a16:creationId xmlns:a16="http://schemas.microsoft.com/office/drawing/2014/main" id="{7F3A453A-9A33-4317-8828-5FA202B4416E}"/>
              </a:ext>
            </a:extLst>
          </p:cNvPr>
          <p:cNvSpPr>
            <a:spLocks noGrp="1"/>
          </p:cNvSpPr>
          <p:nvPr>
            <p:ph idx="1"/>
          </p:nvPr>
        </p:nvSpPr>
        <p:spPr>
          <a:xfrm>
            <a:off x="462580" y="975365"/>
            <a:ext cx="6484758" cy="4865858"/>
          </a:xfrm>
        </p:spPr>
        <p:txBody>
          <a:bodyPr/>
          <a:lstStyle/>
          <a:p>
            <a:r>
              <a:rPr lang="en-IT" sz="1400" dirty="0"/>
              <a:t>Failure 1: SLDO fails in an open circuit fashion</a:t>
            </a:r>
          </a:p>
          <a:p>
            <a:pPr lvl="1"/>
            <a:r>
              <a:rPr lang="en-IT" sz="1400" dirty="0"/>
              <a:t>The input current needs to redistribute between the other SLDO </a:t>
            </a:r>
            <a:r>
              <a:rPr lang="en-IT" sz="1400" dirty="0">
                <a:sym typeface="Wingdings" pitchFamily="2" charset="2"/>
              </a:rPr>
              <a:t> </a:t>
            </a:r>
            <a:r>
              <a:rPr lang="en-IT" sz="1400" dirty="0"/>
              <a:t>Pass and shunt transistor of SLDO are sized to take extra current from failing SLDO(s) in parallel </a:t>
            </a:r>
          </a:p>
          <a:p>
            <a:pPr lvl="1"/>
            <a:r>
              <a:rPr lang="en-IT" sz="1400" dirty="0">
                <a:sym typeface="Wingdings" pitchFamily="2" charset="2"/>
              </a:rPr>
              <a:t>More current in the remaining SLDOs will raise the voltage across the module; if needed, the overvoltage protecion circuit will clamp this to the max V</a:t>
            </a:r>
          </a:p>
          <a:p>
            <a:pPr marL="377825" lvl="1" indent="0">
              <a:buNone/>
            </a:pPr>
            <a:r>
              <a:rPr lang="en-IT" sz="1400" dirty="0">
                <a:sym typeface="Wingdings" pitchFamily="2" charset="2"/>
              </a:rPr>
              <a:t> No interruption of current flow to other modules in the chain</a:t>
            </a:r>
            <a:endParaRPr lang="en-IT" sz="1400" dirty="0"/>
          </a:p>
          <a:p>
            <a:endParaRPr lang="en-GB" dirty="0"/>
          </a:p>
        </p:txBody>
      </p:sp>
      <p:pic>
        <p:nvPicPr>
          <p:cNvPr id="10" name="Picture 1">
            <a:extLst>
              <a:ext uri="{FF2B5EF4-FFF2-40B4-BE49-F238E27FC236}">
                <a16:creationId xmlns:a16="http://schemas.microsoft.com/office/drawing/2014/main" id="{5839192D-85C4-4047-9FC6-AE73868C0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338" y="1259543"/>
            <a:ext cx="4727865" cy="4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0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A55EB3-07A3-4868-BC35-B997A4D38AFE}"/>
              </a:ext>
            </a:extLst>
          </p:cNvPr>
          <p:cNvPicPr>
            <a:picLocks noChangeAspect="1"/>
          </p:cNvPicPr>
          <p:nvPr/>
        </p:nvPicPr>
        <p:blipFill>
          <a:blip r:embed="rId2"/>
          <a:stretch>
            <a:fillRect/>
          </a:stretch>
        </p:blipFill>
        <p:spPr>
          <a:xfrm>
            <a:off x="6162175" y="825177"/>
            <a:ext cx="5709428" cy="3656341"/>
          </a:xfrm>
          <a:prstGeom prst="rect">
            <a:avLst/>
          </a:prstGeom>
        </p:spPr>
      </p:pic>
      <p:sp>
        <p:nvSpPr>
          <p:cNvPr id="17" name="TextBox 16">
            <a:extLst>
              <a:ext uri="{FF2B5EF4-FFF2-40B4-BE49-F238E27FC236}">
                <a16:creationId xmlns:a16="http://schemas.microsoft.com/office/drawing/2014/main" id="{20D46A0C-E5CF-4B42-A2DC-E7407AA8A6DF}"/>
              </a:ext>
            </a:extLst>
          </p:cNvPr>
          <p:cNvSpPr txBox="1"/>
          <p:nvPr/>
        </p:nvSpPr>
        <p:spPr>
          <a:xfrm>
            <a:off x="9516820" y="1728974"/>
            <a:ext cx="1613425" cy="369332"/>
          </a:xfrm>
          <a:prstGeom prst="rect">
            <a:avLst/>
          </a:prstGeom>
          <a:noFill/>
        </p:spPr>
        <p:txBody>
          <a:bodyPr wrap="square" rtlCol="0">
            <a:spAutoFit/>
          </a:bodyPr>
          <a:lstStyle/>
          <a:p>
            <a:r>
              <a:rPr lang="en-GB" dirty="0">
                <a:solidFill>
                  <a:schemeClr val="accent5"/>
                </a:solidFill>
              </a:rPr>
              <a:t>OVP shunt I</a:t>
            </a:r>
          </a:p>
        </p:txBody>
      </p:sp>
      <p:pic>
        <p:nvPicPr>
          <p:cNvPr id="8" name="Picture 7">
            <a:extLst>
              <a:ext uri="{FF2B5EF4-FFF2-40B4-BE49-F238E27FC236}">
                <a16:creationId xmlns:a16="http://schemas.microsoft.com/office/drawing/2014/main" id="{ED688744-80ED-4AC1-8EC0-F20B0FBF3DA0}"/>
              </a:ext>
            </a:extLst>
          </p:cNvPr>
          <p:cNvPicPr>
            <a:picLocks noChangeAspect="1"/>
          </p:cNvPicPr>
          <p:nvPr/>
        </p:nvPicPr>
        <p:blipFill>
          <a:blip r:embed="rId3"/>
          <a:stretch>
            <a:fillRect/>
          </a:stretch>
        </p:blipFill>
        <p:spPr>
          <a:xfrm>
            <a:off x="361846" y="825178"/>
            <a:ext cx="5709429" cy="3656341"/>
          </a:xfrm>
          <a:prstGeom prst="rect">
            <a:avLst/>
          </a:prstGeom>
        </p:spPr>
      </p:pic>
      <p:sp>
        <p:nvSpPr>
          <p:cNvPr id="18" name="TextBox 17">
            <a:extLst>
              <a:ext uri="{FF2B5EF4-FFF2-40B4-BE49-F238E27FC236}">
                <a16:creationId xmlns:a16="http://schemas.microsoft.com/office/drawing/2014/main" id="{71E8879D-3D8D-4FBA-9C30-50D6F49B1EF5}"/>
              </a:ext>
            </a:extLst>
          </p:cNvPr>
          <p:cNvSpPr txBox="1"/>
          <p:nvPr/>
        </p:nvSpPr>
        <p:spPr>
          <a:xfrm>
            <a:off x="4037485" y="1898531"/>
            <a:ext cx="1613425" cy="369332"/>
          </a:xfrm>
          <a:prstGeom prst="rect">
            <a:avLst/>
          </a:prstGeom>
          <a:noFill/>
        </p:spPr>
        <p:txBody>
          <a:bodyPr wrap="square" rtlCol="0">
            <a:spAutoFit/>
          </a:bodyPr>
          <a:lstStyle/>
          <a:p>
            <a:r>
              <a:rPr lang="en-GB" dirty="0">
                <a:solidFill>
                  <a:schemeClr val="accent5"/>
                </a:solidFill>
              </a:rPr>
              <a:t>V SLDO</a:t>
            </a:r>
          </a:p>
        </p:txBody>
      </p:sp>
      <p:pic>
        <p:nvPicPr>
          <p:cNvPr id="14" name="Picture 13">
            <a:extLst>
              <a:ext uri="{FF2B5EF4-FFF2-40B4-BE49-F238E27FC236}">
                <a16:creationId xmlns:a16="http://schemas.microsoft.com/office/drawing/2014/main" id="{A6D9D97A-9BF0-440E-8199-FE4DC8E0DCAB}"/>
              </a:ext>
            </a:extLst>
          </p:cNvPr>
          <p:cNvPicPr>
            <a:picLocks noChangeAspect="1"/>
          </p:cNvPicPr>
          <p:nvPr/>
        </p:nvPicPr>
        <p:blipFill>
          <a:blip r:embed="rId4"/>
          <a:stretch>
            <a:fillRect/>
          </a:stretch>
        </p:blipFill>
        <p:spPr>
          <a:xfrm>
            <a:off x="4092873" y="4512021"/>
            <a:ext cx="4006253" cy="1926975"/>
          </a:xfrm>
          <a:prstGeom prst="rect">
            <a:avLst/>
          </a:prstGeom>
        </p:spPr>
      </p:pic>
      <p:sp>
        <p:nvSpPr>
          <p:cNvPr id="3" name="Slide Number Placeholder 2">
            <a:extLst>
              <a:ext uri="{FF2B5EF4-FFF2-40B4-BE49-F238E27FC236}">
                <a16:creationId xmlns:a16="http://schemas.microsoft.com/office/drawing/2014/main" id="{875A7724-F73D-4B64-88D6-3058AB25A83C}"/>
              </a:ext>
            </a:extLst>
          </p:cNvPr>
          <p:cNvSpPr>
            <a:spLocks noGrp="1"/>
          </p:cNvSpPr>
          <p:nvPr>
            <p:ph type="sldNum" sz="quarter" idx="4"/>
          </p:nvPr>
        </p:nvSpPr>
        <p:spPr/>
        <p:txBody>
          <a:bodyPr/>
          <a:lstStyle/>
          <a:p>
            <a:pPr algn="ctr"/>
            <a:fld id="{933A556B-7C63-244D-9B7C-B0EA8042B330}" type="slidenum">
              <a:rPr lang="en-US" smtClean="0"/>
              <a:pPr algn="ctr"/>
              <a:t>6</a:t>
            </a:fld>
            <a:endParaRPr lang="en-US" dirty="0"/>
          </a:p>
        </p:txBody>
      </p:sp>
      <p:sp>
        <p:nvSpPr>
          <p:cNvPr id="4" name="Title 3">
            <a:extLst>
              <a:ext uri="{FF2B5EF4-FFF2-40B4-BE49-F238E27FC236}">
                <a16:creationId xmlns:a16="http://schemas.microsoft.com/office/drawing/2014/main" id="{2D6B1841-AF0D-4973-9883-932E2C75C9FD}"/>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with Global digital  SLDO open mode 1</a:t>
            </a:r>
            <a:br>
              <a:rPr lang="en-US" sz="4400" b="1" spc="-150" dirty="0">
                <a:solidFill>
                  <a:srgbClr val="2E2D62"/>
                </a:solidFill>
                <a:latin typeface="Arial" panose="020B0604020202020204" pitchFamily="34" charset="0"/>
                <a:cs typeface="Arial" panose="020B0604020202020204" pitchFamily="34" charset="0"/>
              </a:rPr>
            </a:br>
            <a:endParaRPr lang="en-GB" sz="4400" dirty="0"/>
          </a:p>
        </p:txBody>
      </p:sp>
      <p:sp>
        <p:nvSpPr>
          <p:cNvPr id="6" name="Text Placeholder 5">
            <a:extLst>
              <a:ext uri="{FF2B5EF4-FFF2-40B4-BE49-F238E27FC236}">
                <a16:creationId xmlns:a16="http://schemas.microsoft.com/office/drawing/2014/main" id="{3184D95D-A83F-4143-AA24-1001D6290C16}"/>
              </a:ext>
            </a:extLst>
          </p:cNvPr>
          <p:cNvSpPr>
            <a:spLocks noGrp="1"/>
          </p:cNvSpPr>
          <p:nvPr>
            <p:ph type="body" sz="quarter" idx="10"/>
          </p:nvPr>
        </p:nvSpPr>
        <p:spPr/>
        <p:txBody>
          <a:bodyPr/>
          <a:lstStyle/>
          <a:p>
            <a:endParaRPr lang="en-GB" dirty="0"/>
          </a:p>
        </p:txBody>
      </p:sp>
      <p:sp>
        <p:nvSpPr>
          <p:cNvPr id="7" name="Text Placeholder 6">
            <a:extLst>
              <a:ext uri="{FF2B5EF4-FFF2-40B4-BE49-F238E27FC236}">
                <a16:creationId xmlns:a16="http://schemas.microsoft.com/office/drawing/2014/main" id="{62C53218-CD6A-469C-A181-6165FA53F78B}"/>
              </a:ext>
            </a:extLst>
          </p:cNvPr>
          <p:cNvSpPr>
            <a:spLocks noGrp="1"/>
          </p:cNvSpPr>
          <p:nvPr>
            <p:ph type="body" sz="quarter" idx="11"/>
          </p:nvPr>
        </p:nvSpPr>
        <p:spPr/>
        <p:txBody>
          <a:bodyPr/>
          <a:lstStyle/>
          <a:p>
            <a:endParaRPr lang="en-GB"/>
          </a:p>
        </p:txBody>
      </p:sp>
      <p:sp>
        <p:nvSpPr>
          <p:cNvPr id="9" name="Oval 8">
            <a:extLst>
              <a:ext uri="{FF2B5EF4-FFF2-40B4-BE49-F238E27FC236}">
                <a16:creationId xmlns:a16="http://schemas.microsoft.com/office/drawing/2014/main" id="{AD2C2C5C-CEC4-4432-824C-1EC0ED270DAB}"/>
              </a:ext>
            </a:extLst>
          </p:cNvPr>
          <p:cNvSpPr/>
          <p:nvPr/>
        </p:nvSpPr>
        <p:spPr>
          <a:xfrm>
            <a:off x="5381297" y="4635062"/>
            <a:ext cx="714703" cy="3363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2CFBA0DE-4C9C-416F-A4A6-666F8BC3FACE}"/>
              </a:ext>
            </a:extLst>
          </p:cNvPr>
          <p:cNvCxnSpPr/>
          <p:nvPr/>
        </p:nvCxnSpPr>
        <p:spPr>
          <a:xfrm flipV="1">
            <a:off x="2858814" y="4813738"/>
            <a:ext cx="2659117" cy="4309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F3BD6F-08B9-4620-B3BF-FE820ADFB4AC}"/>
              </a:ext>
            </a:extLst>
          </p:cNvPr>
          <p:cNvSpPr txBox="1"/>
          <p:nvPr/>
        </p:nvSpPr>
        <p:spPr>
          <a:xfrm>
            <a:off x="641574" y="5063777"/>
            <a:ext cx="3039221" cy="369332"/>
          </a:xfrm>
          <a:prstGeom prst="rect">
            <a:avLst/>
          </a:prstGeom>
          <a:noFill/>
        </p:spPr>
        <p:txBody>
          <a:bodyPr wrap="square" rtlCol="0">
            <a:spAutoFit/>
          </a:bodyPr>
          <a:lstStyle/>
          <a:p>
            <a:r>
              <a:rPr lang="en-GB" dirty="0">
                <a:solidFill>
                  <a:srgbClr val="C00000"/>
                </a:solidFill>
              </a:rPr>
              <a:t>SLDO output OFF</a:t>
            </a:r>
          </a:p>
        </p:txBody>
      </p:sp>
    </p:spTree>
    <p:extLst>
      <p:ext uri="{BB962C8B-B14F-4D97-AF65-F5344CB8AC3E}">
        <p14:creationId xmlns:p14="http://schemas.microsoft.com/office/powerpoint/2010/main" val="252095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7F72F-3128-435B-84DE-E503B9657517}"/>
              </a:ext>
            </a:extLst>
          </p:cNvPr>
          <p:cNvSpPr>
            <a:spLocks noGrp="1"/>
          </p:cNvSpPr>
          <p:nvPr>
            <p:ph type="sldNum" sz="quarter" idx="4"/>
          </p:nvPr>
        </p:nvSpPr>
        <p:spPr/>
        <p:txBody>
          <a:bodyPr/>
          <a:lstStyle/>
          <a:p>
            <a:pPr algn="ctr"/>
            <a:fld id="{933A556B-7C63-244D-9B7C-B0EA8042B330}" type="slidenum">
              <a:rPr lang="en-US" smtClean="0"/>
              <a:pPr algn="ctr"/>
              <a:t>7</a:t>
            </a:fld>
            <a:endParaRPr lang="en-US" dirty="0"/>
          </a:p>
        </p:txBody>
      </p:sp>
      <p:sp>
        <p:nvSpPr>
          <p:cNvPr id="9" name="Title 8">
            <a:extLst>
              <a:ext uri="{FF2B5EF4-FFF2-40B4-BE49-F238E27FC236}">
                <a16:creationId xmlns:a16="http://schemas.microsoft.com/office/drawing/2014/main" id="{A85A2B09-C974-43B8-8921-4B189F32D20C}"/>
              </a:ext>
            </a:extLst>
          </p:cNvPr>
          <p:cNvSpPr>
            <a:spLocks noGrp="1"/>
          </p:cNvSpPr>
          <p:nvPr>
            <p:ph type="title"/>
          </p:nvPr>
        </p:nvSpPr>
        <p:spPr/>
        <p:txBody>
          <a:bodyPr/>
          <a:lstStyle/>
          <a:p>
            <a:r>
              <a:rPr lang="en-IT" dirty="0"/>
              <a:t>Failure modes </a:t>
            </a:r>
            <a:r>
              <a:rPr lang="en-GB" dirty="0"/>
              <a:t>2</a:t>
            </a:r>
          </a:p>
        </p:txBody>
      </p:sp>
      <p:sp>
        <p:nvSpPr>
          <p:cNvPr id="5" name="Content Placeholder 4">
            <a:extLst>
              <a:ext uri="{FF2B5EF4-FFF2-40B4-BE49-F238E27FC236}">
                <a16:creationId xmlns:a16="http://schemas.microsoft.com/office/drawing/2014/main" id="{82E268CA-614D-6061-C5FD-32FC26634215}"/>
              </a:ext>
            </a:extLst>
          </p:cNvPr>
          <p:cNvSpPr>
            <a:spLocks noGrp="1"/>
          </p:cNvSpPr>
          <p:nvPr>
            <p:ph type="body" sz="quarter" idx="10"/>
          </p:nvPr>
        </p:nvSpPr>
        <p:spPr/>
        <p:txBody>
          <a:bodyPr/>
          <a:lstStyle/>
          <a:p>
            <a:endParaRPr lang="en-IT" sz="1600" dirty="0"/>
          </a:p>
        </p:txBody>
      </p:sp>
      <p:sp>
        <p:nvSpPr>
          <p:cNvPr id="7" name="Content Placeholder 6">
            <a:extLst>
              <a:ext uri="{FF2B5EF4-FFF2-40B4-BE49-F238E27FC236}">
                <a16:creationId xmlns:a16="http://schemas.microsoft.com/office/drawing/2014/main" id="{A827BCB8-BB36-33C6-3C37-8DF861975559}"/>
              </a:ext>
            </a:extLst>
          </p:cNvPr>
          <p:cNvSpPr>
            <a:spLocks noGrp="1"/>
          </p:cNvSpPr>
          <p:nvPr>
            <p:ph type="body" sz="quarter" idx="11"/>
          </p:nvPr>
        </p:nvSpPr>
        <p:spPr/>
        <p:txBody>
          <a:bodyPr/>
          <a:lstStyle/>
          <a:p>
            <a:endParaRPr lang="en-IT" sz="1400" dirty="0"/>
          </a:p>
        </p:txBody>
      </p:sp>
      <p:sp>
        <p:nvSpPr>
          <p:cNvPr id="3" name="TextBox 2">
            <a:extLst>
              <a:ext uri="{FF2B5EF4-FFF2-40B4-BE49-F238E27FC236}">
                <a16:creationId xmlns:a16="http://schemas.microsoft.com/office/drawing/2014/main" id="{D8111EED-FE0F-9F94-5531-77A02A69D92C}"/>
              </a:ext>
            </a:extLst>
          </p:cNvPr>
          <p:cNvSpPr txBox="1"/>
          <p:nvPr/>
        </p:nvSpPr>
        <p:spPr>
          <a:xfrm>
            <a:off x="4880098" y="6275588"/>
            <a:ext cx="2244235" cy="307777"/>
          </a:xfrm>
          <a:prstGeom prst="rect">
            <a:avLst/>
          </a:prstGeom>
          <a:noFill/>
        </p:spPr>
        <p:txBody>
          <a:bodyPr wrap="square" rtlCol="0">
            <a:spAutoFit/>
          </a:bodyPr>
          <a:lstStyle/>
          <a:p>
            <a:pPr algn="ctr"/>
            <a:r>
              <a:rPr lang="en-IT" sz="1400" b="0" dirty="0">
                <a:solidFill>
                  <a:srgbClr val="000066"/>
                </a:solidFill>
              </a:rPr>
              <a:t>From Iain Sedgwick</a:t>
            </a:r>
          </a:p>
        </p:txBody>
      </p:sp>
      <p:sp>
        <p:nvSpPr>
          <p:cNvPr id="11" name="Content Placeholder 10">
            <a:extLst>
              <a:ext uri="{FF2B5EF4-FFF2-40B4-BE49-F238E27FC236}">
                <a16:creationId xmlns:a16="http://schemas.microsoft.com/office/drawing/2014/main" id="{7F3A453A-9A33-4317-8828-5FA202B4416E}"/>
              </a:ext>
            </a:extLst>
          </p:cNvPr>
          <p:cNvSpPr>
            <a:spLocks noGrp="1"/>
          </p:cNvSpPr>
          <p:nvPr>
            <p:ph idx="1"/>
          </p:nvPr>
        </p:nvSpPr>
        <p:spPr>
          <a:xfrm>
            <a:off x="462580" y="975365"/>
            <a:ext cx="6484758" cy="4865858"/>
          </a:xfrm>
        </p:spPr>
        <p:txBody>
          <a:bodyPr/>
          <a:lstStyle/>
          <a:p>
            <a:r>
              <a:rPr lang="en-IT" sz="1600" dirty="0"/>
              <a:t>Failure 2: SLDO develops a short circuit</a:t>
            </a:r>
          </a:p>
          <a:p>
            <a:pPr lvl="1"/>
            <a:r>
              <a:rPr lang="en-IT" sz="1400" dirty="0">
                <a:sym typeface="Wingdings" pitchFamily="2" charset="2"/>
              </a:rPr>
              <a:t>For a constant current supply from a current source, the current continues to flow</a:t>
            </a:r>
          </a:p>
          <a:p>
            <a:pPr lvl="1"/>
            <a:r>
              <a:rPr lang="en-IT" sz="1400" dirty="0">
                <a:sym typeface="Wingdings" pitchFamily="2" charset="2"/>
              </a:rPr>
              <a:t>If a voltage source is used, then the voltage applied will need to split between n-1 modules, which might trigger the OVP; this should be corrected at the voltage supply</a:t>
            </a:r>
          </a:p>
          <a:p>
            <a:pPr lvl="1"/>
            <a:endParaRPr lang="en-IT" sz="1400" dirty="0">
              <a:sym typeface="Wingdings" pitchFamily="2" charset="2"/>
            </a:endParaRPr>
          </a:p>
          <a:p>
            <a:pPr marL="377825" lvl="1" indent="0">
              <a:buNone/>
            </a:pPr>
            <a:r>
              <a:rPr lang="en-IT" sz="1400" dirty="0">
                <a:sym typeface="Wingdings" pitchFamily="2" charset="2"/>
              </a:rPr>
              <a:t> No interruption of current flow to other modules in the chain</a:t>
            </a:r>
            <a:endParaRPr lang="en-IT" sz="1400" dirty="0"/>
          </a:p>
          <a:p>
            <a:endParaRPr lang="en-GB" dirty="0"/>
          </a:p>
        </p:txBody>
      </p:sp>
      <p:pic>
        <p:nvPicPr>
          <p:cNvPr id="10" name="Picture 1">
            <a:extLst>
              <a:ext uri="{FF2B5EF4-FFF2-40B4-BE49-F238E27FC236}">
                <a16:creationId xmlns:a16="http://schemas.microsoft.com/office/drawing/2014/main" id="{F849DFA3-7EA5-4719-AC79-72E02263D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338" y="1259543"/>
            <a:ext cx="4727865" cy="4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1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59D50F-6C17-4ADF-B665-F264CAB45026}"/>
              </a:ext>
            </a:extLst>
          </p:cNvPr>
          <p:cNvPicPr>
            <a:picLocks noChangeAspect="1"/>
          </p:cNvPicPr>
          <p:nvPr/>
        </p:nvPicPr>
        <p:blipFill>
          <a:blip r:embed="rId2"/>
          <a:stretch>
            <a:fillRect/>
          </a:stretch>
        </p:blipFill>
        <p:spPr>
          <a:xfrm>
            <a:off x="192663" y="1437241"/>
            <a:ext cx="6711711" cy="4298206"/>
          </a:xfrm>
          <a:prstGeom prst="rect">
            <a:avLst/>
          </a:prstGeom>
        </p:spPr>
      </p:pic>
      <p:pic>
        <p:nvPicPr>
          <p:cNvPr id="6" name="Picture 5">
            <a:extLst>
              <a:ext uri="{FF2B5EF4-FFF2-40B4-BE49-F238E27FC236}">
                <a16:creationId xmlns:a16="http://schemas.microsoft.com/office/drawing/2014/main" id="{EC913848-72BC-45BC-A198-88D54FE2A315}"/>
              </a:ext>
            </a:extLst>
          </p:cNvPr>
          <p:cNvPicPr>
            <a:picLocks noChangeAspect="1"/>
          </p:cNvPicPr>
          <p:nvPr/>
        </p:nvPicPr>
        <p:blipFill>
          <a:blip r:embed="rId3"/>
          <a:stretch>
            <a:fillRect/>
          </a:stretch>
        </p:blipFill>
        <p:spPr>
          <a:xfrm>
            <a:off x="5287628" y="1437240"/>
            <a:ext cx="6711709" cy="4298206"/>
          </a:xfrm>
          <a:prstGeom prst="rect">
            <a:avLst/>
          </a:prstGeom>
        </p:spPr>
      </p:pic>
      <p:sp>
        <p:nvSpPr>
          <p:cNvPr id="17" name="TextBox 16">
            <a:extLst>
              <a:ext uri="{FF2B5EF4-FFF2-40B4-BE49-F238E27FC236}">
                <a16:creationId xmlns:a16="http://schemas.microsoft.com/office/drawing/2014/main" id="{20D46A0C-E5CF-4B42-A2DC-E7407AA8A6DF}"/>
              </a:ext>
            </a:extLst>
          </p:cNvPr>
          <p:cNvSpPr txBox="1"/>
          <p:nvPr/>
        </p:nvSpPr>
        <p:spPr>
          <a:xfrm>
            <a:off x="8769606" y="4055086"/>
            <a:ext cx="1613425" cy="369332"/>
          </a:xfrm>
          <a:prstGeom prst="rect">
            <a:avLst/>
          </a:prstGeom>
          <a:noFill/>
        </p:spPr>
        <p:txBody>
          <a:bodyPr wrap="square" rtlCol="0">
            <a:spAutoFit/>
          </a:bodyPr>
          <a:lstStyle/>
          <a:p>
            <a:r>
              <a:rPr lang="en-GB" dirty="0">
                <a:solidFill>
                  <a:schemeClr val="accent5"/>
                </a:solidFill>
              </a:rPr>
              <a:t>OVP shunt I</a:t>
            </a:r>
          </a:p>
        </p:txBody>
      </p:sp>
      <p:sp>
        <p:nvSpPr>
          <p:cNvPr id="18" name="TextBox 17">
            <a:extLst>
              <a:ext uri="{FF2B5EF4-FFF2-40B4-BE49-F238E27FC236}">
                <a16:creationId xmlns:a16="http://schemas.microsoft.com/office/drawing/2014/main" id="{71E8879D-3D8D-4FBA-9C30-50D6F49B1EF5}"/>
              </a:ext>
            </a:extLst>
          </p:cNvPr>
          <p:cNvSpPr txBox="1"/>
          <p:nvPr/>
        </p:nvSpPr>
        <p:spPr>
          <a:xfrm>
            <a:off x="8693944" y="2097728"/>
            <a:ext cx="1613425" cy="646331"/>
          </a:xfrm>
          <a:prstGeom prst="rect">
            <a:avLst/>
          </a:prstGeom>
          <a:noFill/>
        </p:spPr>
        <p:txBody>
          <a:bodyPr wrap="square" rtlCol="0">
            <a:spAutoFit/>
          </a:bodyPr>
          <a:lstStyle/>
          <a:p>
            <a:r>
              <a:rPr lang="en-GB" dirty="0">
                <a:solidFill>
                  <a:schemeClr val="accent5"/>
                </a:solidFill>
              </a:rPr>
              <a:t>V current source</a:t>
            </a:r>
          </a:p>
        </p:txBody>
      </p:sp>
      <p:cxnSp>
        <p:nvCxnSpPr>
          <p:cNvPr id="12" name="Straight Arrow Connector 11">
            <a:extLst>
              <a:ext uri="{FF2B5EF4-FFF2-40B4-BE49-F238E27FC236}">
                <a16:creationId xmlns:a16="http://schemas.microsoft.com/office/drawing/2014/main" id="{47F99BB1-1A69-4891-AADC-2B4D7AD05BEA}"/>
              </a:ext>
            </a:extLst>
          </p:cNvPr>
          <p:cNvCxnSpPr/>
          <p:nvPr/>
        </p:nvCxnSpPr>
        <p:spPr>
          <a:xfrm flipH="1" flipV="1">
            <a:off x="7977352" y="2289153"/>
            <a:ext cx="857644" cy="1432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9F42A4D-F11E-4B1E-B8F1-DD53FD00C9A3}"/>
              </a:ext>
            </a:extLst>
          </p:cNvPr>
          <p:cNvPicPr>
            <a:picLocks noChangeAspect="1"/>
          </p:cNvPicPr>
          <p:nvPr/>
        </p:nvPicPr>
        <p:blipFill>
          <a:blip r:embed="rId4"/>
          <a:stretch>
            <a:fillRect/>
          </a:stretch>
        </p:blipFill>
        <p:spPr>
          <a:xfrm>
            <a:off x="4272321" y="5038660"/>
            <a:ext cx="3993429" cy="1768332"/>
          </a:xfrm>
          <a:prstGeom prst="rect">
            <a:avLst/>
          </a:prstGeom>
        </p:spPr>
      </p:pic>
      <p:sp>
        <p:nvSpPr>
          <p:cNvPr id="3" name="Slide Number Placeholder 2">
            <a:extLst>
              <a:ext uri="{FF2B5EF4-FFF2-40B4-BE49-F238E27FC236}">
                <a16:creationId xmlns:a16="http://schemas.microsoft.com/office/drawing/2014/main" id="{E8651E8F-2318-4A85-AA66-2EB408B37C0E}"/>
              </a:ext>
            </a:extLst>
          </p:cNvPr>
          <p:cNvSpPr>
            <a:spLocks noGrp="1"/>
          </p:cNvSpPr>
          <p:nvPr>
            <p:ph type="sldNum" sz="quarter" idx="4"/>
          </p:nvPr>
        </p:nvSpPr>
        <p:spPr/>
        <p:txBody>
          <a:bodyPr/>
          <a:lstStyle/>
          <a:p>
            <a:pPr algn="ctr"/>
            <a:fld id="{933A556B-7C63-244D-9B7C-B0EA8042B330}" type="slidenum">
              <a:rPr lang="en-US" smtClean="0"/>
              <a:pPr algn="ctr"/>
              <a:t>8</a:t>
            </a:fld>
            <a:endParaRPr lang="en-US" dirty="0"/>
          </a:p>
        </p:txBody>
      </p:sp>
      <p:sp>
        <p:nvSpPr>
          <p:cNvPr id="16" name="Title 15">
            <a:extLst>
              <a:ext uri="{FF2B5EF4-FFF2-40B4-BE49-F238E27FC236}">
                <a16:creationId xmlns:a16="http://schemas.microsoft.com/office/drawing/2014/main" id="{CF67F534-7732-476E-9F90-0307697B23F6}"/>
              </a:ext>
            </a:extLst>
          </p:cNvPr>
          <p:cNvSpPr>
            <a:spLocks noGrp="1"/>
          </p:cNvSpPr>
          <p:nvPr>
            <p:ph type="title"/>
          </p:nvPr>
        </p:nvSpPr>
        <p:spPr/>
        <p:txBody>
          <a:bodyPr>
            <a:normAutofit fontScale="90000"/>
          </a:bodyPr>
          <a:lstStyle/>
          <a:p>
            <a:br>
              <a:rPr lang="en-US" sz="4000" b="1" spc="-150" dirty="0">
                <a:solidFill>
                  <a:srgbClr val="2E2D62"/>
                </a:solidFill>
                <a:latin typeface="Arial" panose="020B0604020202020204" pitchFamily="34" charset="0"/>
                <a:cs typeface="Arial" panose="020B0604020202020204" pitchFamily="34" charset="0"/>
              </a:rPr>
            </a:br>
            <a:r>
              <a:rPr lang="en-US" sz="4400" b="1" spc="-150" dirty="0">
                <a:solidFill>
                  <a:srgbClr val="2E2D62"/>
                </a:solidFill>
                <a:latin typeface="Arial" panose="020B0604020202020204" pitchFamily="34" charset="0"/>
                <a:cs typeface="Arial" panose="020B0604020202020204" pitchFamily="34" charset="0"/>
              </a:rPr>
              <a:t>OVP with Global digital  SLDO short mode 2</a:t>
            </a:r>
            <a:br>
              <a:rPr lang="en-US" sz="4400" b="1" spc="-150" dirty="0">
                <a:solidFill>
                  <a:srgbClr val="2E2D62"/>
                </a:solidFill>
                <a:latin typeface="Arial" panose="020B0604020202020204" pitchFamily="34" charset="0"/>
                <a:cs typeface="Arial" panose="020B0604020202020204" pitchFamily="34" charset="0"/>
              </a:rPr>
            </a:br>
            <a:endParaRPr lang="en-GB" sz="4400" dirty="0"/>
          </a:p>
        </p:txBody>
      </p:sp>
      <p:sp>
        <p:nvSpPr>
          <p:cNvPr id="20" name="Text Placeholder 19">
            <a:extLst>
              <a:ext uri="{FF2B5EF4-FFF2-40B4-BE49-F238E27FC236}">
                <a16:creationId xmlns:a16="http://schemas.microsoft.com/office/drawing/2014/main" id="{EBD397E7-DE07-4F15-9C36-C73891F36F50}"/>
              </a:ext>
            </a:extLst>
          </p:cNvPr>
          <p:cNvSpPr>
            <a:spLocks noGrp="1"/>
          </p:cNvSpPr>
          <p:nvPr>
            <p:ph type="body" sz="quarter" idx="10"/>
          </p:nvPr>
        </p:nvSpPr>
        <p:spPr/>
        <p:txBody>
          <a:bodyPr/>
          <a:lstStyle/>
          <a:p>
            <a:endParaRPr lang="en-GB"/>
          </a:p>
        </p:txBody>
      </p:sp>
      <p:sp>
        <p:nvSpPr>
          <p:cNvPr id="21" name="Text Placeholder 20">
            <a:extLst>
              <a:ext uri="{FF2B5EF4-FFF2-40B4-BE49-F238E27FC236}">
                <a16:creationId xmlns:a16="http://schemas.microsoft.com/office/drawing/2014/main" id="{28AC8FA4-9CF7-48C5-9FC0-1059F70A7B75}"/>
              </a:ext>
            </a:extLst>
          </p:cNvPr>
          <p:cNvSpPr>
            <a:spLocks noGrp="1"/>
          </p:cNvSpPr>
          <p:nvPr>
            <p:ph type="body" sz="quarter" idx="11"/>
          </p:nvPr>
        </p:nvSpPr>
        <p:spPr/>
        <p:txBody>
          <a:bodyPr/>
          <a:lstStyle/>
          <a:p>
            <a:endParaRPr lang="en-GB"/>
          </a:p>
        </p:txBody>
      </p:sp>
      <p:sp>
        <p:nvSpPr>
          <p:cNvPr id="13" name="Oval 12">
            <a:extLst>
              <a:ext uri="{FF2B5EF4-FFF2-40B4-BE49-F238E27FC236}">
                <a16:creationId xmlns:a16="http://schemas.microsoft.com/office/drawing/2014/main" id="{3F570DF2-7714-42D8-9699-A8B1EBE2B64B}"/>
              </a:ext>
            </a:extLst>
          </p:cNvPr>
          <p:cNvSpPr/>
          <p:nvPr/>
        </p:nvSpPr>
        <p:spPr>
          <a:xfrm>
            <a:off x="5546397" y="5306731"/>
            <a:ext cx="714703" cy="3363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4642DCB7-92BC-4FF3-B80F-FD0AF7601A7E}"/>
              </a:ext>
            </a:extLst>
          </p:cNvPr>
          <p:cNvCxnSpPr>
            <a:cxnSpLocks/>
          </p:cNvCxnSpPr>
          <p:nvPr/>
        </p:nvCxnSpPr>
        <p:spPr>
          <a:xfrm flipV="1">
            <a:off x="3111500" y="5485407"/>
            <a:ext cx="2571531" cy="4359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198221-52B1-425D-8756-1C8CFF6B25B6}"/>
              </a:ext>
            </a:extLst>
          </p:cNvPr>
          <p:cNvSpPr txBox="1"/>
          <p:nvPr/>
        </p:nvSpPr>
        <p:spPr>
          <a:xfrm>
            <a:off x="806674" y="5735446"/>
            <a:ext cx="3039221" cy="369332"/>
          </a:xfrm>
          <a:prstGeom prst="rect">
            <a:avLst/>
          </a:prstGeom>
          <a:noFill/>
        </p:spPr>
        <p:txBody>
          <a:bodyPr wrap="square" rtlCol="0">
            <a:spAutoFit/>
          </a:bodyPr>
          <a:lstStyle/>
          <a:p>
            <a:r>
              <a:rPr lang="en-GB" dirty="0">
                <a:solidFill>
                  <a:srgbClr val="C00000"/>
                </a:solidFill>
              </a:rPr>
              <a:t>SLDO output shorted</a:t>
            </a:r>
          </a:p>
        </p:txBody>
      </p:sp>
      <p:sp>
        <p:nvSpPr>
          <p:cNvPr id="22" name="Oval 21">
            <a:extLst>
              <a:ext uri="{FF2B5EF4-FFF2-40B4-BE49-F238E27FC236}">
                <a16:creationId xmlns:a16="http://schemas.microsoft.com/office/drawing/2014/main" id="{D17906BE-B27D-4280-9938-BF6F05DC8387}"/>
              </a:ext>
            </a:extLst>
          </p:cNvPr>
          <p:cNvSpPr/>
          <p:nvPr/>
        </p:nvSpPr>
        <p:spPr>
          <a:xfrm>
            <a:off x="5578999" y="5731742"/>
            <a:ext cx="714703" cy="3363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7419AD5-FEB3-4F26-82E4-5E1999A2CC07}"/>
              </a:ext>
            </a:extLst>
          </p:cNvPr>
          <p:cNvSpPr/>
          <p:nvPr/>
        </p:nvSpPr>
        <p:spPr>
          <a:xfrm>
            <a:off x="5578999" y="6328640"/>
            <a:ext cx="714703" cy="3363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34DE42DC-6BFE-4764-AD4A-5BCE14B1E231}"/>
              </a:ext>
            </a:extLst>
          </p:cNvPr>
          <p:cNvCxnSpPr>
            <a:cxnSpLocks/>
          </p:cNvCxnSpPr>
          <p:nvPr/>
        </p:nvCxnSpPr>
        <p:spPr>
          <a:xfrm>
            <a:off x="3122779" y="5922898"/>
            <a:ext cx="255918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8F777B-4FE8-4DEE-86E6-4B96581D9BE1}"/>
              </a:ext>
            </a:extLst>
          </p:cNvPr>
          <p:cNvCxnSpPr>
            <a:cxnSpLocks/>
          </p:cNvCxnSpPr>
          <p:nvPr/>
        </p:nvCxnSpPr>
        <p:spPr>
          <a:xfrm>
            <a:off x="3122779" y="5922898"/>
            <a:ext cx="2550250" cy="57390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14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7F72F-3128-435B-84DE-E503B9657517}"/>
              </a:ext>
            </a:extLst>
          </p:cNvPr>
          <p:cNvSpPr>
            <a:spLocks noGrp="1"/>
          </p:cNvSpPr>
          <p:nvPr>
            <p:ph type="sldNum" sz="quarter" idx="4"/>
          </p:nvPr>
        </p:nvSpPr>
        <p:spPr/>
        <p:txBody>
          <a:bodyPr/>
          <a:lstStyle/>
          <a:p>
            <a:pPr algn="ctr"/>
            <a:fld id="{933A556B-7C63-244D-9B7C-B0EA8042B330}" type="slidenum">
              <a:rPr lang="en-US" smtClean="0"/>
              <a:pPr algn="ctr"/>
              <a:t>9</a:t>
            </a:fld>
            <a:endParaRPr lang="en-US" dirty="0"/>
          </a:p>
        </p:txBody>
      </p:sp>
      <p:sp>
        <p:nvSpPr>
          <p:cNvPr id="9" name="Title 8">
            <a:extLst>
              <a:ext uri="{FF2B5EF4-FFF2-40B4-BE49-F238E27FC236}">
                <a16:creationId xmlns:a16="http://schemas.microsoft.com/office/drawing/2014/main" id="{A85A2B09-C974-43B8-8921-4B189F32D20C}"/>
              </a:ext>
            </a:extLst>
          </p:cNvPr>
          <p:cNvSpPr>
            <a:spLocks noGrp="1"/>
          </p:cNvSpPr>
          <p:nvPr>
            <p:ph type="title"/>
          </p:nvPr>
        </p:nvSpPr>
        <p:spPr/>
        <p:txBody>
          <a:bodyPr/>
          <a:lstStyle/>
          <a:p>
            <a:r>
              <a:rPr lang="en-IT" dirty="0"/>
              <a:t>Failure modes </a:t>
            </a:r>
            <a:r>
              <a:rPr lang="en-GB" dirty="0"/>
              <a:t>3</a:t>
            </a:r>
          </a:p>
        </p:txBody>
      </p:sp>
      <p:sp>
        <p:nvSpPr>
          <p:cNvPr id="5" name="Content Placeholder 4">
            <a:extLst>
              <a:ext uri="{FF2B5EF4-FFF2-40B4-BE49-F238E27FC236}">
                <a16:creationId xmlns:a16="http://schemas.microsoft.com/office/drawing/2014/main" id="{82E268CA-614D-6061-C5FD-32FC26634215}"/>
              </a:ext>
            </a:extLst>
          </p:cNvPr>
          <p:cNvSpPr>
            <a:spLocks noGrp="1"/>
          </p:cNvSpPr>
          <p:nvPr>
            <p:ph type="body" sz="quarter" idx="10"/>
          </p:nvPr>
        </p:nvSpPr>
        <p:spPr/>
        <p:txBody>
          <a:bodyPr/>
          <a:lstStyle/>
          <a:p>
            <a:endParaRPr lang="en-IT" sz="1600" dirty="0"/>
          </a:p>
        </p:txBody>
      </p:sp>
      <p:sp>
        <p:nvSpPr>
          <p:cNvPr id="7" name="Content Placeholder 6">
            <a:extLst>
              <a:ext uri="{FF2B5EF4-FFF2-40B4-BE49-F238E27FC236}">
                <a16:creationId xmlns:a16="http://schemas.microsoft.com/office/drawing/2014/main" id="{A827BCB8-BB36-33C6-3C37-8DF861975559}"/>
              </a:ext>
            </a:extLst>
          </p:cNvPr>
          <p:cNvSpPr>
            <a:spLocks noGrp="1"/>
          </p:cNvSpPr>
          <p:nvPr>
            <p:ph type="body" sz="quarter" idx="11"/>
          </p:nvPr>
        </p:nvSpPr>
        <p:spPr/>
        <p:txBody>
          <a:bodyPr/>
          <a:lstStyle/>
          <a:p>
            <a:endParaRPr lang="en-IT" sz="1400" dirty="0"/>
          </a:p>
        </p:txBody>
      </p:sp>
      <p:sp>
        <p:nvSpPr>
          <p:cNvPr id="3" name="TextBox 2">
            <a:extLst>
              <a:ext uri="{FF2B5EF4-FFF2-40B4-BE49-F238E27FC236}">
                <a16:creationId xmlns:a16="http://schemas.microsoft.com/office/drawing/2014/main" id="{D8111EED-FE0F-9F94-5531-77A02A69D92C}"/>
              </a:ext>
            </a:extLst>
          </p:cNvPr>
          <p:cNvSpPr txBox="1"/>
          <p:nvPr/>
        </p:nvSpPr>
        <p:spPr>
          <a:xfrm>
            <a:off x="4880098" y="6275588"/>
            <a:ext cx="2244235" cy="307777"/>
          </a:xfrm>
          <a:prstGeom prst="rect">
            <a:avLst/>
          </a:prstGeom>
          <a:noFill/>
        </p:spPr>
        <p:txBody>
          <a:bodyPr wrap="square" rtlCol="0">
            <a:spAutoFit/>
          </a:bodyPr>
          <a:lstStyle/>
          <a:p>
            <a:pPr algn="ctr"/>
            <a:r>
              <a:rPr lang="en-IT" sz="1400" b="0" dirty="0">
                <a:solidFill>
                  <a:srgbClr val="000066"/>
                </a:solidFill>
              </a:rPr>
              <a:t>From Iain Sedgwick</a:t>
            </a:r>
          </a:p>
        </p:txBody>
      </p:sp>
      <p:sp>
        <p:nvSpPr>
          <p:cNvPr id="11" name="Content Placeholder 10">
            <a:extLst>
              <a:ext uri="{FF2B5EF4-FFF2-40B4-BE49-F238E27FC236}">
                <a16:creationId xmlns:a16="http://schemas.microsoft.com/office/drawing/2014/main" id="{7F3A453A-9A33-4317-8828-5FA202B4416E}"/>
              </a:ext>
            </a:extLst>
          </p:cNvPr>
          <p:cNvSpPr>
            <a:spLocks noGrp="1"/>
          </p:cNvSpPr>
          <p:nvPr>
            <p:ph idx="1"/>
          </p:nvPr>
        </p:nvSpPr>
        <p:spPr>
          <a:xfrm>
            <a:off x="462580" y="975365"/>
            <a:ext cx="6484758" cy="4865858"/>
          </a:xfrm>
        </p:spPr>
        <p:txBody>
          <a:bodyPr/>
          <a:lstStyle/>
          <a:p>
            <a:r>
              <a:rPr lang="en-IT" sz="1600" dirty="0"/>
              <a:t>Failure 3: Load overcurrent</a:t>
            </a:r>
          </a:p>
          <a:p>
            <a:pPr lvl="1"/>
            <a:r>
              <a:rPr lang="en-IT" sz="1400" dirty="0">
                <a:sym typeface="Wingdings" pitchFamily="2" charset="2"/>
              </a:rPr>
              <a:t>Th</a:t>
            </a:r>
            <a:r>
              <a:rPr lang="en-GB" sz="1400" dirty="0">
                <a:sym typeface="Wingdings" pitchFamily="2" charset="2"/>
              </a:rPr>
              <a:t>is</a:t>
            </a:r>
            <a:r>
              <a:rPr lang="en-IT" sz="1400" dirty="0">
                <a:sym typeface="Wingdings" pitchFamily="2" charset="2"/>
              </a:rPr>
              <a:t> corresponds to a reduction of the current being shunted</a:t>
            </a:r>
          </a:p>
          <a:p>
            <a:pPr lvl="1"/>
            <a:r>
              <a:rPr lang="en-IT" sz="1400" dirty="0">
                <a:sym typeface="Wingdings" pitchFamily="2" charset="2"/>
              </a:rPr>
              <a:t>The undershunt current protection activates putting the SLDO in a high impedance state, situation equivalent to failure 1</a:t>
            </a:r>
          </a:p>
          <a:p>
            <a:pPr lvl="1"/>
            <a:endParaRPr lang="en-IT" sz="1400" dirty="0">
              <a:sym typeface="Wingdings" pitchFamily="2" charset="2"/>
            </a:endParaRPr>
          </a:p>
          <a:p>
            <a:pPr marL="377825" lvl="1" indent="0">
              <a:buNone/>
            </a:pPr>
            <a:r>
              <a:rPr lang="en-IT" sz="1400" dirty="0">
                <a:sym typeface="Wingdings" pitchFamily="2" charset="2"/>
              </a:rPr>
              <a:t> No interruption of current flow to other modules in the chain</a:t>
            </a:r>
            <a:endParaRPr lang="en-IT" sz="1400" dirty="0"/>
          </a:p>
          <a:p>
            <a:endParaRPr lang="en-GB" dirty="0"/>
          </a:p>
        </p:txBody>
      </p:sp>
      <p:pic>
        <p:nvPicPr>
          <p:cNvPr id="10" name="Picture 1">
            <a:extLst>
              <a:ext uri="{FF2B5EF4-FFF2-40B4-BE49-F238E27FC236}">
                <a16:creationId xmlns:a16="http://schemas.microsoft.com/office/drawing/2014/main" id="{7D5195FD-777B-4DD8-8358-BCB3F0E0F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338" y="1264313"/>
            <a:ext cx="4727865" cy="428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85568"/>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C31275A-F84A-4DD6-AFD2-166459049C1E}" vid="{D26406F2-9B03-4ED4-9941-1B816F6A2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df06c9e-d9da-4bb3-a18b-5ea881c947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7B963D9821514B9E6C41573FBC4F36" ma:contentTypeVersion="18" ma:contentTypeDescription="Create a new document." ma:contentTypeScope="" ma:versionID="d622e7594152ad61c547821bbf1e2a76">
  <xsd:schema xmlns:xsd="http://www.w3.org/2001/XMLSchema" xmlns:xs="http://www.w3.org/2001/XMLSchema" xmlns:p="http://schemas.microsoft.com/office/2006/metadata/properties" xmlns:ns3="4df06c9e-d9da-4bb3-a18b-5ea881c94774" xmlns:ns4="314f32be-0282-43e0-adde-cfd1ab3d35a5" targetNamespace="http://schemas.microsoft.com/office/2006/metadata/properties" ma:root="true" ma:fieldsID="9d2b655ba052a7d37235f877273755f8" ns3:_="" ns4:_="">
    <xsd:import namespace="4df06c9e-d9da-4bb3-a18b-5ea881c94774"/>
    <xsd:import namespace="314f32be-0282-43e0-adde-cfd1ab3d35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06c9e-d9da-4bb3-a18b-5ea881c94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4f32be-0282-43e0-adde-cfd1ab3d3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8A2C5-903B-47C2-98B4-555AC70E4F3B}">
  <ds:schemaRefs>
    <ds:schemaRef ds:uri="http://schemas.microsoft.com/sharepoint/v3/contenttype/forms"/>
  </ds:schemaRefs>
</ds:datastoreItem>
</file>

<file path=customXml/itemProps2.xml><?xml version="1.0" encoding="utf-8"?>
<ds:datastoreItem xmlns:ds="http://schemas.openxmlformats.org/officeDocument/2006/customXml" ds:itemID="{7966BDAA-DFEF-4721-B461-181B05E60D2C}">
  <ds:schemaRefs>
    <ds:schemaRef ds:uri="http://purl.org/dc/elements/1.1/"/>
    <ds:schemaRef ds:uri="http://schemas.microsoft.com/office/2006/documentManagement/types"/>
    <ds:schemaRef ds:uri="http://purl.org/dc/terms/"/>
    <ds:schemaRef ds:uri="http://schemas.openxmlformats.org/package/2006/metadata/core-properties"/>
    <ds:schemaRef ds:uri="4df06c9e-d9da-4bb3-a18b-5ea881c94774"/>
    <ds:schemaRef ds:uri="http://purl.org/dc/dcmitype/"/>
    <ds:schemaRef ds:uri="http://schemas.microsoft.com/office/infopath/2007/PartnerControls"/>
    <ds:schemaRef ds:uri="314f32be-0282-43e0-adde-cfd1ab3d35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27567E5-2BAB-4F48-8D95-5EFDF44ED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06c9e-d9da-4bb3-a18b-5ea881c94774"/>
    <ds:schemaRef ds:uri="314f32be-0282-43e0-adde-cfd1ab3d3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ePIC</Template>
  <TotalTime>2166</TotalTime>
  <Words>1571</Words>
  <Application>Microsoft Office PowerPoint</Application>
  <PresentationFormat>Widescreen</PresentationFormat>
  <Paragraphs>309</Paragraphs>
  <Slides>36</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Segoe UI</vt:lpstr>
      <vt:lpstr>BNL</vt:lpstr>
      <vt:lpstr>SLDO Failure Modes and Operation </vt:lpstr>
      <vt:lpstr>Introduction</vt:lpstr>
      <vt:lpstr>SLDO Failure Modes </vt:lpstr>
      <vt:lpstr>Failure modes of SVT SP chain with SLDO </vt:lpstr>
      <vt:lpstr>Failure modes 1</vt:lpstr>
      <vt:lpstr> OVP with Global digital  SLDO open mode 1 </vt:lpstr>
      <vt:lpstr>Failure modes 2</vt:lpstr>
      <vt:lpstr> OVP with Global digital  SLDO short mode 2 </vt:lpstr>
      <vt:lpstr>Failure modes 3</vt:lpstr>
      <vt:lpstr> Overcurrent Protection </vt:lpstr>
      <vt:lpstr> Overcurrent Protection </vt:lpstr>
      <vt:lpstr> Overcurrent Protection </vt:lpstr>
      <vt:lpstr> Start-up and Overcurrent Protection </vt:lpstr>
      <vt:lpstr>Over Voltage Protection </vt:lpstr>
      <vt:lpstr>Motivation for the OVP</vt:lpstr>
      <vt:lpstr> OVP Design </vt:lpstr>
      <vt:lpstr> OVP Test Bench </vt:lpstr>
      <vt:lpstr> OVP Test Bench </vt:lpstr>
      <vt:lpstr> OVP shunt set to 1.6V </vt:lpstr>
      <vt:lpstr> OVP disabled </vt:lpstr>
      <vt:lpstr>SLDO Start-up </vt:lpstr>
      <vt:lpstr> The Problem </vt:lpstr>
      <vt:lpstr>Model</vt:lpstr>
      <vt:lpstr>SLDO – Features for Startup</vt:lpstr>
      <vt:lpstr>Simulations </vt:lpstr>
      <vt:lpstr>Simulation configuration</vt:lpstr>
      <vt:lpstr>First Simulation Results – Full Current with OVP</vt:lpstr>
      <vt:lpstr>Simulation Results..</vt:lpstr>
      <vt:lpstr>Simulation Results..</vt:lpstr>
      <vt:lpstr>Simulation Results.. with capacitors…</vt:lpstr>
      <vt:lpstr>Simulation Results with 100uF Murata</vt:lpstr>
      <vt:lpstr>Simulation Results with 100uF Murata…</vt:lpstr>
      <vt:lpstr>100uF Murata</vt:lpstr>
      <vt:lpstr>Simulation Results with OVP</vt:lpstr>
      <vt:lpstr>Conclusion </vt:lpstr>
      <vt:lpstr>Conclusion</vt:lpstr>
    </vt:vector>
  </TitlesOfParts>
  <Manager/>
  <Company>Brookhaven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Roy Wastie</dc:creator>
  <cp:keywords/>
  <dc:description/>
  <cp:lastModifiedBy>Roy Wastie</cp:lastModifiedBy>
  <cp:revision>12</cp:revision>
  <dcterms:created xsi:type="dcterms:W3CDTF">2025-07-22T15:18:33Z</dcterms:created>
  <dcterms:modified xsi:type="dcterms:W3CDTF">2025-07-30T14:20:37Z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0x010100CF7B963D9821514B9E6C41573FBC4F36</vt:lpwstr>
  </property>
  <property fmtid="{D5CDD505-2E9C-101B-9397-08002B2CF9AE}" pid="3" name="Order">
    <vt:r8>119000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