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3"/>
  </p:notesMasterIdLst>
  <p:sldIdLst>
    <p:sldId id="263" r:id="rId5"/>
    <p:sldId id="260" r:id="rId6"/>
    <p:sldId id="2147469518" r:id="rId7"/>
    <p:sldId id="2147375439" r:id="rId8"/>
    <p:sldId id="2147469567" r:id="rId9"/>
    <p:sldId id="2147469553" r:id="rId10"/>
    <p:sldId id="2147469549" r:id="rId11"/>
    <p:sldId id="2147469557" r:id="rId12"/>
    <p:sldId id="2147375440" r:id="rId13"/>
    <p:sldId id="2147469565" r:id="rId14"/>
    <p:sldId id="2147469577" r:id="rId15"/>
    <p:sldId id="2147469559" r:id="rId16"/>
    <p:sldId id="2147469556" r:id="rId17"/>
    <p:sldId id="2147469555" r:id="rId18"/>
    <p:sldId id="2147469561" r:id="rId19"/>
    <p:sldId id="2147469578" r:id="rId20"/>
    <p:sldId id="2147469579" r:id="rId21"/>
    <p:sldId id="21474695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8DEE76-D873-839F-0515-8FF12332FCC8}" name="Hill, John" initials="HJ" userId="S::hill@bnl.gov::ffb75b70-9579-435c-8f60-e72a8d39e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7"/>
    <p:restoredTop sz="94737"/>
  </p:normalViewPr>
  <p:slideViewPr>
    <p:cSldViewPr snapToGrid="0">
      <p:cViewPr varScale="1">
        <p:scale>
          <a:sx n="114" d="100"/>
          <a:sy n="114" d="100"/>
        </p:scale>
        <p:origin x="3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10/30/25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6</a:t>
            </a:fld>
            <a:endParaRPr lang="en-US"/>
          </a:p>
        </p:txBody>
      </p:sp>
    </p:spTree>
    <p:extLst>
      <p:ext uri="{BB962C8B-B14F-4D97-AF65-F5344CB8AC3E}">
        <p14:creationId xmlns:p14="http://schemas.microsoft.com/office/powerpoint/2010/main" val="271506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839EF-EF2D-A244-8B03-02564FD387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50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10</a:t>
            </a:fld>
            <a:endParaRPr lang="en-US"/>
          </a:p>
        </p:txBody>
      </p:sp>
    </p:spTree>
    <p:extLst>
      <p:ext uri="{BB962C8B-B14F-4D97-AF65-F5344CB8AC3E}">
        <p14:creationId xmlns:p14="http://schemas.microsoft.com/office/powerpoint/2010/main" val="885686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62579" y="975360"/>
            <a:ext cx="5524500" cy="48911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204923" y="975360"/>
            <a:ext cx="5755084" cy="48911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a:p>
        </p:txBody>
      </p:sp>
    </p:spTree>
    <p:extLst>
      <p:ext uri="{BB962C8B-B14F-4D97-AF65-F5344CB8AC3E}">
        <p14:creationId xmlns:p14="http://schemas.microsoft.com/office/powerpoint/2010/main" val="36306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a:p>
        </p:txBody>
      </p:sp>
      <p:cxnSp>
        <p:nvCxnSpPr>
          <p:cNvPr id="5" name="Straight Connector 4">
            <a:extLst>
              <a:ext uri="{FF2B5EF4-FFF2-40B4-BE49-F238E27FC236}">
                <a16:creationId xmlns:a16="http://schemas.microsoft.com/office/drawing/2014/main" id="{8D45B976-F9BD-96F9-4119-FEAF693C373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125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09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1 - Bulleted">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5DF06110-C640-A894-14E8-BD25EAE9208F}"/>
              </a:ext>
            </a:extLst>
          </p:cNvPr>
          <p:cNvSpPr>
            <a:spLocks noGrp="1"/>
          </p:cNvSpPr>
          <p:nvPr>
            <p:ph type="title"/>
          </p:nvPr>
        </p:nvSpPr>
        <p:spPr>
          <a:xfrm>
            <a:off x="615091" y="0"/>
            <a:ext cx="11347413" cy="825178"/>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EBFD237C-9841-DB8A-1F2D-8184DAFB479B}"/>
              </a:ext>
            </a:extLst>
          </p:cNvPr>
          <p:cNvSpPr>
            <a:spLocks noGrp="1"/>
          </p:cNvSpPr>
          <p:nvPr>
            <p:ph type="body" sz="quarter" idx="10" hasCustomPrompt="1"/>
          </p:nvPr>
        </p:nvSpPr>
        <p:spPr>
          <a:xfrm>
            <a:off x="615952" y="930274"/>
            <a:ext cx="11346553" cy="5212080"/>
          </a:xfrm>
        </p:spPr>
        <p:txBody>
          <a:bodyPr/>
          <a:lstStyle>
            <a:lvl1pPr>
              <a:defRPr/>
            </a:lvl1pPr>
            <a:lvl2pPr marL="400050" indent="-169863">
              <a:defRPr/>
            </a:lvl2pPr>
            <a:lvl3pPr marL="630238" indent="-173038">
              <a:defRPr/>
            </a:lvl3pPr>
            <a:lvl4pPr marL="857250" indent="-169863">
              <a:defRPr/>
            </a:lvl4pPr>
            <a:lvl5pPr marL="1087438" indent="-173038">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
        <p:nvSpPr>
          <p:cNvPr id="4" name="Slide Number Placeholder 5">
            <a:extLst>
              <a:ext uri="{FF2B5EF4-FFF2-40B4-BE49-F238E27FC236}">
                <a16:creationId xmlns:a16="http://schemas.microsoft.com/office/drawing/2014/main" id="{F3A344A4-52E5-440E-A989-AC1966200310}"/>
              </a:ext>
            </a:extLst>
          </p:cNvPr>
          <p:cNvSpPr>
            <a:spLocks noGrp="1"/>
          </p:cNvSpPr>
          <p:nvPr>
            <p:ph type="sldNum" sz="quarter" idx="4"/>
          </p:nvPr>
        </p:nvSpPr>
        <p:spPr>
          <a:xfrm>
            <a:off x="11527522"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a:p>
        </p:txBody>
      </p:sp>
    </p:spTree>
    <p:extLst>
      <p:ext uri="{BB962C8B-B14F-4D97-AF65-F5344CB8AC3E}">
        <p14:creationId xmlns:p14="http://schemas.microsoft.com/office/powerpoint/2010/main" val="236206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0"/>
            <a:ext cx="11499235" cy="795528"/>
          </a:xfrm>
        </p:spPr>
        <p:txBody>
          <a:bodyPr/>
          <a:lstStyle>
            <a:lvl1pPr>
              <a:defRPr/>
            </a:lvl1pPr>
          </a:lstStyle>
          <a:p>
            <a:r>
              <a:rPr lang="en-US"/>
              <a:t>Title Only</a:t>
            </a:r>
          </a:p>
        </p:txBody>
      </p:sp>
      <p:sp>
        <p:nvSpPr>
          <p:cNvPr id="3" name="Slide Number Placeholder 5">
            <a:extLst>
              <a:ext uri="{FF2B5EF4-FFF2-40B4-BE49-F238E27FC236}">
                <a16:creationId xmlns:a16="http://schemas.microsoft.com/office/drawing/2014/main" id="{05EE45CA-61A9-4927-9F75-2FBCAADC9017}"/>
              </a:ext>
            </a:extLst>
          </p:cNvPr>
          <p:cNvSpPr>
            <a:spLocks noGrp="1"/>
          </p:cNvSpPr>
          <p:nvPr>
            <p:ph type="sldNum" sz="quarter" idx="4"/>
          </p:nvPr>
        </p:nvSpPr>
        <p:spPr>
          <a:xfrm>
            <a:off x="11530018" y="6316597"/>
            <a:ext cx="432487" cy="365125"/>
          </a:xfrm>
          <a:prstGeom prst="rect">
            <a:avLst/>
          </a:prstGeom>
        </p:spPr>
        <p:txBody>
          <a:bodyPr lIns="0" tIns="0" rIns="0" bIns="0" anchor="ctr"/>
          <a:lstStyle>
            <a:lvl1pPr algn="ctr">
              <a:defRPr sz="825" b="1">
                <a:solidFill>
                  <a:schemeClr val="tx1"/>
                </a:solidFill>
              </a:defRPr>
            </a:lvl1pPr>
          </a:lstStyle>
          <a:p>
            <a:fld id="{933A556B-7C63-244D-9B7C-B0EA8042B330}" type="slidenum">
              <a:rPr lang="en-US" smtClean="0"/>
              <a:pPr/>
              <a:t>‹#›</a:t>
            </a:fld>
            <a:endParaRPr lang="en-US"/>
          </a:p>
        </p:txBody>
      </p:sp>
    </p:spTree>
    <p:extLst>
      <p:ext uri="{BB962C8B-B14F-4D97-AF65-F5344CB8AC3E}">
        <p14:creationId xmlns:p14="http://schemas.microsoft.com/office/powerpoint/2010/main" val="11153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2579" y="975365"/>
            <a:ext cx="11499925" cy="486585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100" b="1">
                <a:solidFill>
                  <a:schemeClr val="bg2"/>
                </a:solidFill>
              </a:defRPr>
            </a:lvl1pPr>
          </a:lstStyle>
          <a:p>
            <a:fld id="{933A556B-7C63-244D-9B7C-B0EA8042B330}" type="slidenum">
              <a:rPr lang="en-US" smtClean="0"/>
              <a:pPr/>
              <a:t>‹#›</a:t>
            </a:fld>
            <a:endParaRPr lang="en-US"/>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958D2D7-4525-7982-81CE-BAFE8EFB999D}"/>
              </a:ext>
            </a:extLst>
          </p:cNvPr>
          <p:cNvCxnSpPr/>
          <p:nvPr userDrawn="1"/>
        </p:nvCxnSpPr>
        <p:spPr>
          <a:xfrm>
            <a:off x="462579" y="6111240"/>
            <a:ext cx="11499925" cy="0"/>
          </a:xfrm>
          <a:prstGeom prst="line">
            <a:avLst/>
          </a:prstGeom>
        </p:spPr>
        <p:style>
          <a:lnRef idx="1">
            <a:schemeClr val="dk1"/>
          </a:lnRef>
          <a:fillRef idx="0">
            <a:schemeClr val="dk1"/>
          </a:fillRef>
          <a:effectRef idx="0">
            <a:schemeClr val="dk1"/>
          </a:effectRef>
          <a:fontRef idx="minor">
            <a:schemeClr val="tx1"/>
          </a:fontRef>
        </p:style>
      </p:cxnSp>
      <p:sp>
        <p:nvSpPr>
          <p:cNvPr id="7" name="Text Placeholder 2">
            <a:extLst>
              <a:ext uri="{FF2B5EF4-FFF2-40B4-BE49-F238E27FC236}">
                <a16:creationId xmlns:a16="http://schemas.microsoft.com/office/drawing/2014/main" id="{0390C8D1-2294-4A0C-9E2E-0DC036038BEF}"/>
              </a:ext>
            </a:extLst>
          </p:cNvPr>
          <p:cNvSpPr txBox="1">
            <a:spLocks/>
          </p:cNvSpPr>
          <p:nvPr userDrawn="1"/>
        </p:nvSpPr>
        <p:spPr>
          <a:xfrm>
            <a:off x="4475480" y="6228454"/>
            <a:ext cx="2659380" cy="54140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a:t>EIC RRB Meeting</a:t>
            </a:r>
          </a:p>
          <a:p>
            <a:pPr>
              <a:lnSpc>
                <a:spcPct val="100000"/>
              </a:lnSpc>
              <a:spcBef>
                <a:spcPts val="0"/>
              </a:spcBef>
            </a:pPr>
            <a:r>
              <a:rPr lang="en-US" dirty="0"/>
              <a:t>November 4-5, 2025</a:t>
            </a:r>
          </a:p>
          <a:p>
            <a:pPr>
              <a:lnSpc>
                <a:spcPct val="100000"/>
              </a:lnSpc>
              <a:spcBef>
                <a:spcPts val="0"/>
              </a:spcBef>
            </a:pPr>
            <a:r>
              <a:rPr lang="en-US" dirty="0"/>
              <a:t>Jim Yeck</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 id="2147483668" r:id="rId5"/>
    <p:sldLayoutId id="2147483669" r:id="rId6"/>
    <p:sldLayoutId id="2147483670" r:id="rId7"/>
  </p:sldLayoutIdLst>
  <p:hf hdr="0" ftr="0" dt="0"/>
  <p:txStyles>
    <p:titleStyle>
      <a:lvl1pPr algn="l" defTabSz="914400" rtl="0" eaLnBrk="1" latinLnBrk="0" hangingPunct="1">
        <a:lnSpc>
          <a:spcPct val="90000"/>
        </a:lnSpc>
        <a:spcBef>
          <a:spcPct val="0"/>
        </a:spcBef>
        <a:buNone/>
        <a:defRPr sz="40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indico.bnl.gov/e/PSW"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813175" y="1932114"/>
            <a:ext cx="10797578" cy="1259607"/>
          </a:xfrm>
        </p:spPr>
        <p:txBody>
          <a:bodyPr>
            <a:normAutofit/>
          </a:bodyPr>
          <a:lstStyle/>
          <a:p>
            <a:r>
              <a:rPr lang="en-US" sz="4800" dirty="0">
                <a:cs typeface="Arial"/>
              </a:rPr>
              <a:t>Report from the Project Director</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a:xfrm>
            <a:off x="813173" y="5086055"/>
            <a:ext cx="10334625" cy="746185"/>
          </a:xfrm>
        </p:spPr>
        <p:txBody>
          <a:bodyPr/>
          <a:lstStyle/>
          <a:p>
            <a:r>
              <a:rPr lang="en-US" dirty="0"/>
              <a:t>EIC Resource Review Board Meeting</a:t>
            </a:r>
          </a:p>
          <a:p>
            <a:r>
              <a:rPr lang="en-US" dirty="0"/>
              <a:t>November 4-5, 2025</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813174" y="3191721"/>
            <a:ext cx="10334625" cy="1259607"/>
          </a:xfrm>
        </p:spPr>
        <p:txBody>
          <a:bodyPr/>
          <a:lstStyle/>
          <a:p>
            <a:r>
              <a:rPr lang="en-US" b="1"/>
              <a:t>Jim Yeck</a:t>
            </a:r>
          </a:p>
          <a:p>
            <a:r>
              <a:rPr lang="en-US"/>
              <a:t>Associate Lab Director &amp; EIC Project Director</a:t>
            </a:r>
          </a:p>
          <a:p>
            <a:r>
              <a:rPr lang="en-US"/>
              <a:t>Brookhaven National Laboratory</a:t>
            </a:r>
          </a:p>
        </p:txBody>
      </p:sp>
    </p:spTree>
    <p:extLst>
      <p:ext uri="{BB962C8B-B14F-4D97-AF65-F5344CB8AC3E}">
        <p14:creationId xmlns:p14="http://schemas.microsoft.com/office/powerpoint/2010/main" val="312510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FB9762-A69D-352E-27DD-B75B688F3956}"/>
              </a:ext>
            </a:extLst>
          </p:cNvPr>
          <p:cNvSpPr>
            <a:spLocks noGrp="1"/>
          </p:cNvSpPr>
          <p:nvPr>
            <p:ph type="sldNum" sz="quarter" idx="4"/>
          </p:nvPr>
        </p:nvSpPr>
        <p:spPr>
          <a:xfrm>
            <a:off x="11530018" y="6316595"/>
            <a:ext cx="432486" cy="365125"/>
          </a:xfrm>
          <a:prstGeom prst="rect">
            <a:avLst/>
          </a:prstGeom>
        </p:spPr>
        <p:txBody>
          <a:bodyPr lIns="0" tIns="0" rIns="0" bIns="0" anchor="ctr"/>
          <a:lstStyle>
            <a:defPPr>
              <a:defRPr lang="en-US"/>
            </a:defPPr>
            <a:lvl1pPr marL="0" algn="ctr" defTabSz="914400" rtl="0" eaLnBrk="1" latinLnBrk="0" hangingPunct="1">
              <a:defRPr sz="10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mtClean="0"/>
              <a:pPr algn="ctr"/>
              <a:t>10</a:t>
            </a:fld>
            <a:endParaRPr lang="en-US"/>
          </a:p>
        </p:txBody>
      </p:sp>
      <p:sp>
        <p:nvSpPr>
          <p:cNvPr id="3" name="Title 2">
            <a:extLst>
              <a:ext uri="{FF2B5EF4-FFF2-40B4-BE49-F238E27FC236}">
                <a16:creationId xmlns:a16="http://schemas.microsoft.com/office/drawing/2014/main" id="{82C40EB1-6355-5938-8740-88347460D531}"/>
              </a:ext>
            </a:extLst>
          </p:cNvPr>
          <p:cNvSpPr>
            <a:spLocks noGrp="1"/>
          </p:cNvSpPr>
          <p:nvPr>
            <p:ph type="title"/>
          </p:nvPr>
        </p:nvSpPr>
        <p:spPr>
          <a:xfrm>
            <a:off x="538834" y="0"/>
            <a:ext cx="11347413" cy="825178"/>
          </a:xfrm>
        </p:spPr>
        <p:txBody>
          <a:bodyPr/>
          <a:lstStyle/>
          <a:p>
            <a:r>
              <a:rPr lang="en-US"/>
              <a:t>Assessments of Baseline Readiness</a:t>
            </a:r>
          </a:p>
        </p:txBody>
      </p:sp>
      <p:sp>
        <p:nvSpPr>
          <p:cNvPr id="4" name="Content Placeholder 3">
            <a:extLst>
              <a:ext uri="{FF2B5EF4-FFF2-40B4-BE49-F238E27FC236}">
                <a16:creationId xmlns:a16="http://schemas.microsoft.com/office/drawing/2014/main" id="{284277EA-F050-153F-A8B3-E9173ADD1812}"/>
              </a:ext>
            </a:extLst>
          </p:cNvPr>
          <p:cNvSpPr>
            <a:spLocks noGrp="1"/>
          </p:cNvSpPr>
          <p:nvPr>
            <p:ph idx="1"/>
          </p:nvPr>
        </p:nvSpPr>
        <p:spPr>
          <a:xfrm>
            <a:off x="517262" y="930807"/>
            <a:ext cx="11395338" cy="5050893"/>
          </a:xfrm>
        </p:spPr>
        <p:txBody>
          <a:bodyPr>
            <a:noAutofit/>
          </a:bodyPr>
          <a:lstStyle/>
          <a:p>
            <a:pPr marL="115888" marR="0" indent="6350" algn="l" rtl="0" eaLnBrk="1" fontAlgn="auto" latinLnBrk="0" hangingPunct="1">
              <a:buNone/>
              <a:tabLst>
                <a:tab pos="455613" algn="l"/>
                <a:tab pos="10510838" algn="r"/>
              </a:tabLst>
            </a:pPr>
            <a:r>
              <a:rPr lang="en-US" sz="1800" dirty="0">
                <a:solidFill>
                  <a:srgbClr val="000000"/>
                </a:solidFill>
                <a:latin typeface="Arial" panose="020B0604020202020204" pitchFamily="34" charset="0"/>
                <a:cs typeface="Arial" panose="020B0604020202020204" pitchFamily="34" charset="0"/>
              </a:rPr>
              <a:t>Assessments of baseline readiness for each subproject will measure status and evaluate future work needed to be ready for a future DOE CD-2 IPR.  The charge for these reviews includes </a:t>
            </a:r>
            <a:r>
              <a:rPr lang="en-US" sz="1800" b="1" dirty="0">
                <a:solidFill>
                  <a:srgbClr val="000000"/>
                </a:solidFill>
                <a:latin typeface="Arial" panose="020B0604020202020204" pitchFamily="34" charset="0"/>
                <a:cs typeface="Arial" panose="020B0604020202020204" pitchFamily="34" charset="0"/>
              </a:rPr>
              <a:t>technical scope, cost, schedule, and management </a:t>
            </a:r>
            <a:r>
              <a:rPr lang="en-US" sz="1800" dirty="0">
                <a:solidFill>
                  <a:srgbClr val="000000"/>
                </a:solidFill>
                <a:latin typeface="Arial" panose="020B0604020202020204" pitchFamily="34" charset="0"/>
                <a:cs typeface="Arial" panose="020B0604020202020204" pitchFamily="34" charset="0"/>
              </a:rPr>
              <a:t>and also include an evaluation of plans for achieving established cost targets.</a:t>
            </a:r>
          </a:p>
          <a:p>
            <a:pPr marL="461963" marR="0" indent="-455613" algn="l" rtl="0" eaLnBrk="1" fontAlgn="auto" latinLnBrk="0" hangingPunct="1">
              <a:buNone/>
              <a:tabLst>
                <a:tab pos="455613" algn="l"/>
                <a:tab pos="10739438" algn="r"/>
              </a:tabLst>
            </a:pPr>
            <a:endParaRPr lang="en-US" sz="800" b="0" i="0" u="none" strike="noStrike" kern="1200" dirty="0">
              <a:solidFill>
                <a:srgbClr val="000000"/>
              </a:solidFill>
              <a:effectLst/>
              <a:latin typeface="Arial" panose="020B0604020202020204" pitchFamily="34" charset="0"/>
              <a:cs typeface="Arial" panose="020B0604020202020204" pitchFamily="34" charset="0"/>
            </a:endParaRPr>
          </a:p>
          <a:p>
            <a:pPr marL="461963" marR="0" indent="-455613" algn="l" rtl="0" eaLnBrk="1" fontAlgn="auto" latinLnBrk="0" hangingPunct="1">
              <a:buNone/>
              <a:tabLst>
                <a:tab pos="455613" algn="l"/>
                <a:tab pos="10739438" algn="r"/>
              </a:tabLst>
            </a:pPr>
            <a:r>
              <a:rPr lang="en-US" sz="1800" b="0" i="0" u="none" strike="noStrike" kern="1200" dirty="0">
                <a:solidFill>
                  <a:srgbClr val="000000"/>
                </a:solidFill>
                <a:effectLst/>
                <a:latin typeface="Arial" panose="020B0604020202020204" pitchFamily="34" charset="0"/>
                <a:cs typeface="Arial" panose="020B0604020202020204" pitchFamily="34" charset="0"/>
              </a:rPr>
              <a:t>		</a:t>
            </a:r>
            <a:r>
              <a:rPr lang="en-US" sz="1800" b="1" i="0" u="none" strike="noStrike" kern="1200" dirty="0">
                <a:solidFill>
                  <a:srgbClr val="000000"/>
                </a:solidFill>
                <a:effectLst/>
                <a:latin typeface="Arial" panose="020B0604020202020204" pitchFamily="34" charset="0"/>
                <a:cs typeface="Arial" panose="020B0604020202020204" pitchFamily="34" charset="0"/>
              </a:rPr>
              <a:t>Electron Injector Complex (EIN)</a:t>
            </a:r>
            <a:r>
              <a:rPr lang="en-US" sz="1800" b="0" i="0" u="none" strike="noStrike" kern="1200" dirty="0">
                <a:solidFill>
                  <a:srgbClr val="000000"/>
                </a:solidFill>
                <a:effectLst/>
                <a:latin typeface="Arial" panose="020B0604020202020204" pitchFamily="34" charset="0"/>
                <a:cs typeface="Arial" panose="020B0604020202020204" pitchFamily="34" charset="0"/>
              </a:rPr>
              <a:t>	April 8-10, 2025 (</a:t>
            </a:r>
            <a:r>
              <a:rPr lang="en-US" sz="1800" dirty="0">
                <a:solidFill>
                  <a:srgbClr val="000000"/>
                </a:solidFill>
                <a:latin typeface="Arial" panose="020B0604020202020204" pitchFamily="34" charset="0"/>
                <a:cs typeface="Arial" panose="020B0604020202020204" pitchFamily="34" charset="0"/>
              </a:rPr>
              <a:t>and </a:t>
            </a:r>
            <a:r>
              <a:rPr lang="en-US" sz="1800" b="0" i="0" u="none" strike="noStrike" kern="1200" dirty="0">
                <a:solidFill>
                  <a:srgbClr val="000000"/>
                </a:solidFill>
                <a:effectLst/>
                <a:latin typeface="Arial" panose="020B0604020202020204" pitchFamily="34" charset="0"/>
                <a:cs typeface="Arial" panose="020B0604020202020204" pitchFamily="34" charset="0"/>
              </a:rPr>
              <a:t>Apr ‘26)</a:t>
            </a:r>
            <a:endParaRPr lang="en-US" sz="1800" dirty="0">
              <a:solidFill>
                <a:srgbClr val="000000"/>
              </a:solidFill>
              <a:latin typeface="Arial" panose="020B0604020202020204" pitchFamily="34" charset="0"/>
              <a:cs typeface="Arial" panose="020B0604020202020204" pitchFamily="34" charset="0"/>
            </a:endParaRPr>
          </a:p>
          <a:p>
            <a:pPr marL="461963" indent="-455613">
              <a:buNone/>
              <a:tabLst>
                <a:tab pos="455613" algn="l"/>
                <a:tab pos="10739438" algn="r"/>
              </a:tabLst>
            </a:pPr>
            <a:r>
              <a:rPr lang="en-US" sz="1800" b="0" i="0" u="none" strike="noStrike" kern="1200" dirty="0">
                <a:solidFill>
                  <a:srgbClr val="000000"/>
                </a:solidFill>
                <a:effectLst/>
                <a:latin typeface="Arial" panose="020B0604020202020204" pitchFamily="34" charset="0"/>
                <a:cs typeface="Arial" panose="020B0604020202020204" pitchFamily="34" charset="0"/>
              </a:rPr>
              <a:t>	</a:t>
            </a:r>
            <a:r>
              <a:rPr lang="en-US" sz="1400" b="0" i="0" u="none" strike="noStrike" kern="1200" dirty="0">
                <a:solidFill>
                  <a:srgbClr val="000000"/>
                </a:solidFill>
                <a:effectLst/>
                <a:latin typeface="Arial" panose="020B0604020202020204" pitchFamily="34" charset="0"/>
                <a:cs typeface="Arial" panose="020B0604020202020204" pitchFamily="34" charset="0"/>
              </a:rPr>
              <a:t>Co-Chairs:  T. </a:t>
            </a:r>
            <a:r>
              <a:rPr lang="en-US" sz="1400" b="0" i="0" u="none" strike="noStrike" kern="1200" dirty="0" err="1">
                <a:solidFill>
                  <a:srgbClr val="000000"/>
                </a:solidFill>
                <a:effectLst/>
                <a:latin typeface="Arial" panose="020B0604020202020204" pitchFamily="34" charset="0"/>
                <a:cs typeface="Arial" panose="020B0604020202020204" pitchFamily="34" charset="0"/>
              </a:rPr>
              <a:t>Raubenheimer</a:t>
            </a:r>
            <a:r>
              <a:rPr lang="en-US" sz="1400" b="0" i="0" u="none" strike="noStrike" kern="1200" dirty="0">
                <a:solidFill>
                  <a:srgbClr val="000000"/>
                </a:solidFill>
                <a:effectLst/>
                <a:latin typeface="Arial" panose="020B0604020202020204" pitchFamily="34" charset="0"/>
                <a:cs typeface="Arial" panose="020B0604020202020204" pitchFamily="34" charset="0"/>
              </a:rPr>
              <a:t>, SLAC, MAC Chair &amp; E. Peoples-Evans</a:t>
            </a:r>
            <a:r>
              <a:rPr lang="en-US" sz="1400" dirty="0">
                <a:solidFill>
                  <a:srgbClr val="000000"/>
                </a:solidFill>
                <a:latin typeface="Arial" panose="020B0604020202020204" pitchFamily="34" charset="0"/>
                <a:cs typeface="Arial" panose="020B0604020202020204" pitchFamily="34" charset="0"/>
              </a:rPr>
              <a:t>, LBNL, ALS-U </a:t>
            </a:r>
            <a:r>
              <a:rPr lang="en-US" sz="1400" b="0" i="0" u="none" strike="noStrike" kern="1200" dirty="0">
                <a:solidFill>
                  <a:srgbClr val="000000"/>
                </a:solidFill>
                <a:effectLst/>
                <a:latin typeface="Arial" panose="020B0604020202020204" pitchFamily="34" charset="0"/>
                <a:cs typeface="Arial" panose="020B0604020202020204" pitchFamily="34" charset="0"/>
              </a:rPr>
              <a:t>PM.</a:t>
            </a:r>
            <a:endParaRPr lang="en-US" sz="1400" dirty="0">
              <a:solidFill>
                <a:srgbClr val="000000"/>
              </a:solidFill>
              <a:latin typeface="Arial" panose="020B0604020202020204" pitchFamily="34" charset="0"/>
              <a:cs typeface="Arial" panose="020B0604020202020204" pitchFamily="34" charset="0"/>
            </a:endParaRPr>
          </a:p>
          <a:p>
            <a:pPr marL="461963" indent="-455613">
              <a:buNone/>
              <a:tabLst>
                <a:tab pos="455613" algn="l"/>
                <a:tab pos="10739438" algn="r"/>
              </a:tabLst>
            </a:pPr>
            <a:r>
              <a:rPr lang="en-US" sz="1800" b="0" i="0" u="none" strike="noStrike" kern="1200" dirty="0">
                <a:solidFill>
                  <a:srgbClr val="000000"/>
                </a:solidFill>
                <a:effectLst/>
                <a:latin typeface="Arial" panose="020B0604020202020204" pitchFamily="34" charset="0"/>
                <a:cs typeface="Arial" panose="020B0604020202020204" pitchFamily="34" charset="0"/>
              </a:rPr>
              <a:t>		</a:t>
            </a:r>
            <a:r>
              <a:rPr lang="en-US" sz="1800" b="1" i="0" u="none" strike="noStrike" kern="1200" dirty="0">
                <a:solidFill>
                  <a:srgbClr val="000000"/>
                </a:solidFill>
                <a:effectLst/>
                <a:latin typeface="Arial" panose="020B0604020202020204" pitchFamily="34" charset="0"/>
                <a:cs typeface="Arial" panose="020B0604020202020204" pitchFamily="34" charset="0"/>
              </a:rPr>
              <a:t>Detector (DET)</a:t>
            </a:r>
            <a:r>
              <a:rPr lang="en-US" sz="1800" b="0" i="0" u="none" strike="noStrike" kern="1200" dirty="0">
                <a:solidFill>
                  <a:srgbClr val="000000"/>
                </a:solidFill>
                <a:effectLst/>
                <a:latin typeface="Arial" panose="020B0604020202020204" pitchFamily="34" charset="0"/>
                <a:cs typeface="Arial" panose="020B0604020202020204" pitchFamily="34" charset="0"/>
              </a:rPr>
              <a:t>	</a:t>
            </a:r>
            <a:r>
              <a:rPr lang="en-US" sz="1800" b="0" i="0" u="none" strike="noStrike" kern="1200" dirty="0">
                <a:solidFill>
                  <a:srgbClr val="FF0000"/>
                </a:solidFill>
                <a:effectLst/>
                <a:latin typeface="Arial" panose="020B0604020202020204" pitchFamily="34" charset="0"/>
                <a:cs typeface="Arial" panose="020B0604020202020204" pitchFamily="34" charset="0"/>
              </a:rPr>
              <a:t>(Rescheduled to February 3-5, 2026) </a:t>
            </a:r>
            <a:r>
              <a:rPr lang="en-US" sz="1800" b="0" i="0" u="none" strike="noStrike" kern="1200" dirty="0">
                <a:solidFill>
                  <a:srgbClr val="000000"/>
                </a:solidFill>
                <a:effectLst/>
                <a:latin typeface="Arial" panose="020B0604020202020204" pitchFamily="34" charset="0"/>
              </a:rPr>
              <a:t>November 12-14, 2025</a:t>
            </a:r>
            <a:endParaRPr lang="en-US" sz="1800" dirty="0">
              <a:latin typeface="Arial" panose="020B0604020202020204" pitchFamily="34" charset="0"/>
            </a:endParaRPr>
          </a:p>
          <a:p>
            <a:pPr marL="461963" indent="-455613">
              <a:buNone/>
              <a:tabLst>
                <a:tab pos="455613" algn="l"/>
                <a:tab pos="10739438" algn="r"/>
              </a:tabLst>
            </a:pPr>
            <a:r>
              <a:rPr lang="en-US" sz="1800" b="0" i="0" u="none" strike="noStrike" kern="1200" dirty="0">
                <a:solidFill>
                  <a:srgbClr val="000000"/>
                </a:solidFill>
                <a:effectLst/>
                <a:latin typeface="Arial" panose="020B0604020202020204" pitchFamily="34" charset="0"/>
                <a:cs typeface="Arial" panose="020B0604020202020204" pitchFamily="34" charset="0"/>
              </a:rPr>
              <a:t>	</a:t>
            </a:r>
            <a:r>
              <a:rPr lang="en-US" sz="1400" b="0" i="0" u="none" strike="noStrike" kern="1200" dirty="0">
                <a:solidFill>
                  <a:srgbClr val="000000"/>
                </a:solidFill>
                <a:effectLst/>
                <a:latin typeface="Arial" panose="020B0604020202020204" pitchFamily="34" charset="0"/>
                <a:cs typeface="Arial" panose="020B0604020202020204" pitchFamily="34" charset="0"/>
              </a:rPr>
              <a:t>Co-Chairs:  S. Nahn, FNAL, U.S. CMS PM</a:t>
            </a:r>
            <a:r>
              <a:rPr lang="en-US" sz="1400" dirty="0">
                <a:solidFill>
                  <a:srgbClr val="000000"/>
                </a:solidFill>
                <a:latin typeface="Arial" panose="020B0604020202020204" pitchFamily="34" charset="0"/>
                <a:cs typeface="Arial" panose="020B0604020202020204" pitchFamily="34" charset="0"/>
              </a:rPr>
              <a:t> &amp; A. White, UTA, DAC Chair </a:t>
            </a:r>
            <a:endParaRPr lang="en-US" sz="1400" b="0" i="0" u="none" strike="noStrike" dirty="0">
              <a:effectLst/>
              <a:latin typeface="Arial" panose="020B0604020202020204" pitchFamily="34" charset="0"/>
            </a:endParaRPr>
          </a:p>
          <a:p>
            <a:pPr marL="461963" indent="-455613">
              <a:buNone/>
              <a:tabLst>
                <a:tab pos="455613" algn="l"/>
                <a:tab pos="10739438" algn="r"/>
              </a:tabLst>
            </a:pPr>
            <a:r>
              <a:rPr lang="en-US" sz="1800" b="0" i="0" u="none" strike="noStrike" kern="1200" dirty="0">
                <a:solidFill>
                  <a:srgbClr val="000000"/>
                </a:solidFill>
                <a:effectLst/>
                <a:latin typeface="Arial" panose="020B0604020202020204" pitchFamily="34" charset="0"/>
                <a:cs typeface="Arial" panose="020B0604020202020204" pitchFamily="34" charset="0"/>
              </a:rPr>
              <a:t>		</a:t>
            </a:r>
            <a:r>
              <a:rPr lang="en-US" sz="1800" b="1" i="0" u="none" strike="noStrike" kern="1200" dirty="0">
                <a:solidFill>
                  <a:srgbClr val="000000"/>
                </a:solidFill>
                <a:effectLst/>
                <a:latin typeface="Arial" panose="020B0604020202020204" pitchFamily="34" charset="0"/>
                <a:cs typeface="Arial" panose="020B0604020202020204" pitchFamily="34" charset="0"/>
              </a:rPr>
              <a:t>Interaction Region (IR)</a:t>
            </a:r>
            <a:r>
              <a:rPr lang="en-US" sz="1800" b="0" i="0" u="none" strike="noStrike" kern="1200" dirty="0">
                <a:solidFill>
                  <a:srgbClr val="000000"/>
                </a:solidFill>
                <a:effectLst/>
                <a:latin typeface="Arial" panose="020B0604020202020204" pitchFamily="34" charset="0"/>
                <a:cs typeface="Arial" panose="020B0604020202020204" pitchFamily="34" charset="0"/>
              </a:rPr>
              <a:t>	</a:t>
            </a:r>
            <a:r>
              <a:rPr lang="en-US" sz="1800" b="0" i="0" u="none" strike="noStrike" kern="1200" dirty="0">
                <a:solidFill>
                  <a:srgbClr val="000000"/>
                </a:solidFill>
                <a:effectLst/>
                <a:latin typeface="Arial" panose="020B0604020202020204" pitchFamily="34" charset="0"/>
              </a:rPr>
              <a:t>November 18-20, 2025</a:t>
            </a:r>
            <a:endParaRPr lang="en-US" sz="1800" b="0" i="0" u="none" strike="noStrike" kern="1200" dirty="0">
              <a:solidFill>
                <a:srgbClr val="000000"/>
              </a:solidFill>
              <a:effectLst/>
              <a:latin typeface="Arial" panose="020B0604020202020204" pitchFamily="34" charset="0"/>
              <a:cs typeface="Arial" panose="020B0604020202020204" pitchFamily="34" charset="0"/>
            </a:endParaRPr>
          </a:p>
          <a:p>
            <a:pPr marL="461963" marR="0" indent="-455613" algn="l" rtl="0" eaLnBrk="1" fontAlgn="auto" latinLnBrk="0" hangingPunct="1">
              <a:buNone/>
              <a:tabLst>
                <a:tab pos="455613" algn="l"/>
                <a:tab pos="10739438" algn="r"/>
              </a:tabLst>
            </a:pPr>
            <a:r>
              <a:rPr lang="en-US" sz="1400" dirty="0">
                <a:latin typeface="Arial" panose="020B0604020202020204" pitchFamily="34" charset="0"/>
              </a:rPr>
              <a:t>		</a:t>
            </a:r>
            <a:r>
              <a:rPr lang="en-US" sz="1400" b="0" i="0" u="none" strike="noStrike" dirty="0">
                <a:effectLst/>
                <a:latin typeface="Arial" panose="020B0604020202020204" pitchFamily="34" charset="0"/>
              </a:rPr>
              <a:t>Co-Chairs:  O. Bruning, CERN, HL LHC PM, &amp; R. </a:t>
            </a:r>
            <a:r>
              <a:rPr lang="en-US" sz="1400" b="0" i="0" u="none" strike="noStrike" dirty="0" err="1">
                <a:effectLst/>
                <a:latin typeface="Arial" panose="020B0604020202020204" pitchFamily="34" charset="0"/>
              </a:rPr>
              <a:t>Carcagno</a:t>
            </a:r>
            <a:r>
              <a:rPr lang="en-US" sz="1400" b="0" i="0" u="none" strike="noStrike" dirty="0">
                <a:effectLst/>
                <a:latin typeface="Arial" panose="020B0604020202020204" pitchFamily="34" charset="0"/>
              </a:rPr>
              <a:t>, FNAL HL LHC US Deputy, retired.</a:t>
            </a:r>
          </a:p>
          <a:p>
            <a:pPr marL="461963" indent="-455613">
              <a:buNone/>
              <a:tabLst>
                <a:tab pos="455613" algn="l"/>
                <a:tab pos="10739438" algn="r"/>
              </a:tabLst>
            </a:pPr>
            <a:r>
              <a:rPr lang="en-US" sz="1800" b="0" i="0" u="none" strike="noStrike" kern="1200" dirty="0">
                <a:solidFill>
                  <a:srgbClr val="000000"/>
                </a:solidFill>
                <a:effectLst/>
                <a:latin typeface="Arial" panose="020B0604020202020204" pitchFamily="34" charset="0"/>
                <a:cs typeface="Arial" panose="020B0604020202020204" pitchFamily="34" charset="0"/>
              </a:rPr>
              <a:t>		</a:t>
            </a:r>
            <a:r>
              <a:rPr lang="en-US" sz="1800" b="1" i="0" u="none" strike="noStrike" kern="1200" dirty="0">
                <a:solidFill>
                  <a:srgbClr val="000000"/>
                </a:solidFill>
                <a:effectLst/>
                <a:latin typeface="Arial" panose="020B0604020202020204" pitchFamily="34" charset="0"/>
                <a:cs typeface="Arial" panose="020B0604020202020204" pitchFamily="34" charset="0"/>
              </a:rPr>
              <a:t>Accelerator Storage Rings (ASR)</a:t>
            </a:r>
            <a:r>
              <a:rPr lang="en-US" sz="1800" b="0" i="0" u="none" strike="noStrike" kern="1200" dirty="0">
                <a:solidFill>
                  <a:srgbClr val="000000"/>
                </a:solidFill>
                <a:effectLst/>
                <a:latin typeface="Arial" panose="020B0604020202020204" pitchFamily="34" charset="0"/>
                <a:cs typeface="Arial" panose="020B0604020202020204" pitchFamily="34" charset="0"/>
              </a:rPr>
              <a:t>	</a:t>
            </a:r>
            <a:r>
              <a:rPr lang="en-US" sz="1800" b="0" i="0" u="none" strike="noStrike" kern="1200" dirty="0">
                <a:solidFill>
                  <a:srgbClr val="000000"/>
                </a:solidFill>
                <a:effectLst/>
                <a:latin typeface="Arial" panose="020B0604020202020204" pitchFamily="34" charset="0"/>
              </a:rPr>
              <a:t>January 14-16, 2026</a:t>
            </a:r>
            <a:endParaRPr lang="en-US" sz="1800" b="0" i="0" u="none" strike="noStrike" dirty="0">
              <a:effectLst/>
              <a:latin typeface="Arial" panose="020B0604020202020204" pitchFamily="34" charset="0"/>
            </a:endParaRPr>
          </a:p>
          <a:p>
            <a:pPr marL="461963" indent="-455613">
              <a:buNone/>
              <a:tabLst>
                <a:tab pos="455613" algn="l"/>
                <a:tab pos="10739438" algn="r"/>
              </a:tabLst>
            </a:pPr>
            <a:r>
              <a:rPr lang="en-US" sz="1400" b="0" i="0" u="none" strike="noStrike" dirty="0">
                <a:effectLst/>
                <a:latin typeface="Arial" panose="020B0604020202020204" pitchFamily="34" charset="0"/>
              </a:rPr>
              <a:t>		Co-Chairs:  </a:t>
            </a:r>
            <a:r>
              <a:rPr lang="en-US" sz="1400" b="0" i="0" u="none" strike="noStrike" dirty="0">
                <a:solidFill>
                  <a:srgbClr val="000000"/>
                </a:solidFill>
                <a:effectLst/>
                <a:latin typeface="Arial" panose="020B0604020202020204" pitchFamily="34" charset="0"/>
                <a:cs typeface="Arial" panose="020B0604020202020204" pitchFamily="34" charset="0"/>
              </a:rPr>
              <a:t>J. K</a:t>
            </a:r>
            <a:r>
              <a:rPr lang="en-US" sz="1400" dirty="0">
                <a:solidFill>
                  <a:srgbClr val="000000"/>
                </a:solidFill>
                <a:latin typeface="Arial" panose="020B0604020202020204" pitchFamily="34" charset="0"/>
                <a:cs typeface="Arial" panose="020B0604020202020204" pitchFamily="34" charset="0"/>
              </a:rPr>
              <a:t>erby, LBNF/DUNE Director, FNAL &amp; T. </a:t>
            </a:r>
            <a:r>
              <a:rPr lang="en-US" sz="1400" dirty="0" err="1">
                <a:solidFill>
                  <a:srgbClr val="000000"/>
                </a:solidFill>
                <a:latin typeface="Arial" panose="020B0604020202020204" pitchFamily="34" charset="0"/>
                <a:cs typeface="Arial" panose="020B0604020202020204" pitchFamily="34" charset="0"/>
              </a:rPr>
              <a:t>Raubenheimer</a:t>
            </a:r>
            <a:r>
              <a:rPr lang="en-US" sz="1400" dirty="0">
                <a:solidFill>
                  <a:srgbClr val="000000"/>
                </a:solidFill>
                <a:latin typeface="Arial" panose="020B0604020202020204" pitchFamily="34" charset="0"/>
                <a:cs typeface="Arial" panose="020B0604020202020204" pitchFamily="34" charset="0"/>
              </a:rPr>
              <a:t>, SLAC, MAC Chair</a:t>
            </a:r>
            <a:endParaRPr lang="en-US" sz="1400" b="0" i="0" u="none" strike="noStrike" dirty="0">
              <a:effectLst/>
              <a:latin typeface="Arial" panose="020B0604020202020204" pitchFamily="34" charset="0"/>
            </a:endParaRPr>
          </a:p>
          <a:p>
            <a:pPr marL="461963" indent="-455613">
              <a:buNone/>
              <a:tabLst>
                <a:tab pos="455613" algn="l"/>
                <a:tab pos="10739438" algn="r"/>
              </a:tabLst>
            </a:pPr>
            <a:r>
              <a:rPr lang="en-US" sz="1800" b="0" i="0" u="none" strike="noStrike" kern="1200" dirty="0">
                <a:solidFill>
                  <a:srgbClr val="000000"/>
                </a:solidFill>
                <a:effectLst/>
                <a:latin typeface="Arial" panose="020B0604020202020204" pitchFamily="34" charset="0"/>
                <a:cs typeface="Arial" panose="020B0604020202020204" pitchFamily="34" charset="0"/>
              </a:rPr>
              <a:t>	</a:t>
            </a:r>
            <a:r>
              <a:rPr lang="en-US" sz="1800" b="1" i="0" u="none" strike="noStrike" kern="1200" dirty="0">
                <a:solidFill>
                  <a:srgbClr val="000000"/>
                </a:solidFill>
                <a:effectLst/>
                <a:latin typeface="Arial" panose="020B0604020202020204" pitchFamily="34" charset="0"/>
                <a:cs typeface="Arial" panose="020B0604020202020204" pitchFamily="34" charset="0"/>
              </a:rPr>
              <a:t>Integrated Project Office, Comm, Energy </a:t>
            </a:r>
            <a:r>
              <a:rPr lang="en-US" sz="1800" b="1" dirty="0">
                <a:solidFill>
                  <a:srgbClr val="000000"/>
                </a:solidFill>
                <a:latin typeface="Arial" panose="020B0604020202020204" pitchFamily="34" charset="0"/>
                <a:cs typeface="Arial" panose="020B0604020202020204" pitchFamily="34" charset="0"/>
              </a:rPr>
              <a:t>&amp;</a:t>
            </a:r>
            <a:r>
              <a:rPr lang="en-US" sz="1800" b="1" i="0" u="none" strike="noStrike" kern="1200" dirty="0">
                <a:solidFill>
                  <a:srgbClr val="000000"/>
                </a:solidFill>
                <a:effectLst/>
                <a:latin typeface="Arial" panose="020B0604020202020204" pitchFamily="34" charset="0"/>
                <a:cs typeface="Arial" panose="020B0604020202020204" pitchFamily="34" charset="0"/>
              </a:rPr>
              <a:t> Luminosity Ramp-up (ELR)</a:t>
            </a:r>
            <a:r>
              <a:rPr lang="en-US" sz="1800" b="0" i="0" u="none" strike="noStrike" kern="1200" dirty="0">
                <a:solidFill>
                  <a:srgbClr val="000000"/>
                </a:solidFill>
                <a:effectLst/>
                <a:latin typeface="Arial" panose="020B0604020202020204" pitchFamily="34" charset="0"/>
                <a:cs typeface="Arial" panose="020B0604020202020204" pitchFamily="34" charset="0"/>
              </a:rPr>
              <a:t>	February 9-13, 2026</a:t>
            </a:r>
            <a:endParaRPr lang="en-US" dirty="0">
              <a:latin typeface="Arial" panose="020B0604020202020204" pitchFamily="34" charset="0"/>
            </a:endParaRPr>
          </a:p>
          <a:p>
            <a:pPr marL="461963" indent="-455613">
              <a:buNone/>
              <a:tabLst>
                <a:tab pos="455613" algn="l"/>
                <a:tab pos="10739438" algn="r"/>
              </a:tabLst>
            </a:pPr>
            <a:r>
              <a:rPr lang="en-US" sz="1800" dirty="0">
                <a:latin typeface="Arial" panose="020B0604020202020204" pitchFamily="34" charset="0"/>
              </a:rPr>
              <a:t>	</a:t>
            </a:r>
            <a:r>
              <a:rPr lang="en-US" sz="1400" dirty="0">
                <a:latin typeface="Arial" panose="020B0604020202020204" pitchFamily="34" charset="0"/>
              </a:rPr>
              <a:t>	Co-Chairs:  </a:t>
            </a:r>
            <a:r>
              <a:rPr lang="en-US" sz="1400" dirty="0">
                <a:solidFill>
                  <a:srgbClr val="000000"/>
                </a:solidFill>
                <a:latin typeface="Arial" panose="020B0604020202020204" pitchFamily="34" charset="0"/>
                <a:cs typeface="Arial" panose="020B0604020202020204" pitchFamily="34" charset="0"/>
              </a:rPr>
              <a:t>PAC Chair &amp; TBD.  Charge to align with DOE IPR plus IPO, Commissioning, and ELR</a:t>
            </a:r>
            <a:endParaRPr lang="en-US" sz="1800" b="0" i="0" u="none" strike="noStrike" dirty="0">
              <a:effectLst/>
              <a:latin typeface="Arial" panose="020B0604020202020204" pitchFamily="34" charset="0"/>
            </a:endParaRPr>
          </a:p>
          <a:p>
            <a:pPr marL="0" indent="0">
              <a:buNone/>
              <a:tabLst>
                <a:tab pos="10737850" algn="r"/>
              </a:tabLst>
            </a:pPr>
            <a:r>
              <a:rPr lang="en-US" sz="1800" dirty="0"/>
              <a:t>	</a:t>
            </a:r>
            <a:r>
              <a:rPr lang="en-US" sz="1800" b="1" dirty="0"/>
              <a:t>DOE IPR March 9-13, 2026</a:t>
            </a:r>
          </a:p>
        </p:txBody>
      </p:sp>
    </p:spTree>
    <p:extLst>
      <p:ext uri="{BB962C8B-B14F-4D97-AF65-F5344CB8AC3E}">
        <p14:creationId xmlns:p14="http://schemas.microsoft.com/office/powerpoint/2010/main" val="2339510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1FEAE5-84A3-F084-26EC-5D4D3534652C}"/>
              </a:ext>
            </a:extLst>
          </p:cNvPr>
          <p:cNvSpPr>
            <a:spLocks noGrp="1"/>
          </p:cNvSpPr>
          <p:nvPr>
            <p:ph type="sldNum" sz="quarter" idx="4"/>
          </p:nvPr>
        </p:nvSpPr>
        <p:spPr/>
        <p:txBody>
          <a:bodyPr/>
          <a:lstStyle/>
          <a:p>
            <a:pPr algn="ctr"/>
            <a:fld id="{933A556B-7C63-244D-9B7C-B0EA8042B330}" type="slidenum">
              <a:rPr lang="en-US" smtClean="0"/>
              <a:pPr algn="ctr"/>
              <a:t>11</a:t>
            </a:fld>
            <a:endParaRPr lang="en-US"/>
          </a:p>
        </p:txBody>
      </p:sp>
      <p:sp>
        <p:nvSpPr>
          <p:cNvPr id="3" name="Title 2">
            <a:extLst>
              <a:ext uri="{FF2B5EF4-FFF2-40B4-BE49-F238E27FC236}">
                <a16:creationId xmlns:a16="http://schemas.microsoft.com/office/drawing/2014/main" id="{7B8052E8-3F4D-688C-4250-FBB714B979CA}"/>
              </a:ext>
            </a:extLst>
          </p:cNvPr>
          <p:cNvSpPr>
            <a:spLocks noGrp="1"/>
          </p:cNvSpPr>
          <p:nvPr>
            <p:ph type="title"/>
          </p:nvPr>
        </p:nvSpPr>
        <p:spPr/>
        <p:txBody>
          <a:bodyPr/>
          <a:lstStyle/>
          <a:p>
            <a:r>
              <a:rPr kumimoji="0" lang="en-US" sz="4000" b="1" i="0" u="none" strike="noStrike" kern="1200" cap="none" spc="0" normalizeH="0" baseline="0" noProof="0">
                <a:ln>
                  <a:noFill/>
                </a:ln>
                <a:solidFill>
                  <a:srgbClr val="000000"/>
                </a:solidFill>
                <a:effectLst/>
                <a:uLnTx/>
                <a:uFillTx/>
                <a:latin typeface="Arial" panose="020B0604020202020204"/>
                <a:ea typeface="+mj-ea"/>
                <a:cs typeface="+mj-cs"/>
              </a:rPr>
              <a:t>High Level Schedule – Technically Driven</a:t>
            </a:r>
            <a:endParaRPr lang="en-US"/>
          </a:p>
        </p:txBody>
      </p:sp>
      <p:pic>
        <p:nvPicPr>
          <p:cNvPr id="12" name="Content Placeholder 11" descr="Timeline&#10;&#10;AI-generated content may be incorrect.">
            <a:extLst>
              <a:ext uri="{FF2B5EF4-FFF2-40B4-BE49-F238E27FC236}">
                <a16:creationId xmlns:a16="http://schemas.microsoft.com/office/drawing/2014/main" id="{54F6DC1A-C00D-1882-C616-C72DC94DB1F1}"/>
              </a:ext>
            </a:extLst>
          </p:cNvPr>
          <p:cNvPicPr>
            <a:picLocks noGrp="1" noChangeAspect="1"/>
          </p:cNvPicPr>
          <p:nvPr>
            <p:ph idx="1"/>
          </p:nvPr>
        </p:nvPicPr>
        <p:blipFill>
          <a:blip r:embed="rId2"/>
          <a:srcRect t="20269" b="18743"/>
          <a:stretch>
            <a:fillRect/>
          </a:stretch>
        </p:blipFill>
        <p:spPr>
          <a:xfrm>
            <a:off x="247603" y="942587"/>
            <a:ext cx="11714901" cy="4622967"/>
          </a:xfrm>
        </p:spPr>
      </p:pic>
      <p:pic>
        <p:nvPicPr>
          <p:cNvPr id="13" name="Picture 12">
            <a:extLst>
              <a:ext uri="{FF2B5EF4-FFF2-40B4-BE49-F238E27FC236}">
                <a16:creationId xmlns:a16="http://schemas.microsoft.com/office/drawing/2014/main" id="{43461298-0615-2D04-DD1E-F5F890E0A3E3}"/>
              </a:ext>
            </a:extLst>
          </p:cNvPr>
          <p:cNvPicPr>
            <a:picLocks noChangeAspect="1"/>
          </p:cNvPicPr>
          <p:nvPr/>
        </p:nvPicPr>
        <p:blipFill>
          <a:blip r:embed="rId3"/>
          <a:stretch>
            <a:fillRect/>
          </a:stretch>
        </p:blipFill>
        <p:spPr>
          <a:xfrm>
            <a:off x="1074845" y="2333558"/>
            <a:ext cx="7004911" cy="377985"/>
          </a:xfrm>
          <a:prstGeom prst="rect">
            <a:avLst/>
          </a:prstGeom>
        </p:spPr>
      </p:pic>
      <p:sp>
        <p:nvSpPr>
          <p:cNvPr id="14" name="TextBox 13">
            <a:extLst>
              <a:ext uri="{FF2B5EF4-FFF2-40B4-BE49-F238E27FC236}">
                <a16:creationId xmlns:a16="http://schemas.microsoft.com/office/drawing/2014/main" id="{DF795B59-866E-96DB-A261-555041B07A4D}"/>
              </a:ext>
            </a:extLst>
          </p:cNvPr>
          <p:cNvSpPr txBox="1"/>
          <p:nvPr/>
        </p:nvSpPr>
        <p:spPr>
          <a:xfrm>
            <a:off x="525174" y="5584097"/>
            <a:ext cx="11437329" cy="400110"/>
          </a:xfrm>
          <a:prstGeom prst="rect">
            <a:avLst/>
          </a:prstGeom>
          <a:solidFill>
            <a:srgbClr val="6FB0DF"/>
          </a:solidFill>
          <a:ln w="6350">
            <a:solidFill>
              <a:srgbClr val="6FB0DF"/>
            </a:solidFill>
          </a:ln>
          <a:effectLst>
            <a:outerShdw blurRad="50800" dist="38100" dir="2700000" algn="tl" rotWithShape="0">
              <a:prstClr val="black">
                <a:alpha val="40000"/>
              </a:prstClr>
            </a:outerShdw>
          </a:effectLst>
        </p:spPr>
        <p:txBody>
          <a:bodyPr wrap="square" rtlCol="0">
            <a:spAutoFit/>
          </a:bodyPr>
          <a:lstStyle>
            <a:defPPr>
              <a:defRPr lang="en-US"/>
            </a:defPPr>
            <a:lvl1pPr algn="ctr">
              <a:defRPr sz="1400" i="1">
                <a:solidFill>
                  <a:schemeClr val="bg1"/>
                </a:solidFill>
                <a:latin typeface="Arial" panose="020B0604020202020204" pitchFamily="34" charset="0"/>
                <a:cs typeface="Arial" panose="020B0604020202020204" pitchFamily="34" charset="0"/>
              </a:defRPr>
            </a:lvl1pPr>
          </a:lstStyle>
          <a:p>
            <a:r>
              <a:rPr lang="en-US" sz="2000" b="1">
                <a:solidFill>
                  <a:schemeClr val="tx1"/>
                </a:solidFill>
              </a:rPr>
              <a:t>Effect of the $300M/y peak funding profile on the technical driven schedule</a:t>
            </a:r>
          </a:p>
        </p:txBody>
      </p:sp>
    </p:spTree>
    <p:extLst>
      <p:ext uri="{BB962C8B-B14F-4D97-AF65-F5344CB8AC3E}">
        <p14:creationId xmlns:p14="http://schemas.microsoft.com/office/powerpoint/2010/main" val="1259705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9B55-B8FA-212B-3D8C-8310C72163DB}"/>
              </a:ext>
            </a:extLst>
          </p:cNvPr>
          <p:cNvSpPr>
            <a:spLocks noGrp="1"/>
          </p:cNvSpPr>
          <p:nvPr>
            <p:ph type="title"/>
          </p:nvPr>
        </p:nvSpPr>
        <p:spPr>
          <a:xfrm>
            <a:off x="398848" y="4547"/>
            <a:ext cx="11347413" cy="825178"/>
          </a:xfrm>
        </p:spPr>
        <p:txBody>
          <a:bodyPr>
            <a:normAutofit/>
          </a:bodyPr>
          <a:lstStyle/>
          <a:p>
            <a:r>
              <a:rPr lang="en-US"/>
              <a:t>EIC Portfolio</a:t>
            </a:r>
            <a:endParaRPr lang="en-US">
              <a:solidFill>
                <a:srgbClr val="B99365"/>
              </a:solidFill>
            </a:endParaRPr>
          </a:p>
        </p:txBody>
      </p:sp>
      <p:pic>
        <p:nvPicPr>
          <p:cNvPr id="5" name="Picture 4">
            <a:extLst>
              <a:ext uri="{FF2B5EF4-FFF2-40B4-BE49-F238E27FC236}">
                <a16:creationId xmlns:a16="http://schemas.microsoft.com/office/drawing/2014/main" id="{301F254B-C21A-88A3-D555-7FABB34C28F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413809" y="933253"/>
            <a:ext cx="4249469" cy="5354425"/>
          </a:xfrm>
          <a:prstGeom prst="rect">
            <a:avLst/>
          </a:prstGeom>
        </p:spPr>
      </p:pic>
      <p:sp>
        <p:nvSpPr>
          <p:cNvPr id="7" name="Text Placeholder 6">
            <a:extLst>
              <a:ext uri="{FF2B5EF4-FFF2-40B4-BE49-F238E27FC236}">
                <a16:creationId xmlns:a16="http://schemas.microsoft.com/office/drawing/2014/main" id="{EEF77F42-80C6-4299-43ED-E22DD83F9A7A}"/>
              </a:ext>
            </a:extLst>
          </p:cNvPr>
          <p:cNvSpPr txBox="1">
            <a:spLocks/>
          </p:cNvSpPr>
          <p:nvPr/>
        </p:nvSpPr>
        <p:spPr>
          <a:xfrm>
            <a:off x="509207" y="975353"/>
            <a:ext cx="6646066" cy="498825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3000"/>
              </a:lnSpc>
              <a:spcBef>
                <a:spcPts val="0"/>
              </a:spcBef>
              <a:spcAft>
                <a:spcPts val="600"/>
              </a:spcAft>
              <a:buNone/>
            </a:pPr>
            <a:r>
              <a:rPr lang="en-US" sz="1800" dirty="0"/>
              <a:t>Organized by BNL Director’s Office</a:t>
            </a:r>
          </a:p>
          <a:p>
            <a:pPr>
              <a:lnSpc>
                <a:spcPct val="103000"/>
              </a:lnSpc>
              <a:spcBef>
                <a:spcPts val="0"/>
              </a:spcBef>
              <a:spcAft>
                <a:spcPts val="600"/>
              </a:spcAft>
            </a:pPr>
            <a:r>
              <a:rPr lang="en-US" sz="1800" dirty="0"/>
              <a:t>Portfolio Manager: Bill Wahl</a:t>
            </a:r>
            <a:endParaRPr lang="en-US" sz="1800" dirty="0">
              <a:cs typeface="Arial" panose="020B0604020202020204"/>
            </a:endParaRPr>
          </a:p>
          <a:p>
            <a:pPr>
              <a:lnSpc>
                <a:spcPct val="103000"/>
              </a:lnSpc>
              <a:spcBef>
                <a:spcPts val="0"/>
              </a:spcBef>
              <a:spcAft>
                <a:spcPts val="600"/>
              </a:spcAft>
            </a:pPr>
            <a:r>
              <a:rPr lang="en-US" sz="1800" dirty="0"/>
              <a:t>Engagement by BNL organizations, e.g., F&amp;O, DT, etc.</a:t>
            </a:r>
          </a:p>
          <a:p>
            <a:pPr marL="0" indent="0">
              <a:lnSpc>
                <a:spcPct val="103000"/>
              </a:lnSpc>
              <a:spcBef>
                <a:spcPts val="0"/>
              </a:spcBef>
              <a:spcAft>
                <a:spcPts val="600"/>
              </a:spcAft>
              <a:buNone/>
            </a:pPr>
            <a:endParaRPr lang="en-US" sz="600" dirty="0"/>
          </a:p>
          <a:p>
            <a:pPr marL="0" indent="0">
              <a:lnSpc>
                <a:spcPct val="103000"/>
              </a:lnSpc>
              <a:spcBef>
                <a:spcPts val="0"/>
              </a:spcBef>
              <a:spcAft>
                <a:spcPts val="600"/>
              </a:spcAft>
              <a:buNone/>
            </a:pPr>
            <a:r>
              <a:rPr lang="en-US" sz="1800" dirty="0"/>
              <a:t>Portfolio Major Categories:</a:t>
            </a:r>
          </a:p>
          <a:p>
            <a:pPr lvl="1">
              <a:lnSpc>
                <a:spcPct val="103000"/>
              </a:lnSpc>
              <a:spcBef>
                <a:spcPts val="0"/>
              </a:spcBef>
              <a:spcAft>
                <a:spcPts val="600"/>
              </a:spcAft>
            </a:pPr>
            <a:r>
              <a:rPr lang="en-US" sz="1800" dirty="0"/>
              <a:t>EIC Construction (Line-Item Project)</a:t>
            </a:r>
          </a:p>
          <a:p>
            <a:pPr lvl="1">
              <a:lnSpc>
                <a:spcPct val="103000"/>
              </a:lnSpc>
              <a:spcBef>
                <a:spcPts val="0"/>
              </a:spcBef>
              <a:spcAft>
                <a:spcPts val="600"/>
              </a:spcAft>
            </a:pPr>
            <a:r>
              <a:rPr lang="en-US" sz="1800" dirty="0"/>
              <a:t>SC Program Engagements (Primarily DOE NP)</a:t>
            </a:r>
          </a:p>
          <a:p>
            <a:pPr lvl="1">
              <a:lnSpc>
                <a:spcPct val="103000"/>
              </a:lnSpc>
              <a:spcBef>
                <a:spcPts val="0"/>
              </a:spcBef>
              <a:spcAft>
                <a:spcPts val="600"/>
              </a:spcAft>
            </a:pPr>
            <a:r>
              <a:rPr lang="en-US" sz="1800" dirty="0"/>
              <a:t>SC Host Engagements (managed by BNL)</a:t>
            </a:r>
          </a:p>
          <a:p>
            <a:pPr>
              <a:lnSpc>
                <a:spcPct val="103000"/>
              </a:lnSpc>
              <a:spcBef>
                <a:spcPts val="0"/>
              </a:spcBef>
              <a:spcAft>
                <a:spcPts val="600"/>
              </a:spcAft>
            </a:pPr>
            <a:endParaRPr lang="en-US" sz="600" dirty="0"/>
          </a:p>
          <a:p>
            <a:pPr marL="0" indent="0">
              <a:lnSpc>
                <a:spcPct val="103000"/>
              </a:lnSpc>
              <a:spcBef>
                <a:spcPts val="0"/>
              </a:spcBef>
              <a:spcAft>
                <a:spcPts val="600"/>
              </a:spcAft>
              <a:buNone/>
            </a:pPr>
            <a:r>
              <a:rPr lang="en-US" sz="1800" dirty="0"/>
              <a:t>Excellent Progress</a:t>
            </a:r>
          </a:p>
          <a:p>
            <a:pPr marL="695325" indent="-231775">
              <a:lnSpc>
                <a:spcPct val="103000"/>
              </a:lnSpc>
              <a:spcBef>
                <a:spcPts val="0"/>
              </a:spcBef>
              <a:spcAft>
                <a:spcPts val="600"/>
              </a:spcAft>
            </a:pPr>
            <a:r>
              <a:rPr lang="en-US" sz="1800" dirty="0"/>
              <a:t>Started in 2019 with BNL Institutional MOUs</a:t>
            </a:r>
          </a:p>
          <a:p>
            <a:pPr marL="695325" indent="-231775">
              <a:lnSpc>
                <a:spcPct val="103000"/>
              </a:lnSpc>
              <a:spcBef>
                <a:spcPts val="0"/>
              </a:spcBef>
              <a:spcAft>
                <a:spcPts val="600"/>
              </a:spcAft>
            </a:pPr>
            <a:r>
              <a:rPr lang="en-US" sz="1800" dirty="0"/>
              <a:t>Reviews of major scope items in 2024 </a:t>
            </a:r>
          </a:p>
          <a:p>
            <a:pPr marL="695325" indent="-231775">
              <a:lnSpc>
                <a:spcPct val="103000"/>
              </a:lnSpc>
              <a:spcBef>
                <a:spcPts val="0"/>
              </a:spcBef>
              <a:spcAft>
                <a:spcPts val="600"/>
              </a:spcAft>
            </a:pPr>
            <a:r>
              <a:rPr lang="en-US" sz="1800" dirty="0"/>
              <a:t>Common tool created for documenting scope, tracking, and managing changes in 2025.</a:t>
            </a:r>
          </a:p>
          <a:p>
            <a:pPr marL="695325" indent="-231775">
              <a:lnSpc>
                <a:spcPct val="103000"/>
              </a:lnSpc>
              <a:spcBef>
                <a:spcPts val="0"/>
              </a:spcBef>
              <a:spcAft>
                <a:spcPts val="600"/>
              </a:spcAft>
            </a:pPr>
            <a:r>
              <a:rPr lang="en-US" sz="1800" dirty="0"/>
              <a:t>Cost estimates in preparation</a:t>
            </a:r>
          </a:p>
        </p:txBody>
      </p:sp>
      <p:grpSp>
        <p:nvGrpSpPr>
          <p:cNvPr id="8" name="Group 7">
            <a:extLst>
              <a:ext uri="{FF2B5EF4-FFF2-40B4-BE49-F238E27FC236}">
                <a16:creationId xmlns:a16="http://schemas.microsoft.com/office/drawing/2014/main" id="{4D8EB4A3-ADA2-A716-2605-70869AAD71DF}"/>
              </a:ext>
            </a:extLst>
          </p:cNvPr>
          <p:cNvGrpSpPr/>
          <p:nvPr/>
        </p:nvGrpSpPr>
        <p:grpSpPr>
          <a:xfrm>
            <a:off x="7324617" y="54204"/>
            <a:ext cx="4575586" cy="6749591"/>
            <a:chOff x="7303450" y="54204"/>
            <a:chExt cx="4575586" cy="6749591"/>
          </a:xfrm>
        </p:grpSpPr>
        <p:sp>
          <p:nvSpPr>
            <p:cNvPr id="9" name="Rectangle 8">
              <a:extLst>
                <a:ext uri="{FF2B5EF4-FFF2-40B4-BE49-F238E27FC236}">
                  <a16:creationId xmlns:a16="http://schemas.microsoft.com/office/drawing/2014/main" id="{E83B0FE9-8B9A-C77C-F2BB-0337DB43B732}"/>
                </a:ext>
              </a:extLst>
            </p:cNvPr>
            <p:cNvSpPr/>
            <p:nvPr/>
          </p:nvSpPr>
          <p:spPr>
            <a:xfrm>
              <a:off x="7303450" y="54204"/>
              <a:ext cx="4575586" cy="6749591"/>
            </a:xfrm>
            <a:prstGeom prst="rect">
              <a:avLst/>
            </a:prstGeom>
            <a:solidFill>
              <a:srgbClr val="E0E0E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322835B-B677-98C9-7863-C17565A9A1FA}"/>
                </a:ext>
              </a:extLst>
            </p:cNvPr>
            <p:cNvPicPr>
              <a:picLocks noChangeAspect="1"/>
            </p:cNvPicPr>
            <p:nvPr/>
          </p:nvPicPr>
          <p:blipFill>
            <a:blip r:embed="rId3"/>
            <a:srcRect r="5875"/>
            <a:stretch/>
          </p:blipFill>
          <p:spPr>
            <a:xfrm>
              <a:off x="7465064" y="190931"/>
              <a:ext cx="4155436" cy="6476134"/>
            </a:xfrm>
            <a:prstGeom prst="rect">
              <a:avLst/>
            </a:prstGeom>
          </p:spPr>
        </p:pic>
      </p:grpSp>
      <p:sp>
        <p:nvSpPr>
          <p:cNvPr id="10" name="Slide Number Placeholder 3">
            <a:extLst>
              <a:ext uri="{FF2B5EF4-FFF2-40B4-BE49-F238E27FC236}">
                <a16:creationId xmlns:a16="http://schemas.microsoft.com/office/drawing/2014/main" id="{580B7BFE-573E-7FD5-C0ED-59DDAFB4B732}"/>
              </a:ext>
            </a:extLst>
          </p:cNvPr>
          <p:cNvSpPr txBox="1">
            <a:spLocks/>
          </p:cNvSpPr>
          <p:nvPr/>
        </p:nvSpPr>
        <p:spPr>
          <a:xfrm>
            <a:off x="11757560" y="6438803"/>
            <a:ext cx="432486" cy="365125"/>
          </a:xfrm>
          <a:prstGeom prst="rect">
            <a:avLst/>
          </a:prstGeom>
          <a:ln>
            <a:noFill/>
          </a:ln>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z="1000" b="1" dirty="0" smtClean="0">
                <a:solidFill>
                  <a:srgbClr val="00B0F0"/>
                </a:solidFill>
              </a:rPr>
              <a:pPr algn="ctr"/>
              <a:t>12</a:t>
            </a:fld>
            <a:endParaRPr lang="en-US" sz="1000" b="1">
              <a:solidFill>
                <a:srgbClr val="00B0F0"/>
              </a:solidFill>
              <a:cs typeface="Arial"/>
            </a:endParaRPr>
          </a:p>
        </p:txBody>
      </p:sp>
    </p:spTree>
    <p:extLst>
      <p:ext uri="{BB962C8B-B14F-4D97-AF65-F5344CB8AC3E}">
        <p14:creationId xmlns:p14="http://schemas.microsoft.com/office/powerpoint/2010/main" val="1886159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2DFE-9FCC-693E-F7B1-A6AAE857D9BA}"/>
              </a:ext>
            </a:extLst>
          </p:cNvPr>
          <p:cNvSpPr>
            <a:spLocks noGrp="1"/>
          </p:cNvSpPr>
          <p:nvPr>
            <p:ph type="title"/>
          </p:nvPr>
        </p:nvSpPr>
        <p:spPr>
          <a:xfrm>
            <a:off x="422293" y="10160"/>
            <a:ext cx="11347413" cy="825178"/>
          </a:xfrm>
        </p:spPr>
        <p:txBody>
          <a:bodyPr/>
          <a:lstStyle/>
          <a:p>
            <a:r>
              <a:rPr lang="en-US"/>
              <a:t>EIC Portfolio – Starting Construction</a:t>
            </a:r>
          </a:p>
        </p:txBody>
      </p:sp>
      <p:sp>
        <p:nvSpPr>
          <p:cNvPr id="3" name="Text Placeholder 2">
            <a:extLst>
              <a:ext uri="{FF2B5EF4-FFF2-40B4-BE49-F238E27FC236}">
                <a16:creationId xmlns:a16="http://schemas.microsoft.com/office/drawing/2014/main" id="{8348EF9E-39C3-0941-9AF6-C1952B29686E}"/>
              </a:ext>
            </a:extLst>
          </p:cNvPr>
          <p:cNvSpPr>
            <a:spLocks noGrp="1"/>
          </p:cNvSpPr>
          <p:nvPr>
            <p:ph type="body" sz="quarter" idx="10"/>
          </p:nvPr>
        </p:nvSpPr>
        <p:spPr>
          <a:xfrm>
            <a:off x="509800" y="938826"/>
            <a:ext cx="7288000" cy="4980348"/>
          </a:xfrm>
        </p:spPr>
        <p:txBody>
          <a:bodyPr>
            <a:normAutofit fontScale="70000" lnSpcReduction="20000"/>
          </a:bodyPr>
          <a:lstStyle/>
          <a:p>
            <a:pPr algn="l">
              <a:buNone/>
            </a:pPr>
            <a:r>
              <a:rPr lang="en-US" b="1" i="0" u="none" strike="noStrike">
                <a:solidFill>
                  <a:srgbClr val="000000"/>
                </a:solidFill>
                <a:effectLst/>
              </a:rPr>
              <a:t>Well-Defined Projects</a:t>
            </a:r>
            <a:endParaRPr lang="en-US" b="0" i="0" u="none" strike="noStrike">
              <a:solidFill>
                <a:srgbClr val="000000"/>
              </a:solidFill>
              <a:effectLst/>
            </a:endParaRPr>
          </a:p>
          <a:p>
            <a:pPr algn="l">
              <a:buFont typeface="Arial" panose="020B0604020202020204" pitchFamily="34" charset="0"/>
              <a:buChar char="•"/>
            </a:pPr>
            <a:r>
              <a:rPr lang="en-US" i="0" u="none" strike="noStrike">
                <a:solidFill>
                  <a:srgbClr val="000000"/>
                </a:solidFill>
                <a:effectLst/>
              </a:rPr>
              <a:t>NYS EIC Infrastructure Investments – NYS grant</a:t>
            </a:r>
          </a:p>
          <a:p>
            <a:pPr algn="l">
              <a:buFont typeface="Arial" panose="020B0604020202020204" pitchFamily="34" charset="0"/>
              <a:buChar char="•"/>
            </a:pPr>
            <a:r>
              <a:rPr lang="en-US" i="0" u="none" strike="noStrike">
                <a:solidFill>
                  <a:srgbClr val="000000"/>
                </a:solidFill>
                <a:effectLst/>
              </a:rPr>
              <a:t>RHIC Removal &amp; Repurposing (R&amp;R) – RHIC Operations</a:t>
            </a:r>
          </a:p>
          <a:p>
            <a:pPr algn="l">
              <a:buFont typeface="Arial" panose="020B0604020202020204" pitchFamily="34" charset="0"/>
              <a:buChar char="•"/>
            </a:pPr>
            <a:r>
              <a:rPr lang="en-US" i="0" u="none" strike="noStrike">
                <a:solidFill>
                  <a:srgbClr val="000000"/>
                </a:solidFill>
                <a:effectLst/>
              </a:rPr>
              <a:t>Accelerator Storage Rings (ASR) – EIC Line-Item Project</a:t>
            </a:r>
          </a:p>
          <a:p>
            <a:pPr>
              <a:buNone/>
            </a:pPr>
            <a:endParaRPr lang="en-US" sz="1300"/>
          </a:p>
          <a:p>
            <a:pPr>
              <a:buNone/>
            </a:pPr>
            <a:r>
              <a:rPr lang="en-US" b="1">
                <a:solidFill>
                  <a:srgbClr val="000000"/>
                </a:solidFill>
              </a:rPr>
              <a:t>NYS EIC Infrastructure Investments</a:t>
            </a:r>
          </a:p>
          <a:p>
            <a:r>
              <a:rPr lang="en-US">
                <a:solidFill>
                  <a:srgbClr val="000000"/>
                </a:solidFill>
              </a:rPr>
              <a:t>Funding in place</a:t>
            </a:r>
          </a:p>
          <a:p>
            <a:r>
              <a:rPr lang="en-US">
                <a:solidFill>
                  <a:srgbClr val="000000"/>
                </a:solidFill>
              </a:rPr>
              <a:t>Site clearing end of this year</a:t>
            </a:r>
            <a:endParaRPr lang="en-US" b="1"/>
          </a:p>
          <a:p>
            <a:pPr>
              <a:buNone/>
            </a:pPr>
            <a:endParaRPr lang="en-US" sz="1300"/>
          </a:p>
          <a:p>
            <a:pPr algn="l">
              <a:buNone/>
            </a:pPr>
            <a:r>
              <a:rPr lang="en-US" b="1" i="0" u="none" strike="noStrike">
                <a:solidFill>
                  <a:srgbClr val="000000"/>
                </a:solidFill>
                <a:effectLst/>
              </a:rPr>
              <a:t>RHIC Removal &amp; Repurposing (R&amp;R)</a:t>
            </a:r>
            <a:endParaRPr lang="en-US" b="0" i="0" u="none" strike="noStrike">
              <a:solidFill>
                <a:srgbClr val="000000"/>
              </a:solidFill>
              <a:effectLst/>
            </a:endParaRPr>
          </a:p>
          <a:p>
            <a:pPr algn="l">
              <a:buFont typeface="Arial" panose="020B0604020202020204" pitchFamily="34" charset="0"/>
              <a:buChar char="•"/>
            </a:pPr>
            <a:r>
              <a:rPr lang="en-US" b="0" i="0" u="none" strike="noStrike">
                <a:solidFill>
                  <a:srgbClr val="000000"/>
                </a:solidFill>
                <a:effectLst/>
              </a:rPr>
              <a:t>DOE Review – Sept 8–10, 2025</a:t>
            </a:r>
          </a:p>
          <a:p>
            <a:pPr algn="l">
              <a:buFont typeface="Arial" panose="020B0604020202020204" pitchFamily="34" charset="0"/>
              <a:buChar char="•"/>
            </a:pPr>
            <a:r>
              <a:rPr lang="en-US">
                <a:solidFill>
                  <a:srgbClr val="000000"/>
                </a:solidFill>
              </a:rPr>
              <a:t>Start after collider operations concludes ~ January 2026</a:t>
            </a:r>
            <a:endParaRPr lang="en-US" b="0" i="0" u="none" strike="noStrike">
              <a:solidFill>
                <a:srgbClr val="000000"/>
              </a:solidFill>
              <a:effectLst/>
            </a:endParaRPr>
          </a:p>
          <a:p>
            <a:pPr>
              <a:buNone/>
            </a:pPr>
            <a:endParaRPr lang="en-US" sz="1300"/>
          </a:p>
          <a:p>
            <a:pPr algn="l">
              <a:buNone/>
            </a:pPr>
            <a:r>
              <a:rPr lang="en-US" b="1" i="0" u="none" strike="noStrike">
                <a:solidFill>
                  <a:srgbClr val="000000"/>
                </a:solidFill>
                <a:effectLst/>
              </a:rPr>
              <a:t>Accelerator Storage Rings (ASR)</a:t>
            </a:r>
            <a:endParaRPr lang="en-US" b="0" i="0" u="none" strike="noStrike">
              <a:solidFill>
                <a:srgbClr val="000000"/>
              </a:solidFill>
              <a:effectLst/>
            </a:endParaRPr>
          </a:p>
          <a:p>
            <a:pPr algn="l">
              <a:buFont typeface="Arial" panose="020B0604020202020204" pitchFamily="34" charset="0"/>
              <a:buChar char="•"/>
            </a:pPr>
            <a:r>
              <a:rPr lang="en-US" b="0" i="0" u="none" strike="noStrike">
                <a:solidFill>
                  <a:srgbClr val="000000"/>
                </a:solidFill>
                <a:effectLst/>
              </a:rPr>
              <a:t>Design mature, well-defined subprojects, CD-3A and CD-3B items </a:t>
            </a:r>
          </a:p>
          <a:p>
            <a:pPr algn="l">
              <a:buFont typeface="Arial" panose="020B0604020202020204" pitchFamily="34" charset="0"/>
              <a:buChar char="•"/>
            </a:pPr>
            <a:r>
              <a:rPr lang="en-US" b="0" i="0" u="none" strike="noStrike">
                <a:solidFill>
                  <a:srgbClr val="000000"/>
                </a:solidFill>
                <a:effectLst/>
              </a:rPr>
              <a:t>Director’s Review to assess baseline readiness Jan 13–15, 2026</a:t>
            </a:r>
          </a:p>
          <a:p>
            <a:pPr algn="l">
              <a:buFont typeface="Arial" panose="020B0604020202020204" pitchFamily="34" charset="0"/>
              <a:buChar char="•"/>
            </a:pPr>
            <a:r>
              <a:rPr lang="en-US">
                <a:solidFill>
                  <a:srgbClr val="000000"/>
                </a:solidFill>
              </a:rPr>
              <a:t>Demonstrate </a:t>
            </a:r>
            <a:r>
              <a:rPr lang="en-US" b="0" i="0" u="none" strike="noStrike">
                <a:solidFill>
                  <a:srgbClr val="000000"/>
                </a:solidFill>
                <a:effectLst/>
              </a:rPr>
              <a:t>CD-2/3 readiness in 2026</a:t>
            </a:r>
          </a:p>
        </p:txBody>
      </p:sp>
      <p:sp>
        <p:nvSpPr>
          <p:cNvPr id="4" name="Slide Number Placeholder 3">
            <a:extLst>
              <a:ext uri="{FF2B5EF4-FFF2-40B4-BE49-F238E27FC236}">
                <a16:creationId xmlns:a16="http://schemas.microsoft.com/office/drawing/2014/main" id="{AE0E357C-7E0E-9E01-8E16-61E483A0F44F}"/>
              </a:ext>
            </a:extLst>
          </p:cNvPr>
          <p:cNvSpPr>
            <a:spLocks noGrp="1"/>
          </p:cNvSpPr>
          <p:nvPr>
            <p:ph type="sldNum" sz="quarter" idx="4"/>
          </p:nvPr>
        </p:nvSpPr>
        <p:spPr/>
        <p:txBody>
          <a:bodyPr/>
          <a:lstStyle/>
          <a:p>
            <a:pPr algn="ctr"/>
            <a:fld id="{933A556B-7C63-244D-9B7C-B0EA8042B330}" type="slidenum">
              <a:rPr lang="en-US" smtClean="0"/>
              <a:pPr algn="ctr"/>
              <a:t>13</a:t>
            </a:fld>
            <a:endParaRPr lang="en-US"/>
          </a:p>
        </p:txBody>
      </p:sp>
      <p:pic>
        <p:nvPicPr>
          <p:cNvPr id="6" name="Picture 5" descr="A picture containing person, person, indoor, ceiling&#10;&#10;AI-generated content may be incorrect.">
            <a:extLst>
              <a:ext uri="{FF2B5EF4-FFF2-40B4-BE49-F238E27FC236}">
                <a16:creationId xmlns:a16="http://schemas.microsoft.com/office/drawing/2014/main" id="{BD3000A1-8070-3642-10CD-E00AEB96BC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6721" y="3429000"/>
            <a:ext cx="3773287" cy="267427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7401D2D-70F7-7D5E-C28F-A6BBC9B780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6721" y="854952"/>
            <a:ext cx="3773288" cy="25100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672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88437-B3BD-7984-8B05-2922D90F5AC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EBBC58A-77C2-4766-AA67-AAE919BF16F8}"/>
              </a:ext>
            </a:extLst>
          </p:cNvPr>
          <p:cNvPicPr>
            <a:picLocks noChangeAspect="1"/>
          </p:cNvPicPr>
          <p:nvPr/>
        </p:nvPicPr>
        <p:blipFill>
          <a:blip r:embed="rId2"/>
          <a:stretch>
            <a:fillRect/>
          </a:stretch>
        </p:blipFill>
        <p:spPr>
          <a:xfrm>
            <a:off x="1218003" y="871593"/>
            <a:ext cx="9755993" cy="4332890"/>
          </a:xfrm>
          <a:prstGeom prst="rect">
            <a:avLst/>
          </a:prstGeom>
        </p:spPr>
      </p:pic>
      <p:sp>
        <p:nvSpPr>
          <p:cNvPr id="2" name="Slide Number Placeholder 1">
            <a:extLst>
              <a:ext uri="{FF2B5EF4-FFF2-40B4-BE49-F238E27FC236}">
                <a16:creationId xmlns:a16="http://schemas.microsoft.com/office/drawing/2014/main" id="{1E539E15-8BB1-5948-AD0E-F1FF2F423BEC}"/>
              </a:ext>
            </a:extLst>
          </p:cNvPr>
          <p:cNvSpPr>
            <a:spLocks noGrp="1"/>
          </p:cNvSpPr>
          <p:nvPr>
            <p:ph type="sldNum" sz="quarter" idx="4"/>
          </p:nvPr>
        </p:nvSpPr>
        <p:spPr>
          <a:xfrm>
            <a:off x="11530018" y="6316595"/>
            <a:ext cx="432486" cy="365125"/>
          </a:xfrm>
          <a:prstGeom prst="rect">
            <a:avLst/>
          </a:prstGeom>
        </p:spPr>
        <p:txBody>
          <a:bodyPr lIns="0" tIns="0" rIns="0" bIns="0" anchor="ctr"/>
          <a:lstStyle>
            <a:defPPr>
              <a:defRPr lang="en-US"/>
            </a:defPPr>
            <a:lvl1pPr marL="0" algn="ctr" defTabSz="914400" rtl="0" eaLnBrk="1" latinLnBrk="0" hangingPunct="1">
              <a:defRPr sz="10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14</a:t>
            </a:fld>
            <a:endParaRPr lang="en-US"/>
          </a:p>
        </p:txBody>
      </p:sp>
      <p:sp>
        <p:nvSpPr>
          <p:cNvPr id="3" name="Title 2">
            <a:extLst>
              <a:ext uri="{FF2B5EF4-FFF2-40B4-BE49-F238E27FC236}">
                <a16:creationId xmlns:a16="http://schemas.microsoft.com/office/drawing/2014/main" id="{8D98A850-D213-4C76-E31B-02743FCD183E}"/>
              </a:ext>
            </a:extLst>
          </p:cNvPr>
          <p:cNvSpPr>
            <a:spLocks noGrp="1"/>
          </p:cNvSpPr>
          <p:nvPr>
            <p:ph type="title"/>
          </p:nvPr>
        </p:nvSpPr>
        <p:spPr>
          <a:xfrm>
            <a:off x="517009" y="68712"/>
            <a:ext cx="11347413" cy="825178"/>
          </a:xfrm>
        </p:spPr>
        <p:txBody>
          <a:bodyPr>
            <a:normAutofit fontScale="90000"/>
          </a:bodyPr>
          <a:lstStyle/>
          <a:p>
            <a:r>
              <a:rPr lang="en-US"/>
              <a:t>Previous Reference Funding Profile ($300M/yr)</a:t>
            </a:r>
          </a:p>
        </p:txBody>
      </p:sp>
      <p:graphicFrame>
        <p:nvGraphicFramePr>
          <p:cNvPr id="8" name="Table 7">
            <a:extLst>
              <a:ext uri="{FF2B5EF4-FFF2-40B4-BE49-F238E27FC236}">
                <a16:creationId xmlns:a16="http://schemas.microsoft.com/office/drawing/2014/main" id="{5163DE10-313A-C423-BEEA-5CF1E3E9730A}"/>
              </a:ext>
            </a:extLst>
          </p:cNvPr>
          <p:cNvGraphicFramePr>
            <a:graphicFrameLocks noGrp="1"/>
          </p:cNvGraphicFramePr>
          <p:nvPr/>
        </p:nvGraphicFramePr>
        <p:xfrm>
          <a:off x="517009" y="1314345"/>
          <a:ext cx="11408790" cy="365125"/>
        </p:xfrm>
        <a:graphic>
          <a:graphicData uri="http://schemas.openxmlformats.org/drawingml/2006/table">
            <a:tbl>
              <a:tblPr>
                <a:tableStyleId>{5C22544A-7EE6-4342-B048-85BDC9FD1C3A}</a:tableStyleId>
              </a:tblPr>
              <a:tblGrid>
                <a:gridCol w="1151906">
                  <a:extLst>
                    <a:ext uri="{9D8B030D-6E8A-4147-A177-3AD203B41FA5}">
                      <a16:colId xmlns:a16="http://schemas.microsoft.com/office/drawing/2014/main" val="625842694"/>
                    </a:ext>
                  </a:extLst>
                </a:gridCol>
                <a:gridCol w="539836">
                  <a:extLst>
                    <a:ext uri="{9D8B030D-6E8A-4147-A177-3AD203B41FA5}">
                      <a16:colId xmlns:a16="http://schemas.microsoft.com/office/drawing/2014/main" val="1385607293"/>
                    </a:ext>
                  </a:extLst>
                </a:gridCol>
                <a:gridCol w="539836">
                  <a:extLst>
                    <a:ext uri="{9D8B030D-6E8A-4147-A177-3AD203B41FA5}">
                      <a16:colId xmlns:a16="http://schemas.microsoft.com/office/drawing/2014/main" val="4150288545"/>
                    </a:ext>
                  </a:extLst>
                </a:gridCol>
                <a:gridCol w="539836">
                  <a:extLst>
                    <a:ext uri="{9D8B030D-6E8A-4147-A177-3AD203B41FA5}">
                      <a16:colId xmlns:a16="http://schemas.microsoft.com/office/drawing/2014/main" val="1022752442"/>
                    </a:ext>
                  </a:extLst>
                </a:gridCol>
                <a:gridCol w="539836">
                  <a:extLst>
                    <a:ext uri="{9D8B030D-6E8A-4147-A177-3AD203B41FA5}">
                      <a16:colId xmlns:a16="http://schemas.microsoft.com/office/drawing/2014/main" val="1064389276"/>
                    </a:ext>
                  </a:extLst>
                </a:gridCol>
                <a:gridCol w="539836">
                  <a:extLst>
                    <a:ext uri="{9D8B030D-6E8A-4147-A177-3AD203B41FA5}">
                      <a16:colId xmlns:a16="http://schemas.microsoft.com/office/drawing/2014/main" val="3048674590"/>
                    </a:ext>
                  </a:extLst>
                </a:gridCol>
                <a:gridCol w="539836">
                  <a:extLst>
                    <a:ext uri="{9D8B030D-6E8A-4147-A177-3AD203B41FA5}">
                      <a16:colId xmlns:a16="http://schemas.microsoft.com/office/drawing/2014/main" val="1898019152"/>
                    </a:ext>
                  </a:extLst>
                </a:gridCol>
                <a:gridCol w="539836">
                  <a:extLst>
                    <a:ext uri="{9D8B030D-6E8A-4147-A177-3AD203B41FA5}">
                      <a16:colId xmlns:a16="http://schemas.microsoft.com/office/drawing/2014/main" val="3670836868"/>
                    </a:ext>
                  </a:extLst>
                </a:gridCol>
                <a:gridCol w="539836">
                  <a:extLst>
                    <a:ext uri="{9D8B030D-6E8A-4147-A177-3AD203B41FA5}">
                      <a16:colId xmlns:a16="http://schemas.microsoft.com/office/drawing/2014/main" val="3813632237"/>
                    </a:ext>
                  </a:extLst>
                </a:gridCol>
                <a:gridCol w="539836">
                  <a:extLst>
                    <a:ext uri="{9D8B030D-6E8A-4147-A177-3AD203B41FA5}">
                      <a16:colId xmlns:a16="http://schemas.microsoft.com/office/drawing/2014/main" val="706263799"/>
                    </a:ext>
                  </a:extLst>
                </a:gridCol>
                <a:gridCol w="539836">
                  <a:extLst>
                    <a:ext uri="{9D8B030D-6E8A-4147-A177-3AD203B41FA5}">
                      <a16:colId xmlns:a16="http://schemas.microsoft.com/office/drawing/2014/main" val="2879091781"/>
                    </a:ext>
                  </a:extLst>
                </a:gridCol>
                <a:gridCol w="539836">
                  <a:extLst>
                    <a:ext uri="{9D8B030D-6E8A-4147-A177-3AD203B41FA5}">
                      <a16:colId xmlns:a16="http://schemas.microsoft.com/office/drawing/2014/main" val="448102039"/>
                    </a:ext>
                  </a:extLst>
                </a:gridCol>
                <a:gridCol w="539836">
                  <a:extLst>
                    <a:ext uri="{9D8B030D-6E8A-4147-A177-3AD203B41FA5}">
                      <a16:colId xmlns:a16="http://schemas.microsoft.com/office/drawing/2014/main" val="1759745788"/>
                    </a:ext>
                  </a:extLst>
                </a:gridCol>
                <a:gridCol w="539836">
                  <a:extLst>
                    <a:ext uri="{9D8B030D-6E8A-4147-A177-3AD203B41FA5}">
                      <a16:colId xmlns:a16="http://schemas.microsoft.com/office/drawing/2014/main" val="3026589641"/>
                    </a:ext>
                  </a:extLst>
                </a:gridCol>
                <a:gridCol w="539836">
                  <a:extLst>
                    <a:ext uri="{9D8B030D-6E8A-4147-A177-3AD203B41FA5}">
                      <a16:colId xmlns:a16="http://schemas.microsoft.com/office/drawing/2014/main" val="2033130689"/>
                    </a:ext>
                  </a:extLst>
                </a:gridCol>
                <a:gridCol w="539836">
                  <a:extLst>
                    <a:ext uri="{9D8B030D-6E8A-4147-A177-3AD203B41FA5}">
                      <a16:colId xmlns:a16="http://schemas.microsoft.com/office/drawing/2014/main" val="947907424"/>
                    </a:ext>
                  </a:extLst>
                </a:gridCol>
                <a:gridCol w="539836">
                  <a:extLst>
                    <a:ext uri="{9D8B030D-6E8A-4147-A177-3AD203B41FA5}">
                      <a16:colId xmlns:a16="http://schemas.microsoft.com/office/drawing/2014/main" val="1291102755"/>
                    </a:ext>
                  </a:extLst>
                </a:gridCol>
                <a:gridCol w="539836">
                  <a:extLst>
                    <a:ext uri="{9D8B030D-6E8A-4147-A177-3AD203B41FA5}">
                      <a16:colId xmlns:a16="http://schemas.microsoft.com/office/drawing/2014/main" val="3838594872"/>
                    </a:ext>
                  </a:extLst>
                </a:gridCol>
                <a:gridCol w="1079672">
                  <a:extLst>
                    <a:ext uri="{9D8B030D-6E8A-4147-A177-3AD203B41FA5}">
                      <a16:colId xmlns:a16="http://schemas.microsoft.com/office/drawing/2014/main" val="1258538046"/>
                    </a:ext>
                  </a:extLst>
                </a:gridCol>
              </a:tblGrid>
              <a:tr h="365125">
                <a:tc>
                  <a:txBody>
                    <a:bodyPr/>
                    <a:lstStyle/>
                    <a:p>
                      <a:pPr algn="ctr" fontAlgn="b"/>
                      <a:r>
                        <a:rPr lang="en-US" sz="1500" u="none" strike="noStrike">
                          <a:effectLst/>
                          <a:latin typeface="Arial" panose="020B0604020202020204" pitchFamily="34" charset="0"/>
                          <a:cs typeface="Arial" panose="020B0604020202020204" pitchFamily="34" charset="0"/>
                        </a:rPr>
                        <a:t>Total Per FY</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u="none" strike="noStrike">
                          <a:effectLst/>
                          <a:latin typeface="Arial" panose="020B0604020202020204" pitchFamily="34" charset="0"/>
                          <a:cs typeface="Arial" panose="020B0604020202020204" pitchFamily="34" charset="0"/>
                        </a:rPr>
                        <a:t>11</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u="none" strike="noStrike">
                          <a:effectLst/>
                          <a:latin typeface="Arial" panose="020B0604020202020204" pitchFamily="34" charset="0"/>
                          <a:cs typeface="Arial" panose="020B0604020202020204" pitchFamily="34" charset="0"/>
                        </a:rPr>
                        <a:t>30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u="none" strike="noStrike">
                          <a:effectLst/>
                          <a:latin typeface="Arial" panose="020B0604020202020204" pitchFamily="34" charset="0"/>
                          <a:cs typeface="Arial" panose="020B0604020202020204" pitchFamily="34" charset="0"/>
                        </a:rPr>
                        <a:t>45</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u="none" strike="noStrike">
                          <a:effectLst/>
                          <a:latin typeface="Arial" panose="020B0604020202020204" pitchFamily="34" charset="0"/>
                          <a:cs typeface="Arial" panose="020B0604020202020204" pitchFamily="34" charset="0"/>
                        </a:rPr>
                        <a:t>208</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u="none" strike="noStrike">
                          <a:effectLst/>
                          <a:latin typeface="Arial" panose="020B0604020202020204" pitchFamily="34" charset="0"/>
                          <a:cs typeface="Arial" panose="020B0604020202020204" pitchFamily="34" charset="0"/>
                        </a:rPr>
                        <a:t>98</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u="none" strike="noStrike">
                          <a:effectLst/>
                          <a:latin typeface="Arial" panose="020B0604020202020204" pitchFamily="34" charset="0"/>
                          <a:cs typeface="Arial" panose="020B0604020202020204" pitchFamily="34" charset="0"/>
                        </a:rPr>
                        <a:t>113</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u="none" strike="noStrike">
                          <a:effectLst/>
                          <a:latin typeface="Arial" panose="020B0604020202020204" pitchFamily="34" charset="0"/>
                          <a:cs typeface="Arial" panose="020B0604020202020204" pitchFamily="34" charset="0"/>
                        </a:rPr>
                        <a:t>138</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u="none" strike="noStrike">
                          <a:effectLst/>
                          <a:latin typeface="Arial" panose="020B0604020202020204" pitchFamily="34" charset="0"/>
                          <a:cs typeface="Arial" panose="020B0604020202020204" pitchFamily="34" charset="0"/>
                        </a:rPr>
                        <a:t>200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u="none" strike="noStrike">
                          <a:effectLst/>
                          <a:latin typeface="Arial" panose="020B0604020202020204" pitchFamily="34" charset="0"/>
                          <a:cs typeface="Arial" panose="020B0604020202020204" pitchFamily="34" charset="0"/>
                        </a:rPr>
                        <a:t>300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u="none" strike="noStrike">
                          <a:effectLst/>
                          <a:latin typeface="Arial" panose="020B0604020202020204" pitchFamily="34" charset="0"/>
                          <a:cs typeface="Arial" panose="020B0604020202020204" pitchFamily="34" charset="0"/>
                        </a:rPr>
                        <a:t>300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u="none" strike="noStrike">
                          <a:effectLst/>
                          <a:latin typeface="Arial" panose="020B0604020202020204" pitchFamily="34" charset="0"/>
                          <a:cs typeface="Arial" panose="020B0604020202020204" pitchFamily="34" charset="0"/>
                        </a:rPr>
                        <a:t>300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u="none" strike="noStrike">
                          <a:effectLst/>
                          <a:latin typeface="Arial" panose="020B0604020202020204" pitchFamily="34" charset="0"/>
                          <a:cs typeface="Arial" panose="020B0604020202020204" pitchFamily="34" charset="0"/>
                        </a:rPr>
                        <a:t>300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u="none" strike="noStrike">
                          <a:effectLst/>
                          <a:latin typeface="Arial" panose="020B0604020202020204" pitchFamily="34" charset="0"/>
                          <a:cs typeface="Arial" panose="020B0604020202020204" pitchFamily="34" charset="0"/>
                        </a:rPr>
                        <a:t>300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u="none" strike="noStrike">
                          <a:effectLst/>
                          <a:latin typeface="Arial" panose="020B0604020202020204" pitchFamily="34" charset="0"/>
                          <a:cs typeface="Arial" panose="020B0604020202020204" pitchFamily="34" charset="0"/>
                        </a:rPr>
                        <a:t>300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u="none" strike="noStrike">
                          <a:effectLst/>
                          <a:latin typeface="Arial" panose="020B0604020202020204" pitchFamily="34" charset="0"/>
                          <a:cs typeface="Arial" panose="020B0604020202020204" pitchFamily="34" charset="0"/>
                        </a:rPr>
                        <a:t>300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u="none" strike="noStrike">
                          <a:effectLst/>
                          <a:latin typeface="Arial" panose="020B0604020202020204" pitchFamily="34" charset="0"/>
                          <a:cs typeface="Arial" panose="020B0604020202020204" pitchFamily="34" charset="0"/>
                        </a:rPr>
                        <a:t>300</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u="none" strike="noStrike">
                          <a:effectLst/>
                          <a:latin typeface="Arial" panose="020B0604020202020204" pitchFamily="34" charset="0"/>
                          <a:cs typeface="Arial" panose="020B0604020202020204" pitchFamily="34" charset="0"/>
                        </a:rPr>
                        <a:t>147</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500" b="1" u="none" strike="noStrike">
                          <a:effectLst/>
                          <a:latin typeface="Arial" panose="020B0604020202020204" pitchFamily="34" charset="0"/>
                          <a:cs typeface="Arial" panose="020B0604020202020204" pitchFamily="34" charset="0"/>
                        </a:rPr>
                        <a:t>TOT 3390</a:t>
                      </a:r>
                      <a:endParaRPr lang="en-US" sz="1500" b="1" i="0" u="none" strike="noStrike">
                        <a:solidFill>
                          <a:srgbClr val="000000"/>
                        </a:solidFill>
                        <a:effectLst/>
                        <a:latin typeface="Arial" panose="020B0604020202020204" pitchFamily="34" charset="0"/>
                        <a:cs typeface="Arial" panose="020B0604020202020204" pitchFamily="34" charset="0"/>
                      </a:endParaRPr>
                    </a:p>
                  </a:txBody>
                  <a:tcPr marL="5079" marR="5079" marT="50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07052"/>
                  </a:ext>
                </a:extLst>
              </a:tr>
            </a:tbl>
          </a:graphicData>
        </a:graphic>
      </p:graphicFrame>
      <p:sp>
        <p:nvSpPr>
          <p:cNvPr id="4" name="TextBox 3">
            <a:extLst>
              <a:ext uri="{FF2B5EF4-FFF2-40B4-BE49-F238E27FC236}">
                <a16:creationId xmlns:a16="http://schemas.microsoft.com/office/drawing/2014/main" id="{65580DE3-2884-3BA2-282D-5E1B67566684}"/>
              </a:ext>
            </a:extLst>
          </p:cNvPr>
          <p:cNvSpPr txBox="1"/>
          <p:nvPr/>
        </p:nvSpPr>
        <p:spPr>
          <a:xfrm>
            <a:off x="517009" y="5170181"/>
            <a:ext cx="11408789" cy="954107"/>
          </a:xfrm>
          <a:prstGeom prst="rect">
            <a:avLst/>
          </a:prstGeom>
          <a:solidFill>
            <a:schemeClr val="bg1">
              <a:lumMod val="85000"/>
            </a:schemeClr>
          </a:solidFill>
          <a:ln w="28575">
            <a:solidFill>
              <a:srgbClr val="0070C0"/>
            </a:solidFill>
          </a:ln>
        </p:spPr>
        <p:txBody>
          <a:bodyPr wrap="square" rtlCol="0">
            <a:spAutoFit/>
          </a:bodyPr>
          <a:lstStyle/>
          <a:p>
            <a:r>
              <a:rPr lang="en-US" sz="1400" u="sng"/>
              <a:t>Assumptions:</a:t>
            </a:r>
          </a:p>
          <a:p>
            <a:pPr marL="285750" indent="-285750">
              <a:buFont typeface="Arial" panose="020B0604020202020204" pitchFamily="34" charset="0"/>
              <a:buChar char="•"/>
            </a:pPr>
            <a:r>
              <a:rPr lang="en-US" sz="1400"/>
              <a:t>RHIC concludes operations at the ~end of CY2025.</a:t>
            </a:r>
          </a:p>
          <a:p>
            <a:pPr marL="285750" indent="-285750">
              <a:buFont typeface="Arial"/>
              <a:buChar char="•"/>
              <a:tabLst>
                <a:tab pos="457200" algn="l"/>
              </a:tabLst>
            </a:pPr>
            <a:r>
              <a:rPr lang="en-US" sz="1400">
                <a:ea typeface="Calibri" panose="020F0502020204030204" pitchFamily="34" charset="0"/>
                <a:cs typeface="Arial"/>
              </a:rPr>
              <a:t>EIC project transitions to construction at the end of CY2026.</a:t>
            </a:r>
            <a:endParaRPr lang="en-US" sz="1400">
              <a:cs typeface="Arial"/>
            </a:endParaRPr>
          </a:p>
          <a:p>
            <a:pPr marL="285750" indent="-285750">
              <a:buFont typeface="Arial"/>
              <a:buChar char="•"/>
              <a:tabLst>
                <a:tab pos="457200" algn="l"/>
              </a:tabLst>
            </a:pPr>
            <a:r>
              <a:rPr lang="en-US" sz="1400">
                <a:cs typeface="Arial"/>
              </a:rPr>
              <a:t>Operations funding maintains the hadron injector complex, removal and repurposing of RHIC equipment, and maintenance upgrades.</a:t>
            </a:r>
            <a:endParaRPr lang="en-US" sz="1400"/>
          </a:p>
        </p:txBody>
      </p:sp>
    </p:spTree>
    <p:extLst>
      <p:ext uri="{BB962C8B-B14F-4D97-AF65-F5344CB8AC3E}">
        <p14:creationId xmlns:p14="http://schemas.microsoft.com/office/powerpoint/2010/main" val="2420144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434DD-1863-D5ED-377B-72D8682E1726}"/>
              </a:ext>
            </a:extLst>
          </p:cNvPr>
          <p:cNvSpPr>
            <a:spLocks noGrp="1"/>
          </p:cNvSpPr>
          <p:nvPr>
            <p:ph type="sldNum" sz="quarter" idx="4"/>
          </p:nvPr>
        </p:nvSpPr>
        <p:spPr/>
        <p:txBody>
          <a:bodyPr/>
          <a:lstStyle/>
          <a:p>
            <a:pPr algn="ctr"/>
            <a:fld id="{933A556B-7C63-244D-9B7C-B0EA8042B330}" type="slidenum">
              <a:rPr lang="en-US" smtClean="0"/>
              <a:pPr algn="ctr"/>
              <a:t>15</a:t>
            </a:fld>
            <a:endParaRPr lang="en-US"/>
          </a:p>
        </p:txBody>
      </p:sp>
      <p:sp>
        <p:nvSpPr>
          <p:cNvPr id="3" name="Title 2">
            <a:extLst>
              <a:ext uri="{FF2B5EF4-FFF2-40B4-BE49-F238E27FC236}">
                <a16:creationId xmlns:a16="http://schemas.microsoft.com/office/drawing/2014/main" id="{36AB83C4-362D-1F46-E8E4-96EE997DE2E3}"/>
              </a:ext>
            </a:extLst>
          </p:cNvPr>
          <p:cNvSpPr>
            <a:spLocks noGrp="1"/>
          </p:cNvSpPr>
          <p:nvPr>
            <p:ph type="title"/>
          </p:nvPr>
        </p:nvSpPr>
        <p:spPr/>
        <p:txBody>
          <a:bodyPr/>
          <a:lstStyle/>
          <a:p>
            <a:r>
              <a:rPr lang="en-US"/>
              <a:t>New Notional Profile</a:t>
            </a:r>
          </a:p>
        </p:txBody>
      </p:sp>
      <p:sp>
        <p:nvSpPr>
          <p:cNvPr id="4" name="Content Placeholder 3">
            <a:extLst>
              <a:ext uri="{FF2B5EF4-FFF2-40B4-BE49-F238E27FC236}">
                <a16:creationId xmlns:a16="http://schemas.microsoft.com/office/drawing/2014/main" id="{9443E95B-D075-BD6B-47B7-4504CD75DBDA}"/>
              </a:ext>
            </a:extLst>
          </p:cNvPr>
          <p:cNvSpPr>
            <a:spLocks noGrp="1"/>
          </p:cNvSpPr>
          <p:nvPr>
            <p:ph idx="1"/>
          </p:nvPr>
        </p:nvSpPr>
        <p:spPr>
          <a:xfrm>
            <a:off x="462579" y="975364"/>
            <a:ext cx="11499925" cy="5171435"/>
          </a:xfrm>
        </p:spPr>
        <p:txBody>
          <a:bodyPr vert="horz" lIns="91440" tIns="45720" rIns="91440" bIns="45720" rtlCol="0" anchor="t">
            <a:normAutofit fontScale="92500"/>
          </a:bodyPr>
          <a:lstStyle/>
          <a:p>
            <a:r>
              <a:rPr lang="en-US" dirty="0"/>
              <a:t>Example of a profile that we can use as top-down guidance:</a:t>
            </a:r>
          </a:p>
          <a:p>
            <a:endParaRPr lang="en-US" dirty="0"/>
          </a:p>
          <a:p>
            <a:endParaRPr lang="en-US" dirty="0"/>
          </a:p>
          <a:p>
            <a:endParaRPr lang="en-US" dirty="0"/>
          </a:p>
          <a:p>
            <a:endParaRPr lang="en-US" dirty="0"/>
          </a:p>
          <a:p>
            <a:endParaRPr lang="en-US" dirty="0"/>
          </a:p>
          <a:p>
            <a:pPr marL="0" indent="0">
              <a:buNone/>
            </a:pPr>
            <a:endParaRPr lang="en-US" dirty="0"/>
          </a:p>
          <a:p>
            <a:r>
              <a:rPr lang="en-US" dirty="0"/>
              <a:t>Important to scrub estimates “on both sides of the equation,” i.e., BNL NPP and EIC Line-Item Construction Project.</a:t>
            </a:r>
            <a:endParaRPr lang="en-US" dirty="0">
              <a:cs typeface="Arial"/>
            </a:endParaRPr>
          </a:p>
          <a:p>
            <a:r>
              <a:rPr lang="en-US" dirty="0"/>
              <a:t>Consider requirements and scope reductions to get within the annual funding and Total Project Cost objectives and still meet the mission need.  Understand the impacts.</a:t>
            </a:r>
            <a:endParaRPr lang="en-US" dirty="0">
              <a:cs typeface="Arial"/>
            </a:endParaRPr>
          </a:p>
          <a:p>
            <a:r>
              <a:rPr lang="en-US" dirty="0"/>
              <a:t>Goal to deliver EIC as soon as possible.  Initial science ramping up to full energy and luminosity program.</a:t>
            </a:r>
            <a:endParaRPr lang="en-US" dirty="0">
              <a:cs typeface="Arial"/>
            </a:endParaRPr>
          </a:p>
          <a:p>
            <a:endParaRPr lang="en-US" dirty="0"/>
          </a:p>
          <a:p>
            <a:pPr marL="0" indent="0">
              <a:buNone/>
            </a:pPr>
            <a:endParaRPr lang="en-US" dirty="0"/>
          </a:p>
        </p:txBody>
      </p:sp>
      <p:pic>
        <p:nvPicPr>
          <p:cNvPr id="6" name="Picture 5">
            <a:extLst>
              <a:ext uri="{FF2B5EF4-FFF2-40B4-BE49-F238E27FC236}">
                <a16:creationId xmlns:a16="http://schemas.microsoft.com/office/drawing/2014/main" id="{24BB860C-217F-63B2-245B-DF78759B05A6}"/>
              </a:ext>
            </a:extLst>
          </p:cNvPr>
          <p:cNvPicPr>
            <a:picLocks noChangeAspect="1"/>
          </p:cNvPicPr>
          <p:nvPr/>
        </p:nvPicPr>
        <p:blipFill>
          <a:blip r:embed="rId2"/>
          <a:stretch>
            <a:fillRect/>
          </a:stretch>
        </p:blipFill>
        <p:spPr>
          <a:xfrm>
            <a:off x="756555" y="1377711"/>
            <a:ext cx="10920516" cy="2365375"/>
          </a:xfrm>
          <a:prstGeom prst="rect">
            <a:avLst/>
          </a:prstGeom>
        </p:spPr>
      </p:pic>
    </p:spTree>
    <p:extLst>
      <p:ext uri="{BB962C8B-B14F-4D97-AF65-F5344CB8AC3E}">
        <p14:creationId xmlns:p14="http://schemas.microsoft.com/office/powerpoint/2010/main" val="1936492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2E7FC4-0AC6-99A1-8E61-08C495B9D8B4}"/>
              </a:ext>
            </a:extLst>
          </p:cNvPr>
          <p:cNvSpPr>
            <a:spLocks noGrp="1"/>
          </p:cNvSpPr>
          <p:nvPr>
            <p:ph type="sldNum" sz="quarter" idx="4"/>
          </p:nvPr>
        </p:nvSpPr>
        <p:spPr/>
        <p:txBody>
          <a:bodyPr/>
          <a:lstStyle/>
          <a:p>
            <a:pPr algn="ctr"/>
            <a:fld id="{933A556B-7C63-244D-9B7C-B0EA8042B330}" type="slidenum">
              <a:rPr lang="en-US" smtClean="0"/>
              <a:pPr algn="ctr"/>
              <a:t>16</a:t>
            </a:fld>
            <a:endParaRPr lang="en-US"/>
          </a:p>
        </p:txBody>
      </p:sp>
      <p:sp>
        <p:nvSpPr>
          <p:cNvPr id="3" name="Title 2">
            <a:extLst>
              <a:ext uri="{FF2B5EF4-FFF2-40B4-BE49-F238E27FC236}">
                <a16:creationId xmlns:a16="http://schemas.microsoft.com/office/drawing/2014/main" id="{9A00C529-812E-DC95-4D5B-0731D46920CB}"/>
              </a:ext>
            </a:extLst>
          </p:cNvPr>
          <p:cNvSpPr>
            <a:spLocks noGrp="1"/>
          </p:cNvSpPr>
          <p:nvPr>
            <p:ph type="title"/>
          </p:nvPr>
        </p:nvSpPr>
        <p:spPr/>
        <p:txBody>
          <a:bodyPr>
            <a:normAutofit/>
          </a:bodyPr>
          <a:lstStyle/>
          <a:p>
            <a:r>
              <a:rPr lang="en-US"/>
              <a:t>Project Strategy Workshop (Dec 4, 2025)</a:t>
            </a:r>
          </a:p>
        </p:txBody>
      </p:sp>
      <p:sp>
        <p:nvSpPr>
          <p:cNvPr id="4" name="Content Placeholder 3">
            <a:extLst>
              <a:ext uri="{FF2B5EF4-FFF2-40B4-BE49-F238E27FC236}">
                <a16:creationId xmlns:a16="http://schemas.microsoft.com/office/drawing/2014/main" id="{20CC445D-F051-20C9-8BFB-3A2BB217B315}"/>
              </a:ext>
            </a:extLst>
          </p:cNvPr>
          <p:cNvSpPr>
            <a:spLocks noGrp="1"/>
          </p:cNvSpPr>
          <p:nvPr>
            <p:ph idx="1"/>
          </p:nvPr>
        </p:nvSpPr>
        <p:spPr>
          <a:xfrm>
            <a:off x="460270" y="1004153"/>
            <a:ext cx="11491584" cy="5042201"/>
          </a:xfrm>
        </p:spPr>
        <p:txBody>
          <a:bodyPr vert="horz" lIns="91440" tIns="45720" rIns="91440" bIns="45720" rtlCol="0" anchor="t">
            <a:normAutofit/>
          </a:bodyPr>
          <a:lstStyle/>
          <a:p>
            <a:pPr marL="0" indent="0">
              <a:buNone/>
            </a:pPr>
            <a:r>
              <a:rPr lang="en-US" b="1" dirty="0">
                <a:cs typeface="Arial"/>
              </a:rPr>
              <a:t>Goal:  </a:t>
            </a:r>
            <a:r>
              <a:rPr lang="en-US" dirty="0">
                <a:cs typeface="Arial"/>
              </a:rPr>
              <a:t>Engage stakeholders in the development of plans for delivering the EIC facility and efforts to align with DOE funding guidance and the mission need.</a:t>
            </a:r>
            <a:endParaRPr lang="en-US" dirty="0"/>
          </a:p>
          <a:p>
            <a:pPr marL="857250" indent="-457200"/>
            <a:r>
              <a:rPr lang="en-US" sz="2000" dirty="0">
                <a:cs typeface="Arial"/>
              </a:rPr>
              <a:t>Assess progress on revising plans based on new funding guidance</a:t>
            </a:r>
            <a:endParaRPr lang="en-US" dirty="0">
              <a:cs typeface="Arial"/>
            </a:endParaRPr>
          </a:p>
          <a:p>
            <a:pPr marL="857250" indent="-457200"/>
            <a:r>
              <a:rPr lang="en-US" sz="2000" dirty="0">
                <a:cs typeface="Arial"/>
              </a:rPr>
              <a:t>Discuss plans and results of the Assessments of Baseline Readiness</a:t>
            </a:r>
            <a:endParaRPr lang="en-US" dirty="0">
              <a:cs typeface="Arial"/>
            </a:endParaRPr>
          </a:p>
          <a:p>
            <a:pPr marL="857250" indent="-457200"/>
            <a:r>
              <a:rPr lang="en-US" sz="2000" dirty="0">
                <a:cs typeface="Arial"/>
              </a:rPr>
              <a:t>Discuss plans for establishing subproject baselines and starting construction in 2026</a:t>
            </a:r>
            <a:endParaRPr lang="en-US" dirty="0">
              <a:cs typeface="Arial"/>
            </a:endParaRPr>
          </a:p>
          <a:p>
            <a:pPr marL="914400" indent="-914400">
              <a:buNone/>
            </a:pPr>
            <a:r>
              <a:rPr lang="en-US" b="1" dirty="0">
                <a:cs typeface="Arial"/>
              </a:rPr>
              <a:t>Participants:</a:t>
            </a:r>
            <a:r>
              <a:rPr lang="en-US" dirty="0">
                <a:cs typeface="Arial"/>
              </a:rPr>
              <a:t>  EIC primary points of contact and DOE (FPD and NP)</a:t>
            </a:r>
          </a:p>
          <a:p>
            <a:pPr marL="857250" indent="-457200"/>
            <a:r>
              <a:rPr lang="en-US" sz="2000" dirty="0">
                <a:cs typeface="Arial"/>
              </a:rPr>
              <a:t>Chairs of Advisory Committees, Steering Group, and EIC Governance Boards</a:t>
            </a:r>
          </a:p>
          <a:p>
            <a:pPr marL="857250" indent="-457200"/>
            <a:r>
              <a:rPr lang="en-US" sz="2000" dirty="0">
                <a:cs typeface="Arial"/>
              </a:rPr>
              <a:t>EIC Users Group and </a:t>
            </a:r>
            <a:r>
              <a:rPr lang="en-US" sz="2000" dirty="0" err="1">
                <a:cs typeface="Arial"/>
              </a:rPr>
              <a:t>ePIC</a:t>
            </a:r>
            <a:r>
              <a:rPr lang="en-US" sz="2000" dirty="0">
                <a:cs typeface="Arial"/>
              </a:rPr>
              <a:t> Collaboration Leadership</a:t>
            </a:r>
          </a:p>
          <a:p>
            <a:pPr marL="857250" indent="-457200"/>
            <a:r>
              <a:rPr lang="en-US" sz="2000" dirty="0">
                <a:cs typeface="Arial"/>
              </a:rPr>
              <a:t>EIC Project Advisory Committee members</a:t>
            </a:r>
          </a:p>
          <a:p>
            <a:pPr>
              <a:buNone/>
            </a:pPr>
            <a:r>
              <a:rPr lang="en-US" b="1" dirty="0">
                <a:cs typeface="Arial"/>
              </a:rPr>
              <a:t>Format:  </a:t>
            </a:r>
            <a:r>
              <a:rPr lang="en-US" dirty="0">
                <a:cs typeface="Arial"/>
              </a:rPr>
              <a:t>Similar to Aug 2024 Project Strategy Workshop (Focused on Subprojects)</a:t>
            </a:r>
          </a:p>
          <a:p>
            <a:pPr marL="857250" indent="-457200"/>
            <a:r>
              <a:rPr lang="en-US" sz="2000" dirty="0">
                <a:cs typeface="Arial"/>
              </a:rPr>
              <a:t>August 2024 Indico Site: </a:t>
            </a:r>
            <a:r>
              <a:rPr lang="en-US" sz="2000" u="sng" dirty="0">
                <a:cs typeface="Arial"/>
                <a:hlinkClick r:id="rId2"/>
              </a:rPr>
              <a:t>https://indico.bnl.gov/e/PSW</a:t>
            </a:r>
            <a:endParaRPr lang="en-US" dirty="0">
              <a:cs typeface="Arial"/>
            </a:endParaRPr>
          </a:p>
          <a:p>
            <a:pPr marL="857250" indent="-457200"/>
            <a:r>
              <a:rPr lang="en-US" sz="2000" dirty="0">
                <a:cs typeface="Arial"/>
              </a:rPr>
              <a:t>Password: EIC-STRATEGY</a:t>
            </a:r>
            <a:endParaRPr lang="en-US" dirty="0">
              <a:cs typeface="Arial"/>
            </a:endParaRPr>
          </a:p>
        </p:txBody>
      </p:sp>
    </p:spTree>
    <p:extLst>
      <p:ext uri="{BB962C8B-B14F-4D97-AF65-F5344CB8AC3E}">
        <p14:creationId xmlns:p14="http://schemas.microsoft.com/office/powerpoint/2010/main" val="138562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3D1A85-C2C8-2F5C-6CC5-9620857FB13B}"/>
              </a:ext>
            </a:extLst>
          </p:cNvPr>
          <p:cNvSpPr>
            <a:spLocks noGrp="1"/>
          </p:cNvSpPr>
          <p:nvPr>
            <p:ph type="sldNum" sz="quarter" idx="4"/>
          </p:nvPr>
        </p:nvSpPr>
        <p:spPr/>
        <p:txBody>
          <a:bodyPr/>
          <a:lstStyle/>
          <a:p>
            <a:pPr algn="ctr"/>
            <a:fld id="{933A556B-7C63-244D-9B7C-B0EA8042B330}" type="slidenum">
              <a:rPr lang="en-US" smtClean="0"/>
              <a:pPr algn="ctr"/>
              <a:t>17</a:t>
            </a:fld>
            <a:endParaRPr lang="en-US"/>
          </a:p>
        </p:txBody>
      </p:sp>
      <p:sp>
        <p:nvSpPr>
          <p:cNvPr id="3" name="Title 2">
            <a:extLst>
              <a:ext uri="{FF2B5EF4-FFF2-40B4-BE49-F238E27FC236}">
                <a16:creationId xmlns:a16="http://schemas.microsoft.com/office/drawing/2014/main" id="{E7C316E0-9294-65E4-2E0F-3AC34DC27F85}"/>
              </a:ext>
            </a:extLst>
          </p:cNvPr>
          <p:cNvSpPr>
            <a:spLocks noGrp="1"/>
          </p:cNvSpPr>
          <p:nvPr>
            <p:ph type="title"/>
          </p:nvPr>
        </p:nvSpPr>
        <p:spPr/>
        <p:txBody>
          <a:bodyPr/>
          <a:lstStyle/>
          <a:p>
            <a:r>
              <a:rPr lang="en-US"/>
              <a:t>Strategic Risks and Opportunities</a:t>
            </a:r>
          </a:p>
        </p:txBody>
      </p:sp>
      <p:sp>
        <p:nvSpPr>
          <p:cNvPr id="4" name="Content Placeholder 3">
            <a:extLst>
              <a:ext uri="{FF2B5EF4-FFF2-40B4-BE49-F238E27FC236}">
                <a16:creationId xmlns:a16="http://schemas.microsoft.com/office/drawing/2014/main" id="{D22A93DE-4CB8-7F80-C059-428EBD0FEE7F}"/>
              </a:ext>
            </a:extLst>
          </p:cNvPr>
          <p:cNvSpPr>
            <a:spLocks noGrp="1"/>
          </p:cNvSpPr>
          <p:nvPr>
            <p:ph idx="1"/>
          </p:nvPr>
        </p:nvSpPr>
        <p:spPr>
          <a:xfrm>
            <a:off x="462579" y="828312"/>
            <a:ext cx="11513293" cy="5515019"/>
          </a:xfrm>
        </p:spPr>
        <p:txBody>
          <a:bodyPr vert="horz" lIns="91440" tIns="45720" rIns="91440" bIns="45720" rtlCol="0" anchor="t">
            <a:normAutofit fontScale="70000" lnSpcReduction="20000"/>
          </a:bodyPr>
          <a:lstStyle/>
          <a:p>
            <a:pPr marL="0" indent="0">
              <a:lnSpc>
                <a:spcPct val="110000"/>
              </a:lnSpc>
              <a:buNone/>
            </a:pPr>
            <a:r>
              <a:rPr lang="en-US" sz="3400" b="1"/>
              <a:t>Risks</a:t>
            </a:r>
          </a:p>
          <a:p>
            <a:pPr>
              <a:lnSpc>
                <a:spcPct val="110000"/>
              </a:lnSpc>
            </a:pPr>
            <a:r>
              <a:rPr lang="en-US"/>
              <a:t>Funding – Annual project funding is far less than needed to support EIC construction.</a:t>
            </a:r>
            <a:endParaRPr lang="en-US">
              <a:cs typeface="Arial"/>
            </a:endParaRPr>
          </a:p>
          <a:p>
            <a:pPr marL="457200" lvl="1" indent="0">
              <a:lnSpc>
                <a:spcPct val="110000"/>
              </a:lnSpc>
              <a:buNone/>
            </a:pPr>
            <a:r>
              <a:rPr lang="en-US"/>
              <a:t>Partially mitigated by the transition from RHIC operations to EIC construction (RHIC ops funding to EIC construction).</a:t>
            </a:r>
            <a:endParaRPr lang="en-US">
              <a:cs typeface="Arial"/>
            </a:endParaRPr>
          </a:p>
          <a:p>
            <a:pPr>
              <a:lnSpc>
                <a:spcPct val="110000"/>
              </a:lnSpc>
            </a:pPr>
            <a:r>
              <a:rPr lang="en-US"/>
              <a:t>Schedule – Successful projects are driven by schedule performance goals. The delay in ramping-up funding can result in a loss of a schedule imperative or a schedule driver.</a:t>
            </a:r>
            <a:endParaRPr lang="en-US">
              <a:cs typeface="Arial"/>
            </a:endParaRPr>
          </a:p>
          <a:p>
            <a:pPr marL="457200" lvl="1" indent="0">
              <a:lnSpc>
                <a:spcPct val="110000"/>
              </a:lnSpc>
              <a:buNone/>
            </a:pPr>
            <a:r>
              <a:rPr lang="en-US"/>
              <a:t>Partially mitigated by establishing Critical Decisions for Long Lead Procurements (CD-3A, 3B, etc.) and CD targets for the subprojects.  The conclusion of RHIC operations will also establish a clear priority on efficiently starting to construct the EIC facility.</a:t>
            </a:r>
            <a:endParaRPr lang="en-US">
              <a:cs typeface="Arial"/>
            </a:endParaRPr>
          </a:p>
          <a:p>
            <a:pPr>
              <a:lnSpc>
                <a:spcPct val="110000"/>
              </a:lnSpc>
            </a:pPr>
            <a:r>
              <a:rPr lang="en-US"/>
              <a:t>Cost – Longer schedules result in higher costs.</a:t>
            </a:r>
            <a:endParaRPr lang="en-US">
              <a:cs typeface="Arial"/>
            </a:endParaRPr>
          </a:p>
          <a:p>
            <a:pPr marL="457200" lvl="1" indent="0">
              <a:lnSpc>
                <a:spcPct val="110000"/>
              </a:lnSpc>
              <a:buNone/>
            </a:pPr>
            <a:r>
              <a:rPr lang="en-US"/>
              <a:t>Partially mitigated by the subprojects, opportunities for additional in-kind contributions, and a commitment to design-to-cost targets.</a:t>
            </a:r>
            <a:endParaRPr lang="en-US">
              <a:cs typeface="Arial"/>
            </a:endParaRPr>
          </a:p>
          <a:p>
            <a:pPr>
              <a:lnSpc>
                <a:spcPct val="110000"/>
              </a:lnSpc>
            </a:pPr>
            <a:r>
              <a:rPr lang="en-US"/>
              <a:t>Research Support – The EIC project and research program depends on support from scientific personnel.</a:t>
            </a:r>
            <a:endParaRPr lang="en-US">
              <a:cs typeface="Arial"/>
            </a:endParaRPr>
          </a:p>
          <a:p>
            <a:pPr marL="457200" lvl="1" indent="0">
              <a:lnSpc>
                <a:spcPct val="110000"/>
              </a:lnSpc>
              <a:buNone/>
            </a:pPr>
            <a:r>
              <a:rPr lang="en-US"/>
              <a:t>Funding for EIC research support will be needed as PIs and groups move toward EIC science topics.</a:t>
            </a:r>
            <a:endParaRPr lang="en-US">
              <a:cs typeface="Arial"/>
            </a:endParaRPr>
          </a:p>
          <a:p>
            <a:pPr>
              <a:lnSpc>
                <a:spcPct val="110000"/>
              </a:lnSpc>
            </a:pPr>
            <a:r>
              <a:rPr lang="en-US"/>
              <a:t>User Community – Potential erosion of community support due to uncertainties and delays.</a:t>
            </a:r>
            <a:endParaRPr lang="en-US">
              <a:cs typeface="Arial"/>
            </a:endParaRPr>
          </a:p>
          <a:p>
            <a:pPr marL="457200" lvl="1" indent="0">
              <a:lnSpc>
                <a:spcPct val="110000"/>
              </a:lnSpc>
              <a:buNone/>
            </a:pPr>
            <a:r>
              <a:rPr lang="en-US"/>
              <a:t>An official start of EIC construction and a credible target for the start of the science program will solidify community support.</a:t>
            </a:r>
            <a:endParaRPr lang="en-US">
              <a:cs typeface="Arial"/>
            </a:endParaRPr>
          </a:p>
          <a:p>
            <a:pPr marL="0" indent="0">
              <a:lnSpc>
                <a:spcPct val="110000"/>
              </a:lnSpc>
              <a:buNone/>
            </a:pPr>
            <a:endParaRPr lang="en-US" sz="900"/>
          </a:p>
          <a:p>
            <a:pPr marL="0" indent="0">
              <a:lnSpc>
                <a:spcPct val="110000"/>
              </a:lnSpc>
              <a:buNone/>
            </a:pPr>
            <a:r>
              <a:rPr lang="en-US" sz="3400" b="1"/>
              <a:t>Opportunities</a:t>
            </a:r>
            <a:endParaRPr lang="en-US" sz="3400" b="1">
              <a:cs typeface="Arial"/>
            </a:endParaRPr>
          </a:p>
          <a:p>
            <a:pPr>
              <a:lnSpc>
                <a:spcPct val="110000"/>
              </a:lnSpc>
            </a:pPr>
            <a:r>
              <a:rPr lang="en-US"/>
              <a:t>There is increasing interest in potential technical contributions – only new collider in the next decades.</a:t>
            </a:r>
            <a:endParaRPr lang="en-US">
              <a:cs typeface="Arial"/>
            </a:endParaRPr>
          </a:p>
          <a:p>
            <a:pPr>
              <a:lnSpc>
                <a:spcPct val="110000"/>
              </a:lnSpc>
            </a:pPr>
            <a:r>
              <a:rPr lang="en-US"/>
              <a:t>A construction start provides performance imperatives and motivates partners.</a:t>
            </a:r>
            <a:endParaRPr lang="en-US">
              <a:cs typeface="Arial"/>
            </a:endParaRPr>
          </a:p>
        </p:txBody>
      </p:sp>
    </p:spTree>
    <p:extLst>
      <p:ext uri="{BB962C8B-B14F-4D97-AF65-F5344CB8AC3E}">
        <p14:creationId xmlns:p14="http://schemas.microsoft.com/office/powerpoint/2010/main" val="4077413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182F03-9261-1E25-D4F7-7ED7C544011A}"/>
              </a:ext>
            </a:extLst>
          </p:cNvPr>
          <p:cNvSpPr>
            <a:spLocks noGrp="1"/>
          </p:cNvSpPr>
          <p:nvPr>
            <p:ph type="sldNum" sz="quarter" idx="4"/>
          </p:nvPr>
        </p:nvSpPr>
        <p:spPr/>
        <p:txBody>
          <a:bodyPr/>
          <a:lstStyle/>
          <a:p>
            <a:pPr algn="ctr"/>
            <a:fld id="{933A556B-7C63-244D-9B7C-B0EA8042B330}" type="slidenum">
              <a:rPr lang="en-US" smtClean="0"/>
              <a:pPr algn="ctr"/>
              <a:t>18</a:t>
            </a:fld>
            <a:endParaRPr lang="en-US"/>
          </a:p>
        </p:txBody>
      </p:sp>
      <p:sp>
        <p:nvSpPr>
          <p:cNvPr id="3" name="Title 2">
            <a:extLst>
              <a:ext uri="{FF2B5EF4-FFF2-40B4-BE49-F238E27FC236}">
                <a16:creationId xmlns:a16="http://schemas.microsoft.com/office/drawing/2014/main" id="{0C9C0BD2-1F26-2B94-21EA-DA46217A9888}"/>
              </a:ext>
            </a:extLst>
          </p:cNvPr>
          <p:cNvSpPr>
            <a:spLocks noGrp="1"/>
          </p:cNvSpPr>
          <p:nvPr>
            <p:ph type="title"/>
          </p:nvPr>
        </p:nvSpPr>
        <p:spPr/>
        <p:txBody>
          <a:bodyPr/>
          <a:lstStyle/>
          <a:p>
            <a:r>
              <a:rPr lang="en-US"/>
              <a:t>Summary</a:t>
            </a:r>
          </a:p>
        </p:txBody>
      </p:sp>
      <p:sp>
        <p:nvSpPr>
          <p:cNvPr id="4" name="Content Placeholder 3">
            <a:extLst>
              <a:ext uri="{FF2B5EF4-FFF2-40B4-BE49-F238E27FC236}">
                <a16:creationId xmlns:a16="http://schemas.microsoft.com/office/drawing/2014/main" id="{174BDDAD-F2E3-01E3-BA54-98C40B4C53D4}"/>
              </a:ext>
            </a:extLst>
          </p:cNvPr>
          <p:cNvSpPr>
            <a:spLocks noGrp="1"/>
          </p:cNvSpPr>
          <p:nvPr>
            <p:ph idx="1"/>
          </p:nvPr>
        </p:nvSpPr>
        <p:spPr>
          <a:xfrm>
            <a:off x="437179" y="1153165"/>
            <a:ext cx="11499925" cy="5157806"/>
          </a:xfrm>
        </p:spPr>
        <p:txBody>
          <a:bodyPr vert="horz" lIns="91440" tIns="45720" rIns="91440" bIns="45720" rtlCol="0" anchor="t">
            <a:noAutofit/>
          </a:bodyPr>
          <a:lstStyle/>
          <a:p>
            <a:pPr marL="463550" lvl="1" indent="-342900">
              <a:lnSpc>
                <a:spcPct val="110000"/>
              </a:lnSpc>
              <a:spcBef>
                <a:spcPts val="900"/>
              </a:spcBef>
            </a:pPr>
            <a:r>
              <a:rPr lang="en-US" dirty="0"/>
              <a:t>EIC will be a unique collider facility in the world and the only collider in the U.S.</a:t>
            </a:r>
            <a:endParaRPr lang="en-US" dirty="0">
              <a:cs typeface="Arial"/>
            </a:endParaRPr>
          </a:p>
          <a:p>
            <a:pPr marL="463550" lvl="1" indent="-342900">
              <a:lnSpc>
                <a:spcPct val="110000"/>
              </a:lnSpc>
              <a:spcBef>
                <a:spcPts val="900"/>
              </a:spcBef>
            </a:pPr>
            <a:r>
              <a:rPr lang="en-US" dirty="0"/>
              <a:t>There is a good understanding of the current EIC scope, cost, schedule, and funding requirements and the interfaces and design maturity of the subprojects.</a:t>
            </a:r>
          </a:p>
          <a:p>
            <a:pPr marL="463550" lvl="1" indent="-342900">
              <a:lnSpc>
                <a:spcPct val="110000"/>
              </a:lnSpc>
              <a:spcBef>
                <a:spcPts val="900"/>
              </a:spcBef>
            </a:pPr>
            <a:r>
              <a:rPr lang="en-US" dirty="0"/>
              <a:t>The EIC subproject delivery strategy will enable the possibility of starting construction of the accelerator storage rings following the conclusion of RHIC operations.</a:t>
            </a:r>
            <a:endParaRPr lang="en-US" dirty="0">
              <a:cs typeface="Arial"/>
            </a:endParaRPr>
          </a:p>
          <a:p>
            <a:pPr marL="463550" lvl="1" indent="-342900">
              <a:lnSpc>
                <a:spcPct val="110000"/>
              </a:lnSpc>
              <a:spcBef>
                <a:spcPts val="900"/>
              </a:spcBef>
            </a:pPr>
            <a:r>
              <a:rPr lang="en-US" dirty="0"/>
              <a:t>Current project delivery plans are not consistent with the reduced annual funding projections under discussion.  The project is working to align scope, cost, and schedule with the new funding projections.</a:t>
            </a:r>
            <a:endParaRPr lang="en-US" dirty="0">
              <a:cs typeface="Arial" panose="020B0604020202020204"/>
            </a:endParaRPr>
          </a:p>
          <a:p>
            <a:pPr marL="463550" lvl="1" indent="-342900">
              <a:lnSpc>
                <a:spcPct val="110000"/>
              </a:lnSpc>
              <a:spcBef>
                <a:spcPts val="900"/>
              </a:spcBef>
            </a:pPr>
            <a:r>
              <a:rPr lang="en-US" dirty="0"/>
              <a:t>There is excellent progress defining the EIC Portfolio scope, notably the DOE Office of Nuclear Physics scope, and establishing the needed management framework.  The $100M of NYS funding is in the bank!</a:t>
            </a:r>
            <a:endParaRPr lang="en-US" dirty="0">
              <a:cs typeface="Arial" panose="020B0604020202020204"/>
            </a:endParaRPr>
          </a:p>
          <a:p>
            <a:pPr marL="463550" lvl="1" indent="-342900">
              <a:lnSpc>
                <a:spcPct val="110000"/>
              </a:lnSpc>
              <a:spcBef>
                <a:spcPts val="900"/>
              </a:spcBef>
            </a:pPr>
            <a:r>
              <a:rPr lang="en-US" dirty="0"/>
              <a:t>EIC is preparing for Critical Decision approval reviews of the Accelerator Storage Rings (CD-2/3) and Detector (CD-2) in 2026.</a:t>
            </a:r>
            <a:endParaRPr lang="en-US" dirty="0">
              <a:cs typeface="Arial" panose="020B0604020202020204"/>
            </a:endParaRPr>
          </a:p>
        </p:txBody>
      </p:sp>
    </p:spTree>
    <p:extLst>
      <p:ext uri="{BB962C8B-B14F-4D97-AF65-F5344CB8AC3E}">
        <p14:creationId xmlns:p14="http://schemas.microsoft.com/office/powerpoint/2010/main" val="414658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CCA763-6E7E-5660-77BC-7C88D518AF17}"/>
              </a:ext>
            </a:extLst>
          </p:cNvPr>
          <p:cNvSpPr>
            <a:spLocks noGrp="1"/>
          </p:cNvSpPr>
          <p:nvPr>
            <p:ph type="sldNum" sz="quarter" idx="4"/>
          </p:nvPr>
        </p:nvSpPr>
        <p:spPr/>
        <p:txBody>
          <a:bodyPr/>
          <a:lstStyle/>
          <a:p>
            <a:pPr algn="ctr"/>
            <a:fld id="{933A556B-7C63-244D-9B7C-B0EA8042B330}" type="slidenum">
              <a:rPr lang="en-US" smtClean="0"/>
              <a:pPr algn="ctr"/>
              <a:t>2</a:t>
            </a:fld>
            <a:endParaRPr lang="en-US"/>
          </a:p>
        </p:txBody>
      </p:sp>
      <p:sp>
        <p:nvSpPr>
          <p:cNvPr id="5" name="Title 4">
            <a:extLst>
              <a:ext uri="{FF2B5EF4-FFF2-40B4-BE49-F238E27FC236}">
                <a16:creationId xmlns:a16="http://schemas.microsoft.com/office/drawing/2014/main" id="{5AF08AF0-DBDD-06F1-0FAF-C6E8550815A8}"/>
              </a:ext>
            </a:extLst>
          </p:cNvPr>
          <p:cNvSpPr>
            <a:spLocks noGrp="1"/>
          </p:cNvSpPr>
          <p:nvPr>
            <p:ph type="title"/>
          </p:nvPr>
        </p:nvSpPr>
        <p:spPr/>
        <p:txBody>
          <a:bodyPr/>
          <a:lstStyle/>
          <a:p>
            <a:r>
              <a:rPr lang="en-US"/>
              <a:t>Outline</a:t>
            </a:r>
          </a:p>
        </p:txBody>
      </p:sp>
      <p:sp>
        <p:nvSpPr>
          <p:cNvPr id="6" name="Content Placeholder 5">
            <a:extLst>
              <a:ext uri="{FF2B5EF4-FFF2-40B4-BE49-F238E27FC236}">
                <a16:creationId xmlns:a16="http://schemas.microsoft.com/office/drawing/2014/main" id="{9744A9F9-944D-5880-3F0F-9FAC5E0F391F}"/>
              </a:ext>
            </a:extLst>
          </p:cNvPr>
          <p:cNvSpPr>
            <a:spLocks noGrp="1"/>
          </p:cNvSpPr>
          <p:nvPr>
            <p:ph idx="1"/>
          </p:nvPr>
        </p:nvSpPr>
        <p:spPr>
          <a:xfrm>
            <a:off x="462579" y="1339800"/>
            <a:ext cx="11499925" cy="4865858"/>
          </a:xfrm>
        </p:spPr>
        <p:txBody>
          <a:bodyPr vert="horz" lIns="91440" tIns="45720" rIns="91440" bIns="45720" rtlCol="0" anchor="t">
            <a:normAutofit/>
          </a:bodyPr>
          <a:lstStyle/>
          <a:p>
            <a:pPr marL="285750" indent="-285750"/>
            <a:r>
              <a:rPr lang="en-US" sz="3200" dirty="0">
                <a:cs typeface="Arial"/>
              </a:rPr>
              <a:t>Project Update</a:t>
            </a:r>
          </a:p>
          <a:p>
            <a:pPr marL="285750" indent="-285750"/>
            <a:r>
              <a:rPr lang="en-US" sz="3200" dirty="0">
                <a:cs typeface="Arial"/>
              </a:rPr>
              <a:t>EIC Subprojects</a:t>
            </a:r>
          </a:p>
          <a:p>
            <a:pPr marL="285750" indent="-285750"/>
            <a:r>
              <a:rPr lang="en-US" sz="3200" dirty="0">
                <a:cs typeface="Arial"/>
              </a:rPr>
              <a:t>EIC Portfolio</a:t>
            </a:r>
          </a:p>
          <a:p>
            <a:pPr marL="285750" indent="-285750"/>
            <a:r>
              <a:rPr lang="en-US" sz="3200" dirty="0">
                <a:cs typeface="Arial"/>
              </a:rPr>
              <a:t>Funding</a:t>
            </a:r>
          </a:p>
          <a:p>
            <a:pPr marL="285750" indent="-285750"/>
            <a:r>
              <a:rPr lang="en-US" sz="3200" dirty="0">
                <a:cs typeface="Arial"/>
              </a:rPr>
              <a:t>Risks and Opportunities</a:t>
            </a:r>
          </a:p>
          <a:p>
            <a:pPr marL="285750" indent="-285750"/>
            <a:r>
              <a:rPr lang="en-US" sz="3200">
                <a:cs typeface="Arial"/>
              </a:rPr>
              <a:t>Summary</a:t>
            </a:r>
            <a:endParaRPr lang="en-US" sz="3200" dirty="0">
              <a:cs typeface="Arial"/>
            </a:endParaRPr>
          </a:p>
        </p:txBody>
      </p:sp>
    </p:spTree>
    <p:extLst>
      <p:ext uri="{BB962C8B-B14F-4D97-AF65-F5344CB8AC3E}">
        <p14:creationId xmlns:p14="http://schemas.microsoft.com/office/powerpoint/2010/main" val="171364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487D-7C00-4965-B9F6-DF4413481F57}"/>
              </a:ext>
            </a:extLst>
          </p:cNvPr>
          <p:cNvSpPr>
            <a:spLocks noGrp="1"/>
          </p:cNvSpPr>
          <p:nvPr>
            <p:ph type="title"/>
          </p:nvPr>
        </p:nvSpPr>
        <p:spPr/>
        <p:txBody>
          <a:bodyPr/>
          <a:lstStyle/>
          <a:p>
            <a:r>
              <a:rPr lang="en-US"/>
              <a:t>Facility Performance Requirements</a:t>
            </a:r>
          </a:p>
        </p:txBody>
      </p:sp>
      <p:sp>
        <p:nvSpPr>
          <p:cNvPr id="3" name="Slide Number Placeholder 2">
            <a:extLst>
              <a:ext uri="{FF2B5EF4-FFF2-40B4-BE49-F238E27FC236}">
                <a16:creationId xmlns:a16="http://schemas.microsoft.com/office/drawing/2014/main" id="{3A9CE013-0016-4CCA-B555-49EDF1708E46}"/>
              </a:ext>
            </a:extLst>
          </p:cNvPr>
          <p:cNvSpPr>
            <a:spLocks noGrp="1"/>
          </p:cNvSpPr>
          <p:nvPr>
            <p:ph type="sldNum" sz="quarter" idx="4"/>
          </p:nvPr>
        </p:nvSpPr>
        <p:spPr>
          <a:xfrm>
            <a:off x="11530018" y="6316597"/>
            <a:ext cx="432487" cy="365125"/>
          </a:xfrm>
        </p:spPr>
        <p:txBody>
          <a:bodyPr/>
          <a:lstStyle/>
          <a:p>
            <a:fld id="{933A556B-7C63-244D-9B7C-B0EA8042B330}" type="slidenum">
              <a:rPr lang="en-US" sz="1000" dirty="0" smtClean="0">
                <a:solidFill>
                  <a:srgbClr val="00B0F0"/>
                </a:solidFill>
              </a:rPr>
              <a:pPr/>
              <a:t>3</a:t>
            </a:fld>
            <a:endParaRPr lang="en-US" sz="1000">
              <a:solidFill>
                <a:srgbClr val="000000"/>
              </a:solidFill>
              <a:cs typeface="Arial" panose="020B0604020202020204"/>
            </a:endParaRPr>
          </a:p>
        </p:txBody>
      </p:sp>
      <p:sp>
        <p:nvSpPr>
          <p:cNvPr id="4" name="Text Placeholder 3">
            <a:extLst>
              <a:ext uri="{FF2B5EF4-FFF2-40B4-BE49-F238E27FC236}">
                <a16:creationId xmlns:a16="http://schemas.microsoft.com/office/drawing/2014/main" id="{52219660-8900-45DA-9409-D6C5645F0E16}"/>
              </a:ext>
            </a:extLst>
          </p:cNvPr>
          <p:cNvSpPr txBox="1">
            <a:spLocks/>
          </p:cNvSpPr>
          <p:nvPr/>
        </p:nvSpPr>
        <p:spPr>
          <a:xfrm>
            <a:off x="530959" y="4846345"/>
            <a:ext cx="11430239" cy="1089529"/>
          </a:xfrm>
          <a:prstGeom prst="rect">
            <a:avLst/>
          </a:prstGeom>
          <a:solidFill>
            <a:schemeClr val="tx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solidFill>
                  <a:schemeClr val="bg1"/>
                </a:solidFill>
                <a:cs typeface="Arial"/>
              </a:rPr>
              <a:t>The EIC design and performance parameters address the requirements established by the U.S. Nuclear Science Advisory Committee (NSAC) Long Range Plans (2015 &amp; 2023) and endorsed by the U.S. National Academy of Sciences (2018).  EIC will be a unique collider facility in the world, strengthen U.S. leadership in nuclear physics, and advance accelerator and detector technologies for future facilities.</a:t>
            </a:r>
          </a:p>
        </p:txBody>
      </p:sp>
      <p:sp>
        <p:nvSpPr>
          <p:cNvPr id="5" name="Text Placeholder 3">
            <a:extLst>
              <a:ext uri="{FF2B5EF4-FFF2-40B4-BE49-F238E27FC236}">
                <a16:creationId xmlns:a16="http://schemas.microsoft.com/office/drawing/2014/main" id="{CA9A1762-B27B-4AE0-9366-3FB924FA21FD}"/>
              </a:ext>
            </a:extLst>
          </p:cNvPr>
          <p:cNvSpPr txBox="1">
            <a:spLocks/>
          </p:cNvSpPr>
          <p:nvPr/>
        </p:nvSpPr>
        <p:spPr>
          <a:xfrm>
            <a:off x="461962" y="1306295"/>
            <a:ext cx="8268125" cy="3087547"/>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400050" indent="-169863"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630238" indent="-173038"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857250" indent="-1698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087438" indent="-173038"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tabLst>
                <a:tab pos="6454775" algn="r"/>
              </a:tabLst>
            </a:pPr>
            <a:r>
              <a:rPr lang="en-US" sz="2600"/>
              <a:t>High Luminosity: L= 10</a:t>
            </a:r>
            <a:r>
              <a:rPr lang="en-US" sz="2600" baseline="30000"/>
              <a:t>33</a:t>
            </a:r>
            <a:r>
              <a:rPr lang="en-US" sz="2600"/>
              <a:t> – 10</a:t>
            </a:r>
            <a:r>
              <a:rPr lang="en-US" sz="2600" baseline="30000"/>
              <a:t>34</a:t>
            </a:r>
            <a:r>
              <a:rPr lang="en-US" sz="2600"/>
              <a:t>cm</a:t>
            </a:r>
            <a:r>
              <a:rPr lang="en-US" sz="2600" baseline="30000"/>
              <a:t>-2</a:t>
            </a:r>
            <a:r>
              <a:rPr lang="en-US" sz="2600"/>
              <a:t>sec</a:t>
            </a:r>
            <a:r>
              <a:rPr lang="en-US" sz="2600" baseline="30000"/>
              <a:t>-1</a:t>
            </a:r>
            <a:endParaRPr lang="en-US" sz="2600"/>
          </a:p>
          <a:p>
            <a:pPr>
              <a:tabLst>
                <a:tab pos="6454775" algn="r"/>
              </a:tabLst>
            </a:pPr>
            <a:r>
              <a:rPr lang="en-US" sz="2600"/>
              <a:t>Highly Polarized Beams (electrons, protons, ions):  70%</a:t>
            </a:r>
          </a:p>
          <a:p>
            <a:pPr>
              <a:tabLst>
                <a:tab pos="6454775" algn="r"/>
              </a:tabLst>
            </a:pPr>
            <a:r>
              <a:rPr lang="en-US" sz="2600"/>
              <a:t>Large Center of Mass Energy Range: </a:t>
            </a:r>
            <a:r>
              <a:rPr lang="en-US" sz="2600" err="1"/>
              <a:t>E</a:t>
            </a:r>
            <a:r>
              <a:rPr lang="en-US" sz="2600" baseline="-25000" err="1"/>
              <a:t>cm</a:t>
            </a:r>
            <a:r>
              <a:rPr lang="en-US" sz="2600" baseline="-25000"/>
              <a:t> </a:t>
            </a:r>
            <a:r>
              <a:rPr lang="en-US" sz="2600"/>
              <a:t>= 20 – 140 GeV</a:t>
            </a:r>
          </a:p>
          <a:p>
            <a:pPr>
              <a:tabLst>
                <a:tab pos="6454775" algn="r"/>
              </a:tabLst>
            </a:pPr>
            <a:r>
              <a:rPr lang="en-US" sz="2600"/>
              <a:t>Large Ion Species Range:  protons – Uranium</a:t>
            </a:r>
          </a:p>
          <a:p>
            <a:pPr>
              <a:tabLst>
                <a:tab pos="6454775" algn="r"/>
              </a:tabLst>
            </a:pPr>
            <a:r>
              <a:rPr lang="en-US" sz="2600"/>
              <a:t>Large Detector Acceptance and Good Background Conditions</a:t>
            </a:r>
          </a:p>
          <a:p>
            <a:pPr>
              <a:tabLst>
                <a:tab pos="6454775" algn="r"/>
              </a:tabLst>
            </a:pPr>
            <a:r>
              <a:rPr lang="en-US" sz="2600"/>
              <a:t>Possibility to implement a Second Interaction Region (IR)</a:t>
            </a:r>
          </a:p>
          <a:p>
            <a:pPr marL="0" indent="0">
              <a:buNone/>
              <a:tabLst>
                <a:tab pos="6454775" algn="r"/>
              </a:tabLst>
            </a:pPr>
            <a:endParaRPr lang="en-US" sz="2000"/>
          </a:p>
        </p:txBody>
      </p:sp>
      <p:pic>
        <p:nvPicPr>
          <p:cNvPr id="6" name="Picture 5">
            <a:extLst>
              <a:ext uri="{FF2B5EF4-FFF2-40B4-BE49-F238E27FC236}">
                <a16:creationId xmlns:a16="http://schemas.microsoft.com/office/drawing/2014/main" id="{8F844DE3-3AE8-4BE3-810E-2CBDA41083F3}"/>
              </a:ext>
            </a:extLst>
          </p:cNvPr>
          <p:cNvPicPr>
            <a:picLocks noChangeAspect="1"/>
          </p:cNvPicPr>
          <p:nvPr/>
        </p:nvPicPr>
        <p:blipFill>
          <a:blip r:embed="rId2"/>
          <a:stretch>
            <a:fillRect/>
          </a:stretch>
        </p:blipFill>
        <p:spPr>
          <a:xfrm>
            <a:off x="8666128" y="1171222"/>
            <a:ext cx="3404022" cy="33655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2174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9C7C10-A4C8-2A17-BECA-13B5B2BD1A0A}"/>
              </a:ext>
            </a:extLst>
          </p:cNvPr>
          <p:cNvPicPr>
            <a:picLocks noChangeAspect="1"/>
          </p:cNvPicPr>
          <p:nvPr/>
        </p:nvPicPr>
        <p:blipFill>
          <a:blip r:embed="rId2"/>
          <a:stretch>
            <a:fillRect/>
          </a:stretch>
        </p:blipFill>
        <p:spPr>
          <a:xfrm>
            <a:off x="7382017" y="910167"/>
            <a:ext cx="4568188" cy="4557888"/>
          </a:xfrm>
          <a:prstGeom prst="rect">
            <a:avLst/>
          </a:prstGeom>
        </p:spPr>
      </p:pic>
      <p:sp>
        <p:nvSpPr>
          <p:cNvPr id="5" name="Title 4">
            <a:extLst>
              <a:ext uri="{FF2B5EF4-FFF2-40B4-BE49-F238E27FC236}">
                <a16:creationId xmlns:a16="http://schemas.microsoft.com/office/drawing/2014/main" id="{5AF08AF0-DBDD-06F1-0FAF-C6E8550815A8}"/>
              </a:ext>
            </a:extLst>
          </p:cNvPr>
          <p:cNvSpPr>
            <a:spLocks noGrp="1"/>
          </p:cNvSpPr>
          <p:nvPr>
            <p:ph type="title"/>
          </p:nvPr>
        </p:nvSpPr>
        <p:spPr/>
        <p:txBody>
          <a:bodyPr>
            <a:normAutofit/>
          </a:bodyPr>
          <a:lstStyle/>
          <a:p>
            <a:r>
              <a:rPr lang="en-US"/>
              <a:t>EIC Facility Scope</a:t>
            </a:r>
          </a:p>
        </p:txBody>
      </p:sp>
      <p:sp>
        <p:nvSpPr>
          <p:cNvPr id="3" name="TextBox 2">
            <a:extLst>
              <a:ext uri="{FF2B5EF4-FFF2-40B4-BE49-F238E27FC236}">
                <a16:creationId xmlns:a16="http://schemas.microsoft.com/office/drawing/2014/main" id="{7392E715-839A-E4F4-B769-E9A84F90F4BE}"/>
              </a:ext>
            </a:extLst>
          </p:cNvPr>
          <p:cNvSpPr txBox="1"/>
          <p:nvPr/>
        </p:nvSpPr>
        <p:spPr>
          <a:xfrm>
            <a:off x="532265" y="908196"/>
            <a:ext cx="6752260" cy="4678204"/>
          </a:xfrm>
          <a:prstGeom prst="rect">
            <a:avLst/>
          </a:prstGeom>
          <a:solidFill>
            <a:schemeClr val="bg1"/>
          </a:solidFill>
        </p:spPr>
        <p:txBody>
          <a:bodyPr wrap="square" rtlCol="0">
            <a:spAutoFit/>
          </a:bodyPr>
          <a:lstStyle/>
          <a:p>
            <a:pPr>
              <a:spcAft>
                <a:spcPts val="300"/>
              </a:spcAft>
            </a:pPr>
            <a:r>
              <a:rPr lang="en-US" sz="2100"/>
              <a:t>Existing Accelerator Scope</a:t>
            </a:r>
          </a:p>
          <a:p>
            <a:pPr marL="401638" indent="-401638">
              <a:spcAft>
                <a:spcPts val="300"/>
              </a:spcAft>
              <a:buFont typeface="Wingdings" panose="05000000000000000000" pitchFamily="2" charset="2"/>
              <a:buChar char="ü"/>
            </a:pPr>
            <a:r>
              <a:rPr lang="en-US" sz="2100"/>
              <a:t>Polarized ion/proton sources</a:t>
            </a:r>
          </a:p>
          <a:p>
            <a:pPr marL="401638" indent="-401638">
              <a:spcAft>
                <a:spcPts val="300"/>
              </a:spcAft>
              <a:buFont typeface="Wingdings" panose="05000000000000000000" pitchFamily="2" charset="2"/>
              <a:buChar char="ü"/>
            </a:pPr>
            <a:r>
              <a:rPr lang="en-US" sz="2100"/>
              <a:t>Ion injection and acceleration systems (Linac, Booster, AGS)</a:t>
            </a:r>
          </a:p>
          <a:p>
            <a:pPr>
              <a:spcAft>
                <a:spcPts val="300"/>
              </a:spcAft>
            </a:pPr>
            <a:r>
              <a:rPr lang="en-US" sz="2100"/>
              <a:t>New Scope</a:t>
            </a:r>
          </a:p>
          <a:p>
            <a:pPr marL="401638" indent="-401638">
              <a:spcAft>
                <a:spcPts val="300"/>
              </a:spcAft>
              <a:buBlip>
                <a:blip r:embed="rId3"/>
              </a:buBlip>
            </a:pPr>
            <a:r>
              <a:rPr lang="en-US" sz="2100"/>
              <a:t>Hadron Storage Ring (40, 100 – 275 GeV)</a:t>
            </a:r>
          </a:p>
          <a:p>
            <a:pPr marL="401638" indent="-401638">
              <a:spcAft>
                <a:spcPts val="300"/>
              </a:spcAft>
              <a:buSzPct val="120000"/>
              <a:buBlip>
                <a:blip r:embed="rId4"/>
              </a:buBlip>
            </a:pPr>
            <a:r>
              <a:rPr lang="en-US" sz="2100"/>
              <a:t>Electron Pre-Injector (750 MeV Linac)</a:t>
            </a:r>
            <a:endParaRPr lang="en-US" sz="2100">
              <a:solidFill>
                <a:srgbClr val="3A5C84"/>
              </a:solidFill>
            </a:endParaRPr>
          </a:p>
          <a:p>
            <a:pPr marL="401638" indent="-401638">
              <a:spcAft>
                <a:spcPts val="300"/>
              </a:spcAft>
              <a:buSzPct val="120000"/>
              <a:buBlip>
                <a:blip r:embed="rId4"/>
              </a:buBlip>
            </a:pPr>
            <a:r>
              <a:rPr lang="en-US" sz="2100"/>
              <a:t>Electron Rapid Cycling Synchrotron (0.75 GeV – Top Energy)  </a:t>
            </a:r>
          </a:p>
          <a:p>
            <a:pPr marL="401638" indent="-401638">
              <a:spcAft>
                <a:spcPts val="300"/>
              </a:spcAft>
              <a:buSzPct val="120000"/>
              <a:buBlip>
                <a:blip r:embed="rId4"/>
              </a:buBlip>
            </a:pPr>
            <a:r>
              <a:rPr lang="en-US" sz="2100"/>
              <a:t>Electron Storage Ring (5 GeV – 18 GeV) </a:t>
            </a:r>
          </a:p>
          <a:p>
            <a:pPr marL="401638" indent="-401638">
              <a:spcAft>
                <a:spcPts val="300"/>
              </a:spcAft>
              <a:buSzPct val="120000"/>
              <a:buBlip>
                <a:blip r:embed="rId4"/>
              </a:buBlip>
            </a:pPr>
            <a:r>
              <a:rPr lang="en-US" altLang="zh-CN" sz="2100"/>
              <a:t>Interaction Region, Provision for a 2</a:t>
            </a:r>
            <a:r>
              <a:rPr lang="en-US" altLang="zh-CN" sz="2100" baseline="30000"/>
              <a:t>nd</a:t>
            </a:r>
            <a:endParaRPr lang="en-US" altLang="zh-CN" sz="2100">
              <a:solidFill>
                <a:srgbClr val="3A5C84"/>
              </a:solidFill>
            </a:endParaRPr>
          </a:p>
          <a:p>
            <a:pPr marL="401638" indent="-401638">
              <a:spcAft>
                <a:spcPts val="300"/>
              </a:spcAft>
              <a:buSzPct val="120000"/>
              <a:buBlip>
                <a:blip r:embed="rId4"/>
              </a:buBlip>
            </a:pPr>
            <a:r>
              <a:rPr lang="en-US" sz="2100"/>
              <a:t>Hadron Injection Cooling System</a:t>
            </a:r>
          </a:p>
          <a:p>
            <a:pPr marL="401638" indent="-401638">
              <a:spcAft>
                <a:spcPts val="300"/>
              </a:spcAft>
              <a:buSzPct val="120000"/>
              <a:buBlip>
                <a:blip r:embed="rId4"/>
              </a:buBlip>
            </a:pPr>
            <a:r>
              <a:rPr lang="en-US" sz="2100"/>
              <a:t>General Purpose Collider Detector</a:t>
            </a:r>
          </a:p>
        </p:txBody>
      </p:sp>
      <p:sp>
        <p:nvSpPr>
          <p:cNvPr id="7" name="Slide Number Placeholder 1">
            <a:extLst>
              <a:ext uri="{FF2B5EF4-FFF2-40B4-BE49-F238E27FC236}">
                <a16:creationId xmlns:a16="http://schemas.microsoft.com/office/drawing/2014/main" id="{50A61F10-694E-401B-B8DB-0359EE9E6099}"/>
              </a:ext>
            </a:extLst>
          </p:cNvPr>
          <p:cNvSpPr>
            <a:spLocks noGrp="1"/>
          </p:cNvSpPr>
          <p:nvPr>
            <p:ph type="sldNum" sz="quarter" idx="4"/>
          </p:nvPr>
        </p:nvSpPr>
        <p:spPr>
          <a:xfrm>
            <a:off x="11530018" y="6316595"/>
            <a:ext cx="432486" cy="365125"/>
          </a:xfrm>
        </p:spPr>
        <p:txBody>
          <a:bodyPr/>
          <a:lstStyle/>
          <a:p>
            <a:pPr algn="ctr"/>
            <a:fld id="{933A556B-7C63-244D-9B7C-B0EA8042B330}" type="slidenum">
              <a:rPr lang="en-US" smtClean="0"/>
              <a:pPr algn="ctr"/>
              <a:t>4</a:t>
            </a:fld>
            <a:endParaRPr lang="en-US"/>
          </a:p>
        </p:txBody>
      </p:sp>
      <p:sp>
        <p:nvSpPr>
          <p:cNvPr id="2" name="Text Placeholder 3">
            <a:extLst>
              <a:ext uri="{FF2B5EF4-FFF2-40B4-BE49-F238E27FC236}">
                <a16:creationId xmlns:a16="http://schemas.microsoft.com/office/drawing/2014/main" id="{B3F9BA2A-F29F-D4B5-DB05-900E30B6222A}"/>
              </a:ext>
            </a:extLst>
          </p:cNvPr>
          <p:cNvSpPr txBox="1">
            <a:spLocks/>
          </p:cNvSpPr>
          <p:nvPr/>
        </p:nvSpPr>
        <p:spPr>
          <a:xfrm>
            <a:off x="532265" y="5520804"/>
            <a:ext cx="11430239" cy="563231"/>
          </a:xfrm>
          <a:prstGeom prst="rect">
            <a:avLst/>
          </a:prstGeom>
          <a:solidFill>
            <a:schemeClr val="tx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a:solidFill>
                  <a:schemeClr val="bg1"/>
                </a:solidFill>
                <a:cs typeface="Arial"/>
              </a:rPr>
              <a:t>Performance and technical risks addressed in a new design of the electron injector complex, removal of SHC and a simplification of long straight section at IR2, and removal of the blue hadron ring from the RHIC tunnel.</a:t>
            </a:r>
          </a:p>
        </p:txBody>
      </p:sp>
      <p:sp>
        <p:nvSpPr>
          <p:cNvPr id="4" name="TextBox 3">
            <a:extLst>
              <a:ext uri="{FF2B5EF4-FFF2-40B4-BE49-F238E27FC236}">
                <a16:creationId xmlns:a16="http://schemas.microsoft.com/office/drawing/2014/main" id="{58251BE0-E311-8E05-8858-F5CA2F574EEB}"/>
              </a:ext>
            </a:extLst>
          </p:cNvPr>
          <p:cNvSpPr txBox="1"/>
          <p:nvPr/>
        </p:nvSpPr>
        <p:spPr>
          <a:xfrm>
            <a:off x="9741828" y="4541303"/>
            <a:ext cx="2217613" cy="923330"/>
          </a:xfrm>
          <a:prstGeom prst="rect">
            <a:avLst/>
          </a:prstGeom>
          <a:gradFill>
            <a:gsLst>
              <a:gs pos="46000">
                <a:schemeClr val="bg1">
                  <a:lumMod val="85000"/>
                  <a:alpha val="29149"/>
                </a:schemeClr>
              </a:gs>
              <a:gs pos="100000">
                <a:schemeClr val="bg1">
                  <a:lumMod val="85000"/>
                </a:schemeClr>
              </a:gs>
              <a:gs pos="100000">
                <a:schemeClr val="accent1">
                  <a:lumMod val="30000"/>
                  <a:lumOff val="70000"/>
                </a:schemeClr>
              </a:gs>
            </a:gsLst>
            <a:lin ang="5400000" scaled="1"/>
          </a:gradFill>
          <a:ln w="3175">
            <a:noFill/>
          </a:ln>
        </p:spPr>
        <p:txBody>
          <a:bodyPr wrap="square" rtlCol="0">
            <a:spAutoFit/>
          </a:bodyPr>
          <a:lstStyle/>
          <a:p>
            <a:pPr algn="ctr"/>
            <a:r>
              <a:rPr lang="en-US">
                <a:solidFill>
                  <a:srgbClr val="1F497D"/>
                </a:solidFill>
              </a:rPr>
              <a:t>Existing EIC Facility Scope at BNL Valued at ~$2B</a:t>
            </a:r>
          </a:p>
        </p:txBody>
      </p:sp>
    </p:spTree>
    <p:extLst>
      <p:ext uri="{BB962C8B-B14F-4D97-AF65-F5344CB8AC3E}">
        <p14:creationId xmlns:p14="http://schemas.microsoft.com/office/powerpoint/2010/main" val="27373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2622B7-7D3B-E8EC-F17F-98AD90F46E0F}"/>
              </a:ext>
            </a:extLst>
          </p:cNvPr>
          <p:cNvSpPr>
            <a:spLocks noGrp="1"/>
          </p:cNvSpPr>
          <p:nvPr>
            <p:ph type="sldNum" sz="quarter" idx="4"/>
          </p:nvPr>
        </p:nvSpPr>
        <p:spPr>
          <a:xfrm>
            <a:off x="11530018" y="6316595"/>
            <a:ext cx="432486" cy="365125"/>
          </a:xfrm>
          <a:prstGeom prst="rect">
            <a:avLst/>
          </a:prstGeom>
        </p:spPr>
        <p:txBody>
          <a:bodyPr lIns="0" tIns="0" rIns="0" bIns="0" anchor="ctr"/>
          <a:lstStyle>
            <a:defPPr>
              <a:defRPr lang="en-US"/>
            </a:defPPr>
            <a:lvl1pPr marL="0" algn="ctr" defTabSz="914400" rtl="0" eaLnBrk="1" latinLnBrk="0" hangingPunct="1">
              <a:defRPr sz="10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5</a:t>
            </a:fld>
            <a:endParaRPr lang="en-US" sz="1000" b="1"/>
          </a:p>
        </p:txBody>
      </p:sp>
      <p:sp>
        <p:nvSpPr>
          <p:cNvPr id="3" name="Title 2">
            <a:extLst>
              <a:ext uri="{FF2B5EF4-FFF2-40B4-BE49-F238E27FC236}">
                <a16:creationId xmlns:a16="http://schemas.microsoft.com/office/drawing/2014/main" id="{76A12225-67E9-2799-D228-32AD78874789}"/>
              </a:ext>
            </a:extLst>
          </p:cNvPr>
          <p:cNvSpPr>
            <a:spLocks noGrp="1"/>
          </p:cNvSpPr>
          <p:nvPr>
            <p:ph type="title"/>
          </p:nvPr>
        </p:nvSpPr>
        <p:spPr>
          <a:xfrm>
            <a:off x="398848" y="11046"/>
            <a:ext cx="11347413" cy="825178"/>
          </a:xfrm>
        </p:spPr>
        <p:txBody>
          <a:bodyPr/>
          <a:lstStyle/>
          <a:p>
            <a:r>
              <a:rPr lang="en-US"/>
              <a:t>EIC Line-Item Project Requirements</a:t>
            </a:r>
          </a:p>
        </p:txBody>
      </p:sp>
      <p:sp>
        <p:nvSpPr>
          <p:cNvPr id="4" name="Content Placeholder 3">
            <a:extLst>
              <a:ext uri="{FF2B5EF4-FFF2-40B4-BE49-F238E27FC236}">
                <a16:creationId xmlns:a16="http://schemas.microsoft.com/office/drawing/2014/main" id="{C9C12358-FE59-8E85-9359-DD9A90EF3AA0}"/>
              </a:ext>
            </a:extLst>
          </p:cNvPr>
          <p:cNvSpPr>
            <a:spLocks noGrp="1"/>
          </p:cNvSpPr>
          <p:nvPr>
            <p:ph idx="1"/>
          </p:nvPr>
        </p:nvSpPr>
        <p:spPr>
          <a:xfrm>
            <a:off x="462579" y="975364"/>
            <a:ext cx="11499925" cy="5158735"/>
          </a:xfrm>
          <a:ln>
            <a:noFill/>
          </a:ln>
        </p:spPr>
        <p:txBody>
          <a:bodyPr vert="horz" lIns="91440" tIns="45720" rIns="91440" bIns="45720" rtlCol="0" anchor="t">
            <a:normAutofit fontScale="85000" lnSpcReduction="20000"/>
          </a:bodyPr>
          <a:lstStyle/>
          <a:p>
            <a:pPr marL="0" indent="0">
              <a:buNone/>
            </a:pPr>
            <a:r>
              <a:rPr lang="en-US" dirty="0"/>
              <a:t>Project Requirements:</a:t>
            </a:r>
          </a:p>
          <a:p>
            <a:pPr>
              <a:lnSpc>
                <a:spcPct val="110000"/>
              </a:lnSpc>
            </a:pPr>
            <a:r>
              <a:rPr lang="en-US" dirty="0"/>
              <a:t>A single integrated line-item construction project.</a:t>
            </a:r>
          </a:p>
          <a:p>
            <a:pPr>
              <a:lnSpc>
                <a:spcPct val="110000"/>
              </a:lnSpc>
            </a:pPr>
            <a:r>
              <a:rPr lang="en-US" dirty="0"/>
              <a:t>Subprojects with well-defined deliverables, interfaces, and KPPs.</a:t>
            </a:r>
          </a:p>
          <a:p>
            <a:pPr>
              <a:lnSpc>
                <a:spcPct val="110000"/>
              </a:lnSpc>
            </a:pPr>
            <a:r>
              <a:rPr lang="en-US" dirty="0"/>
              <a:t>Plans consistent with DOE annual funding guidance.</a:t>
            </a:r>
          </a:p>
          <a:p>
            <a:pPr>
              <a:lnSpc>
                <a:spcPct val="110000"/>
              </a:lnSpc>
            </a:pPr>
            <a:r>
              <a:rPr lang="en-US" dirty="0"/>
              <a:t>EIC science program starts when particle beams collide.  </a:t>
            </a:r>
          </a:p>
          <a:p>
            <a:pPr>
              <a:lnSpc>
                <a:spcPct val="110000"/>
              </a:lnSpc>
            </a:pPr>
            <a:r>
              <a:rPr lang="en-US" dirty="0"/>
              <a:t>Scope provides the performance capability required by the Mission Need and KPPs.</a:t>
            </a:r>
          </a:p>
          <a:p>
            <a:pPr marL="0" indent="0">
              <a:lnSpc>
                <a:spcPct val="110000"/>
              </a:lnSpc>
              <a:buNone/>
            </a:pPr>
            <a:endParaRPr lang="en-US" sz="800" dirty="0"/>
          </a:p>
          <a:p>
            <a:pPr marL="0" indent="0">
              <a:buNone/>
            </a:pPr>
            <a:r>
              <a:rPr lang="en-US" dirty="0"/>
              <a:t>EIC Line-Item Project Scope:</a:t>
            </a:r>
            <a:endParaRPr lang="en-US" dirty="0">
              <a:cs typeface="Arial"/>
            </a:endParaRPr>
          </a:p>
          <a:p>
            <a:pPr marL="9525" indent="0">
              <a:buNone/>
              <a:tabLst>
                <a:tab pos="906463" algn="l"/>
                <a:tab pos="1474788" algn="l"/>
              </a:tabLst>
            </a:pPr>
            <a:r>
              <a:rPr lang="en-US" dirty="0"/>
              <a:t>	Integrated Project Office and Global Commissioning (IPO)</a:t>
            </a:r>
          </a:p>
          <a:p>
            <a:pPr marL="9525" indent="0">
              <a:buNone/>
              <a:tabLst>
                <a:tab pos="906463" algn="l"/>
                <a:tab pos="1474788" algn="l"/>
              </a:tabLst>
            </a:pPr>
            <a:r>
              <a:rPr lang="en-US" dirty="0"/>
              <a:t>	Accelerator Storage Rings (ASR)</a:t>
            </a:r>
          </a:p>
          <a:p>
            <a:pPr marL="9525" indent="0">
              <a:buNone/>
              <a:tabLst>
                <a:tab pos="906463" algn="l"/>
                <a:tab pos="1474788" algn="l"/>
              </a:tabLst>
            </a:pPr>
            <a:r>
              <a:rPr lang="en-US" dirty="0"/>
              <a:t>	Detector (DET)</a:t>
            </a:r>
          </a:p>
          <a:p>
            <a:pPr marL="9525" indent="0">
              <a:buNone/>
              <a:tabLst>
                <a:tab pos="906463" algn="l"/>
                <a:tab pos="1474788" algn="l"/>
              </a:tabLst>
            </a:pPr>
            <a:r>
              <a:rPr lang="en-US" dirty="0"/>
              <a:t>	Interaction Region (IR)</a:t>
            </a:r>
            <a:endParaRPr lang="en-US" b="1" dirty="0"/>
          </a:p>
          <a:p>
            <a:pPr marL="9525" indent="0">
              <a:buNone/>
              <a:tabLst>
                <a:tab pos="906463" algn="l"/>
                <a:tab pos="1474788" algn="l"/>
              </a:tabLst>
            </a:pPr>
            <a:r>
              <a:rPr lang="en-US" b="1" dirty="0"/>
              <a:t>	</a:t>
            </a:r>
            <a:r>
              <a:rPr lang="en-US" dirty="0"/>
              <a:t>Electron Injector (EIN)</a:t>
            </a:r>
            <a:endParaRPr lang="en-US" b="1" dirty="0"/>
          </a:p>
          <a:p>
            <a:pPr marL="9525" indent="0">
              <a:buNone/>
              <a:tabLst>
                <a:tab pos="906463" algn="l"/>
                <a:tab pos="1474788" algn="l"/>
              </a:tabLst>
            </a:pPr>
            <a:r>
              <a:rPr lang="en-US" dirty="0"/>
              <a:t>	EIC Energy and Luminosity Ramp-up (ELR)</a:t>
            </a:r>
          </a:p>
          <a:p>
            <a:pPr marL="9525" indent="0">
              <a:buNone/>
              <a:tabLst>
                <a:tab pos="906463" algn="l"/>
                <a:tab pos="1474788" algn="l"/>
              </a:tabLst>
            </a:pPr>
            <a:endParaRPr lang="en-US" dirty="0"/>
          </a:p>
        </p:txBody>
      </p:sp>
      <p:sp>
        <p:nvSpPr>
          <p:cNvPr id="13" name="Right Brace 12">
            <a:extLst>
              <a:ext uri="{FF2B5EF4-FFF2-40B4-BE49-F238E27FC236}">
                <a16:creationId xmlns:a16="http://schemas.microsoft.com/office/drawing/2014/main" id="{63165E31-83CA-3DB8-AAFE-51D82F5D1882}"/>
              </a:ext>
            </a:extLst>
          </p:cNvPr>
          <p:cNvSpPr/>
          <p:nvPr/>
        </p:nvSpPr>
        <p:spPr>
          <a:xfrm>
            <a:off x="5447079" y="4279230"/>
            <a:ext cx="439387" cy="124690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14" name="TextBox 13">
            <a:extLst>
              <a:ext uri="{FF2B5EF4-FFF2-40B4-BE49-F238E27FC236}">
                <a16:creationId xmlns:a16="http://schemas.microsoft.com/office/drawing/2014/main" id="{8CC26007-0083-02F5-6A1A-789A8379F88E}"/>
              </a:ext>
            </a:extLst>
          </p:cNvPr>
          <p:cNvSpPr txBox="1"/>
          <p:nvPr/>
        </p:nvSpPr>
        <p:spPr>
          <a:xfrm>
            <a:off x="5961874" y="4615510"/>
            <a:ext cx="4909091" cy="646331"/>
          </a:xfrm>
          <a:prstGeom prst="rect">
            <a:avLst/>
          </a:prstGeom>
          <a:noFill/>
        </p:spPr>
        <p:txBody>
          <a:bodyPr wrap="square" rtlCol="0">
            <a:spAutoFit/>
          </a:bodyPr>
          <a:lstStyle/>
          <a:p>
            <a:r>
              <a:rPr lang="en-US"/>
              <a:t>Project scope required to start global commissioning and the EIC science program.</a:t>
            </a:r>
          </a:p>
        </p:txBody>
      </p:sp>
      <p:sp>
        <p:nvSpPr>
          <p:cNvPr id="16" name="TextBox 15">
            <a:extLst>
              <a:ext uri="{FF2B5EF4-FFF2-40B4-BE49-F238E27FC236}">
                <a16:creationId xmlns:a16="http://schemas.microsoft.com/office/drawing/2014/main" id="{1451FBEA-D6D2-5E1F-4071-2CB7B33F2AC5}"/>
              </a:ext>
            </a:extLst>
          </p:cNvPr>
          <p:cNvSpPr txBox="1"/>
          <p:nvPr/>
        </p:nvSpPr>
        <p:spPr>
          <a:xfrm>
            <a:off x="7010613" y="5513304"/>
            <a:ext cx="4438125" cy="369332"/>
          </a:xfrm>
          <a:prstGeom prst="rect">
            <a:avLst/>
          </a:prstGeom>
          <a:noFill/>
        </p:spPr>
        <p:txBody>
          <a:bodyPr wrap="square" rtlCol="0">
            <a:spAutoFit/>
          </a:bodyPr>
          <a:lstStyle/>
          <a:p>
            <a:r>
              <a:rPr lang="en-US"/>
              <a:t>Required for full performance capabilities.</a:t>
            </a:r>
          </a:p>
        </p:txBody>
      </p:sp>
      <p:sp>
        <p:nvSpPr>
          <p:cNvPr id="5" name="Right Brace 4">
            <a:extLst>
              <a:ext uri="{FF2B5EF4-FFF2-40B4-BE49-F238E27FC236}">
                <a16:creationId xmlns:a16="http://schemas.microsoft.com/office/drawing/2014/main" id="{6C88C3BA-AC3B-9133-C0B8-EB8483E91E71}"/>
              </a:ext>
            </a:extLst>
          </p:cNvPr>
          <p:cNvSpPr/>
          <p:nvPr/>
        </p:nvSpPr>
        <p:spPr>
          <a:xfrm>
            <a:off x="6564943" y="5545558"/>
            <a:ext cx="333698" cy="315392"/>
          </a:xfrm>
          <a:prstGeom prst="rightBrace">
            <a:avLst>
              <a:gd name="adj1" fmla="val 70946"/>
              <a:gd name="adj2" fmla="val 5676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3863600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CF56D-3B7D-0FC8-5AD3-0434AA2B0D5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E6592C-2CE3-92D5-4FF5-98B0AC2B8091}"/>
              </a:ext>
            </a:extLst>
          </p:cNvPr>
          <p:cNvSpPr>
            <a:spLocks noGrp="1"/>
          </p:cNvSpPr>
          <p:nvPr>
            <p:ph type="sldNum" sz="quarter" idx="4"/>
          </p:nvPr>
        </p:nvSpPr>
        <p:spPr>
          <a:xfrm>
            <a:off x="11530018" y="6316595"/>
            <a:ext cx="432486" cy="365125"/>
          </a:xfrm>
          <a:prstGeom prst="rect">
            <a:avLst/>
          </a:prstGeom>
        </p:spPr>
        <p:txBody>
          <a:bodyPr lIns="0" tIns="0" rIns="0" bIns="0" anchor="ctr"/>
          <a:lstStyle>
            <a:defPPr>
              <a:defRPr lang="en-US"/>
            </a:defPPr>
            <a:lvl1pPr marL="0" algn="ctr" defTabSz="914400" rtl="0" eaLnBrk="1" latinLnBrk="0" hangingPunct="1">
              <a:defRPr sz="10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3A556B-7C63-244D-9B7C-B0EA8042B330}" type="slidenum">
              <a:rPr lang="en-US" smtClean="0"/>
              <a:pPr algn="ctr"/>
              <a:t>6</a:t>
            </a:fld>
            <a:endParaRPr lang="en-US"/>
          </a:p>
        </p:txBody>
      </p:sp>
      <p:sp>
        <p:nvSpPr>
          <p:cNvPr id="3" name="Title 2">
            <a:extLst>
              <a:ext uri="{FF2B5EF4-FFF2-40B4-BE49-F238E27FC236}">
                <a16:creationId xmlns:a16="http://schemas.microsoft.com/office/drawing/2014/main" id="{9076EA83-3D98-5B4A-9137-D64E1ACEE2BE}"/>
              </a:ext>
            </a:extLst>
          </p:cNvPr>
          <p:cNvSpPr>
            <a:spLocks noGrp="1"/>
          </p:cNvSpPr>
          <p:nvPr>
            <p:ph type="title"/>
          </p:nvPr>
        </p:nvSpPr>
        <p:spPr>
          <a:xfrm>
            <a:off x="398848" y="0"/>
            <a:ext cx="11347413" cy="825178"/>
          </a:xfrm>
        </p:spPr>
        <p:txBody>
          <a:bodyPr/>
          <a:lstStyle/>
          <a:p>
            <a:r>
              <a:rPr lang="en-US"/>
              <a:t>Subprojects</a:t>
            </a:r>
          </a:p>
        </p:txBody>
      </p:sp>
      <p:sp>
        <p:nvSpPr>
          <p:cNvPr id="4" name="Content Placeholder 3">
            <a:extLst>
              <a:ext uri="{FF2B5EF4-FFF2-40B4-BE49-F238E27FC236}">
                <a16:creationId xmlns:a16="http://schemas.microsoft.com/office/drawing/2014/main" id="{832062BA-AF19-BFAF-4D83-C3B079A12425}"/>
              </a:ext>
            </a:extLst>
          </p:cNvPr>
          <p:cNvSpPr>
            <a:spLocks noGrp="1"/>
          </p:cNvSpPr>
          <p:nvPr>
            <p:ph idx="1"/>
          </p:nvPr>
        </p:nvSpPr>
        <p:spPr>
          <a:xfrm>
            <a:off x="454829" y="844733"/>
            <a:ext cx="11499925" cy="1276167"/>
          </a:xfrm>
        </p:spPr>
        <p:txBody>
          <a:bodyPr>
            <a:noAutofit/>
          </a:bodyPr>
          <a:lstStyle/>
          <a:p>
            <a:pPr>
              <a:lnSpc>
                <a:spcPct val="100000"/>
              </a:lnSpc>
              <a:spcBef>
                <a:spcPts val="0"/>
              </a:spcBef>
            </a:pPr>
            <a:r>
              <a:rPr lang="en-US" sz="2000" kern="100">
                <a:effectLst/>
                <a:ea typeface="Aptos" panose="020B0004020202020204" pitchFamily="34" charset="0"/>
                <a:cs typeface="Times New Roman" panose="02020603050405020304" pitchFamily="18" charset="0"/>
              </a:rPr>
              <a:t>EIC line-item project scope is organized into 5 subprojects. </a:t>
            </a:r>
          </a:p>
          <a:p>
            <a:pPr>
              <a:lnSpc>
                <a:spcPct val="100000"/>
              </a:lnSpc>
              <a:spcBef>
                <a:spcPts val="0"/>
              </a:spcBef>
            </a:pPr>
            <a:r>
              <a:rPr lang="en-US" sz="2000" kern="100">
                <a:effectLst/>
                <a:ea typeface="Aptos" panose="020B0004020202020204" pitchFamily="34" charset="0"/>
                <a:cs typeface="Times New Roman" panose="02020603050405020304" pitchFamily="18" charset="0"/>
              </a:rPr>
              <a:t>EIC construction starts when the first subproject, Accelerator Storage Rings, is ready.</a:t>
            </a:r>
          </a:p>
          <a:p>
            <a:pPr>
              <a:lnSpc>
                <a:spcPct val="100000"/>
              </a:lnSpc>
              <a:spcBef>
                <a:spcPts val="0"/>
              </a:spcBef>
            </a:pPr>
            <a:r>
              <a:rPr lang="en-US" sz="2000" kern="100">
                <a:effectLst/>
                <a:ea typeface="Aptos" panose="020B0004020202020204" pitchFamily="34" charset="0"/>
                <a:cs typeface="Times New Roman" panose="02020603050405020304" pitchFamily="18" charset="0"/>
              </a:rPr>
              <a:t>EIC science </a:t>
            </a:r>
            <a:r>
              <a:rPr lang="en-US" sz="2000" kern="100">
                <a:ea typeface="Aptos" panose="020B0004020202020204" pitchFamily="34" charset="0"/>
                <a:cs typeface="Times New Roman" panose="02020603050405020304" pitchFamily="18" charset="0"/>
              </a:rPr>
              <a:t>program starts </a:t>
            </a:r>
            <a:r>
              <a:rPr lang="en-US" sz="2000" kern="100">
                <a:effectLst/>
                <a:ea typeface="Aptos" panose="020B0004020202020204" pitchFamily="34" charset="0"/>
                <a:cs typeface="Times New Roman" panose="02020603050405020304" pitchFamily="18" charset="0"/>
              </a:rPr>
              <a:t>during commissioning and concurrent with the last subproject, Energy and Luminosity Ramp-up.</a:t>
            </a:r>
          </a:p>
        </p:txBody>
      </p:sp>
      <p:graphicFrame>
        <p:nvGraphicFramePr>
          <p:cNvPr id="5" name="Table 4">
            <a:extLst>
              <a:ext uri="{FF2B5EF4-FFF2-40B4-BE49-F238E27FC236}">
                <a16:creationId xmlns:a16="http://schemas.microsoft.com/office/drawing/2014/main" id="{59F93856-7AF2-D1A9-5B5E-4FB1CFBBAF32}"/>
              </a:ext>
            </a:extLst>
          </p:cNvPr>
          <p:cNvGraphicFramePr>
            <a:graphicFrameLocks noGrp="1"/>
          </p:cNvGraphicFramePr>
          <p:nvPr>
            <p:extLst>
              <p:ext uri="{D42A27DB-BD31-4B8C-83A1-F6EECF244321}">
                <p14:modId xmlns:p14="http://schemas.microsoft.com/office/powerpoint/2010/main" val="2814482410"/>
              </p:ext>
            </p:extLst>
          </p:nvPr>
        </p:nvGraphicFramePr>
        <p:xfrm>
          <a:off x="455520" y="2171700"/>
          <a:ext cx="11600078" cy="3920856"/>
        </p:xfrm>
        <a:graphic>
          <a:graphicData uri="http://schemas.openxmlformats.org/drawingml/2006/table">
            <a:tbl>
              <a:tblPr firstRow="1" bandRow="1">
                <a:tableStyleId>{5C22544A-7EE6-4342-B048-85BDC9FD1C3A}</a:tableStyleId>
              </a:tblPr>
              <a:tblGrid>
                <a:gridCol w="1045385">
                  <a:extLst>
                    <a:ext uri="{9D8B030D-6E8A-4147-A177-3AD203B41FA5}">
                      <a16:colId xmlns:a16="http://schemas.microsoft.com/office/drawing/2014/main" val="4267192169"/>
                    </a:ext>
                  </a:extLst>
                </a:gridCol>
                <a:gridCol w="1045385">
                  <a:extLst>
                    <a:ext uri="{9D8B030D-6E8A-4147-A177-3AD203B41FA5}">
                      <a16:colId xmlns:a16="http://schemas.microsoft.com/office/drawing/2014/main" val="1848210868"/>
                    </a:ext>
                  </a:extLst>
                </a:gridCol>
                <a:gridCol w="1045385">
                  <a:extLst>
                    <a:ext uri="{9D8B030D-6E8A-4147-A177-3AD203B41FA5}">
                      <a16:colId xmlns:a16="http://schemas.microsoft.com/office/drawing/2014/main" val="3706449747"/>
                    </a:ext>
                  </a:extLst>
                </a:gridCol>
                <a:gridCol w="1045385">
                  <a:extLst>
                    <a:ext uri="{9D8B030D-6E8A-4147-A177-3AD203B41FA5}">
                      <a16:colId xmlns:a16="http://schemas.microsoft.com/office/drawing/2014/main" val="2803747133"/>
                    </a:ext>
                  </a:extLst>
                </a:gridCol>
                <a:gridCol w="2191614">
                  <a:extLst>
                    <a:ext uri="{9D8B030D-6E8A-4147-A177-3AD203B41FA5}">
                      <a16:colId xmlns:a16="http://schemas.microsoft.com/office/drawing/2014/main" val="1965218733"/>
                    </a:ext>
                  </a:extLst>
                </a:gridCol>
                <a:gridCol w="261347">
                  <a:extLst>
                    <a:ext uri="{9D8B030D-6E8A-4147-A177-3AD203B41FA5}">
                      <a16:colId xmlns:a16="http://schemas.microsoft.com/office/drawing/2014/main" val="4087921596"/>
                    </a:ext>
                  </a:extLst>
                </a:gridCol>
                <a:gridCol w="1199220">
                  <a:extLst>
                    <a:ext uri="{9D8B030D-6E8A-4147-A177-3AD203B41FA5}">
                      <a16:colId xmlns:a16="http://schemas.microsoft.com/office/drawing/2014/main" val="3842122787"/>
                    </a:ext>
                  </a:extLst>
                </a:gridCol>
                <a:gridCol w="1675587">
                  <a:extLst>
                    <a:ext uri="{9D8B030D-6E8A-4147-A177-3AD203B41FA5}">
                      <a16:colId xmlns:a16="http://schemas.microsoft.com/office/drawing/2014/main" val="4270859259"/>
                    </a:ext>
                  </a:extLst>
                </a:gridCol>
                <a:gridCol w="1045385">
                  <a:extLst>
                    <a:ext uri="{9D8B030D-6E8A-4147-A177-3AD203B41FA5}">
                      <a16:colId xmlns:a16="http://schemas.microsoft.com/office/drawing/2014/main" val="3373425343"/>
                    </a:ext>
                  </a:extLst>
                </a:gridCol>
                <a:gridCol w="1045385">
                  <a:extLst>
                    <a:ext uri="{9D8B030D-6E8A-4147-A177-3AD203B41FA5}">
                      <a16:colId xmlns:a16="http://schemas.microsoft.com/office/drawing/2014/main" val="3396014618"/>
                    </a:ext>
                  </a:extLst>
                </a:gridCol>
              </a:tblGrid>
              <a:tr h="530749">
                <a:tc gridSpan="10">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mn-cs"/>
                        </a:rPr>
                        <a:t>Integrated Project Office &amp; Beam Commissioning (IPO) (L. Lari, Project Manager)</a:t>
                      </a:r>
                    </a:p>
                  </a:txBody>
                  <a:tcPr anchor="ctr">
                    <a:lnB w="19050" cap="flat" cmpd="sng" algn="ctr">
                      <a:noFill/>
                      <a:prstDash val="solid"/>
                      <a:round/>
                      <a:headEnd type="none" w="med" len="med"/>
                      <a:tailEnd type="none" w="med" len="med"/>
                    </a:lnB>
                    <a:solidFill>
                      <a:schemeClr val="accent6"/>
                    </a:solidFill>
                  </a:tcPr>
                </a:tc>
                <a:tc hMerge="1">
                  <a:txBody>
                    <a:bodyPr/>
                    <a:lstStyle/>
                    <a:p>
                      <a:endParaRPr/>
                    </a:p>
                  </a:txBody>
                  <a:tcPr marL="68580" marR="68580" marT="34290" marB="34290" anchor="ctr">
                    <a:solidFill>
                      <a:schemeClr val="accent1"/>
                    </a:solidFill>
                  </a:tcPr>
                </a:tc>
                <a:tc hMerge="1">
                  <a:txBody>
                    <a:bodyPr/>
                    <a:lstStyle/>
                    <a:p>
                      <a:pPr algn="ctr"/>
                      <a:endParaRPr lang="en-US" sz="1800">
                        <a:solidFill>
                          <a:schemeClr val="tx1"/>
                        </a:solidFill>
                      </a:endParaRPr>
                    </a:p>
                  </a:txBody>
                  <a:tcPr marL="68580" marR="68580" marT="34290" marB="34290" anchor="ctr">
                    <a:solidFill>
                      <a:schemeClr val="bg1">
                        <a:lumMod val="50000"/>
                      </a:schemeClr>
                    </a:solidFill>
                  </a:tcPr>
                </a:tc>
                <a:tc hMerge="1">
                  <a:txBody>
                    <a:bodyPr/>
                    <a:lstStyle/>
                    <a:p>
                      <a:pPr algn="ctr"/>
                      <a:endParaRPr lang="en-US" sz="1800">
                        <a:solidFill>
                          <a:schemeClr val="tx1"/>
                        </a:solidFill>
                      </a:endParaRPr>
                    </a:p>
                  </a:txBody>
                  <a:tcPr marL="68580" marR="68580" marT="34290" marB="34290" anchor="ctr">
                    <a:solidFill>
                      <a:schemeClr val="bg1">
                        <a:lumMod val="50000"/>
                      </a:schemeClr>
                    </a:solidFill>
                  </a:tcPr>
                </a:tc>
                <a:tc hMerge="1">
                  <a:txBody>
                    <a:bodyPr/>
                    <a:lstStyle/>
                    <a:p>
                      <a:pPr algn="ctr"/>
                      <a:endParaRPr lang="en-US" sz="1800">
                        <a:solidFill>
                          <a:schemeClr val="tx1"/>
                        </a:solidFill>
                      </a:endParaRPr>
                    </a:p>
                  </a:txBody>
                  <a:tcPr marL="68580" marR="68580" marT="34290" marB="34290" anchor="ctr">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800">
                        <a:solidFill>
                          <a:schemeClr val="tx1"/>
                        </a:solidFill>
                      </a:endParaRPr>
                    </a:p>
                  </a:txBody>
                  <a:tcPr marL="68580" marR="68580" marT="34290" marB="34290" anchor="ctr">
                    <a:solidFill>
                      <a:schemeClr val="bg1">
                        <a:lumMod val="50000"/>
                      </a:schemeClr>
                    </a:solidFill>
                  </a:tcPr>
                </a:tc>
                <a:tc hMerge="1">
                  <a:txBody>
                    <a:bodyPr/>
                    <a:lstStyle/>
                    <a:p>
                      <a:pPr algn="ctr"/>
                      <a:endParaRPr lang="en-US" sz="1800">
                        <a:solidFill>
                          <a:schemeClr val="tx1"/>
                        </a:solidFill>
                      </a:endParaRPr>
                    </a:p>
                  </a:txBody>
                  <a:tcPr marL="68580" marR="68580" marT="34290" marB="34290" anchor="ctr">
                    <a:solidFill>
                      <a:schemeClr val="bg1">
                        <a:lumMod val="50000"/>
                      </a:schemeClr>
                    </a:solidFill>
                  </a:tcPr>
                </a:tc>
                <a:extLst>
                  <a:ext uri="{0D108BD9-81ED-4DB2-BD59-A6C34878D82A}">
                    <a16:rowId xmlns:a16="http://schemas.microsoft.com/office/drawing/2014/main" val="3514428818"/>
                  </a:ext>
                </a:extLst>
              </a:tr>
              <a:tr h="305908">
                <a:tc>
                  <a:txBody>
                    <a:bodyPr/>
                    <a:lstStyle/>
                    <a:p>
                      <a:pPr algn="ctr"/>
                      <a:endParaRPr lang="en-US" sz="1600">
                        <a:solidFill>
                          <a:schemeClr val="tx1"/>
                        </a:solidFill>
                      </a:endParaRPr>
                    </a:p>
                  </a:txBody>
                  <a:tcPr marL="68580" marR="68580" marT="34290" marB="3429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en-US" sz="1600">
                          <a:solidFill>
                            <a:schemeClr val="tx1"/>
                          </a:solidFill>
                        </a:rPr>
                        <a:t>Long Lead Procurements &amp; NYS Funded Scope</a:t>
                      </a:r>
                    </a:p>
                  </a:txBody>
                  <a:tcPr marL="68580" marR="68580" marT="34290" marB="34290" anchor="ctr">
                    <a:lnL w="19050" cap="flat" cmpd="sng" algn="ctr">
                      <a:noFill/>
                      <a:prstDash val="solid"/>
                      <a:round/>
                      <a:headEnd type="none" w="med" len="med"/>
                      <a:tailEnd type="none" w="med" len="med"/>
                    </a:lnL>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600">
                          <a:solidFill>
                            <a:schemeClr val="tx1"/>
                          </a:solidFill>
                        </a:rPr>
                        <a:t>             Start Science Program</a:t>
                      </a:r>
                    </a:p>
                  </a:txBody>
                  <a:tcPr marL="68580" marR="68580" marT="34290" marB="3429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5295447"/>
                  </a:ext>
                </a:extLst>
              </a:tr>
              <a:tr h="631530">
                <a:tc>
                  <a:txBody>
                    <a:bodyPr/>
                    <a:lstStyle/>
                    <a:p>
                      <a:pPr algn="l"/>
                      <a:r>
                        <a:rPr lang="en-US" sz="1700">
                          <a:solidFill>
                            <a:schemeClr val="tx1"/>
                          </a:solidFill>
                        </a:rPr>
                        <a:t>First SP</a:t>
                      </a:r>
                    </a:p>
                  </a:txBody>
                  <a:tcPr marL="68580" marR="68580" marT="34290" marB="3429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700">
                        <a:solidFill>
                          <a:schemeClr val="bg1"/>
                        </a:solidFill>
                      </a:endParaRPr>
                    </a:p>
                  </a:txBody>
                  <a:tcPr marL="68580" marR="68580" marT="34290" marB="34290" anchor="ctr">
                    <a:lnL w="19050" cap="flat" cmpd="sng" algn="ctr">
                      <a:noFill/>
                      <a:prstDash val="solid"/>
                      <a:round/>
                      <a:headEnd type="none" w="med" len="med"/>
                      <a:tailEnd type="none" w="med" len="med"/>
                    </a:lnL>
                    <a:solidFill>
                      <a:schemeClr val="bg2">
                        <a:lumMod val="20000"/>
                        <a:lumOff val="80000"/>
                      </a:schemeClr>
                    </a:solidFill>
                  </a:tcPr>
                </a:tc>
                <a:tc gridSpan="6">
                  <a:txBody>
                    <a:bodyPr/>
                    <a:lstStyle/>
                    <a:p>
                      <a:pPr algn="l"/>
                      <a:r>
                        <a:rPr lang="en-US" sz="1500">
                          <a:solidFill>
                            <a:schemeClr val="bg1"/>
                          </a:solidFill>
                        </a:rPr>
                        <a:t>Accelerator Storage Rings (ASR) – Infrastructure, HSR, ESR (C. Folz, SPM)</a:t>
                      </a:r>
                    </a:p>
                  </a:txBody>
                  <a:tcPr marL="68580" marR="68580" marT="34290" marB="34290" anchor="c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000">
                        <a:solidFill>
                          <a:schemeClr val="bg1"/>
                        </a:solidFill>
                      </a:endParaRPr>
                    </a:p>
                  </a:txBody>
                  <a:tcPr marL="68580" marR="68580" marT="34290" marB="34290">
                    <a:solidFill>
                      <a:schemeClr val="bg2">
                        <a:lumMod val="60000"/>
                        <a:lumOff val="40000"/>
                      </a:schemeClr>
                    </a:solidFill>
                  </a:tcPr>
                </a:tc>
                <a:tc>
                  <a:txBody>
                    <a:bodyPr/>
                    <a:lstStyle/>
                    <a:p>
                      <a:endParaRPr lang="en-US" sz="1000">
                        <a:solidFill>
                          <a:schemeClr val="bg1"/>
                        </a:solidFill>
                      </a:endParaRPr>
                    </a:p>
                  </a:txBody>
                  <a:tcPr marL="68580" marR="68580" marT="34290" marB="34290">
                    <a:solidFill>
                      <a:schemeClr val="bg2">
                        <a:lumMod val="20000"/>
                        <a:lumOff val="80000"/>
                      </a:schemeClr>
                    </a:solidFill>
                  </a:tcPr>
                </a:tc>
                <a:extLst>
                  <a:ext uri="{0D108BD9-81ED-4DB2-BD59-A6C34878D82A}">
                    <a16:rowId xmlns:a16="http://schemas.microsoft.com/office/drawing/2014/main" val="3802340029"/>
                  </a:ext>
                </a:extLst>
              </a:tr>
              <a:tr h="616426">
                <a:tc>
                  <a:txBody>
                    <a:bodyPr/>
                    <a:lstStyle/>
                    <a:p>
                      <a:pPr algn="l"/>
                      <a:endParaRPr lang="en-US" sz="1000">
                        <a:solidFill>
                          <a:schemeClr val="tx1"/>
                        </a:solidFill>
                      </a:endParaRPr>
                    </a:p>
                  </a:txBody>
                  <a:tcPr marL="68580" marR="68580" marT="34290" marB="3429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000">
                        <a:solidFill>
                          <a:schemeClr val="bg1"/>
                        </a:solidFill>
                      </a:endParaRPr>
                    </a:p>
                  </a:txBody>
                  <a:tcPr marL="68580" marR="68580" marT="34290" marB="34290" anchor="ctr">
                    <a:lnL w="19050" cap="flat" cmpd="sng" algn="ctr">
                      <a:noFill/>
                      <a:prstDash val="solid"/>
                      <a:round/>
                      <a:headEnd type="none" w="med" len="med"/>
                      <a:tailEnd type="none" w="med" len="med"/>
                    </a:lnL>
                    <a:solidFill>
                      <a:srgbClr val="FF00FF">
                        <a:alpha val="50000"/>
                      </a:srgbClr>
                    </a:solidFill>
                  </a:tcPr>
                </a:tc>
                <a:tc>
                  <a:txBody>
                    <a:bodyPr/>
                    <a:lstStyle/>
                    <a:p>
                      <a:pPr algn="l"/>
                      <a:endParaRPr lang="en-US" sz="1000">
                        <a:solidFill>
                          <a:schemeClr val="bg1"/>
                        </a:solidFill>
                      </a:endParaRPr>
                    </a:p>
                  </a:txBody>
                  <a:tcPr marL="68580" marR="68580" marT="34290" marB="34290" anchor="ctr">
                    <a:solidFill>
                      <a:srgbClr val="FF00FF">
                        <a:alpha val="75000"/>
                      </a:srgbClr>
                    </a:solidFill>
                  </a:tcPr>
                </a:tc>
                <a:tc gridSpan="6">
                  <a:txBody>
                    <a:bodyPr/>
                    <a:lstStyle/>
                    <a:p>
                      <a:pPr algn="l"/>
                      <a:r>
                        <a:rPr lang="en-US" sz="1500">
                          <a:solidFill>
                            <a:schemeClr val="bg1"/>
                          </a:solidFill>
                        </a:rPr>
                        <a:t>Detector (DET) – (R. Ent and E. </a:t>
                      </a:r>
                      <a:r>
                        <a:rPr lang="en-US" sz="1500" err="1">
                          <a:solidFill>
                            <a:schemeClr val="bg1"/>
                          </a:solidFill>
                        </a:rPr>
                        <a:t>Aschenauer</a:t>
                      </a:r>
                      <a:r>
                        <a:rPr lang="en-US" sz="1500">
                          <a:solidFill>
                            <a:schemeClr val="bg1"/>
                          </a:solidFill>
                        </a:rPr>
                        <a:t>, POCs)</a:t>
                      </a:r>
                    </a:p>
                  </a:txBody>
                  <a:tcPr marL="68580" marR="68580" marT="34290" marB="34290" anchor="ctr">
                    <a:solidFill>
                      <a:srgbClr val="FF00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a:solidFill>
                          <a:schemeClr val="bg1"/>
                        </a:solidFill>
                      </a:endParaRPr>
                    </a:p>
                  </a:txBody>
                  <a:tcPr marL="68580" marR="68580" marT="34290" marB="34290"/>
                </a:tc>
                <a:tc>
                  <a:txBody>
                    <a:bodyPr/>
                    <a:lstStyle/>
                    <a:p>
                      <a:endParaRPr lang="en-US" sz="1000">
                        <a:solidFill>
                          <a:schemeClr val="bg1"/>
                        </a:solidFill>
                      </a:endParaRPr>
                    </a:p>
                  </a:txBody>
                  <a:tcPr marL="68580" marR="68580" marT="34290" marB="34290">
                    <a:solidFill>
                      <a:srgbClr val="FF00FF">
                        <a:alpha val="50000"/>
                      </a:srgbClr>
                    </a:solidFill>
                  </a:tcPr>
                </a:tc>
                <a:extLst>
                  <a:ext uri="{0D108BD9-81ED-4DB2-BD59-A6C34878D82A}">
                    <a16:rowId xmlns:a16="http://schemas.microsoft.com/office/drawing/2014/main" val="3104590356"/>
                  </a:ext>
                </a:extLst>
              </a:tr>
              <a:tr h="616426">
                <a:tc>
                  <a:txBody>
                    <a:bodyPr/>
                    <a:lstStyle/>
                    <a:p>
                      <a:pPr algn="l"/>
                      <a:endParaRPr lang="en-US" sz="1000">
                        <a:solidFill>
                          <a:schemeClr val="tx1"/>
                        </a:solidFill>
                      </a:endParaRPr>
                    </a:p>
                  </a:txBody>
                  <a:tcPr marL="68580" marR="68580" marT="34290" marB="3429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a:endParaRPr lang="en-US" sz="1000">
                        <a:solidFill>
                          <a:schemeClr val="bg1"/>
                        </a:solidFill>
                      </a:endParaRPr>
                    </a:p>
                  </a:txBody>
                  <a:tcPr marL="68580" marR="68580" marT="34290" marB="34290" anchor="ctr">
                    <a:lnL w="19050" cap="flat" cmpd="sng" algn="ctr">
                      <a:noFill/>
                      <a:prstDash val="solid"/>
                      <a:round/>
                      <a:headEnd type="none" w="med" len="med"/>
                      <a:tailEnd type="none" w="med" len="med"/>
                    </a:lnL>
                    <a:gradFill flip="none" rotWithShape="1">
                      <a:gsLst>
                        <a:gs pos="0">
                          <a:srgbClr val="E46C0A">
                            <a:tint val="66000"/>
                            <a:satMod val="160000"/>
                          </a:srgbClr>
                        </a:gs>
                        <a:gs pos="50000">
                          <a:srgbClr val="E46C0A">
                            <a:tint val="44500"/>
                            <a:satMod val="160000"/>
                          </a:srgbClr>
                        </a:gs>
                        <a:gs pos="100000">
                          <a:srgbClr val="E46C0A">
                            <a:tint val="23500"/>
                            <a:satMod val="160000"/>
                          </a:srgbClr>
                        </a:gs>
                      </a:gsLst>
                      <a:lin ang="5400000" scaled="1"/>
                      <a:tileRect/>
                    </a:gradFill>
                  </a:tcPr>
                </a:tc>
                <a:tc hMerge="1">
                  <a:txBody>
                    <a:bodyPr/>
                    <a:lstStyle/>
                    <a:p>
                      <a:pPr algn="l"/>
                      <a:endParaRPr lang="en-US" sz="1000">
                        <a:solidFill>
                          <a:schemeClr val="bg1"/>
                        </a:solidFill>
                      </a:endParaRPr>
                    </a:p>
                  </a:txBody>
                  <a:tcPr marL="68580" marR="68580" marT="34290" marB="34290" anchor="ctr">
                    <a:solidFill>
                      <a:schemeClr val="accent2">
                        <a:lumMod val="20000"/>
                        <a:lumOff val="80000"/>
                      </a:schemeClr>
                    </a:solidFill>
                  </a:tcPr>
                </a:tc>
                <a:tc>
                  <a:txBody>
                    <a:bodyPr/>
                    <a:lstStyle/>
                    <a:p>
                      <a:pPr algn="l"/>
                      <a:endParaRPr lang="en-US" sz="1000">
                        <a:solidFill>
                          <a:schemeClr val="bg1"/>
                        </a:solidFill>
                      </a:endParaRPr>
                    </a:p>
                  </a:txBody>
                  <a:tcPr marL="68580" marR="68580" marT="34290" marB="34290" anchor="ctr">
                    <a:solidFill>
                      <a:srgbClr val="E46C0A">
                        <a:alpha val="75000"/>
                      </a:srgbClr>
                    </a:solidFill>
                  </a:tcPr>
                </a:tc>
                <a:tc gridSpan="5">
                  <a:txBody>
                    <a:bodyPr/>
                    <a:lstStyle/>
                    <a:p>
                      <a:r>
                        <a:rPr lang="en-US" sz="1500">
                          <a:solidFill>
                            <a:schemeClr val="bg1"/>
                          </a:solidFill>
                        </a:rPr>
                        <a:t>Interaction Region (IR) - SC Magnets, Crab Cavities (S. </a:t>
                      </a:r>
                      <a:r>
                        <a:rPr lang="en-US" sz="1500" err="1">
                          <a:solidFill>
                            <a:schemeClr val="bg1"/>
                          </a:solidFill>
                        </a:rPr>
                        <a:t>Nagaitsev</a:t>
                      </a:r>
                      <a:r>
                        <a:rPr lang="en-US" sz="1500">
                          <a:solidFill>
                            <a:schemeClr val="bg1"/>
                          </a:solidFill>
                        </a:rPr>
                        <a:t>, POC)</a:t>
                      </a:r>
                      <a:endParaRPr sz="1500"/>
                    </a:p>
                  </a:txBody>
                  <a:tcPr marL="68580" marR="68580" marT="34290" marB="34290" anchor="ctr">
                    <a:solidFill>
                      <a:srgbClr val="E46C0A"/>
                    </a:solidFill>
                  </a:tcPr>
                </a:tc>
                <a:tc hMerge="1">
                  <a:txBody>
                    <a:bodyPr/>
                    <a:lstStyle/>
                    <a:p>
                      <a:endParaRPr lang="en-US"/>
                    </a:p>
                  </a:txBody>
                  <a:tcPr/>
                </a:tc>
                <a:tc hMerge="1">
                  <a:txBody>
                    <a:bodyPr/>
                    <a:lstStyle/>
                    <a:p>
                      <a:endParaRPr/>
                    </a:p>
                  </a:txBody>
                  <a:tcPr marL="68580" marR="68580" marT="34290" marB="34290" anchor="ctr">
                    <a:solidFill>
                      <a:schemeClr val="accent2"/>
                    </a:solidFill>
                  </a:tcPr>
                </a:tc>
                <a:tc hMerge="1">
                  <a:txBody>
                    <a:bodyPr/>
                    <a:lstStyle/>
                    <a:p>
                      <a:endParaRPr lang="en-US"/>
                    </a:p>
                  </a:txBody>
                  <a:tcPr/>
                </a:tc>
                <a:tc hMerge="1">
                  <a:txBody>
                    <a:bodyPr/>
                    <a:lstStyle/>
                    <a:p>
                      <a:endParaRPr lang="en-US" sz="1000">
                        <a:solidFill>
                          <a:schemeClr val="bg1"/>
                        </a:solidFill>
                      </a:endParaRPr>
                    </a:p>
                  </a:txBody>
                  <a:tcPr marL="68580" marR="68580" marT="34290" marB="34290"/>
                </a:tc>
                <a:tc>
                  <a:txBody>
                    <a:bodyPr/>
                    <a:lstStyle/>
                    <a:p>
                      <a:endParaRPr lang="en-US" sz="1000">
                        <a:solidFill>
                          <a:schemeClr val="bg1"/>
                        </a:solidFill>
                      </a:endParaRPr>
                    </a:p>
                  </a:txBody>
                  <a:tcPr marL="68580" marR="68580" marT="34290" marB="34290">
                    <a:solidFill>
                      <a:srgbClr val="E46C0A">
                        <a:alpha val="50000"/>
                      </a:srgbClr>
                    </a:solidFill>
                  </a:tcPr>
                </a:tc>
                <a:extLst>
                  <a:ext uri="{0D108BD9-81ED-4DB2-BD59-A6C34878D82A}">
                    <a16:rowId xmlns:a16="http://schemas.microsoft.com/office/drawing/2014/main" val="2992317489"/>
                  </a:ext>
                </a:extLst>
              </a:tr>
              <a:tr h="616426">
                <a:tc>
                  <a:txBody>
                    <a:bodyPr/>
                    <a:lstStyle/>
                    <a:p>
                      <a:pPr algn="l"/>
                      <a:endParaRPr lang="en-US" sz="1000">
                        <a:solidFill>
                          <a:schemeClr val="tx1"/>
                        </a:solidFill>
                      </a:endParaRPr>
                    </a:p>
                  </a:txBody>
                  <a:tcPr marL="68580" marR="68580" marT="34290" marB="3429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a:endParaRPr lang="en-US" sz="1000">
                        <a:solidFill>
                          <a:schemeClr val="bg1"/>
                        </a:solidFill>
                      </a:endParaRPr>
                    </a:p>
                  </a:txBody>
                  <a:tcPr marL="68580" marR="68580" marT="34290" marB="34290" anchor="ctr">
                    <a:lnL w="19050" cap="flat" cmpd="sng" algn="ctr">
                      <a:noFill/>
                      <a:prstDash val="solid"/>
                      <a:round/>
                      <a:headEnd type="none" w="med" len="med"/>
                      <a:tailEnd type="none" w="med" len="med"/>
                    </a:lnL>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tcPr>
                </a:tc>
                <a:tc hMerge="1">
                  <a:txBody>
                    <a:bodyPr/>
                    <a:lstStyle/>
                    <a:p>
                      <a:pPr algn="l"/>
                      <a:endParaRPr lang="en-US" sz="1000">
                        <a:solidFill>
                          <a:schemeClr val="bg1"/>
                        </a:solidFill>
                      </a:endParaRPr>
                    </a:p>
                  </a:txBody>
                  <a:tcPr marL="68580" marR="68580" marT="34290" marB="34290" anchor="ct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tcPr>
                </a:tc>
                <a:tc>
                  <a:txBody>
                    <a:bodyPr/>
                    <a:lstStyle/>
                    <a:p>
                      <a:pPr algn="l"/>
                      <a:endParaRPr lang="en-US" sz="1600">
                        <a:solidFill>
                          <a:schemeClr val="bg1"/>
                        </a:solidFill>
                      </a:endParaRPr>
                    </a:p>
                  </a:txBody>
                  <a:tcPr marL="68580" marR="68580" marT="34290" marB="34290" anchor="ctr">
                    <a:solidFill>
                      <a:srgbClr val="00B050">
                        <a:alpha val="72062"/>
                      </a:srgbClr>
                    </a:solidFill>
                  </a:tcPr>
                </a:tc>
                <a:tc gridSpan="5">
                  <a:txBody>
                    <a:bodyPr/>
                    <a:lstStyle/>
                    <a:p>
                      <a:r>
                        <a:rPr lang="en-US" sz="1500">
                          <a:solidFill>
                            <a:schemeClr val="bg1"/>
                          </a:solidFill>
                        </a:rPr>
                        <a:t>Electron Injector (EIN) – Infrastructure, LINAC, RCS, Install (Q. Wu, SPM)</a:t>
                      </a:r>
                      <a:endParaRPr lang="en-US" sz="1500"/>
                    </a:p>
                  </a:txBody>
                  <a:tcPr marL="68580" marR="68580" marT="34290" marB="34290" anchor="ctr">
                    <a:solidFill>
                      <a:srgbClr val="00B050"/>
                    </a:solidFill>
                  </a:tcPr>
                </a:tc>
                <a:tc hMerge="1">
                  <a:txBody>
                    <a:bodyPr/>
                    <a:lstStyle/>
                    <a:p>
                      <a:endParaRPr lang="en-US"/>
                    </a:p>
                  </a:txBody>
                  <a:tcPr/>
                </a:tc>
                <a:tc hMerge="1">
                  <a:txBody>
                    <a:bodyPr/>
                    <a:lstStyle/>
                    <a:p>
                      <a:endParaRPr/>
                    </a:p>
                  </a:txBody>
                  <a:tcPr marL="68580" marR="68580" marT="34290" marB="34290" anchor="ctr">
                    <a:solidFill>
                      <a:srgbClr val="00B050"/>
                    </a:solidFill>
                  </a:tcPr>
                </a:tc>
                <a:tc hMerge="1">
                  <a:txBody>
                    <a:bodyPr/>
                    <a:lstStyle/>
                    <a:p>
                      <a:endParaRPr lang="en-US"/>
                    </a:p>
                  </a:txBody>
                  <a:tcPr/>
                </a:tc>
                <a:tc hMerge="1">
                  <a:txBody>
                    <a:bodyPr/>
                    <a:lstStyle/>
                    <a:p>
                      <a:endParaRPr lang="en-US"/>
                    </a:p>
                  </a:txBody>
                  <a:tcPr/>
                </a:tc>
                <a:tc>
                  <a:txBody>
                    <a:bodyPr/>
                    <a:lstStyle/>
                    <a:p>
                      <a:pPr algn="l"/>
                      <a:endParaRPr lang="en-US" sz="1800">
                        <a:solidFill>
                          <a:schemeClr val="bg1"/>
                        </a:solidFill>
                      </a:endParaRPr>
                    </a:p>
                  </a:txBody>
                  <a:tcPr marL="68580" marR="68580" marT="34290" marB="34290" anchor="ctr">
                    <a:solidFill>
                      <a:srgbClr val="00B050">
                        <a:alpha val="50000"/>
                      </a:srgbClr>
                    </a:solidFill>
                  </a:tcPr>
                </a:tc>
                <a:extLst>
                  <a:ext uri="{0D108BD9-81ED-4DB2-BD59-A6C34878D82A}">
                    <a16:rowId xmlns:a16="http://schemas.microsoft.com/office/drawing/2014/main" val="4054209051"/>
                  </a:ext>
                </a:extLst>
              </a:tr>
              <a:tr h="5968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chemeClr val="tx1"/>
                          </a:solidFill>
                          <a:effectLst/>
                          <a:uLnTx/>
                          <a:uFillTx/>
                          <a:latin typeface="Arial" panose="020B0604020202020204"/>
                          <a:ea typeface="+mn-ea"/>
                          <a:cs typeface="+mn-cs"/>
                        </a:rPr>
                        <a:t>Last SP</a:t>
                      </a:r>
                    </a:p>
                  </a:txBody>
                  <a:tcPr marL="68580" marR="68580" marT="34290" marB="3429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l"/>
                      <a:endParaRPr lang="en-US" sz="1000">
                        <a:solidFill>
                          <a:schemeClr val="bg1"/>
                        </a:solidFill>
                      </a:endParaRPr>
                    </a:p>
                  </a:txBody>
                  <a:tcPr marL="68580" marR="68580" marT="34290" marB="34290" anchor="ctr">
                    <a:lnL w="19050" cap="flat" cmpd="sng" algn="ctr">
                      <a:noFill/>
                      <a:prstDash val="solid"/>
                      <a:round/>
                      <a:headEnd type="none" w="med" len="med"/>
                      <a:tailEnd type="none" w="med" len="med"/>
                    </a:lnL>
                    <a:gradFill flip="none" rotWithShape="1">
                      <a:gsLst>
                        <a:gs pos="0">
                          <a:srgbClr val="1F497D">
                            <a:tint val="66000"/>
                            <a:satMod val="160000"/>
                          </a:srgbClr>
                        </a:gs>
                        <a:gs pos="50000">
                          <a:srgbClr val="1F497D">
                            <a:tint val="44500"/>
                            <a:satMod val="160000"/>
                          </a:srgbClr>
                        </a:gs>
                        <a:gs pos="100000">
                          <a:srgbClr val="1F497D">
                            <a:tint val="23500"/>
                            <a:satMod val="160000"/>
                          </a:srgbClr>
                        </a:gs>
                      </a:gsLst>
                      <a:lin ang="8100000" scaled="1"/>
                      <a:tileRect/>
                    </a:gradFill>
                  </a:tcPr>
                </a:tc>
                <a:tc hMerge="1">
                  <a:txBody>
                    <a:bodyPr/>
                    <a:lstStyle/>
                    <a:p>
                      <a:pPr algn="l"/>
                      <a:endParaRPr lang="en-US" sz="1000">
                        <a:solidFill>
                          <a:schemeClr val="bg1"/>
                        </a:solidFill>
                      </a:endParaRPr>
                    </a:p>
                  </a:txBody>
                  <a:tcPr marL="68580" marR="68580" marT="34290" marB="34290" anchor="ctr">
                    <a:gradFill flip="none" rotWithShape="1">
                      <a:gsLst>
                        <a:gs pos="0">
                          <a:srgbClr val="0432FF">
                            <a:tint val="66000"/>
                            <a:satMod val="160000"/>
                          </a:srgbClr>
                        </a:gs>
                        <a:gs pos="50000">
                          <a:srgbClr val="0432FF">
                            <a:tint val="44500"/>
                            <a:satMod val="160000"/>
                          </a:srgbClr>
                        </a:gs>
                        <a:gs pos="100000">
                          <a:srgbClr val="0432FF">
                            <a:tint val="23500"/>
                            <a:satMod val="160000"/>
                          </a:srgbClr>
                        </a:gs>
                      </a:gsLst>
                      <a:lin ang="2700000" scaled="1"/>
                      <a:tileRect/>
                    </a:gradFill>
                  </a:tcPr>
                </a:tc>
                <a:tc hMerge="1">
                  <a:txBody>
                    <a:bodyPr/>
                    <a:lstStyle/>
                    <a:p>
                      <a:pPr algn="l"/>
                      <a:endParaRPr lang="en-US" sz="1600">
                        <a:solidFill>
                          <a:schemeClr val="bg1"/>
                        </a:solidFill>
                      </a:endParaRPr>
                    </a:p>
                  </a:txBody>
                  <a:tcPr marL="68580" marR="68580" marT="34290" marB="34290" anchor="ctr">
                    <a:gradFill flip="none" rotWithShape="1">
                      <a:gsLst>
                        <a:gs pos="0">
                          <a:srgbClr val="0432FF">
                            <a:tint val="66000"/>
                            <a:satMod val="160000"/>
                          </a:srgbClr>
                        </a:gs>
                        <a:gs pos="50000">
                          <a:srgbClr val="0432FF">
                            <a:tint val="44500"/>
                            <a:satMod val="160000"/>
                          </a:srgbClr>
                        </a:gs>
                        <a:gs pos="100000">
                          <a:srgbClr val="0432FF">
                            <a:tint val="23500"/>
                            <a:satMod val="160000"/>
                          </a:srgbClr>
                        </a:gs>
                      </a:gsLst>
                      <a:lin ang="2700000" scaled="1"/>
                      <a:tileRect/>
                    </a:gradFill>
                  </a:tcPr>
                </a:tc>
                <a:tc hMerge="1">
                  <a:txBody>
                    <a:bodyPr/>
                    <a:lstStyle/>
                    <a:p>
                      <a:pPr algn="l"/>
                      <a:endParaRPr lang="en-US" sz="1600">
                        <a:solidFill>
                          <a:schemeClr val="bg1"/>
                        </a:solidFill>
                      </a:endParaRPr>
                    </a:p>
                  </a:txBody>
                  <a:tcPr marL="68580" marR="68580" marT="34290" marB="34290" anchor="ctr">
                    <a:gradFill flip="none" rotWithShape="1">
                      <a:gsLst>
                        <a:gs pos="0">
                          <a:srgbClr val="0432FF">
                            <a:tint val="66000"/>
                            <a:satMod val="160000"/>
                          </a:srgbClr>
                        </a:gs>
                        <a:gs pos="50000">
                          <a:srgbClr val="0432FF">
                            <a:tint val="44500"/>
                            <a:satMod val="160000"/>
                          </a:srgbClr>
                        </a:gs>
                        <a:gs pos="100000">
                          <a:srgbClr val="0432FF">
                            <a:tint val="23500"/>
                            <a:satMod val="160000"/>
                          </a:srgbClr>
                        </a:gs>
                      </a:gsLst>
                      <a:lin ang="2700000" scaled="1"/>
                      <a:tileRect/>
                    </a:gradFill>
                  </a:tcPr>
                </a:tc>
                <a:tc h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mn-lt"/>
                        <a:ea typeface="+mn-ea"/>
                        <a:cs typeface="+mn-cs"/>
                      </a:endParaRPr>
                    </a:p>
                  </a:txBody>
                  <a:tcPr marL="68580" marR="68580" marT="34290" marB="34290" anchor="ctr">
                    <a:solidFill>
                      <a:srgbClr val="1F497D">
                        <a:alpha val="76120"/>
                      </a:srgbClr>
                    </a:solidFill>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bg1"/>
                          </a:solidFill>
                          <a:effectLst/>
                          <a:uLnTx/>
                          <a:uFillTx/>
                          <a:latin typeface="+mn-lt"/>
                          <a:ea typeface="+mn-ea"/>
                          <a:cs typeface="+mn-cs"/>
                        </a:rPr>
                        <a:t>Energy and Luminosity Ramp-up (ELR)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bg1"/>
                          </a:solidFill>
                          <a:effectLst/>
                          <a:uLnTx/>
                          <a:uFillTx/>
                          <a:latin typeface="+mn-lt"/>
                          <a:ea typeface="+mn-ea"/>
                          <a:cs typeface="+mn-cs"/>
                        </a:rPr>
                        <a:t>(K. Wilson, POC)</a:t>
                      </a:r>
                    </a:p>
                  </a:txBody>
                  <a:tcPr marL="68580" marR="68580" marT="34290" marB="34290" anchor="ctr">
                    <a:solidFill>
                      <a:srgbClr val="1F497D"/>
                    </a:solidFill>
                  </a:tcPr>
                </a:tc>
                <a:tc hMerge="1">
                  <a:txBody>
                    <a:bodyPr/>
                    <a:lstStyle/>
                    <a:p>
                      <a:endParaRPr lang="en-US"/>
                    </a:p>
                  </a:txBody>
                  <a:tcPr/>
                </a:tc>
                <a:tc hMerge="1">
                  <a:txBody>
                    <a:bodyPr/>
                    <a:lstStyle/>
                    <a:p>
                      <a:pPr algn="l"/>
                      <a:endParaRPr lang="en-US" sz="1800">
                        <a:solidFill>
                          <a:schemeClr val="bg1"/>
                        </a:solidFill>
                      </a:endParaRPr>
                    </a:p>
                  </a:txBody>
                  <a:tcPr marL="68580" marR="68580" marT="34290" marB="34290" anchor="ctr">
                    <a:solidFill>
                      <a:srgbClr val="0432FF"/>
                    </a:solidFill>
                  </a:tcPr>
                </a:tc>
                <a:extLst>
                  <a:ext uri="{0D108BD9-81ED-4DB2-BD59-A6C34878D82A}">
                    <a16:rowId xmlns:a16="http://schemas.microsoft.com/office/drawing/2014/main" val="963082992"/>
                  </a:ext>
                </a:extLst>
              </a:tr>
            </a:tbl>
          </a:graphicData>
        </a:graphic>
      </p:graphicFrame>
      <p:sp>
        <p:nvSpPr>
          <p:cNvPr id="6" name="Triangle 5">
            <a:extLst>
              <a:ext uri="{FF2B5EF4-FFF2-40B4-BE49-F238E27FC236}">
                <a16:creationId xmlns:a16="http://schemas.microsoft.com/office/drawing/2014/main" id="{249C0975-5543-95CA-D79F-DF8CD73171EE}"/>
              </a:ext>
            </a:extLst>
          </p:cNvPr>
          <p:cNvSpPr/>
          <p:nvPr/>
        </p:nvSpPr>
        <p:spPr>
          <a:xfrm>
            <a:off x="10884665" y="2666083"/>
            <a:ext cx="275422" cy="27542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079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F74BB-6826-784E-F764-0C800994B44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C2186D-B6F7-D95F-92B1-2A619B5570D3}"/>
              </a:ext>
            </a:extLst>
          </p:cNvPr>
          <p:cNvSpPr>
            <a:spLocks noGrp="1"/>
          </p:cNvSpPr>
          <p:nvPr>
            <p:ph type="sldNum" sz="quarter" idx="4"/>
          </p:nvPr>
        </p:nvSpPr>
        <p:spPr/>
        <p:txBody>
          <a:bodyPr/>
          <a:lstStyle/>
          <a:p>
            <a:pPr algn="ctr"/>
            <a:fld id="{933A556B-7C63-244D-9B7C-B0EA8042B330}" type="slidenum">
              <a:rPr lang="en-US" smtClean="0"/>
              <a:pPr algn="ctr"/>
              <a:t>7</a:t>
            </a:fld>
            <a:endParaRPr lang="en-US"/>
          </a:p>
        </p:txBody>
      </p:sp>
      <p:sp>
        <p:nvSpPr>
          <p:cNvPr id="5" name="Title 4">
            <a:extLst>
              <a:ext uri="{FF2B5EF4-FFF2-40B4-BE49-F238E27FC236}">
                <a16:creationId xmlns:a16="http://schemas.microsoft.com/office/drawing/2014/main" id="{0207792A-62A5-76F1-050E-2C8312FA1E6F}"/>
              </a:ext>
            </a:extLst>
          </p:cNvPr>
          <p:cNvSpPr>
            <a:spLocks noGrp="1"/>
          </p:cNvSpPr>
          <p:nvPr>
            <p:ph type="title"/>
          </p:nvPr>
        </p:nvSpPr>
        <p:spPr/>
        <p:txBody>
          <a:bodyPr>
            <a:normAutofit/>
          </a:bodyPr>
          <a:lstStyle/>
          <a:p>
            <a:r>
              <a:rPr lang="en-US">
                <a:cs typeface="Arial"/>
              </a:rPr>
              <a:t>DOE/SC Focused Review – August 2025</a:t>
            </a:r>
            <a:endParaRPr lang="en-US"/>
          </a:p>
        </p:txBody>
      </p:sp>
      <p:sp>
        <p:nvSpPr>
          <p:cNvPr id="6" name="Content Placeholder 5">
            <a:extLst>
              <a:ext uri="{FF2B5EF4-FFF2-40B4-BE49-F238E27FC236}">
                <a16:creationId xmlns:a16="http://schemas.microsoft.com/office/drawing/2014/main" id="{1CBE92F3-43EE-7280-CFED-591AB6F4D53A}"/>
              </a:ext>
            </a:extLst>
          </p:cNvPr>
          <p:cNvSpPr>
            <a:spLocks noGrp="1"/>
          </p:cNvSpPr>
          <p:nvPr>
            <p:ph idx="1"/>
          </p:nvPr>
        </p:nvSpPr>
        <p:spPr>
          <a:xfrm>
            <a:off x="440276" y="1012004"/>
            <a:ext cx="11499925" cy="5087713"/>
          </a:xfrm>
        </p:spPr>
        <p:txBody>
          <a:bodyPr>
            <a:noAutofit/>
          </a:bodyPr>
          <a:lstStyle/>
          <a:p>
            <a:pPr marL="0" indent="0">
              <a:buNone/>
            </a:pPr>
            <a:r>
              <a:rPr lang="en-US" sz="1700" b="1" dirty="0"/>
              <a:t>Select DOE Independent Project Review Committee Comments: </a:t>
            </a:r>
          </a:p>
          <a:p>
            <a:pPr fontAlgn="base"/>
            <a:r>
              <a:rPr lang="en-US" sz="1700" dirty="0"/>
              <a:t>The EIC project team should be commended on the large amount of effort to stand-up a new subproject plan and subproject organization in the short time since the last OPA review.​</a:t>
            </a:r>
          </a:p>
          <a:p>
            <a:pPr fontAlgn="base"/>
            <a:r>
              <a:rPr lang="en-US" sz="1700" dirty="0"/>
              <a:t>Great progress has been made in identifying and allocating the full scope of work within the EIC Portfolio. This work and the tools created therein are vital to ensure successful delivery of a facility that meets the mission needs.​</a:t>
            </a:r>
          </a:p>
          <a:p>
            <a:pPr fontAlgn="base"/>
            <a:r>
              <a:rPr lang="en-US" sz="1700" dirty="0"/>
              <a:t>We support the plan to baseline the ASR and Detector subprojects first. Baselining the ASR is critical to retaining the RHIC expert workforce and preserving institutional knowledge following the scheduled RHIC shutdown at the end of 2025. Similarly, baselining the Detector is essential to uphold commitments related to in-kind contributions.</a:t>
            </a:r>
          </a:p>
          <a:p>
            <a:pPr marL="0" indent="0">
              <a:buNone/>
            </a:pPr>
            <a:r>
              <a:rPr lang="en-US" sz="1700" b="1" dirty="0"/>
              <a:t>Recommendations for EIC Project: </a:t>
            </a:r>
          </a:p>
          <a:p>
            <a:pPr fontAlgn="base"/>
            <a:r>
              <a:rPr lang="en-US" sz="1700" dirty="0"/>
              <a:t>Work with the program to conduct a comprehensive IPR Status Review of the EIC Project in 2QFY26 (Mar 9-13)</a:t>
            </a:r>
          </a:p>
          <a:p>
            <a:pPr fontAlgn="base"/>
            <a:r>
              <a:rPr lang="en-US" sz="1700" dirty="0"/>
              <a:t>By the next review, work closely with the program to develop well documented and traceable KPPs that meet EIC mission need in a coherent manner across the subprojects. ​</a:t>
            </a:r>
          </a:p>
          <a:p>
            <a:pPr fontAlgn="base"/>
            <a:r>
              <a:rPr lang="en-US" sz="1700" dirty="0"/>
              <a:t>By the next review, consider splitting the Integrated Project Office and Beam Commissioning (IPO) subproject to provide maximum optimization and flexibility for beam commissioning. ​</a:t>
            </a:r>
          </a:p>
          <a:p>
            <a:pPr fontAlgn="base"/>
            <a:r>
              <a:rPr lang="en-US" sz="1700" dirty="0"/>
              <a:t>By the next review, demonstrate that the full subproject strategy can be clearly mapped to the overall project mission need.</a:t>
            </a:r>
          </a:p>
        </p:txBody>
      </p:sp>
    </p:spTree>
    <p:extLst>
      <p:ext uri="{BB962C8B-B14F-4D97-AF65-F5344CB8AC3E}">
        <p14:creationId xmlns:p14="http://schemas.microsoft.com/office/powerpoint/2010/main" val="274561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00CA69-C0CC-4F23-B8C8-47EDBD96B13C}"/>
              </a:ext>
            </a:extLst>
          </p:cNvPr>
          <p:cNvSpPr>
            <a:spLocks noGrp="1"/>
          </p:cNvSpPr>
          <p:nvPr>
            <p:ph type="sldNum" sz="quarter" idx="4"/>
          </p:nvPr>
        </p:nvSpPr>
        <p:spPr>
          <a:xfrm>
            <a:off x="11530018" y="6316595"/>
            <a:ext cx="432486" cy="365125"/>
          </a:xfrm>
          <a:prstGeom prst="rect">
            <a:avLst/>
          </a:prstGeom>
        </p:spPr>
        <p:txBody>
          <a:bodyPr lIns="0" tIns="0" rIns="0" bIns="0" anchor="ctr"/>
          <a:lstStyle>
            <a:defPPr>
              <a:defRPr lang="en-US"/>
            </a:defPPr>
            <a:lvl1pPr marL="0" algn="ctr" defTabSz="914400" rtl="0" eaLnBrk="1" latinLnBrk="0" hangingPunct="1">
              <a:defRPr sz="10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33A556B-7C63-244D-9B7C-B0EA8042B330}" type="slidenum">
              <a:rPr kumimoji="0" lang="en-US" sz="10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AE46ACAA-55C2-47F7-A2BC-189EDC996425}"/>
              </a:ext>
            </a:extLst>
          </p:cNvPr>
          <p:cNvSpPr>
            <a:spLocks noGrp="1"/>
          </p:cNvSpPr>
          <p:nvPr>
            <p:ph type="title"/>
          </p:nvPr>
        </p:nvSpPr>
        <p:spPr>
          <a:xfrm>
            <a:off x="459351" y="0"/>
            <a:ext cx="11347413" cy="825178"/>
          </a:xfrm>
        </p:spPr>
        <p:txBody>
          <a:bodyPr/>
          <a:lstStyle/>
          <a:p>
            <a:r>
              <a:rPr lang="en-US"/>
              <a:t>DOE and EIC Planning Dates</a:t>
            </a:r>
          </a:p>
        </p:txBody>
      </p:sp>
      <p:graphicFrame>
        <p:nvGraphicFramePr>
          <p:cNvPr id="6" name="Table 5">
            <a:extLst>
              <a:ext uri="{FF2B5EF4-FFF2-40B4-BE49-F238E27FC236}">
                <a16:creationId xmlns:a16="http://schemas.microsoft.com/office/drawing/2014/main" id="{8F394B63-364D-449A-AF10-7CC09CE1AF81}"/>
              </a:ext>
            </a:extLst>
          </p:cNvPr>
          <p:cNvGraphicFramePr>
            <a:graphicFrameLocks noGrp="1"/>
          </p:cNvGraphicFramePr>
          <p:nvPr>
            <p:extLst>
              <p:ext uri="{D42A27DB-BD31-4B8C-83A1-F6EECF244321}">
                <p14:modId xmlns:p14="http://schemas.microsoft.com/office/powerpoint/2010/main" val="1437588141"/>
              </p:ext>
            </p:extLst>
          </p:nvPr>
        </p:nvGraphicFramePr>
        <p:xfrm>
          <a:off x="459351" y="1077388"/>
          <a:ext cx="11503148" cy="4667935"/>
        </p:xfrm>
        <a:graphic>
          <a:graphicData uri="http://schemas.openxmlformats.org/drawingml/2006/table">
            <a:tbl>
              <a:tblPr firstRow="1" bandRow="1"/>
              <a:tblGrid>
                <a:gridCol w="4276688">
                  <a:extLst>
                    <a:ext uri="{9D8B030D-6E8A-4147-A177-3AD203B41FA5}">
                      <a16:colId xmlns:a16="http://schemas.microsoft.com/office/drawing/2014/main" val="3898981589"/>
                    </a:ext>
                  </a:extLst>
                </a:gridCol>
                <a:gridCol w="1650380">
                  <a:extLst>
                    <a:ext uri="{9D8B030D-6E8A-4147-A177-3AD203B41FA5}">
                      <a16:colId xmlns:a16="http://schemas.microsoft.com/office/drawing/2014/main" val="1559924210"/>
                    </a:ext>
                  </a:extLst>
                </a:gridCol>
                <a:gridCol w="4025588">
                  <a:extLst>
                    <a:ext uri="{9D8B030D-6E8A-4147-A177-3AD203B41FA5}">
                      <a16:colId xmlns:a16="http://schemas.microsoft.com/office/drawing/2014/main" val="974879860"/>
                    </a:ext>
                  </a:extLst>
                </a:gridCol>
                <a:gridCol w="1550492">
                  <a:extLst>
                    <a:ext uri="{9D8B030D-6E8A-4147-A177-3AD203B41FA5}">
                      <a16:colId xmlns:a16="http://schemas.microsoft.com/office/drawing/2014/main" val="2821486861"/>
                    </a:ext>
                  </a:extLst>
                </a:gridCol>
              </a:tblGrid>
              <a:tr h="319052">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a:solidFill>
                            <a:schemeClr val="bg1"/>
                          </a:solidFill>
                          <a:latin typeface="Arial"/>
                          <a:cs typeface="Arial"/>
                        </a:rPr>
                        <a:t>Milestone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400">
                        <a:solidFill>
                          <a:schemeClr val="bg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a:solidFill>
                            <a:schemeClr val="bg1"/>
                          </a:solidFill>
                          <a:latin typeface="Arial"/>
                          <a:cs typeface="Arial"/>
                        </a:rPr>
                        <a:t>Milestone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400">
                        <a:solidFill>
                          <a:schemeClr val="bg1"/>
                        </a:solidFill>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ADDC">
                        <a:lumMod val="50000"/>
                      </a:srgbClr>
                    </a:solidFill>
                  </a:tcPr>
                </a:tc>
                <a:extLst>
                  <a:ext uri="{0D108BD9-81ED-4DB2-BD59-A6C34878D82A}">
                    <a16:rowId xmlns:a16="http://schemas.microsoft.com/office/drawing/2014/main" val="246615833"/>
                  </a:ext>
                </a:extLst>
              </a:tr>
              <a:tr h="31905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a:solidFill>
                            <a:schemeClr val="dk1"/>
                          </a:solidFill>
                          <a:latin typeface="Arial" panose="020B0604020202020204"/>
                          <a:ea typeface="+mn-ea"/>
                          <a:cs typeface="Arial"/>
                        </a:rPr>
                        <a:t>DOE Independent Project Review (IPR)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1400" b="1" i="0">
                          <a:latin typeface="Arial"/>
                          <a:cs typeface="Arial"/>
                        </a:rPr>
                        <a:t>Jan. 7-9, 2025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mn-lt"/>
                          <a:ea typeface="+mn-ea"/>
                          <a:cs typeface="Arial"/>
                        </a:rPr>
                        <a:t>Machine Advisory Committee Meeting</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588"/>
                      </a:srgb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n-lt"/>
                        </a:rPr>
                        <a:t>Sept. 16-18,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588"/>
                      </a:srgbClr>
                    </a:solidFill>
                  </a:tcPr>
                </a:tc>
                <a:extLst>
                  <a:ext uri="{0D108BD9-81ED-4DB2-BD59-A6C34878D82A}">
                    <a16:rowId xmlns:a16="http://schemas.microsoft.com/office/drawing/2014/main" val="4025676722"/>
                  </a:ext>
                </a:extLst>
              </a:tr>
              <a:tr h="319052">
                <a:tc>
                  <a:txBody>
                    <a:bodyPr/>
                    <a:lstStyle/>
                    <a:p>
                      <a:pPr marL="603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Arial"/>
                          <a:ea typeface="+mn-ea"/>
                          <a:cs typeface="Arial"/>
                        </a:rPr>
                        <a:t>Start Developing Scope of Subprojects</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defTabSz="1147763" fontAlgn="b"/>
                      <a:r>
                        <a:rPr lang="en-US" sz="1400" b="0" i="0" u="none" strike="noStrike">
                          <a:solidFill>
                            <a:srgbClr val="000000"/>
                          </a:solidFill>
                          <a:effectLst/>
                          <a:latin typeface="+mn-lt"/>
                        </a:rPr>
                        <a:t>January 10,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mn-lt"/>
                          <a:ea typeface="+mn-ea"/>
                          <a:cs typeface="Arial"/>
                        </a:rPr>
                        <a:t>Infrastructure Construction Advisory Committee</a:t>
                      </a:r>
                    </a:p>
                  </a:txBody>
                  <a:tcPr marL="6350" marR="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1400" b="0" i="0" u="none" strike="noStrike">
                          <a:solidFill>
                            <a:srgbClr val="000000"/>
                          </a:solidFill>
                          <a:effectLst/>
                          <a:latin typeface="+mn-lt"/>
                        </a:rPr>
                        <a:t>October 1-2, 2025</a:t>
                      </a:r>
                      <a:endParaRPr lang="en-US" sz="1400" b="0" i="0" u="none" strike="noStrike">
                        <a:solidFill>
                          <a:schemeClr val="tx1"/>
                        </a:solidFill>
                        <a:effectLst/>
                        <a:latin typeface="+mn-lt"/>
                      </a:endParaRPr>
                    </a:p>
                  </a:txBody>
                  <a:tcPr marL="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35636161"/>
                  </a:ext>
                </a:extLst>
              </a:tr>
              <a:tr h="319052">
                <a:tc>
                  <a:txBody>
                    <a:bodyPr/>
                    <a:lstStyle/>
                    <a:p>
                      <a:pPr marL="603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Arial"/>
                          <a:ea typeface="+mn-ea"/>
                          <a:cs typeface="Arial"/>
                        </a:rPr>
                        <a:t>IR SC Magnet Steering Group Meetings - Monthly</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defTabSz="1147763" fontAlgn="b"/>
                      <a:r>
                        <a:rPr lang="en-US" sz="1400" b="0" i="0" u="none" strike="noStrike">
                          <a:solidFill>
                            <a:srgbClr val="000000"/>
                          </a:solidFill>
                          <a:effectLst/>
                          <a:latin typeface="+mn-lt"/>
                        </a:rPr>
                        <a:t>   January 17,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a:solidFill>
                            <a:srgbClr val="000000"/>
                          </a:solidFill>
                          <a:effectLst/>
                          <a:latin typeface="+mn-lt"/>
                        </a:rPr>
                        <a:t>EIC Advisory Board Meeting</a:t>
                      </a:r>
                      <a:endParaRPr lang="en-US" sz="1400" b="0" i="0" kern="1200" spc="25">
                        <a:solidFill>
                          <a:schemeClr val="dk1"/>
                        </a:solidFill>
                        <a:latin typeface="+mn-lt"/>
                        <a:ea typeface="+mn-ea"/>
                        <a:cs typeface="Arial"/>
                      </a:endParaRPr>
                    </a:p>
                  </a:txBody>
                  <a:tcPr marL="6350" marR="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n-US" sz="1400" b="0" i="0" u="none" strike="noStrike">
                          <a:solidFill>
                            <a:schemeClr val="tx1"/>
                          </a:solidFill>
                          <a:effectLst/>
                          <a:latin typeface="+mn-lt"/>
                        </a:rPr>
                        <a:t>October 10, 2025</a:t>
                      </a:r>
                    </a:p>
                  </a:txBody>
                  <a:tcPr marL="6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2659954"/>
                  </a:ext>
                </a:extLst>
              </a:tr>
              <a:tr h="319052">
                <a:tc>
                  <a:txBody>
                    <a:bodyPr/>
                    <a:lstStyle/>
                    <a:p>
                      <a:pPr marL="60325" indent="0" algn="l" fontAlgn="b"/>
                      <a:r>
                        <a:rPr lang="en-US" sz="1400" b="0" i="0" u="none" strike="noStrike">
                          <a:solidFill>
                            <a:srgbClr val="000000"/>
                          </a:solidFill>
                          <a:effectLst/>
                          <a:latin typeface="+mn-lt"/>
                        </a:rPr>
                        <a:t>Project Advisory Committee Meeting </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defTabSz="914400" fontAlgn="b"/>
                      <a:r>
                        <a:rPr lang="en-US" sz="1400" b="0" i="0" u="none" strike="noStrike">
                          <a:solidFill>
                            <a:srgbClr val="000000"/>
                          </a:solidFill>
                          <a:effectLst/>
                          <a:latin typeface="+mn-lt"/>
                        </a:rPr>
                        <a:t>  February 11,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mn-lt"/>
                          <a:ea typeface="+mn-ea"/>
                          <a:cs typeface="Arial"/>
                        </a:rPr>
                        <a:t>Resource Review Board Meeting (BNL)</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400" b="0" i="0" u="none" strike="noStrike" kern="1200">
                          <a:solidFill>
                            <a:srgbClr val="000000"/>
                          </a:solidFill>
                          <a:effectLst/>
                          <a:latin typeface="+mn-lt"/>
                          <a:ea typeface="+mn-ea"/>
                          <a:cs typeface="+mn-cs"/>
                        </a:rPr>
                        <a:t>Nov. 4-5, 2025</a:t>
                      </a:r>
                      <a:r>
                        <a:rPr lang="en-US" sz="1400" b="0" i="0" u="none" strike="noStrike">
                          <a:solidFill>
                            <a:srgbClr val="000000"/>
                          </a:solidFill>
                          <a:effectLst/>
                          <a:latin typeface="+mn-lt"/>
                        </a:rPr>
                        <a:t>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7376565"/>
                  </a:ext>
                </a:extLst>
              </a:tr>
              <a:tr h="336550">
                <a:tc>
                  <a:txBody>
                    <a:bodyPr/>
                    <a:lstStyle/>
                    <a:p>
                      <a:r>
                        <a:rPr lang="en-US" sz="1400" b="0" i="0" u="none" strike="noStrike">
                          <a:solidFill>
                            <a:srgbClr val="000000"/>
                          </a:solidFill>
                          <a:effectLst/>
                          <a:latin typeface="+mn-lt"/>
                        </a:rPr>
                        <a:t> EIC Advisory Board Meeting</a:t>
                      </a:r>
                      <a:endParaRPr lang="en-US"/>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a:r>
                        <a:rPr lang="en-US" sz="1400" b="0" i="0" u="none" strike="noStrike">
                          <a:solidFill>
                            <a:srgbClr val="000000"/>
                          </a:solidFill>
                          <a:effectLst/>
                          <a:latin typeface="+mn-lt"/>
                        </a:rPr>
                        <a:t>February 25, 2025</a:t>
                      </a:r>
                      <a:endParaRPr lang="en-US"/>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rowSpan="5">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b="0" i="0" dirty="0">
                        <a:solidFill>
                          <a:schemeClr val="tx1"/>
                        </a:solidFill>
                        <a:latin typeface="+mn-lt"/>
                        <a:cs typeface="Arial"/>
                      </a:endParaRPr>
                    </a:p>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chemeClr val="tx1"/>
                          </a:solidFill>
                          <a:latin typeface="+mn-lt"/>
                          <a:cs typeface="Arial"/>
                        </a:rPr>
                        <a:t>Assessments of Baseline Readiness for SPs</a:t>
                      </a:r>
                    </a:p>
                    <a:p>
                      <a:pPr marL="396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chemeClr val="tx1"/>
                          </a:solidFill>
                          <a:latin typeface="+mn-lt"/>
                          <a:cs typeface="Arial"/>
                        </a:rPr>
                        <a:t>Detector </a:t>
                      </a:r>
                      <a:r>
                        <a:rPr lang="en-US" sz="1400" b="0" i="0" dirty="0">
                          <a:solidFill>
                            <a:srgbClr val="FF0000"/>
                          </a:solidFill>
                          <a:latin typeface="+mn-lt"/>
                          <a:cs typeface="Arial"/>
                        </a:rPr>
                        <a:t>[rescheduled to Feb 3-5, 2026]</a:t>
                      </a:r>
                      <a:endParaRPr lang="en-US" sz="1400" b="0" i="0" dirty="0">
                        <a:solidFill>
                          <a:schemeClr val="tx1"/>
                        </a:solidFill>
                        <a:latin typeface="+mn-lt"/>
                        <a:cs typeface="Arial"/>
                      </a:endParaRPr>
                    </a:p>
                    <a:p>
                      <a:pPr marL="396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chemeClr val="tx1"/>
                          </a:solidFill>
                          <a:latin typeface="+mn-lt"/>
                          <a:cs typeface="Arial"/>
                        </a:rPr>
                        <a:t>Interaction Region</a:t>
                      </a:r>
                    </a:p>
                    <a:p>
                      <a:pPr marL="396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chemeClr val="tx1"/>
                          </a:solidFill>
                          <a:latin typeface="+mn-lt"/>
                          <a:cs typeface="Arial"/>
                        </a:rPr>
                        <a:t>Accelerator Storage Rings</a:t>
                      </a:r>
                    </a:p>
                    <a:p>
                      <a:pPr marL="396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chemeClr val="tx1"/>
                          </a:solidFill>
                          <a:latin typeface="+mn-lt"/>
                          <a:cs typeface="Arial"/>
                        </a:rPr>
                        <a:t>Global, Energy and Luminosity Ramp-Up</a:t>
                      </a:r>
                    </a:p>
                    <a:p>
                      <a:pPr marL="39687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chemeClr val="tx1"/>
                          </a:solidFill>
                          <a:latin typeface="+mn-lt"/>
                          <a:cs typeface="Arial"/>
                        </a:rPr>
                        <a:t>Electron Injector (follow-up to Apr ‘25 Review)</a:t>
                      </a:r>
                    </a:p>
                  </a:txBody>
                  <a:tcPr marL="6350" marR="6350" marT="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5">
                  <a:txBody>
                    <a:bodyPr/>
                    <a:lstStyle/>
                    <a:p>
                      <a:pPr algn="r" fontAlgn="b"/>
                      <a:endParaRPr lang="en-US" sz="500" b="0" i="0" u="none" strike="noStrike" dirty="0">
                        <a:solidFill>
                          <a:srgbClr val="000000"/>
                        </a:solidFill>
                        <a:effectLst/>
                        <a:latin typeface="+mn-lt"/>
                      </a:endParaRPr>
                    </a:p>
                    <a:p>
                      <a:pPr algn="r" fontAlgn="b"/>
                      <a:endParaRPr lang="en-US" sz="1100" b="0" i="0" u="none" strike="noStrike" dirty="0">
                        <a:solidFill>
                          <a:srgbClr val="000000"/>
                        </a:solidFill>
                        <a:effectLst/>
                        <a:latin typeface="+mn-lt"/>
                      </a:endParaRPr>
                    </a:p>
                    <a:p>
                      <a:pPr algn="r" fontAlgn="b"/>
                      <a:endParaRPr lang="en-US" sz="200" b="0" i="0" u="none" strike="noStrike" dirty="0">
                        <a:solidFill>
                          <a:srgbClr val="000000"/>
                        </a:solidFill>
                        <a:effectLst/>
                        <a:latin typeface="+mn-lt"/>
                      </a:endParaRPr>
                    </a:p>
                    <a:p>
                      <a:pPr algn="r" fontAlgn="b"/>
                      <a:r>
                        <a:rPr lang="en-US" sz="1400" b="0" i="0" u="none" strike="noStrike" dirty="0">
                          <a:solidFill>
                            <a:srgbClr val="000000"/>
                          </a:solidFill>
                          <a:effectLst/>
                          <a:latin typeface="+mn-lt"/>
                        </a:rPr>
                        <a:t>Nov. 12-14, 2025</a:t>
                      </a:r>
                    </a:p>
                    <a:p>
                      <a:pPr algn="r" fontAlgn="b"/>
                      <a:r>
                        <a:rPr lang="en-US" sz="1400" b="0" i="0" u="none" strike="noStrike" dirty="0">
                          <a:solidFill>
                            <a:srgbClr val="000000"/>
                          </a:solidFill>
                          <a:effectLst/>
                          <a:latin typeface="+mn-lt"/>
                        </a:rPr>
                        <a:t>Nov. 18-20, 2025</a:t>
                      </a:r>
                    </a:p>
                    <a:p>
                      <a:pPr algn="r" fontAlgn="b"/>
                      <a:r>
                        <a:rPr lang="en-US" sz="1400" b="0" i="0" u="none" strike="noStrike" dirty="0">
                          <a:solidFill>
                            <a:srgbClr val="000000"/>
                          </a:solidFill>
                          <a:effectLst/>
                          <a:latin typeface="+mn-lt"/>
                        </a:rPr>
                        <a:t>Jan. 14-16, 2026 Feb. 9-13, 2026</a:t>
                      </a:r>
                    </a:p>
                    <a:p>
                      <a:pPr algn="r" fontAlgn="b"/>
                      <a:r>
                        <a:rPr lang="en-US" sz="1400" b="0" i="0" u="none" strike="noStrike" dirty="0">
                          <a:solidFill>
                            <a:srgbClr val="000000"/>
                          </a:solidFill>
                          <a:effectLst/>
                          <a:latin typeface="+mn-lt"/>
                        </a:rPr>
                        <a:t>    April 2026</a:t>
                      </a:r>
                    </a:p>
                  </a:txBody>
                  <a:tcPr marL="6350" marT="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269790264"/>
                  </a:ext>
                </a:extLst>
              </a:tr>
              <a:tr h="309874">
                <a:tc>
                  <a:txBody>
                    <a:bodyPr/>
                    <a:lstStyle/>
                    <a:p>
                      <a:pPr marL="60325"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n-lt"/>
                        </a:rPr>
                        <a:t>Electron Injector Design and Cost Review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defTabSz="114300" fontAlgn="b"/>
                      <a:r>
                        <a:rPr lang="en-US" sz="1400" b="0" i="0" u="none" strike="noStrike">
                          <a:solidFill>
                            <a:srgbClr val="000000"/>
                          </a:solidFill>
                          <a:effectLst/>
                          <a:latin typeface="+mn-lt"/>
                        </a:rPr>
                        <a:t>April 8-10, 2025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vMerge="1">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a:solidFill>
                          <a:schemeClr val="tx1"/>
                        </a:solidFill>
                        <a:latin typeface="+mn-lt"/>
                        <a:cs typeface="Arial"/>
                      </a:endParaRPr>
                    </a:p>
                  </a:txBody>
                  <a:tcPr marL="6350" marR="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vMerge="1">
                  <a:txBody>
                    <a:bodyPr/>
                    <a:lstStyle/>
                    <a:p>
                      <a:pPr algn="r" fontAlgn="b"/>
                      <a:endParaRPr lang="en-US" sz="1400" b="0" i="0" u="none" strike="noStrike">
                        <a:solidFill>
                          <a:srgbClr val="000000"/>
                        </a:solidFill>
                        <a:effectLst/>
                        <a:latin typeface="+mn-lt"/>
                      </a:endParaRPr>
                    </a:p>
                  </a:txBody>
                  <a:tcPr marL="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813731458"/>
                  </a:ext>
                </a:extLst>
              </a:tr>
              <a:tr h="310444">
                <a:tc>
                  <a:txBody>
                    <a:bodyPr/>
                    <a:lstStyle/>
                    <a:p>
                      <a:pPr marL="60325"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n-lt"/>
                        </a:rPr>
                        <a:t>Infrastructure Construction Advisory Committee</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n-lt"/>
                        </a:rPr>
                        <a:t>April 16-17, 2025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vMerge="1">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kern="1200" spc="25">
                        <a:solidFill>
                          <a:schemeClr val="dk1"/>
                        </a:solidFill>
                        <a:latin typeface="Arial"/>
                        <a:ea typeface="+mn-ea"/>
                        <a:cs typeface="Arial"/>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r" fontAlgn="b"/>
                      <a:endParaRPr lang="en-US" sz="1400" b="0" i="0" u="none" strike="noStrike">
                        <a:solidFill>
                          <a:srgbClr val="000000"/>
                        </a:solidFill>
                        <a:effectLst/>
                        <a:latin typeface="+mn-lt"/>
                      </a:endParaRPr>
                    </a:p>
                  </a:txBody>
                  <a:tcPr marL="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4403402"/>
                  </a:ext>
                </a:extLst>
              </a:tr>
              <a:tr h="117609">
                <a:tc>
                  <a:txBody>
                    <a:bodyPr/>
                    <a:lstStyle/>
                    <a:p>
                      <a:pPr marL="60325" indent="0" algn="l" fontAlgn="b"/>
                      <a:r>
                        <a:rPr lang="en-US" sz="1400" b="0" i="0" u="none" strike="noStrike">
                          <a:solidFill>
                            <a:srgbClr val="000000"/>
                          </a:solidFill>
                          <a:effectLst/>
                          <a:latin typeface="+mn-lt"/>
                        </a:rPr>
                        <a:t>Project Advisory Committee </a:t>
                      </a:r>
                      <a:r>
                        <a:rPr lang="en-US" sz="1400" b="0" i="0" u="none" strike="noStrike">
                          <a:solidFill>
                            <a:srgbClr val="C00000"/>
                          </a:solidFill>
                          <a:effectLst/>
                          <a:latin typeface="+mn-lt"/>
                        </a:rPr>
                        <a:t>"Red Team" </a:t>
                      </a:r>
                      <a:r>
                        <a:rPr lang="en-US" sz="1400" b="0" i="0" u="none" strike="noStrike">
                          <a:solidFill>
                            <a:srgbClr val="000000"/>
                          </a:solidFill>
                          <a:effectLst/>
                          <a:latin typeface="+mn-lt"/>
                        </a:rPr>
                        <a:t>Review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fontAlgn="b">
                        <a:tabLst/>
                      </a:pPr>
                      <a:r>
                        <a:rPr lang="en-US" sz="1400" b="0" i="0" u="none" strike="noStrike">
                          <a:solidFill>
                            <a:srgbClr val="000000"/>
                          </a:solidFill>
                          <a:effectLst/>
                          <a:latin typeface="+mn-lt"/>
                        </a:rPr>
                        <a:t> May 20-21, 2025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vMerge="1">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kern="1200" spc="25">
                        <a:solidFill>
                          <a:schemeClr val="dk1"/>
                        </a:solidFill>
                        <a:latin typeface="Arial"/>
                        <a:ea typeface="+mn-ea"/>
                        <a:cs typeface="Arial"/>
                      </a:endParaRP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US" sz="1400" b="0" i="0" u="none" strike="noStrike">
                        <a:solidFill>
                          <a:srgbClr val="000000"/>
                        </a:solidFill>
                        <a:effectLst/>
                        <a:latin typeface="+mn-lt"/>
                      </a:endParaRP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7884929"/>
                  </a:ext>
                </a:extLst>
              </a:tr>
              <a:tr h="296333">
                <a:tc>
                  <a:txBody>
                    <a:bodyPr/>
                    <a:lstStyle/>
                    <a:p>
                      <a:pPr marL="60325" indent="0" algn="l" fontAlgn="b"/>
                      <a:r>
                        <a:rPr lang="en-US" sz="1400" b="0" i="0" u="none" strike="noStrike">
                          <a:solidFill>
                            <a:srgbClr val="000000"/>
                          </a:solidFill>
                          <a:effectLst/>
                          <a:latin typeface="+mn-lt"/>
                        </a:rPr>
                        <a:t>Resource Review Board Meeting (Prague)</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fontAlgn="b"/>
                      <a:r>
                        <a:rPr lang="en-US" sz="1400" b="0" i="0" u="none" strike="noStrike">
                          <a:solidFill>
                            <a:srgbClr val="000000"/>
                          </a:solidFill>
                          <a:effectLst/>
                          <a:latin typeface="+mn-lt"/>
                        </a:rPr>
                        <a:t>       June 5-6,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vMerge="1">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kern="1200" spc="25">
                        <a:solidFill>
                          <a:schemeClr val="dk1"/>
                        </a:solidFill>
                        <a:latin typeface="+mn-lt"/>
                        <a:ea typeface="+mn-ea"/>
                        <a:cs typeface="Arial"/>
                      </a:endParaRP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r" fontAlgn="b"/>
                      <a:endParaRPr lang="en-US" sz="1400" b="0" i="0" u="none" strike="noStrike">
                        <a:solidFill>
                          <a:srgbClr val="000000"/>
                        </a:solidFill>
                        <a:effectLst/>
                        <a:latin typeface="+mn-lt"/>
                      </a:endParaRP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1685607"/>
                  </a:ext>
                </a:extLst>
              </a:tr>
              <a:tr h="296333">
                <a:tc>
                  <a:txBody>
                    <a:bodyPr/>
                    <a:lstStyle/>
                    <a:p>
                      <a:pPr marL="603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a:solidFill>
                            <a:schemeClr val="dk1"/>
                          </a:solidFill>
                          <a:latin typeface="Arial"/>
                          <a:ea typeface="+mn-ea"/>
                          <a:cs typeface="Arial"/>
                        </a:rPr>
                        <a:t>Detector Advisory Committee Meeting</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defTabSz="1147763" fontAlgn="b"/>
                      <a:r>
                        <a:rPr lang="en-US" sz="1400" b="0" i="0" u="none" strike="noStrike">
                          <a:solidFill>
                            <a:srgbClr val="000000"/>
                          </a:solidFill>
                          <a:effectLst/>
                          <a:latin typeface="+mn-lt"/>
                        </a:rPr>
                        <a:t>June 11-13,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111125" lvl="0" indent="0" algn="l">
                        <a:lnSpc>
                          <a:spcPct val="100000"/>
                        </a:lnSpc>
                        <a:spcBef>
                          <a:spcPts val="0"/>
                        </a:spcBef>
                        <a:spcAft>
                          <a:spcPts val="0"/>
                        </a:spcAft>
                        <a:buNone/>
                      </a:pPr>
                      <a:r>
                        <a:rPr lang="en-US" sz="1400" b="0" i="0" dirty="0">
                          <a:solidFill>
                            <a:schemeClr val="tx1"/>
                          </a:solidFill>
                          <a:latin typeface="+mn-lt"/>
                          <a:cs typeface="Arial"/>
                        </a:rPr>
                        <a:t>EIC Project Strategy Workshop</a:t>
                      </a:r>
                    </a:p>
                  </a:txBody>
                  <a:tcPr marL="6350" marR="6350" marT="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r">
                        <a:buNone/>
                      </a:pPr>
                      <a:r>
                        <a:rPr lang="en-US" sz="1400" b="0" i="0" u="none" strike="noStrike" dirty="0">
                          <a:solidFill>
                            <a:srgbClr val="000000"/>
                          </a:solidFill>
                          <a:effectLst/>
                          <a:latin typeface="+mn-lt"/>
                        </a:rPr>
                        <a:t>Dec. 4, 2025</a:t>
                      </a:r>
                    </a:p>
                  </a:txBody>
                  <a:tcPr marL="6350" marT="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0938530"/>
                  </a:ext>
                </a:extLst>
              </a:tr>
              <a:tr h="314807">
                <a:tc>
                  <a:txBody>
                    <a:bodyPr/>
                    <a:lstStyle/>
                    <a:p>
                      <a:pPr marL="60325" indent="0" algn="l" fontAlgn="b"/>
                      <a:r>
                        <a:rPr lang="en-US" sz="1400" b="0" i="0" u="none" strike="noStrike">
                          <a:solidFill>
                            <a:srgbClr val="000000"/>
                          </a:solidFill>
                          <a:effectLst/>
                          <a:latin typeface="+mn-lt"/>
                        </a:rPr>
                        <a:t>EIC Advisory Board Meeting</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algn="r" fontAlgn="b"/>
                      <a:r>
                        <a:rPr lang="en-US" sz="1400" b="0" i="0" u="none" strike="noStrike">
                          <a:solidFill>
                            <a:srgbClr val="000000"/>
                          </a:solidFill>
                          <a:effectLst/>
                          <a:latin typeface="+mn-lt"/>
                        </a:rPr>
                        <a:t>June 17, 2025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spc="25" dirty="0">
                          <a:solidFill>
                            <a:schemeClr val="dk1"/>
                          </a:solidFill>
                          <a:latin typeface="+mn-lt"/>
                          <a:ea typeface="+mn-ea"/>
                          <a:cs typeface="Arial"/>
                        </a:rPr>
                        <a:t>RHIC Operations Conclude </a:t>
                      </a:r>
                      <a:r>
                        <a:rPr lang="en-US" sz="1400" b="0" i="0" kern="1200" spc="25" dirty="0">
                          <a:solidFill>
                            <a:srgbClr val="FF0000"/>
                          </a:solidFill>
                          <a:latin typeface="+mn-lt"/>
                          <a:ea typeface="+mn-ea"/>
                          <a:cs typeface="Arial"/>
                        </a:rPr>
                        <a:t>[TBD]</a:t>
                      </a:r>
                      <a:endParaRPr lang="en-US" sz="1400" b="0" i="0" kern="1200" spc="25" dirty="0">
                        <a:solidFill>
                          <a:schemeClr val="dk1"/>
                        </a:solidFill>
                        <a:latin typeface="+mn-lt"/>
                        <a:ea typeface="+mn-ea"/>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rtl="0" eaLnBrk="1" fontAlgn="auto" latinLnBrk="0" hangingPunct="1">
                        <a:lnSpc>
                          <a:spcPct val="100000"/>
                        </a:lnSpc>
                        <a:spcBef>
                          <a:spcPts val="0"/>
                        </a:spcBef>
                        <a:spcAft>
                          <a:spcPts val="0"/>
                        </a:spcAft>
                        <a:buClrTx/>
                        <a:buSzTx/>
                        <a:buFontTx/>
                        <a:buNone/>
                      </a:pPr>
                      <a:r>
                        <a:rPr lang="en-US" sz="1400" b="0" i="0" u="none" strike="noStrike" dirty="0">
                          <a:solidFill>
                            <a:srgbClr val="000000"/>
                          </a:solidFill>
                          <a:effectLst/>
                          <a:latin typeface="+mn-lt"/>
                        </a:rPr>
                        <a:t>December 2025</a:t>
                      </a:r>
                      <a:endParaRPr lang="en-US" sz="1400" b="0" i="0" dirty="0">
                        <a:latin typeface="+mn-lt"/>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81424516"/>
                  </a:ext>
                </a:extLst>
              </a:tr>
              <a:tr h="319052">
                <a:tc>
                  <a:txBody>
                    <a:bodyPr/>
                    <a:lstStyle/>
                    <a:p>
                      <a:pPr marL="60325"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n-lt"/>
                        </a:rPr>
                        <a:t>DOE CD-3B ESAAB Approval</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a:solidFill>
                            <a:srgbClr val="000000"/>
                          </a:solidFill>
                          <a:effectLst/>
                          <a:latin typeface="+mn-lt"/>
                        </a:rPr>
                        <a:t>Pending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alpha val="50196"/>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latin typeface="Arial"/>
                          <a:cs typeface="Arial"/>
                        </a:rPr>
                        <a:t>RHIC Removal and Repurposing (R&amp;R) Starts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0">
                          <a:latin typeface="Arial"/>
                          <a:cs typeface="Arial"/>
                        </a:rPr>
                        <a:t>January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6680182"/>
                  </a:ext>
                </a:extLst>
              </a:tr>
              <a:tr h="319052">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u="none" strike="noStrike">
                          <a:solidFill>
                            <a:srgbClr val="000000"/>
                          </a:solidFill>
                          <a:effectLst/>
                          <a:latin typeface="+mn-lt"/>
                        </a:rPr>
                        <a:t>DOE IPR Focused Status Review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a:solidFill>
                            <a:srgbClr val="000000"/>
                          </a:solidFill>
                          <a:effectLst/>
                          <a:latin typeface="+mn-lt"/>
                        </a:rPr>
                        <a:t>August 5-7, 2025 </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spc="25">
                          <a:latin typeface="Arial"/>
                          <a:cs typeface="Arial"/>
                        </a:rPr>
                        <a:t>DOE IPR </a:t>
                      </a:r>
                      <a:r>
                        <a:rPr lang="en-US" sz="1400" b="1" i="0" spc="-30">
                          <a:latin typeface="Arial"/>
                          <a:cs typeface="Arial"/>
                        </a:rPr>
                        <a:t>Comprehensive Review</a:t>
                      </a:r>
                      <a:endParaRPr lang="en-US" sz="1400" b="1" i="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a:latin typeface="Arial"/>
                          <a:cs typeface="Arial"/>
                        </a:rPr>
                        <a:t>Mar 9-13,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81632960"/>
                  </a:ext>
                </a:extLst>
              </a:tr>
              <a:tr h="0">
                <a:tc>
                  <a:txBody>
                    <a:bodyPr/>
                    <a:lstStyle/>
                    <a:p>
                      <a:pPr marL="11112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spc="25">
                          <a:solidFill>
                            <a:schemeClr val="tx1"/>
                          </a:solidFill>
                          <a:latin typeface="+mn-lt"/>
                          <a:ea typeface="+mn-ea"/>
                          <a:cs typeface="Arial"/>
                        </a:rPr>
                        <a:t>DOE RHIC R&amp;R/Injector Operations Review</a:t>
                      </a:r>
                    </a:p>
                  </a:txBody>
                  <a:tcPr marL="6350" marR="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a:solidFill>
                            <a:schemeClr val="tx1"/>
                          </a:solidFill>
                          <a:effectLst/>
                          <a:latin typeface="+mn-lt"/>
                        </a:rPr>
                        <a:t>Sept. 8-10, 2025</a:t>
                      </a:r>
                    </a:p>
                  </a:txBody>
                  <a:tcPr marL="6350" marT="63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spc="25">
                          <a:latin typeface="Arial"/>
                          <a:cs typeface="Arial"/>
                        </a:rPr>
                        <a:t>DOE </a:t>
                      </a:r>
                      <a:r>
                        <a:rPr lang="en-US" sz="1400" b="1" i="0" spc="20">
                          <a:latin typeface="Arial"/>
                          <a:cs typeface="Arial"/>
                        </a:rPr>
                        <a:t>CD-</a:t>
                      </a:r>
                      <a:r>
                        <a:rPr lang="en-US" sz="1400" b="1" i="0" spc="15">
                          <a:latin typeface="Arial"/>
                          <a:cs typeface="Arial"/>
                        </a:rPr>
                        <a:t>2/3 Approval for Accelerator Rings</a:t>
                      </a:r>
                      <a:endParaRPr lang="en-US" sz="1400" b="1" i="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dirty="0">
                          <a:latin typeface="Arial"/>
                          <a:cs typeface="Arial"/>
                        </a:rPr>
                        <a:t>~End 2026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08003505"/>
                  </a:ext>
                </a:extLst>
              </a:tr>
            </a:tbl>
          </a:graphicData>
        </a:graphic>
      </p:graphicFrame>
      <p:sp>
        <p:nvSpPr>
          <p:cNvPr id="4" name="TextBox 3">
            <a:extLst>
              <a:ext uri="{FF2B5EF4-FFF2-40B4-BE49-F238E27FC236}">
                <a16:creationId xmlns:a16="http://schemas.microsoft.com/office/drawing/2014/main" id="{1395F5BB-53F3-6A47-24EF-B03D28553D16}"/>
              </a:ext>
            </a:extLst>
          </p:cNvPr>
          <p:cNvSpPr txBox="1"/>
          <p:nvPr/>
        </p:nvSpPr>
        <p:spPr>
          <a:xfrm>
            <a:off x="9275233" y="238114"/>
            <a:ext cx="2429934" cy="369332"/>
          </a:xfrm>
          <a:prstGeom prst="rect">
            <a:avLst/>
          </a:prstGeom>
          <a:noFill/>
        </p:spPr>
        <p:txBody>
          <a:bodyPr wrap="square" lIns="91440" tIns="45720" rIns="91440" bIns="45720" rtlCol="0" anchor="t">
            <a:spAutoFit/>
          </a:bodyPr>
          <a:lstStyle/>
          <a:p>
            <a:r>
              <a:rPr lang="en-US">
                <a:solidFill>
                  <a:srgbClr val="FF0000"/>
                </a:solidFill>
              </a:rPr>
              <a:t>Updated: 10/23/3035</a:t>
            </a:r>
          </a:p>
        </p:txBody>
      </p:sp>
    </p:spTree>
    <p:extLst>
      <p:ext uri="{BB962C8B-B14F-4D97-AF65-F5344CB8AC3E}">
        <p14:creationId xmlns:p14="http://schemas.microsoft.com/office/powerpoint/2010/main" val="145039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6732-8970-4770-9664-D377915FCDAE}"/>
              </a:ext>
            </a:extLst>
          </p:cNvPr>
          <p:cNvSpPr>
            <a:spLocks noGrp="1"/>
          </p:cNvSpPr>
          <p:nvPr>
            <p:ph type="title"/>
          </p:nvPr>
        </p:nvSpPr>
        <p:spPr/>
        <p:txBody>
          <a:bodyPr/>
          <a:lstStyle/>
          <a:p>
            <a:r>
              <a:rPr lang="en-US"/>
              <a:t>EIC Governance Boards</a:t>
            </a:r>
          </a:p>
        </p:txBody>
      </p:sp>
      <p:sp>
        <p:nvSpPr>
          <p:cNvPr id="3" name="Text Placeholder 2">
            <a:extLst>
              <a:ext uri="{FF2B5EF4-FFF2-40B4-BE49-F238E27FC236}">
                <a16:creationId xmlns:a16="http://schemas.microsoft.com/office/drawing/2014/main" id="{B121FFEB-3A3D-44CA-A4FD-F24479042C2D}"/>
              </a:ext>
            </a:extLst>
          </p:cNvPr>
          <p:cNvSpPr>
            <a:spLocks noGrp="1"/>
          </p:cNvSpPr>
          <p:nvPr>
            <p:ph type="body" sz="quarter" idx="10"/>
          </p:nvPr>
        </p:nvSpPr>
        <p:spPr>
          <a:xfrm>
            <a:off x="615091" y="941536"/>
            <a:ext cx="7137950" cy="5135879"/>
          </a:xfrm>
        </p:spPr>
        <p:txBody>
          <a:bodyPr>
            <a:noAutofit/>
          </a:bodyPr>
          <a:lstStyle/>
          <a:p>
            <a:pPr marL="0" indent="0">
              <a:lnSpc>
                <a:spcPct val="100000"/>
              </a:lnSpc>
              <a:buNone/>
              <a:tabLst>
                <a:tab pos="6858000" algn="r"/>
              </a:tabLst>
            </a:pPr>
            <a:r>
              <a:rPr lang="en-US" sz="1800" b="1" dirty="0"/>
              <a:t>Resource Review Board </a:t>
            </a:r>
            <a:r>
              <a:rPr lang="en-US" sz="1800" dirty="0"/>
              <a:t>– EIC Experimental Program</a:t>
            </a:r>
          </a:p>
          <a:p>
            <a:pPr>
              <a:lnSpc>
                <a:spcPct val="100000"/>
              </a:lnSpc>
              <a:tabLst>
                <a:tab pos="6858000" algn="r"/>
              </a:tabLst>
            </a:pPr>
            <a:r>
              <a:rPr lang="en-US" sz="1800" dirty="0"/>
              <a:t>Stony Brook University – New York	 April 3-4, 2023</a:t>
            </a:r>
          </a:p>
          <a:p>
            <a:pPr>
              <a:lnSpc>
                <a:spcPct val="100000"/>
              </a:lnSpc>
              <a:tabLst>
                <a:tab pos="6858000" algn="r"/>
              </a:tabLst>
            </a:pPr>
            <a:r>
              <a:rPr lang="en-US" sz="1800" dirty="0"/>
              <a:t>Catholic University of America – D.C	Dec 7-8, 2023</a:t>
            </a:r>
          </a:p>
          <a:p>
            <a:pPr>
              <a:lnSpc>
                <a:spcPct val="100000"/>
              </a:lnSpc>
              <a:tabLst>
                <a:tab pos="6858000" algn="r"/>
              </a:tabLst>
            </a:pPr>
            <a:r>
              <a:rPr lang="en-US" sz="1800" dirty="0"/>
              <a:t>INFN – Rome	May 6-7, 2024</a:t>
            </a:r>
          </a:p>
          <a:p>
            <a:pPr>
              <a:lnSpc>
                <a:spcPct val="100000"/>
              </a:lnSpc>
              <a:tabLst>
                <a:tab pos="6858000" algn="r"/>
              </a:tabLst>
            </a:pPr>
            <a:r>
              <a:rPr lang="en-US" sz="1800" dirty="0"/>
              <a:t>BNL – New York	November 12-13, 2024</a:t>
            </a:r>
          </a:p>
          <a:p>
            <a:pPr>
              <a:lnSpc>
                <a:spcPct val="100000"/>
              </a:lnSpc>
              <a:tabLst>
                <a:tab pos="6858000" algn="r"/>
              </a:tabLst>
            </a:pPr>
            <a:r>
              <a:rPr lang="en-US" sz="1800" dirty="0"/>
              <a:t>Czech Technical University – Prague	June 5-6, 2025</a:t>
            </a:r>
          </a:p>
          <a:p>
            <a:pPr>
              <a:lnSpc>
                <a:spcPct val="100000"/>
              </a:lnSpc>
              <a:tabLst>
                <a:tab pos="6858000" algn="r"/>
              </a:tabLst>
            </a:pPr>
            <a:r>
              <a:rPr lang="en-US" sz="1800" b="1" i="1" dirty="0"/>
              <a:t>BNL – New York	November 4-5, 2025</a:t>
            </a:r>
          </a:p>
          <a:p>
            <a:pPr marL="0" indent="0">
              <a:lnSpc>
                <a:spcPct val="100000"/>
              </a:lnSpc>
              <a:buNone/>
              <a:tabLst>
                <a:tab pos="6858000" algn="r"/>
              </a:tabLst>
            </a:pPr>
            <a:endParaRPr lang="en-US" sz="800" b="1" dirty="0"/>
          </a:p>
          <a:p>
            <a:pPr marL="0" indent="0">
              <a:lnSpc>
                <a:spcPct val="100000"/>
              </a:lnSpc>
              <a:buNone/>
              <a:tabLst>
                <a:tab pos="6858000" algn="r"/>
              </a:tabLst>
            </a:pPr>
            <a:r>
              <a:rPr lang="en-US" sz="1800" b="1" dirty="0"/>
              <a:t>EIC Advisory Board</a:t>
            </a:r>
            <a:r>
              <a:rPr lang="en-US" sz="1800" dirty="0"/>
              <a:t> – EIC Accelerator Program</a:t>
            </a:r>
          </a:p>
          <a:p>
            <a:pPr>
              <a:lnSpc>
                <a:spcPct val="100000"/>
              </a:lnSpc>
              <a:tabLst>
                <a:tab pos="6858000" algn="r"/>
              </a:tabLst>
            </a:pPr>
            <a:r>
              <a:rPr lang="en-US" sz="1800" dirty="0"/>
              <a:t>Quarterly meetings, virtual for 1.5 hours</a:t>
            </a:r>
          </a:p>
          <a:p>
            <a:pPr>
              <a:lnSpc>
                <a:spcPct val="100000"/>
              </a:lnSpc>
              <a:tabLst>
                <a:tab pos="6858000" algn="r"/>
              </a:tabLst>
            </a:pPr>
            <a:endParaRPr lang="en-US" sz="800" dirty="0"/>
          </a:p>
          <a:p>
            <a:pPr marL="0" indent="0">
              <a:lnSpc>
                <a:spcPct val="100000"/>
              </a:lnSpc>
              <a:buNone/>
              <a:tabLst>
                <a:tab pos="6858000" algn="r"/>
              </a:tabLst>
            </a:pPr>
            <a:r>
              <a:rPr lang="en-US" sz="1800" dirty="0"/>
              <a:t>DOE, Host Laboratories, and the EIC project are working together to promote collaboration and to create a facility and user experience that is international in character.</a:t>
            </a:r>
          </a:p>
        </p:txBody>
      </p:sp>
      <p:sp>
        <p:nvSpPr>
          <p:cNvPr id="4" name="Slide Number Placeholder 3">
            <a:extLst>
              <a:ext uri="{FF2B5EF4-FFF2-40B4-BE49-F238E27FC236}">
                <a16:creationId xmlns:a16="http://schemas.microsoft.com/office/drawing/2014/main" id="{2BF07D8E-8172-4DF9-8CFF-F79D2D9CDDAB}"/>
              </a:ext>
            </a:extLst>
          </p:cNvPr>
          <p:cNvSpPr>
            <a:spLocks noGrp="1"/>
          </p:cNvSpPr>
          <p:nvPr>
            <p:ph type="sldNum" sz="quarter" idx="4"/>
          </p:nvPr>
        </p:nvSpPr>
        <p:spPr/>
        <p:txBody>
          <a:bodyPr/>
          <a:lstStyle/>
          <a:p>
            <a:pPr algn="ctr"/>
            <a:fld id="{933A556B-7C63-244D-9B7C-B0EA8042B330}" type="slidenum">
              <a:rPr lang="en-US" smtClean="0"/>
              <a:pPr algn="ctr"/>
              <a:t>9</a:t>
            </a:fld>
            <a:endParaRPr lang="en-US"/>
          </a:p>
        </p:txBody>
      </p:sp>
      <p:pic>
        <p:nvPicPr>
          <p:cNvPr id="12" name="Picture 11" descr="A group of people posing for a photo in front of a building&#10;&#10;AI-generated content may be incorrect.">
            <a:extLst>
              <a:ext uri="{FF2B5EF4-FFF2-40B4-BE49-F238E27FC236}">
                <a16:creationId xmlns:a16="http://schemas.microsoft.com/office/drawing/2014/main" id="{80AD49D3-C4DB-9F00-01BD-17CA444C5F5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753290" y="3563941"/>
            <a:ext cx="4212762" cy="2468880"/>
          </a:xfrm>
          <a:prstGeom prst="rect">
            <a:avLst/>
          </a:prstGeom>
        </p:spPr>
      </p:pic>
      <p:pic>
        <p:nvPicPr>
          <p:cNvPr id="5" name="Picture 4">
            <a:extLst>
              <a:ext uri="{FF2B5EF4-FFF2-40B4-BE49-F238E27FC236}">
                <a16:creationId xmlns:a16="http://schemas.microsoft.com/office/drawing/2014/main" id="{FD44232D-033D-4B01-93E1-AE587468A0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9337" y="941536"/>
            <a:ext cx="4200671" cy="2472534"/>
          </a:xfrm>
          <a:prstGeom prst="rect">
            <a:avLst/>
          </a:prstGeom>
        </p:spPr>
      </p:pic>
      <p:sp>
        <p:nvSpPr>
          <p:cNvPr id="13" name="TextBox 12">
            <a:extLst>
              <a:ext uri="{FF2B5EF4-FFF2-40B4-BE49-F238E27FC236}">
                <a16:creationId xmlns:a16="http://schemas.microsoft.com/office/drawing/2014/main" id="{D65707A1-0100-E5FF-073D-6F884BB7FDB0}"/>
              </a:ext>
            </a:extLst>
          </p:cNvPr>
          <p:cNvSpPr txBox="1"/>
          <p:nvPr/>
        </p:nvSpPr>
        <p:spPr>
          <a:xfrm>
            <a:off x="8643493" y="3227621"/>
            <a:ext cx="2185214" cy="276999"/>
          </a:xfrm>
          <a:prstGeom prst="rect">
            <a:avLst/>
          </a:prstGeom>
          <a:solidFill>
            <a:schemeClr val="bg1"/>
          </a:solidFill>
        </p:spPr>
        <p:txBody>
          <a:bodyPr wrap="none" rtlCol="0">
            <a:spAutoFit/>
          </a:bodyPr>
          <a:lstStyle/>
          <a:p>
            <a:r>
              <a:rPr lang="en-US" sz="1200"/>
              <a:t>1</a:t>
            </a:r>
            <a:r>
              <a:rPr lang="en-US" sz="1200" baseline="30000"/>
              <a:t>st</a:t>
            </a:r>
            <a:r>
              <a:rPr lang="en-US" sz="1200"/>
              <a:t> RRB Meeting Stony Brook</a:t>
            </a:r>
          </a:p>
        </p:txBody>
      </p:sp>
      <p:sp>
        <p:nvSpPr>
          <p:cNvPr id="14" name="TextBox 13">
            <a:extLst>
              <a:ext uri="{FF2B5EF4-FFF2-40B4-BE49-F238E27FC236}">
                <a16:creationId xmlns:a16="http://schemas.microsoft.com/office/drawing/2014/main" id="{407E2F92-6580-6437-AC6D-642FD51A38A5}"/>
              </a:ext>
            </a:extLst>
          </p:cNvPr>
          <p:cNvSpPr txBox="1"/>
          <p:nvPr/>
        </p:nvSpPr>
        <p:spPr>
          <a:xfrm>
            <a:off x="8752497" y="5829165"/>
            <a:ext cx="1967205" cy="276999"/>
          </a:xfrm>
          <a:prstGeom prst="rect">
            <a:avLst/>
          </a:prstGeom>
          <a:solidFill>
            <a:schemeClr val="bg1"/>
          </a:solidFill>
        </p:spPr>
        <p:txBody>
          <a:bodyPr wrap="none" rtlCol="0">
            <a:spAutoFit/>
          </a:bodyPr>
          <a:lstStyle/>
          <a:p>
            <a:r>
              <a:rPr lang="en-US" sz="1200"/>
              <a:t>Last RRB Meeting Prague</a:t>
            </a:r>
          </a:p>
        </p:txBody>
      </p:sp>
    </p:spTree>
    <p:extLst>
      <p:ext uri="{BB962C8B-B14F-4D97-AF65-F5344CB8AC3E}">
        <p14:creationId xmlns:p14="http://schemas.microsoft.com/office/powerpoint/2010/main" val="3728782720"/>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224.potx  -  Read-Only" id="{07C7306D-891E-4F49-A4B4-87299D59306D}" vid="{7FEF1F46-46FA-4E51-B92C-6BBC2C322A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93b58e8-ee95-4421-a965-0e46d8b24120">
      <Terms xmlns="http://schemas.microsoft.com/office/infopath/2007/PartnerControls"/>
    </lcf76f155ced4ddcb4097134ff3c332f>
    <TaxCatchAll xmlns="3d20bb5b-8f2d-40ba-9a11-048b4f05bd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7E648C640362479D45F8C7C8E7481C" ma:contentTypeVersion="13" ma:contentTypeDescription="Create a new document." ma:contentTypeScope="" ma:versionID="be34d557c9d1293fa349ae3a10252fea">
  <xsd:schema xmlns:xsd="http://www.w3.org/2001/XMLSchema" xmlns:xs="http://www.w3.org/2001/XMLSchema" xmlns:p="http://schemas.microsoft.com/office/2006/metadata/properties" xmlns:ns2="b93b58e8-ee95-4421-a965-0e46d8b24120" xmlns:ns3="3d20bb5b-8f2d-40ba-9a11-048b4f05bd17" targetNamespace="http://schemas.microsoft.com/office/2006/metadata/properties" ma:root="true" ma:fieldsID="937656f3e9740fa964ad0390050ba9a4" ns2:_="" ns3:_="">
    <xsd:import namespace="b93b58e8-ee95-4421-a965-0e46d8b24120"/>
    <xsd:import namespace="3d20bb5b-8f2d-40ba-9a11-048b4f05bd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b58e8-ee95-4421-a965-0e46d8b241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325a567-783b-4eae-ad25-f71283ef2f6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20bb5b-8f2d-40ba-9a11-048b4f05bd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712b5f6-50b9-482c-ae56-53aaf1356360}" ma:internalName="TaxCatchAll" ma:showField="CatchAllData" ma:web="3d20bb5b-8f2d-40ba-9a11-048b4f05b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B95AB4-5778-4ADD-AD8C-D113F25CA59F}">
  <ds:schemaRef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 ds:uri="b93b58e8-ee95-4421-a965-0e46d8b24120"/>
    <ds:schemaRef ds:uri="http://schemas.microsoft.com/office/2006/documentManagement/types"/>
    <ds:schemaRef ds:uri="3d20bb5b-8f2d-40ba-9a11-048b4f05bd17"/>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891ED3E-BE23-465C-8180-FBCD9A9CC312}">
  <ds:schemaRefs>
    <ds:schemaRef ds:uri="http://schemas.microsoft.com/sharepoint/v3/contenttype/forms"/>
  </ds:schemaRefs>
</ds:datastoreItem>
</file>

<file path=customXml/itemProps3.xml><?xml version="1.0" encoding="utf-8"?>
<ds:datastoreItem xmlns:ds="http://schemas.openxmlformats.org/officeDocument/2006/customXml" ds:itemID="{D554F444-1151-4B96-920E-27FC19F32FB8}">
  <ds:schemaRefs>
    <ds:schemaRef ds:uri="3d20bb5b-8f2d-40ba-9a11-048b4f05bd17"/>
    <ds:schemaRef ds:uri="b93b58e8-ee95-4421-a965-0e46d8b241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EIC_Project AHM_Template_Widescreen</Template>
  <TotalTime>252</TotalTime>
  <Words>2454</Words>
  <Application>Microsoft Macintosh PowerPoint</Application>
  <PresentationFormat>Widescreen</PresentationFormat>
  <Paragraphs>295</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Calibri</vt:lpstr>
      <vt:lpstr>Wingdings</vt:lpstr>
      <vt:lpstr>BNL</vt:lpstr>
      <vt:lpstr>Report from the Project Director</vt:lpstr>
      <vt:lpstr>Outline</vt:lpstr>
      <vt:lpstr>Facility Performance Requirements</vt:lpstr>
      <vt:lpstr>EIC Facility Scope</vt:lpstr>
      <vt:lpstr>EIC Line-Item Project Requirements</vt:lpstr>
      <vt:lpstr>Subprojects</vt:lpstr>
      <vt:lpstr>DOE/SC Focused Review – August 2025</vt:lpstr>
      <vt:lpstr>DOE and EIC Planning Dates</vt:lpstr>
      <vt:lpstr>EIC Governance Boards</vt:lpstr>
      <vt:lpstr>Assessments of Baseline Readiness</vt:lpstr>
      <vt:lpstr>High Level Schedule – Technically Driven</vt:lpstr>
      <vt:lpstr>EIC Portfolio</vt:lpstr>
      <vt:lpstr>EIC Portfolio – Starting Construction</vt:lpstr>
      <vt:lpstr>Previous Reference Funding Profile ($300M/yr)</vt:lpstr>
      <vt:lpstr>New Notional Profile</vt:lpstr>
      <vt:lpstr>Project Strategy Workshop (Dec 4, 2025)</vt:lpstr>
      <vt:lpstr>Strategic Risks and Opportunities</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EIC Project Update</dc:title>
  <dc:subject/>
  <dc:creator>Hoffman, Caitlin</dc:creator>
  <cp:keywords/>
  <dc:description/>
  <cp:lastModifiedBy>Yeck, Jim</cp:lastModifiedBy>
  <cp:revision>5</cp:revision>
  <dcterms:created xsi:type="dcterms:W3CDTF">2024-04-05T14:09:05Z</dcterms:created>
  <dcterms:modified xsi:type="dcterms:W3CDTF">2025-10-30T20:19:29Z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0x010100C87E648C640362479D45F8C7C8E7481C</vt:lpwstr>
  </property>
  <property fmtid="{D5CDD505-2E9C-101B-9397-08002B2CF9AE}" pid="3" name="MediaServiceImageTags">
    <vt:lpwstr/>
  </property>
</Properties>
</file>