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10"/>
  </p:notesMasterIdLst>
  <p:sldIdLst>
    <p:sldId id="256" r:id="rId5"/>
    <p:sldId id="260" r:id="rId6"/>
    <p:sldId id="5921" r:id="rId7"/>
    <p:sldId id="5924" r:id="rId8"/>
    <p:sldId id="592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2B0D40-D96B-478E-BF60-4A8738007F1D}" v="13" dt="2025-10-27T16:04:53.4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3" autoAdjust="0"/>
    <p:restoredTop sz="94694"/>
  </p:normalViewPr>
  <p:slideViewPr>
    <p:cSldViewPr snapToGrid="0" snapToObjects="1">
      <p:cViewPr varScale="1">
        <p:scale>
          <a:sx n="164" d="100"/>
          <a:sy n="164" d="100"/>
        </p:scale>
        <p:origin x="2328" y="354"/>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36F475-F7F5-6C41-B37C-656C49194CAF}" type="datetimeFigureOut">
              <a:rPr lang="en-US" smtClean="0"/>
              <a:t>11/3/2025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5839EF-EF2D-A244-8B03-02564FD38722}" type="slidenum">
              <a:rPr lang="en-US" smtClean="0"/>
              <a:t>‹#›</a:t>
            </a:fld>
            <a:endParaRPr lang="en-US" dirty="0"/>
          </a:p>
        </p:txBody>
      </p:sp>
    </p:spTree>
    <p:extLst>
      <p:ext uri="{BB962C8B-B14F-4D97-AF65-F5344CB8AC3E}">
        <p14:creationId xmlns:p14="http://schemas.microsoft.com/office/powerpoint/2010/main" val="2679280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emf"/><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FD422-CF21-5F4B-9F3C-D943F67A9BE0}"/>
              </a:ext>
            </a:extLst>
          </p:cNvPr>
          <p:cNvSpPr>
            <a:spLocks noGrp="1"/>
          </p:cNvSpPr>
          <p:nvPr>
            <p:ph type="ctrTitle" hasCustomPrompt="1"/>
          </p:nvPr>
        </p:nvSpPr>
        <p:spPr>
          <a:xfrm>
            <a:off x="813175" y="1481540"/>
            <a:ext cx="10334625" cy="1947460"/>
          </a:xfrm>
        </p:spPr>
        <p:txBody>
          <a:bodyPr anchor="t" anchorCtr="0"/>
          <a:lstStyle>
            <a:lvl1pPr algn="l">
              <a:defRPr sz="6000" b="1" i="0">
                <a:solidFill>
                  <a:schemeClr val="bg1"/>
                </a:solidFill>
                <a:latin typeface="+mn-lt"/>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B4A5F0DF-C789-3B48-88B2-EEF178B1680D}"/>
              </a:ext>
            </a:extLst>
          </p:cNvPr>
          <p:cNvSpPr>
            <a:spLocks noGrp="1"/>
          </p:cNvSpPr>
          <p:nvPr>
            <p:ph type="subTitle" idx="1"/>
          </p:nvPr>
        </p:nvSpPr>
        <p:spPr>
          <a:xfrm>
            <a:off x="813175" y="4712963"/>
            <a:ext cx="10334625" cy="746185"/>
          </a:xfrm>
        </p:spPr>
        <p:txBody>
          <a:bodyPr>
            <a:normAutofit/>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Text Placeholder 4">
            <a:extLst>
              <a:ext uri="{FF2B5EF4-FFF2-40B4-BE49-F238E27FC236}">
                <a16:creationId xmlns:a16="http://schemas.microsoft.com/office/drawing/2014/main" id="{4B87851E-C1E1-6E46-8D1B-95D6C1888590}"/>
              </a:ext>
            </a:extLst>
          </p:cNvPr>
          <p:cNvSpPr>
            <a:spLocks noGrp="1"/>
          </p:cNvSpPr>
          <p:nvPr>
            <p:ph type="body" sz="quarter" idx="10"/>
          </p:nvPr>
        </p:nvSpPr>
        <p:spPr>
          <a:xfrm>
            <a:off x="813175" y="3441178"/>
            <a:ext cx="10334625" cy="1259607"/>
          </a:xfrm>
        </p:spPr>
        <p:txBody>
          <a:bodyPr>
            <a:noAutofit/>
          </a:bodyPr>
          <a:lstStyle>
            <a:lvl1pPr marL="0" indent="0">
              <a:buFontTx/>
              <a:buNone/>
              <a:defRPr sz="2400">
                <a:solidFill>
                  <a:schemeClr val="bg1"/>
                </a:solidFill>
              </a:defRPr>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US"/>
              <a:t>Edit Master text styles</a:t>
            </a:r>
          </a:p>
        </p:txBody>
      </p:sp>
      <p:pic>
        <p:nvPicPr>
          <p:cNvPr id="6" name="Picture 5">
            <a:extLst>
              <a:ext uri="{FF2B5EF4-FFF2-40B4-BE49-F238E27FC236}">
                <a16:creationId xmlns:a16="http://schemas.microsoft.com/office/drawing/2014/main" id="{6D99D03B-F4BD-85C1-5955-B2BB7ACF4A4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026314" y="472833"/>
            <a:ext cx="1632203" cy="457200"/>
          </a:xfrm>
          <a:prstGeom prst="rect">
            <a:avLst/>
          </a:prstGeom>
        </p:spPr>
      </p:pic>
      <p:pic>
        <p:nvPicPr>
          <p:cNvPr id="8" name="Picture 7">
            <a:extLst>
              <a:ext uri="{FF2B5EF4-FFF2-40B4-BE49-F238E27FC236}">
                <a16:creationId xmlns:a16="http://schemas.microsoft.com/office/drawing/2014/main" id="{276D9F0E-4B80-0FD1-A24A-1C1B60A4BB47}"/>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7566183" y="472833"/>
            <a:ext cx="1787236" cy="457200"/>
          </a:xfrm>
          <a:prstGeom prst="rect">
            <a:avLst/>
          </a:prstGeom>
        </p:spPr>
      </p:pic>
      <p:pic>
        <p:nvPicPr>
          <p:cNvPr id="10" name="Picture 9">
            <a:extLst>
              <a:ext uri="{FF2B5EF4-FFF2-40B4-BE49-F238E27FC236}">
                <a16:creationId xmlns:a16="http://schemas.microsoft.com/office/drawing/2014/main" id="{70496317-0189-6060-26F4-32FD05088972}"/>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067685" y="472833"/>
            <a:ext cx="1825604" cy="457200"/>
          </a:xfrm>
          <a:prstGeom prst="rect">
            <a:avLst/>
          </a:prstGeom>
        </p:spPr>
      </p:pic>
    </p:spTree>
    <p:extLst>
      <p:ext uri="{BB962C8B-B14F-4D97-AF65-F5344CB8AC3E}">
        <p14:creationId xmlns:p14="http://schemas.microsoft.com/office/powerpoint/2010/main" val="642655364"/>
      </p:ext>
    </p:extLst>
  </p:cSld>
  <p:clrMapOvr>
    <a:masterClrMapping/>
  </p:clrMapOvr>
  <p:extLst>
    <p:ext uri="{DCECCB84-F9BA-43D5-87BE-67443E8EF086}">
      <p15:sldGuideLst xmlns:p15="http://schemas.microsoft.com/office/powerpoint/2012/main">
        <p15:guide id="7" orient="horz" pos="2160" userDrawn="1">
          <p15:clr>
            <a:srgbClr val="FBAE40"/>
          </p15:clr>
        </p15:guide>
        <p15:guide id="8" pos="3840" userDrawn="1">
          <p15:clr>
            <a:srgbClr val="FBAE40"/>
          </p15:clr>
        </p15:guide>
        <p15:guide id="9" orient="horz" pos="3888" userDrawn="1">
          <p15:clr>
            <a:srgbClr val="FBAE40"/>
          </p15:clr>
        </p15:guide>
        <p15:guide id="10" pos="360" userDrawn="1">
          <p15:clr>
            <a:srgbClr val="FBAE40"/>
          </p15:clr>
        </p15:guide>
        <p15:guide id="11" pos="7320" userDrawn="1">
          <p15:clr>
            <a:srgbClr val="FBAE40"/>
          </p15:clr>
        </p15:guide>
        <p15:guide id="12" orient="horz" pos="398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84785F67-179E-4145-8BCB-4A0C61A894B6}"/>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a:solidFill>
                  <a:schemeClr val="tx1"/>
                </a:solidFill>
              </a:defRPr>
            </a:lvl1pPr>
          </a:lstStyle>
          <a:p>
            <a:fld id="{933A556B-7C63-244D-9B7C-B0EA8042B330}" type="slidenum">
              <a:rPr lang="en-US" smtClean="0"/>
              <a:pPr/>
              <a:t>‹#›</a:t>
            </a:fld>
            <a:endParaRPr lang="en-US" dirty="0"/>
          </a:p>
        </p:txBody>
      </p:sp>
      <p:sp>
        <p:nvSpPr>
          <p:cNvPr id="8" name="Title Placeholder 1">
            <a:extLst>
              <a:ext uri="{FF2B5EF4-FFF2-40B4-BE49-F238E27FC236}">
                <a16:creationId xmlns:a16="http://schemas.microsoft.com/office/drawing/2014/main" id="{7E7747BA-6145-3552-2339-5F4BF5DF2FDE}"/>
              </a:ext>
            </a:extLst>
          </p:cNvPr>
          <p:cNvSpPr>
            <a:spLocks noGrp="1"/>
          </p:cNvSpPr>
          <p:nvPr>
            <p:ph type="title"/>
          </p:nvPr>
        </p:nvSpPr>
        <p:spPr>
          <a:xfrm>
            <a:off x="462579" y="0"/>
            <a:ext cx="11499925" cy="82517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C65258C7-5BE3-51E9-6313-6F03042F389D}"/>
              </a:ext>
            </a:extLst>
          </p:cNvPr>
          <p:cNvSpPr>
            <a:spLocks noGrp="1"/>
          </p:cNvSpPr>
          <p:nvPr>
            <p:ph idx="1"/>
          </p:nvPr>
        </p:nvSpPr>
        <p:spPr>
          <a:xfrm>
            <a:off x="462579" y="975365"/>
            <a:ext cx="11499925" cy="486585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94568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B965E-00C4-6F4C-8817-84A69C14D2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8926A3-B154-C14C-BFED-E141D3C8B7D4}"/>
              </a:ext>
            </a:extLst>
          </p:cNvPr>
          <p:cNvSpPr>
            <a:spLocks noGrp="1"/>
          </p:cNvSpPr>
          <p:nvPr>
            <p:ph sz="half" idx="1"/>
          </p:nvPr>
        </p:nvSpPr>
        <p:spPr>
          <a:xfrm>
            <a:off x="462579" y="975360"/>
            <a:ext cx="5524500" cy="48911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40C922-34CF-D846-A402-06F51B18941E}"/>
              </a:ext>
            </a:extLst>
          </p:cNvPr>
          <p:cNvSpPr>
            <a:spLocks noGrp="1"/>
          </p:cNvSpPr>
          <p:nvPr>
            <p:ph sz="half" idx="2"/>
          </p:nvPr>
        </p:nvSpPr>
        <p:spPr>
          <a:xfrm>
            <a:off x="6204923" y="975360"/>
            <a:ext cx="5755084" cy="48911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AF058090-69E1-4C76-B04E-24949BD11AEB}"/>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a:solidFill>
                  <a:schemeClr val="tx1"/>
                </a:solidFill>
              </a:defRPr>
            </a:lvl1pPr>
          </a:lstStyle>
          <a:p>
            <a:fld id="{933A556B-7C63-244D-9B7C-B0EA8042B330}" type="slidenum">
              <a:rPr lang="en-US" smtClean="0"/>
              <a:pPr/>
              <a:t>‹#›</a:t>
            </a:fld>
            <a:endParaRPr lang="en-US" dirty="0"/>
          </a:p>
        </p:txBody>
      </p:sp>
    </p:spTree>
    <p:extLst>
      <p:ext uri="{BB962C8B-B14F-4D97-AF65-F5344CB8AC3E}">
        <p14:creationId xmlns:p14="http://schemas.microsoft.com/office/powerpoint/2010/main" val="3630614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D45B976-F9BD-96F9-4119-FEAF693C373D}"/>
              </a:ext>
            </a:extLst>
          </p:cNvPr>
          <p:cNvCxnSpPr/>
          <p:nvPr userDrawn="1"/>
        </p:nvCxnSpPr>
        <p:spPr>
          <a:xfrm>
            <a:off x="462579" y="6111240"/>
            <a:ext cx="11499925" cy="0"/>
          </a:xfrm>
          <a:prstGeom prst="line">
            <a:avLst/>
          </a:prstGeom>
        </p:spPr>
        <p:style>
          <a:lnRef idx="1">
            <a:schemeClr val="dk1"/>
          </a:lnRef>
          <a:fillRef idx="0">
            <a:schemeClr val="dk1"/>
          </a:fillRef>
          <a:effectRef idx="0">
            <a:schemeClr val="dk1"/>
          </a:effectRef>
          <a:fontRef idx="minor">
            <a:schemeClr val="tx1"/>
          </a:fontRef>
        </p:style>
      </p:cxnSp>
      <p:sp>
        <p:nvSpPr>
          <p:cNvPr id="6" name="Slide Number Placeholder 5">
            <a:extLst>
              <a:ext uri="{FF2B5EF4-FFF2-40B4-BE49-F238E27FC236}">
                <a16:creationId xmlns:a16="http://schemas.microsoft.com/office/drawing/2014/main" id="{0EB69E67-D399-4DBB-BAA8-0F33523D2BBF}"/>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a:solidFill>
                  <a:schemeClr val="tx1"/>
                </a:solidFill>
              </a:defRPr>
            </a:lvl1pPr>
          </a:lstStyle>
          <a:p>
            <a:fld id="{933A556B-7C63-244D-9B7C-B0EA8042B330}" type="slidenum">
              <a:rPr lang="en-US" smtClean="0"/>
              <a:pPr/>
              <a:t>‹#›</a:t>
            </a:fld>
            <a:endParaRPr lang="en-US" dirty="0"/>
          </a:p>
        </p:txBody>
      </p:sp>
    </p:spTree>
    <p:extLst>
      <p:ext uri="{BB962C8B-B14F-4D97-AF65-F5344CB8AC3E}">
        <p14:creationId xmlns:p14="http://schemas.microsoft.com/office/powerpoint/2010/main" val="2391252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7DAAA2-8718-2247-8539-9A0DC22C048C}"/>
              </a:ext>
            </a:extLst>
          </p:cNvPr>
          <p:cNvSpPr>
            <a:spLocks noGrp="1"/>
          </p:cNvSpPr>
          <p:nvPr>
            <p:ph type="title"/>
          </p:nvPr>
        </p:nvSpPr>
        <p:spPr>
          <a:xfrm>
            <a:off x="462579" y="0"/>
            <a:ext cx="11499925" cy="825178"/>
          </a:xfrm>
          <a:prstGeom prst="rect">
            <a:avLst/>
          </a:prstGeom>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A73056FE-C136-A54B-9DE3-EACD8E08FED9}"/>
              </a:ext>
            </a:extLst>
          </p:cNvPr>
          <p:cNvSpPr>
            <a:spLocks noGrp="1"/>
          </p:cNvSpPr>
          <p:nvPr>
            <p:ph type="body" idx="1"/>
          </p:nvPr>
        </p:nvSpPr>
        <p:spPr>
          <a:xfrm>
            <a:off x="462579" y="975365"/>
            <a:ext cx="11499925" cy="4865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Straight Connector 4">
            <a:extLst>
              <a:ext uri="{FF2B5EF4-FFF2-40B4-BE49-F238E27FC236}">
                <a16:creationId xmlns:a16="http://schemas.microsoft.com/office/drawing/2014/main" id="{CAB150B5-704F-CF21-3183-8DB97C07706C}"/>
              </a:ext>
            </a:extLst>
          </p:cNvPr>
          <p:cNvCxnSpPr>
            <a:cxnSpLocks/>
          </p:cNvCxnSpPr>
          <p:nvPr userDrawn="1"/>
        </p:nvCxnSpPr>
        <p:spPr>
          <a:xfrm>
            <a:off x="462579" y="825178"/>
            <a:ext cx="11499925" cy="0"/>
          </a:xfrm>
          <a:prstGeom prst="line">
            <a:avLst/>
          </a:prstGeom>
          <a:ln w="25400">
            <a:gradFill>
              <a:gsLst>
                <a:gs pos="0">
                  <a:schemeClr val="bg2"/>
                </a:gs>
                <a:gs pos="100000">
                  <a:schemeClr val="accent5"/>
                </a:gs>
              </a:gsLst>
              <a:lin ang="0" scaled="0"/>
            </a:gra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958D2D7-4525-7982-81CE-BAFE8EFB999D}"/>
              </a:ext>
            </a:extLst>
          </p:cNvPr>
          <p:cNvCxnSpPr/>
          <p:nvPr userDrawn="1"/>
        </p:nvCxnSpPr>
        <p:spPr>
          <a:xfrm>
            <a:off x="462579" y="6111240"/>
            <a:ext cx="11499925" cy="0"/>
          </a:xfrm>
          <a:prstGeom prst="line">
            <a:avLst/>
          </a:prstGeom>
        </p:spPr>
        <p:style>
          <a:lnRef idx="1">
            <a:schemeClr val="dk1"/>
          </a:lnRef>
          <a:fillRef idx="0">
            <a:schemeClr val="dk1"/>
          </a:fillRef>
          <a:effectRef idx="0">
            <a:schemeClr val="dk1"/>
          </a:effectRef>
          <a:fontRef idx="minor">
            <a:schemeClr val="tx1"/>
          </a:fontRef>
        </p:style>
      </p:cxnSp>
      <p:sp>
        <p:nvSpPr>
          <p:cNvPr id="7" name="Slide Number Placeholder 5">
            <a:extLst>
              <a:ext uri="{FF2B5EF4-FFF2-40B4-BE49-F238E27FC236}">
                <a16:creationId xmlns:a16="http://schemas.microsoft.com/office/drawing/2014/main" id="{0B2AFF6D-0928-4D72-853B-80E1EFEDB36D}"/>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b="1">
                <a:solidFill>
                  <a:schemeClr val="tx1"/>
                </a:solidFill>
              </a:defRPr>
            </a:lvl1pPr>
          </a:lstStyle>
          <a:p>
            <a:fld id="{933A556B-7C63-244D-9B7C-B0EA8042B330}" type="slidenum">
              <a:rPr lang="en-US" smtClean="0"/>
              <a:pPr/>
              <a:t>‹#›</a:t>
            </a:fld>
            <a:endParaRPr lang="en-US" dirty="0"/>
          </a:p>
        </p:txBody>
      </p:sp>
      <p:sp>
        <p:nvSpPr>
          <p:cNvPr id="9" name="Text Placeholder 2">
            <a:extLst>
              <a:ext uri="{FF2B5EF4-FFF2-40B4-BE49-F238E27FC236}">
                <a16:creationId xmlns:a16="http://schemas.microsoft.com/office/drawing/2014/main" id="{E51EB3C1-1414-4721-B9A9-43D43377DAF1}"/>
              </a:ext>
            </a:extLst>
          </p:cNvPr>
          <p:cNvSpPr txBox="1">
            <a:spLocks/>
          </p:cNvSpPr>
          <p:nvPr userDrawn="1"/>
        </p:nvSpPr>
        <p:spPr>
          <a:xfrm>
            <a:off x="4806509" y="6239683"/>
            <a:ext cx="3151015" cy="294041"/>
          </a:xfrm>
          <a:prstGeom prst="rect">
            <a:avLst/>
          </a:prstGeo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J. Dilling</a:t>
            </a:r>
          </a:p>
        </p:txBody>
      </p:sp>
      <p:sp>
        <p:nvSpPr>
          <p:cNvPr id="4" name="Text Placeholder 2">
            <a:extLst>
              <a:ext uri="{FF2B5EF4-FFF2-40B4-BE49-F238E27FC236}">
                <a16:creationId xmlns:a16="http://schemas.microsoft.com/office/drawing/2014/main" id="{66CC7428-6F79-1D8C-CBD8-7E5AC7622718}"/>
              </a:ext>
            </a:extLst>
          </p:cNvPr>
          <p:cNvSpPr txBox="1">
            <a:spLocks/>
          </p:cNvSpPr>
          <p:nvPr userDrawn="1"/>
        </p:nvSpPr>
        <p:spPr>
          <a:xfrm>
            <a:off x="351422" y="6525134"/>
            <a:ext cx="4509516" cy="294041"/>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Resource Review Board, November 4-5, 2025</a:t>
            </a:r>
          </a:p>
        </p:txBody>
      </p:sp>
    </p:spTree>
    <p:extLst>
      <p:ext uri="{BB962C8B-B14F-4D97-AF65-F5344CB8AC3E}">
        <p14:creationId xmlns:p14="http://schemas.microsoft.com/office/powerpoint/2010/main" val="5445211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7" r:id="rId4"/>
  </p:sldLayoutIdLst>
  <p:hf hdr="0" ftr="0" dt="0"/>
  <p:txStyles>
    <p:titleStyle>
      <a:lvl1pPr algn="l" defTabSz="914400" rtl="0" eaLnBrk="1" latinLnBrk="0" hangingPunct="1">
        <a:lnSpc>
          <a:spcPct val="90000"/>
        </a:lnSpc>
        <a:spcBef>
          <a:spcPct val="0"/>
        </a:spcBef>
        <a:buNone/>
        <a:defRPr sz="4000" b="1" u="none"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userDrawn="1">
          <p15:clr>
            <a:srgbClr val="F26B43"/>
          </p15:clr>
        </p15:guide>
        <p15:guide id="8" pos="3840" userDrawn="1">
          <p15:clr>
            <a:srgbClr val="F26B43"/>
          </p15:clr>
        </p15:guide>
        <p15:guide id="9" pos="360" userDrawn="1">
          <p15:clr>
            <a:srgbClr val="F26B43"/>
          </p15:clr>
        </p15:guide>
        <p15:guide id="10" orient="horz" pos="3888" userDrawn="1">
          <p15:clr>
            <a:srgbClr val="F26B43"/>
          </p15:clr>
        </p15:guide>
        <p15:guide id="11" pos="7320" userDrawn="1">
          <p15:clr>
            <a:srgbClr val="F26B43"/>
          </p15:clr>
        </p15:guide>
        <p15:guide id="12" orient="horz" pos="412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56CBC-DA70-7741-BB3F-BCDBBE052F88}"/>
              </a:ext>
            </a:extLst>
          </p:cNvPr>
          <p:cNvSpPr>
            <a:spLocks noGrp="1"/>
          </p:cNvSpPr>
          <p:nvPr>
            <p:ph type="ctrTitle"/>
          </p:nvPr>
        </p:nvSpPr>
        <p:spPr>
          <a:xfrm>
            <a:off x="482974" y="1526050"/>
            <a:ext cx="10334625" cy="660527"/>
          </a:xfrm>
        </p:spPr>
        <p:txBody>
          <a:bodyPr>
            <a:normAutofit/>
          </a:bodyPr>
          <a:lstStyle/>
          <a:p>
            <a:r>
              <a:rPr lang="en-US" sz="3600" dirty="0"/>
              <a:t>Report from the EIC Advisory Committee</a:t>
            </a:r>
          </a:p>
        </p:txBody>
      </p:sp>
      <p:sp>
        <p:nvSpPr>
          <p:cNvPr id="15" name="Text Placeholder 37">
            <a:extLst>
              <a:ext uri="{FF2B5EF4-FFF2-40B4-BE49-F238E27FC236}">
                <a16:creationId xmlns:a16="http://schemas.microsoft.com/office/drawing/2014/main" id="{C1B2002E-00D6-4CAD-A65D-64D3BAA92F63}"/>
              </a:ext>
            </a:extLst>
          </p:cNvPr>
          <p:cNvSpPr txBox="1">
            <a:spLocks/>
          </p:cNvSpPr>
          <p:nvPr/>
        </p:nvSpPr>
        <p:spPr>
          <a:xfrm>
            <a:off x="482974" y="3056556"/>
            <a:ext cx="5282825" cy="50165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800" b="1" dirty="0">
                <a:solidFill>
                  <a:schemeClr val="bg1"/>
                </a:solidFill>
              </a:rPr>
              <a:t>Jens Dilling</a:t>
            </a:r>
          </a:p>
        </p:txBody>
      </p:sp>
      <p:sp>
        <p:nvSpPr>
          <p:cNvPr id="16" name="Text Placeholder 37">
            <a:extLst>
              <a:ext uri="{FF2B5EF4-FFF2-40B4-BE49-F238E27FC236}">
                <a16:creationId xmlns:a16="http://schemas.microsoft.com/office/drawing/2014/main" id="{089BC854-B888-4A23-A414-786CF2F4989B}"/>
              </a:ext>
            </a:extLst>
          </p:cNvPr>
          <p:cNvSpPr txBox="1">
            <a:spLocks/>
          </p:cNvSpPr>
          <p:nvPr/>
        </p:nvSpPr>
        <p:spPr>
          <a:xfrm>
            <a:off x="482973" y="3532808"/>
            <a:ext cx="5282825" cy="50165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800" dirty="0">
              <a:solidFill>
                <a:schemeClr val="bg1"/>
              </a:solidFill>
            </a:endParaRPr>
          </a:p>
        </p:txBody>
      </p:sp>
      <p:sp>
        <p:nvSpPr>
          <p:cNvPr id="18" name="Text Placeholder 37">
            <a:extLst>
              <a:ext uri="{FF2B5EF4-FFF2-40B4-BE49-F238E27FC236}">
                <a16:creationId xmlns:a16="http://schemas.microsoft.com/office/drawing/2014/main" id="{86BF940C-484A-47DD-A144-785578E150B7}"/>
              </a:ext>
            </a:extLst>
          </p:cNvPr>
          <p:cNvSpPr txBox="1">
            <a:spLocks/>
          </p:cNvSpPr>
          <p:nvPr/>
        </p:nvSpPr>
        <p:spPr>
          <a:xfrm>
            <a:off x="482973" y="5001685"/>
            <a:ext cx="5282825" cy="83305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chemeClr val="bg1"/>
                </a:solidFill>
              </a:rPr>
              <a:t>EIC Resource Review Board</a:t>
            </a:r>
          </a:p>
          <a:p>
            <a:pPr marL="0" indent="0">
              <a:buNone/>
            </a:pPr>
            <a:r>
              <a:rPr lang="en-US" sz="2000" dirty="0">
                <a:solidFill>
                  <a:schemeClr val="bg1"/>
                </a:solidFill>
              </a:rPr>
              <a:t>November 4-5, 2025</a:t>
            </a:r>
          </a:p>
          <a:p>
            <a:pPr marL="0" indent="0">
              <a:buNone/>
            </a:pPr>
            <a:endParaRPr lang="en-US" sz="2000" dirty="0">
              <a:solidFill>
                <a:schemeClr val="bg1"/>
              </a:solidFill>
            </a:endParaRPr>
          </a:p>
        </p:txBody>
      </p:sp>
      <p:sp>
        <p:nvSpPr>
          <p:cNvPr id="3" name="Rectangle 2">
            <a:extLst>
              <a:ext uri="{FF2B5EF4-FFF2-40B4-BE49-F238E27FC236}">
                <a16:creationId xmlns:a16="http://schemas.microsoft.com/office/drawing/2014/main" id="{390C3096-BEF9-4C37-A974-2F117DF055CB}"/>
              </a:ext>
            </a:extLst>
          </p:cNvPr>
          <p:cNvSpPr/>
          <p:nvPr/>
        </p:nvSpPr>
        <p:spPr>
          <a:xfrm>
            <a:off x="482972" y="3473167"/>
            <a:ext cx="6096000" cy="646331"/>
          </a:xfrm>
          <a:prstGeom prst="rect">
            <a:avLst/>
          </a:prstGeom>
        </p:spPr>
        <p:txBody>
          <a:bodyPr>
            <a:spAutoFit/>
          </a:bodyPr>
          <a:lstStyle/>
          <a:p>
            <a:r>
              <a:rPr lang="en-US" dirty="0">
                <a:solidFill>
                  <a:schemeClr val="bg1"/>
                </a:solidFill>
              </a:rPr>
              <a:t>Laboratory Director</a:t>
            </a:r>
          </a:p>
          <a:p>
            <a:r>
              <a:rPr lang="en-US" dirty="0">
                <a:solidFill>
                  <a:schemeClr val="bg1"/>
                </a:solidFill>
              </a:rPr>
              <a:t>Jefferson Lab</a:t>
            </a:r>
          </a:p>
        </p:txBody>
      </p:sp>
    </p:spTree>
    <p:extLst>
      <p:ext uri="{BB962C8B-B14F-4D97-AF65-F5344CB8AC3E}">
        <p14:creationId xmlns:p14="http://schemas.microsoft.com/office/powerpoint/2010/main" val="224675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FCCA763-6E7E-5660-77BC-7C88D518AF17}"/>
              </a:ext>
            </a:extLst>
          </p:cNvPr>
          <p:cNvSpPr>
            <a:spLocks noGrp="1"/>
          </p:cNvSpPr>
          <p:nvPr>
            <p:ph type="sldNum" sz="quarter" idx="4"/>
          </p:nvPr>
        </p:nvSpPr>
        <p:spPr/>
        <p:txBody>
          <a:bodyPr/>
          <a:lstStyle/>
          <a:p>
            <a:pPr algn="ctr"/>
            <a:fld id="{933A556B-7C63-244D-9B7C-B0EA8042B330}" type="slidenum">
              <a:rPr lang="en-US" b="1" smtClean="0"/>
              <a:pPr algn="ctr"/>
              <a:t>2</a:t>
            </a:fld>
            <a:endParaRPr lang="en-US" b="1" dirty="0"/>
          </a:p>
        </p:txBody>
      </p:sp>
      <p:sp>
        <p:nvSpPr>
          <p:cNvPr id="5" name="Title 4">
            <a:extLst>
              <a:ext uri="{FF2B5EF4-FFF2-40B4-BE49-F238E27FC236}">
                <a16:creationId xmlns:a16="http://schemas.microsoft.com/office/drawing/2014/main" id="{5AF08AF0-DBDD-06F1-0FAF-C6E8550815A8}"/>
              </a:ext>
            </a:extLst>
          </p:cNvPr>
          <p:cNvSpPr>
            <a:spLocks noGrp="1"/>
          </p:cNvSpPr>
          <p:nvPr>
            <p:ph type="title"/>
          </p:nvPr>
        </p:nvSpPr>
        <p:spPr/>
        <p:txBody>
          <a:bodyPr/>
          <a:lstStyle/>
          <a:p>
            <a:r>
              <a:rPr lang="en-US" dirty="0"/>
              <a:t>Outline</a:t>
            </a:r>
          </a:p>
        </p:txBody>
      </p:sp>
      <p:sp>
        <p:nvSpPr>
          <p:cNvPr id="6" name="Content Placeholder 5">
            <a:extLst>
              <a:ext uri="{FF2B5EF4-FFF2-40B4-BE49-F238E27FC236}">
                <a16:creationId xmlns:a16="http://schemas.microsoft.com/office/drawing/2014/main" id="{9744A9F9-944D-5880-3F0F-9FAC5E0F391F}"/>
              </a:ext>
            </a:extLst>
          </p:cNvPr>
          <p:cNvSpPr>
            <a:spLocks noGrp="1"/>
          </p:cNvSpPr>
          <p:nvPr>
            <p:ph idx="1"/>
          </p:nvPr>
        </p:nvSpPr>
        <p:spPr>
          <a:xfrm>
            <a:off x="462579" y="996071"/>
            <a:ext cx="11499925" cy="4865858"/>
          </a:xfrm>
        </p:spPr>
        <p:txBody>
          <a:bodyPr vert="horz" lIns="91440" tIns="45720" rIns="91440" bIns="45720" rtlCol="0" anchor="t">
            <a:normAutofit/>
          </a:bodyPr>
          <a:lstStyle/>
          <a:p>
            <a:endParaRPr lang="en-US" dirty="0"/>
          </a:p>
          <a:p>
            <a:r>
              <a:rPr lang="en-US" dirty="0"/>
              <a:t>Overview</a:t>
            </a:r>
          </a:p>
          <a:p>
            <a:pPr marL="0" indent="0">
              <a:buNone/>
            </a:pPr>
            <a:endParaRPr lang="en-US" dirty="0"/>
          </a:p>
          <a:p>
            <a:r>
              <a:rPr lang="en-US" dirty="0"/>
              <a:t>Highlights from the EIC Advisory Board Meeting on Oct. </a:t>
            </a:r>
            <a:r>
              <a:rPr lang="en-US"/>
              <a:t>10 </a:t>
            </a:r>
            <a:endParaRPr lang="en-US" dirty="0"/>
          </a:p>
          <a:p>
            <a:pPr marL="0" indent="0">
              <a:buNone/>
            </a:pPr>
            <a:endParaRPr lang="en-US" dirty="0"/>
          </a:p>
          <a:p>
            <a:r>
              <a:rPr lang="en-US" dirty="0"/>
              <a:t>Goal for the next Advisory Board Meeting</a:t>
            </a:r>
          </a:p>
          <a:p>
            <a:pPr marL="0" indent="0">
              <a:buNone/>
            </a:pPr>
            <a:endParaRPr lang="en-US" dirty="0"/>
          </a:p>
        </p:txBody>
      </p:sp>
    </p:spTree>
    <p:extLst>
      <p:ext uri="{BB962C8B-B14F-4D97-AF65-F5344CB8AC3E}">
        <p14:creationId xmlns:p14="http://schemas.microsoft.com/office/powerpoint/2010/main" val="1713646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800AEC-80BC-4784-8C2F-ECB99900CA3B}"/>
              </a:ext>
            </a:extLst>
          </p:cNvPr>
          <p:cNvSpPr>
            <a:spLocks noGrp="1"/>
          </p:cNvSpPr>
          <p:nvPr>
            <p:ph type="sldNum" sz="quarter" idx="4"/>
          </p:nvPr>
        </p:nvSpPr>
        <p:spPr/>
        <p:txBody>
          <a:bodyPr/>
          <a:lstStyle/>
          <a:p>
            <a:fld id="{933A556B-7C63-244D-9B7C-B0EA8042B330}" type="slidenum">
              <a:rPr lang="en-US" smtClean="0"/>
              <a:pPr/>
              <a:t>3</a:t>
            </a:fld>
            <a:endParaRPr lang="en-US" dirty="0"/>
          </a:p>
        </p:txBody>
      </p:sp>
      <p:sp>
        <p:nvSpPr>
          <p:cNvPr id="3" name="Title 2">
            <a:extLst>
              <a:ext uri="{FF2B5EF4-FFF2-40B4-BE49-F238E27FC236}">
                <a16:creationId xmlns:a16="http://schemas.microsoft.com/office/drawing/2014/main" id="{B97305AE-FEFB-421F-B01B-7DF56BE3D93B}"/>
              </a:ext>
            </a:extLst>
          </p:cNvPr>
          <p:cNvSpPr>
            <a:spLocks noGrp="1"/>
          </p:cNvSpPr>
          <p:nvPr>
            <p:ph type="title"/>
          </p:nvPr>
        </p:nvSpPr>
        <p:spPr/>
        <p:txBody>
          <a:bodyPr/>
          <a:lstStyle/>
          <a:p>
            <a:r>
              <a:rPr lang="en-US" dirty="0"/>
              <a:t>EIC Advisory Board (AB) Overview</a:t>
            </a:r>
          </a:p>
        </p:txBody>
      </p:sp>
      <p:sp>
        <p:nvSpPr>
          <p:cNvPr id="5" name="Rectangle 4">
            <a:extLst>
              <a:ext uri="{FF2B5EF4-FFF2-40B4-BE49-F238E27FC236}">
                <a16:creationId xmlns:a16="http://schemas.microsoft.com/office/drawing/2014/main" id="{6A38D47E-B160-4BCF-B826-8483F399FF9E}"/>
              </a:ext>
            </a:extLst>
          </p:cNvPr>
          <p:cNvSpPr/>
          <p:nvPr/>
        </p:nvSpPr>
        <p:spPr>
          <a:xfrm>
            <a:off x="397933" y="1091949"/>
            <a:ext cx="11053716" cy="4801314"/>
          </a:xfrm>
          <a:prstGeom prst="rect">
            <a:avLst/>
          </a:prstGeom>
        </p:spPr>
        <p:txBody>
          <a:bodyPr wrap="square">
            <a:spAutoFit/>
          </a:bodyPr>
          <a:lstStyle/>
          <a:p>
            <a:r>
              <a:rPr lang="en-US" b="1" dirty="0"/>
              <a:t>Chair: </a:t>
            </a:r>
            <a:r>
              <a:rPr lang="en-US" dirty="0"/>
              <a:t>Jens Dilling, Laboratory Director, </a:t>
            </a:r>
            <a:r>
              <a:rPr lang="en-US" dirty="0" err="1"/>
              <a:t>JLab</a:t>
            </a:r>
            <a:r>
              <a:rPr lang="en-US" dirty="0"/>
              <a:t> </a:t>
            </a:r>
            <a:endParaRPr lang="en-US" b="1" dirty="0"/>
          </a:p>
          <a:p>
            <a:endParaRPr lang="en-US" b="1" dirty="0"/>
          </a:p>
          <a:p>
            <a:r>
              <a:rPr lang="en-US" b="1" dirty="0"/>
              <a:t>Purpose: </a:t>
            </a:r>
            <a:r>
              <a:rPr lang="en-US" dirty="0"/>
              <a:t>To provide guidance and advice to the BNL Director on the design and construction of the EIC accelerator facility and on the efforts to establish partnerships, international and domestic, with institutions collaborating on the facility. The EAB provides a forum for high-level planning, communication, coordination, and resolution of issues affecting the EIC facility, appropriate at the level of the Laboratory Directors. The EAB will consider issues affecting the scope and/or resource allocations at BNL and the participant institutions.</a:t>
            </a:r>
          </a:p>
          <a:p>
            <a:endParaRPr lang="en-US" dirty="0"/>
          </a:p>
          <a:p>
            <a:r>
              <a:rPr lang="en-US" b="1" dirty="0"/>
              <a:t>Membership: </a:t>
            </a:r>
            <a:r>
              <a:rPr lang="en-US" dirty="0"/>
              <a:t>Includes Laboratory Directors (or senior leadership) of institutions participating in the design and construction of the EIC accelerator facility. Board members may also include leaders of institutions with common accelerator Science and Technology interests</a:t>
            </a:r>
          </a:p>
          <a:p>
            <a:endParaRPr lang="en-US" b="1" dirty="0"/>
          </a:p>
          <a:p>
            <a:r>
              <a:rPr lang="en-US" b="1" dirty="0"/>
              <a:t>Participating Institutions: </a:t>
            </a:r>
            <a:r>
              <a:rPr lang="en-US" dirty="0"/>
              <a:t>ANL, CERN, FNAL, IN2P3, INFN, IRFU-Saclay, </a:t>
            </a:r>
            <a:r>
              <a:rPr lang="en-US" dirty="0" err="1"/>
              <a:t>JLab</a:t>
            </a:r>
            <a:r>
              <a:rPr lang="en-US" dirty="0"/>
              <a:t>, LBNL, ORNL, TRIUMF, STFC</a:t>
            </a:r>
          </a:p>
          <a:p>
            <a:endParaRPr lang="en-US" b="1" dirty="0"/>
          </a:p>
          <a:p>
            <a:r>
              <a:rPr lang="en-US" b="1" dirty="0"/>
              <a:t>Frequency: </a:t>
            </a:r>
            <a:r>
              <a:rPr lang="en-US" dirty="0"/>
              <a:t>Meets 3-4 times annually </a:t>
            </a:r>
          </a:p>
        </p:txBody>
      </p:sp>
    </p:spTree>
    <p:extLst>
      <p:ext uri="{BB962C8B-B14F-4D97-AF65-F5344CB8AC3E}">
        <p14:creationId xmlns:p14="http://schemas.microsoft.com/office/powerpoint/2010/main" val="1271699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DD671-511A-B21C-94F6-7E870CB3B4C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ADAFD48-98B8-46DE-F20D-1B53591CDE93}"/>
              </a:ext>
            </a:extLst>
          </p:cNvPr>
          <p:cNvSpPr>
            <a:spLocks noGrp="1"/>
          </p:cNvSpPr>
          <p:nvPr>
            <p:ph type="sldNum" sz="quarter" idx="4"/>
          </p:nvPr>
        </p:nvSpPr>
        <p:spPr/>
        <p:txBody>
          <a:bodyPr/>
          <a:lstStyle/>
          <a:p>
            <a:fld id="{933A556B-7C63-244D-9B7C-B0EA8042B330}" type="slidenum">
              <a:rPr lang="en-US" smtClean="0"/>
              <a:pPr/>
              <a:t>4</a:t>
            </a:fld>
            <a:endParaRPr lang="en-US" dirty="0"/>
          </a:p>
        </p:txBody>
      </p:sp>
      <p:sp>
        <p:nvSpPr>
          <p:cNvPr id="3" name="Title 2">
            <a:extLst>
              <a:ext uri="{FF2B5EF4-FFF2-40B4-BE49-F238E27FC236}">
                <a16:creationId xmlns:a16="http://schemas.microsoft.com/office/drawing/2014/main" id="{917C448F-0808-A369-5C61-8DAB64504A7C}"/>
              </a:ext>
            </a:extLst>
          </p:cNvPr>
          <p:cNvSpPr>
            <a:spLocks noGrp="1"/>
          </p:cNvSpPr>
          <p:nvPr>
            <p:ph type="title"/>
          </p:nvPr>
        </p:nvSpPr>
        <p:spPr>
          <a:xfrm>
            <a:off x="462579" y="0"/>
            <a:ext cx="11729421" cy="825178"/>
          </a:xfrm>
        </p:spPr>
        <p:txBody>
          <a:bodyPr>
            <a:normAutofit fontScale="90000"/>
          </a:bodyPr>
          <a:lstStyle/>
          <a:p>
            <a:r>
              <a:rPr lang="en-US" dirty="0"/>
              <a:t>Highlights from the Oct. 10, 2025 EIC AB Meeting </a:t>
            </a:r>
          </a:p>
        </p:txBody>
      </p:sp>
      <p:sp>
        <p:nvSpPr>
          <p:cNvPr id="4" name="Content Placeholder 3">
            <a:extLst>
              <a:ext uri="{FF2B5EF4-FFF2-40B4-BE49-F238E27FC236}">
                <a16:creationId xmlns:a16="http://schemas.microsoft.com/office/drawing/2014/main" id="{DF60F6FB-6EE1-F127-306D-129C5A0E6B0F}"/>
              </a:ext>
            </a:extLst>
          </p:cNvPr>
          <p:cNvSpPr>
            <a:spLocks noGrp="1"/>
          </p:cNvSpPr>
          <p:nvPr>
            <p:ph idx="1"/>
          </p:nvPr>
        </p:nvSpPr>
        <p:spPr>
          <a:xfrm>
            <a:off x="462579" y="975364"/>
            <a:ext cx="11289539" cy="5157421"/>
          </a:xfrm>
        </p:spPr>
        <p:txBody>
          <a:bodyPr>
            <a:normAutofit/>
          </a:bodyPr>
          <a:lstStyle/>
          <a:p>
            <a:pPr marL="0" indent="0">
              <a:buNone/>
            </a:pPr>
            <a:r>
              <a:rPr lang="en-US" b="1" dirty="0">
                <a:solidFill>
                  <a:schemeClr val="bg2">
                    <a:lumMod val="75000"/>
                  </a:schemeClr>
                </a:solidFill>
              </a:rPr>
              <a:t>Topics Covered:</a:t>
            </a:r>
            <a:endParaRPr lang="en-US" dirty="0">
              <a:solidFill>
                <a:schemeClr val="bg2">
                  <a:lumMod val="75000"/>
                </a:schemeClr>
              </a:solidFill>
            </a:endParaRPr>
          </a:p>
          <a:p>
            <a:pPr lvl="1"/>
            <a:r>
              <a:rPr lang="en-US" dirty="0"/>
              <a:t>DOE review results of RHIC operations and R&amp;R (Sept. 8-10, 2025) and plans for staffing transition to EIC.</a:t>
            </a:r>
          </a:p>
          <a:p>
            <a:pPr lvl="1"/>
            <a:r>
              <a:rPr lang="en-US" dirty="0"/>
              <a:t>Funding considerations and strategies for cost optimization.</a:t>
            </a:r>
          </a:p>
          <a:p>
            <a:pPr lvl="1"/>
            <a:r>
              <a:rPr lang="en-US" dirty="0"/>
              <a:t>Guidance requested from the Board on impacts to TPC (Total Project Cost) under constrained funding.</a:t>
            </a:r>
          </a:p>
          <a:p>
            <a:pPr lvl="1"/>
            <a:r>
              <a:rPr lang="en-US" dirty="0"/>
              <a:t>EIC Project update by Jim Yeck: subproject delivery strategy, DOE review outcomes, baseline readiness assessments.</a:t>
            </a:r>
          </a:p>
          <a:p>
            <a:pPr marL="0" indent="0">
              <a:buNone/>
            </a:pPr>
            <a:r>
              <a:rPr lang="en-US" b="1" dirty="0">
                <a:solidFill>
                  <a:schemeClr val="bg2">
                    <a:lumMod val="75000"/>
                  </a:schemeClr>
                </a:solidFill>
              </a:rPr>
              <a:t>Action Items:</a:t>
            </a:r>
            <a:endParaRPr lang="en-US" dirty="0">
              <a:solidFill>
                <a:schemeClr val="bg2">
                  <a:lumMod val="75000"/>
                </a:schemeClr>
              </a:solidFill>
            </a:endParaRPr>
          </a:p>
          <a:p>
            <a:pPr lvl="1"/>
            <a:r>
              <a:rPr lang="en-US" dirty="0"/>
              <a:t>Engage external experts to review major cost driver.</a:t>
            </a:r>
          </a:p>
          <a:p>
            <a:pPr lvl="1"/>
            <a:r>
              <a:rPr lang="en-US" dirty="0"/>
              <a:t>Strengthen engagement with the broader scientific community.</a:t>
            </a:r>
          </a:p>
          <a:p>
            <a:pPr lvl="1"/>
            <a:r>
              <a:rPr lang="en-US" dirty="0"/>
              <a:t>Organize a Project Strategy Workshop in December 2025.</a:t>
            </a:r>
          </a:p>
          <a:p>
            <a:pPr marL="0" indent="0">
              <a:buNone/>
            </a:pPr>
            <a:endParaRPr lang="en-US" b="1" dirty="0"/>
          </a:p>
        </p:txBody>
      </p:sp>
    </p:spTree>
    <p:extLst>
      <p:ext uri="{BB962C8B-B14F-4D97-AF65-F5344CB8AC3E}">
        <p14:creationId xmlns:p14="http://schemas.microsoft.com/office/powerpoint/2010/main" val="757071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D61112-F3F7-791C-D507-F4E028A78C47}"/>
              </a:ext>
            </a:extLst>
          </p:cNvPr>
          <p:cNvSpPr>
            <a:spLocks noGrp="1"/>
          </p:cNvSpPr>
          <p:nvPr>
            <p:ph type="sldNum" sz="quarter" idx="4"/>
          </p:nvPr>
        </p:nvSpPr>
        <p:spPr/>
        <p:txBody>
          <a:bodyPr/>
          <a:lstStyle/>
          <a:p>
            <a:fld id="{933A556B-7C63-244D-9B7C-B0EA8042B330}" type="slidenum">
              <a:rPr lang="en-US" smtClean="0"/>
              <a:pPr/>
              <a:t>5</a:t>
            </a:fld>
            <a:endParaRPr lang="en-US" dirty="0"/>
          </a:p>
        </p:txBody>
      </p:sp>
      <p:sp>
        <p:nvSpPr>
          <p:cNvPr id="3" name="Title 2">
            <a:extLst>
              <a:ext uri="{FF2B5EF4-FFF2-40B4-BE49-F238E27FC236}">
                <a16:creationId xmlns:a16="http://schemas.microsoft.com/office/drawing/2014/main" id="{DAD3B40F-4B05-A6E8-D3C4-7EC8A0F0BBB1}"/>
              </a:ext>
            </a:extLst>
          </p:cNvPr>
          <p:cNvSpPr>
            <a:spLocks noGrp="1"/>
          </p:cNvSpPr>
          <p:nvPr>
            <p:ph type="title"/>
          </p:nvPr>
        </p:nvSpPr>
        <p:spPr/>
        <p:txBody>
          <a:bodyPr/>
          <a:lstStyle/>
          <a:p>
            <a:r>
              <a:rPr lang="en-US" dirty="0"/>
              <a:t>Goal for the next EIC AB Meeting</a:t>
            </a:r>
          </a:p>
        </p:txBody>
      </p:sp>
      <p:sp>
        <p:nvSpPr>
          <p:cNvPr id="4" name="Content Placeholder 3">
            <a:extLst>
              <a:ext uri="{FF2B5EF4-FFF2-40B4-BE49-F238E27FC236}">
                <a16:creationId xmlns:a16="http://schemas.microsoft.com/office/drawing/2014/main" id="{BF2AB1DB-ABB5-33C6-7486-C85A1AC4A055}"/>
              </a:ext>
            </a:extLst>
          </p:cNvPr>
          <p:cNvSpPr>
            <a:spLocks noGrp="1"/>
          </p:cNvSpPr>
          <p:nvPr>
            <p:ph idx="1"/>
          </p:nvPr>
        </p:nvSpPr>
        <p:spPr>
          <a:xfrm>
            <a:off x="462579" y="975365"/>
            <a:ext cx="11499925" cy="5144880"/>
          </a:xfrm>
        </p:spPr>
        <p:txBody>
          <a:bodyPr>
            <a:normAutofit fontScale="92500" lnSpcReduction="20000"/>
          </a:bodyPr>
          <a:lstStyle/>
          <a:p>
            <a:pPr marL="0" indent="0">
              <a:buNone/>
            </a:pPr>
            <a:r>
              <a:rPr lang="en-US" b="1" dirty="0">
                <a:solidFill>
                  <a:schemeClr val="bg2">
                    <a:lumMod val="75000"/>
                  </a:schemeClr>
                </a:solidFill>
              </a:rPr>
              <a:t>Optimize Cost </a:t>
            </a:r>
            <a:endParaRPr lang="en-US" dirty="0">
              <a:solidFill>
                <a:schemeClr val="bg2">
                  <a:lumMod val="75000"/>
                </a:schemeClr>
              </a:solidFill>
            </a:endParaRPr>
          </a:p>
          <a:p>
            <a:pPr lvl="1"/>
            <a:r>
              <a:rPr lang="en-US" dirty="0"/>
              <a:t>Continue engaging external experts to review major cost drivers, especially for the Accelerator subproject.</a:t>
            </a:r>
          </a:p>
          <a:p>
            <a:pPr lvl="1"/>
            <a:r>
              <a:rPr lang="en-US" dirty="0"/>
              <a:t>Engage on optimization of system engineering and integration efforts to improve cost efficiencies.</a:t>
            </a:r>
          </a:p>
          <a:p>
            <a:pPr marL="0" indent="0">
              <a:buNone/>
            </a:pPr>
            <a:r>
              <a:rPr lang="en-US" b="1" dirty="0">
                <a:solidFill>
                  <a:schemeClr val="bg2">
                    <a:lumMod val="75000"/>
                  </a:schemeClr>
                </a:solidFill>
              </a:rPr>
              <a:t>Strengthen Scientific Community Engagement</a:t>
            </a:r>
            <a:endParaRPr lang="en-US" dirty="0">
              <a:solidFill>
                <a:schemeClr val="bg2">
                  <a:lumMod val="75000"/>
                </a:schemeClr>
              </a:solidFill>
            </a:endParaRPr>
          </a:p>
          <a:p>
            <a:pPr lvl="1"/>
            <a:r>
              <a:rPr lang="en-US" dirty="0"/>
              <a:t>Develop strategies to enhance engagement with the broader scientific community, focusing on partnerships with other national laboratories.</a:t>
            </a:r>
          </a:p>
          <a:p>
            <a:pPr marL="0" indent="0">
              <a:buNone/>
            </a:pPr>
            <a:r>
              <a:rPr lang="en-US" b="1" dirty="0">
                <a:solidFill>
                  <a:schemeClr val="bg2">
                    <a:lumMod val="75000"/>
                  </a:schemeClr>
                </a:solidFill>
              </a:rPr>
              <a:t>Prepare for Project Reviews</a:t>
            </a:r>
            <a:endParaRPr lang="en-US" dirty="0">
              <a:solidFill>
                <a:schemeClr val="bg2">
                  <a:lumMod val="75000"/>
                </a:schemeClr>
              </a:solidFill>
            </a:endParaRPr>
          </a:p>
          <a:p>
            <a:pPr lvl="1"/>
            <a:r>
              <a:rPr lang="en-US" dirty="0"/>
              <a:t>Organize and finalize plans for the December 2025 Project Strategy Workshop, ensuring broad international representation.</a:t>
            </a:r>
          </a:p>
          <a:p>
            <a:pPr lvl="1"/>
            <a:r>
              <a:rPr lang="en-US" dirty="0"/>
              <a:t>Engage to address recommendations from DOE reviews and ensure readiness for the Independent Project Review in March 2026.</a:t>
            </a:r>
          </a:p>
          <a:p>
            <a:pPr marL="0" indent="0">
              <a:buNone/>
            </a:pPr>
            <a:r>
              <a:rPr lang="en-US" b="1" dirty="0">
                <a:solidFill>
                  <a:schemeClr val="bg2">
                    <a:lumMod val="75000"/>
                  </a:schemeClr>
                </a:solidFill>
              </a:rPr>
              <a:t>Drive AI learning</a:t>
            </a:r>
            <a:endParaRPr lang="en-US" dirty="0">
              <a:solidFill>
                <a:schemeClr val="bg2">
                  <a:lumMod val="75000"/>
                </a:schemeClr>
              </a:solidFill>
            </a:endParaRPr>
          </a:p>
          <a:p>
            <a:pPr lvl="1"/>
            <a:r>
              <a:rPr lang="en-US" dirty="0"/>
              <a:t>EIC to be at the forefront of AI learning (how to demonstrate and formalize?)</a:t>
            </a:r>
          </a:p>
          <a:p>
            <a:pPr marL="0" indent="0">
              <a:buNone/>
            </a:pPr>
            <a:r>
              <a:rPr lang="en-US" b="1" dirty="0">
                <a:solidFill>
                  <a:schemeClr val="bg2">
                    <a:lumMod val="75000"/>
                  </a:schemeClr>
                </a:solidFill>
              </a:rPr>
              <a:t>Maintain DOE Alignment</a:t>
            </a:r>
            <a:endParaRPr lang="en-US" dirty="0">
              <a:solidFill>
                <a:schemeClr val="bg2">
                  <a:lumMod val="75000"/>
                </a:schemeClr>
              </a:solidFill>
            </a:endParaRPr>
          </a:p>
          <a:p>
            <a:pPr lvl="1"/>
            <a:r>
              <a:rPr lang="en-US" dirty="0"/>
              <a:t>Engage to continue effective collaboration with DOE on Mission Needs and finalize Key Performance Parameters (KPPs).</a:t>
            </a:r>
          </a:p>
          <a:p>
            <a:pPr lvl="1"/>
            <a:r>
              <a:rPr lang="en-US" dirty="0"/>
              <a:t>Initiate conversations with HEP.</a:t>
            </a:r>
          </a:p>
        </p:txBody>
      </p:sp>
    </p:spTree>
    <p:extLst>
      <p:ext uri="{BB962C8B-B14F-4D97-AF65-F5344CB8AC3E}">
        <p14:creationId xmlns:p14="http://schemas.microsoft.com/office/powerpoint/2010/main" val="57565888"/>
      </p:ext>
    </p:extLst>
  </p:cSld>
  <p:clrMapOvr>
    <a:masterClrMapping/>
  </p:clrMapOvr>
</p:sld>
</file>

<file path=ppt/theme/theme1.xml><?xml version="1.0" encoding="utf-8"?>
<a:theme xmlns:a="http://schemas.openxmlformats.org/drawingml/2006/main" name="BNL">
  <a:themeElements>
    <a:clrScheme name="BNL_NSLS-II">
      <a:dk1>
        <a:srgbClr val="000000"/>
      </a:dk1>
      <a:lt1>
        <a:srgbClr val="FFFFFF"/>
      </a:lt1>
      <a:dk2>
        <a:srgbClr val="105B78"/>
      </a:dk2>
      <a:lt2>
        <a:srgbClr val="00ACDB"/>
      </a:lt2>
      <a:accent1>
        <a:srgbClr val="B2D33A"/>
      </a:accent1>
      <a:accent2>
        <a:srgbClr val="F68A1F"/>
      </a:accent2>
      <a:accent3>
        <a:srgbClr val="B62466"/>
      </a:accent3>
      <a:accent4>
        <a:srgbClr val="FFCC33"/>
      </a:accent4>
      <a:accent5>
        <a:srgbClr val="DA3525"/>
      </a:accent5>
      <a:accent6>
        <a:srgbClr val="50489D"/>
      </a:accent6>
      <a:hlink>
        <a:srgbClr val="4881C3"/>
      </a:hlink>
      <a:folHlink>
        <a:srgbClr val="24B574"/>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D-3B Page Turn-J. Yeck" id="{4DBB1704-266C-4C24-B124-620E3AE71FC2}" vid="{93C3F5E3-F49F-4F78-B248-132842FDA2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2626a30e-e30c-49d2-b28e-4b15466de7c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FCCE15F5A724E4995E449CDD4BB4BEB" ma:contentTypeVersion="16" ma:contentTypeDescription="Create a new document." ma:contentTypeScope="" ma:versionID="df39aab048401381d722d14d756f3461">
  <xsd:schema xmlns:xsd="http://www.w3.org/2001/XMLSchema" xmlns:xs="http://www.w3.org/2001/XMLSchema" xmlns:p="http://schemas.microsoft.com/office/2006/metadata/properties" xmlns:ns3="2626a30e-e30c-49d2-b28e-4b15466de7c6" xmlns:ns4="77586f14-e94f-440a-8709-25c562d20f3f" targetNamespace="http://schemas.microsoft.com/office/2006/metadata/properties" ma:root="true" ma:fieldsID="f2868fa278289ec3f5fdba9f553f1872" ns3:_="" ns4:_="">
    <xsd:import namespace="2626a30e-e30c-49d2-b28e-4b15466de7c6"/>
    <xsd:import namespace="77586f14-e94f-440a-8709-25c562d20f3f"/>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BillingMetadata"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26a30e-e30c-49d2-b28e-4b15466de7c6"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586f14-e94f-440a-8709-25c562d20f3f"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element name="SharingHintHash" ma:index="1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E22D85F-60BA-4A51-A1DF-FC43A3B6C642}">
  <ds:schemaRefs>
    <ds:schemaRef ds:uri="http://schemas.microsoft.com/sharepoint/v3/contenttype/forms"/>
  </ds:schemaRefs>
</ds:datastoreItem>
</file>

<file path=customXml/itemProps2.xml><?xml version="1.0" encoding="utf-8"?>
<ds:datastoreItem xmlns:ds="http://schemas.openxmlformats.org/officeDocument/2006/customXml" ds:itemID="{B9E88647-562A-460A-88A0-13D05ABABF01}">
  <ds:schemaRefs>
    <ds:schemaRef ds:uri="http://purl.org/dc/dcmitype/"/>
    <ds:schemaRef ds:uri="http://purl.org/dc/terms/"/>
    <ds:schemaRef ds:uri="2626a30e-e30c-49d2-b28e-4b15466de7c6"/>
    <ds:schemaRef ds:uri="http://schemas.openxmlformats.org/package/2006/metadata/core-properties"/>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77586f14-e94f-440a-8709-25c562d20f3f"/>
    <ds:schemaRef ds:uri="http://purl.org/dc/elements/1.1/"/>
  </ds:schemaRefs>
</ds:datastoreItem>
</file>

<file path=customXml/itemProps3.xml><?xml version="1.0" encoding="utf-8"?>
<ds:datastoreItem xmlns:ds="http://schemas.openxmlformats.org/officeDocument/2006/customXml" ds:itemID="{F914C6A4-059B-4B69-91D0-93ABFCA7FD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26a30e-e30c-49d2-b28e-4b15466de7c6"/>
    <ds:schemaRef ds:uri="77586f14-e94f-440a-8709-25c562d20f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CD-3B Project Overview- Page Turn-J. Yeck</Template>
  <TotalTime>4154</TotalTime>
  <Words>480</Words>
  <Application>Microsoft Office PowerPoint</Application>
  <PresentationFormat>Widescreen</PresentationFormat>
  <Paragraphs>51</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BNL</vt:lpstr>
      <vt:lpstr>Report from the EIC Advisory Committee</vt:lpstr>
      <vt:lpstr>Outline</vt:lpstr>
      <vt:lpstr>EIC Advisory Board (AB) Overview</vt:lpstr>
      <vt:lpstr>Highlights from the Oct. 10, 2025 EIC AB Meeting </vt:lpstr>
      <vt:lpstr>Goal for the next EIC AB Meeting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Overview</dc:title>
  <dc:subject/>
  <dc:creator>Petrone, Alyssa</dc:creator>
  <cp:keywords/>
  <dc:description/>
  <cp:lastModifiedBy>Jens Dilling</cp:lastModifiedBy>
  <cp:revision>271</cp:revision>
  <dcterms:created xsi:type="dcterms:W3CDTF">2024-09-26T19:03:28Z</dcterms:created>
  <dcterms:modified xsi:type="dcterms:W3CDTF">2025-11-03T13:06:29Z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0x0101008FCCE15F5A724E4995E449CDD4BB4BEB</vt:lpwstr>
  </property>
  <property fmtid="{D5CDD505-2E9C-101B-9397-08002B2CF9AE}" pid="3" name="MediaServiceImageTags">
    <vt:lpwstr/>
  </property>
  <property fmtid="{D5CDD505-2E9C-101B-9397-08002B2CF9AE}" pid="4" name="Order">
    <vt:lpwstr>9800.00000000000</vt:lpwstr>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lpwstr/>
  </property>
</Properties>
</file>