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343" r:id="rId5"/>
    <p:sldId id="2147375442" r:id="rId6"/>
    <p:sldId id="5760" r:id="rId7"/>
    <p:sldId id="293" r:id="rId8"/>
    <p:sldId id="2147375441" r:id="rId9"/>
    <p:sldId id="2147375405" r:id="rId10"/>
    <p:sldId id="2147375438" r:id="rId11"/>
    <p:sldId id="301" r:id="rId12"/>
    <p:sldId id="302" r:id="rId13"/>
    <p:sldId id="2147375437" r:id="rId14"/>
    <p:sldId id="2147375411" r:id="rId15"/>
    <p:sldId id="2089" r:id="rId16"/>
    <p:sldId id="2147375404" r:id="rId17"/>
    <p:sldId id="297" r:id="rId18"/>
    <p:sldId id="2147375439" r:id="rId19"/>
    <p:sldId id="779" r:id="rId20"/>
    <p:sldId id="763" r:id="rId21"/>
    <p:sldId id="3923" r:id="rId22"/>
    <p:sldId id="5751" r:id="rId23"/>
    <p:sldId id="2147375440" r:id="rId24"/>
    <p:sldId id="5795" r:id="rId25"/>
    <p:sldId id="2147375436" r:id="rId26"/>
    <p:sldId id="262" r:id="rId27"/>
    <p:sldId id="292" r:id="rId28"/>
    <p:sldId id="5755" r:id="rId29"/>
  </p:sldIdLst>
  <p:sldSz cx="12192000" cy="6858000"/>
  <p:notesSz cx="6950075" cy="9236075"/>
  <p:embeddedFontLst>
    <p:embeddedFont>
      <p:font typeface="Comic Sans MS" panose="030F0702030302020204" pitchFamily="66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FF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5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r>
              <a:rPr lang="en-US"/>
              <a:t>Ferdinand Willeke, Accelerator and CD3A status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r>
              <a:rPr lang="en-US"/>
              <a:t>Ferdinand Willeke, Accelerator and CD3A status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Ferdinand Willeke, Accelerator and CD3A status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3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3868f8fcd_1_74:notes"/>
          <p:cNvSpPr txBox="1">
            <a:spLocks noGrp="1"/>
          </p:cNvSpPr>
          <p:nvPr>
            <p:ph type="body" idx="1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endParaRPr/>
          </a:p>
        </p:txBody>
      </p:sp>
      <p:sp>
        <p:nvSpPr>
          <p:cNvPr id="126" name="Google Shape;126;g2c3868f8fc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0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C2290-57C5-783A-93BC-83B9EC0BC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9A9DA-2F3A-3342-9769-9B7D3C3677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40CDDA-9526-327F-E161-C4CA402E5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D5861A-D178-D2A1-1A37-B3C9BA5A98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8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E3F28-CE51-D395-DABA-55EC4F83F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D5013-492E-B4F0-B36B-6BEE582E0D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C362B-7BB7-D356-6C96-A7872960E6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CFA9E-3B39-6740-1182-343609721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01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SC-x Identifier</a:t>
            </a:r>
          </a:p>
          <a:p>
            <a:r>
              <a:rPr lang="en-US"/>
              <a:t>EIC CD-3A Review</a:t>
            </a:r>
          </a:p>
          <a:p>
            <a:r>
              <a:rPr lang="en-US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1" y="0"/>
            <a:ext cx="8229600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L2 Scope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B1CA04-87E2-D953-3DF8-10B743CAB7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38236" y="0"/>
            <a:ext cx="2514600" cy="814388"/>
          </a:xfrm>
        </p:spPr>
        <p:txBody>
          <a:bodyPr/>
          <a:lstStyle>
            <a:lvl1pPr marL="0" indent="0" algn="r">
              <a:buFontTx/>
              <a:buNone/>
              <a:defRPr b="1"/>
            </a:lvl1pPr>
          </a:lstStyle>
          <a:p>
            <a:pPr lvl="0"/>
            <a:r>
              <a:rPr lang="en-US"/>
              <a:t>Accelerator</a:t>
            </a:r>
          </a:p>
          <a:p>
            <a:pPr lvl="0"/>
            <a:r>
              <a:rPr lang="en-US"/>
              <a:t>SC-x Breakout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EACF-4276-290B-9B2F-314CC8D8D2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63035" y="5576840"/>
            <a:ext cx="7315200" cy="685800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Breakout Session Reference</a:t>
            </a:r>
          </a:p>
        </p:txBody>
      </p:sp>
    </p:spTree>
    <p:extLst>
      <p:ext uri="{BB962C8B-B14F-4D97-AF65-F5344CB8AC3E}">
        <p14:creationId xmlns:p14="http://schemas.microsoft.com/office/powerpoint/2010/main" val="178955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8916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39662836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051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84639" y="6492875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C26E3D-943D-5D33-8717-659567690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891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9E28F-0508-9961-9A70-DAEE981E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932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1CBE-0BDC-FAF6-A30B-32A159F7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843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0AA83-7E83-4FB5-3DDF-745DA400A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317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2534C-C126-30DA-C8A1-2CD510D2E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0449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5F7EA-FE97-4BBF-7A71-5CA98872B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406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46789-C580-5220-2A69-234EC9BE0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115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21823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29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9C81-63DD-4350-8187-F5429EC0C9F3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92C7-2ECB-45BC-8145-4DCF48722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51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EIC CD-3B Director’s Review, October 22-24,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1373" y="6534374"/>
            <a:ext cx="3151015" cy="294041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Presenter First Initial, Last Name</a:t>
            </a:r>
          </a:p>
        </p:txBody>
      </p:sp>
    </p:spTree>
    <p:extLst>
      <p:ext uri="{BB962C8B-B14F-4D97-AF65-F5344CB8AC3E}">
        <p14:creationId xmlns:p14="http://schemas.microsoft.com/office/powerpoint/2010/main" val="81619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7D83743-3AA5-032F-05B8-72A8CCA20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73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301422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IR6 status update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Karim Hamdi</a:t>
            </a:r>
          </a:p>
        </p:txBody>
      </p:sp>
    </p:spTree>
    <p:extLst>
      <p:ext uri="{BB962C8B-B14F-4D97-AF65-F5344CB8AC3E}">
        <p14:creationId xmlns:p14="http://schemas.microsoft.com/office/powerpoint/2010/main" val="332579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2B54326-9283-87C5-2211-07467D152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>
            <a:normAutofit/>
          </a:bodyPr>
          <a:lstStyle>
            <a:lvl1pPr marL="346075" indent="-346075">
              <a:buFont typeface="+mj-lt"/>
              <a:buAutoNum type="arabicPeriod"/>
              <a:defRPr sz="2000"/>
            </a:lvl1pPr>
            <a:lvl2pPr marL="684212" indent="-457200">
              <a:buFont typeface="+mj-lt"/>
              <a:buAutoNum type="alphaUcPeriod"/>
              <a:defRPr/>
            </a:lvl2pPr>
            <a:lvl3pPr marL="803275" indent="-342900">
              <a:buFont typeface="+mj-lt"/>
              <a:buAutoNum type="romanLcPeriod"/>
              <a:defRPr/>
            </a:lvl3pPr>
            <a:lvl4pPr marL="1030287" indent="-342900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Charges – Arial 20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03C22F-5552-870B-477F-48CD037483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81486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695555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ECC0389-6BCD-C4BC-4A17-EA2DACAE7E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6002"/>
            <a:ext cx="11521440" cy="256032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72671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Bulleted]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8D84F-3665-CC5D-F2A2-B3A6B09A70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199"/>
            <a:ext cx="566928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261282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869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2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1A4CDE2-F4A5-3B66-CC2E-03CEF69AD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3600611"/>
            <a:ext cx="11521440" cy="256032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28183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3 – Numbered]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E5A896B-E227-B141-AB5C-4CC68DDA8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917" y="930274"/>
            <a:ext cx="5669280" cy="5212080"/>
          </a:xfrm>
        </p:spPr>
        <p:txBody>
          <a:bodyPr/>
          <a:lstStyle>
            <a:lvl1pPr marL="346075" indent="-346075">
              <a:buFont typeface="+mj-lt"/>
              <a:buAutoNum type="arabicPeriod"/>
              <a:defRPr/>
            </a:lvl1pPr>
            <a:lvl2pPr marL="574675" indent="-349250">
              <a:buFont typeface="+mj-lt"/>
              <a:buAutoNum type="alphaUcPeriod"/>
              <a:defRPr/>
            </a:lvl2pPr>
            <a:lvl3pPr marL="685800" indent="-225425">
              <a:buFont typeface="+mj-lt"/>
              <a:buAutoNum type="romanLcPeriod"/>
              <a:defRPr/>
            </a:lvl3pPr>
            <a:lvl4pPr marL="855663" indent="-280988">
              <a:buFont typeface="+mj-lt"/>
              <a:buAutoNum type="alphaLcPeriod"/>
              <a:defRPr/>
            </a:lvl4pPr>
            <a:lvl5pPr marL="1257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</p:txBody>
      </p:sp>
    </p:spTree>
    <p:extLst>
      <p:ext uri="{BB962C8B-B14F-4D97-AF65-F5344CB8AC3E}">
        <p14:creationId xmlns:p14="http://schemas.microsoft.com/office/powerpoint/2010/main" val="576095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Nov 4,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814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S. Nagaitsev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81" r:id="rId3"/>
    <p:sldLayoutId id="2147483682" r:id="rId4"/>
    <p:sldLayoutId id="2147483691" r:id="rId5"/>
    <p:sldLayoutId id="2147483690" r:id="rId6"/>
    <p:sldLayoutId id="2147483686" r:id="rId7"/>
    <p:sldLayoutId id="2147483692" r:id="rId8"/>
    <p:sldLayoutId id="2147483693" r:id="rId9"/>
    <p:sldLayoutId id="2147483698" r:id="rId10"/>
    <p:sldLayoutId id="2147483701" r:id="rId11"/>
    <p:sldLayoutId id="2147483685" r:id="rId12"/>
    <p:sldLayoutId id="2147483700" r:id="rId13"/>
    <p:sldLayoutId id="2147483703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04" r:id="rId21"/>
    <p:sldLayoutId id="2147483713" r:id="rId22"/>
    <p:sldLayoutId id="2147483714" r:id="rId23"/>
    <p:sldLayoutId id="2147483716" r:id="rId24"/>
    <p:sldLayoutId id="2147483717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image" Target="../media/image18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wmf"/><Relationship Id="rId11" Type="http://schemas.openxmlformats.org/officeDocument/2006/relationships/image" Target="../media/image17.wmf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osti.gov/biblio/1765663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481" y="1484721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Electron-Ion Collider Design Readiness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b="1" dirty="0"/>
              <a:t>Resource Review Board Meeting November 4,  2025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307632"/>
            <a:ext cx="10962105" cy="448978"/>
          </a:xfrm>
        </p:spPr>
        <p:txBody>
          <a:bodyPr anchor="ctr"/>
          <a:lstStyle/>
          <a:p>
            <a:r>
              <a:rPr lang="en-US" dirty="0"/>
              <a:t>Sergei Nagaitsev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7A49E0-6305-A6AD-B94E-6BE53F4155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2920" y="4233687"/>
            <a:ext cx="10962105" cy="379542"/>
          </a:xfrm>
        </p:spPr>
        <p:txBody>
          <a:bodyPr anchor="ctr"/>
          <a:lstStyle/>
          <a:p>
            <a:r>
              <a:rPr lang="en-US" dirty="0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EIC Technical Director</a:t>
            </a:r>
          </a:p>
        </p:txBody>
      </p:sp>
    </p:spTree>
    <p:extLst>
      <p:ext uri="{BB962C8B-B14F-4D97-AF65-F5344CB8AC3E}">
        <p14:creationId xmlns:p14="http://schemas.microsoft.com/office/powerpoint/2010/main" val="3458321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DD7E09-5B2D-A053-7BEE-739E5BA1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Key EIC Accelerator Concepts Proposed in the CDR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C1390D-2F21-2175-D42A-231190250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988064"/>
            <a:ext cx="11149780" cy="51906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following core design principles enable the EIC to achieve luminosity of ~10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and to maintain high polarization at collisions over a broad range of </a:t>
            </a:r>
            <a:r>
              <a:rPr lang="en-US" dirty="0" err="1"/>
              <a:t>CoM</a:t>
            </a:r>
            <a:r>
              <a:rPr lang="en-US" dirty="0"/>
              <a:t> energies.</a:t>
            </a:r>
          </a:p>
          <a:p>
            <a:pPr marL="0" indent="0">
              <a:buNone/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Ribbon-like (flat) hadron beam (11:1 transverse emittance &amp; beam size ratio)</a:t>
            </a:r>
          </a:p>
          <a:p>
            <a:pPr>
              <a:spcAft>
                <a:spcPts val="600"/>
              </a:spcAft>
            </a:pPr>
            <a:r>
              <a:rPr lang="en-US" dirty="0"/>
              <a:t>Large beam crossing angle (25 </a:t>
            </a:r>
            <a:r>
              <a:rPr lang="en-US" dirty="0" err="1"/>
              <a:t>mrad</a:t>
            </a:r>
            <a:r>
              <a:rPr lang="en-US" dirty="0"/>
              <a:t>)</a:t>
            </a:r>
          </a:p>
          <a:p>
            <a:pPr>
              <a:spcAft>
                <a:spcPts val="600"/>
              </a:spcAft>
            </a:pPr>
            <a:r>
              <a:rPr lang="en-US" dirty="0"/>
              <a:t>Collisions at beam-beam </a:t>
            </a:r>
            <a:r>
              <a:rPr lang="en-US" dirty="0" err="1"/>
              <a:t>tuneshift</a:t>
            </a:r>
            <a:r>
              <a:rPr lang="en-US" dirty="0"/>
              <a:t> limits for both beams (0.1 e/ 0.01 p)</a:t>
            </a:r>
          </a:p>
          <a:p>
            <a:pPr>
              <a:spcAft>
                <a:spcPts val="600"/>
              </a:spcAft>
            </a:pPr>
            <a:r>
              <a:rPr lang="en-US" dirty="0"/>
              <a:t>Spin preservation from source to collisions (protons and electrons)</a:t>
            </a:r>
          </a:p>
          <a:p>
            <a:pPr>
              <a:spcAft>
                <a:spcPts val="600"/>
              </a:spcAft>
            </a:pPr>
            <a:r>
              <a:rPr lang="en-US" dirty="0"/>
              <a:t>Very high bunch intensities and circulating beam currents (1 A (p), 2.5 A (e))</a:t>
            </a:r>
            <a:endParaRPr lang="en-US" sz="2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b="1" dirty="0"/>
              <a:t>Recent design updates have not altered these foundational concepts.</a:t>
            </a:r>
            <a:endParaRPr lang="en-US" b="1" dirty="0">
              <a:solidFill>
                <a:srgbClr val="00905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9051"/>
              </a:solidFill>
            </a:endParaRPr>
          </a:p>
          <a:p>
            <a:pPr marL="0" indent="0">
              <a:buNone/>
            </a:pPr>
            <a:r>
              <a:rPr lang="en-US" sz="2000" dirty="0"/>
              <a:t>Note: HERA(1992-2007) peak luminosity: ~5x10</a:t>
            </a:r>
            <a:r>
              <a:rPr lang="en-US" sz="2000" baseline="30000" dirty="0"/>
              <a:t>31</a:t>
            </a:r>
            <a:r>
              <a:rPr lang="en-US" sz="2000" dirty="0"/>
              <a:t> 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solidFill>
                <a:srgbClr val="009051"/>
              </a:solidFill>
            </a:endParaRPr>
          </a:p>
        </p:txBody>
      </p:sp>
      <p:pic>
        <p:nvPicPr>
          <p:cNvPr id="6" name="Picture 5" descr="Shape, arrow&#10;&#10;AI-generated content may be incorrect.">
            <a:extLst>
              <a:ext uri="{FF2B5EF4-FFF2-40B4-BE49-F238E27FC236}">
                <a16:creationId xmlns:a16="http://schemas.microsoft.com/office/drawing/2014/main" id="{584CE798-90CF-6503-8F1F-8AEC6DBC5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695" y="2304556"/>
            <a:ext cx="538812" cy="538812"/>
          </a:xfrm>
          <a:prstGeom prst="rect">
            <a:avLst/>
          </a:prstGeom>
        </p:spPr>
      </p:pic>
      <p:pic>
        <p:nvPicPr>
          <p:cNvPr id="7" name="Picture 6" descr="Shape, arrow&#10;&#10;AI-generated content may be incorrect.">
            <a:extLst>
              <a:ext uri="{FF2B5EF4-FFF2-40B4-BE49-F238E27FC236}">
                <a16:creationId xmlns:a16="http://schemas.microsoft.com/office/drawing/2014/main" id="{14F8851E-89BF-2757-3FB3-A1C2C796D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795" y="3583392"/>
            <a:ext cx="538812" cy="538812"/>
          </a:xfrm>
          <a:prstGeom prst="rect">
            <a:avLst/>
          </a:prstGeom>
        </p:spPr>
      </p:pic>
      <p:pic>
        <p:nvPicPr>
          <p:cNvPr id="8" name="Picture 7" descr="Shape, arrow&#10;&#10;AI-generated content may be incorrect.">
            <a:extLst>
              <a:ext uri="{FF2B5EF4-FFF2-40B4-BE49-F238E27FC236}">
                <a16:creationId xmlns:a16="http://schemas.microsoft.com/office/drawing/2014/main" id="{A73FF827-770A-BE02-BDAF-6146037B04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594" y="2775174"/>
            <a:ext cx="538812" cy="5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54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07C1E-4430-4A18-9481-353DDA78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1943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Luminosity Performance Meets the Established Requirements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7DFE5C-94C9-533A-AC3A-81D7902E42B2}"/>
              </a:ext>
            </a:extLst>
          </p:cNvPr>
          <p:cNvSpPr txBox="1"/>
          <p:nvPr/>
        </p:nvSpPr>
        <p:spPr>
          <a:xfrm>
            <a:off x="462579" y="959348"/>
            <a:ext cx="5311061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“Flat” proton bunches allow for high initial luminosity.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F396546-6B27-96C9-E166-A3C5F099F1D6}"/>
              </a:ext>
            </a:extLst>
          </p:cNvPr>
          <p:cNvGraphicFramePr>
            <a:graphicFrameLocks noGrp="1"/>
          </p:cNvGraphicFramePr>
          <p:nvPr/>
        </p:nvGraphicFramePr>
        <p:xfrm>
          <a:off x="6019576" y="928666"/>
          <a:ext cx="570501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971">
                  <a:extLst>
                    <a:ext uri="{9D8B030D-6E8A-4147-A177-3AD203B41FA5}">
                      <a16:colId xmlns:a16="http://schemas.microsoft.com/office/drawing/2014/main" val="1039433803"/>
                    </a:ext>
                  </a:extLst>
                </a:gridCol>
                <a:gridCol w="3464041">
                  <a:extLst>
                    <a:ext uri="{9D8B030D-6E8A-4147-A177-3AD203B41FA5}">
                      <a16:colId xmlns:a16="http://schemas.microsoft.com/office/drawing/2014/main" val="1963846982"/>
                    </a:ext>
                  </a:extLst>
                </a:gridCol>
              </a:tblGrid>
              <a:tr h="348776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Energy 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Average Lumi (x10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cm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-2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-1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(per 4-hour store)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832375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866237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233013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554416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742177"/>
                  </a:ext>
                </a:extLst>
              </a:tr>
              <a:tr h="34877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205546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8EB8625A-F170-DDDE-0BE4-A3D2C2BA3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235" y="3440112"/>
            <a:ext cx="4553675" cy="3159957"/>
          </a:xfrm>
          <a:prstGeom prst="rect">
            <a:avLst/>
          </a:prstGeom>
          <a:effectLst/>
        </p:spPr>
      </p:pic>
      <p:pic>
        <p:nvPicPr>
          <p:cNvPr id="28" name="Google Shape;131;p34">
            <a:extLst>
              <a:ext uri="{FF2B5EF4-FFF2-40B4-BE49-F238E27FC236}">
                <a16:creationId xmlns:a16="http://schemas.microsoft.com/office/drawing/2014/main" id="{9F6DB073-8492-4892-127B-DD00D19A6CBC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2670" y="4660737"/>
            <a:ext cx="1980803" cy="52293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8B70FCA-F883-3CBC-BC36-6C8B523EA376}"/>
              </a:ext>
            </a:extLst>
          </p:cNvPr>
          <p:cNvSpPr txBox="1"/>
          <p:nvPr/>
        </p:nvSpPr>
        <p:spPr>
          <a:xfrm>
            <a:off x="7983492" y="5639711"/>
            <a:ext cx="312136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EIC peak luminosities (CDR)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478DF5-2D20-9F9F-DDAD-FF7780ABB932}"/>
              </a:ext>
            </a:extLst>
          </p:cNvPr>
          <p:cNvSpPr txBox="1"/>
          <p:nvPr/>
        </p:nvSpPr>
        <p:spPr>
          <a:xfrm>
            <a:off x="7794611" y="5177515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5x41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64449C-0ABF-1DDE-5136-B26EA8452F78}"/>
              </a:ext>
            </a:extLst>
          </p:cNvPr>
          <p:cNvSpPr txBox="1"/>
          <p:nvPr/>
        </p:nvSpPr>
        <p:spPr>
          <a:xfrm>
            <a:off x="7564929" y="4118859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50B685-5C4A-9988-24B3-BD1993FF0683}"/>
              </a:ext>
            </a:extLst>
          </p:cNvPr>
          <p:cNvSpPr txBox="1"/>
          <p:nvPr/>
        </p:nvSpPr>
        <p:spPr>
          <a:xfrm>
            <a:off x="8590478" y="4288136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10x100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96E9E0B-25DE-7FDD-745D-D3224D3C6F24}"/>
              </a:ext>
            </a:extLst>
          </p:cNvPr>
          <p:cNvSpPr txBox="1"/>
          <p:nvPr/>
        </p:nvSpPr>
        <p:spPr>
          <a:xfrm>
            <a:off x="9936678" y="3564677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10x275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B3554DA-6DA3-6BE6-0E73-D9253133C52C}"/>
              </a:ext>
            </a:extLst>
          </p:cNvPr>
          <p:cNvSpPr txBox="1"/>
          <p:nvPr/>
        </p:nvSpPr>
        <p:spPr>
          <a:xfrm>
            <a:off x="10676697" y="4309252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18x275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D8C816-E278-F41D-1545-0B2A4166E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78" y="1880214"/>
            <a:ext cx="4861986" cy="412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3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7801A-2BE0-149E-DF5B-2E56B732F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D4704-5758-F92A-3EF7-3940762EF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752" y="2129"/>
            <a:ext cx="11829248" cy="844168"/>
          </a:xfrm>
        </p:spPr>
        <p:txBody>
          <a:bodyPr>
            <a:noAutofit/>
          </a:bodyPr>
          <a:lstStyle/>
          <a:p>
            <a:r>
              <a:rPr lang="en-US" sz="3000" dirty="0"/>
              <a:t>Polarization Performance Meets the Established Requirements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4A7CB0-15BF-0240-2C53-A53AD4329DE2}"/>
              </a:ext>
            </a:extLst>
          </p:cNvPr>
          <p:cNvSpPr txBox="1"/>
          <p:nvPr/>
        </p:nvSpPr>
        <p:spPr>
          <a:xfrm>
            <a:off x="595910" y="906150"/>
            <a:ext cx="10712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Frequent swap-out injection </a:t>
            </a:r>
            <a:r>
              <a:rPr lang="en-US" sz="2400" dirty="0"/>
              <a:t>of bunches with high initial polarization of 85%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Bunch spacing is ~10 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Initial </a:t>
            </a:r>
            <a:r>
              <a:rPr lang="en-US" sz="2400" dirty="0">
                <a:solidFill>
                  <a:srgbClr val="0070C0"/>
                </a:solidFill>
              </a:rPr>
              <a:t>polarization decays </a:t>
            </a:r>
            <a:r>
              <a:rPr lang="en-US" sz="2400" dirty="0"/>
              <a:t>towards P</a:t>
            </a:r>
            <a:r>
              <a:rPr lang="en-US" sz="2400" baseline="-25000" dirty="0"/>
              <a:t>∞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18 GeV, </a:t>
            </a:r>
            <a:r>
              <a:rPr lang="en-US" sz="2400" dirty="0">
                <a:sym typeface="Wingdings" panose="05000000000000000000" pitchFamily="2" charset="2"/>
              </a:rPr>
              <a:t>every </a:t>
            </a:r>
            <a:r>
              <a:rPr lang="en-US" sz="2400" dirty="0">
                <a:solidFill>
                  <a:srgbClr val="0070C0"/>
                </a:solidFill>
                <a:sym typeface="Wingdings" panose="05000000000000000000" pitchFamily="2" charset="2"/>
              </a:rPr>
              <a:t>bunch is replaced </a:t>
            </a:r>
            <a:r>
              <a:rPr lang="en-US" sz="2400" dirty="0">
                <a:sym typeface="Wingdings" panose="05000000000000000000" pitchFamily="2" charset="2"/>
              </a:rPr>
              <a:t>(on average) after 2.2 min with </a:t>
            </a:r>
            <a:r>
              <a:rPr lang="en-US" sz="2400" dirty="0"/>
              <a:t>RCS cycling rate of 1Hz</a:t>
            </a:r>
            <a:endParaRPr lang="en-US" sz="2400" dirty="0">
              <a:sym typeface="Wingdings" panose="05000000000000000000" pitchFamily="2" charset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C6953A-1B16-023F-29A0-6B396879E783}"/>
              </a:ext>
            </a:extLst>
          </p:cNvPr>
          <p:cNvGrpSpPr/>
          <p:nvPr/>
        </p:nvGrpSpPr>
        <p:grpSpPr>
          <a:xfrm>
            <a:off x="290085" y="2904995"/>
            <a:ext cx="8699968" cy="3439700"/>
            <a:chOff x="1095312" y="2974176"/>
            <a:chExt cx="7696128" cy="28104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ACEFC0-E7AC-1048-B3C9-D363E57DF05A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A7B779D-4B58-7AB9-7E3A-88A7A1B5CA2F}"/>
                </a:ext>
              </a:extLst>
            </p:cNvPr>
            <p:cNvGrpSpPr/>
            <p:nvPr/>
          </p:nvGrpSpPr>
          <p:grpSpPr>
            <a:xfrm>
              <a:off x="1124910" y="2974176"/>
              <a:ext cx="2846768" cy="431863"/>
              <a:chOff x="1969362" y="2645426"/>
              <a:chExt cx="2846768" cy="431863"/>
            </a:xfrm>
          </p:grpSpPr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B75EBDF9-1382-873B-4B54-7275A9F85CED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A77410F2-97CD-02DA-6C25-0D28AC06EB88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47A61B-2469-9676-4D29-E8F34657B909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B 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7624AA3-A0A7-A19B-DB98-16EAF1938F47}"/>
                  </a:ext>
                </a:extLst>
              </p:cNvPr>
              <p:cNvSpPr txBox="1"/>
              <p:nvPr/>
            </p:nvSpPr>
            <p:spPr>
              <a:xfrm>
                <a:off x="2478087" y="2800667"/>
                <a:ext cx="2338043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Refilled every 1.2 minutes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9322DA0-CE02-0DB0-E224-1CD1118AE1F9}"/>
                </a:ext>
              </a:extLst>
            </p:cNvPr>
            <p:cNvGrpSpPr/>
            <p:nvPr/>
          </p:nvGrpSpPr>
          <p:grpSpPr>
            <a:xfrm>
              <a:off x="6128831" y="3023664"/>
              <a:ext cx="2662609" cy="416460"/>
              <a:chOff x="4336513" y="2617474"/>
              <a:chExt cx="2662609" cy="416460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69F04147-0870-EA91-2F00-D1812D75F1B4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F39BB536-70B6-D0C3-C2D9-35FD1B8542D4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3FA0E29-EAB6-8146-8ADD-FFB08E6F94C6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245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220F8E3-EE6D-5EEF-6C60-8ABDAF3D14D7}"/>
                  </a:ext>
                </a:extLst>
              </p:cNvPr>
              <p:cNvSpPr txBox="1"/>
              <p:nvPr/>
            </p:nvSpPr>
            <p:spPr>
              <a:xfrm>
                <a:off x="4780617" y="2645239"/>
                <a:ext cx="2218505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/>
                  <a:t>Refilled every  3.2 minutes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293A42-FB9E-3D1C-063A-D84B1F05F56F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</a:t>
              </a:r>
              <a:r>
                <a:rPr lang="en-US" sz="1350" baseline="-25000"/>
                <a:t>av</a:t>
              </a:r>
              <a:r>
                <a:rPr lang="en-US" sz="1350"/>
                <a:t>=80%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049F3B9-D90B-0428-3D61-256C1B7D11BB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245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/>
                <a:t>P</a:t>
              </a:r>
              <a:r>
                <a:rPr lang="en-US" sz="1350" baseline="-25000"/>
                <a:t>av</a:t>
              </a:r>
              <a:r>
                <a:rPr lang="en-US" sz="1350"/>
                <a:t>=80%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C78E68-919A-9711-6DD7-6215651E556F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Re-injections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A40E2F-EC98-2FAF-846F-1B176F32A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12" y="3520447"/>
              <a:ext cx="6315347" cy="202607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743B396-3336-C050-F04C-F2994D541F6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2602F6-0E86-6E9A-C047-7938D000D25E}"/>
                </a:ext>
              </a:extLst>
            </p:cNvPr>
            <p:cNvSpPr txBox="1"/>
            <p:nvPr/>
          </p:nvSpPr>
          <p:spPr>
            <a:xfrm>
              <a:off x="6400800" y="4198559"/>
              <a:ext cx="1929284" cy="5280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P</a:t>
              </a:r>
              <a:r>
                <a:rPr lang="en-US" baseline="-25000"/>
                <a:t>∞</a:t>
              </a:r>
              <a:r>
                <a:rPr lang="en-US"/>
                <a:t>= 30%</a:t>
              </a:r>
            </a:p>
            <a:p>
              <a:r>
                <a:rPr lang="en-US"/>
                <a:t>(conservative)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A2F6CD2-3BD2-9F58-F945-0D8A1F1688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19945BE-D3A6-B9C7-0A58-C9A601F457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4E09720-6AD8-8FA7-41D7-D700F9CB4D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AD06936-665E-F23A-627F-E2A9A4CDE7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BFA303D-E44C-218F-F88E-FC7F33F2A1A9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276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/>
                <a:t>Re-injection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19C43E0-5B6F-7985-831F-2F5590BCBE2E}"/>
              </a:ext>
            </a:extLst>
          </p:cNvPr>
          <p:cNvSpPr txBox="1"/>
          <p:nvPr/>
        </p:nvSpPr>
        <p:spPr>
          <a:xfrm>
            <a:off x="8413926" y="3808104"/>
            <a:ext cx="26597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HSR proton polarization</a:t>
            </a:r>
          </a:p>
          <a:p>
            <a:r>
              <a:rPr lang="en-US" dirty="0">
                <a:solidFill>
                  <a:srgbClr val="00B050"/>
                </a:solidFill>
              </a:rPr>
              <a:t>performance also meets</a:t>
            </a:r>
          </a:p>
          <a:p>
            <a:r>
              <a:rPr lang="en-US" dirty="0">
                <a:solidFill>
                  <a:srgbClr val="00B050"/>
                </a:solidFill>
              </a:rPr>
              <a:t>the requirements.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Present RHIC proton</a:t>
            </a:r>
          </a:p>
          <a:p>
            <a:r>
              <a:rPr lang="en-US" dirty="0">
                <a:solidFill>
                  <a:srgbClr val="00B050"/>
                </a:solidFill>
              </a:rPr>
              <a:t>polarization is 60%</a:t>
            </a:r>
          </a:p>
        </p:txBody>
      </p:sp>
    </p:spTree>
    <p:extLst>
      <p:ext uri="{BB962C8B-B14F-4D97-AF65-F5344CB8AC3E}">
        <p14:creationId xmlns:p14="http://schemas.microsoft.com/office/powerpoint/2010/main" val="425849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7874D3-6F09-743E-BA1B-BA06763272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254" y="830596"/>
            <a:ext cx="4980525" cy="5196808"/>
          </a:xfrm>
          <a:prstGeom prst="rect">
            <a:avLst/>
          </a:prstGeom>
        </p:spPr>
      </p:pic>
      <p:pic>
        <p:nvPicPr>
          <p:cNvPr id="11" name="RHIC">
            <a:hlinkClick r:id="" action="ppaction://media"/>
            <a:extLst>
              <a:ext uri="{FF2B5EF4-FFF2-40B4-BE49-F238E27FC236}">
                <a16:creationId xmlns:a16="http://schemas.microsoft.com/office/drawing/2014/main" id="{DA056BC6-2E25-5282-5D1E-6BC101AFD08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221" y="825572"/>
            <a:ext cx="4073525" cy="52578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956044-F0FC-5F2E-B66C-A8A6B4A9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311FBA-76EE-61A1-57D0-F9D0A8DB0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From RHIC to 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B146D-C654-9C84-C1C1-1B0FDE1B3431}"/>
              </a:ext>
            </a:extLst>
          </p:cNvPr>
          <p:cNvSpPr txBox="1"/>
          <p:nvPr/>
        </p:nvSpPr>
        <p:spPr>
          <a:xfrm>
            <a:off x="9047896" y="5396803"/>
            <a:ext cx="275588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Protons: ~40 – 275 GeV</a:t>
            </a:r>
          </a:p>
          <a:p>
            <a:r>
              <a:rPr lang="en-US" b="1" dirty="0"/>
              <a:t>Electrons: 5 – 18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4C2634-1D06-E2D7-E5B8-82242DF09ABE}"/>
              </a:ext>
            </a:extLst>
          </p:cNvPr>
          <p:cNvSpPr txBox="1"/>
          <p:nvPr/>
        </p:nvSpPr>
        <p:spPr>
          <a:xfrm>
            <a:off x="1769806" y="2263877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RHIC</a:t>
            </a:r>
          </a:p>
        </p:txBody>
      </p:sp>
      <p:pic>
        <p:nvPicPr>
          <p:cNvPr id="18" name="Picture 17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D96A0D91-5338-396F-BC94-2C51A77C9F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529" y="2070700"/>
            <a:ext cx="2394165" cy="31296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8CB3825-FC1D-30ED-00A0-D62D47F932D7}"/>
              </a:ext>
            </a:extLst>
          </p:cNvPr>
          <p:cNvSpPr txBox="1"/>
          <p:nvPr/>
        </p:nvSpPr>
        <p:spPr>
          <a:xfrm>
            <a:off x="5180142" y="2389239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B66A4-7319-EDCA-0B4A-4A9EDE343B05}"/>
              </a:ext>
            </a:extLst>
          </p:cNvPr>
          <p:cNvSpPr txBox="1"/>
          <p:nvPr/>
        </p:nvSpPr>
        <p:spPr>
          <a:xfrm>
            <a:off x="5696335" y="4653318"/>
            <a:ext cx="1032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EIC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2EFDFF9-24E6-3849-730F-5275F4E40AC6}"/>
              </a:ext>
            </a:extLst>
          </p:cNvPr>
          <p:cNvSpPr/>
          <p:nvPr/>
        </p:nvSpPr>
        <p:spPr>
          <a:xfrm>
            <a:off x="4856579" y="3553157"/>
            <a:ext cx="1679511" cy="335795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FF6EF4-74AC-9318-3922-7E3DBFC88446}"/>
              </a:ext>
            </a:extLst>
          </p:cNvPr>
          <p:cNvSpPr txBox="1"/>
          <p:nvPr/>
        </p:nvSpPr>
        <p:spPr>
          <a:xfrm>
            <a:off x="2465499" y="4405086"/>
            <a:ext cx="21467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Ion species:</a:t>
            </a:r>
          </a:p>
          <a:p>
            <a:r>
              <a:rPr lang="en-US" dirty="0">
                <a:solidFill>
                  <a:schemeClr val="bg1"/>
                </a:solidFill>
              </a:rPr>
              <a:t>proton – Uranium</a:t>
            </a:r>
          </a:p>
          <a:p>
            <a:r>
              <a:rPr lang="en-US" dirty="0">
                <a:solidFill>
                  <a:schemeClr val="bg1"/>
                </a:solidFill>
              </a:rPr>
              <a:t>60% p polarization </a:t>
            </a:r>
          </a:p>
        </p:txBody>
      </p:sp>
    </p:spTree>
    <p:extLst>
      <p:ext uri="{BB962C8B-B14F-4D97-AF65-F5344CB8AC3E}">
        <p14:creationId xmlns:p14="http://schemas.microsoft.com/office/powerpoint/2010/main" val="98789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016BD-405C-469C-9F7F-E294E7FE5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From RHIC (Yellow Ring) to EIC HSR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5966B-AA08-47CD-BB7A-9DF6F3D6A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197" y="1558771"/>
            <a:ext cx="8158579" cy="46163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EIC HSR to be </a:t>
            </a:r>
            <a:r>
              <a:rPr lang="en-US" dirty="0">
                <a:solidFill>
                  <a:srgbClr val="0070C0"/>
                </a:solidFill>
              </a:rPr>
              <a:t>composed of existing arcs </a:t>
            </a:r>
            <a:r>
              <a:rPr lang="en-US" dirty="0"/>
              <a:t>of the Yellow RHIC ring (remove unused magnets)</a:t>
            </a:r>
          </a:p>
          <a:p>
            <a:r>
              <a:rPr lang="en-US" dirty="0">
                <a:solidFill>
                  <a:srgbClr val="0070C0"/>
                </a:solidFill>
              </a:rPr>
              <a:t>Insert sleeves </a:t>
            </a:r>
            <a:r>
              <a:rPr lang="en-US" dirty="0"/>
              <a:t>coated with copper and amorphous carbon into superconducting magnet beam pipes to improve conductivity and reduce secondary electron yield (-&gt; electron cloud) </a:t>
            </a: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new RF cavities</a:t>
            </a:r>
            <a:endParaRPr lang="en-US" dirty="0">
              <a:solidFill>
                <a:srgbClr val="0070C0"/>
              </a:solidFill>
              <a:cs typeface="Arial"/>
            </a:endParaRP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hadron cooling </a:t>
            </a:r>
            <a:r>
              <a:rPr lang="en-US" dirty="0"/>
              <a:t>to create flat beam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Add </a:t>
            </a:r>
            <a:r>
              <a:rPr lang="en-US" dirty="0">
                <a:solidFill>
                  <a:srgbClr val="0070C0"/>
                </a:solidFill>
              </a:rPr>
              <a:t>crab cavities, new IR SC magnets</a:t>
            </a:r>
            <a:endParaRPr lang="en-US" dirty="0">
              <a:solidFill>
                <a:srgbClr val="0070C0"/>
              </a:solidFill>
              <a:cs typeface="Arial"/>
            </a:endParaRPr>
          </a:p>
          <a:p>
            <a:r>
              <a:rPr lang="en-US" dirty="0"/>
              <a:t>Add a </a:t>
            </a:r>
            <a:r>
              <a:rPr lang="en-US" dirty="0">
                <a:solidFill>
                  <a:srgbClr val="0070C0"/>
                </a:solidFill>
              </a:rPr>
              <a:t>collimation system</a:t>
            </a:r>
          </a:p>
          <a:p>
            <a:r>
              <a:rPr lang="en-US" dirty="0">
                <a:cs typeface="Arial"/>
              </a:rPr>
              <a:t>Add</a:t>
            </a:r>
            <a:r>
              <a:rPr lang="en-US" dirty="0">
                <a:solidFill>
                  <a:srgbClr val="0070C0"/>
                </a:solidFill>
                <a:cs typeface="Arial"/>
              </a:rPr>
              <a:t> extra ‘snakes’ for spin control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D01EF1-414D-3CFA-9844-DE78BF2CCF50}"/>
              </a:ext>
            </a:extLst>
          </p:cNvPr>
          <p:cNvSpPr txBox="1"/>
          <p:nvPr/>
        </p:nvSpPr>
        <p:spPr>
          <a:xfrm>
            <a:off x="763480" y="933920"/>
            <a:ext cx="11157670" cy="36933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Tripled beam current, shorter bunch length, shorter bunch distance, ‘flat’ beams with small vertical emittance</a:t>
            </a:r>
            <a:endParaRPr 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6485E4D3-7EEF-1A9D-286F-7FF80C0A8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4" b="95203" l="7507" r="91153">
                        <a14:foregroundMark x1="29580" y1="5864" x2="29580" y2="5864"/>
                        <a14:foregroundMark x1="7685" y1="54797" x2="7685" y2="54797"/>
                        <a14:foregroundMark x1="91242" y1="49360" x2="91242" y2="49360"/>
                        <a14:foregroundMark x1="47006" y1="95203" x2="47006" y2="95203"/>
                        <a14:foregroundMark x1="16890" y1="42217" x2="16890" y2="42217"/>
                        <a14:foregroundMark x1="17426" y1="42217" x2="17426" y2="42217"/>
                        <a14:foregroundMark x1="17784" y1="43497" x2="17784" y2="4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793" y="1847233"/>
            <a:ext cx="4863904" cy="407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67575A-7BD4-6990-266A-D356CF147AE1}"/>
              </a:ext>
            </a:extLst>
          </p:cNvPr>
          <p:cNvSpPr txBox="1"/>
          <p:nvPr/>
        </p:nvSpPr>
        <p:spPr>
          <a:xfrm>
            <a:off x="7752645" y="5843210"/>
            <a:ext cx="6270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Superconducting Radio Frequency Cavity</a:t>
            </a:r>
          </a:p>
        </p:txBody>
      </p:sp>
    </p:spTree>
    <p:extLst>
      <p:ext uri="{BB962C8B-B14F-4D97-AF65-F5344CB8AC3E}">
        <p14:creationId xmlns:p14="http://schemas.microsoft.com/office/powerpoint/2010/main" val="168797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79DB3-BE12-8226-BB19-A55E93F3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RHIC Magnets Conversion to EIC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18F661-5D18-9BC6-B153-4B1A6228D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344" y="978408"/>
            <a:ext cx="6131815" cy="426530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n-lt"/>
              </a:rPr>
              <a:t>Existing RHIC cold bore beam pipes are stainless steel</a:t>
            </a:r>
          </a:p>
          <a:p>
            <a:pPr lvl="1"/>
            <a:r>
              <a:rPr lang="en-US" sz="1400" dirty="0">
                <a:latin typeface="+mn-lt"/>
              </a:rPr>
              <a:t>High surface resistance  -&gt; Excessive resistive wall heating</a:t>
            </a:r>
          </a:p>
          <a:p>
            <a:pPr lvl="1"/>
            <a:r>
              <a:rPr lang="en-US" sz="1400" dirty="0">
                <a:latin typeface="+mn-lt"/>
              </a:rPr>
              <a:t>High secondary electron yield (SEY) -&gt; Electron cloud formation</a:t>
            </a:r>
          </a:p>
          <a:p>
            <a:r>
              <a:rPr lang="en-US" sz="1800" dirty="0"/>
              <a:t>N</a:t>
            </a:r>
            <a:r>
              <a:rPr lang="en-US" sz="1800" dirty="0">
                <a:latin typeface="+mn-lt"/>
              </a:rPr>
              <a:t>ew parameters required for EIC</a:t>
            </a:r>
          </a:p>
          <a:p>
            <a:pPr lvl="1"/>
            <a:r>
              <a:rPr lang="en-US" sz="1400" dirty="0">
                <a:latin typeface="+mn-lt"/>
              </a:rPr>
              <a:t>High stored beam current (.72 A vs .27 A)</a:t>
            </a:r>
          </a:p>
          <a:p>
            <a:pPr lvl="1"/>
            <a:r>
              <a:rPr lang="en-US" sz="1400" dirty="0">
                <a:latin typeface="+mn-lt"/>
              </a:rPr>
              <a:t>Reduced bunch length (60 cm vs 600 cm)</a:t>
            </a:r>
          </a:p>
          <a:p>
            <a:pPr lvl="1"/>
            <a:r>
              <a:rPr lang="en-US" sz="1400" dirty="0">
                <a:latin typeface="+mn-lt"/>
              </a:rPr>
              <a:t>Short bunch spacing (10 ns vs 108 ns)</a:t>
            </a:r>
          </a:p>
          <a:p>
            <a:pPr lvl="1"/>
            <a:r>
              <a:rPr lang="en-US" sz="1400" dirty="0">
                <a:latin typeface="+mn-lt"/>
              </a:rPr>
              <a:t>High bunch charge (1.2x10</a:t>
            </a:r>
            <a:r>
              <a:rPr lang="en-US" sz="1400" baseline="30000" dirty="0">
                <a:latin typeface="+mn-lt"/>
              </a:rPr>
              <a:t>11</a:t>
            </a:r>
            <a:r>
              <a:rPr lang="en-US" sz="1400" dirty="0">
                <a:latin typeface="+mn-lt"/>
              </a:rPr>
              <a:t> ppb)</a:t>
            </a:r>
            <a:endParaRPr lang="en-US" sz="1400" baseline="30000" dirty="0">
              <a:latin typeface="+mn-lt"/>
            </a:endParaRPr>
          </a:p>
          <a:p>
            <a:pPr lvl="1"/>
            <a:endParaRPr lang="en-US" sz="1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B44B9-1564-B4ED-2DE2-67FE32569F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008" y="3429000"/>
            <a:ext cx="5449992" cy="3030876"/>
          </a:xfrm>
          <a:prstGeom prst="rect">
            <a:avLst/>
          </a:prstGeom>
        </p:spPr>
      </p:pic>
      <p:pic>
        <p:nvPicPr>
          <p:cNvPr id="6" name="Picture 2" descr="arc dipole cold mass">
            <a:extLst>
              <a:ext uri="{FF2B5EF4-FFF2-40B4-BE49-F238E27FC236}">
                <a16:creationId xmlns:a16="http://schemas.microsoft.com/office/drawing/2014/main" id="{B42C13E2-739D-87F7-E6EB-C03072747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3286" y="870017"/>
            <a:ext cx="3809474" cy="306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F112B3-7949-7E90-44F1-21AB5C91E1E7}"/>
              </a:ext>
            </a:extLst>
          </p:cNvPr>
          <p:cNvSpPr txBox="1"/>
          <p:nvPr/>
        </p:nvSpPr>
        <p:spPr>
          <a:xfrm>
            <a:off x="6157471" y="4102302"/>
            <a:ext cx="2582758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Actively Cooled Beam </a:t>
            </a:r>
          </a:p>
          <a:p>
            <a:r>
              <a:rPr lang="en-US" sz="18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Screen </a:t>
            </a:r>
          </a:p>
          <a:p>
            <a:r>
              <a:rPr lang="en-US" dirty="0"/>
              <a:t> </a:t>
            </a:r>
            <a:endParaRPr lang="en-US" dirty="0"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C480C-2954-1FD7-06F1-F66B34397403}"/>
              </a:ext>
            </a:extLst>
          </p:cNvPr>
          <p:cNvSpPr txBox="1"/>
          <p:nvPr/>
        </p:nvSpPr>
        <p:spPr>
          <a:xfrm>
            <a:off x="6157471" y="4759772"/>
            <a:ext cx="21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CD3A procurement</a:t>
            </a:r>
          </a:p>
        </p:txBody>
      </p:sp>
      <p:pic>
        <p:nvPicPr>
          <p:cNvPr id="10" name="Picture 9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57F2A2C7-A418-D7AF-8529-521D9CEF85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87419" y="3553674"/>
            <a:ext cx="2125149" cy="3222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094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88A52-712A-FC15-116B-8AC7FF90C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A6E1BEB0-AC33-ECC2-E06E-7467C01A2310}"/>
              </a:ext>
            </a:extLst>
          </p:cNvPr>
          <p:cNvGrpSpPr/>
          <p:nvPr/>
        </p:nvGrpSpPr>
        <p:grpSpPr>
          <a:xfrm>
            <a:off x="487428" y="905685"/>
            <a:ext cx="11566672" cy="5774675"/>
            <a:chOff x="487428" y="905685"/>
            <a:chExt cx="11566672" cy="577467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0F81E2B-35C0-2515-D34E-75DFEA8000F0}"/>
                </a:ext>
              </a:extLst>
            </p:cNvPr>
            <p:cNvGrpSpPr/>
            <p:nvPr/>
          </p:nvGrpSpPr>
          <p:grpSpPr>
            <a:xfrm>
              <a:off x="487428" y="905685"/>
              <a:ext cx="11566672" cy="5774675"/>
              <a:chOff x="487428" y="905685"/>
              <a:chExt cx="11566672" cy="5774675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8ACBDC9-F054-B4DC-D6D6-3AF3E05A114D}"/>
                  </a:ext>
                </a:extLst>
              </p:cNvPr>
              <p:cNvGrpSpPr/>
              <p:nvPr/>
            </p:nvGrpSpPr>
            <p:grpSpPr>
              <a:xfrm>
                <a:off x="487428" y="905685"/>
                <a:ext cx="11217144" cy="5774675"/>
                <a:chOff x="487428" y="905685"/>
                <a:chExt cx="11217144" cy="5774675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2E6C7EEE-DE3A-A1DE-4DDA-C0461FFB0F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428" y="1071788"/>
                  <a:ext cx="11217144" cy="5608572"/>
                </a:xfrm>
                <a:prstGeom prst="rect">
                  <a:avLst/>
                </a:prstGeom>
              </p:spPr>
            </p:pic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927057EE-5017-B404-CA35-FD46932667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60873" y="3435902"/>
                  <a:ext cx="209233" cy="68767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2624B57-55C4-D7FA-8459-E4391927EB90}"/>
                    </a:ext>
                  </a:extLst>
                </p:cNvPr>
                <p:cNvSpPr txBox="1"/>
                <p:nvPr/>
              </p:nvSpPr>
              <p:spPr>
                <a:xfrm>
                  <a:off x="8341492" y="4129672"/>
                  <a:ext cx="131638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/>
                    <a:t>Extraction bushing</a:t>
                  </a: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3AB17238-F8C6-CA89-760F-6DD7B52BF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657878" y="4949851"/>
                  <a:ext cx="459725" cy="46190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A88122B-8795-A0AA-C25A-D7DBA967DFA9}"/>
                    </a:ext>
                  </a:extLst>
                </p:cNvPr>
                <p:cNvSpPr txBox="1"/>
                <p:nvPr/>
              </p:nvSpPr>
              <p:spPr>
                <a:xfrm>
                  <a:off x="9823237" y="5450042"/>
                  <a:ext cx="1474515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/>
                    <a:t>Helium jumper line</a:t>
                  </a:r>
                </a:p>
              </p:txBody>
            </p: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2C35DBCF-1658-494A-EBE9-03A07217DD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01724" y="1131210"/>
                  <a:ext cx="350196" cy="39883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4DCED23B-3DAB-9D2C-6B2D-B3C759C295A6}"/>
                    </a:ext>
                  </a:extLst>
                </p:cNvPr>
                <p:cNvSpPr txBox="1"/>
                <p:nvPr/>
              </p:nvSpPr>
              <p:spPr>
                <a:xfrm>
                  <a:off x="6852781" y="905685"/>
                  <a:ext cx="2000869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/>
                    <a:t>Anti-rotation extraction flange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1A3060BB-C382-B044-06AF-EF5F172BD0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39854" y="1741773"/>
                  <a:ext cx="312904" cy="64160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9DD3F264-DA88-E35D-C5E5-14EA3E232139}"/>
                    </a:ext>
                  </a:extLst>
                </p:cNvPr>
                <p:cNvSpPr txBox="1"/>
                <p:nvPr/>
              </p:nvSpPr>
              <p:spPr>
                <a:xfrm>
                  <a:off x="2656640" y="1489437"/>
                  <a:ext cx="155363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/>
                    <a:t>Fixed extraction flange</a:t>
                  </a: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B1CF2D13-9494-D3B2-5071-26EEE27689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05387" y="1466169"/>
                  <a:ext cx="297341" cy="47598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0C72B93-7EE6-9949-327D-38304A2B5BE0}"/>
                    </a:ext>
                  </a:extLst>
                </p:cNvPr>
                <p:cNvSpPr txBox="1"/>
                <p:nvPr/>
              </p:nvSpPr>
              <p:spPr>
                <a:xfrm>
                  <a:off x="4837994" y="1214285"/>
                  <a:ext cx="1462260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/>
                    <a:t>Interconnect module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58D7EB35-2265-CE7B-9E76-D200D2ED7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29306" y="4442161"/>
                  <a:ext cx="1069735" cy="69099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ED3B609-C3F6-C3EF-9987-177DAA2C79AE}"/>
                    </a:ext>
                  </a:extLst>
                </p:cNvPr>
                <p:cNvSpPr txBox="1"/>
                <p:nvPr/>
              </p:nvSpPr>
              <p:spPr>
                <a:xfrm>
                  <a:off x="2436372" y="5133154"/>
                  <a:ext cx="1316386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/>
                    <a:t>Extraction bushing</a:t>
                  </a:r>
                </a:p>
              </p:txBody>
            </p: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F844C36E-A775-6AA1-E9D9-B3F6D0FF8F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38924" y="5086803"/>
                  <a:ext cx="260118" cy="58712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 w="sm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7F61D8F6-8C29-4626-BE3A-1AE354D9CB84}"/>
                    </a:ext>
                  </a:extLst>
                </p:cNvPr>
                <p:cNvSpPr txBox="1"/>
                <p:nvPr/>
              </p:nvSpPr>
              <p:spPr>
                <a:xfrm>
                  <a:off x="3439854" y="5680024"/>
                  <a:ext cx="1398140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/>
                    <a:t>Strain relief bracket</a:t>
                  </a:r>
                </a:p>
              </p:txBody>
            </p:sp>
          </p:grp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780DDF6D-D298-FA8E-0A5F-B4A8FA5B3A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874559" y="2712972"/>
                <a:ext cx="423193" cy="7080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7BD4C0C-5294-B05C-A3D1-5716A1DEFDBA}"/>
                  </a:ext>
                </a:extLst>
              </p:cNvPr>
              <p:cNvSpPr txBox="1"/>
              <p:nvPr/>
            </p:nvSpPr>
            <p:spPr>
              <a:xfrm>
                <a:off x="10719292" y="3436961"/>
                <a:ext cx="133480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Existing magnet cold bore</a:t>
                </a: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51F311A-4D2C-C07A-66EF-CCFE688D6D5F}"/>
                </a:ext>
              </a:extLst>
            </p:cNvPr>
            <p:cNvGrpSpPr/>
            <p:nvPr/>
          </p:nvGrpSpPr>
          <p:grpSpPr>
            <a:xfrm>
              <a:off x="819821" y="2167932"/>
              <a:ext cx="7172143" cy="3232929"/>
              <a:chOff x="-10894573" y="629984"/>
              <a:chExt cx="7172143" cy="3232929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438CCE4-0AD5-B567-0549-872374560E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5711666" y="3145191"/>
                <a:ext cx="657973" cy="4500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D87E6A2-CFCA-3A4F-C3E7-9556797F008D}"/>
                  </a:ext>
                </a:extLst>
              </p:cNvPr>
              <p:cNvSpPr txBox="1"/>
              <p:nvPr/>
            </p:nvSpPr>
            <p:spPr>
              <a:xfrm>
                <a:off x="-5314123" y="3601303"/>
                <a:ext cx="11745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/>
                  <a:t>Thermal strap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1CCA8B5-6BFE-7740-3798-8D1CD3209D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-5878991" y="2525747"/>
                <a:ext cx="657973" cy="4500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C523A3B-BC71-809D-313B-9948D5E61882}"/>
                  </a:ext>
                </a:extLst>
              </p:cNvPr>
              <p:cNvSpPr txBox="1"/>
              <p:nvPr/>
            </p:nvSpPr>
            <p:spPr>
              <a:xfrm>
                <a:off x="-5314057" y="2929938"/>
                <a:ext cx="159162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/>
                  <a:t>Beam position monitor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76357B45-304D-AACF-C588-829819C2E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0078067" y="1086853"/>
                <a:ext cx="312904" cy="64160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9845042-78EC-99EB-4874-DF841CE6B5AD}"/>
                  </a:ext>
                </a:extLst>
              </p:cNvPr>
              <p:cNvSpPr txBox="1"/>
              <p:nvPr/>
            </p:nvSpPr>
            <p:spPr>
              <a:xfrm>
                <a:off x="-10894573" y="629984"/>
                <a:ext cx="133480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Existing magnet cold bore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B3525-B8BD-B0F6-E626-FDF54ECDC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93CF13-1C9B-AF5D-3420-6BF56FB90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 Interconnect Assembly</a:t>
            </a:r>
          </a:p>
        </p:txBody>
      </p:sp>
      <p:sp>
        <p:nvSpPr>
          <p:cNvPr id="1039" name="Rectangle 6">
            <a:extLst>
              <a:ext uri="{FF2B5EF4-FFF2-40B4-BE49-F238E27FC236}">
                <a16:creationId xmlns:a16="http://schemas.microsoft.com/office/drawing/2014/main" id="{8DAEE13D-D46F-8142-2FA4-E0BCAAF3C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920" y="9084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BBDE6DB-6D3F-E4E2-1AA4-FA3A5D9FDEB6}"/>
              </a:ext>
            </a:extLst>
          </p:cNvPr>
          <p:cNvGrpSpPr/>
          <p:nvPr/>
        </p:nvGrpSpPr>
        <p:grpSpPr>
          <a:xfrm>
            <a:off x="487428" y="1077885"/>
            <a:ext cx="11217144" cy="5668409"/>
            <a:chOff x="487428" y="1077885"/>
            <a:chExt cx="11217144" cy="56684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FA8B9E-F3BB-E165-F663-AEC445CC5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428" y="1077885"/>
              <a:ext cx="11217144" cy="5103840"/>
            </a:xfrm>
            <a:prstGeom prst="rect">
              <a:avLst/>
            </a:prstGeom>
          </p:spPr>
        </p:pic>
        <p:cxnSp>
          <p:nvCxnSpPr>
            <p:cNvPr id="1026" name="Straight Arrow Connector 1025">
              <a:extLst>
                <a:ext uri="{FF2B5EF4-FFF2-40B4-BE49-F238E27FC236}">
                  <a16:creationId xmlns:a16="http://schemas.microsoft.com/office/drawing/2014/main" id="{A4F541E4-342B-839E-28A3-2616EEBC55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538" y="1530044"/>
              <a:ext cx="122024" cy="11829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5F8CE872-EA7A-FAF4-6C48-A5B0D18FDB83}"/>
                </a:ext>
              </a:extLst>
            </p:cNvPr>
            <p:cNvSpPr txBox="1"/>
            <p:nvPr/>
          </p:nvSpPr>
          <p:spPr>
            <a:xfrm>
              <a:off x="6622941" y="1251743"/>
              <a:ext cx="13324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Flexible RF bridge</a:t>
              </a:r>
            </a:p>
          </p:txBody>
        </p:sp>
        <p:cxnSp>
          <p:nvCxnSpPr>
            <p:cNvPr id="1031" name="Straight Arrow Connector 1030">
              <a:extLst>
                <a:ext uri="{FF2B5EF4-FFF2-40B4-BE49-F238E27FC236}">
                  <a16:creationId xmlns:a16="http://schemas.microsoft.com/office/drawing/2014/main" id="{96893B5C-7066-4456-E80F-72B446EA28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54053" y="2949842"/>
              <a:ext cx="843032" cy="12644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5D4C9E03-3A83-E174-DC40-F74AFDF53CE4}"/>
                </a:ext>
              </a:extLst>
            </p:cNvPr>
            <p:cNvSpPr txBox="1"/>
            <p:nvPr/>
          </p:nvSpPr>
          <p:spPr>
            <a:xfrm>
              <a:off x="9134312" y="4220586"/>
              <a:ext cx="16722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Gold plated contact ring</a:t>
              </a:r>
            </a:p>
          </p:txBody>
        </p:sp>
        <p:cxnSp>
          <p:nvCxnSpPr>
            <p:cNvPr id="1040" name="Straight Arrow Connector 1039">
              <a:extLst>
                <a:ext uri="{FF2B5EF4-FFF2-40B4-BE49-F238E27FC236}">
                  <a16:creationId xmlns:a16="http://schemas.microsoft.com/office/drawing/2014/main" id="{FD6D1EFA-E0AC-24C4-3B73-22D970AB20C7}"/>
                </a:ext>
              </a:extLst>
            </p:cNvPr>
            <p:cNvCxnSpPr>
              <a:cxnSpLocks/>
            </p:cNvCxnSpPr>
            <p:nvPr/>
          </p:nvCxnSpPr>
          <p:spPr>
            <a:xfrm>
              <a:off x="6009266" y="1567475"/>
              <a:ext cx="683185" cy="81590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99087C0D-F297-F695-2310-0E37D2B1A4AD}"/>
                </a:ext>
              </a:extLst>
            </p:cNvPr>
            <p:cNvSpPr txBox="1"/>
            <p:nvPr/>
          </p:nvSpPr>
          <p:spPr>
            <a:xfrm>
              <a:off x="5420284" y="1323721"/>
              <a:ext cx="8675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Spring ring</a:t>
              </a:r>
            </a:p>
          </p:txBody>
        </p:sp>
        <p:cxnSp>
          <p:nvCxnSpPr>
            <p:cNvPr id="1044" name="Straight Arrow Connector 1043">
              <a:extLst>
                <a:ext uri="{FF2B5EF4-FFF2-40B4-BE49-F238E27FC236}">
                  <a16:creationId xmlns:a16="http://schemas.microsoft.com/office/drawing/2014/main" id="{F1D61115-087B-F236-0CC7-53CEF7909976}"/>
                </a:ext>
              </a:extLst>
            </p:cNvPr>
            <p:cNvCxnSpPr>
              <a:cxnSpLocks/>
            </p:cNvCxnSpPr>
            <p:nvPr/>
          </p:nvCxnSpPr>
          <p:spPr>
            <a:xfrm>
              <a:off x="2055920" y="2538237"/>
              <a:ext cx="612692" cy="872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E02B6C95-7B8C-D578-F513-2336C46048B4}"/>
                </a:ext>
              </a:extLst>
            </p:cNvPr>
            <p:cNvSpPr txBox="1"/>
            <p:nvPr/>
          </p:nvSpPr>
          <p:spPr>
            <a:xfrm>
              <a:off x="1291139" y="2247728"/>
              <a:ext cx="10711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Pumping slots</a:t>
              </a:r>
            </a:p>
          </p:txBody>
        </p:sp>
        <p:pic>
          <p:nvPicPr>
            <p:cNvPr id="1049" name="Picture 1048">
              <a:extLst>
                <a:ext uri="{FF2B5EF4-FFF2-40B4-BE49-F238E27FC236}">
                  <a16:creationId xmlns:a16="http://schemas.microsoft.com/office/drawing/2014/main" id="{E5C1B7E2-B8A6-2FB8-BE64-BB695BEB1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55451" y="4420705"/>
              <a:ext cx="2644141" cy="2325589"/>
            </a:xfrm>
            <a:prstGeom prst="ellipse">
              <a:avLst/>
            </a:prstGeom>
            <a:ln w="6350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744B2C9A-11FC-799E-D60D-7010E1812017}"/>
                </a:ext>
              </a:extLst>
            </p:cNvPr>
            <p:cNvSpPr/>
            <p:nvPr/>
          </p:nvSpPr>
          <p:spPr>
            <a:xfrm>
              <a:off x="4156626" y="2690184"/>
              <a:ext cx="546730" cy="5006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F128ACC1-7923-EB90-0F98-AAAEBBA03D0D}"/>
                </a:ext>
              </a:extLst>
            </p:cNvPr>
            <p:cNvCxnSpPr>
              <a:cxnSpLocks/>
              <a:stCxn id="1050" idx="5"/>
            </p:cNvCxnSpPr>
            <p:nvPr/>
          </p:nvCxnSpPr>
          <p:spPr>
            <a:xfrm>
              <a:off x="4623289" y="3117551"/>
              <a:ext cx="1061977" cy="15038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8" name="Straight Arrow Connector 1057">
              <a:extLst>
                <a:ext uri="{FF2B5EF4-FFF2-40B4-BE49-F238E27FC236}">
                  <a16:creationId xmlns:a16="http://schemas.microsoft.com/office/drawing/2014/main" id="{406458C7-E83F-4858-1A29-C9FBA77CFE95}"/>
                </a:ext>
              </a:extLst>
            </p:cNvPr>
            <p:cNvCxnSpPr>
              <a:cxnSpLocks/>
            </p:cNvCxnSpPr>
            <p:nvPr/>
          </p:nvCxnSpPr>
          <p:spPr>
            <a:xfrm>
              <a:off x="2055920" y="2538237"/>
              <a:ext cx="207118" cy="9094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11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CCA763-6E7E-5660-77BC-7C88D518AF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a-Carbon Coating</a:t>
            </a:r>
          </a:p>
        </p:txBody>
      </p:sp>
      <p:sp>
        <p:nvSpPr>
          <p:cNvPr id="1039" name="Rectangle 6">
            <a:extLst>
              <a:ext uri="{FF2B5EF4-FFF2-40B4-BE49-F238E27FC236}">
                <a16:creationId xmlns:a16="http://schemas.microsoft.com/office/drawing/2014/main" id="{1D42CF03-8EDF-2E98-B1F2-E833749A8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920" y="9084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F95E9-AF01-340C-0774-DD6A38528C8B}"/>
              </a:ext>
            </a:extLst>
          </p:cNvPr>
          <p:cNvSpPr txBox="1">
            <a:spLocks/>
          </p:cNvSpPr>
          <p:nvPr/>
        </p:nvSpPr>
        <p:spPr>
          <a:xfrm>
            <a:off x="461963" y="978408"/>
            <a:ext cx="11499850" cy="229819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n-lt"/>
              </a:rPr>
              <a:t>Proof of principle coating system</a:t>
            </a:r>
          </a:p>
          <a:p>
            <a:pPr lvl="1"/>
            <a:r>
              <a:rPr lang="en-US" sz="1400" dirty="0"/>
              <a:t>Cycle time meets production requirements</a:t>
            </a:r>
            <a:endParaRPr lang="en-US" sz="1400" dirty="0">
              <a:latin typeface="+mn-lt"/>
            </a:endParaRPr>
          </a:p>
          <a:p>
            <a:r>
              <a:rPr lang="en-US" sz="1800" dirty="0">
                <a:latin typeface="+mn-lt"/>
              </a:rPr>
              <a:t>Design of full length (11m) system completed</a:t>
            </a:r>
          </a:p>
          <a:p>
            <a:pPr lvl="1"/>
            <a:r>
              <a:rPr lang="en-US" sz="1400" dirty="0"/>
              <a:t>Assembly in process</a:t>
            </a:r>
          </a:p>
          <a:p>
            <a:r>
              <a:rPr lang="en-US" sz="1800" dirty="0"/>
              <a:t>Clean tent area for production nearing completion</a:t>
            </a:r>
          </a:p>
          <a:p>
            <a:r>
              <a:rPr lang="en-US" sz="1800" dirty="0"/>
              <a:t>Ultrasonic cleaning equipment (11m) commissioned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AF4C74-363C-3552-0F01-B1B078E64F7C}"/>
              </a:ext>
            </a:extLst>
          </p:cNvPr>
          <p:cNvGrpSpPr/>
          <p:nvPr/>
        </p:nvGrpSpPr>
        <p:grpSpPr>
          <a:xfrm>
            <a:off x="7689954" y="159665"/>
            <a:ext cx="4377482" cy="3145806"/>
            <a:chOff x="7689954" y="266704"/>
            <a:chExt cx="4377482" cy="3145806"/>
          </a:xfrm>
        </p:grpSpPr>
        <p:pic>
          <p:nvPicPr>
            <p:cNvPr id="16" name="Picture 15" descr="A picture containing indoor, metal, warehouse&#10;&#10;AI-generated content may be incorrect.">
              <a:extLst>
                <a:ext uri="{FF2B5EF4-FFF2-40B4-BE49-F238E27FC236}">
                  <a16:creationId xmlns:a16="http://schemas.microsoft.com/office/drawing/2014/main" id="{7AED6C9F-E853-7C97-906F-F17813A08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89954" y="266704"/>
              <a:ext cx="4377482" cy="31458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ACAA2F-D16C-FB92-687D-CAA3B8ED4FED}"/>
                </a:ext>
              </a:extLst>
            </p:cNvPr>
            <p:cNvSpPr txBox="1"/>
            <p:nvPr/>
          </p:nvSpPr>
          <p:spPr>
            <a:xfrm>
              <a:off x="7851332" y="3067555"/>
              <a:ext cx="12570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Cleaning facility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975D1C-79EF-67D4-E3CB-1D387C593CF4}"/>
              </a:ext>
            </a:extLst>
          </p:cNvPr>
          <p:cNvGrpSpPr/>
          <p:nvPr/>
        </p:nvGrpSpPr>
        <p:grpSpPr>
          <a:xfrm>
            <a:off x="8151920" y="3552530"/>
            <a:ext cx="3613566" cy="2934212"/>
            <a:chOff x="8151920" y="3599512"/>
            <a:chExt cx="3613566" cy="2934212"/>
          </a:xfrm>
        </p:grpSpPr>
        <p:pic>
          <p:nvPicPr>
            <p:cNvPr id="12" name="Picture 11" descr="A picture containing indoor&#10;&#10;AI-generated content may be incorrect.">
              <a:extLst>
                <a:ext uri="{FF2B5EF4-FFF2-40B4-BE49-F238E27FC236}">
                  <a16:creationId xmlns:a16="http://schemas.microsoft.com/office/drawing/2014/main" id="{F8646BEE-CCED-626A-BD08-674D2BD0B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491597" y="3259835"/>
              <a:ext cx="2934212" cy="36135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C11EE3-E471-9AC8-3D20-8459169F4348}"/>
                </a:ext>
              </a:extLst>
            </p:cNvPr>
            <p:cNvSpPr txBox="1"/>
            <p:nvPr/>
          </p:nvSpPr>
          <p:spPr>
            <a:xfrm>
              <a:off x="8244489" y="6195649"/>
              <a:ext cx="12330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Coating Facility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CCC6279-686B-05BF-0619-EBED1528AA52}"/>
              </a:ext>
            </a:extLst>
          </p:cNvPr>
          <p:cNvGrpSpPr/>
          <p:nvPr/>
        </p:nvGrpSpPr>
        <p:grpSpPr>
          <a:xfrm>
            <a:off x="724473" y="3260734"/>
            <a:ext cx="2843337" cy="2688811"/>
            <a:chOff x="901896" y="3581402"/>
            <a:chExt cx="2843337" cy="2688811"/>
          </a:xfrm>
        </p:grpSpPr>
        <p:pic>
          <p:nvPicPr>
            <p:cNvPr id="11" name="Picture 10" descr="A close-up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81559DC2-AF3F-907D-ECAC-5C1181301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901896" y="3581402"/>
              <a:ext cx="2843337" cy="244734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84CA5D-3436-7983-95A4-57E7501A320F}"/>
                </a:ext>
              </a:extLst>
            </p:cNvPr>
            <p:cNvSpPr txBox="1"/>
            <p:nvPr/>
          </p:nvSpPr>
          <p:spPr>
            <a:xfrm>
              <a:off x="1112263" y="6008603"/>
              <a:ext cx="24226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Graphite target inside beam screen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8F897CE-DFE1-3B39-CF6F-7D5F68F3AEC7}"/>
              </a:ext>
            </a:extLst>
          </p:cNvPr>
          <p:cNvGrpSpPr/>
          <p:nvPr/>
        </p:nvGrpSpPr>
        <p:grpSpPr>
          <a:xfrm>
            <a:off x="4231211" y="3346551"/>
            <a:ext cx="2922762" cy="3250020"/>
            <a:chOff x="4326627" y="3581401"/>
            <a:chExt cx="2922762" cy="3250020"/>
          </a:xfrm>
        </p:grpSpPr>
        <p:pic>
          <p:nvPicPr>
            <p:cNvPr id="10" name="Picture 9" descr="A machine in a factory&#10;&#10;Description automatically generated">
              <a:extLst>
                <a:ext uri="{FF2B5EF4-FFF2-40B4-BE49-F238E27FC236}">
                  <a16:creationId xmlns:a16="http://schemas.microsoft.com/office/drawing/2014/main" id="{49555BA0-33E4-8CBC-EA08-58652DF36D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4293803" y="3614225"/>
              <a:ext cx="2988409" cy="29227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E231FA-8551-5D91-6C96-335F14CC8388}"/>
                </a:ext>
              </a:extLst>
            </p:cNvPr>
            <p:cNvSpPr txBox="1"/>
            <p:nvPr/>
          </p:nvSpPr>
          <p:spPr>
            <a:xfrm>
              <a:off x="4761037" y="6569811"/>
              <a:ext cx="23235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POP horizontal coating 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00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72AC5-C82C-7A25-C3AA-EDCBE524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EIC Electron Storage Ring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C54354-8AE0-5F40-E10B-D303FE365237}"/>
              </a:ext>
            </a:extLst>
          </p:cNvPr>
          <p:cNvSpPr txBox="1">
            <a:spLocks/>
          </p:cNvSpPr>
          <p:nvPr/>
        </p:nvSpPr>
        <p:spPr>
          <a:xfrm>
            <a:off x="416687" y="814866"/>
            <a:ext cx="11358625" cy="54870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Electron Storage Ring (ESR) consists of six </a:t>
            </a:r>
            <a:r>
              <a:rPr lang="en-US" dirty="0">
                <a:solidFill>
                  <a:srgbClr val="0070C0"/>
                </a:solidFill>
              </a:rPr>
              <a:t>FODO</a:t>
            </a:r>
            <a:r>
              <a:rPr lang="en-US" dirty="0"/>
              <a:t>-cell arcs, and six straight sections (IRs)</a:t>
            </a:r>
          </a:p>
          <a:p>
            <a:r>
              <a:rPr lang="en-US" dirty="0"/>
              <a:t>High-intensity (28 </a:t>
            </a:r>
            <a:r>
              <a:rPr lang="en-US" dirty="0" err="1"/>
              <a:t>nC</a:t>
            </a:r>
            <a:r>
              <a:rPr lang="en-US" dirty="0"/>
              <a:t>), short (7 mm) bunches</a:t>
            </a:r>
          </a:p>
          <a:p>
            <a:pPr marL="0" indent="0">
              <a:buNone/>
            </a:pPr>
            <a:r>
              <a:rPr lang="en-US" dirty="0"/>
              <a:t>   add many interesting accelerator challenges</a:t>
            </a:r>
          </a:p>
          <a:p>
            <a:r>
              <a:rPr lang="en-US" dirty="0"/>
              <a:t>Circulating beam current ~2.5 A and the synchrotron </a:t>
            </a:r>
          </a:p>
          <a:p>
            <a:pPr marL="0" indent="0">
              <a:buNone/>
            </a:pPr>
            <a:r>
              <a:rPr lang="en-US" dirty="0"/>
              <a:t>   radiation power of ~10MW  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C7040-57E4-42DF-B6E1-64F29D14F7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4F7A4-4993-8695-6BCB-EC87EB7D81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76" y="1273449"/>
            <a:ext cx="3813110" cy="27387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AF84F-3360-7F5E-5CC9-29DE6717A1DF}"/>
              </a:ext>
            </a:extLst>
          </p:cNvPr>
          <p:cNvSpPr txBox="1"/>
          <p:nvPr/>
        </p:nvSpPr>
        <p:spPr>
          <a:xfrm>
            <a:off x="8945696" y="284235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HSR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13038D-5DE8-A6F6-553F-89845B6E6B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87" y="3429000"/>
            <a:ext cx="5777582" cy="34142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02B90C-7EB3-E230-DFC4-93618CC33A68}"/>
              </a:ext>
            </a:extLst>
          </p:cNvPr>
          <p:cNvSpPr txBox="1"/>
          <p:nvPr/>
        </p:nvSpPr>
        <p:spPr>
          <a:xfrm>
            <a:off x="5910114" y="4026550"/>
            <a:ext cx="58651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EIC needs </a:t>
            </a:r>
            <a:r>
              <a:rPr lang="en-US" sz="1800" dirty="0">
                <a:solidFill>
                  <a:srgbClr val="0070C0"/>
                </a:solidFill>
              </a:rPr>
              <a:t>nearly constant (20 to 24 nm) emittance from </a:t>
            </a:r>
          </a:p>
          <a:p>
            <a:r>
              <a:rPr lang="en-US" sz="1800" dirty="0">
                <a:solidFill>
                  <a:srgbClr val="0070C0"/>
                </a:solidFill>
              </a:rPr>
              <a:t>5 to 18 GeV for optimum luminosity, </a:t>
            </a:r>
            <a:r>
              <a:rPr lang="en-US" sz="1800" dirty="0"/>
              <a:t>but equilibrium </a:t>
            </a:r>
          </a:p>
          <a:p>
            <a:r>
              <a:rPr lang="en-US" sz="1800" dirty="0"/>
              <a:t>emittance in an electron storage ring depends on beam energy.</a:t>
            </a:r>
          </a:p>
          <a:p>
            <a:endParaRPr lang="en-US" dirty="0"/>
          </a:p>
          <a:p>
            <a:r>
              <a:rPr lang="en-US" dirty="0"/>
              <a:t>We will use ‘super bends’ (reverse bends) for emittance </a:t>
            </a:r>
          </a:p>
          <a:p>
            <a:r>
              <a:rPr lang="en-US" dirty="0"/>
              <a:t>control below 10 GeV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8B78983-B009-44E9-FC4C-43771ACAFC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0260" y="2828922"/>
            <a:ext cx="1268214" cy="12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86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F8D46-D273-D575-4ADA-19CE46B1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07439A29-A5D2-EAFF-0CDF-162000F67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4474" y="3421627"/>
            <a:ext cx="1797731" cy="25857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878F8-0B4A-FE6E-C042-2D89448CD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B219CC-A8C0-A011-8F59-02D787168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n-lt"/>
              </a:rPr>
              <a:t>ESR Chamber Detail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28DBA-9740-490D-BC88-A86EED845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4"/>
            <a:ext cx="7950796" cy="2481844"/>
          </a:xfrm>
        </p:spPr>
        <p:txBody>
          <a:bodyPr>
            <a:normAutofit/>
          </a:bodyPr>
          <a:lstStyle/>
          <a:p>
            <a:r>
              <a:rPr lang="en-US" sz="1800">
                <a:latin typeface="+mn-lt"/>
              </a:rPr>
              <a:t>Beam channel 80mm x 36mm [3.15” x 1.42”]</a:t>
            </a:r>
          </a:p>
          <a:p>
            <a:r>
              <a:rPr lang="en-US" sz="1800">
                <a:latin typeface="+mn-lt"/>
              </a:rPr>
              <a:t>Chamber material: OFS copper (C10700)</a:t>
            </a:r>
          </a:p>
          <a:p>
            <a:r>
              <a:rPr lang="en-US" sz="1800">
                <a:latin typeface="+mn-lt"/>
              </a:rPr>
              <a:t>Water cooling channels joined by e-beam or laser welding</a:t>
            </a:r>
          </a:p>
          <a:p>
            <a:r>
              <a:rPr lang="en-US" sz="1800"/>
              <a:t>Internal surfaces are NEG coated</a:t>
            </a:r>
          </a:p>
          <a:p>
            <a:r>
              <a:rPr lang="en-US" sz="1800"/>
              <a:t>Photon absorber formed at end of chambers</a:t>
            </a:r>
          </a:p>
          <a:p>
            <a:r>
              <a:rPr lang="en-US" sz="1800" err="1"/>
              <a:t>CuCrZr</a:t>
            </a:r>
            <a:r>
              <a:rPr lang="en-US" sz="1800"/>
              <a:t> flanges with combination RF-vacuum seal</a:t>
            </a:r>
          </a:p>
          <a:p>
            <a:endParaRPr lang="en-US" sz="1800">
              <a:latin typeface="+mn-lt"/>
            </a:endParaRPr>
          </a:p>
          <a:p>
            <a:pPr marL="0" indent="0">
              <a:buNone/>
            </a:pP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53615B3-2204-D25F-2233-417DCEAC7457}"/>
              </a:ext>
            </a:extLst>
          </p:cNvPr>
          <p:cNvGrpSpPr/>
          <p:nvPr/>
        </p:nvGrpSpPr>
        <p:grpSpPr>
          <a:xfrm>
            <a:off x="6212541" y="4099623"/>
            <a:ext cx="5962361" cy="2624694"/>
            <a:chOff x="6470127" y="628677"/>
            <a:chExt cx="5962361" cy="26246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F0E52F-C1C0-D28D-0D1A-E64123F70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70127" y="1001634"/>
              <a:ext cx="5492377" cy="2251737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691BF8E-C9C2-B0B7-A722-D991EABCFDF7}"/>
                </a:ext>
              </a:extLst>
            </p:cNvPr>
            <p:cNvCxnSpPr>
              <a:cxnSpLocks/>
            </p:cNvCxnSpPr>
            <p:nvPr/>
          </p:nvCxnSpPr>
          <p:spPr>
            <a:xfrm>
              <a:off x="8465212" y="2642752"/>
              <a:ext cx="798480" cy="3289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948CF04-1DF0-9E98-6D4F-B762086B498D}"/>
                </a:ext>
              </a:extLst>
            </p:cNvPr>
            <p:cNvSpPr txBox="1"/>
            <p:nvPr/>
          </p:nvSpPr>
          <p:spPr>
            <a:xfrm>
              <a:off x="8550828" y="2333169"/>
              <a:ext cx="5597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36mm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716CB44-DC8A-76E0-BADD-C06CDB557DDD}"/>
                </a:ext>
              </a:extLst>
            </p:cNvPr>
            <p:cNvCxnSpPr>
              <a:cxnSpLocks/>
            </p:cNvCxnSpPr>
            <p:nvPr/>
          </p:nvCxnSpPr>
          <p:spPr>
            <a:xfrm>
              <a:off x="8810365" y="1952368"/>
              <a:ext cx="0" cy="395416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5DC5320-047D-D4E8-5BEC-72FD935D65FB}"/>
                </a:ext>
              </a:extLst>
            </p:cNvPr>
            <p:cNvCxnSpPr>
              <a:cxnSpLocks/>
            </p:cNvCxnSpPr>
            <p:nvPr/>
          </p:nvCxnSpPr>
          <p:spPr>
            <a:xfrm>
              <a:off x="8810365" y="2578670"/>
              <a:ext cx="0" cy="35217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1AC91DF-4918-9130-24E3-2E02310ABD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1784" y="2620778"/>
              <a:ext cx="793789" cy="18574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none" w="sm" len="lg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97B841A-D012-287F-3562-277083CC1B84}"/>
                </a:ext>
              </a:extLst>
            </p:cNvPr>
            <p:cNvSpPr txBox="1"/>
            <p:nvPr/>
          </p:nvSpPr>
          <p:spPr>
            <a:xfrm>
              <a:off x="7965225" y="2512729"/>
              <a:ext cx="5597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>
                  <a:solidFill>
                    <a:schemeClr val="bg1"/>
                  </a:solidFill>
                </a:rPr>
                <a:t>80mm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2BAA6B67-7D03-A34B-7512-4824BDBF4A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30801" y="2192428"/>
              <a:ext cx="491421" cy="7120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935DE2F-0569-EDD6-490A-4A2735C647F0}"/>
                </a:ext>
              </a:extLst>
            </p:cNvPr>
            <p:cNvSpPr txBox="1"/>
            <p:nvPr/>
          </p:nvSpPr>
          <p:spPr>
            <a:xfrm>
              <a:off x="10049073" y="2881264"/>
              <a:ext cx="13756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Heater wire groove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11CEFEEB-E52E-91E5-E7F8-3A4F5CDBE7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84619" y="2675642"/>
              <a:ext cx="537603" cy="2288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B1A73E6-5AA6-2E03-579F-EAC5E0F71D67}"/>
                </a:ext>
              </a:extLst>
            </p:cNvPr>
            <p:cNvCxnSpPr>
              <a:cxnSpLocks/>
            </p:cNvCxnSpPr>
            <p:nvPr/>
          </p:nvCxnSpPr>
          <p:spPr>
            <a:xfrm>
              <a:off x="9830801" y="883875"/>
              <a:ext cx="460600" cy="3820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E65EA13-FA08-7DB3-9A91-953DD1E9E07F}"/>
                </a:ext>
              </a:extLst>
            </p:cNvPr>
            <p:cNvSpPr txBox="1"/>
            <p:nvPr/>
          </p:nvSpPr>
          <p:spPr>
            <a:xfrm>
              <a:off x="9140656" y="628677"/>
              <a:ext cx="9204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BPM mount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4738EEB-87C4-7EB2-BDE8-E7DE847A4907}"/>
                </a:ext>
              </a:extLst>
            </p:cNvPr>
            <p:cNvCxnSpPr>
              <a:cxnSpLocks/>
              <a:stCxn id="50" idx="1"/>
            </p:cNvCxnSpPr>
            <p:nvPr/>
          </p:nvCxnSpPr>
          <p:spPr>
            <a:xfrm flipH="1">
              <a:off x="11218985" y="786477"/>
              <a:ext cx="379620" cy="3120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E353916-9978-3FC1-D425-65B94CE9BB59}"/>
                </a:ext>
              </a:extLst>
            </p:cNvPr>
            <p:cNvSpPr txBox="1"/>
            <p:nvPr/>
          </p:nvSpPr>
          <p:spPr>
            <a:xfrm>
              <a:off x="11598605" y="655672"/>
              <a:ext cx="8338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/>
                <a:t>Pump port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15FFAE-35A9-7607-8B58-2B9AE624718F}"/>
              </a:ext>
            </a:extLst>
          </p:cNvPr>
          <p:cNvGrpSpPr/>
          <p:nvPr/>
        </p:nvGrpSpPr>
        <p:grpSpPr>
          <a:xfrm>
            <a:off x="7471418" y="311028"/>
            <a:ext cx="3708971" cy="3506111"/>
            <a:chOff x="8562486" y="355055"/>
            <a:chExt cx="3708971" cy="3506111"/>
          </a:xfrm>
        </p:grpSpPr>
        <p:pic>
          <p:nvPicPr>
            <p:cNvPr id="15" name="Picture 14" descr="A picture containing indoor, toilet&#10;&#10;AI-generated content may be incorrect.">
              <a:extLst>
                <a:ext uri="{FF2B5EF4-FFF2-40B4-BE49-F238E27FC236}">
                  <a16:creationId xmlns:a16="http://schemas.microsoft.com/office/drawing/2014/main" id="{2BC36F57-A8CF-5A78-349F-B0F8FFAE0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62486" y="355055"/>
              <a:ext cx="3575944" cy="350611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A322A2C-4098-A732-BEED-862422433999}"/>
                </a:ext>
              </a:extLst>
            </p:cNvPr>
            <p:cNvCxnSpPr>
              <a:cxnSpLocks/>
            </p:cNvCxnSpPr>
            <p:nvPr/>
          </p:nvCxnSpPr>
          <p:spPr>
            <a:xfrm>
              <a:off x="9621879" y="2022887"/>
              <a:ext cx="684887" cy="362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DC8AFAA-C368-B9DC-DD3C-9F3E5E44150F}"/>
                </a:ext>
              </a:extLst>
            </p:cNvPr>
            <p:cNvSpPr txBox="1"/>
            <p:nvPr/>
          </p:nvSpPr>
          <p:spPr>
            <a:xfrm>
              <a:off x="8617826" y="1575164"/>
              <a:ext cx="1207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Integrated photon absorber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079E577-B3B3-FB0B-4121-657DC36082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1750" y="1644782"/>
              <a:ext cx="639899" cy="95321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E3EA15-9342-BBFF-01F6-EFCBA489C655}"/>
                </a:ext>
              </a:extLst>
            </p:cNvPr>
            <p:cNvSpPr txBox="1"/>
            <p:nvPr/>
          </p:nvSpPr>
          <p:spPr>
            <a:xfrm>
              <a:off x="11064327" y="1190691"/>
              <a:ext cx="12071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RF shielded pump ports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0762FD-2AE3-0B8B-59F5-8EAD2595D224}"/>
              </a:ext>
            </a:extLst>
          </p:cNvPr>
          <p:cNvGrpSpPr/>
          <p:nvPr/>
        </p:nvGrpSpPr>
        <p:grpSpPr>
          <a:xfrm>
            <a:off x="767815" y="3547391"/>
            <a:ext cx="3298326" cy="2544274"/>
            <a:chOff x="767815" y="3547391"/>
            <a:chExt cx="3298326" cy="2544274"/>
          </a:xfrm>
        </p:grpSpPr>
        <p:pic>
          <p:nvPicPr>
            <p:cNvPr id="58" name="Picture 57" descr="A picture containing indoor, ocarina, pipe&#10;&#10;AI-generated content may be incorrect.">
              <a:extLst>
                <a:ext uri="{FF2B5EF4-FFF2-40B4-BE49-F238E27FC236}">
                  <a16:creationId xmlns:a16="http://schemas.microsoft.com/office/drawing/2014/main" id="{10A1ED68-0E6C-88BE-3230-1B24751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144841" y="3170365"/>
              <a:ext cx="2544274" cy="329832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14BF7F-AD01-3503-8F9D-9404D7446ABA}"/>
                </a:ext>
              </a:extLst>
            </p:cNvPr>
            <p:cNvSpPr txBox="1"/>
            <p:nvPr/>
          </p:nvSpPr>
          <p:spPr>
            <a:xfrm>
              <a:off x="838615" y="5755363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err="1"/>
                <a:t>CuCrZr</a:t>
              </a:r>
              <a:r>
                <a:rPr lang="en-US" sz="1400"/>
                <a:t> flange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8862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61767-F557-8AD7-A609-7CEFA13A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36083-C334-974A-12F7-7FEFAA7FB6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Requirements</a:t>
            </a:r>
          </a:p>
          <a:p>
            <a:r>
              <a:rPr lang="en-US" sz="3200" dirty="0"/>
              <a:t>Design changes</a:t>
            </a:r>
          </a:p>
          <a:p>
            <a:r>
              <a:rPr lang="en-US" sz="3200" dirty="0"/>
              <a:t>Present concept</a:t>
            </a:r>
          </a:p>
          <a:p>
            <a:r>
              <a:rPr lang="en-US" sz="32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964472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551C-D9ED-2ECD-DFA1-74435B802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779E35-1F67-F625-E4CD-44F2567AB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15AEA2-78F2-FC69-AED5-FEF31AD31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  <a:latin typeface="+mn-lt"/>
              </a:rPr>
              <a:t>ESR Chamber Status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A557E-F7E5-AC40-4B7D-502D026C1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80" y="975364"/>
            <a:ext cx="7950796" cy="441350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n-lt"/>
              </a:rPr>
              <a:t>Both copper profiles in hand</a:t>
            </a:r>
          </a:p>
          <a:p>
            <a:r>
              <a:rPr lang="en-US" sz="1800" dirty="0">
                <a:latin typeface="+mn-lt"/>
              </a:rPr>
              <a:t>Engineering Validation Unit in process</a:t>
            </a:r>
          </a:p>
          <a:p>
            <a:pPr lvl="1"/>
            <a:r>
              <a:rPr lang="en-US" sz="1400" dirty="0">
                <a:latin typeface="+mn-lt"/>
              </a:rPr>
              <a:t>Samples of laser welding cooling tubes to main profile</a:t>
            </a:r>
          </a:p>
          <a:p>
            <a:pPr lvl="1"/>
            <a:r>
              <a:rPr lang="en-US" sz="1400" dirty="0"/>
              <a:t>Integrated photon absorber forming</a:t>
            </a:r>
          </a:p>
          <a:p>
            <a:pPr lvl="1"/>
            <a:r>
              <a:rPr lang="en-US" sz="1400" dirty="0">
                <a:latin typeface="+mn-lt"/>
              </a:rPr>
              <a:t>Will include BPM and pump ports</a:t>
            </a:r>
          </a:p>
          <a:p>
            <a:pPr lvl="1"/>
            <a:r>
              <a:rPr lang="en-US" sz="1400" dirty="0"/>
              <a:t>NEG coating on interior vacuum surfaces</a:t>
            </a:r>
            <a:r>
              <a:rPr lang="en-US" sz="1400" dirty="0">
                <a:latin typeface="+mn-lt"/>
              </a:rPr>
              <a:t> </a:t>
            </a:r>
          </a:p>
          <a:p>
            <a:r>
              <a:rPr lang="en-US" sz="1800" dirty="0">
                <a:latin typeface="+mn-lt"/>
              </a:rPr>
              <a:t>New flange and gasket geometry testing in process</a:t>
            </a:r>
          </a:p>
          <a:p>
            <a:pPr lvl="1"/>
            <a:r>
              <a:rPr lang="en-US" sz="1400" dirty="0"/>
              <a:t>5 thermal cycles to 250C (with hot leak check)</a:t>
            </a:r>
          </a:p>
          <a:p>
            <a:pPr lvl="1"/>
            <a:r>
              <a:rPr lang="en-US" sz="1400" dirty="0">
                <a:latin typeface="+mn-lt"/>
              </a:rPr>
              <a:t>5 gasket changes (durability test)</a:t>
            </a:r>
          </a:p>
          <a:p>
            <a:endParaRPr lang="en-US" sz="1800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F23245-E582-907E-1FAB-2D7EDE487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9002353" y="666571"/>
            <a:ext cx="3356668" cy="2669091"/>
          </a:xfrm>
          <a:prstGeom prst="rect">
            <a:avLst/>
          </a:prstGeom>
        </p:spPr>
      </p:pic>
      <p:pic>
        <p:nvPicPr>
          <p:cNvPr id="8" name="Picture 7" descr="A picture containing indoor, engine&#10;&#10;AI-generated content may be incorrect.">
            <a:extLst>
              <a:ext uri="{FF2B5EF4-FFF2-40B4-BE49-F238E27FC236}">
                <a16:creationId xmlns:a16="http://schemas.microsoft.com/office/drawing/2014/main" id="{6CBA3A87-B63C-3FAA-8791-9B81896625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62230" y="4018614"/>
            <a:ext cx="2309755" cy="3014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622F5-F741-6254-BC35-077CDB2DA3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195" y="4285244"/>
            <a:ext cx="3091807" cy="2318856"/>
          </a:xfrm>
          <a:prstGeom prst="ellipse">
            <a:avLst/>
          </a:prstGeom>
          <a:ln w="3175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793CEE-5B8F-70C1-4E83-3B6DC3D39C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7472" y="1184638"/>
            <a:ext cx="2850617" cy="2395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05A088-6525-AB59-7223-C2FE8FF3817F}"/>
              </a:ext>
            </a:extLst>
          </p:cNvPr>
          <p:cNvSpPr txBox="1"/>
          <p:nvPr/>
        </p:nvSpPr>
        <p:spPr>
          <a:xfrm>
            <a:off x="6272683" y="3276734"/>
            <a:ext cx="1973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Full penetration laser weld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00037F-9587-4059-A9EB-3F9004FF3B5D}"/>
              </a:ext>
            </a:extLst>
          </p:cNvPr>
          <p:cNvSpPr txBox="1"/>
          <p:nvPr/>
        </p:nvSpPr>
        <p:spPr>
          <a:xfrm>
            <a:off x="9935823" y="3375785"/>
            <a:ext cx="1677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ESR chamber profiles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072255-9408-1026-000C-D907045F5D3D}"/>
              </a:ext>
            </a:extLst>
          </p:cNvPr>
          <p:cNvGrpSpPr/>
          <p:nvPr/>
        </p:nvGrpSpPr>
        <p:grpSpPr>
          <a:xfrm>
            <a:off x="8052962" y="4218636"/>
            <a:ext cx="3614930" cy="2074460"/>
            <a:chOff x="7997955" y="4529640"/>
            <a:chExt cx="3614930" cy="2074460"/>
          </a:xfrm>
        </p:grpSpPr>
        <p:pic>
          <p:nvPicPr>
            <p:cNvPr id="20" name="Picture 19" descr="A picture containing wall&#10;&#10;AI-generated content may be incorrect.">
              <a:extLst>
                <a:ext uri="{FF2B5EF4-FFF2-40B4-BE49-F238E27FC236}">
                  <a16:creationId xmlns:a16="http://schemas.microsoft.com/office/drawing/2014/main" id="{BA8C8647-ED65-55DD-6900-B5914FEBA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768190" y="3759405"/>
              <a:ext cx="2074460" cy="3614930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6913EE2-CA73-BD99-37F4-4EA4242B96AC}"/>
                </a:ext>
              </a:extLst>
            </p:cNvPr>
            <p:cNvSpPr/>
            <p:nvPr/>
          </p:nvSpPr>
          <p:spPr>
            <a:xfrm>
              <a:off x="8368237" y="5034885"/>
              <a:ext cx="375177" cy="270954"/>
            </a:xfrm>
            <a:prstGeom prst="ellipse">
              <a:avLst/>
            </a:prstGeom>
            <a:solidFill>
              <a:schemeClr val="bg1">
                <a:lumMod val="75000"/>
                <a:alpha val="15000"/>
              </a:schemeClr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0EE15B-FD70-FE82-7497-37EB6C51D5A6}"/>
                </a:ext>
              </a:extLst>
            </p:cNvPr>
            <p:cNvSpPr txBox="1"/>
            <p:nvPr/>
          </p:nvSpPr>
          <p:spPr>
            <a:xfrm>
              <a:off x="9068089" y="6327101"/>
              <a:ext cx="15231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Silver plated gasket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8CFDB5F-91B5-CB62-4E63-13C8896AC840}"/>
              </a:ext>
            </a:extLst>
          </p:cNvPr>
          <p:cNvSpPr txBox="1"/>
          <p:nvPr/>
        </p:nvSpPr>
        <p:spPr>
          <a:xfrm>
            <a:off x="5497080" y="6045345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Seal impression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2575A6-E6CA-C1D1-3E50-D5E10DBC97E1}"/>
              </a:ext>
            </a:extLst>
          </p:cNvPr>
          <p:cNvSpPr txBox="1"/>
          <p:nvPr/>
        </p:nvSpPr>
        <p:spPr>
          <a:xfrm>
            <a:off x="1844543" y="4008245"/>
            <a:ext cx="1907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Flanges post 250°C bake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3A3459-FD09-0D9B-1F45-3BDAC8141D5F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7259491" y="4859358"/>
            <a:ext cx="1163753" cy="250183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422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B856201-0854-3EA5-824D-14198D391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898" y="131785"/>
            <a:ext cx="6713102" cy="4022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04596-0373-4CA9-A3D9-FCF4DC6D638C}"/>
              </a:ext>
            </a:extLst>
          </p:cNvPr>
          <p:cNvSpPr txBox="1"/>
          <p:nvPr/>
        </p:nvSpPr>
        <p:spPr>
          <a:xfrm>
            <a:off x="504186" y="115146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EIC IR Layout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140552-B4A2-4204-83BE-8D945B8C7DDD}"/>
              </a:ext>
            </a:extLst>
          </p:cNvPr>
          <p:cNvSpPr txBox="1"/>
          <p:nvPr/>
        </p:nvSpPr>
        <p:spPr>
          <a:xfrm>
            <a:off x="0" y="1374591"/>
            <a:ext cx="5439005" cy="41088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 </a:t>
            </a:r>
            <a:r>
              <a:rPr lang="en-US" b="1" dirty="0">
                <a:latin typeface="Arial"/>
                <a:cs typeface="Arial"/>
              </a:rPr>
              <a:t>  </a:t>
            </a:r>
            <a:r>
              <a:rPr lang="en-US" sz="2000" b="1" dirty="0">
                <a:latin typeface="Arial"/>
                <a:cs typeface="Arial"/>
              </a:rPr>
              <a:t>    High Luminosity</a:t>
            </a:r>
            <a:r>
              <a:rPr lang="en-US" sz="2400" dirty="0">
                <a:latin typeface="Arial"/>
                <a:cs typeface="Arial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25 </a:t>
            </a:r>
            <a:r>
              <a:rPr lang="en-US" sz="2000" dirty="0" err="1">
                <a:latin typeface="Arial"/>
                <a:cs typeface="Arial"/>
              </a:rPr>
              <a:t>mrad</a:t>
            </a:r>
            <a:r>
              <a:rPr lang="en-US" sz="2000" dirty="0">
                <a:latin typeface="Arial"/>
                <a:cs typeface="Arial"/>
              </a:rPr>
              <a:t> crossing angle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Small </a:t>
            </a:r>
            <a:r>
              <a:rPr lang="el-GR" sz="2000" dirty="0">
                <a:latin typeface="Arial"/>
                <a:cs typeface="Arial"/>
              </a:rPr>
              <a:t>β</a:t>
            </a:r>
            <a:r>
              <a:rPr lang="en-US" sz="2000" dirty="0">
                <a:latin typeface="Arial"/>
                <a:cs typeface="Arial"/>
              </a:rPr>
              <a:t>* for high luminosity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     with limited IR chromaticity contributions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Large final focus quadrupole aperture</a:t>
            </a:r>
          </a:p>
          <a:p>
            <a:pPr lvl="1"/>
            <a:r>
              <a:rPr lang="en-US" sz="900" dirty="0">
                <a:latin typeface="Arial"/>
                <a:cs typeface="Arial"/>
              </a:rPr>
              <a:t>  </a:t>
            </a:r>
          </a:p>
          <a:p>
            <a:pPr lvl="1"/>
            <a:r>
              <a:rPr lang="en-US" sz="2000" b="1" dirty="0">
                <a:latin typeface="Arial"/>
                <a:cs typeface="Arial"/>
              </a:rPr>
              <a:t>Machine Detector Interface </a:t>
            </a:r>
            <a:endParaRPr lang="en-US" sz="2000" dirty="0">
              <a:latin typeface="Arial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Large detector acceptance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Forward spectrometer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No magnets within - 4.5 / +5 m from 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Space for luminosity detector, neutron detector, “Roman Pots”</a:t>
            </a:r>
          </a:p>
          <a:p>
            <a:pPr lvl="1"/>
            <a:r>
              <a:rPr lang="en-US" sz="900" dirty="0">
                <a:latin typeface="Arial"/>
                <a:cs typeface="Arial"/>
              </a:rPr>
              <a:t>  </a:t>
            </a:r>
          </a:p>
        </p:txBody>
      </p:sp>
      <p:pic>
        <p:nvPicPr>
          <p:cNvPr id="4" name="DCAF5BFF-1B62-4D6A-A20F-FD22EFE40FF4">
            <a:extLst>
              <a:ext uri="{FF2B5EF4-FFF2-40B4-BE49-F238E27FC236}">
                <a16:creationId xmlns:a16="http://schemas.microsoft.com/office/drawing/2014/main" id="{AB4E7413-EBAE-E29B-990F-B1E23CEB541E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596" y="3610105"/>
            <a:ext cx="3928155" cy="22366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8FC3-0494-55DB-445B-A1B064FC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Injector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DC99F-F597-8B9B-5382-4C88CCD1A3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3" y="847337"/>
            <a:ext cx="4696733" cy="4696733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5B56D216-8C7F-F098-8A12-15EE4EA77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8696" y="958124"/>
            <a:ext cx="7033304" cy="501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397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06902D-327E-A150-853A-A765EAF5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Injector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05877C-4300-4270-9D3A-EF0173709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36724"/>
            <a:ext cx="6658983" cy="104190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/>
              <a:t>Function</a:t>
            </a:r>
            <a:r>
              <a:rPr lang="en-US" sz="2000" dirty="0"/>
              <a:t>: Deliver electron bunches of up to 28 </a:t>
            </a:r>
            <a:r>
              <a:rPr lang="en-US" sz="2000" dirty="0" err="1"/>
              <a:t>nC</a:t>
            </a:r>
            <a:r>
              <a:rPr lang="en-US" sz="2000" dirty="0"/>
              <a:t> at a 1 Hz repetition rate for injection into the ESR at various energies of 5 – 18 GeV.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4348A-CD42-185A-AF58-A00DD323A8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069" y="2090176"/>
            <a:ext cx="4136379" cy="35516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6D7F06-694B-2D35-1348-7076EA0E3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117" y="938337"/>
            <a:ext cx="4232916" cy="130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FAC25-DCCD-D696-8A60-5E20F3E7DB89}"/>
              </a:ext>
            </a:extLst>
          </p:cNvPr>
          <p:cNvSpPr txBox="1"/>
          <p:nvPr/>
        </p:nvSpPr>
        <p:spPr>
          <a:xfrm>
            <a:off x="8395609" y="2321302"/>
            <a:ext cx="3221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RCS magnet assembly</a:t>
            </a:r>
          </a:p>
          <a:p>
            <a:r>
              <a:rPr lang="en-US" dirty="0"/>
              <a:t>Vacuum chamber: stainless steel, copper coated (50 um)</a:t>
            </a: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C16CE3C7-125E-0CE4-9B78-E74B07FFBA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7" y="4015863"/>
            <a:ext cx="2198755" cy="2050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967C1-1755-BC3A-8519-C80E6259734B}"/>
              </a:ext>
            </a:extLst>
          </p:cNvPr>
          <p:cNvSpPr txBox="1"/>
          <p:nvPr/>
        </p:nvSpPr>
        <p:spPr>
          <a:xfrm>
            <a:off x="2612412" y="5491850"/>
            <a:ext cx="2567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Polarized Electron Gun</a:t>
            </a:r>
          </a:p>
          <a:p>
            <a:r>
              <a:rPr lang="en-US" dirty="0"/>
              <a:t>1-nC, 30 Hz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E6E6C-8178-8097-6F40-FCCE91EA0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967" y="2198879"/>
            <a:ext cx="2648912" cy="78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4CF006-5B10-C3AA-8E5D-B02FB92D884D}"/>
              </a:ext>
            </a:extLst>
          </p:cNvPr>
          <p:cNvSpPr txBox="1"/>
          <p:nvPr/>
        </p:nvSpPr>
        <p:spPr>
          <a:xfrm>
            <a:off x="206099" y="2922232"/>
            <a:ext cx="2998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RCS SRF Cavity, 591 MHz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2D2277-367E-F978-5F20-BA95829E252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5752" y="3574895"/>
            <a:ext cx="3807682" cy="19291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C6F5E0-3FF6-20A0-FF5A-9A758EDC199C}"/>
              </a:ext>
            </a:extLst>
          </p:cNvPr>
          <p:cNvSpPr txBox="1"/>
          <p:nvPr/>
        </p:nvSpPr>
        <p:spPr>
          <a:xfrm>
            <a:off x="8730509" y="4321648"/>
            <a:ext cx="2714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Accumulator Ring</a:t>
            </a:r>
          </a:p>
          <a:p>
            <a:r>
              <a:rPr lang="en-US" dirty="0"/>
              <a:t>    750 MeV, 40 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90E5F2D-6CED-2DDB-38D2-9F05FF1A659E}"/>
              </a:ext>
            </a:extLst>
          </p:cNvPr>
          <p:cNvCxnSpPr>
            <a:cxnSpLocks/>
          </p:cNvCxnSpPr>
          <p:nvPr/>
        </p:nvCxnSpPr>
        <p:spPr>
          <a:xfrm>
            <a:off x="3223879" y="3158918"/>
            <a:ext cx="1686788" cy="140491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8BB1998-C6D7-D76E-AAF2-D8BD6C602BF1}"/>
              </a:ext>
            </a:extLst>
          </p:cNvPr>
          <p:cNvCxnSpPr>
            <a:cxnSpLocks/>
          </p:cNvCxnSpPr>
          <p:nvPr/>
        </p:nvCxnSpPr>
        <p:spPr>
          <a:xfrm flipV="1">
            <a:off x="5208329" y="5445760"/>
            <a:ext cx="1673378" cy="446534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046986-3E20-5247-6CB2-5329CA0EB4D3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7300686" y="4644814"/>
            <a:ext cx="1429823" cy="282786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5ACBB5-AB8A-42C5-3CF2-D54FB8C72955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574411" y="2782967"/>
            <a:ext cx="821198" cy="340105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E77C665-1C44-01A9-4BAB-F64BD024BC0A}"/>
              </a:ext>
            </a:extLst>
          </p:cNvPr>
          <p:cNvSpPr txBox="1"/>
          <p:nvPr/>
        </p:nvSpPr>
        <p:spPr>
          <a:xfrm>
            <a:off x="7775479" y="5491851"/>
            <a:ext cx="400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S-band linac, 750 MeV, 30 Hz, 1 </a:t>
            </a:r>
            <a:r>
              <a:rPr lang="en-US" dirty="0" err="1"/>
              <a:t>nC</a:t>
            </a:r>
            <a:r>
              <a:rPr lang="en-US" dirty="0"/>
              <a:t> single bunch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450BEE-226B-A0DE-3714-15F6BF6F6BF9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7121562" y="5124129"/>
            <a:ext cx="653917" cy="690888"/>
          </a:xfrm>
          <a:prstGeom prst="straightConnector1">
            <a:avLst/>
          </a:prstGeom>
          <a:ln w="28575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41D8935-F404-1713-1675-81D9CFCA7D88}"/>
              </a:ext>
            </a:extLst>
          </p:cNvPr>
          <p:cNvSpPr txBox="1"/>
          <p:nvPr/>
        </p:nvSpPr>
        <p:spPr>
          <a:xfrm>
            <a:off x="5301778" y="3619545"/>
            <a:ext cx="214674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RCS</a:t>
            </a:r>
          </a:p>
          <a:p>
            <a:r>
              <a:rPr lang="en-US" dirty="0"/>
              <a:t>750 MeV – 18 GeV</a:t>
            </a:r>
            <a:endParaRPr lang="en-US" dirty="0">
              <a:cs typeface="Arial"/>
            </a:endParaRPr>
          </a:p>
          <a:p>
            <a:r>
              <a:rPr lang="en-US" dirty="0"/>
              <a:t>28 </a:t>
            </a:r>
            <a:r>
              <a:rPr lang="en-US" dirty="0" err="1"/>
              <a:t>nC</a:t>
            </a:r>
            <a:r>
              <a:rPr lang="en-US" dirty="0"/>
              <a:t>, 1 Hz</a:t>
            </a:r>
          </a:p>
          <a:p>
            <a:r>
              <a:rPr lang="en-US" dirty="0"/>
              <a:t>85% polarization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5271BB-17CB-03D7-5E12-8A4B1E51BF5F}"/>
              </a:ext>
            </a:extLst>
          </p:cNvPr>
          <p:cNvSpPr txBox="1"/>
          <p:nvPr/>
        </p:nvSpPr>
        <p:spPr>
          <a:xfrm>
            <a:off x="6375149" y="361954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1.4 km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22E0A5-D432-B551-1A25-5BC46496F9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7" y="3291564"/>
            <a:ext cx="2466267" cy="80441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6134AC6-4381-2E43-FE5E-2403DD86BD84}"/>
              </a:ext>
            </a:extLst>
          </p:cNvPr>
          <p:cNvSpPr txBox="1">
            <a:spLocks/>
          </p:cNvSpPr>
          <p:nvPr/>
        </p:nvSpPr>
        <p:spPr>
          <a:xfrm>
            <a:off x="6201629" y="446451"/>
            <a:ext cx="5510666" cy="6269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>
                <a:solidFill>
                  <a:srgbClr val="009051"/>
                </a:solidFill>
              </a:rPr>
              <a:t>Concept modeled after the ANL APS-U injector</a:t>
            </a:r>
            <a:endParaRPr lang="en-US" sz="2000" dirty="0">
              <a:solidFill>
                <a:srgbClr val="0090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868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AF08AF0-DBDD-06F1-0FAF-C6E855081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EIC Concept (2025)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2E715-839A-E4F4-B769-E9A84F90F4BE}"/>
              </a:ext>
            </a:extLst>
          </p:cNvPr>
          <p:cNvSpPr txBox="1"/>
          <p:nvPr/>
        </p:nvSpPr>
        <p:spPr>
          <a:xfrm>
            <a:off x="303559" y="3121570"/>
            <a:ext cx="7187155" cy="31470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i="1" dirty="0"/>
              <a:t>Accelerator Status at a glance: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Polarized ion/proton source</a:t>
            </a:r>
          </a:p>
          <a:p>
            <a:pPr marL="401638" indent="-401638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/>
              <a:t>Ion injection and initial acceleration systems – Linac (200 MeV), Booster (1.5 GeV), AGS (25 GeV)</a:t>
            </a:r>
          </a:p>
          <a:p>
            <a:pPr marL="401638" indent="-401638">
              <a:spcAft>
                <a:spcPts val="300"/>
              </a:spcAft>
              <a:buBlip>
                <a:blip r:embed="rId2"/>
              </a:buBlip>
            </a:pPr>
            <a:r>
              <a:rPr lang="en-US" sz="1600" dirty="0"/>
              <a:t>Hadron Storage Ring (40-275 GeV) – </a:t>
            </a:r>
            <a:r>
              <a:rPr lang="en-US" sz="1600" dirty="0">
                <a:solidFill>
                  <a:srgbClr val="3A5C84"/>
                </a:solidFill>
              </a:rPr>
              <a:t>HSR</a:t>
            </a:r>
            <a:r>
              <a:rPr lang="en-US" sz="1600" dirty="0"/>
              <a:t>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Electron Pre-Injector (750 MeV linac)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Beam Accumulation Ring</a:t>
            </a:r>
            <a:r>
              <a:rPr lang="en-US" sz="1600" dirty="0">
                <a:solidFill>
                  <a:srgbClr val="3A5C84"/>
                </a:solidFill>
              </a:rPr>
              <a:t> </a:t>
            </a:r>
            <a:r>
              <a:rPr lang="en-US" sz="1600" dirty="0"/>
              <a:t>(750 MeV) </a:t>
            </a:r>
            <a:r>
              <a:rPr lang="en-US" sz="1600" dirty="0">
                <a:solidFill>
                  <a:srgbClr val="3A5C84"/>
                </a:solidFill>
              </a:rPr>
              <a:t>– BAR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Electron Rapid Cycling Synchrotron (0.75 GeV – top energy) – </a:t>
            </a:r>
            <a:r>
              <a:rPr lang="en-US" sz="1600" dirty="0">
                <a:solidFill>
                  <a:srgbClr val="3A5C84"/>
                </a:solidFill>
              </a:rPr>
              <a:t>RCS</a:t>
            </a:r>
            <a:r>
              <a:rPr lang="en-US" sz="1600" dirty="0"/>
              <a:t> 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Electron Storage Ring (5 GeV – 18 GeV) – </a:t>
            </a:r>
            <a:r>
              <a:rPr lang="en-US" sz="1600" dirty="0">
                <a:solidFill>
                  <a:srgbClr val="3A5C84"/>
                </a:solidFill>
              </a:rPr>
              <a:t>ESR</a:t>
            </a:r>
            <a:r>
              <a:rPr lang="en-US" sz="1600" dirty="0"/>
              <a:t> 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altLang="zh-CN" sz="1600" dirty="0"/>
              <a:t>Interaction Region(s) – </a:t>
            </a:r>
            <a:r>
              <a:rPr lang="en-US" altLang="zh-CN" sz="1600" dirty="0">
                <a:solidFill>
                  <a:srgbClr val="3A5C84"/>
                </a:solidFill>
              </a:rPr>
              <a:t>IR</a:t>
            </a:r>
          </a:p>
          <a:p>
            <a:pPr marL="401638" indent="-401638">
              <a:spcAft>
                <a:spcPts val="300"/>
              </a:spcAft>
              <a:buSzPct val="120000"/>
              <a:buBlip>
                <a:blip r:embed="rId3"/>
              </a:buBlip>
            </a:pPr>
            <a:r>
              <a:rPr lang="en-US" sz="1600" dirty="0"/>
              <a:t>Hadron Cooling System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001EE3-E123-C191-FBC9-AD118314D76C}"/>
              </a:ext>
            </a:extLst>
          </p:cNvPr>
          <p:cNvSpPr/>
          <p:nvPr/>
        </p:nvSpPr>
        <p:spPr>
          <a:xfrm>
            <a:off x="303559" y="879974"/>
            <a:ext cx="7704367" cy="18928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i="1" dirty="0"/>
              <a:t>Ultimate EIC Performance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Luminosity: L= 10</a:t>
            </a:r>
            <a:r>
              <a:rPr lang="en-US" sz="1600" baseline="30000" dirty="0"/>
              <a:t>33</a:t>
            </a:r>
            <a:r>
              <a:rPr lang="en-US" sz="1600" dirty="0"/>
              <a:t> – 10</a:t>
            </a:r>
            <a:r>
              <a:rPr lang="en-US" sz="1600" baseline="30000" dirty="0"/>
              <a:t>34</a:t>
            </a:r>
            <a:r>
              <a:rPr lang="en-US" sz="1600" dirty="0"/>
              <a:t>cm</a:t>
            </a:r>
            <a:r>
              <a:rPr lang="en-US" sz="1600" baseline="30000" dirty="0"/>
              <a:t>-2</a:t>
            </a:r>
            <a:r>
              <a:rPr lang="en-US" sz="1600" dirty="0"/>
              <a:t>sec</a:t>
            </a:r>
            <a:r>
              <a:rPr lang="en-US" sz="1600" baseline="30000" dirty="0"/>
              <a:t>-1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Highly Polarized Beams:  70%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 Center of Mass Energy Range: </a:t>
            </a:r>
            <a:r>
              <a:rPr lang="en-US" sz="1600" dirty="0" err="1"/>
              <a:t>Ecm</a:t>
            </a:r>
            <a:r>
              <a:rPr lang="en-US" sz="1600" dirty="0"/>
              <a:t> = 28 – 140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 Ion Species Range:  protons – Uranium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 Detector Forward Acceptance and  Low-Background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Possibility to Implement a Second Interaction Region (IR)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130B4F7-623A-3A9E-567D-D411AE7DABD0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A6619-B463-DAF7-F13C-5CC84D2DE6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900" y="946317"/>
            <a:ext cx="4762500" cy="51968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25D5FE-3C64-19BE-C203-D934B3473A6D}"/>
              </a:ext>
            </a:extLst>
          </p:cNvPr>
          <p:cNvSpPr txBox="1"/>
          <p:nvPr/>
        </p:nvSpPr>
        <p:spPr>
          <a:xfrm>
            <a:off x="7327900" y="6143125"/>
            <a:ext cx="2755883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Protons: ~40 – 275 GeV</a:t>
            </a:r>
          </a:p>
          <a:p>
            <a:r>
              <a:rPr lang="en-US" b="1" dirty="0"/>
              <a:t>Electrons: 5 – 18 GeV</a:t>
            </a:r>
          </a:p>
        </p:txBody>
      </p:sp>
    </p:spTree>
    <p:extLst>
      <p:ext uri="{BB962C8B-B14F-4D97-AF65-F5344CB8AC3E}">
        <p14:creationId xmlns:p14="http://schemas.microsoft.com/office/powerpoint/2010/main" val="997223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CDD15D-DA34-E710-1D1A-88BCF9D6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62" y="1004046"/>
            <a:ext cx="11498620" cy="399334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ea typeface="Calibri" panose="020F0502020204030204" pitchFamily="34" charset="0"/>
                <a:cs typeface="Arial" panose="020B0604020202020204" pitchFamily="34" charset="0"/>
              </a:rPr>
              <a:t>EIC is a unique, high-energy, high-luminosity, polarized beam collider that will be one of the most challenging and exciting accelerator complexes ever built – the only new collider in the next decades.</a:t>
            </a:r>
          </a:p>
          <a:p>
            <a:pPr marL="342900" indent="-342900">
              <a:spcAft>
                <a:spcPts val="600"/>
              </a:spcAft>
            </a:pPr>
            <a:r>
              <a:rPr lang="en-US" dirty="0"/>
              <a:t>Since the publication of the 2021 CDR, the project has implemented several design changes to advance design maturity and reduce risk, without affecting the established preliminary performance and cost objectives.</a:t>
            </a:r>
          </a:p>
          <a:p>
            <a:pPr marL="342900" indent="-342900">
              <a:spcAft>
                <a:spcPts val="600"/>
              </a:spcAft>
            </a:pPr>
            <a:r>
              <a:rPr lang="en-US" dirty="0"/>
              <a:t>The EIC design is stable and complete.</a:t>
            </a:r>
            <a:endParaRPr lang="en-US" sz="2400" dirty="0"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Subproject scope is well developed, designs are mature, long-lead procurements are ready to be executed.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CBFB0-06CA-DC7C-C659-6BCF09092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C6F98-19BC-B45A-5EAA-668276A0C1F2}"/>
              </a:ext>
            </a:extLst>
          </p:cNvPr>
          <p:cNvSpPr txBox="1"/>
          <p:nvPr/>
        </p:nvSpPr>
        <p:spPr>
          <a:xfrm>
            <a:off x="332760" y="4997394"/>
            <a:ext cx="11795222" cy="107311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 algn="ctr">
              <a:spcAft>
                <a:spcPts val="600"/>
              </a:spcAft>
            </a:pPr>
            <a:r>
              <a:rPr lang="en-US" sz="2800" dirty="0"/>
              <a:t>We now have a well-defined vision of what is required</a:t>
            </a:r>
          </a:p>
          <a:p>
            <a:pPr marL="342900" indent="-342900" algn="ctr">
              <a:spcAft>
                <a:spcPts val="600"/>
              </a:spcAft>
            </a:pPr>
            <a:r>
              <a:rPr lang="en-US" sz="2800" dirty="0"/>
              <a:t> to build the EIC!</a:t>
            </a:r>
          </a:p>
        </p:txBody>
      </p:sp>
    </p:spTree>
    <p:extLst>
      <p:ext uri="{BB962C8B-B14F-4D97-AF65-F5344CB8AC3E}">
        <p14:creationId xmlns:p14="http://schemas.microsoft.com/office/powerpoint/2010/main" val="2914289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06E4-D4A3-411A-96F9-541611F7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155968"/>
            <a:ext cx="9090453" cy="62917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EIC Accelerator Performance Drivers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A1D48-7790-D942-8191-2B3BF4C5EC90}"/>
              </a:ext>
            </a:extLst>
          </p:cNvPr>
          <p:cNvSpPr txBox="1"/>
          <p:nvPr/>
        </p:nvSpPr>
        <p:spPr>
          <a:xfrm>
            <a:off x="663967" y="1166842"/>
            <a:ext cx="111043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cs typeface="Comic Sans MS"/>
              </a:rPr>
              <a:t>√s: 20 – 140 GeV 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polarized electron and hadron (p, 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Full specification of initial and final states to probe q-g structure of NN and NNN interaction in light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322F31"/>
              </a:solidFill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nuclear beams: d to Pb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accessing the highest gluon densities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  <a:sym typeface="Wingdings" pitchFamily="2" charset="2"/>
              </a:rPr>
              <a:t>quark and gluon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0432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high luminosity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33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-10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34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(0.2 – 1.3 GeV) through forward focusing IR magnets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cs typeface="Comic Sans MS"/>
              </a:rPr>
              <a:t>spatial imaging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6985-60A8-DC49-82E5-FD3466A47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5240" y="719234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83C00716-E7EA-8B49-B01E-82FAAF6EEB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177" y="1571062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455D8-1C79-7E44-A42D-07B3CEBC7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310" y="3663223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BCF27-3EF7-0D40-BABB-779F23AA1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9918" y="3663223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6F94-D2FC-2047-B409-BFAB0883AAB7}"/>
              </a:ext>
            </a:extLst>
          </p:cNvPr>
          <p:cNvSpPr txBox="1"/>
          <p:nvPr/>
        </p:nvSpPr>
        <p:spPr>
          <a:xfrm>
            <a:off x="7238565" y="3338848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7E88D-2BCB-0D4C-9DBD-8E19ED99F88B}"/>
              </a:ext>
            </a:extLst>
          </p:cNvPr>
          <p:cNvSpPr txBox="1"/>
          <p:nvPr/>
        </p:nvSpPr>
        <p:spPr>
          <a:xfrm>
            <a:off x="8722426" y="370132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D7D3-7F44-0442-9E9B-05F8C183DAE3}"/>
              </a:ext>
            </a:extLst>
          </p:cNvPr>
          <p:cNvSpPr txBox="1"/>
          <p:nvPr/>
        </p:nvSpPr>
        <p:spPr>
          <a:xfrm>
            <a:off x="8736108" y="39444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E855A-6BE9-4A49-97CE-1F5B9B8A6ADF}"/>
              </a:ext>
            </a:extLst>
          </p:cNvPr>
          <p:cNvSpPr txBox="1"/>
          <p:nvPr/>
        </p:nvSpPr>
        <p:spPr>
          <a:xfrm>
            <a:off x="9219756" y="3346807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C499C-1D0B-114A-B20C-A5236E27E4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777" y="4500081"/>
            <a:ext cx="1817315" cy="1115838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220E9F-DA25-9245-B863-EB414740C31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677" y="5400268"/>
            <a:ext cx="2823752" cy="15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48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F7FCC3-73EE-3897-F188-02D52EA51A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934" y="2770676"/>
            <a:ext cx="4553675" cy="3159957"/>
          </a:xfrm>
          <a:prstGeom prst="rect">
            <a:avLst/>
          </a:prstGeom>
          <a:effectLst/>
        </p:spPr>
      </p:pic>
      <p:sp>
        <p:nvSpPr>
          <p:cNvPr id="128" name="Google Shape;128;p34"/>
          <p:cNvSpPr txBox="1">
            <a:spLocks noGrp="1"/>
          </p:cNvSpPr>
          <p:nvPr>
            <p:ph type="title"/>
          </p:nvPr>
        </p:nvSpPr>
        <p:spPr>
          <a:xfrm>
            <a:off x="526488" y="23394"/>
            <a:ext cx="11499233" cy="8148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30519D"/>
              </a:buClr>
              <a:buSzPts val="2700"/>
            </a:pPr>
            <a:r>
              <a:rPr lang="en" dirty="0"/>
              <a:t>EIC Accelerator Performance Requirements</a:t>
            </a:r>
            <a:endParaRPr dirty="0"/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5369" y="3991301"/>
            <a:ext cx="1980803" cy="5229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5BC00C-37F5-8011-20E5-3EB19B9FD8B2}"/>
              </a:ext>
            </a:extLst>
          </p:cNvPr>
          <p:cNvSpPr txBox="1"/>
          <p:nvPr/>
        </p:nvSpPr>
        <p:spPr>
          <a:xfrm>
            <a:off x="8476191" y="4970275"/>
            <a:ext cx="312136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EIC peak luminosities (CDR)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2BBDB4-6FF0-5C02-11E8-3BD09A2C1823}"/>
              </a:ext>
            </a:extLst>
          </p:cNvPr>
          <p:cNvSpPr txBox="1"/>
          <p:nvPr/>
        </p:nvSpPr>
        <p:spPr>
          <a:xfrm>
            <a:off x="8287310" y="450807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5E2A0-CB36-CC25-C3E7-05F10370D588}"/>
              </a:ext>
            </a:extLst>
          </p:cNvPr>
          <p:cNvSpPr txBox="1"/>
          <p:nvPr/>
        </p:nvSpPr>
        <p:spPr>
          <a:xfrm>
            <a:off x="8057628" y="3449423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5x100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B7451-FFD6-BE34-C6D4-0B3FA3C9B28C}"/>
              </a:ext>
            </a:extLst>
          </p:cNvPr>
          <p:cNvSpPr txBox="1"/>
          <p:nvPr/>
        </p:nvSpPr>
        <p:spPr>
          <a:xfrm>
            <a:off x="9083177" y="3618700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D2E19E-AC9F-B12D-4B41-34BD1B78F2FC}"/>
              </a:ext>
            </a:extLst>
          </p:cNvPr>
          <p:cNvSpPr txBox="1"/>
          <p:nvPr/>
        </p:nvSpPr>
        <p:spPr>
          <a:xfrm>
            <a:off x="10429377" y="2895241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10x275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207F6-F1ED-32BD-AB7D-3A11EB9C97A3}"/>
              </a:ext>
            </a:extLst>
          </p:cNvPr>
          <p:cNvSpPr txBox="1"/>
          <p:nvPr/>
        </p:nvSpPr>
        <p:spPr>
          <a:xfrm>
            <a:off x="11169396" y="3639816"/>
            <a:ext cx="856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18x275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79DF850-91EE-262F-66FB-1C2407C720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247923"/>
              </p:ext>
            </p:extLst>
          </p:nvPr>
        </p:nvGraphicFramePr>
        <p:xfrm>
          <a:off x="422637" y="3666552"/>
          <a:ext cx="3613637" cy="769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45960" imgH="457200" progId="Equation.DSMT4">
                  <p:embed/>
                </p:oleObj>
              </mc:Choice>
              <mc:Fallback>
                <p:oleObj name="Equation" r:id="rId5" imgW="214596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79DF850-91EE-262F-66FB-1C2407C720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2637" y="3666552"/>
                        <a:ext cx="3613637" cy="769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7F3A160-D798-B01C-1818-068FCF932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5562826"/>
              </p:ext>
            </p:extLst>
          </p:nvPr>
        </p:nvGraphicFramePr>
        <p:xfrm>
          <a:off x="4438112" y="3846936"/>
          <a:ext cx="2276827" cy="32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87240" imgH="228600" progId="Equation.DSMT4">
                  <p:embed/>
                </p:oleObj>
              </mc:Choice>
              <mc:Fallback>
                <p:oleObj name="Equation" r:id="rId7" imgW="158724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7F3A160-D798-B01C-1818-068FCF932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38112" y="3846936"/>
                        <a:ext cx="2276827" cy="327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FBDF9CB-BEE0-712D-4F2A-363F23F8543F}"/>
              </a:ext>
            </a:extLst>
          </p:cNvPr>
          <p:cNvSpPr txBox="1"/>
          <p:nvPr/>
        </p:nvSpPr>
        <p:spPr>
          <a:xfrm>
            <a:off x="541454" y="3157216"/>
            <a:ext cx="6173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charges: 28 </a:t>
            </a:r>
            <a:r>
              <a:rPr lang="en-US" dirty="0" err="1"/>
              <a:t>nC</a:t>
            </a:r>
            <a:r>
              <a:rPr lang="en-US" dirty="0"/>
              <a:t> (10 GeV, e) and 11 </a:t>
            </a:r>
            <a:r>
              <a:rPr lang="en-US" dirty="0" err="1"/>
              <a:t>nC</a:t>
            </a:r>
            <a:r>
              <a:rPr lang="en-US" dirty="0"/>
              <a:t> (275 GeV, p)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80533B7-D90A-D144-CA0C-E42BB809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6" y="908852"/>
            <a:ext cx="7302449" cy="2505989"/>
          </a:xfrm>
        </p:spPr>
        <p:txBody>
          <a:bodyPr/>
          <a:lstStyle/>
          <a:p>
            <a:r>
              <a:rPr lang="en-US" dirty="0"/>
              <a:t>Center-of-mass energies: ~20 to ~140 GeV (e-p)</a:t>
            </a:r>
          </a:p>
          <a:p>
            <a:r>
              <a:rPr lang="en-US" dirty="0"/>
              <a:t>High degree of beam polarization </a:t>
            </a:r>
            <a:r>
              <a:rPr lang="en-US" i="1" dirty="0"/>
              <a:t>(P):</a:t>
            </a:r>
            <a:r>
              <a:rPr lang="en-US" dirty="0"/>
              <a:t> ~70%</a:t>
            </a:r>
          </a:p>
          <a:p>
            <a:r>
              <a:rPr lang="en-US" dirty="0"/>
              <a:t>Availability of ion beams: from proton to Pb</a:t>
            </a:r>
          </a:p>
          <a:p>
            <a:r>
              <a:rPr lang="en-US" dirty="0"/>
              <a:t>Luminosity </a:t>
            </a:r>
            <a:r>
              <a:rPr lang="en-US" i="1" dirty="0"/>
              <a:t>(L):</a:t>
            </a:r>
            <a:r>
              <a:rPr lang="en-US" dirty="0"/>
              <a:t> 10</a:t>
            </a:r>
            <a:r>
              <a:rPr lang="en-US" baseline="30000" dirty="0"/>
              <a:t>33</a:t>
            </a:r>
            <a:r>
              <a:rPr lang="en-US" dirty="0"/>
              <a:t> – 10</a:t>
            </a:r>
            <a:r>
              <a:rPr lang="en-US" baseline="30000" dirty="0"/>
              <a:t>34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sec</a:t>
            </a:r>
            <a:r>
              <a:rPr lang="en-US" baseline="30000" dirty="0"/>
              <a:t>-1</a:t>
            </a:r>
            <a:endParaRPr lang="en-US" dirty="0"/>
          </a:p>
          <a:p>
            <a:r>
              <a:rPr lang="en-US" dirty="0"/>
              <a:t>Possibly more than one IR</a:t>
            </a:r>
          </a:p>
        </p:txBody>
      </p:sp>
      <p:pic>
        <p:nvPicPr>
          <p:cNvPr id="14" name="Picture 13" descr="A picture containing text, clipart&#10;&#10;AI-generated content may be incorrect.">
            <a:extLst>
              <a:ext uri="{FF2B5EF4-FFF2-40B4-BE49-F238E27FC236}">
                <a16:creationId xmlns:a16="http://schemas.microsoft.com/office/drawing/2014/main" id="{7B0F7F50-3F3D-5C39-5EE6-66B4DF9A82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142" y="926779"/>
            <a:ext cx="3037349" cy="915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A11802-E3F6-5533-BB0E-183018FEB037}"/>
              </a:ext>
            </a:extLst>
          </p:cNvPr>
          <p:cNvSpPr txBox="1"/>
          <p:nvPr/>
        </p:nvSpPr>
        <p:spPr>
          <a:xfrm>
            <a:off x="7848188" y="2174062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of merit:               to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ACED2D3-DA3C-00F1-6778-F61A1F1E4F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5594163"/>
              </p:ext>
            </p:extLst>
          </p:nvPr>
        </p:nvGraphicFramePr>
        <p:xfrm>
          <a:off x="9481512" y="2019393"/>
          <a:ext cx="898265" cy="5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91960" imgH="190440" progId="Equation.DSMT4">
                  <p:embed/>
                </p:oleObj>
              </mc:Choice>
              <mc:Fallback>
                <p:oleObj name="Equation" r:id="rId10" imgW="291960" imgH="1904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ACED2D3-DA3C-00F1-6778-F61A1F1E4F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81512" y="2019393"/>
                        <a:ext cx="898265" cy="5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DE5C8644-07A9-5CD9-D977-E7E92B80A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8731061"/>
              </p:ext>
            </p:extLst>
          </p:nvPr>
        </p:nvGraphicFramePr>
        <p:xfrm>
          <a:off x="10821886" y="2019393"/>
          <a:ext cx="898265" cy="5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91960" imgH="190440" progId="Equation.DSMT4">
                  <p:embed/>
                </p:oleObj>
              </mc:Choice>
              <mc:Fallback>
                <p:oleObj name="Equation" r:id="rId12" imgW="291960" imgH="1904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DE5C8644-07A9-5CD9-D977-E7E92B80A0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821886" y="2019393"/>
                        <a:ext cx="898265" cy="5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1B6DE27-794F-F057-3734-695B99ACD9EE}"/>
              </a:ext>
            </a:extLst>
          </p:cNvPr>
          <p:cNvSpPr txBox="1">
            <a:spLocks/>
          </p:cNvSpPr>
          <p:nvPr/>
        </p:nvSpPr>
        <p:spPr>
          <a:xfrm>
            <a:off x="422636" y="4756149"/>
            <a:ext cx="6981463" cy="14219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cs typeface="Arial"/>
              </a:rPr>
              <a:t>The EIC design and performance parameters address the requirements established by the U.S. Nuclear Science Advisory Committee (NSAC) Long Range Plans (2015 &amp; 2023)</a:t>
            </a:r>
          </a:p>
        </p:txBody>
      </p:sp>
    </p:spTree>
    <p:extLst>
      <p:ext uri="{BB962C8B-B14F-4D97-AF65-F5344CB8AC3E}">
        <p14:creationId xmlns:p14="http://schemas.microsoft.com/office/powerpoint/2010/main" val="150069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170FE-0D7D-7A35-8C0E-987FD5D3E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Design Changes since the </a:t>
            </a:r>
            <a:r>
              <a:rPr lang="en-US" dirty="0">
                <a:hlinkClick r:id="rId2"/>
              </a:rPr>
              <a:t>CDR (2021)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A8961-108B-79C9-1DB1-04A1F84A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943" y="914468"/>
            <a:ext cx="3352801" cy="511705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/>
              <a:t>Main changes highlighted on right:</a:t>
            </a:r>
          </a:p>
          <a:p>
            <a:endParaRPr lang="en-US" b="1" dirty="0"/>
          </a:p>
          <a:p>
            <a:pPr marL="342900" indent="-342900">
              <a:buNone/>
            </a:pPr>
            <a:r>
              <a:rPr lang="en-US" b="1" dirty="0"/>
              <a:t>1. </a:t>
            </a:r>
            <a:r>
              <a:rPr lang="en-US" dirty="0"/>
              <a:t>Optimized location of 41 GeV bypass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2. Optimized location</a:t>
            </a:r>
          </a:p>
          <a:p>
            <a:pPr marL="292100" lvl="1" indent="-292100">
              <a:buNone/>
            </a:pPr>
            <a:r>
              <a:rPr lang="en-US" sz="2400" dirty="0"/>
              <a:t>	of the HSR injection</a:t>
            </a:r>
          </a:p>
          <a:p>
            <a:endParaRPr lang="en-US" dirty="0"/>
          </a:p>
          <a:p>
            <a:pPr marL="292100" indent="-292100">
              <a:buNone/>
            </a:pPr>
            <a:r>
              <a:rPr lang="en-US" dirty="0"/>
              <a:t>3. Added low-energy  </a:t>
            </a:r>
            <a:r>
              <a:rPr lang="en-US" sz="2400" dirty="0"/>
              <a:t>cooler; removed </a:t>
            </a:r>
            <a:r>
              <a:rPr lang="en-US" sz="2400" dirty="0" err="1"/>
              <a:t>CeC</a:t>
            </a:r>
            <a:r>
              <a:rPr lang="en-US" sz="2400" dirty="0"/>
              <a:t> cooler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4. Optimized electron </a:t>
            </a:r>
          </a:p>
          <a:p>
            <a:pPr marL="406400" lvl="1" indent="-406400">
              <a:buNone/>
            </a:pPr>
            <a:r>
              <a:rPr lang="en-US" sz="2400" dirty="0"/>
              <a:t>	injector concept</a:t>
            </a:r>
          </a:p>
        </p:txBody>
      </p:sp>
      <p:pic>
        <p:nvPicPr>
          <p:cNvPr id="4" name="Picture 3" descr="A map of a circuit&#10;&#10;Description automatically generated">
            <a:extLst>
              <a:ext uri="{FF2B5EF4-FFF2-40B4-BE49-F238E27FC236}">
                <a16:creationId xmlns:a16="http://schemas.microsoft.com/office/drawing/2014/main" id="{A9CF4BCE-DB46-B717-5CBD-7304783A93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88" y="832652"/>
            <a:ext cx="3678811" cy="47517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46769-471A-7D4E-DAC6-9B2E4C16CF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289" y="851186"/>
            <a:ext cx="4429908" cy="46222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8D75F3-01BD-561B-19AC-C3ABDDB3E8F3}"/>
              </a:ext>
            </a:extLst>
          </p:cNvPr>
          <p:cNvSpPr txBox="1"/>
          <p:nvPr/>
        </p:nvSpPr>
        <p:spPr>
          <a:xfrm>
            <a:off x="9532442" y="15672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C55893-5CE2-87DE-33D6-ECDFBD710B4C}"/>
              </a:ext>
            </a:extLst>
          </p:cNvPr>
          <p:cNvSpPr txBox="1"/>
          <p:nvPr/>
        </p:nvSpPr>
        <p:spPr>
          <a:xfrm>
            <a:off x="9683588" y="379208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ighlight>
                  <a:srgbClr val="FFFF00"/>
                </a:highlight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E3587-3DD2-0EA8-B30A-4AE79DE183A8}"/>
              </a:ext>
            </a:extLst>
          </p:cNvPr>
          <p:cNvSpPr txBox="1"/>
          <p:nvPr/>
        </p:nvSpPr>
        <p:spPr>
          <a:xfrm>
            <a:off x="10014905" y="18892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754F0-D6C8-7F4B-781F-B00C67EF1E6E}"/>
              </a:ext>
            </a:extLst>
          </p:cNvPr>
          <p:cNvSpPr txBox="1"/>
          <p:nvPr/>
        </p:nvSpPr>
        <p:spPr>
          <a:xfrm>
            <a:off x="10509486" y="34280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highlight>
                  <a:srgbClr val="FFFF00"/>
                </a:highlight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DC791-98AE-5275-B919-EB766E3BE3D8}"/>
              </a:ext>
            </a:extLst>
          </p:cNvPr>
          <p:cNvSpPr txBox="1"/>
          <p:nvPr/>
        </p:nvSpPr>
        <p:spPr>
          <a:xfrm>
            <a:off x="410588" y="5585986"/>
            <a:ext cx="367881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Conceptual Design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BA9DB-6D81-9E68-91A0-717F016B64B1}"/>
              </a:ext>
            </a:extLst>
          </p:cNvPr>
          <p:cNvSpPr txBox="1"/>
          <p:nvPr/>
        </p:nvSpPr>
        <p:spPr>
          <a:xfrm>
            <a:off x="7531289" y="5454931"/>
            <a:ext cx="4429908" cy="5078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Conceptual Design 2025</a:t>
            </a:r>
          </a:p>
          <a:p>
            <a:pPr algn="ctr"/>
            <a:endParaRPr lang="en-US" sz="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6CD8D9-CF8C-5050-D0FB-FF22CE310F3A}"/>
              </a:ext>
            </a:extLst>
          </p:cNvPr>
          <p:cNvSpPr txBox="1"/>
          <p:nvPr/>
        </p:nvSpPr>
        <p:spPr>
          <a:xfrm>
            <a:off x="295178" y="6054920"/>
            <a:ext cx="11795222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>
              <a:lnSpc>
                <a:spcPct val="100000"/>
              </a:lnSpc>
            </a:pPr>
            <a:r>
              <a:rPr lang="en-US" sz="2000" dirty="0"/>
              <a:t>Implemented design changes effectively addressed identified technical uncertainties and risks without affecting the performance or cost objectives.</a:t>
            </a:r>
          </a:p>
        </p:txBody>
      </p:sp>
    </p:spTree>
    <p:extLst>
      <p:ext uri="{BB962C8B-B14F-4D97-AF65-F5344CB8AC3E}">
        <p14:creationId xmlns:p14="http://schemas.microsoft.com/office/powerpoint/2010/main" val="3040366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C4D6-8840-91C5-AF8B-74154529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162" y="50800"/>
            <a:ext cx="12542837" cy="814866"/>
          </a:xfrm>
        </p:spPr>
        <p:txBody>
          <a:bodyPr>
            <a:noAutofit/>
          </a:bodyPr>
          <a:lstStyle/>
          <a:p>
            <a:r>
              <a:rPr lang="en-US" sz="2800" dirty="0"/>
              <a:t>Preparing the Accelerator Design for Performance Baseline in 2026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7AB17C-2B84-3E06-F6EF-27F73D0984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927950"/>
              </p:ext>
            </p:extLst>
          </p:nvPr>
        </p:nvGraphicFramePr>
        <p:xfrm>
          <a:off x="487363" y="1094580"/>
          <a:ext cx="10942637" cy="4569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37">
                  <a:extLst>
                    <a:ext uri="{9D8B030D-6E8A-4147-A177-3AD203B41FA5}">
                      <a16:colId xmlns:a16="http://schemas.microsoft.com/office/drawing/2014/main" val="1793778924"/>
                    </a:ext>
                  </a:extLst>
                </a:gridCol>
                <a:gridCol w="9245600">
                  <a:extLst>
                    <a:ext uri="{9D8B030D-6E8A-4147-A177-3AD203B41FA5}">
                      <a16:colId xmlns:a16="http://schemas.microsoft.com/office/drawing/2014/main" val="804517277"/>
                    </a:ext>
                  </a:extLst>
                </a:gridCol>
              </a:tblGrid>
              <a:tr h="443378">
                <a:tc>
                  <a:txBody>
                    <a:bodyPr/>
                    <a:lstStyle/>
                    <a:p>
                      <a:r>
                        <a:rPr lang="en-US" sz="200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Milestone/Progress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358357"/>
                  </a:ext>
                </a:extLst>
              </a:tr>
              <a:tr h="67984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DOE EIC Mission Need Statement (MSN)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919332"/>
                  </a:ext>
                </a:extLst>
              </a:tr>
              <a:tr h="67984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EIC Conceptual Design Report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163316"/>
                  </a:ext>
                </a:extLst>
              </a:tr>
              <a:tr h="620729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EIC Global 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779024"/>
                  </a:ext>
                </a:extLst>
              </a:tr>
              <a:tr h="67984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Design changes reviewed by Machine Advisory Committee and documented by TCCB, CCB, </a:t>
                      </a:r>
                      <a:r>
                        <a:rPr lang="en-US" sz="2000" dirty="0" err="1"/>
                        <a:t>RoDs</a:t>
                      </a:r>
                      <a:r>
                        <a:rPr lang="en-US" sz="2000" dirty="0"/>
                        <a:t>, System 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6842524"/>
                  </a:ext>
                </a:extLst>
              </a:tr>
              <a:tr h="67984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Design Converged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EIC Global Parameters List (draft) – now under version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361253"/>
                  </a:ext>
                </a:extLst>
              </a:tr>
              <a:tr h="67984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Draft Preliminary Design Report posted for August 2025 IPR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Final version will be released by Summer 2026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462472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D5DC63-7EEC-8EEC-1DBD-66828A527F99}"/>
              </a:ext>
            </a:extLst>
          </p:cNvPr>
          <p:cNvSpPr txBox="1"/>
          <p:nvPr/>
        </p:nvSpPr>
        <p:spPr>
          <a:xfrm>
            <a:off x="284162" y="5892801"/>
            <a:ext cx="11795222" cy="8853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>
                <a:solidFill>
                  <a:schemeClr val="bg1"/>
                </a:solidFill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42900" indent="-342900" algn="ctr"/>
            <a:r>
              <a:rPr lang="en-US" sz="2400" dirty="0">
                <a:solidFill>
                  <a:schemeClr val="tx1"/>
                </a:solidFill>
              </a:rPr>
              <a:t>The EIC Accelerator design is stable.</a:t>
            </a:r>
          </a:p>
          <a:p>
            <a:pPr marL="342900" indent="-342900" algn="ctr"/>
            <a:r>
              <a:rPr lang="en-US" sz="2400" dirty="0">
                <a:solidFill>
                  <a:schemeClr val="tx1"/>
                </a:solidFill>
              </a:rPr>
              <a:t>We have a well-defined vision of what is required to build the EIC!</a:t>
            </a:r>
          </a:p>
        </p:txBody>
      </p:sp>
    </p:spTree>
    <p:extLst>
      <p:ext uri="{BB962C8B-B14F-4D97-AF65-F5344CB8AC3E}">
        <p14:creationId xmlns:p14="http://schemas.microsoft.com/office/powerpoint/2010/main" val="89164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39E62-2576-7610-E74D-265843AA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83394-36F7-882F-4EA4-6BB7FF82D2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931" y="881508"/>
            <a:ext cx="2973445" cy="2835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69C202-33D1-A6AF-7B33-D0193D6C2F6C}"/>
              </a:ext>
            </a:extLst>
          </p:cNvPr>
          <p:cNvSpPr txBox="1"/>
          <p:nvPr/>
        </p:nvSpPr>
        <p:spPr>
          <a:xfrm>
            <a:off x="2559004" y="9472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5CC05-8433-2ED4-C86B-4D2F5A047047}"/>
              </a:ext>
            </a:extLst>
          </p:cNvPr>
          <p:cNvSpPr txBox="1"/>
          <p:nvPr/>
        </p:nvSpPr>
        <p:spPr>
          <a:xfrm>
            <a:off x="2619306" y="21144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B66C1-1271-2B09-FCD0-6507B3CCA0CB}"/>
              </a:ext>
            </a:extLst>
          </p:cNvPr>
          <p:cNvSpPr txBox="1"/>
          <p:nvPr/>
        </p:nvSpPr>
        <p:spPr>
          <a:xfrm>
            <a:off x="2306400" y="33474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4087E4-7F6D-0445-EF71-730718014138}"/>
              </a:ext>
            </a:extLst>
          </p:cNvPr>
          <p:cNvSpPr txBox="1"/>
          <p:nvPr/>
        </p:nvSpPr>
        <p:spPr>
          <a:xfrm>
            <a:off x="547104" y="33474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7</a:t>
            </a:r>
          </a:p>
        </p:txBody>
      </p:sp>
      <p:pic>
        <p:nvPicPr>
          <p:cNvPr id="14" name="Picture 1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C4B27ED1-6402-4A6D-798D-633A30CE0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0821" y="881508"/>
            <a:ext cx="2899475" cy="2082269"/>
          </a:xfrm>
          <a:prstGeom prst="rect">
            <a:avLst/>
          </a:prstGeom>
        </p:spPr>
      </p:pic>
      <p:pic>
        <p:nvPicPr>
          <p:cNvPr id="16" name="Picture 15" descr="Diagram&#10;&#10;AI-generated content may be incorrect.">
            <a:extLst>
              <a:ext uri="{FF2B5EF4-FFF2-40B4-BE49-F238E27FC236}">
                <a16:creationId xmlns:a16="http://schemas.microsoft.com/office/drawing/2014/main" id="{AC64604A-5A18-F22A-8F8E-2FCDBDFA39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376" y="881508"/>
            <a:ext cx="2926295" cy="2106403"/>
          </a:xfrm>
          <a:prstGeom prst="rect">
            <a:avLst/>
          </a:prstGeom>
        </p:spPr>
      </p:pic>
      <p:pic>
        <p:nvPicPr>
          <p:cNvPr id="18" name="Picture 17" descr="A picture containing text, toy&#10;&#10;AI-generated content may be incorrect.">
            <a:extLst>
              <a:ext uri="{FF2B5EF4-FFF2-40B4-BE49-F238E27FC236}">
                <a16:creationId xmlns:a16="http://schemas.microsoft.com/office/drawing/2014/main" id="{F5830048-D387-7223-C0D6-0C7FED5ADC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446" y="849476"/>
            <a:ext cx="2973445" cy="2134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3BAE7E-9279-7F13-66AB-CDD0136CEE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414" y="3050794"/>
            <a:ext cx="8010090" cy="31295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36CF9C-0305-0995-1AA3-506042A9B1EE}"/>
              </a:ext>
            </a:extLst>
          </p:cNvPr>
          <p:cNvSpPr txBox="1"/>
          <p:nvPr/>
        </p:nvSpPr>
        <p:spPr>
          <a:xfrm>
            <a:off x="5191134" y="2453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C0793F-FECA-6BBC-75B5-179BBBA60E13}"/>
              </a:ext>
            </a:extLst>
          </p:cNvPr>
          <p:cNvSpPr txBox="1"/>
          <p:nvPr/>
        </p:nvSpPr>
        <p:spPr>
          <a:xfrm>
            <a:off x="8117429" y="240724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3&amp;7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F0C6C-B5A9-D6F5-53C6-8FCA71724513}"/>
              </a:ext>
            </a:extLst>
          </p:cNvPr>
          <p:cNvSpPr txBox="1"/>
          <p:nvPr/>
        </p:nvSpPr>
        <p:spPr>
          <a:xfrm>
            <a:off x="10730311" y="24532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9D31E6-BBFC-7FF1-22ED-C56911E7C6CF}"/>
              </a:ext>
            </a:extLst>
          </p:cNvPr>
          <p:cNvSpPr txBox="1"/>
          <p:nvPr/>
        </p:nvSpPr>
        <p:spPr>
          <a:xfrm>
            <a:off x="9227335" y="324433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IR6 and EPIC </a:t>
            </a:r>
          </a:p>
        </p:txBody>
      </p:sp>
    </p:spTree>
    <p:extLst>
      <p:ext uri="{BB962C8B-B14F-4D97-AF65-F5344CB8AC3E}">
        <p14:creationId xmlns:p14="http://schemas.microsoft.com/office/powerpoint/2010/main" val="35373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416DBE1-990B-738A-C609-199BFA7EB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Subproject Interfaces in Sector 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6B02F8D-AD0E-7EC4-0658-3B1431983072}"/>
              </a:ext>
            </a:extLst>
          </p:cNvPr>
          <p:cNvGrpSpPr/>
          <p:nvPr/>
        </p:nvGrpSpPr>
        <p:grpSpPr>
          <a:xfrm>
            <a:off x="61517" y="277497"/>
            <a:ext cx="12130482" cy="5611239"/>
            <a:chOff x="61517" y="277497"/>
            <a:chExt cx="12130482" cy="5611239"/>
          </a:xfrm>
        </p:grpSpPr>
        <p:pic>
          <p:nvPicPr>
            <p:cNvPr id="8" name="Picture 7" descr="Diagram&#10;&#10;AI-generated content may be incorrect.">
              <a:extLst>
                <a:ext uri="{FF2B5EF4-FFF2-40B4-BE49-F238E27FC236}">
                  <a16:creationId xmlns:a16="http://schemas.microsoft.com/office/drawing/2014/main" id="{7FCDFFA2-8752-F1A7-4BEA-F882DDAF3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578" y="2389054"/>
              <a:ext cx="11729421" cy="349968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EB344CE-2765-F251-2359-69FAE83FD8D7}"/>
                </a:ext>
              </a:extLst>
            </p:cNvPr>
            <p:cNvCxnSpPr/>
            <p:nvPr/>
          </p:nvCxnSpPr>
          <p:spPr>
            <a:xfrm>
              <a:off x="11878851" y="2124729"/>
              <a:ext cx="0" cy="8370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29D772A-9B23-DFE6-77F2-7DA713436D67}"/>
                </a:ext>
              </a:extLst>
            </p:cNvPr>
            <p:cNvCxnSpPr>
              <a:cxnSpLocks/>
            </p:cNvCxnSpPr>
            <p:nvPr/>
          </p:nvCxnSpPr>
          <p:spPr>
            <a:xfrm>
              <a:off x="10620209" y="3265600"/>
              <a:ext cx="0" cy="19212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37ECEC7-96CD-107E-2F94-422E5D7995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20209" y="2961792"/>
              <a:ext cx="1258642" cy="3038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B033D21-F952-1718-02A5-6CAAC520F7F1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10841863" y="3354786"/>
              <a:ext cx="626578" cy="399226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0C254E-43C3-258B-6A75-E4AC58150EF9}"/>
                </a:ext>
              </a:extLst>
            </p:cNvPr>
            <p:cNvSpPr txBox="1"/>
            <p:nvPr/>
          </p:nvSpPr>
          <p:spPr>
            <a:xfrm>
              <a:off x="10866681" y="3754012"/>
              <a:ext cx="1203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RHIC Q10 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77920FB-2ECB-03E4-DBCF-18F43A5BA4C0}"/>
                </a:ext>
              </a:extLst>
            </p:cNvPr>
            <p:cNvCxnSpPr>
              <a:cxnSpLocks/>
              <a:stCxn id="27" idx="2"/>
            </p:cNvCxnSpPr>
            <p:nvPr/>
          </p:nvCxnSpPr>
          <p:spPr>
            <a:xfrm>
              <a:off x="10369523" y="2397640"/>
              <a:ext cx="1349355" cy="403163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AC4EDA-46FB-0309-1C9F-B4C04A81B131}"/>
                </a:ext>
              </a:extLst>
            </p:cNvPr>
            <p:cNvSpPr txBox="1"/>
            <p:nvPr/>
          </p:nvSpPr>
          <p:spPr>
            <a:xfrm>
              <a:off x="9194807" y="2028308"/>
              <a:ext cx="2349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Short Spin Rotator</a:t>
              </a: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1C500719-1A20-3D48-4106-932086AA2D62}"/>
                </a:ext>
              </a:extLst>
            </p:cNvPr>
            <p:cNvSpPr/>
            <p:nvPr/>
          </p:nvSpPr>
          <p:spPr>
            <a:xfrm>
              <a:off x="10703812" y="4438426"/>
              <a:ext cx="903267" cy="64633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ASR</a:t>
              </a:r>
            </a:p>
          </p:txBody>
        </p:sp>
        <p:sp>
          <p:nvSpPr>
            <p:cNvPr id="40" name="Arrow: Left 39">
              <a:extLst>
                <a:ext uri="{FF2B5EF4-FFF2-40B4-BE49-F238E27FC236}">
                  <a16:creationId xmlns:a16="http://schemas.microsoft.com/office/drawing/2014/main" id="{F663F112-C995-7064-8AEA-06FDADD5B0BA}"/>
                </a:ext>
              </a:extLst>
            </p:cNvPr>
            <p:cNvSpPr/>
            <p:nvPr/>
          </p:nvSpPr>
          <p:spPr>
            <a:xfrm>
              <a:off x="9633340" y="4438426"/>
              <a:ext cx="903267" cy="651064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IR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2A23715-EA65-54A1-A5EF-708B3434B872}"/>
                </a:ext>
              </a:extLst>
            </p:cNvPr>
            <p:cNvCxnSpPr>
              <a:cxnSpLocks/>
            </p:cNvCxnSpPr>
            <p:nvPr/>
          </p:nvCxnSpPr>
          <p:spPr>
            <a:xfrm>
              <a:off x="1191263" y="3577763"/>
              <a:ext cx="0" cy="22012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D938754-347A-EBDF-AC24-8EA8DB2B4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4785" y="2298818"/>
              <a:ext cx="0" cy="127894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3C6C680-2B08-45EF-3A19-248E087D5394}"/>
                </a:ext>
              </a:extLst>
            </p:cNvPr>
            <p:cNvCxnSpPr>
              <a:cxnSpLocks/>
            </p:cNvCxnSpPr>
            <p:nvPr/>
          </p:nvCxnSpPr>
          <p:spPr>
            <a:xfrm>
              <a:off x="1054785" y="3575922"/>
              <a:ext cx="136478" cy="18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Arrow: Left 50">
              <a:extLst>
                <a:ext uri="{FF2B5EF4-FFF2-40B4-BE49-F238E27FC236}">
                  <a16:creationId xmlns:a16="http://schemas.microsoft.com/office/drawing/2014/main" id="{CB8A67BE-7F3C-C9D7-4569-3A4AA8835B2D}"/>
                </a:ext>
              </a:extLst>
            </p:cNvPr>
            <p:cNvSpPr/>
            <p:nvPr/>
          </p:nvSpPr>
          <p:spPr>
            <a:xfrm>
              <a:off x="61517" y="5024755"/>
              <a:ext cx="1075603" cy="651064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Detector</a:t>
              </a: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387A0098-C9DD-3895-FB1D-96B4E871D222}"/>
                </a:ext>
              </a:extLst>
            </p:cNvPr>
            <p:cNvSpPr/>
            <p:nvPr/>
          </p:nvSpPr>
          <p:spPr>
            <a:xfrm>
              <a:off x="1273597" y="5029488"/>
              <a:ext cx="1167591" cy="64633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IR</a:t>
              </a:r>
            </a:p>
          </p:txBody>
        </p:sp>
        <p:pic>
          <p:nvPicPr>
            <p:cNvPr id="1026" name="Picture 2" descr="Timeline&#10;&#10;AI-generated content may be incorrect., Picture">
              <a:extLst>
                <a:ext uri="{FF2B5EF4-FFF2-40B4-BE49-F238E27FC236}">
                  <a16:creationId xmlns:a16="http://schemas.microsoft.com/office/drawing/2014/main" id="{CF8F7B9D-E3A6-1681-35BB-54B0134C37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89" y="901050"/>
              <a:ext cx="3178693" cy="11847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8" name="Picture 4" descr="A drawing of a machine&#10;&#10;Description automatically generated, Picture">
              <a:extLst>
                <a:ext uri="{FF2B5EF4-FFF2-40B4-BE49-F238E27FC236}">
                  <a16:creationId xmlns:a16="http://schemas.microsoft.com/office/drawing/2014/main" id="{82B0734E-C48A-0408-FBE4-DA0A44CCE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7080" y="277497"/>
              <a:ext cx="2809341" cy="15680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E1CC1D6-0F5B-EC69-CB55-8C5038A7C654}"/>
              </a:ext>
            </a:extLst>
          </p:cNvPr>
          <p:cNvSpPr txBox="1"/>
          <p:nvPr/>
        </p:nvSpPr>
        <p:spPr>
          <a:xfrm>
            <a:off x="5034231" y="5566642"/>
            <a:ext cx="6090968" cy="424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Subproject interfaces are well-defined.</a:t>
            </a:r>
          </a:p>
        </p:txBody>
      </p:sp>
    </p:spTree>
    <p:extLst>
      <p:ext uri="{BB962C8B-B14F-4D97-AF65-F5344CB8AC3E}">
        <p14:creationId xmlns:p14="http://schemas.microsoft.com/office/powerpoint/2010/main" val="277637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FF8F-B3E4-B9F1-8C89-67A648AE0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095909-5E24-1720-75E2-173B870EB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Subproject Interfaces in Sector 7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A0F7066-CB90-507B-9629-5924A2495A7C}"/>
              </a:ext>
            </a:extLst>
          </p:cNvPr>
          <p:cNvGrpSpPr/>
          <p:nvPr/>
        </p:nvGrpSpPr>
        <p:grpSpPr>
          <a:xfrm>
            <a:off x="22127" y="670742"/>
            <a:ext cx="12147746" cy="5450851"/>
            <a:chOff x="22127" y="670742"/>
            <a:chExt cx="12147746" cy="545085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E1C232-928A-17F3-55F4-FFC09BB93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8369" y="1969603"/>
              <a:ext cx="10983250" cy="3548148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E5B487B-22D4-2553-CCD1-D3EA4853BA3E}"/>
                </a:ext>
              </a:extLst>
            </p:cNvPr>
            <p:cNvCxnSpPr/>
            <p:nvPr/>
          </p:nvCxnSpPr>
          <p:spPr>
            <a:xfrm>
              <a:off x="1927261" y="2360973"/>
              <a:ext cx="0" cy="8370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80C48CF-1CE3-34FC-F477-C02D5958B61B}"/>
                </a:ext>
              </a:extLst>
            </p:cNvPr>
            <p:cNvCxnSpPr>
              <a:cxnSpLocks/>
            </p:cNvCxnSpPr>
            <p:nvPr/>
          </p:nvCxnSpPr>
          <p:spPr>
            <a:xfrm>
              <a:off x="897800" y="3003361"/>
              <a:ext cx="0" cy="25143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7FF201B-B3D1-032D-D65E-E50E2CC84F33}"/>
                </a:ext>
              </a:extLst>
            </p:cNvPr>
            <p:cNvCxnSpPr>
              <a:cxnSpLocks/>
            </p:cNvCxnSpPr>
            <p:nvPr/>
          </p:nvCxnSpPr>
          <p:spPr>
            <a:xfrm>
              <a:off x="897800" y="3003361"/>
              <a:ext cx="1029461" cy="2149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0577F5A-B073-04CE-B61E-FA84C870A87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>
              <a:off x="1192189" y="2006841"/>
              <a:ext cx="623899" cy="1059105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EE9D31-F9FE-234E-5A9E-B6DBD5E2BF88}"/>
                </a:ext>
              </a:extLst>
            </p:cNvPr>
            <p:cNvSpPr txBox="1"/>
            <p:nvPr/>
          </p:nvSpPr>
          <p:spPr>
            <a:xfrm>
              <a:off x="395753" y="1360510"/>
              <a:ext cx="15928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RHIC Q10</a:t>
              </a:r>
            </a:p>
            <a:p>
              <a:pPr algn="ctr"/>
              <a:r>
                <a:rPr lang="en-US" dirty="0"/>
                <a:t>(fixed) 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2489513-AF1E-07F6-F938-C64FA6F53ED0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 flipV="1">
              <a:off x="1069537" y="3167661"/>
              <a:ext cx="1504855" cy="1285020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07286C-190C-1243-2401-55EBDAA60F77}"/>
                </a:ext>
              </a:extLst>
            </p:cNvPr>
            <p:cNvSpPr txBox="1"/>
            <p:nvPr/>
          </p:nvSpPr>
          <p:spPr>
            <a:xfrm>
              <a:off x="2574392" y="4268015"/>
              <a:ext cx="2010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Short Spin rotator</a:t>
              </a:r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9F812DB9-4B34-8286-71EE-18228DD11978}"/>
                </a:ext>
              </a:extLst>
            </p:cNvPr>
            <p:cNvSpPr/>
            <p:nvPr/>
          </p:nvSpPr>
          <p:spPr>
            <a:xfrm>
              <a:off x="973597" y="4943517"/>
              <a:ext cx="735025" cy="64633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IR</a:t>
              </a:r>
            </a:p>
          </p:txBody>
        </p:sp>
        <p:sp>
          <p:nvSpPr>
            <p:cNvPr id="40" name="Arrow: Left 39">
              <a:extLst>
                <a:ext uri="{FF2B5EF4-FFF2-40B4-BE49-F238E27FC236}">
                  <a16:creationId xmlns:a16="http://schemas.microsoft.com/office/drawing/2014/main" id="{F8491527-E1C1-D736-178B-FED3CA8C0142}"/>
                </a:ext>
              </a:extLst>
            </p:cNvPr>
            <p:cNvSpPr/>
            <p:nvPr/>
          </p:nvSpPr>
          <p:spPr>
            <a:xfrm>
              <a:off x="10074580" y="5432773"/>
              <a:ext cx="903267" cy="651064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IR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3026C68-DD5A-A82D-A915-16BEFEA4BA15}"/>
                </a:ext>
              </a:extLst>
            </p:cNvPr>
            <p:cNvCxnSpPr>
              <a:cxnSpLocks/>
            </p:cNvCxnSpPr>
            <p:nvPr/>
          </p:nvCxnSpPr>
          <p:spPr>
            <a:xfrm>
              <a:off x="11040033" y="1683676"/>
              <a:ext cx="0" cy="44379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Arrow: Left 50">
              <a:extLst>
                <a:ext uri="{FF2B5EF4-FFF2-40B4-BE49-F238E27FC236}">
                  <a16:creationId xmlns:a16="http://schemas.microsoft.com/office/drawing/2014/main" id="{392EC468-5785-B347-D02F-1D3CB45C8F64}"/>
                </a:ext>
              </a:extLst>
            </p:cNvPr>
            <p:cNvSpPr/>
            <p:nvPr/>
          </p:nvSpPr>
          <p:spPr>
            <a:xfrm>
              <a:off x="22127" y="4940577"/>
              <a:ext cx="813488" cy="651064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ASR</a:t>
              </a: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950DC1CF-F9CD-2A8C-1BDB-4A4D5A769FCF}"/>
                </a:ext>
              </a:extLst>
            </p:cNvPr>
            <p:cNvSpPr/>
            <p:nvPr/>
          </p:nvSpPr>
          <p:spPr>
            <a:xfrm>
              <a:off x="11102066" y="5432773"/>
              <a:ext cx="1067807" cy="646331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Detector</a:t>
              </a:r>
            </a:p>
          </p:txBody>
        </p:sp>
        <p:pic>
          <p:nvPicPr>
            <p:cNvPr id="1026" name="Picture 2" descr="Timeline&#10;&#10;AI-generated content may be incorrect., Picture">
              <a:extLst>
                <a:ext uri="{FF2B5EF4-FFF2-40B4-BE49-F238E27FC236}">
                  <a16:creationId xmlns:a16="http://schemas.microsoft.com/office/drawing/2014/main" id="{8E73100B-2538-5CC0-45FA-2E84B8E4EB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9461" y="670742"/>
              <a:ext cx="1861352" cy="9834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321A6C2-E141-F134-E6C2-D62614F36F1C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2125607" y="2265045"/>
              <a:ext cx="531774" cy="835653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055202C-D964-CF1F-EDA7-477039879AC5}"/>
                </a:ext>
              </a:extLst>
            </p:cNvPr>
            <p:cNvSpPr txBox="1"/>
            <p:nvPr/>
          </p:nvSpPr>
          <p:spPr>
            <a:xfrm>
              <a:off x="2055621" y="1895713"/>
              <a:ext cx="12035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DR8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28E99D9-CCE8-138C-C1F2-C21377C351BA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V="1">
              <a:off x="9391248" y="3485170"/>
              <a:ext cx="1477049" cy="1060382"/>
            </a:xfrm>
            <a:prstGeom prst="straightConnector1">
              <a:avLst/>
            </a:prstGeom>
            <a:ln w="1905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84DEFB-BE34-1C4E-67C3-E410F178AF2F}"/>
                </a:ext>
              </a:extLst>
            </p:cNvPr>
            <p:cNvSpPr txBox="1"/>
            <p:nvPr/>
          </p:nvSpPr>
          <p:spPr>
            <a:xfrm>
              <a:off x="8789488" y="4545552"/>
              <a:ext cx="12035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Rear SC magnets</a:t>
              </a:r>
            </a:p>
          </p:txBody>
        </p:sp>
        <p:pic>
          <p:nvPicPr>
            <p:cNvPr id="2050" name="Picture 2" descr="A diagram of a machine&#10;&#10;Description automatically generated, Picture">
              <a:extLst>
                <a:ext uri="{FF2B5EF4-FFF2-40B4-BE49-F238E27FC236}">
                  <a16:creationId xmlns:a16="http://schemas.microsoft.com/office/drawing/2014/main" id="{E45E355E-AFAC-8B97-308B-75E78FBAF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604" y="4567706"/>
              <a:ext cx="2517235" cy="1427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819C5F8-339C-B971-9798-1A6C03B4C2F0}"/>
              </a:ext>
            </a:extLst>
          </p:cNvPr>
          <p:cNvSpPr txBox="1"/>
          <p:nvPr/>
        </p:nvSpPr>
        <p:spPr>
          <a:xfrm>
            <a:off x="4585160" y="6365767"/>
            <a:ext cx="6090968" cy="4247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>
                <a:cs typeface="Arial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Subproject interfaces are well-defined.</a:t>
            </a:r>
          </a:p>
        </p:txBody>
      </p:sp>
    </p:spTree>
    <p:extLst>
      <p:ext uri="{BB962C8B-B14F-4D97-AF65-F5344CB8AC3E}">
        <p14:creationId xmlns:p14="http://schemas.microsoft.com/office/powerpoint/2010/main" val="52472654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BF2917-0BE1-49A1-BA87-237FD735D308}">
  <ds:schemaRefs>
    <ds:schemaRef ds:uri="7598c3d8-57a9-49d9-87da-8d2ac31994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7598c3d8-57a9-49d9-87da-8d2ac3199484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11518</TotalTime>
  <Words>1847</Words>
  <Application>Microsoft Office PowerPoint</Application>
  <PresentationFormat>Widescreen</PresentationFormat>
  <Paragraphs>340</Paragraphs>
  <Slides>25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Times New Roman</vt:lpstr>
      <vt:lpstr>Wingdings</vt:lpstr>
      <vt:lpstr>Calibri</vt:lpstr>
      <vt:lpstr>Arial</vt:lpstr>
      <vt:lpstr>Comic Sans MS</vt:lpstr>
      <vt:lpstr>BNL</vt:lpstr>
      <vt:lpstr>Equation</vt:lpstr>
      <vt:lpstr>Electron-Ion Collider Design Readiness</vt:lpstr>
      <vt:lpstr>Outline</vt:lpstr>
      <vt:lpstr>EIC Accelerator Performance Drivers</vt:lpstr>
      <vt:lpstr>EIC Accelerator Performance Requirements</vt:lpstr>
      <vt:lpstr>EIC Design Changes since the CDR (2021)</vt:lpstr>
      <vt:lpstr>Preparing the Accelerator Design for Performance Baseline in 2026</vt:lpstr>
      <vt:lpstr>Collider Layout</vt:lpstr>
      <vt:lpstr>Subproject Interfaces in Sector 5</vt:lpstr>
      <vt:lpstr>Subproject Interfaces in Sector 7</vt:lpstr>
      <vt:lpstr>Key EIC Accelerator Concepts Proposed in the CDR</vt:lpstr>
      <vt:lpstr>Luminosity Performance Meets the Established Requirements</vt:lpstr>
      <vt:lpstr>Polarization Performance Meets the Established Requirements</vt:lpstr>
      <vt:lpstr>From RHIC to EIC</vt:lpstr>
      <vt:lpstr> From RHIC (Yellow Ring) to EIC HSR</vt:lpstr>
      <vt:lpstr>RHIC Magnets Conversion to EIC</vt:lpstr>
      <vt:lpstr>Magnet Interconnect Assembly</vt:lpstr>
      <vt:lpstr>a-Carbon Coating</vt:lpstr>
      <vt:lpstr>EIC Electron Storage Ring</vt:lpstr>
      <vt:lpstr>ESR Chamber Detail</vt:lpstr>
      <vt:lpstr>ESR Chamber Status</vt:lpstr>
      <vt:lpstr>PowerPoint Presentation</vt:lpstr>
      <vt:lpstr>Electron Injector</vt:lpstr>
      <vt:lpstr>Electron Injector</vt:lpstr>
      <vt:lpstr>Present EIC Concept (2025)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Petrone, Alyssa</cp:lastModifiedBy>
  <cp:revision>23</cp:revision>
  <cp:lastPrinted>2025-05-29T15:54:00Z</cp:lastPrinted>
  <dcterms:created xsi:type="dcterms:W3CDTF">2023-09-12T20:43:32Z</dcterms:created>
  <dcterms:modified xsi:type="dcterms:W3CDTF">2025-11-04T01:32:53Z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</Properties>
</file>