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1"/>
  </p:notesMasterIdLst>
  <p:sldIdLst>
    <p:sldId id="256" r:id="rId5"/>
    <p:sldId id="5873" r:id="rId6"/>
    <p:sldId id="5889" r:id="rId7"/>
    <p:sldId id="5885" r:id="rId8"/>
    <p:sldId id="5892" r:id="rId9"/>
    <p:sldId id="58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655270-6FB8-C209-EB95-658C9318D6D3}" name="Berrutti, Paolo" initials="PB" userId="S::pberrutti@bnl.gov::000dcc92-2ee2-4aeb-9180-faad85c125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0E0"/>
    <a:srgbClr val="B32264"/>
    <a:srgbClr val="F3871E"/>
    <a:srgbClr val="AFD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24AAF-1BD1-4A11-B3CE-FBA05A49E780}" v="1" dt="2025-11-03T23:38:06.45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4" autoAdjust="0"/>
    <p:restoredTop sz="94694"/>
  </p:normalViewPr>
  <p:slideViewPr>
    <p:cSldViewPr snapToGrid="0" snapToObjects="1">
      <p:cViewPr varScale="1">
        <p:scale>
          <a:sx n="71" d="100"/>
          <a:sy n="71" d="100"/>
        </p:scale>
        <p:origin x="3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one, Alyssa" userId="de49d390-e88d-4b51-a3c5-f90baafd6cad" providerId="ADAL" clId="{46E0F535-FEEE-4CC2-BA07-C7936ED0D263}"/>
    <pc:docChg chg="custSel modSld">
      <pc:chgData name="Petrone, Alyssa" userId="de49d390-e88d-4b51-a3c5-f90baafd6cad" providerId="ADAL" clId="{46E0F535-FEEE-4CC2-BA07-C7936ED0D263}" dt="2025-11-03T23:40:07.627" v="19" actId="6549"/>
      <pc:docMkLst>
        <pc:docMk/>
      </pc:docMkLst>
      <pc:sldChg chg="modSp mod">
        <pc:chgData name="Petrone, Alyssa" userId="de49d390-e88d-4b51-a3c5-f90baafd6cad" providerId="ADAL" clId="{46E0F535-FEEE-4CC2-BA07-C7936ED0D263}" dt="2025-11-03T23:38:52.604" v="16" actId="27636"/>
        <pc:sldMkLst>
          <pc:docMk/>
          <pc:sldMk cId="51999523" sldId="5889"/>
        </pc:sldMkLst>
        <pc:spChg chg="mod">
          <ac:chgData name="Petrone, Alyssa" userId="de49d390-e88d-4b51-a3c5-f90baafd6cad" providerId="ADAL" clId="{46E0F535-FEEE-4CC2-BA07-C7936ED0D263}" dt="2025-11-03T23:38:52.604" v="16" actId="27636"/>
          <ac:spMkLst>
            <pc:docMk/>
            <pc:sldMk cId="51999523" sldId="5889"/>
            <ac:spMk id="6" creationId="{07B27034-E416-3D84-956F-804AC6493959}"/>
          </ac:spMkLst>
        </pc:spChg>
      </pc:sldChg>
      <pc:sldChg chg="modSp mod">
        <pc:chgData name="Petrone, Alyssa" userId="de49d390-e88d-4b51-a3c5-f90baafd6cad" providerId="ADAL" clId="{46E0F535-FEEE-4CC2-BA07-C7936ED0D263}" dt="2025-11-03T23:40:07.627" v="19" actId="6549"/>
        <pc:sldMkLst>
          <pc:docMk/>
          <pc:sldMk cId="2879635261" sldId="5892"/>
        </pc:sldMkLst>
        <pc:spChg chg="mod">
          <ac:chgData name="Petrone, Alyssa" userId="de49d390-e88d-4b51-a3c5-f90baafd6cad" providerId="ADAL" clId="{46E0F535-FEEE-4CC2-BA07-C7936ED0D263}" dt="2025-11-03T23:40:07.627" v="19" actId="6549"/>
          <ac:spMkLst>
            <pc:docMk/>
            <pc:sldMk cId="2879635261" sldId="5892"/>
            <ac:spMk id="5" creationId="{548B3331-7A5B-51A2-B5FF-586EA98F82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5091" y="0"/>
            <a:ext cx="11347413"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615952" y="930274"/>
            <a:ext cx="11346553"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2" name="Slide Number Placeholder 5">
            <a:extLst>
              <a:ext uri="{FF2B5EF4-FFF2-40B4-BE49-F238E27FC236}">
                <a16:creationId xmlns:a16="http://schemas.microsoft.com/office/drawing/2014/main" id="{A4BD9114-5B4F-EB47-4A15-3BFEB741343A}"/>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4177267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1" y="6534374"/>
            <a:ext cx="5355695"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EIC Resource Review Board Meeting, November 4-5, 2025</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 Lari, P. Berrutti</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2974" y="1526050"/>
            <a:ext cx="11367156" cy="1031799"/>
          </a:xfrm>
        </p:spPr>
        <p:txBody>
          <a:bodyPr>
            <a:noAutofit/>
          </a:bodyPr>
          <a:lstStyle/>
          <a:p>
            <a:r>
              <a:rPr lang="en-US" sz="3200" b="1" i="0" u="none" strike="noStrike" dirty="0">
                <a:effectLst/>
                <a:latin typeface="Roboto" panose="02000000000000000000" pitchFamily="2" charset="0"/>
              </a:rPr>
              <a:t>Progress of EIC International Partnerships &amp; Agreements since last RRB</a:t>
            </a:r>
            <a:br>
              <a:rPr lang="en-US" sz="3200" dirty="0"/>
            </a:br>
            <a:r>
              <a:rPr lang="en-US" sz="3200" dirty="0"/>
              <a:t> </a:t>
            </a:r>
          </a:p>
        </p:txBody>
      </p:sp>
      <p:sp>
        <p:nvSpPr>
          <p:cNvPr id="14" name="Text Placeholder 37">
            <a:extLst>
              <a:ext uri="{FF2B5EF4-FFF2-40B4-BE49-F238E27FC236}">
                <a16:creationId xmlns:a16="http://schemas.microsoft.com/office/drawing/2014/main" id="{5CDA84A7-E2AC-4682-991D-6E32ECB00388}"/>
              </a:ext>
            </a:extLst>
          </p:cNvPr>
          <p:cNvSpPr txBox="1">
            <a:spLocks/>
          </p:cNvSpPr>
          <p:nvPr/>
        </p:nvSpPr>
        <p:spPr>
          <a:xfrm>
            <a:off x="482974" y="2112492"/>
            <a:ext cx="5460625" cy="5016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solidFill>
                <a:schemeClr val="bg1"/>
              </a:solidFill>
            </a:endParaRP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3" y="3532808"/>
            <a:ext cx="5943230"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1"/>
                </a:solidFill>
              </a:rPr>
              <a:t>Paolo </a:t>
            </a:r>
            <a:r>
              <a:rPr lang="en-US" sz="2800" b="1" dirty="0" err="1">
                <a:solidFill>
                  <a:schemeClr val="bg1"/>
                </a:solidFill>
              </a:rPr>
              <a:t>Berrutti</a:t>
            </a:r>
            <a:r>
              <a:rPr lang="en-US" sz="2800" b="1" dirty="0">
                <a:solidFill>
                  <a:schemeClr val="bg1"/>
                </a:solidFill>
              </a:rPr>
              <a:t> </a:t>
            </a:r>
            <a:r>
              <a:rPr lang="en-US" sz="2800" dirty="0">
                <a:solidFill>
                  <a:schemeClr val="bg1"/>
                </a:solidFill>
              </a:rPr>
              <a:t>- EIC IKC Engineer</a:t>
            </a:r>
          </a:p>
        </p:txBody>
      </p:sp>
      <p:sp>
        <p:nvSpPr>
          <p:cNvPr id="17" name="Text Placeholder 37">
            <a:extLst>
              <a:ext uri="{FF2B5EF4-FFF2-40B4-BE49-F238E27FC236}">
                <a16:creationId xmlns:a16="http://schemas.microsoft.com/office/drawing/2014/main" id="{2FC2202B-5021-46F5-AFDB-5E6FB0EB7782}"/>
              </a:ext>
            </a:extLst>
          </p:cNvPr>
          <p:cNvSpPr txBox="1">
            <a:spLocks/>
          </p:cNvSpPr>
          <p:nvPr/>
        </p:nvSpPr>
        <p:spPr>
          <a:xfrm>
            <a:off x="482974" y="403445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1"/>
              </a:solidFill>
            </a:endParaRP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482972" y="5354132"/>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EIC Resource Review Board Meeting</a:t>
            </a:r>
          </a:p>
          <a:p>
            <a:pPr marL="0" indent="0">
              <a:buNone/>
            </a:pPr>
            <a:r>
              <a:rPr lang="en-US" sz="2000" dirty="0">
                <a:solidFill>
                  <a:schemeClr val="bg1"/>
                </a:solidFill>
              </a:rPr>
              <a:t>November 4-5, 2025</a:t>
            </a:r>
          </a:p>
        </p:txBody>
      </p:sp>
      <p:sp>
        <p:nvSpPr>
          <p:cNvPr id="3" name="Text Placeholder 37">
            <a:extLst>
              <a:ext uri="{FF2B5EF4-FFF2-40B4-BE49-F238E27FC236}">
                <a16:creationId xmlns:a16="http://schemas.microsoft.com/office/drawing/2014/main" id="{D29C257F-033C-B949-0791-1086CE19F7CE}"/>
              </a:ext>
            </a:extLst>
          </p:cNvPr>
          <p:cNvSpPr txBox="1">
            <a:spLocks/>
          </p:cNvSpPr>
          <p:nvPr/>
        </p:nvSpPr>
        <p:spPr>
          <a:xfrm>
            <a:off x="482972" y="2944404"/>
            <a:ext cx="629551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err="1">
                <a:solidFill>
                  <a:schemeClr val="bg1"/>
                </a:solidFill>
              </a:rPr>
              <a:t>Luisella</a:t>
            </a:r>
            <a:r>
              <a:rPr lang="en-US" sz="2800" b="1" dirty="0">
                <a:solidFill>
                  <a:schemeClr val="bg1"/>
                </a:solidFill>
              </a:rPr>
              <a:t> </a:t>
            </a:r>
            <a:r>
              <a:rPr lang="en-US" sz="2800" b="1" dirty="0" err="1">
                <a:solidFill>
                  <a:schemeClr val="bg1"/>
                </a:solidFill>
              </a:rPr>
              <a:t>Lari</a:t>
            </a:r>
            <a:r>
              <a:rPr lang="en-US" sz="2800" b="1" dirty="0">
                <a:solidFill>
                  <a:schemeClr val="bg1"/>
                </a:solidFill>
              </a:rPr>
              <a:t> -</a:t>
            </a:r>
            <a:r>
              <a:rPr lang="en-US" sz="2800" dirty="0">
                <a:solidFill>
                  <a:schemeClr val="bg1"/>
                </a:solidFill>
              </a:rPr>
              <a:t> EIC Project Manager</a:t>
            </a:r>
          </a:p>
        </p:txBody>
      </p:sp>
    </p:spTree>
    <p:extLst>
      <p:ext uri="{BB962C8B-B14F-4D97-AF65-F5344CB8AC3E}">
        <p14:creationId xmlns:p14="http://schemas.microsoft.com/office/powerpoint/2010/main" val="224675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a:xfrm>
            <a:off x="465513" y="0"/>
            <a:ext cx="10030365" cy="825178"/>
          </a:xfrm>
        </p:spPr>
        <p:txBody>
          <a:bodyPr/>
          <a:lstStyle/>
          <a:p>
            <a:r>
              <a:rPr lang="en-US" dirty="0"/>
              <a:t>Outline</a:t>
            </a:r>
          </a:p>
        </p:txBody>
      </p:sp>
      <p:sp>
        <p:nvSpPr>
          <p:cNvPr id="6" name="Text Placeholder 5">
            <a:extLst>
              <a:ext uri="{FF2B5EF4-FFF2-40B4-BE49-F238E27FC236}">
                <a16:creationId xmlns:a16="http://schemas.microsoft.com/office/drawing/2014/main" id="{DF2D7614-2D96-EDD5-2DF3-C909205B97C5}"/>
              </a:ext>
            </a:extLst>
          </p:cNvPr>
          <p:cNvSpPr>
            <a:spLocks noGrp="1"/>
          </p:cNvSpPr>
          <p:nvPr>
            <p:ph type="body" sz="quarter" idx="10"/>
          </p:nvPr>
        </p:nvSpPr>
        <p:spPr>
          <a:xfrm>
            <a:off x="465513" y="930274"/>
            <a:ext cx="11529751" cy="5212080"/>
          </a:xfrm>
        </p:spPr>
        <p:txBody>
          <a:bodyPr>
            <a:normAutofit/>
          </a:bodyPr>
          <a:lstStyle/>
          <a:p>
            <a:r>
              <a:rPr lang="en-US" sz="2000"/>
              <a:t>EIC </a:t>
            </a:r>
            <a:r>
              <a:rPr lang="en-US" sz="2000" dirty="0"/>
              <a:t>iCRADA Progress</a:t>
            </a:r>
          </a:p>
          <a:p>
            <a:r>
              <a:rPr lang="en-US" sz="2000" dirty="0"/>
              <a:t>List of drafted and future iCRADAs</a:t>
            </a:r>
          </a:p>
          <a:p>
            <a:r>
              <a:rPr lang="en-US" sz="2000" dirty="0"/>
              <a:t>Summary</a:t>
            </a:r>
          </a:p>
          <a:p>
            <a:endParaRPr lang="en-US" sz="2000" dirty="0"/>
          </a:p>
          <a:p>
            <a:pPr marL="0" indent="0">
              <a:buNone/>
            </a:pPr>
            <a:endParaRPr lang="en-US" sz="2000" dirty="0"/>
          </a:p>
        </p:txBody>
      </p:sp>
      <p:sp>
        <p:nvSpPr>
          <p:cNvPr id="2" name="Slide Number Placeholder 1">
            <a:extLst>
              <a:ext uri="{FF2B5EF4-FFF2-40B4-BE49-F238E27FC236}">
                <a16:creationId xmlns:a16="http://schemas.microsoft.com/office/drawing/2014/main" id="{90E15400-CA89-D203-408C-B134913E8BA8}"/>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a:t>
            </a:fld>
            <a:endParaRPr lang="en-US" sz="1000" dirty="0"/>
          </a:p>
        </p:txBody>
      </p:sp>
      <p:pic>
        <p:nvPicPr>
          <p:cNvPr id="3" name="Picture 2">
            <a:extLst>
              <a:ext uri="{FF2B5EF4-FFF2-40B4-BE49-F238E27FC236}">
                <a16:creationId xmlns:a16="http://schemas.microsoft.com/office/drawing/2014/main" id="{F0DAC754-D63C-7A1B-BC2F-358652565977}"/>
              </a:ext>
            </a:extLst>
          </p:cNvPr>
          <p:cNvPicPr>
            <a:picLocks noChangeAspect="1"/>
          </p:cNvPicPr>
          <p:nvPr/>
        </p:nvPicPr>
        <p:blipFill>
          <a:blip r:embed="rId2"/>
          <a:stretch>
            <a:fillRect/>
          </a:stretch>
        </p:blipFill>
        <p:spPr>
          <a:xfrm>
            <a:off x="6651999" y="891756"/>
            <a:ext cx="5074488" cy="5074488"/>
          </a:xfrm>
          <a:prstGeom prst="rect">
            <a:avLst/>
          </a:prstGeom>
        </p:spPr>
      </p:pic>
    </p:spTree>
    <p:extLst>
      <p:ext uri="{BB962C8B-B14F-4D97-AF65-F5344CB8AC3E}">
        <p14:creationId xmlns:p14="http://schemas.microsoft.com/office/powerpoint/2010/main" val="120506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B2BC-35A1-270F-9C53-A98F958931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833E41-24EB-C0E3-B0F8-B79F5C0B6E7A}"/>
              </a:ext>
            </a:extLst>
          </p:cNvPr>
          <p:cNvSpPr>
            <a:spLocks noGrp="1"/>
          </p:cNvSpPr>
          <p:nvPr>
            <p:ph type="title"/>
          </p:nvPr>
        </p:nvSpPr>
        <p:spPr>
          <a:xfrm>
            <a:off x="461356" y="0"/>
            <a:ext cx="10034522" cy="825178"/>
          </a:xfrm>
        </p:spPr>
        <p:txBody>
          <a:bodyPr/>
          <a:lstStyle/>
          <a:p>
            <a:r>
              <a:rPr lang="en-US" dirty="0"/>
              <a:t>EIC iCRADA Progress Update </a:t>
            </a:r>
          </a:p>
        </p:txBody>
      </p:sp>
      <p:sp>
        <p:nvSpPr>
          <p:cNvPr id="6" name="Text Placeholder 5">
            <a:extLst>
              <a:ext uri="{FF2B5EF4-FFF2-40B4-BE49-F238E27FC236}">
                <a16:creationId xmlns:a16="http://schemas.microsoft.com/office/drawing/2014/main" id="{07B27034-E416-3D84-956F-804AC6493959}"/>
              </a:ext>
            </a:extLst>
          </p:cNvPr>
          <p:cNvSpPr>
            <a:spLocks noGrp="1"/>
          </p:cNvSpPr>
          <p:nvPr>
            <p:ph type="body" sz="quarter" idx="10"/>
          </p:nvPr>
        </p:nvSpPr>
        <p:spPr>
          <a:xfrm>
            <a:off x="461356" y="930274"/>
            <a:ext cx="11583786" cy="5212080"/>
          </a:xfrm>
        </p:spPr>
        <p:txBody>
          <a:bodyPr>
            <a:normAutofit fontScale="77500" lnSpcReduction="20000"/>
          </a:bodyPr>
          <a:lstStyle/>
          <a:p>
            <a:pPr lvl="0">
              <a:lnSpc>
                <a:spcPct val="120000"/>
              </a:lnSpc>
            </a:pPr>
            <a:r>
              <a:rPr lang="en-US" dirty="0"/>
              <a:t>The EIC iCRADA single-signature model was approved by DOE and presented at the Prague RRB in June 2025</a:t>
            </a:r>
          </a:p>
          <a:p>
            <a:pPr lvl="0">
              <a:lnSpc>
                <a:spcPct val="120000"/>
              </a:lnSpc>
            </a:pPr>
            <a:r>
              <a:rPr lang="en-US" dirty="0"/>
              <a:t>In response to partner feedback, EIC has implemented a DOE approved multi-signature iCRADA model for use where appropriate.</a:t>
            </a:r>
          </a:p>
          <a:p>
            <a:pPr lvl="0">
              <a:lnSpc>
                <a:spcPct val="120000"/>
              </a:lnSpc>
            </a:pPr>
            <a:r>
              <a:rPr lang="en-US" dirty="0"/>
              <a:t>The first multi-signature iCRADA to be routed for full DOE approval will be the INFN Detector solenoid contribution iCRADA.</a:t>
            </a:r>
          </a:p>
          <a:p>
            <a:pPr lvl="1">
              <a:lnSpc>
                <a:spcPct val="120000"/>
              </a:lnSpc>
            </a:pPr>
            <a:r>
              <a:rPr lang="en-US" dirty="0"/>
              <a:t>The draft iCRADA and Annex A have been shared with INFN and are expected to be signed as soon as possible.</a:t>
            </a:r>
          </a:p>
          <a:p>
            <a:pPr lvl="1">
              <a:lnSpc>
                <a:spcPct val="120000"/>
              </a:lnSpc>
            </a:pPr>
            <a:r>
              <a:rPr lang="en-US" dirty="0"/>
              <a:t>The EIC Project is extremely grateful to DOE, the BNL and JLAB site offices, and the BNL Research Partnership and Technology Transfer Office for the tremendous amount of work and coordination in accomplishing this goal.</a:t>
            </a:r>
          </a:p>
          <a:p>
            <a:pPr lvl="0">
              <a:lnSpc>
                <a:spcPct val="120000"/>
              </a:lnSpc>
            </a:pPr>
            <a:r>
              <a:rPr lang="en-US" dirty="0"/>
              <a:t>The EIC Project anticipates a streamlined iCRADA processing flow once the first document of this kind is approved and signed by all parties.</a:t>
            </a:r>
          </a:p>
          <a:p>
            <a:pPr lvl="0">
              <a:lnSpc>
                <a:spcPct val="120000"/>
              </a:lnSpc>
            </a:pPr>
            <a:r>
              <a:rPr lang="en-US" dirty="0"/>
              <a:t>All drafted iCRADA and Annex A documents will be aligned with the new EIC iCRADA model and distributed to IKC partners for feedback.</a:t>
            </a:r>
          </a:p>
          <a:p>
            <a:pPr lvl="0">
              <a:lnSpc>
                <a:spcPct val="120000"/>
              </a:lnSpc>
            </a:pPr>
            <a:r>
              <a:rPr lang="en-US" dirty="0"/>
              <a:t>We aim to complete this action and receive feedback as soon as possible to ensure the scope of each IKC fully defined and agreed upon by all parties.  </a:t>
            </a:r>
          </a:p>
          <a:p>
            <a:pPr marL="0" indent="0">
              <a:buNone/>
            </a:pPr>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endParaRPr lang="en-US" sz="1800" dirty="0"/>
          </a:p>
        </p:txBody>
      </p:sp>
      <p:sp>
        <p:nvSpPr>
          <p:cNvPr id="2" name="Slide Number Placeholder 1">
            <a:extLst>
              <a:ext uri="{FF2B5EF4-FFF2-40B4-BE49-F238E27FC236}">
                <a16:creationId xmlns:a16="http://schemas.microsoft.com/office/drawing/2014/main" id="{F7B7A029-CEDE-BBD5-2691-0E15F855ECA9}"/>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3</a:t>
            </a:fld>
            <a:endParaRPr lang="en-US" sz="1000" dirty="0"/>
          </a:p>
        </p:txBody>
      </p:sp>
    </p:spTree>
    <p:extLst>
      <p:ext uri="{BB962C8B-B14F-4D97-AF65-F5344CB8AC3E}">
        <p14:creationId xmlns:p14="http://schemas.microsoft.com/office/powerpoint/2010/main" val="5199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4CF7-A5BD-D0BC-5F91-A26CA2F13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9A7C8-DADB-446C-C8CC-E6855C30FB50}"/>
              </a:ext>
            </a:extLst>
          </p:cNvPr>
          <p:cNvSpPr>
            <a:spLocks noGrp="1"/>
          </p:cNvSpPr>
          <p:nvPr>
            <p:ph type="title"/>
          </p:nvPr>
        </p:nvSpPr>
        <p:spPr>
          <a:xfrm>
            <a:off x="457201" y="0"/>
            <a:ext cx="11505304" cy="825178"/>
          </a:xfrm>
        </p:spPr>
        <p:txBody>
          <a:bodyPr>
            <a:normAutofit/>
          </a:bodyPr>
          <a:lstStyle/>
          <a:p>
            <a:r>
              <a:rPr lang="en-US" dirty="0" err="1"/>
              <a:t>iCRADAs</a:t>
            </a:r>
            <a:r>
              <a:rPr lang="en-US" dirty="0"/>
              <a:t> – Annex A - drafted for EIC IKCs</a:t>
            </a:r>
          </a:p>
        </p:txBody>
      </p:sp>
      <p:graphicFrame>
        <p:nvGraphicFramePr>
          <p:cNvPr id="4" name="Table 3">
            <a:extLst>
              <a:ext uri="{FF2B5EF4-FFF2-40B4-BE49-F238E27FC236}">
                <a16:creationId xmlns:a16="http://schemas.microsoft.com/office/drawing/2014/main" id="{C5675E27-6989-8F90-7FBF-29C03D3E6B9D}"/>
              </a:ext>
            </a:extLst>
          </p:cNvPr>
          <p:cNvGraphicFramePr>
            <a:graphicFrameLocks noGrp="1"/>
          </p:cNvGraphicFramePr>
          <p:nvPr>
            <p:extLst>
              <p:ext uri="{D42A27DB-BD31-4B8C-83A1-F6EECF244321}">
                <p14:modId xmlns:p14="http://schemas.microsoft.com/office/powerpoint/2010/main" val="4123181018"/>
              </p:ext>
            </p:extLst>
          </p:nvPr>
        </p:nvGraphicFramePr>
        <p:xfrm>
          <a:off x="457199" y="850410"/>
          <a:ext cx="11481017" cy="1920240"/>
        </p:xfrm>
        <a:graphic>
          <a:graphicData uri="http://schemas.openxmlformats.org/drawingml/2006/table">
            <a:tbl>
              <a:tblPr firstRow="1" bandRow="1">
                <a:tableStyleId>{5C22544A-7EE6-4342-B048-85BDC9FD1C3A}</a:tableStyleId>
              </a:tblPr>
              <a:tblGrid>
                <a:gridCol w="2501844">
                  <a:extLst>
                    <a:ext uri="{9D8B030D-6E8A-4147-A177-3AD203B41FA5}">
                      <a16:colId xmlns:a16="http://schemas.microsoft.com/office/drawing/2014/main" val="854600201"/>
                    </a:ext>
                  </a:extLst>
                </a:gridCol>
                <a:gridCol w="6361556">
                  <a:extLst>
                    <a:ext uri="{9D8B030D-6E8A-4147-A177-3AD203B41FA5}">
                      <a16:colId xmlns:a16="http://schemas.microsoft.com/office/drawing/2014/main" val="4117910086"/>
                    </a:ext>
                  </a:extLst>
                </a:gridCol>
                <a:gridCol w="2617617">
                  <a:extLst>
                    <a:ext uri="{9D8B030D-6E8A-4147-A177-3AD203B41FA5}">
                      <a16:colId xmlns:a16="http://schemas.microsoft.com/office/drawing/2014/main" val="4157596433"/>
                    </a:ext>
                  </a:extLst>
                </a:gridCol>
              </a:tblGrid>
              <a:tr h="326926">
                <a:tc>
                  <a:txBody>
                    <a:bodyPr/>
                    <a:lstStyle/>
                    <a:p>
                      <a:r>
                        <a:rPr lang="en-US" sz="1600" dirty="0"/>
                        <a:t>Country/Agency</a:t>
                      </a:r>
                    </a:p>
                  </a:txBody>
                  <a:tcPr/>
                </a:tc>
                <a:tc>
                  <a:txBody>
                    <a:bodyPr/>
                    <a:lstStyle/>
                    <a:p>
                      <a:r>
                        <a:rPr lang="en-US" sz="1600" dirty="0"/>
                        <a:t>Scope</a:t>
                      </a:r>
                    </a:p>
                  </a:txBody>
                  <a:tcPr/>
                </a:tc>
                <a:tc>
                  <a:txBody>
                    <a:bodyPr/>
                    <a:lstStyle/>
                    <a:p>
                      <a:r>
                        <a:rPr lang="en-US" sz="1600" dirty="0"/>
                        <a:t>Status</a:t>
                      </a:r>
                    </a:p>
                  </a:txBody>
                  <a:tcPr/>
                </a:tc>
                <a:extLst>
                  <a:ext uri="{0D108BD9-81ED-4DB2-BD59-A6C34878D82A}">
                    <a16:rowId xmlns:a16="http://schemas.microsoft.com/office/drawing/2014/main" val="1751845832"/>
                  </a:ext>
                </a:extLst>
              </a:tr>
              <a:tr h="326926">
                <a:tc>
                  <a:txBody>
                    <a:bodyPr/>
                    <a:lstStyle/>
                    <a:p>
                      <a:r>
                        <a:rPr lang="en-US" sz="1600" dirty="0"/>
                        <a:t>Canada – TRIUMF</a:t>
                      </a:r>
                    </a:p>
                  </a:txBody>
                  <a:tcPr/>
                </a:tc>
                <a:tc>
                  <a:txBody>
                    <a:bodyPr/>
                    <a:lstStyle/>
                    <a:p>
                      <a:r>
                        <a:rPr lang="en-US" sz="1600" u="none" strike="noStrike" dirty="0">
                          <a:effectLst/>
                        </a:rPr>
                        <a:t>JLab Crab 394 MHz CMs for Full Capability</a:t>
                      </a:r>
                      <a:endParaRPr lang="en-US" sz="1600" dirty="0"/>
                    </a:p>
                  </a:txBody>
                  <a:tcPr/>
                </a:tc>
                <a:tc>
                  <a:txBody>
                    <a:bodyPr/>
                    <a:lstStyle/>
                    <a:p>
                      <a:pPr marL="0" indent="0">
                        <a:buFont typeface="Wingdings" pitchFamily="2" charset="2"/>
                        <a:buNone/>
                      </a:pPr>
                      <a:r>
                        <a:rPr lang="en-US" sz="1600" dirty="0"/>
                        <a:t>Drafted</a:t>
                      </a:r>
                    </a:p>
                  </a:txBody>
                  <a:tcPr/>
                </a:tc>
                <a:extLst>
                  <a:ext uri="{0D108BD9-81ED-4DB2-BD59-A6C34878D82A}">
                    <a16:rowId xmlns:a16="http://schemas.microsoft.com/office/drawing/2014/main" val="524126607"/>
                  </a:ext>
                </a:extLst>
              </a:tr>
              <a:tr h="326926">
                <a:tc>
                  <a:txBody>
                    <a:bodyPr/>
                    <a:lstStyle/>
                    <a:p>
                      <a:r>
                        <a:rPr lang="en-US" sz="1600" b="1" dirty="0"/>
                        <a:t>Canada – TRIUMF</a:t>
                      </a:r>
                    </a:p>
                  </a:txBody>
                  <a:tcPr/>
                </a:tc>
                <a:tc>
                  <a:txBody>
                    <a:bodyPr/>
                    <a:lstStyle/>
                    <a:p>
                      <a:r>
                        <a:rPr lang="en-US" sz="1600" b="1" u="none" strike="noStrike" dirty="0">
                          <a:effectLst/>
                        </a:rPr>
                        <a:t>BNL Crab 394 MHz CMs for Full Capability (New Model single signature)</a:t>
                      </a:r>
                      <a:endParaRPr lang="en-US" sz="1600" b="1" dirty="0"/>
                    </a:p>
                  </a:txBody>
                  <a:tcPr/>
                </a:tc>
                <a:tc>
                  <a:txBody>
                    <a:bodyPr/>
                    <a:lstStyle/>
                    <a:p>
                      <a:pPr marL="0" indent="0">
                        <a:buFont typeface="Wingdings" panose="05000000000000000000" pitchFamily="2" charset="2"/>
                        <a:buNone/>
                      </a:pPr>
                      <a:r>
                        <a:rPr lang="en-US" sz="1600" b="1" dirty="0"/>
                        <a:t>Approved</a:t>
                      </a:r>
                    </a:p>
                  </a:txBody>
                  <a:tcPr/>
                </a:tc>
                <a:extLst>
                  <a:ext uri="{0D108BD9-81ED-4DB2-BD59-A6C34878D82A}">
                    <a16:rowId xmlns:a16="http://schemas.microsoft.com/office/drawing/2014/main" val="2800354400"/>
                  </a:ext>
                </a:extLst>
              </a:tr>
              <a:tr h="326926">
                <a:tc>
                  <a:txBody>
                    <a:bodyPr/>
                    <a:lstStyle/>
                    <a:p>
                      <a:r>
                        <a:rPr lang="en-US" sz="1600" dirty="0"/>
                        <a:t>France – IN2P3</a:t>
                      </a:r>
                    </a:p>
                  </a:txBody>
                  <a:tcPr/>
                </a:tc>
                <a:tc>
                  <a:txBody>
                    <a:bodyPr/>
                    <a:lstStyle/>
                    <a:p>
                      <a:r>
                        <a:rPr lang="en-US" sz="1600" u="none" strike="noStrike" dirty="0">
                          <a:effectLst/>
                        </a:rPr>
                        <a:t>591 MHz 5-Cell CMs for EIN</a:t>
                      </a:r>
                      <a:endParaRPr lang="en-US" sz="1600" dirty="0"/>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378011019"/>
                  </a:ext>
                </a:extLst>
              </a:tr>
              <a:tr h="326926">
                <a:tc>
                  <a:txBody>
                    <a:bodyPr/>
                    <a:lstStyle/>
                    <a:p>
                      <a:r>
                        <a:rPr lang="en-US" sz="1600" dirty="0"/>
                        <a:t>Czech Republic</a:t>
                      </a:r>
                      <a:r>
                        <a:rPr lang="en-US" sz="1600" baseline="0" dirty="0"/>
                        <a:t> – ČVUT</a:t>
                      </a:r>
                      <a:endParaRPr lang="en-US" sz="1600" dirty="0"/>
                    </a:p>
                  </a:txBody>
                  <a:tcPr/>
                </a:tc>
                <a:tc>
                  <a:txBody>
                    <a:bodyPr/>
                    <a:lstStyle/>
                    <a:p>
                      <a:r>
                        <a:rPr lang="en-US" sz="1600" dirty="0"/>
                        <a:t>Electron Source Laser for EIN</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1863318760"/>
                  </a:ext>
                </a:extLst>
              </a:tr>
            </a:tbl>
          </a:graphicData>
        </a:graphic>
      </p:graphicFrame>
      <p:graphicFrame>
        <p:nvGraphicFramePr>
          <p:cNvPr id="3" name="Table 2">
            <a:extLst>
              <a:ext uri="{FF2B5EF4-FFF2-40B4-BE49-F238E27FC236}">
                <a16:creationId xmlns:a16="http://schemas.microsoft.com/office/drawing/2014/main" id="{82309E82-40E6-9E51-D9A1-76E65ADC7BB3}"/>
              </a:ext>
            </a:extLst>
          </p:cNvPr>
          <p:cNvGraphicFramePr>
            <a:graphicFrameLocks noGrp="1"/>
          </p:cNvGraphicFramePr>
          <p:nvPr>
            <p:extLst>
              <p:ext uri="{D42A27DB-BD31-4B8C-83A1-F6EECF244321}">
                <p14:modId xmlns:p14="http://schemas.microsoft.com/office/powerpoint/2010/main" val="286615288"/>
              </p:ext>
            </p:extLst>
          </p:nvPr>
        </p:nvGraphicFramePr>
        <p:xfrm>
          <a:off x="457198" y="2770650"/>
          <a:ext cx="11481017" cy="3315964"/>
        </p:xfrm>
        <a:graphic>
          <a:graphicData uri="http://schemas.openxmlformats.org/drawingml/2006/table">
            <a:tbl>
              <a:tblPr bandRow="1">
                <a:tableStyleId>{5C22544A-7EE6-4342-B048-85BDC9FD1C3A}</a:tableStyleId>
              </a:tblPr>
              <a:tblGrid>
                <a:gridCol w="2505770">
                  <a:extLst>
                    <a:ext uri="{9D8B030D-6E8A-4147-A177-3AD203B41FA5}">
                      <a16:colId xmlns:a16="http://schemas.microsoft.com/office/drawing/2014/main" val="854600201"/>
                    </a:ext>
                  </a:extLst>
                </a:gridCol>
                <a:gridCol w="6357630">
                  <a:extLst>
                    <a:ext uri="{9D8B030D-6E8A-4147-A177-3AD203B41FA5}">
                      <a16:colId xmlns:a16="http://schemas.microsoft.com/office/drawing/2014/main" val="4117910086"/>
                    </a:ext>
                  </a:extLst>
                </a:gridCol>
                <a:gridCol w="2617617">
                  <a:extLst>
                    <a:ext uri="{9D8B030D-6E8A-4147-A177-3AD203B41FA5}">
                      <a16:colId xmlns:a16="http://schemas.microsoft.com/office/drawing/2014/main" val="4157596433"/>
                    </a:ext>
                  </a:extLst>
                </a:gridCol>
              </a:tblGrid>
              <a:tr h="430548">
                <a:tc>
                  <a:txBody>
                    <a:bodyPr/>
                    <a:lstStyle/>
                    <a:p>
                      <a:r>
                        <a:rPr lang="en-US" sz="1600" dirty="0"/>
                        <a:t>Italy-INFN</a:t>
                      </a:r>
                    </a:p>
                  </a:txBody>
                  <a:tcPr/>
                </a:tc>
                <a:tc>
                  <a:txBody>
                    <a:bodyPr/>
                    <a:lstStyle/>
                    <a:p>
                      <a:r>
                        <a:rPr lang="en-US" sz="1600" dirty="0"/>
                        <a:t>Detector (dRICH, Si/ITS3, GEM-muRwell)</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3771445509"/>
                  </a:ext>
                </a:extLst>
              </a:tr>
              <a:tr h="360677">
                <a:tc>
                  <a:txBody>
                    <a:bodyPr/>
                    <a:lstStyle/>
                    <a:p>
                      <a:r>
                        <a:rPr lang="en-US" sz="1600" dirty="0"/>
                        <a:t>UK-STFC</a:t>
                      </a:r>
                    </a:p>
                  </a:txBody>
                  <a:tcPr/>
                </a:tc>
                <a:tc>
                  <a:txBody>
                    <a:bodyPr/>
                    <a:lstStyle/>
                    <a:p>
                      <a:r>
                        <a:rPr lang="en-US" sz="1600" dirty="0"/>
                        <a:t>Si-LAS, Low-Q2, Lumi</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4096227059"/>
                  </a:ext>
                </a:extLst>
              </a:tr>
              <a:tr h="360677">
                <a:tc>
                  <a:txBody>
                    <a:bodyPr/>
                    <a:lstStyle/>
                    <a:p>
                      <a:r>
                        <a:rPr lang="en-US" sz="1600"/>
                        <a:t>France-CEA</a:t>
                      </a:r>
                    </a:p>
                  </a:txBody>
                  <a:tcPr/>
                </a:tc>
                <a:tc>
                  <a:txBody>
                    <a:bodyPr/>
                    <a:lstStyle/>
                    <a:p>
                      <a:r>
                        <a:rPr lang="en-US" sz="1600" dirty="0"/>
                        <a:t>MicroMegas, SALSA</a:t>
                      </a:r>
                    </a:p>
                  </a:txBody>
                  <a:tcPr/>
                </a:tc>
                <a:tc>
                  <a:txBody>
                    <a:bodyPr/>
                    <a:lstStyle/>
                    <a:p>
                      <a:pPr marL="0" indent="0">
                        <a:buFont typeface="Wingdings" panose="05000000000000000000" pitchFamily="2" charset="2"/>
                        <a:buNone/>
                      </a:pPr>
                      <a:r>
                        <a:rPr lang="en-US" sz="1600" dirty="0"/>
                        <a:t>Drafted</a:t>
                      </a:r>
                      <a:endParaRPr lang="en-US" sz="1600" dirty="0">
                        <a:latin typeface="+mn-lt"/>
                      </a:endParaRPr>
                    </a:p>
                  </a:txBody>
                  <a:tcPr/>
                </a:tc>
                <a:extLst>
                  <a:ext uri="{0D108BD9-81ED-4DB2-BD59-A6C34878D82A}">
                    <a16:rowId xmlns:a16="http://schemas.microsoft.com/office/drawing/2014/main" val="2057450438"/>
                  </a:ext>
                </a:extLst>
              </a:tr>
              <a:tr h="360677">
                <a:tc>
                  <a:txBody>
                    <a:bodyPr/>
                    <a:lstStyle/>
                    <a:p>
                      <a:r>
                        <a:rPr lang="en-US" sz="1600"/>
                        <a:t>France-IN2P3</a:t>
                      </a:r>
                    </a:p>
                  </a:txBody>
                  <a:tcPr/>
                </a:tc>
                <a:tc>
                  <a:txBody>
                    <a:bodyPr/>
                    <a:lstStyle/>
                    <a:p>
                      <a:r>
                        <a:rPr lang="en-US" sz="1600" dirty="0"/>
                        <a:t>EEEmCAL, RPs, ASICs</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524126607"/>
                  </a:ext>
                </a:extLst>
              </a:tr>
              <a:tr h="360677">
                <a:tc>
                  <a:txBody>
                    <a:bodyPr/>
                    <a:lstStyle/>
                    <a:p>
                      <a:r>
                        <a:rPr lang="en-US" sz="1600" b="1" dirty="0"/>
                        <a:t>Italy-INFN</a:t>
                      </a:r>
                    </a:p>
                  </a:txBody>
                  <a:tcPr/>
                </a:tc>
                <a:tc>
                  <a:txBody>
                    <a:bodyPr/>
                    <a:lstStyle/>
                    <a:p>
                      <a:r>
                        <a:rPr lang="en-US" sz="1600" b="1" dirty="0"/>
                        <a:t>Solenoid (new multi-signature model)</a:t>
                      </a:r>
                    </a:p>
                  </a:txBody>
                  <a:tcPr/>
                </a:tc>
                <a:tc>
                  <a:txBody>
                    <a:bodyPr/>
                    <a:lstStyle/>
                    <a:p>
                      <a:pPr marL="0" indent="0">
                        <a:buFont typeface="Wingdings" panose="05000000000000000000" pitchFamily="2" charset="2"/>
                        <a:buNone/>
                      </a:pPr>
                      <a:r>
                        <a:rPr lang="en-US" sz="1600" b="1" dirty="0"/>
                        <a:t>Shared with INFN</a:t>
                      </a:r>
                    </a:p>
                  </a:txBody>
                  <a:tcPr/>
                </a:tc>
                <a:extLst>
                  <a:ext uri="{0D108BD9-81ED-4DB2-BD59-A6C34878D82A}">
                    <a16:rowId xmlns:a16="http://schemas.microsoft.com/office/drawing/2014/main" val="2800354400"/>
                  </a:ext>
                </a:extLst>
              </a:tr>
              <a:tr h="360677">
                <a:tc>
                  <a:txBody>
                    <a:bodyPr/>
                    <a:lstStyle/>
                    <a:p>
                      <a:r>
                        <a:rPr lang="en-US" sz="1600"/>
                        <a:t>France-CEA</a:t>
                      </a:r>
                    </a:p>
                  </a:txBody>
                  <a:tcPr/>
                </a:tc>
                <a:tc>
                  <a:txBody>
                    <a:bodyPr/>
                    <a:lstStyle/>
                    <a:p>
                      <a:r>
                        <a:rPr lang="en-US" sz="1600" dirty="0"/>
                        <a:t>Solenoid</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3448570546"/>
                  </a:ext>
                </a:extLst>
              </a:tr>
              <a:tr h="360677">
                <a:tc>
                  <a:txBody>
                    <a:bodyPr/>
                    <a:lstStyle/>
                    <a:p>
                      <a:r>
                        <a:rPr lang="en-US" sz="1600" dirty="0"/>
                        <a:t>Korea-MSIT</a:t>
                      </a:r>
                    </a:p>
                  </a:txBody>
                  <a:tcPr/>
                </a:tc>
                <a:tc>
                  <a:txBody>
                    <a:bodyPr/>
                    <a:lstStyle/>
                    <a:p>
                      <a:r>
                        <a:rPr lang="en-US" sz="1600" dirty="0"/>
                        <a:t>Barrel EMCal, GEM-muRwell, TOF/ZDC collab.</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3909322140"/>
                  </a:ext>
                </a:extLst>
              </a:tr>
              <a:tr h="360677">
                <a:tc>
                  <a:txBody>
                    <a:bodyPr/>
                    <a:lstStyle/>
                    <a:p>
                      <a:r>
                        <a:rPr lang="en-US" sz="1600"/>
                        <a:t>Japan-MEXT</a:t>
                      </a:r>
                    </a:p>
                  </a:txBody>
                  <a:tcPr/>
                </a:tc>
                <a:tc>
                  <a:txBody>
                    <a:bodyPr/>
                    <a:lstStyle/>
                    <a:p>
                      <a:r>
                        <a:rPr lang="en-US" sz="1600" dirty="0"/>
                        <a:t>Barrel TOF, streaming DAQ, ZDC</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80150594"/>
                  </a:ext>
                </a:extLst>
              </a:tr>
              <a:tr h="360677">
                <a:tc>
                  <a:txBody>
                    <a:bodyPr/>
                    <a:lstStyle/>
                    <a:p>
                      <a:r>
                        <a:rPr lang="en-US" sz="1600"/>
                        <a:t>Canada-CFI</a:t>
                      </a:r>
                    </a:p>
                  </a:txBody>
                  <a:tcPr/>
                </a:tc>
                <a:tc>
                  <a:txBody>
                    <a:bodyPr/>
                    <a:lstStyle/>
                    <a:p>
                      <a:r>
                        <a:rPr lang="en-US" sz="1600" dirty="0"/>
                        <a:t>Barrel EMCal readout, software</a:t>
                      </a:r>
                    </a:p>
                  </a:txBody>
                  <a:tcPr/>
                </a:tc>
                <a:tc>
                  <a:txBody>
                    <a:bodyPr/>
                    <a:lstStyle/>
                    <a:p>
                      <a:pPr marL="0" indent="0">
                        <a:buFont typeface="Wingdings" panose="05000000000000000000" pitchFamily="2" charset="2"/>
                        <a:buNone/>
                      </a:pPr>
                      <a:r>
                        <a:rPr lang="en-US" sz="1600" dirty="0"/>
                        <a:t>Drafted</a:t>
                      </a:r>
                    </a:p>
                  </a:txBody>
                  <a:tcPr/>
                </a:tc>
                <a:extLst>
                  <a:ext uri="{0D108BD9-81ED-4DB2-BD59-A6C34878D82A}">
                    <a16:rowId xmlns:a16="http://schemas.microsoft.com/office/drawing/2014/main" val="838616303"/>
                  </a:ext>
                </a:extLst>
              </a:tr>
            </a:tbl>
          </a:graphicData>
        </a:graphic>
      </p:graphicFrame>
      <p:sp>
        <p:nvSpPr>
          <p:cNvPr id="5" name="Slide Number Placeholder 4">
            <a:extLst>
              <a:ext uri="{FF2B5EF4-FFF2-40B4-BE49-F238E27FC236}">
                <a16:creationId xmlns:a16="http://schemas.microsoft.com/office/drawing/2014/main" id="{B795CBFD-DAFF-3F20-5053-FCC87FE0714D}"/>
              </a:ext>
            </a:extLst>
          </p:cNvPr>
          <p:cNvSpPr>
            <a:spLocks noGrp="1"/>
          </p:cNvSpPr>
          <p:nvPr>
            <p:ph type="sldNum" sz="quarter" idx="4"/>
          </p:nvPr>
        </p:nvSpPr>
        <p:spPr/>
        <p:txBody>
          <a:bodyPr/>
          <a:lstStyle/>
          <a:p>
            <a:fld id="{933A556B-7C63-244D-9B7C-B0EA8042B330}" type="slidenum">
              <a:rPr lang="en-US" smtClean="0"/>
              <a:pPr/>
              <a:t>4</a:t>
            </a:fld>
            <a:endParaRPr lang="en-US" dirty="0"/>
          </a:p>
        </p:txBody>
      </p:sp>
    </p:spTree>
    <p:extLst>
      <p:ext uri="{BB962C8B-B14F-4D97-AF65-F5344CB8AC3E}">
        <p14:creationId xmlns:p14="http://schemas.microsoft.com/office/powerpoint/2010/main" val="92605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8EC1-538E-8B39-0B41-21ED2B91C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32A07-1F44-FBD2-2C13-630BB9D7E4F7}"/>
              </a:ext>
            </a:extLst>
          </p:cNvPr>
          <p:cNvSpPr>
            <a:spLocks noGrp="1"/>
          </p:cNvSpPr>
          <p:nvPr>
            <p:ph type="title"/>
          </p:nvPr>
        </p:nvSpPr>
        <p:spPr>
          <a:xfrm>
            <a:off x="457201" y="0"/>
            <a:ext cx="11505304" cy="825178"/>
          </a:xfrm>
        </p:spPr>
        <p:txBody>
          <a:bodyPr>
            <a:normAutofit/>
          </a:bodyPr>
          <a:lstStyle/>
          <a:p>
            <a:r>
              <a:rPr lang="en-US" dirty="0"/>
              <a:t>Future iCRADAs to be drafted</a:t>
            </a:r>
          </a:p>
        </p:txBody>
      </p:sp>
      <p:graphicFrame>
        <p:nvGraphicFramePr>
          <p:cNvPr id="4" name="Table 3">
            <a:extLst>
              <a:ext uri="{FF2B5EF4-FFF2-40B4-BE49-F238E27FC236}">
                <a16:creationId xmlns:a16="http://schemas.microsoft.com/office/drawing/2014/main" id="{CE206031-E1EE-49AC-82AB-5796C72E3AB5}"/>
              </a:ext>
            </a:extLst>
          </p:cNvPr>
          <p:cNvGraphicFramePr>
            <a:graphicFrameLocks noGrp="1"/>
          </p:cNvGraphicFramePr>
          <p:nvPr>
            <p:extLst>
              <p:ext uri="{D42A27DB-BD31-4B8C-83A1-F6EECF244321}">
                <p14:modId xmlns:p14="http://schemas.microsoft.com/office/powerpoint/2010/main" val="798280240"/>
              </p:ext>
            </p:extLst>
          </p:nvPr>
        </p:nvGraphicFramePr>
        <p:xfrm>
          <a:off x="457201" y="896647"/>
          <a:ext cx="11139589" cy="1375047"/>
        </p:xfrm>
        <a:graphic>
          <a:graphicData uri="http://schemas.openxmlformats.org/drawingml/2006/table">
            <a:tbl>
              <a:tblPr firstRow="1" bandRow="1">
                <a:tableStyleId>{5C22544A-7EE6-4342-B048-85BDC9FD1C3A}</a:tableStyleId>
              </a:tblPr>
              <a:tblGrid>
                <a:gridCol w="1995589">
                  <a:extLst>
                    <a:ext uri="{9D8B030D-6E8A-4147-A177-3AD203B41FA5}">
                      <a16:colId xmlns:a16="http://schemas.microsoft.com/office/drawing/2014/main" val="854600201"/>
                    </a:ext>
                  </a:extLst>
                </a:gridCol>
                <a:gridCol w="4340456">
                  <a:extLst>
                    <a:ext uri="{9D8B030D-6E8A-4147-A177-3AD203B41FA5}">
                      <a16:colId xmlns:a16="http://schemas.microsoft.com/office/drawing/2014/main" val="4117910086"/>
                    </a:ext>
                  </a:extLst>
                </a:gridCol>
                <a:gridCol w="4803544">
                  <a:extLst>
                    <a:ext uri="{9D8B030D-6E8A-4147-A177-3AD203B41FA5}">
                      <a16:colId xmlns:a16="http://schemas.microsoft.com/office/drawing/2014/main" val="4157596433"/>
                    </a:ext>
                  </a:extLst>
                </a:gridCol>
              </a:tblGrid>
              <a:tr h="369207">
                <a:tc>
                  <a:txBody>
                    <a:bodyPr/>
                    <a:lstStyle/>
                    <a:p>
                      <a:r>
                        <a:rPr lang="en-US" dirty="0"/>
                        <a:t>Country/Agency</a:t>
                      </a:r>
                    </a:p>
                  </a:txBody>
                  <a:tcPr/>
                </a:tc>
                <a:tc>
                  <a:txBody>
                    <a:bodyPr/>
                    <a:lstStyle/>
                    <a:p>
                      <a:r>
                        <a:rPr lang="en-US" dirty="0"/>
                        <a:t>Scope</a:t>
                      </a:r>
                    </a:p>
                  </a:txBody>
                  <a:tcPr/>
                </a:tc>
                <a:tc>
                  <a:txBody>
                    <a:bodyPr/>
                    <a:lstStyle/>
                    <a:p>
                      <a:r>
                        <a:rPr lang="en-US" dirty="0"/>
                        <a:t>Status</a:t>
                      </a:r>
                    </a:p>
                  </a:txBody>
                  <a:tcPr/>
                </a:tc>
                <a:extLst>
                  <a:ext uri="{0D108BD9-81ED-4DB2-BD59-A6C34878D82A}">
                    <a16:rowId xmlns:a16="http://schemas.microsoft.com/office/drawing/2014/main" val="1751845832"/>
                  </a:ext>
                </a:extLst>
              </a:tr>
              <a:tr h="248104">
                <a:tc>
                  <a:txBody>
                    <a:bodyPr/>
                    <a:lstStyle/>
                    <a:p>
                      <a:r>
                        <a:rPr lang="en-US" sz="1600" dirty="0"/>
                        <a:t>Israel</a:t>
                      </a:r>
                    </a:p>
                  </a:txBody>
                  <a:tcPr/>
                </a:tc>
                <a:tc>
                  <a:txBody>
                    <a:bodyPr/>
                    <a:lstStyle/>
                    <a:p>
                      <a:r>
                        <a:rPr lang="en-US" sz="1600"/>
                        <a:t>B0 detectors</a:t>
                      </a:r>
                    </a:p>
                  </a:txBody>
                  <a:tcPr/>
                </a:tc>
                <a:tc>
                  <a:txBody>
                    <a:bodyPr/>
                    <a:lstStyle/>
                    <a:p>
                      <a:pPr marL="0" indent="0">
                        <a:buFont typeface="Wingdings" panose="05000000000000000000" pitchFamily="2" charset="2"/>
                        <a:buNone/>
                      </a:pPr>
                      <a:r>
                        <a:rPr lang="en-US" sz="1400"/>
                        <a:t>Plan to submit proposal this April, then start draft ICRADA</a:t>
                      </a:r>
                    </a:p>
                  </a:txBody>
                  <a:tcPr/>
                </a:tc>
                <a:extLst>
                  <a:ext uri="{0D108BD9-81ED-4DB2-BD59-A6C34878D82A}">
                    <a16:rowId xmlns:a16="http://schemas.microsoft.com/office/drawing/2014/main" val="524126607"/>
                  </a:ext>
                </a:extLst>
              </a:tr>
              <a:tr h="248104">
                <a:tc>
                  <a:txBody>
                    <a:bodyPr/>
                    <a:lstStyle/>
                    <a:p>
                      <a:r>
                        <a:rPr lang="en-US" sz="1600" dirty="0"/>
                        <a:t>India</a:t>
                      </a:r>
                    </a:p>
                  </a:txBody>
                  <a:tcPr/>
                </a:tc>
                <a:tc>
                  <a:txBody>
                    <a:bodyPr/>
                    <a:lstStyle/>
                    <a:p>
                      <a:r>
                        <a:rPr lang="en-US" sz="1600" dirty="0"/>
                        <a:t>Forward EMCal, forward TOF, dRICH collab.</a:t>
                      </a:r>
                    </a:p>
                  </a:txBody>
                  <a:tcPr/>
                </a:tc>
                <a:tc>
                  <a:txBody>
                    <a:bodyPr/>
                    <a:lstStyle/>
                    <a:p>
                      <a:pPr marL="0" indent="0">
                        <a:buFont typeface="Wingdings" panose="05000000000000000000" pitchFamily="2" charset="2"/>
                        <a:buNone/>
                      </a:pPr>
                      <a:r>
                        <a:rPr lang="en-US" sz="1400"/>
                        <a:t>Plan to submit proposal this Summer</a:t>
                      </a:r>
                    </a:p>
                  </a:txBody>
                  <a:tcPr/>
                </a:tc>
                <a:extLst>
                  <a:ext uri="{0D108BD9-81ED-4DB2-BD59-A6C34878D82A}">
                    <a16:rowId xmlns:a16="http://schemas.microsoft.com/office/drawing/2014/main" val="2800354400"/>
                  </a:ext>
                </a:extLst>
              </a:tr>
              <a:tr h="248104">
                <a:tc>
                  <a:txBody>
                    <a:bodyPr/>
                    <a:lstStyle/>
                    <a:p>
                      <a:r>
                        <a:rPr lang="en-US" sz="1600" dirty="0"/>
                        <a:t>Taiwan</a:t>
                      </a:r>
                    </a:p>
                  </a:txBody>
                  <a:tcPr/>
                </a:tc>
                <a:tc>
                  <a:txBody>
                    <a:bodyPr/>
                    <a:lstStyle/>
                    <a:p>
                      <a:r>
                        <a:rPr lang="en-US" sz="1600" dirty="0"/>
                        <a:t>AC-LGAD sensors, PWO/LYSO</a:t>
                      </a:r>
                    </a:p>
                  </a:txBody>
                  <a:tcPr/>
                </a:tc>
                <a:tc>
                  <a:txBody>
                    <a:bodyPr/>
                    <a:lstStyle/>
                    <a:p>
                      <a:pPr marL="0" indent="0">
                        <a:buFont typeface="Wingdings" panose="05000000000000000000" pitchFamily="2" charset="2"/>
                        <a:buNone/>
                      </a:pPr>
                      <a:r>
                        <a:rPr lang="en-US" sz="1400" dirty="0"/>
                        <a:t>Pending success of Taiwan prototype tests results.</a:t>
                      </a:r>
                    </a:p>
                  </a:txBody>
                  <a:tcPr/>
                </a:tc>
                <a:extLst>
                  <a:ext uri="{0D108BD9-81ED-4DB2-BD59-A6C34878D82A}">
                    <a16:rowId xmlns:a16="http://schemas.microsoft.com/office/drawing/2014/main" val="378011019"/>
                  </a:ext>
                </a:extLst>
              </a:tr>
            </a:tbl>
          </a:graphicData>
        </a:graphic>
      </p:graphicFrame>
      <p:sp>
        <p:nvSpPr>
          <p:cNvPr id="5" name="Text Placeholder 5">
            <a:extLst>
              <a:ext uri="{FF2B5EF4-FFF2-40B4-BE49-F238E27FC236}">
                <a16:creationId xmlns:a16="http://schemas.microsoft.com/office/drawing/2014/main" id="{548B3331-7A5B-51A2-B5FF-586EA98F82E0}"/>
              </a:ext>
            </a:extLst>
          </p:cNvPr>
          <p:cNvSpPr>
            <a:spLocks noGrp="1"/>
          </p:cNvSpPr>
          <p:nvPr>
            <p:ph type="body" sz="quarter" idx="10"/>
          </p:nvPr>
        </p:nvSpPr>
        <p:spPr>
          <a:xfrm>
            <a:off x="425951" y="2421571"/>
            <a:ext cx="11583786" cy="5212080"/>
          </a:xfrm>
        </p:spPr>
        <p:txBody>
          <a:bodyPr>
            <a:normAutofit/>
          </a:bodyPr>
          <a:lstStyle/>
          <a:p>
            <a:r>
              <a:rPr lang="en-US" sz="2000" dirty="0"/>
              <a:t>Discussions ongoing with several other partners on potential interesting scope for IKCs for multiple Subprojects.</a:t>
            </a:r>
          </a:p>
          <a:p>
            <a:r>
              <a:rPr lang="en-US" sz="2000" dirty="0"/>
              <a:t>Potential new contributions are under development.</a:t>
            </a:r>
          </a:p>
          <a:p>
            <a:r>
              <a:rPr lang="en-US" sz="2000" dirty="0"/>
              <a:t>Project Planning Documents (PPDs) will be started for the Detector Magnet with Italy.</a:t>
            </a:r>
          </a:p>
          <a:p>
            <a:r>
              <a:rPr lang="en-US" sz="2000" dirty="0"/>
              <a:t>PPDs for accelerator scope will be developed in accordance with EIC Subprojects needs.</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
        <p:nvSpPr>
          <p:cNvPr id="3" name="Slide Number Placeholder 2">
            <a:extLst>
              <a:ext uri="{FF2B5EF4-FFF2-40B4-BE49-F238E27FC236}">
                <a16:creationId xmlns:a16="http://schemas.microsoft.com/office/drawing/2014/main" id="{7E4D43AE-5E09-F888-84F4-2269A9CFD128}"/>
              </a:ext>
            </a:extLst>
          </p:cNvPr>
          <p:cNvSpPr>
            <a:spLocks noGrp="1"/>
          </p:cNvSpPr>
          <p:nvPr>
            <p:ph type="sldNum" sz="quarter" idx="4"/>
          </p:nvPr>
        </p:nvSpPr>
        <p:spPr/>
        <p:txBody>
          <a:bodyPr/>
          <a:lstStyle/>
          <a:p>
            <a:fld id="{933A556B-7C63-244D-9B7C-B0EA8042B330}" type="slidenum">
              <a:rPr lang="en-US" smtClean="0"/>
              <a:pPr/>
              <a:t>5</a:t>
            </a:fld>
            <a:endParaRPr lang="en-US" dirty="0"/>
          </a:p>
        </p:txBody>
      </p:sp>
    </p:spTree>
    <p:extLst>
      <p:ext uri="{BB962C8B-B14F-4D97-AF65-F5344CB8AC3E}">
        <p14:creationId xmlns:p14="http://schemas.microsoft.com/office/powerpoint/2010/main" val="287963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743B-1E51-57F5-2883-7B0358504C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73831E-0C65-3830-0F55-7C81431D0FD0}"/>
              </a:ext>
            </a:extLst>
          </p:cNvPr>
          <p:cNvSpPr>
            <a:spLocks noGrp="1"/>
          </p:cNvSpPr>
          <p:nvPr>
            <p:ph type="title"/>
          </p:nvPr>
        </p:nvSpPr>
        <p:spPr>
          <a:xfrm>
            <a:off x="461356" y="0"/>
            <a:ext cx="10034522" cy="825178"/>
          </a:xfrm>
        </p:spPr>
        <p:txBody>
          <a:bodyPr/>
          <a:lstStyle/>
          <a:p>
            <a:r>
              <a:rPr lang="en-US" dirty="0"/>
              <a:t>Summary</a:t>
            </a:r>
          </a:p>
        </p:txBody>
      </p:sp>
      <p:sp>
        <p:nvSpPr>
          <p:cNvPr id="6" name="Text Placeholder 5">
            <a:extLst>
              <a:ext uri="{FF2B5EF4-FFF2-40B4-BE49-F238E27FC236}">
                <a16:creationId xmlns:a16="http://schemas.microsoft.com/office/drawing/2014/main" id="{EA9BE808-D0B1-5297-66E5-39749111BA96}"/>
              </a:ext>
            </a:extLst>
          </p:cNvPr>
          <p:cNvSpPr>
            <a:spLocks noGrp="1"/>
          </p:cNvSpPr>
          <p:nvPr>
            <p:ph type="body" sz="quarter" idx="10"/>
          </p:nvPr>
        </p:nvSpPr>
        <p:spPr>
          <a:xfrm>
            <a:off x="461356" y="930274"/>
            <a:ext cx="11583786" cy="4426730"/>
          </a:xfrm>
        </p:spPr>
        <p:txBody>
          <a:bodyPr>
            <a:normAutofit/>
          </a:bodyPr>
          <a:lstStyle/>
          <a:p>
            <a:r>
              <a:rPr lang="en-US" sz="2000" dirty="0"/>
              <a:t>The EIC iCRADA single signature and multi-signature templates have been fully approved by DOE. </a:t>
            </a:r>
          </a:p>
          <a:p>
            <a:r>
              <a:rPr lang="en-US" sz="2000" dirty="0"/>
              <a:t>The EIC Project is planning </a:t>
            </a:r>
            <a:r>
              <a:rPr lang="en-US" sz="2000"/>
              <a:t>to sign </a:t>
            </a:r>
            <a:r>
              <a:rPr lang="en-US" sz="2000" dirty="0"/>
              <a:t>the first iCRADA for the INFN detector solenoid scope as soon as possible.</a:t>
            </a:r>
          </a:p>
          <a:p>
            <a:r>
              <a:rPr lang="en-US" sz="2000" dirty="0"/>
              <a:t>The EIC IKC documentation is on track to support the full Project strategy for baseline.</a:t>
            </a:r>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
        <p:nvSpPr>
          <p:cNvPr id="2" name="Slide Number Placeholder 1">
            <a:extLst>
              <a:ext uri="{FF2B5EF4-FFF2-40B4-BE49-F238E27FC236}">
                <a16:creationId xmlns:a16="http://schemas.microsoft.com/office/drawing/2014/main" id="{EF1CB82C-2786-6991-63A9-B1B0DE3E1252}"/>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6</a:t>
            </a:fld>
            <a:endParaRPr lang="en-US" sz="1000" dirty="0"/>
          </a:p>
        </p:txBody>
      </p:sp>
    </p:spTree>
    <p:extLst>
      <p:ext uri="{BB962C8B-B14F-4D97-AF65-F5344CB8AC3E}">
        <p14:creationId xmlns:p14="http://schemas.microsoft.com/office/powerpoint/2010/main" val="2998530876"/>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ADECB340160469430AC0F4EA775FA" ma:contentTypeVersion="16" ma:contentTypeDescription="Create a new document." ma:contentTypeScope="" ma:versionID="c85e3d5e809d44ba44323422ea9bf3a8">
  <xsd:schema xmlns:xsd="http://www.w3.org/2001/XMLSchema" xmlns:xs="http://www.w3.org/2001/XMLSchema" xmlns:p="http://schemas.microsoft.com/office/2006/metadata/properties" xmlns:ns3="3243247e-8d7f-4cff-a9ba-5f4d23375e99" xmlns:ns4="50e8a399-bf5a-4ab5-aaed-678af10ca500" targetNamespace="http://schemas.microsoft.com/office/2006/metadata/properties" ma:root="true" ma:fieldsID="9c13c6e67b509a657da624646862ce37" ns3:_="" ns4:_="">
    <xsd:import namespace="3243247e-8d7f-4cff-a9ba-5f4d23375e99"/>
    <xsd:import namespace="50e8a399-bf5a-4ab5-aaed-678af10ca50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3247e-8d7f-4cff-a9ba-5f4d23375e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e8a399-bf5a-4ab5-aaed-678af10ca5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243247e-8d7f-4cff-a9ba-5f4d23375e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85520D-6D6D-4EB7-979F-802DD6282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3247e-8d7f-4cff-a9ba-5f4d23375e99"/>
    <ds:schemaRef ds:uri="50e8a399-bf5a-4ab5-aaed-678af10ca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E88647-562A-460A-88A0-13D05ABABF01}">
  <ds:schemaRefs>
    <ds:schemaRef ds:uri="3243247e-8d7f-4cff-a9ba-5f4d23375e99"/>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50e8a399-bf5a-4ab5-aaed-678af10ca500"/>
    <ds:schemaRef ds:uri="http://www.w3.org/XML/1998/namespace"/>
    <ds:schemaRef ds:uri="http://purl.org/dc/elements/1.1/"/>
  </ds:schemaRefs>
</ds:datastoreItem>
</file>

<file path=customXml/itemProps3.xml><?xml version="1.0" encoding="utf-8"?>
<ds:datastoreItem xmlns:ds="http://schemas.openxmlformats.org/officeDocument/2006/customXml" ds:itemID="{DE22D85F-60BA-4A51-A1DF-FC43A3B6C6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In-Kind_Progress_V0</Template>
  <TotalTime>9859</TotalTime>
  <Words>545</Words>
  <Application>Microsoft Office PowerPoint</Application>
  <PresentationFormat>Widescreen</PresentationFormat>
  <Paragraphs>104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Roboto</vt:lpstr>
      <vt:lpstr>Wingdings</vt:lpstr>
      <vt:lpstr>BNL</vt:lpstr>
      <vt:lpstr>Progress of EIC International Partnerships &amp; Agreements since last RRB  </vt:lpstr>
      <vt:lpstr>Outline</vt:lpstr>
      <vt:lpstr>EIC iCRADA Progress Update </vt:lpstr>
      <vt:lpstr>iCRADAs – Annex A - drafted for EIC IKCs</vt:lpstr>
      <vt:lpstr>Future iCRADAs to be drafted</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EIC International Partnerships &amp; Agreements</dc:title>
  <dc:subject/>
  <dc:creator>Berrutti, Paolo</dc:creator>
  <cp:keywords/>
  <dc:description/>
  <cp:lastModifiedBy>Petrone, Alyssa</cp:lastModifiedBy>
  <cp:revision>19</cp:revision>
  <dcterms:created xsi:type="dcterms:W3CDTF">2024-09-27T13:23:51Z</dcterms:created>
  <dcterms:modified xsi:type="dcterms:W3CDTF">2025-11-03T23:40:18Z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0x0101001B8ADECB340160469430AC0F4EA775FA</vt:lpwstr>
  </property>
  <property fmtid="{D5CDD505-2E9C-101B-9397-08002B2CF9AE}" pid="3" name="MediaServiceImageTags">
    <vt:lpwstr/>
  </property>
</Properties>
</file>